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2"/>
  </p:notesMasterIdLst>
  <p:handoutMasterIdLst>
    <p:handoutMasterId r:id="rId43"/>
  </p:handoutMasterIdLst>
  <p:sldIdLst>
    <p:sldId id="256" r:id="rId2"/>
    <p:sldId id="272" r:id="rId3"/>
    <p:sldId id="352" r:id="rId4"/>
    <p:sldId id="295" r:id="rId5"/>
    <p:sldId id="353" r:id="rId6"/>
    <p:sldId id="354" r:id="rId7"/>
    <p:sldId id="339" r:id="rId8"/>
    <p:sldId id="340" r:id="rId9"/>
    <p:sldId id="345" r:id="rId10"/>
    <p:sldId id="338" r:id="rId11"/>
    <p:sldId id="304" r:id="rId12"/>
    <p:sldId id="343" r:id="rId13"/>
    <p:sldId id="344" r:id="rId14"/>
    <p:sldId id="306" r:id="rId15"/>
    <p:sldId id="307" r:id="rId16"/>
    <p:sldId id="355" r:id="rId17"/>
    <p:sldId id="310" r:id="rId18"/>
    <p:sldId id="357" r:id="rId19"/>
    <p:sldId id="358" r:id="rId20"/>
    <p:sldId id="356" r:id="rId21"/>
    <p:sldId id="349" r:id="rId22"/>
    <p:sldId id="293" r:id="rId23"/>
    <p:sldId id="296" r:id="rId24"/>
    <p:sldId id="334" r:id="rId25"/>
    <p:sldId id="351" r:id="rId26"/>
    <p:sldId id="359" r:id="rId27"/>
    <p:sldId id="360" r:id="rId28"/>
    <p:sldId id="361" r:id="rId29"/>
    <p:sldId id="362" r:id="rId30"/>
    <p:sldId id="363" r:id="rId31"/>
    <p:sldId id="366" r:id="rId32"/>
    <p:sldId id="364" r:id="rId33"/>
    <p:sldId id="365" r:id="rId34"/>
    <p:sldId id="292" r:id="rId35"/>
    <p:sldId id="302" r:id="rId36"/>
    <p:sldId id="303" r:id="rId37"/>
    <p:sldId id="299" r:id="rId38"/>
    <p:sldId id="300" r:id="rId39"/>
    <p:sldId id="301" r:id="rId40"/>
    <p:sldId id="335" r:id="rId41"/>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10" autoAdjust="0"/>
    <p:restoredTop sz="94660"/>
  </p:normalViewPr>
  <p:slideViewPr>
    <p:cSldViewPr>
      <p:cViewPr varScale="1">
        <p:scale>
          <a:sx n="74" d="100"/>
          <a:sy n="74" d="100"/>
        </p:scale>
        <p:origin x="-1320" y="-96"/>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notesViewPr>
    <p:cSldViewPr>
      <p:cViewPr varScale="1">
        <p:scale>
          <a:sx n="59" d="100"/>
          <a:sy n="59" d="100"/>
        </p:scale>
        <p:origin x="1974" y="90"/>
      </p:cViewPr>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A7AE822-5B76-4584-9152-97072E48E658}" type="datetimeFigureOut">
              <a:rPr kumimoji="1" lang="ja-JP" altLang="en-US" smtClean="0"/>
              <a:t>3/31/16</a:t>
            </a:fld>
            <a:endParaRPr kumimoji="1" lang="ja-JP" altLang="en-US"/>
          </a:p>
        </p:txBody>
      </p:sp>
      <p:sp>
        <p:nvSpPr>
          <p:cNvPr id="4" name="フッター プレースホルダー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88F355A-6072-486E-98A3-2FD9B75B57D9}" type="slidenum">
              <a:rPr kumimoji="1" lang="ja-JP" altLang="en-US" smtClean="0"/>
              <a:t>‹#›</a:t>
            </a:fld>
            <a:endParaRPr kumimoji="1" lang="ja-JP" altLang="en-US"/>
          </a:p>
        </p:txBody>
      </p:sp>
    </p:spTree>
    <p:extLst>
      <p:ext uri="{BB962C8B-B14F-4D97-AF65-F5344CB8AC3E}">
        <p14:creationId xmlns:p14="http://schemas.microsoft.com/office/powerpoint/2010/main" val="3511193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87088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New Roman" panose="02020603050405020304" pitchFamily="18" charset="0"/>
              <a:ea typeface="ＭＳ Ｐゴシック" panose="020B0600070205080204" pitchFamily="34" charset="-128"/>
            </a:endParaRPr>
          </a:p>
        </p:txBody>
      </p:sp>
      <p:sp>
        <p:nvSpPr>
          <p:cNvPr id="19460" name="Slide Number Placeholder 3"/>
          <p:cNvSpPr>
            <a:spLocks noGrp="1"/>
          </p:cNvSpPr>
          <p:nvPr>
            <p:ph type="sldNum" sz="quarter" idx="4294967295"/>
          </p:nvPr>
        </p:nvSpPr>
        <p:spPr bwMode="auto">
          <a:xfrm>
            <a:off x="5249863" y="6634163"/>
            <a:ext cx="4019550" cy="349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lvl1pPr>
              <a:defRPr sz="4000">
                <a:solidFill>
                  <a:schemeClr val="tx1"/>
                </a:solidFill>
                <a:latin typeface="Arial" panose="020B0604020202020204" pitchFamily="34" charset="0"/>
                <a:ea typeface="ＭＳ Ｐゴシック" panose="020B0600070205080204" pitchFamily="34" charset="-128"/>
              </a:defRPr>
            </a:lvl1pPr>
            <a:lvl2pPr marL="742950" indent="-285750">
              <a:defRPr sz="4000">
                <a:solidFill>
                  <a:schemeClr val="tx1"/>
                </a:solidFill>
                <a:latin typeface="Arial" panose="020B0604020202020204" pitchFamily="34" charset="0"/>
                <a:ea typeface="ＭＳ Ｐゴシック" panose="020B0600070205080204" pitchFamily="34" charset="-128"/>
              </a:defRPr>
            </a:lvl2pPr>
            <a:lvl3pPr marL="1143000" indent="-228600">
              <a:defRPr sz="4000">
                <a:solidFill>
                  <a:schemeClr val="tx1"/>
                </a:solidFill>
                <a:latin typeface="Arial" panose="020B0604020202020204" pitchFamily="34" charset="0"/>
                <a:ea typeface="ＭＳ Ｐゴシック" panose="020B0600070205080204" pitchFamily="34" charset="-128"/>
              </a:defRPr>
            </a:lvl3pPr>
            <a:lvl4pPr marL="1600200" indent="-228600">
              <a:defRPr sz="4000">
                <a:solidFill>
                  <a:schemeClr val="tx1"/>
                </a:solidFill>
                <a:latin typeface="Arial" panose="020B0604020202020204" pitchFamily="34" charset="0"/>
                <a:ea typeface="ＭＳ Ｐゴシック" panose="020B0600070205080204" pitchFamily="34" charset="-128"/>
              </a:defRPr>
            </a:lvl4pPr>
            <a:lvl5pPr marL="2057400" indent="-228600">
              <a:defRPr sz="4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9pPr>
          </a:lstStyle>
          <a:p>
            <a:fld id="{4EF2F07C-A8B3-44A1-BFA9-BB903E78E147}" type="slidenum">
              <a:rPr lang="en-US" altLang="en-US"/>
              <a:pPr/>
              <a:t>9</a:t>
            </a:fld>
            <a:endParaRPr lang="en-US" altLang="en-US"/>
          </a:p>
        </p:txBody>
      </p:sp>
    </p:spTree>
    <p:extLst>
      <p:ext uri="{BB962C8B-B14F-4D97-AF65-F5344CB8AC3E}">
        <p14:creationId xmlns:p14="http://schemas.microsoft.com/office/powerpoint/2010/main" val="545113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might want to be explicit that several of these features do not exist in our present viewers (GLOVIS, EE) , which makes LL a potentially important alternative for our expanding use of the LS archive.</a:t>
            </a:r>
          </a:p>
          <a:p>
            <a:endParaRPr lang="en-US" dirty="0" smtClean="0"/>
          </a:p>
          <a:p>
            <a:r>
              <a:rPr lang="en-US" dirty="0" smtClean="0"/>
              <a:t>Based on FRB services, no requirement to </a:t>
            </a:r>
            <a:r>
              <a:rPr lang="en-US" dirty="0" err="1" smtClean="0"/>
              <a:t>d/l</a:t>
            </a:r>
            <a:r>
              <a:rPr lang="en-US" dirty="0" smtClean="0"/>
              <a:t> means minimal impact on our networks</a:t>
            </a:r>
          </a:p>
          <a:p>
            <a:endParaRPr lang="en-US" dirty="0"/>
          </a:p>
        </p:txBody>
      </p:sp>
      <p:sp>
        <p:nvSpPr>
          <p:cNvPr id="4" name="Slide Number Placeholder 3"/>
          <p:cNvSpPr>
            <a:spLocks noGrp="1"/>
          </p:cNvSpPr>
          <p:nvPr>
            <p:ph type="sldNum" sz="quarter" idx="10"/>
          </p:nvPr>
        </p:nvSpPr>
        <p:spPr>
          <a:xfrm>
            <a:off x="3956349" y="8806533"/>
            <a:ext cx="3027137" cy="462937"/>
          </a:xfrm>
          <a:prstGeom prst="rect">
            <a:avLst/>
          </a:prstGeom>
        </p:spPr>
        <p:txBody>
          <a:bodyPr/>
          <a:lstStyle/>
          <a:p>
            <a:pPr>
              <a:defRPr/>
            </a:pPr>
            <a:fld id="{9B550303-72FA-4887-AF9F-FF922FCCA1EA}" type="slidenum">
              <a:rPr lang="en-US" smtClean="0"/>
              <a:pPr>
                <a:defRPr/>
              </a:pPr>
              <a:t>11</a:t>
            </a:fld>
            <a:endParaRPr lang="en-US" dirty="0"/>
          </a:p>
        </p:txBody>
      </p:sp>
    </p:spTree>
    <p:extLst>
      <p:ext uri="{BB962C8B-B14F-4D97-AF65-F5344CB8AC3E}">
        <p14:creationId xmlns:p14="http://schemas.microsoft.com/office/powerpoint/2010/main" val="1948602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xfrm>
            <a:off x="927100" y="3317875"/>
            <a:ext cx="7416800" cy="314483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261916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r>
              <a:rPr lang="en-US" dirty="0" smtClean="0">
                <a:latin typeface="Times New Roman" pitchFamily="18" charset="0"/>
                <a:ea typeface="ＭＳ Ｐゴシック" pitchFamily="34" charset="-128"/>
                <a:cs typeface="ＭＳ Ｐゴシック" pitchFamily="34" charset="-128"/>
              </a:rPr>
              <a:t>Who Does it Serve???   Who</a:t>
            </a:r>
            <a:r>
              <a:rPr lang="en-US" baseline="0" dirty="0" smtClean="0">
                <a:latin typeface="Times New Roman" pitchFamily="18" charset="0"/>
                <a:ea typeface="ＭＳ Ｐゴシック" pitchFamily="34" charset="-128"/>
                <a:cs typeface="ＭＳ Ｐゴシック" pitchFamily="34" charset="-128"/>
              </a:rPr>
              <a:t> are the Users?</a:t>
            </a:r>
            <a:endParaRPr lang="en-US" dirty="0" smtClean="0">
              <a:latin typeface="Times New Roman" pitchFamily="18" charset="0"/>
              <a:ea typeface="ＭＳ Ｐゴシック" pitchFamily="34" charset="-128"/>
              <a:cs typeface="ＭＳ Ｐゴシック" pitchFamily="34" charset="-128"/>
            </a:endParaRPr>
          </a:p>
          <a:p>
            <a:pPr marL="0" marR="0" lvl="1" indent="0" algn="l" defTabSz="914400" rtl="0" eaLnBrk="0" fontAlgn="base" latinLnBrk="0" hangingPunct="0">
              <a:lnSpc>
                <a:spcPct val="100000"/>
              </a:lnSpc>
              <a:spcBef>
                <a:spcPct val="30000"/>
              </a:spcBef>
              <a:spcAft>
                <a:spcPct val="0"/>
              </a:spcAft>
              <a:buClrTx/>
              <a:buSzTx/>
              <a:buFontTx/>
              <a:buNone/>
              <a:tabLst/>
              <a:defRPr/>
            </a:pPr>
            <a:r>
              <a:rPr lang="en-US" kern="0" dirty="0" smtClean="0">
                <a:ea typeface="ＭＳ Ｐゴシック" pitchFamily="34" charset="-128"/>
                <a:cs typeface="ＭＳ Ｐゴシック" pitchFamily="34" charset="-128"/>
              </a:rPr>
              <a:t>Say something here about who are the users, where are they coming from, what particular use case(s) LandsatLook is serving: </a:t>
            </a:r>
          </a:p>
          <a:p>
            <a:r>
              <a:rPr lang="en-US" dirty="0" smtClean="0">
                <a:latin typeface="Times New Roman" pitchFamily="18" charset="0"/>
                <a:ea typeface="ＭＳ Ｐゴシック" pitchFamily="34" charset="-128"/>
                <a:cs typeface="ＭＳ Ｐゴシック" pitchFamily="34" charset="-128"/>
              </a:rPr>
              <a:t>Actual AOI may</a:t>
            </a:r>
            <a:r>
              <a:rPr lang="en-US" baseline="0" dirty="0" smtClean="0">
                <a:latin typeface="Times New Roman" pitchFamily="18" charset="0"/>
                <a:ea typeface="ＭＳ Ｐゴシック" pitchFamily="34" charset="-128"/>
                <a:cs typeface="ＭＳ Ｐゴシック" pitchFamily="34" charset="-128"/>
              </a:rPr>
              <a:t> be very small!!</a:t>
            </a:r>
          </a:p>
          <a:p>
            <a:endParaRPr lang="en-US" dirty="0" smtClean="0">
              <a:latin typeface="Times New Roman" pitchFamily="18" charset="0"/>
              <a:ea typeface="ＭＳ Ｐゴシック" pitchFamily="34" charset="-128"/>
              <a:cs typeface="ＭＳ Ｐゴシック" pitchFamily="34" charset="-128"/>
            </a:endParaRPr>
          </a:p>
        </p:txBody>
      </p:sp>
    </p:spTree>
    <p:extLst>
      <p:ext uri="{BB962C8B-B14F-4D97-AF65-F5344CB8AC3E}">
        <p14:creationId xmlns:p14="http://schemas.microsoft.com/office/powerpoint/2010/main" val="567271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endParaRPr lang="en-US" dirty="0" smtClean="0">
              <a:latin typeface="Times New Roman" pitchFamily="18" charset="0"/>
              <a:ea typeface="ＭＳ Ｐゴシック" pitchFamily="34" charset="-128"/>
              <a:cs typeface="ＭＳ Ｐゴシック" pitchFamily="34" charset="-128"/>
            </a:endParaRPr>
          </a:p>
        </p:txBody>
      </p:sp>
    </p:spTree>
    <p:extLst>
      <p:ext uri="{BB962C8B-B14F-4D97-AF65-F5344CB8AC3E}">
        <p14:creationId xmlns:p14="http://schemas.microsoft.com/office/powerpoint/2010/main" val="2251878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endParaRPr lang="en-US" dirty="0" smtClean="0">
              <a:latin typeface="Arial" charset="0"/>
              <a:ea typeface="ＭＳ Ｐゴシック" pitchFamily="34" charset="-128"/>
              <a:cs typeface="ＭＳ Ｐゴシック" pitchFamily="34" charset="-128"/>
            </a:endParaRPr>
          </a:p>
        </p:txBody>
      </p:sp>
      <p:sp>
        <p:nvSpPr>
          <p:cNvPr id="53252" name="Slide Number Placeholder 3"/>
          <p:cNvSpPr>
            <a:spLocks noGrp="1"/>
          </p:cNvSpPr>
          <p:nvPr>
            <p:ph type="sldNum" sz="quarter" idx="5"/>
          </p:nvPr>
        </p:nvSpPr>
        <p:spPr>
          <a:xfrm>
            <a:off x="3956349" y="8806533"/>
            <a:ext cx="3027137" cy="462937"/>
          </a:xfrm>
          <a:prstGeom prst="rect">
            <a:avLst/>
          </a:prstGeom>
          <a:noFill/>
        </p:spPr>
        <p:txBody>
          <a:bodyPr/>
          <a:lstStyle/>
          <a:p>
            <a:fld id="{05B1B4D0-9690-4000-B1F9-35833ECDBC16}" type="slidenum">
              <a:rPr lang="en-US" smtClean="0">
                <a:solidFill>
                  <a:prstClr val="black"/>
                </a:solidFill>
              </a:rPr>
              <a:pPr/>
              <a:t>17</a:t>
            </a:fld>
            <a:endParaRPr lang="en-US" smtClean="0">
              <a:solidFill>
                <a:prstClr val="black"/>
              </a:solidFill>
            </a:endParaRPr>
          </a:p>
        </p:txBody>
      </p:sp>
    </p:spTree>
    <p:extLst>
      <p:ext uri="{BB962C8B-B14F-4D97-AF65-F5344CB8AC3E}">
        <p14:creationId xmlns:p14="http://schemas.microsoft.com/office/powerpoint/2010/main" val="1461072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New Roman" pitchFamily="18" charset="0"/>
              <a:ea typeface="ＭＳ Ｐゴシック" pitchFamily="34" charset="-128"/>
            </a:endParaRPr>
          </a:p>
        </p:txBody>
      </p:sp>
      <p:sp>
        <p:nvSpPr>
          <p:cNvPr id="21508" name="Slide Number Placeholder 3"/>
          <p:cNvSpPr>
            <a:spLocks noGrp="1"/>
          </p:cNvSpPr>
          <p:nvPr>
            <p:ph type="sldNum" sz="quarter" idx="4294967295"/>
          </p:nvPr>
        </p:nvSpPr>
        <p:spPr bwMode="auto">
          <a:xfrm>
            <a:off x="3955377" y="8805344"/>
            <a:ext cx="3028429" cy="4635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lvl1pPr>
              <a:defRPr sz="4000">
                <a:solidFill>
                  <a:schemeClr val="tx1"/>
                </a:solidFill>
                <a:latin typeface="Arial" charset="0"/>
                <a:ea typeface="ＭＳ Ｐゴシック" pitchFamily="34" charset="-128"/>
              </a:defRPr>
            </a:lvl1pPr>
            <a:lvl2pPr marL="742950" indent="-285750">
              <a:defRPr sz="4000">
                <a:solidFill>
                  <a:schemeClr val="tx1"/>
                </a:solidFill>
                <a:latin typeface="Arial" charset="0"/>
                <a:ea typeface="ＭＳ Ｐゴシック" pitchFamily="34" charset="-128"/>
              </a:defRPr>
            </a:lvl2pPr>
            <a:lvl3pPr marL="1143000" indent="-228600">
              <a:defRPr sz="4000">
                <a:solidFill>
                  <a:schemeClr val="tx1"/>
                </a:solidFill>
                <a:latin typeface="Arial" charset="0"/>
                <a:ea typeface="ＭＳ Ｐゴシック" pitchFamily="34" charset="-128"/>
              </a:defRPr>
            </a:lvl3pPr>
            <a:lvl4pPr marL="1600200" indent="-228600">
              <a:defRPr sz="4000">
                <a:solidFill>
                  <a:schemeClr val="tx1"/>
                </a:solidFill>
                <a:latin typeface="Arial" charset="0"/>
                <a:ea typeface="ＭＳ Ｐゴシック" pitchFamily="34" charset="-128"/>
              </a:defRPr>
            </a:lvl4pPr>
            <a:lvl5pPr marL="2057400" indent="-228600">
              <a:defRPr sz="4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4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4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4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4000">
                <a:solidFill>
                  <a:schemeClr val="tx1"/>
                </a:solidFill>
                <a:latin typeface="Arial" charset="0"/>
                <a:ea typeface="ＭＳ Ｐゴシック" pitchFamily="34" charset="-128"/>
              </a:defRPr>
            </a:lvl9pPr>
          </a:lstStyle>
          <a:p>
            <a:fld id="{73390E89-38A6-4027-92DC-9A56F16DD7FF}" type="slidenum">
              <a:rPr lang="en-US" altLang="en-US">
                <a:solidFill>
                  <a:prstClr val="black"/>
                </a:solidFill>
              </a:rPr>
              <a:pPr/>
              <a:t>18</a:t>
            </a:fld>
            <a:endParaRPr lang="en-US" altLang="en-US">
              <a:solidFill>
                <a:prstClr val="black"/>
              </a:solidFill>
            </a:endParaRPr>
          </a:p>
        </p:txBody>
      </p:sp>
    </p:spTree>
    <p:extLst>
      <p:ext uri="{BB962C8B-B14F-4D97-AF65-F5344CB8AC3E}">
        <p14:creationId xmlns:p14="http://schemas.microsoft.com/office/powerpoint/2010/main" val="3034353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Lots of capability,</a:t>
            </a:r>
            <a:r>
              <a:rPr lang="en-US" baseline="0" dirty="0" smtClean="0"/>
              <a:t> trouble is the </a:t>
            </a:r>
            <a:r>
              <a:rPr lang="en-US" dirty="0" smtClean="0"/>
              <a:t>details…</a:t>
            </a:r>
            <a:endParaRPr lang="en-US" dirty="0"/>
          </a:p>
        </p:txBody>
      </p:sp>
      <p:sp>
        <p:nvSpPr>
          <p:cNvPr id="4" name="Slide Number Placeholder 3"/>
          <p:cNvSpPr>
            <a:spLocks noGrp="1"/>
          </p:cNvSpPr>
          <p:nvPr>
            <p:ph type="sldNum" sz="quarter" idx="10"/>
          </p:nvPr>
        </p:nvSpPr>
        <p:spPr>
          <a:xfrm>
            <a:off x="3956349" y="8806533"/>
            <a:ext cx="3027137" cy="462937"/>
          </a:xfrm>
          <a:prstGeom prst="rect">
            <a:avLst/>
          </a:prstGeom>
        </p:spPr>
        <p:txBody>
          <a:bodyPr/>
          <a:lstStyle/>
          <a:p>
            <a:pPr>
              <a:defRPr/>
            </a:pPr>
            <a:fld id="{9B550303-72FA-4887-AF9F-FF922FCCA1EA}" type="slidenum">
              <a:rPr lang="en-US" smtClean="0"/>
              <a:pPr>
                <a:defRPr/>
              </a:pPr>
              <a:t>19</a:t>
            </a:fld>
            <a:endParaRPr lang="en-US" dirty="0"/>
          </a:p>
        </p:txBody>
      </p:sp>
    </p:spTree>
    <p:extLst>
      <p:ext uri="{BB962C8B-B14F-4D97-AF65-F5344CB8AC3E}">
        <p14:creationId xmlns:p14="http://schemas.microsoft.com/office/powerpoint/2010/main" val="1157634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69850"/>
            <a:ext cx="8696325" cy="66357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228600" y="866775"/>
            <a:ext cx="8696325" cy="55245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9145017"/>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cSld name="Transition">
    <p:spTree>
      <p:nvGrpSpPr>
        <p:cNvPr id="1" name=""/>
        <p:cNvGrpSpPr/>
        <p:nvPr/>
      </p:nvGrpSpPr>
      <p:grpSpPr>
        <a:xfrm>
          <a:off x="0" y="0"/>
          <a:ext cx="0" cy="0"/>
          <a:chOff x="0" y="0"/>
          <a:chExt cx="0" cy="0"/>
        </a:xfrm>
      </p:grpSpPr>
      <p:sp>
        <p:nvSpPr>
          <p:cNvPr id="3" name="Title 1"/>
          <p:cNvSpPr>
            <a:spLocks noGrp="1"/>
          </p:cNvSpPr>
          <p:nvPr>
            <p:ph type="title"/>
          </p:nvPr>
        </p:nvSpPr>
        <p:spPr>
          <a:xfrm>
            <a:off x="1295400" y="3124200"/>
            <a:ext cx="6400800" cy="533400"/>
          </a:xfrm>
          <a:prstGeom prst="rect">
            <a:avLst/>
          </a:prstGeom>
        </p:spPr>
        <p:txBody>
          <a:bodyPr/>
          <a:lstStyle>
            <a:lvl1pPr algn="ctr">
              <a:defRPr sz="4000"/>
            </a:lvl1pPr>
          </a:lstStyle>
          <a:p>
            <a:r>
              <a:rPr lang="en-US" smtClean="0"/>
              <a:t>Click to edit Master title style</a:t>
            </a:r>
            <a:endParaRPr lang="en-US" dirty="0"/>
          </a:p>
        </p:txBody>
      </p:sp>
    </p:spTree>
    <p:extLst>
      <p:ext uri="{BB962C8B-B14F-4D97-AF65-F5344CB8AC3E}">
        <p14:creationId xmlns:p14="http://schemas.microsoft.com/office/powerpoint/2010/main" val="935445415"/>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4278820319"/>
      </p:ext>
    </p:extLst>
  </p:cSld>
  <p:clrMapOvr>
    <a:masterClrMapping/>
  </p:clrMapOvr>
  <p:transition xmlns:p14="http://schemas.microsoft.com/office/powerpoint/2010/main" spd="slow"/>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7278737" y="6567055"/>
            <a:ext cx="1639186" cy="205885"/>
          </a:xfrm>
          <a:prstGeom prst="rect">
            <a:avLst/>
          </a:prstGeom>
        </p:spPr>
        <p:txBody>
          <a:bodyPr/>
          <a:lstStyle>
            <a:lvl1pPr>
              <a:defRPr sz="1000">
                <a:latin typeface="Century Gothic" pitchFamily="34" charset="0"/>
              </a:defRPr>
            </a:lvl1pPr>
          </a:lstStyle>
          <a:p>
            <a:pPr>
              <a:defRPr/>
            </a:pPr>
            <a:fld id="{6BF8D2B0-EFB6-4DAA-9B0B-6F6B3A580823}" type="slidenum">
              <a:rPr lang="en-US" smtClean="0"/>
              <a:pPr>
                <a:defRPr/>
              </a:pPr>
              <a:t>‹#›</a:t>
            </a:fld>
            <a:endParaRPr lang="en-US" dirty="0"/>
          </a:p>
        </p:txBody>
      </p:sp>
      <p:sp>
        <p:nvSpPr>
          <p:cNvPr id="5" name="Content Placeholder 4"/>
          <p:cNvSpPr>
            <a:spLocks noGrp="1"/>
          </p:cNvSpPr>
          <p:nvPr>
            <p:ph sz="quarter" idx="11"/>
          </p:nvPr>
        </p:nvSpPr>
        <p:spPr>
          <a:xfrm>
            <a:off x="240142" y="1440873"/>
            <a:ext cx="8686800" cy="5126182"/>
          </a:xfrm>
          <a:prstGeom prst="rect">
            <a:avLst/>
          </a:prstGeom>
        </p:spPr>
        <p:txBody>
          <a:bodyPr/>
          <a:lstStyle>
            <a:lvl1pPr>
              <a:defRPr b="1"/>
            </a:lvl1pPr>
            <a:lvl2pPr>
              <a:defRPr b="1"/>
            </a:lvl2pPr>
            <a:lvl3pPr>
              <a:defRPr b="1"/>
            </a:lvl3pPr>
            <a:lvl4pPr>
              <a:defRPr b="1"/>
            </a:lvl4pPr>
            <a:lvl5pPr>
              <a:defRPr b="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2"/>
          <p:cNvSpPr>
            <a:spLocks noGrp="1" noChangeArrowheads="1"/>
          </p:cNvSpPr>
          <p:nvPr>
            <p:ph type="title"/>
          </p:nvPr>
        </p:nvSpPr>
        <p:spPr bwMode="auto">
          <a:xfrm>
            <a:off x="2137144" y="188913"/>
            <a:ext cx="6930656" cy="501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Tree>
    <p:extLst>
      <p:ext uri="{BB962C8B-B14F-4D97-AF65-F5344CB8AC3E}">
        <p14:creationId xmlns:p14="http://schemas.microsoft.com/office/powerpoint/2010/main" val="1808502101"/>
      </p:ext>
    </p:extLst>
  </p:cSld>
  <p:clrMapOvr>
    <a:masterClrMapping/>
  </p:clrMapOvr>
  <p:transition xmlns:p14="http://schemas.microsoft.com/office/powerpoint/2010/main" spd="slow"/>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7278737" y="6567055"/>
            <a:ext cx="1639186" cy="205885"/>
          </a:xfrm>
          <a:prstGeom prst="rect">
            <a:avLst/>
          </a:prstGeom>
        </p:spPr>
        <p:txBody>
          <a:bodyPr/>
          <a:lstStyle>
            <a:lvl1pPr>
              <a:defRPr sz="1000">
                <a:latin typeface="Century Gothic" pitchFamily="34" charset="0"/>
              </a:defRPr>
            </a:lvl1pPr>
          </a:lstStyle>
          <a:p>
            <a:pPr>
              <a:defRPr/>
            </a:pPr>
            <a:fld id="{6BF8D2B0-EFB6-4DAA-9B0B-6F6B3A580823}" type="slidenum">
              <a:rPr lang="en-US" smtClean="0"/>
              <a:pPr>
                <a:defRPr/>
              </a:pPr>
              <a:t>‹#›</a:t>
            </a:fld>
            <a:endParaRPr lang="en-US" dirty="0"/>
          </a:p>
        </p:txBody>
      </p:sp>
      <p:sp>
        <p:nvSpPr>
          <p:cNvPr id="5" name="Content Placeholder 4"/>
          <p:cNvSpPr>
            <a:spLocks noGrp="1"/>
          </p:cNvSpPr>
          <p:nvPr>
            <p:ph sz="quarter" idx="11"/>
          </p:nvPr>
        </p:nvSpPr>
        <p:spPr>
          <a:xfrm>
            <a:off x="240142" y="1440873"/>
            <a:ext cx="8686800" cy="5126182"/>
          </a:xfrm>
          <a:prstGeom prst="rect">
            <a:avLst/>
          </a:prstGeom>
        </p:spPr>
        <p:txBody>
          <a:bodyPr/>
          <a:lstStyle>
            <a:lvl1pPr>
              <a:defRPr b="1"/>
            </a:lvl1pPr>
            <a:lvl2pPr>
              <a:defRPr b="1"/>
            </a:lvl2pPr>
            <a:lvl3pPr>
              <a:defRPr b="1"/>
            </a:lvl3pPr>
            <a:lvl4pPr>
              <a:defRPr b="1"/>
            </a:lvl4pPr>
            <a:lvl5pPr>
              <a:defRPr b="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2"/>
          <p:cNvSpPr>
            <a:spLocks noGrp="1" noChangeArrowheads="1"/>
          </p:cNvSpPr>
          <p:nvPr>
            <p:ph type="title"/>
          </p:nvPr>
        </p:nvSpPr>
        <p:spPr bwMode="auto">
          <a:xfrm>
            <a:off x="2137144" y="188913"/>
            <a:ext cx="6930656" cy="501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Tree>
    <p:extLst>
      <p:ext uri="{BB962C8B-B14F-4D97-AF65-F5344CB8AC3E}">
        <p14:creationId xmlns:p14="http://schemas.microsoft.com/office/powerpoint/2010/main" val="669779841"/>
      </p:ext>
    </p:extLst>
  </p:cSld>
  <p:clrMapOvr>
    <a:masterClrMapping/>
  </p:clrMapOvr>
  <p:transition xmlns:p14="http://schemas.microsoft.com/office/powerpoint/2010/main" spd="slow"/>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9"/>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6" r:id="rId5"/>
    <p:sldLayoutId id="2147483657" r:id="rId6"/>
    <p:sldLayoutId id="2147483658" r:id="rId7"/>
  </p:sldLayoutIdLst>
  <p:transition xmlns:p14="http://schemas.microsoft.com/office/powerpoint/2010/main" spd="med"/>
  <p:timing>
    <p:tnLst>
      <p:par>
        <p:cTn xmlns:p14="http://schemas.microsoft.com/office/powerpoint/2010/main" id="1" dur="indefinite" restart="never" nodeType="tmRoot"/>
      </p:par>
    </p:tnLst>
  </p:timing>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ceos_logo.png"/>
          <p:cNvPicPr/>
          <p:nvPr/>
        </p:nvPicPr>
        <p:blipFill>
          <a:blip r:embed="rId3">
            <a:extLst/>
          </a:blip>
          <a:stretch>
            <a:fillRect/>
          </a:stretch>
        </p:blipFill>
        <p:spPr>
          <a:xfrm>
            <a:off x="622789" y="1217405"/>
            <a:ext cx="2507906" cy="993132"/>
          </a:xfrm>
          <a:prstGeom prst="rect">
            <a:avLst/>
          </a:prstGeom>
          <a:ln w="12700">
            <a:miter lim="400000"/>
          </a:ln>
        </p:spPr>
      </p:pic>
      <p:sp>
        <p:nvSpPr>
          <p:cNvPr id="9" name="Shape 10"/>
          <p:cNvSpPr txBox="1">
            <a:spLocks/>
          </p:cNvSpPr>
          <p:nvPr/>
        </p:nvSpPr>
        <p:spPr>
          <a:xfrm>
            <a:off x="622789" y="2246634"/>
            <a:ext cx="2806211" cy="210183"/>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smtClean="0">
                <a:solidFill>
                  <a:schemeClr val="bg1">
                    <a:lumMod val="20000"/>
                    <a:lumOff val="80000"/>
                  </a:schemeClr>
                </a:solidFill>
              </a:rPr>
              <a:t>Committee on Earth Observation Satellites</a:t>
            </a:r>
            <a:endParaRPr lang="en-US" sz="1050" dirty="0">
              <a:solidFill>
                <a:schemeClr val="bg1">
                  <a:lumMod val="20000"/>
                  <a:lumOff val="80000"/>
                </a:schemeClr>
              </a:solidFill>
            </a:endParaRPr>
          </a:p>
        </p:txBody>
      </p:sp>
      <p:sp>
        <p:nvSpPr>
          <p:cNvPr id="11" name="Shape 11"/>
          <p:cNvSpPr/>
          <p:nvPr/>
        </p:nvSpPr>
        <p:spPr>
          <a:xfrm>
            <a:off x="304800" y="3733800"/>
            <a:ext cx="5105400" cy="31242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defTabSz="914400">
              <a:lnSpc>
                <a:spcPct val="150000"/>
              </a:lnSpc>
              <a:defRPr>
                <a:solidFill>
                  <a:srgbClr val="000000"/>
                </a:solidFill>
              </a:defRPr>
            </a:pPr>
            <a:r>
              <a:rPr lang="en-ZA" sz="2000" dirty="0" smtClean="0">
                <a:solidFill>
                  <a:schemeClr val="tx1"/>
                </a:solidFill>
                <a:latin typeface="Arial Bold"/>
                <a:ea typeface="Arial Bold"/>
                <a:cs typeface="Arial Bold"/>
                <a:sym typeface="Arial Bold"/>
              </a:rPr>
              <a:t>US Geological Survey / EROS</a:t>
            </a:r>
          </a:p>
          <a:p>
            <a:pPr lvl="0" defTabSz="914400">
              <a:lnSpc>
                <a:spcPct val="150000"/>
              </a:lnSpc>
              <a:defRPr>
                <a:solidFill>
                  <a:srgbClr val="000000"/>
                </a:solidFill>
              </a:defRPr>
            </a:pPr>
            <a:r>
              <a:rPr lang="en-US" sz="2000" dirty="0" smtClean="0">
                <a:solidFill>
                  <a:schemeClr val="tx1"/>
                </a:solidFill>
                <a:latin typeface="Arial Bold"/>
                <a:ea typeface="Arial Bold"/>
                <a:cs typeface="Arial Bold"/>
                <a:sym typeface="Arial Bold"/>
              </a:rPr>
              <a:t>Eric C. Wood</a:t>
            </a:r>
            <a:endParaRPr sz="2000" dirty="0">
              <a:solidFill>
                <a:schemeClr val="tx1"/>
              </a:solidFill>
              <a:latin typeface="Arial Bold"/>
              <a:ea typeface="Arial Bold"/>
              <a:cs typeface="Arial Bold"/>
              <a:sym typeface="Arial Bold"/>
            </a:endParaRPr>
          </a:p>
          <a:p>
            <a:pPr lvl="0" defTabSz="914400">
              <a:lnSpc>
                <a:spcPct val="150000"/>
              </a:lnSpc>
              <a:defRPr>
                <a:solidFill>
                  <a:srgbClr val="000000"/>
                </a:solidFill>
              </a:defRPr>
            </a:pPr>
            <a:r>
              <a:rPr dirty="0" smtClean="0">
                <a:solidFill>
                  <a:schemeClr val="tx1"/>
                </a:solidFill>
                <a:latin typeface="Arial Bold"/>
                <a:ea typeface="Arial Bold"/>
                <a:cs typeface="Arial Bold"/>
                <a:sym typeface="Arial Bold"/>
              </a:rPr>
              <a:t>Agenda </a:t>
            </a:r>
            <a:r>
              <a:rPr dirty="0">
                <a:solidFill>
                  <a:schemeClr val="tx1"/>
                </a:solidFill>
                <a:latin typeface="Arial Bold"/>
                <a:ea typeface="Arial Bold"/>
                <a:cs typeface="Arial Bold"/>
                <a:sym typeface="Arial Bold"/>
              </a:rPr>
              <a:t>Item </a:t>
            </a:r>
            <a:r>
              <a:rPr lang="en-ZA" dirty="0" smtClean="0">
                <a:solidFill>
                  <a:schemeClr val="tx1"/>
                </a:solidFill>
                <a:latin typeface="Arial Bold"/>
                <a:ea typeface="Arial Bold"/>
                <a:cs typeface="Arial Bold"/>
                <a:sym typeface="Arial Bold"/>
              </a:rPr>
              <a:t>#20</a:t>
            </a:r>
            <a:endParaRPr dirty="0">
              <a:solidFill>
                <a:schemeClr val="tx1"/>
              </a:solidFill>
              <a:latin typeface="Arial Bold"/>
              <a:ea typeface="Arial Bold"/>
              <a:cs typeface="Arial Bold"/>
              <a:sym typeface="Arial Bold"/>
            </a:endParaRPr>
          </a:p>
          <a:p>
            <a:pPr lvl="0" defTabSz="914400">
              <a:lnSpc>
                <a:spcPct val="150000"/>
              </a:lnSpc>
              <a:defRPr>
                <a:solidFill>
                  <a:srgbClr val="000000"/>
                </a:solidFill>
              </a:defRPr>
            </a:pPr>
            <a:r>
              <a:rPr lang="en-ZA" dirty="0" smtClean="0">
                <a:solidFill>
                  <a:schemeClr val="tx1"/>
                </a:solidFill>
                <a:latin typeface="Arial Bold"/>
                <a:ea typeface="Arial Bold"/>
                <a:cs typeface="Arial Bold"/>
                <a:sym typeface="Arial Bold"/>
              </a:rPr>
              <a:t>CEOS WGCapD-5</a:t>
            </a:r>
            <a:endParaRPr lang="en-ZA" dirty="0">
              <a:solidFill>
                <a:schemeClr val="tx1"/>
              </a:solidFill>
              <a:latin typeface="Arial Bold"/>
              <a:ea typeface="Arial Bold"/>
              <a:cs typeface="Arial Bold"/>
              <a:sym typeface="Arial Bold"/>
            </a:endParaRPr>
          </a:p>
          <a:p>
            <a:pPr lvl="0" defTabSz="914400">
              <a:lnSpc>
                <a:spcPct val="150000"/>
              </a:lnSpc>
              <a:defRPr>
                <a:solidFill>
                  <a:srgbClr val="000000"/>
                </a:solidFill>
              </a:defRPr>
            </a:pPr>
            <a:r>
              <a:rPr lang="en-ZA" dirty="0">
                <a:solidFill>
                  <a:schemeClr val="tx1"/>
                </a:solidFill>
                <a:latin typeface="Arial Bold"/>
                <a:ea typeface="Arial Bold"/>
                <a:cs typeface="Arial Bold"/>
                <a:sym typeface="Arial Bold"/>
              </a:rPr>
              <a:t>CEOS Systems Engineering Office (SEO</a:t>
            </a:r>
            <a:r>
              <a:rPr lang="en-ZA" dirty="0" smtClean="0">
                <a:solidFill>
                  <a:schemeClr val="tx1"/>
                </a:solidFill>
                <a:latin typeface="Arial Bold"/>
                <a:ea typeface="Arial Bold"/>
                <a:cs typeface="Arial Bold"/>
                <a:sym typeface="Arial Bold"/>
              </a:rPr>
              <a:t>), Hampton, VA, USA</a:t>
            </a:r>
            <a:endParaRPr dirty="0">
              <a:solidFill>
                <a:schemeClr val="tx1"/>
              </a:solidFill>
              <a:latin typeface="Arial Bold"/>
              <a:ea typeface="Arial Bold"/>
              <a:cs typeface="Arial Bold"/>
              <a:sym typeface="Arial Bold"/>
            </a:endParaRPr>
          </a:p>
          <a:p>
            <a:pPr lvl="0" defTabSz="914400">
              <a:lnSpc>
                <a:spcPct val="150000"/>
              </a:lnSpc>
              <a:defRPr>
                <a:solidFill>
                  <a:srgbClr val="000000"/>
                </a:solidFill>
              </a:defRPr>
            </a:pPr>
            <a:r>
              <a:rPr lang="en-ZA" dirty="0">
                <a:solidFill>
                  <a:schemeClr val="tx1"/>
                </a:solidFill>
                <a:latin typeface="Arial Bold"/>
                <a:ea typeface="Arial Bold"/>
                <a:cs typeface="Arial Bold"/>
                <a:sym typeface="Arial Bold"/>
              </a:rPr>
              <a:t>March 30th – April 1st, 2016</a:t>
            </a:r>
            <a:endParaRPr dirty="0">
              <a:solidFill>
                <a:schemeClr val="tx1"/>
              </a:solidFill>
              <a:latin typeface="Arial Bold"/>
              <a:ea typeface="Arial Bold"/>
              <a:cs typeface="Arial Bold"/>
              <a:sym typeface="Arial Bold"/>
            </a:endParaRPr>
          </a:p>
        </p:txBody>
      </p:sp>
      <p:sp>
        <p:nvSpPr>
          <p:cNvPr id="2" name="テキスト ボックス 1"/>
          <p:cNvSpPr txBox="1"/>
          <p:nvPr/>
        </p:nvSpPr>
        <p:spPr>
          <a:xfrm>
            <a:off x="152400" y="2894786"/>
            <a:ext cx="6853646" cy="5847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altLang="ja-JP" sz="3200" b="1" dirty="0" smtClean="0">
                <a:solidFill>
                  <a:schemeClr val="tx1"/>
                </a:solidFill>
                <a:latin typeface="Droid Serif"/>
              </a:rPr>
              <a:t>Capacity Building in EO at USGS</a:t>
            </a:r>
            <a:endParaRPr kumimoji="0" lang="ja-JP" altLang="en-US" sz="3200" b="0" i="0" u="none" strike="noStrike" cap="none" spc="0" normalizeH="0" baseline="0" dirty="0">
              <a:ln>
                <a:noFill/>
              </a:ln>
              <a:solidFill>
                <a:schemeClr val="tx1"/>
              </a:solidFill>
              <a:effectLst/>
              <a:uFillTx/>
              <a:latin typeface="Droid Serif"/>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9075" y="1154369"/>
            <a:ext cx="8924925" cy="5686425"/>
          </a:xfrm>
          <a:prstGeom prst="rect">
            <a:avLst/>
          </a:prstGeom>
        </p:spPr>
      </p:pic>
    </p:spTree>
    <p:extLst>
      <p:ext uri="{BB962C8B-B14F-4D97-AF65-F5344CB8AC3E}">
        <p14:creationId xmlns:p14="http://schemas.microsoft.com/office/powerpoint/2010/main" val="420244299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sz="2800" dirty="0" smtClean="0">
                <a:ea typeface="ＭＳ Ｐゴシック" pitchFamily="34" charset="-128"/>
              </a:rPr>
              <a:t>LandsatLook Overview</a:t>
            </a:r>
          </a:p>
        </p:txBody>
      </p:sp>
      <p:sp>
        <p:nvSpPr>
          <p:cNvPr id="12291" name="Content Placeholder 3"/>
          <p:cNvSpPr>
            <a:spLocks noGrp="1"/>
          </p:cNvSpPr>
          <p:nvPr>
            <p:ph idx="1"/>
          </p:nvPr>
        </p:nvSpPr>
        <p:spPr>
          <a:xfrm>
            <a:off x="304800" y="1320800"/>
            <a:ext cx="8571571" cy="5537200"/>
          </a:xfrm>
        </p:spPr>
        <p:txBody>
          <a:bodyPr/>
          <a:lstStyle/>
          <a:p>
            <a:pPr>
              <a:buFont typeface="Wingdings" pitchFamily="2" charset="2"/>
              <a:buChar char="§"/>
            </a:pPr>
            <a:r>
              <a:rPr lang="en-US" b="1" dirty="0" smtClean="0">
                <a:ea typeface="ＭＳ Ｐゴシック" pitchFamily="34" charset="-128"/>
                <a:cs typeface="ＭＳ Ｐゴシック" pitchFamily="34" charset="-128"/>
              </a:rPr>
              <a:t>Background</a:t>
            </a:r>
          </a:p>
          <a:p>
            <a:pPr lvl="1">
              <a:buFont typeface="Wingdings" pitchFamily="2" charset="2"/>
              <a:buChar char="§"/>
            </a:pPr>
            <a:r>
              <a:rPr lang="en-US" dirty="0" smtClean="0">
                <a:ea typeface="ＭＳ Ｐゴシック" pitchFamily="34" charset="-128"/>
                <a:cs typeface="ＭＳ Ｐゴシック" pitchFamily="34" charset="-128"/>
              </a:rPr>
              <a:t>The LandsatLook Viewer allows user to quickly and easily explore the complete Landsat archive… through time… at full resolution.</a:t>
            </a:r>
          </a:p>
          <a:p>
            <a:pPr lvl="1">
              <a:buFont typeface="Wingdings" pitchFamily="2" charset="2"/>
              <a:buChar char="§"/>
            </a:pPr>
            <a:r>
              <a:rPr lang="en-US" dirty="0" smtClean="0">
                <a:ea typeface="ＭＳ Ｐゴシック" pitchFamily="34" charset="-128"/>
                <a:cs typeface="ＭＳ Ｐゴシック" pitchFamily="34" charset="-128"/>
              </a:rPr>
              <a:t>Web-based tool displays all or part of the Landsat archive</a:t>
            </a:r>
          </a:p>
          <a:p>
            <a:pPr lvl="3">
              <a:buFont typeface="Wingdings" pitchFamily="2" charset="2"/>
              <a:buChar char="§"/>
            </a:pPr>
            <a:r>
              <a:rPr lang="en-US" sz="2000" dirty="0" smtClean="0">
                <a:ea typeface="ＭＳ Ｐゴシック" pitchFamily="34" charset="-128"/>
                <a:cs typeface="ＭＳ Ｐゴシック" pitchFamily="34" charset="-128"/>
              </a:rPr>
              <a:t>Based on full-resolution browse (FRB) image services</a:t>
            </a:r>
          </a:p>
          <a:p>
            <a:pPr lvl="4">
              <a:buFont typeface="Wingdings" pitchFamily="2" charset="2"/>
              <a:buChar char="§"/>
            </a:pPr>
            <a:r>
              <a:rPr lang="en-US" sz="2000" dirty="0" smtClean="0">
                <a:ea typeface="ＭＳ Ｐゴシック" pitchFamily="34" charset="-128"/>
                <a:cs typeface="ＭＳ Ｐゴシック" pitchFamily="34" charset="-128"/>
              </a:rPr>
              <a:t>3-band RGB composites </a:t>
            </a:r>
          </a:p>
          <a:p>
            <a:pPr lvl="4">
              <a:buFont typeface="Wingdings" pitchFamily="2" charset="2"/>
              <a:buChar char="§"/>
            </a:pPr>
            <a:r>
              <a:rPr lang="en-US" sz="2000" dirty="0" smtClean="0">
                <a:ea typeface="ＭＳ Ｐゴシック" pitchFamily="34" charset="-128"/>
                <a:cs typeface="ＭＳ Ｐゴシック" pitchFamily="34" charset="-128"/>
              </a:rPr>
              <a:t>Immediate public access (no need for registration, log-in, etc.)</a:t>
            </a:r>
          </a:p>
          <a:p>
            <a:pPr lvl="3">
              <a:buFont typeface="Wingdings" pitchFamily="2" charset="2"/>
              <a:buChar char="§"/>
            </a:pPr>
            <a:r>
              <a:rPr lang="en-US" sz="2000" dirty="0" smtClean="0">
                <a:ea typeface="ＭＳ Ｐゴシック" pitchFamily="34" charset="-128"/>
                <a:cs typeface="ＭＳ Ｐゴシック" pitchFamily="34" charset="-128"/>
              </a:rPr>
              <a:t>Allows image viewing and extraction (“screen scrape”) in multiple formats</a:t>
            </a:r>
            <a:endParaRPr lang="en-US" sz="2000" dirty="0">
              <a:ea typeface="ＭＳ Ｐゴシック" pitchFamily="34" charset="-128"/>
              <a:cs typeface="ＭＳ Ｐゴシック" pitchFamily="34" charset="-128"/>
            </a:endParaRPr>
          </a:p>
          <a:p>
            <a:pPr lvl="3">
              <a:buFont typeface="Wingdings" pitchFamily="2" charset="2"/>
              <a:buChar char="§"/>
            </a:pPr>
            <a:r>
              <a:rPr lang="en-US" sz="2000" dirty="0" smtClean="0">
                <a:ea typeface="ＭＳ Ｐゴシック" pitchFamily="34" charset="-128"/>
                <a:cs typeface="ＭＳ Ｐゴシック" pitchFamily="34" charset="-128"/>
              </a:rPr>
              <a:t>No </a:t>
            </a:r>
            <a:r>
              <a:rPr lang="en-US" sz="2000" dirty="0">
                <a:ea typeface="ＭＳ Ｐゴシック" pitchFamily="34" charset="-128"/>
                <a:cs typeface="ＭＳ Ｐゴシック" pitchFamily="34" charset="-128"/>
              </a:rPr>
              <a:t>need to </a:t>
            </a:r>
            <a:r>
              <a:rPr lang="en-US" sz="2000" dirty="0" smtClean="0">
                <a:ea typeface="ＭＳ Ｐゴシック" pitchFamily="34" charset="-128"/>
                <a:cs typeface="ＭＳ Ｐゴシック" pitchFamily="34" charset="-128"/>
              </a:rPr>
              <a:t>download/transfer, unpack (</a:t>
            </a:r>
            <a:r>
              <a:rPr lang="en-US" sz="2000" dirty="0" err="1" smtClean="0">
                <a:ea typeface="ＭＳ Ｐゴシック" pitchFamily="34" charset="-128"/>
                <a:cs typeface="ＭＳ Ｐゴシック" pitchFamily="34" charset="-128"/>
              </a:rPr>
              <a:t>gz</a:t>
            </a:r>
            <a:r>
              <a:rPr lang="en-US" sz="2000" dirty="0" smtClean="0">
                <a:ea typeface="ＭＳ Ｐゴシック" pitchFamily="34" charset="-128"/>
                <a:cs typeface="ＭＳ Ｐゴシック" pitchFamily="34" charset="-128"/>
              </a:rPr>
              <a:t>/tar), </a:t>
            </a:r>
            <a:r>
              <a:rPr lang="en-US" sz="2000" dirty="0">
                <a:ea typeface="ＭＳ Ｐゴシック" pitchFamily="34" charset="-128"/>
                <a:cs typeface="ＭＳ Ｐゴシック" pitchFamily="34" charset="-128"/>
              </a:rPr>
              <a:t>layer stack, etc</a:t>
            </a:r>
            <a:r>
              <a:rPr lang="en-US" sz="2000" dirty="0" smtClean="0">
                <a:ea typeface="ＭＳ Ｐゴシック" pitchFamily="34" charset="-128"/>
                <a:cs typeface="ＭＳ Ｐゴシック" pitchFamily="34" charset="-128"/>
              </a:rPr>
              <a:t>.</a:t>
            </a:r>
          </a:p>
          <a:p>
            <a:pPr lvl="1">
              <a:buFont typeface="Wingdings" pitchFamily="2" charset="2"/>
              <a:buChar char="§"/>
            </a:pPr>
            <a:endParaRPr lang="en-US" sz="2000" i="1" dirty="0" smtClean="0">
              <a:ea typeface="ＭＳ Ｐゴシック" pitchFamily="34" charset="-128"/>
              <a:cs typeface="ＭＳ Ｐゴシック" pitchFamily="34" charset="-128"/>
            </a:endParaRPr>
          </a:p>
          <a:p>
            <a:pPr>
              <a:buFont typeface="Wingdings" pitchFamily="2" charset="2"/>
              <a:buChar char="§"/>
            </a:pPr>
            <a:endParaRPr lang="en-US" sz="1100" dirty="0" smtClean="0">
              <a:ea typeface="ＭＳ Ｐゴシック" pitchFamily="34" charset="-128"/>
              <a:cs typeface="ＭＳ Ｐゴシック" pitchFamily="34" charset="-128"/>
            </a:endParaRPr>
          </a:p>
          <a:p>
            <a:pPr lvl="1">
              <a:buFont typeface="Wingdings" pitchFamily="2" charset="2"/>
              <a:buChar char="§"/>
            </a:pPr>
            <a:endParaRPr lang="en-US" sz="1100" dirty="0" smtClean="0">
              <a:ea typeface="ＭＳ Ｐゴシック" pitchFamily="34" charset="-128"/>
              <a:cs typeface="ＭＳ Ｐゴシック" pitchFamily="34" charset="-128"/>
            </a:endParaRPr>
          </a:p>
        </p:txBody>
      </p:sp>
    </p:spTree>
    <p:extLst>
      <p:ext uri="{BB962C8B-B14F-4D97-AF65-F5344CB8AC3E}">
        <p14:creationId xmlns:p14="http://schemas.microsoft.com/office/powerpoint/2010/main" val="33921072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smtClean="0">
                <a:ea typeface="ＭＳ Ｐゴシック" panose="020B0600070205080204" pitchFamily="34" charset="-128"/>
              </a:rPr>
              <a:t>Full Resolution Browse  </a:t>
            </a:r>
          </a:p>
        </p:txBody>
      </p:sp>
      <p:sp>
        <p:nvSpPr>
          <p:cNvPr id="88068" name="Rectangle 3"/>
          <p:cNvSpPr>
            <a:spLocks noGrp="1" noChangeArrowheads="1"/>
          </p:cNvSpPr>
          <p:nvPr>
            <p:ph type="body" idx="1"/>
          </p:nvPr>
        </p:nvSpPr>
        <p:spPr>
          <a:xfrm>
            <a:off x="409575" y="1143000"/>
            <a:ext cx="8305800" cy="4495800"/>
          </a:xfrm>
        </p:spPr>
        <p:txBody>
          <a:bodyPr/>
          <a:lstStyle/>
          <a:p>
            <a:pPr eaLnBrk="1" hangingPunct="1">
              <a:lnSpc>
                <a:spcPct val="75000"/>
              </a:lnSpc>
              <a:spcAft>
                <a:spcPct val="20000"/>
              </a:spcAft>
              <a:defRPr/>
            </a:pPr>
            <a:r>
              <a:rPr lang="en-US" sz="2000" b="0" dirty="0" smtClean="0"/>
              <a:t>Full spatial resolution image and retains the map projection of the source data (normally polar stereographic for Antarctic scenes and UTM elsewhere).</a:t>
            </a:r>
          </a:p>
          <a:p>
            <a:pPr eaLnBrk="1" hangingPunct="1">
              <a:lnSpc>
                <a:spcPct val="75000"/>
              </a:lnSpc>
              <a:spcAft>
                <a:spcPct val="20000"/>
              </a:spcAft>
              <a:defRPr/>
            </a:pPr>
            <a:r>
              <a:rPr lang="en-US" sz="2000" b="0" dirty="0" smtClean="0"/>
              <a:t>Derived from Level-1T product</a:t>
            </a:r>
          </a:p>
          <a:p>
            <a:pPr eaLnBrk="1" hangingPunct="1">
              <a:lnSpc>
                <a:spcPct val="75000"/>
              </a:lnSpc>
              <a:spcAft>
                <a:spcPct val="20000"/>
              </a:spcAft>
              <a:defRPr/>
            </a:pPr>
            <a:r>
              <a:rPr lang="en-US" sz="2000" b="0" dirty="0" smtClean="0"/>
              <a:t>16-bit TOA reflectance data rescaled to 8-bits per band</a:t>
            </a:r>
          </a:p>
          <a:p>
            <a:pPr eaLnBrk="1" hangingPunct="1">
              <a:lnSpc>
                <a:spcPct val="75000"/>
              </a:lnSpc>
              <a:spcAft>
                <a:spcPct val="20000"/>
              </a:spcAft>
              <a:defRPr/>
            </a:pPr>
            <a:r>
              <a:rPr lang="en-US" sz="2000" b="0" dirty="0" smtClean="0"/>
              <a:t>3-band image consistent with legacy </a:t>
            </a:r>
            <a:r>
              <a:rPr lang="en-US" sz="2000" b="0" dirty="0" err="1" smtClean="0"/>
              <a:t>Landsat</a:t>
            </a:r>
            <a:r>
              <a:rPr lang="en-US" sz="2000" b="0" dirty="0" smtClean="0"/>
              <a:t> browse</a:t>
            </a:r>
          </a:p>
          <a:p>
            <a:pPr lvl="1" eaLnBrk="1" hangingPunct="1">
              <a:lnSpc>
                <a:spcPct val="75000"/>
              </a:lnSpc>
              <a:spcAft>
                <a:spcPct val="20000"/>
              </a:spcAft>
              <a:defRPr/>
            </a:pPr>
            <a:r>
              <a:rPr lang="en-US" sz="1600" dirty="0" smtClean="0"/>
              <a:t>band 6 (1610 nm), band 5 (865 nm) and band 4 (655 nm) for the red, green and blue components of the browse</a:t>
            </a:r>
          </a:p>
          <a:p>
            <a:pPr eaLnBrk="1" hangingPunct="1">
              <a:lnSpc>
                <a:spcPct val="75000"/>
              </a:lnSpc>
              <a:spcAft>
                <a:spcPct val="20000"/>
              </a:spcAft>
              <a:defRPr/>
            </a:pPr>
            <a:r>
              <a:rPr lang="en-US" sz="2000" b="0" dirty="0" smtClean="0"/>
              <a:t>The three bands are then combined to generate a 24-bit color image which is JPEG compressed with a quality of 75%. </a:t>
            </a:r>
          </a:p>
          <a:p>
            <a:pPr eaLnBrk="1" hangingPunct="1">
              <a:lnSpc>
                <a:spcPct val="75000"/>
              </a:lnSpc>
              <a:spcAft>
                <a:spcPct val="20000"/>
              </a:spcAft>
              <a:defRPr/>
            </a:pPr>
            <a:r>
              <a:rPr lang="en-US" sz="2000" b="0" dirty="0" smtClean="0"/>
              <a:t>Intended to satisfy broader use without the need for sophisticated processing</a:t>
            </a:r>
          </a:p>
          <a:p>
            <a:pPr eaLnBrk="1" hangingPunct="1">
              <a:defRPr/>
            </a:pPr>
            <a:r>
              <a:rPr lang="en-US" sz="2000" b="0" dirty="0" smtClean="0"/>
              <a:t>The TIRS browse is generated by extracting the 10.8 um band from the level-1 product and scaling to an eight bit grayscale image .</a:t>
            </a:r>
          </a:p>
        </p:txBody>
      </p:sp>
      <p:sp>
        <p:nvSpPr>
          <p:cNvPr id="2" name="TextBox 1"/>
          <p:cNvSpPr txBox="1"/>
          <p:nvPr/>
        </p:nvSpPr>
        <p:spPr>
          <a:xfrm>
            <a:off x="4925961" y="5638800"/>
            <a:ext cx="2993923" cy="707886"/>
          </a:xfrm>
          <a:prstGeom prst="rect">
            <a:avLst/>
          </a:prstGeom>
          <a:noFill/>
        </p:spPr>
        <p:txBody>
          <a:bodyPr wrap="square" rtlCol="0">
            <a:spAutoFit/>
          </a:bodyPr>
          <a:lstStyle/>
          <a:p>
            <a:r>
              <a:rPr lang="en-US" dirty="0" smtClean="0"/>
              <a:t>example</a:t>
            </a:r>
            <a:endParaRPr lang="en-US" dirty="0"/>
          </a:p>
        </p:txBody>
      </p:sp>
    </p:spTree>
    <p:extLst>
      <p:ext uri="{BB962C8B-B14F-4D97-AF65-F5344CB8AC3E}">
        <p14:creationId xmlns:p14="http://schemas.microsoft.com/office/powerpoint/2010/main" val="18536075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Title 1"/>
          <p:cNvSpPr>
            <a:spLocks noGrp="1"/>
          </p:cNvSpPr>
          <p:nvPr>
            <p:ph type="title"/>
          </p:nvPr>
        </p:nvSpPr>
        <p:spPr>
          <a:xfrm>
            <a:off x="1971675" y="536575"/>
            <a:ext cx="6286500" cy="509588"/>
          </a:xfrm>
        </p:spPr>
        <p:txBody>
          <a:bodyPr/>
          <a:lstStyle/>
          <a:p>
            <a:r>
              <a:rPr lang="en-US" altLang="en-US" sz="3200" smtClean="0">
                <a:ea typeface="ＭＳ Ｐゴシック" panose="020B0600070205080204" pitchFamily="34" charset="-128"/>
              </a:rPr>
              <a:t>The LandsatLook Viewer</a:t>
            </a:r>
          </a:p>
        </p:txBody>
      </p:sp>
      <p:sp>
        <p:nvSpPr>
          <p:cNvPr id="3" name="Content Placeholder 2"/>
          <p:cNvSpPr>
            <a:spLocks noGrp="1"/>
          </p:cNvSpPr>
          <p:nvPr>
            <p:ph idx="1"/>
          </p:nvPr>
        </p:nvSpPr>
        <p:spPr>
          <a:xfrm>
            <a:off x="311150" y="2362200"/>
            <a:ext cx="8305800" cy="4495800"/>
          </a:xfrm>
        </p:spPr>
        <p:txBody>
          <a:bodyPr/>
          <a:lstStyle/>
          <a:p>
            <a:pPr>
              <a:defRPr/>
            </a:pPr>
            <a:r>
              <a:rPr lang="en-US" dirty="0" err="1" smtClean="0"/>
              <a:t>LandsatLook</a:t>
            </a:r>
            <a:r>
              <a:rPr lang="en-US" dirty="0" smtClean="0"/>
              <a:t> Viewer</a:t>
            </a:r>
          </a:p>
          <a:p>
            <a:pPr lvl="1">
              <a:defRPr/>
            </a:pPr>
            <a:r>
              <a:rPr lang="en-US" dirty="0" smtClean="0"/>
              <a:t>All 3+ million scenes</a:t>
            </a:r>
          </a:p>
          <a:p>
            <a:pPr lvl="1">
              <a:defRPr/>
            </a:pPr>
            <a:r>
              <a:rPr lang="en-US" dirty="0" smtClean="0"/>
              <a:t>1972 – today</a:t>
            </a:r>
          </a:p>
          <a:p>
            <a:pPr lvl="1">
              <a:defRPr/>
            </a:pPr>
            <a:r>
              <a:rPr lang="en-US" dirty="0" smtClean="0"/>
              <a:t>3-band jpeg</a:t>
            </a:r>
          </a:p>
          <a:p>
            <a:pPr lvl="1">
              <a:defRPr/>
            </a:pPr>
            <a:r>
              <a:rPr lang="en-US" dirty="0" smtClean="0">
                <a:solidFill>
                  <a:srgbClr val="002060"/>
                </a:solidFill>
              </a:rPr>
              <a:t>Geographic information (xml/</a:t>
            </a:r>
            <a:r>
              <a:rPr lang="en-US" dirty="0" err="1" smtClean="0">
                <a:solidFill>
                  <a:srgbClr val="002060"/>
                </a:solidFill>
              </a:rPr>
              <a:t>wld</a:t>
            </a:r>
            <a:r>
              <a:rPr lang="en-US" dirty="0" smtClean="0">
                <a:solidFill>
                  <a:srgbClr val="002060"/>
                </a:solidFill>
              </a:rPr>
              <a:t>)</a:t>
            </a:r>
          </a:p>
          <a:p>
            <a:pPr marL="0" indent="0">
              <a:buFontTx/>
              <a:buNone/>
              <a:defRPr/>
            </a:pPr>
            <a:endParaRPr lang="en-US" dirty="0"/>
          </a:p>
        </p:txBody>
      </p:sp>
      <p:pic>
        <p:nvPicPr>
          <p:cNvPr id="717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4263" t="12225" r="8508" b="4121"/>
          <a:stretch>
            <a:fillRect/>
          </a:stretch>
        </p:blipFill>
        <p:spPr bwMode="auto">
          <a:xfrm>
            <a:off x="4959350" y="1918909"/>
            <a:ext cx="3657600" cy="21923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3382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r>
              <a:rPr lang="en-US" sz="2800" dirty="0" smtClean="0">
                <a:solidFill>
                  <a:srgbClr val="000000"/>
                </a:solidFill>
                <a:ea typeface="ＭＳ Ｐゴシック" pitchFamily="34" charset="-128"/>
              </a:rPr>
              <a:t>User Characterization</a:t>
            </a:r>
            <a:endParaRPr lang="en-US" sz="3200" dirty="0" smtClean="0">
              <a:ea typeface="ＭＳ Ｐゴシック" pitchFamily="34" charset="-128"/>
            </a:endParaRPr>
          </a:p>
        </p:txBody>
      </p:sp>
      <p:sp>
        <p:nvSpPr>
          <p:cNvPr id="7" name="Content Placeholder 2"/>
          <p:cNvSpPr txBox="1">
            <a:spLocks/>
          </p:cNvSpPr>
          <p:nvPr/>
        </p:nvSpPr>
        <p:spPr bwMode="auto">
          <a:xfrm>
            <a:off x="152400" y="1295400"/>
            <a:ext cx="8591551"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lgn="l" rtl="0" eaLnBrk="0" fontAlgn="base" hangingPunct="0">
              <a:spcBef>
                <a:spcPct val="30000"/>
              </a:spcBef>
              <a:spcAft>
                <a:spcPct val="0"/>
              </a:spcAft>
              <a:buClr>
                <a:schemeClr val="tx1"/>
              </a:buClr>
              <a:buFont typeface="Wingdings" pitchFamily="2" charset="2"/>
              <a:buBlip>
                <a:blip r:embed="rId3"/>
              </a:buBlip>
              <a:defRPr sz="2400">
                <a:solidFill>
                  <a:schemeClr val="tx1"/>
                </a:solidFill>
                <a:latin typeface="+mn-lt"/>
                <a:ea typeface="ＭＳ Ｐゴシック" pitchFamily="-110" charset="-128"/>
                <a:cs typeface="ＭＳ Ｐゴシック" pitchFamily="-110" charset="-128"/>
              </a:defRPr>
            </a:lvl1pPr>
            <a:lvl2pPr marL="628650" indent="-228600" algn="l" rtl="0" eaLnBrk="0" fontAlgn="base" hangingPunct="0">
              <a:spcBef>
                <a:spcPct val="30000"/>
              </a:spcBef>
              <a:spcAft>
                <a:spcPct val="0"/>
              </a:spcAft>
              <a:buClr>
                <a:srgbClr val="678090"/>
              </a:buClr>
              <a:buFont typeface="Wingdings" pitchFamily="2" charset="2"/>
              <a:buBlip>
                <a:blip r:embed="rId3"/>
              </a:buBlip>
              <a:defRPr sz="2000">
                <a:solidFill>
                  <a:schemeClr val="tx1"/>
                </a:solidFill>
                <a:latin typeface="+mn-lt"/>
                <a:ea typeface="ＭＳ Ｐゴシック" pitchFamily="-107" charset="-128"/>
                <a:cs typeface="ＭＳ Ｐゴシック"/>
              </a:defRPr>
            </a:lvl2pPr>
            <a:lvl3pPr marL="971550" indent="-228600" algn="l" rtl="0" eaLnBrk="0" fontAlgn="base" hangingPunct="0">
              <a:spcBef>
                <a:spcPct val="30000"/>
              </a:spcBef>
              <a:spcAft>
                <a:spcPct val="0"/>
              </a:spcAft>
              <a:buClr>
                <a:schemeClr val="tx1"/>
              </a:buClr>
              <a:buFont typeface="Wingdings" pitchFamily="2" charset="2"/>
              <a:buBlip>
                <a:blip r:embed="rId3"/>
              </a:buBlip>
              <a:defRPr sz="2000">
                <a:solidFill>
                  <a:schemeClr val="tx1"/>
                </a:solidFill>
                <a:latin typeface="+mn-lt"/>
                <a:ea typeface="ヒラギノ角ゴ Pro W3" charset="-128"/>
                <a:cs typeface="ＭＳ Ｐゴシック"/>
              </a:defRPr>
            </a:lvl3pPr>
            <a:lvl4pPr marL="1314450" indent="-228600" algn="l" rtl="0" eaLnBrk="0" fontAlgn="base" hangingPunct="0">
              <a:spcBef>
                <a:spcPct val="30000"/>
              </a:spcBef>
              <a:spcAft>
                <a:spcPct val="0"/>
              </a:spcAft>
              <a:buClr>
                <a:srgbClr val="678090"/>
              </a:buClr>
              <a:buFont typeface="Wingdings" pitchFamily="2" charset="2"/>
              <a:buBlip>
                <a:blip r:embed="rId3"/>
              </a:buBlip>
              <a:defRPr>
                <a:solidFill>
                  <a:schemeClr val="tx1"/>
                </a:solidFill>
                <a:latin typeface="+mn-lt"/>
                <a:ea typeface="ヒラギノ角ゴ Pro W3" charset="-128"/>
                <a:cs typeface="ＭＳ Ｐゴシック"/>
              </a:defRPr>
            </a:lvl4pPr>
            <a:lvl5pPr marL="1657350" indent="-228600" algn="l" rtl="0" eaLnBrk="0" fontAlgn="base" hangingPunct="0">
              <a:spcBef>
                <a:spcPct val="30000"/>
              </a:spcBef>
              <a:spcAft>
                <a:spcPct val="0"/>
              </a:spcAft>
              <a:buClr>
                <a:schemeClr val="tx1"/>
              </a:buClr>
              <a:buFont typeface="Wingdings" pitchFamily="2" charset="2"/>
              <a:buBlip>
                <a:blip r:embed="rId3"/>
              </a:buBlip>
              <a:defRPr>
                <a:solidFill>
                  <a:schemeClr val="tx1"/>
                </a:solidFill>
                <a:latin typeface="+mn-lt"/>
                <a:ea typeface="ヒラギノ角ゴ Pro W3" charset="-128"/>
                <a:cs typeface="ＭＳ Ｐゴシック"/>
              </a:defRPr>
            </a:lvl5pPr>
            <a:lvl6pPr marL="2114550" indent="-228600" algn="l" rtl="0" fontAlgn="base">
              <a:spcBef>
                <a:spcPct val="30000"/>
              </a:spcBef>
              <a:spcAft>
                <a:spcPct val="0"/>
              </a:spcAft>
              <a:buClr>
                <a:schemeClr val="tx1"/>
              </a:buClr>
              <a:buFont typeface="Wingdings" pitchFamily="-107" charset="2"/>
              <a:buBlip>
                <a:blip r:embed="rId3"/>
              </a:buBlip>
              <a:defRPr>
                <a:solidFill>
                  <a:schemeClr val="tx1"/>
                </a:solidFill>
                <a:latin typeface="+mn-lt"/>
                <a:ea typeface="ＭＳ Ｐゴシック" pitchFamily="-107" charset="-128"/>
              </a:defRPr>
            </a:lvl6pPr>
            <a:lvl7pPr marL="2571750" indent="-228600" algn="l" rtl="0" fontAlgn="base">
              <a:spcBef>
                <a:spcPct val="30000"/>
              </a:spcBef>
              <a:spcAft>
                <a:spcPct val="0"/>
              </a:spcAft>
              <a:buClr>
                <a:schemeClr val="tx1"/>
              </a:buClr>
              <a:buFont typeface="Wingdings" pitchFamily="-107" charset="2"/>
              <a:buBlip>
                <a:blip r:embed="rId3"/>
              </a:buBlip>
              <a:defRPr>
                <a:solidFill>
                  <a:schemeClr val="tx1"/>
                </a:solidFill>
                <a:latin typeface="+mn-lt"/>
                <a:ea typeface="ＭＳ Ｐゴシック" pitchFamily="-107" charset="-128"/>
              </a:defRPr>
            </a:lvl7pPr>
            <a:lvl8pPr marL="3028950" indent="-228600" algn="l" rtl="0" fontAlgn="base">
              <a:spcBef>
                <a:spcPct val="30000"/>
              </a:spcBef>
              <a:spcAft>
                <a:spcPct val="0"/>
              </a:spcAft>
              <a:buClr>
                <a:schemeClr val="tx1"/>
              </a:buClr>
              <a:buFont typeface="Wingdings" pitchFamily="-107" charset="2"/>
              <a:buBlip>
                <a:blip r:embed="rId3"/>
              </a:buBlip>
              <a:defRPr>
                <a:solidFill>
                  <a:schemeClr val="tx1"/>
                </a:solidFill>
                <a:latin typeface="+mn-lt"/>
                <a:ea typeface="ＭＳ Ｐゴシック" pitchFamily="-107" charset="-128"/>
              </a:defRPr>
            </a:lvl8pPr>
            <a:lvl9pPr marL="3486150" indent="-228600" algn="l" rtl="0" fontAlgn="base">
              <a:spcBef>
                <a:spcPct val="30000"/>
              </a:spcBef>
              <a:spcAft>
                <a:spcPct val="0"/>
              </a:spcAft>
              <a:buClr>
                <a:schemeClr val="tx1"/>
              </a:buClr>
              <a:buFont typeface="Wingdings" pitchFamily="-107" charset="2"/>
              <a:buBlip>
                <a:blip r:embed="rId3"/>
              </a:buBlip>
              <a:defRPr>
                <a:solidFill>
                  <a:schemeClr val="tx1"/>
                </a:solidFill>
                <a:latin typeface="+mn-lt"/>
                <a:ea typeface="ＭＳ Ｐゴシック" pitchFamily="-107" charset="-128"/>
              </a:defRPr>
            </a:lvl9pPr>
          </a:lstStyle>
          <a:p>
            <a:pPr marL="0" indent="0">
              <a:buClr>
                <a:srgbClr val="000000"/>
              </a:buClr>
              <a:buNone/>
            </a:pPr>
            <a:r>
              <a:rPr lang="en-US" b="1" kern="0" dirty="0" smtClean="0">
                <a:solidFill>
                  <a:srgbClr val="000000"/>
                </a:solidFill>
                <a:ea typeface="ＭＳ Ｐゴシック" pitchFamily="34" charset="-128"/>
                <a:cs typeface="ＭＳ Ｐゴシック" pitchFamily="34" charset="-128"/>
              </a:rPr>
              <a:t>Target Communities</a:t>
            </a:r>
          </a:p>
          <a:p>
            <a:pPr marL="0" indent="0">
              <a:buClr>
                <a:srgbClr val="000000"/>
              </a:buClr>
              <a:buNone/>
            </a:pPr>
            <a:endParaRPr lang="en-US" b="1" kern="0" dirty="0" smtClean="0">
              <a:solidFill>
                <a:srgbClr val="000000"/>
              </a:solidFill>
              <a:ea typeface="ＭＳ Ｐゴシック" pitchFamily="34" charset="-128"/>
              <a:cs typeface="ＭＳ Ｐゴシック" pitchFamily="34" charset="-128"/>
            </a:endParaRPr>
          </a:p>
          <a:p>
            <a:pPr lvl="1">
              <a:buFont typeface="Wingdings" pitchFamily="2" charset="2"/>
              <a:buChar char="§"/>
            </a:pPr>
            <a:r>
              <a:rPr lang="en-US" b="1" kern="0" dirty="0" smtClean="0">
                <a:solidFill>
                  <a:srgbClr val="000000"/>
                </a:solidFill>
                <a:latin typeface="Arial" panose="020B0604020202020204" pitchFamily="34" charset="0"/>
                <a:ea typeface="ＭＳ Ｐゴシック" pitchFamily="34" charset="-128"/>
                <a:cs typeface="Arial" panose="020B0604020202020204" pitchFamily="34" charset="0"/>
              </a:rPr>
              <a:t>Emergency Managers </a:t>
            </a:r>
            <a:r>
              <a:rPr lang="en-US" kern="0" dirty="0" smtClean="0">
                <a:solidFill>
                  <a:srgbClr val="000000"/>
                </a:solidFill>
                <a:latin typeface="Arial" panose="020B0604020202020204" pitchFamily="34" charset="0"/>
                <a:ea typeface="ＭＳ Ｐゴシック" pitchFamily="34" charset="-128"/>
                <a:cs typeface="Arial" panose="020B0604020202020204" pitchFamily="34" charset="0"/>
              </a:rPr>
              <a:t>(fire, flood, </a:t>
            </a:r>
            <a:r>
              <a:rPr lang="en-US" kern="0" dirty="0" err="1" smtClean="0">
                <a:solidFill>
                  <a:srgbClr val="000000"/>
                </a:solidFill>
                <a:latin typeface="Arial" panose="020B0604020202020204" pitchFamily="34" charset="0"/>
                <a:ea typeface="ＭＳ Ｐゴシック" pitchFamily="34" charset="-128"/>
                <a:cs typeface="Arial" panose="020B0604020202020204" pitchFamily="34" charset="0"/>
              </a:rPr>
              <a:t>etc</a:t>
            </a:r>
            <a:r>
              <a:rPr lang="en-US" kern="0" dirty="0" smtClean="0">
                <a:solidFill>
                  <a:srgbClr val="000000"/>
                </a:solidFill>
                <a:latin typeface="Arial" panose="020B0604020202020204" pitchFamily="34" charset="0"/>
                <a:ea typeface="ＭＳ Ｐゴシック" pitchFamily="34" charset="-128"/>
                <a:cs typeface="Arial" panose="020B0604020202020204" pitchFamily="34" charset="0"/>
              </a:rPr>
              <a:t>)</a:t>
            </a:r>
          </a:p>
          <a:p>
            <a:pPr lvl="3">
              <a:buFont typeface="Wingdings" pitchFamily="2" charset="2"/>
              <a:buChar char="§"/>
            </a:pPr>
            <a:r>
              <a:rPr lang="en-US" sz="2000" kern="0" dirty="0" smtClean="0">
                <a:solidFill>
                  <a:srgbClr val="002060"/>
                </a:solidFill>
                <a:latin typeface="Arial" panose="020B0604020202020204" pitchFamily="34" charset="0"/>
                <a:ea typeface="ＭＳ Ｐゴシック" pitchFamily="34" charset="-128"/>
                <a:cs typeface="Arial" panose="020B0604020202020204" pitchFamily="34" charset="0"/>
              </a:rPr>
              <a:t>Need for very rapid and easy access – sometimes a quick look is enough </a:t>
            </a:r>
          </a:p>
          <a:p>
            <a:pPr lvl="3">
              <a:buFont typeface="Wingdings" pitchFamily="2" charset="2"/>
              <a:buChar char="§"/>
            </a:pPr>
            <a:r>
              <a:rPr lang="en-US" sz="2000" kern="0" dirty="0" smtClean="0">
                <a:solidFill>
                  <a:srgbClr val="002060"/>
                </a:solidFill>
                <a:latin typeface="Arial" panose="020B0604020202020204" pitchFamily="34" charset="0"/>
                <a:ea typeface="ＭＳ Ｐゴシック" pitchFamily="34" charset="-128"/>
                <a:cs typeface="Arial" panose="020B0604020202020204" pitchFamily="34" charset="0"/>
              </a:rPr>
              <a:t>May be operating in low-bandwidth environment </a:t>
            </a:r>
          </a:p>
          <a:p>
            <a:pPr lvl="3">
              <a:buFont typeface="Wingdings" pitchFamily="2" charset="2"/>
              <a:buChar char="§"/>
            </a:pPr>
            <a:endParaRPr lang="en-US" sz="2000" kern="0" dirty="0" smtClean="0">
              <a:solidFill>
                <a:srgbClr val="000000"/>
              </a:solidFill>
              <a:latin typeface="Arial" panose="020B0604020202020204" pitchFamily="34" charset="0"/>
              <a:ea typeface="ＭＳ Ｐゴシック" pitchFamily="34" charset="-128"/>
              <a:cs typeface="Arial" panose="020B0604020202020204" pitchFamily="34" charset="0"/>
            </a:endParaRPr>
          </a:p>
          <a:p>
            <a:pPr lvl="1">
              <a:buFont typeface="Wingdings" pitchFamily="2" charset="2"/>
              <a:buChar char="§"/>
            </a:pPr>
            <a:r>
              <a:rPr lang="en-US" b="1" kern="0" dirty="0">
                <a:solidFill>
                  <a:srgbClr val="C00000"/>
                </a:solidFill>
                <a:latin typeface="Arial" panose="020B0604020202020204" pitchFamily="34" charset="0"/>
                <a:ea typeface="ＭＳ Ｐゴシック" pitchFamily="34" charset="-128"/>
                <a:cs typeface="Arial" panose="020B0604020202020204" pitchFamily="34" charset="0"/>
              </a:rPr>
              <a:t>CEOS Working Group on Capacity Building and Data Democracy</a:t>
            </a:r>
          </a:p>
          <a:p>
            <a:pPr lvl="3">
              <a:buFont typeface="Wingdings" pitchFamily="2" charset="2"/>
              <a:buChar char="§"/>
            </a:pPr>
            <a:r>
              <a:rPr lang="en-US" sz="2000" kern="0" dirty="0" smtClean="0">
                <a:solidFill>
                  <a:srgbClr val="002060"/>
                </a:solidFill>
                <a:latin typeface="Arial" panose="020B0604020202020204" pitchFamily="34" charset="0"/>
                <a:ea typeface="ＭＳ Ｐゴシック" pitchFamily="34" charset="-128"/>
                <a:cs typeface="Arial" panose="020B0604020202020204" pitchFamily="34" charset="0"/>
              </a:rPr>
              <a:t>We know from CEOS eLearning activities that there is tremendous pent-up demand for easily accessible Landsat in developing countries </a:t>
            </a:r>
          </a:p>
          <a:p>
            <a:pPr lvl="3">
              <a:buFont typeface="Wingdings" pitchFamily="2" charset="2"/>
              <a:buChar char="§"/>
            </a:pPr>
            <a:r>
              <a:rPr lang="en-US" sz="2000" kern="0" dirty="0" smtClean="0">
                <a:solidFill>
                  <a:srgbClr val="002060"/>
                </a:solidFill>
                <a:latin typeface="Arial" panose="020B0604020202020204" pitchFamily="34" charset="0"/>
                <a:ea typeface="ＭＳ Ｐゴシック" pitchFamily="34" charset="-128"/>
                <a:cs typeface="Arial" panose="020B0604020202020204" pitchFamily="34" charset="0"/>
              </a:rPr>
              <a:t>Focus </a:t>
            </a:r>
            <a:r>
              <a:rPr lang="en-US" sz="2000" kern="0" dirty="0">
                <a:solidFill>
                  <a:srgbClr val="002060"/>
                </a:solidFill>
                <a:latin typeface="Arial" panose="020B0604020202020204" pitchFamily="34" charset="0"/>
                <a:ea typeface="ＭＳ Ｐゴシック" pitchFamily="34" charset="-128"/>
                <a:cs typeface="Arial" panose="020B0604020202020204" pitchFamily="34" charset="0"/>
              </a:rPr>
              <a:t>on access and capacity to “underserved communities” (typically developing countries, but also US including tribal, K-12, </a:t>
            </a:r>
            <a:r>
              <a:rPr lang="en-US" sz="2000" kern="0" dirty="0" err="1">
                <a:solidFill>
                  <a:srgbClr val="002060"/>
                </a:solidFill>
                <a:latin typeface="Arial" panose="020B0604020202020204" pitchFamily="34" charset="0"/>
                <a:ea typeface="ＭＳ Ｐゴシック" pitchFamily="34" charset="-128"/>
                <a:cs typeface="Arial" panose="020B0604020202020204" pitchFamily="34" charset="0"/>
              </a:rPr>
              <a:t>etc</a:t>
            </a:r>
            <a:r>
              <a:rPr lang="en-US" sz="2000" kern="0" dirty="0">
                <a:solidFill>
                  <a:srgbClr val="002060"/>
                </a:solidFill>
                <a:latin typeface="Arial" panose="020B0604020202020204" pitchFamily="34" charset="0"/>
                <a:ea typeface="ＭＳ Ｐゴシック" pitchFamily="34" charset="-128"/>
                <a:cs typeface="Arial" panose="020B0604020202020204" pitchFamily="34" charset="0"/>
              </a:rPr>
              <a:t>)</a:t>
            </a:r>
          </a:p>
          <a:p>
            <a:pPr lvl="1">
              <a:buFont typeface="Wingdings" pitchFamily="2" charset="2"/>
              <a:buChar char="§"/>
            </a:pPr>
            <a:endParaRPr lang="en-US" kern="0" dirty="0" smtClean="0">
              <a:solidFill>
                <a:srgbClr val="002060"/>
              </a:solidFill>
              <a:ea typeface="ＭＳ Ｐゴシック" pitchFamily="34" charset="-128"/>
              <a:cs typeface="ＭＳ Ｐゴシック" pitchFamily="34" charset="-128"/>
            </a:endParaRPr>
          </a:p>
        </p:txBody>
      </p:sp>
    </p:spTree>
    <p:extLst>
      <p:ext uri="{BB962C8B-B14F-4D97-AF65-F5344CB8AC3E}">
        <p14:creationId xmlns:p14="http://schemas.microsoft.com/office/powerpoint/2010/main" val="367091022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r>
              <a:rPr lang="en-US" sz="2800" dirty="0" smtClean="0">
                <a:solidFill>
                  <a:srgbClr val="000000"/>
                </a:solidFill>
                <a:ea typeface="ＭＳ Ｐゴシック" pitchFamily="34" charset="-128"/>
              </a:rPr>
              <a:t>User Characterization</a:t>
            </a:r>
            <a:endParaRPr lang="en-US" sz="3200" dirty="0" smtClean="0">
              <a:ea typeface="ＭＳ Ｐゴシック" pitchFamily="34" charset="-128"/>
            </a:endParaRPr>
          </a:p>
        </p:txBody>
      </p:sp>
      <p:sp>
        <p:nvSpPr>
          <p:cNvPr id="7" name="Content Placeholder 2"/>
          <p:cNvSpPr txBox="1">
            <a:spLocks/>
          </p:cNvSpPr>
          <p:nvPr/>
        </p:nvSpPr>
        <p:spPr bwMode="auto">
          <a:xfrm>
            <a:off x="304800" y="1371600"/>
            <a:ext cx="9001126"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lgn="l" rtl="0" eaLnBrk="0" fontAlgn="base" hangingPunct="0">
              <a:spcBef>
                <a:spcPct val="30000"/>
              </a:spcBef>
              <a:spcAft>
                <a:spcPct val="0"/>
              </a:spcAft>
              <a:buClr>
                <a:schemeClr val="tx1"/>
              </a:buClr>
              <a:buFont typeface="Wingdings" pitchFamily="2" charset="2"/>
              <a:buBlip>
                <a:blip r:embed="rId3"/>
              </a:buBlip>
              <a:defRPr sz="2400">
                <a:solidFill>
                  <a:schemeClr val="tx1"/>
                </a:solidFill>
                <a:latin typeface="+mn-lt"/>
                <a:ea typeface="ＭＳ Ｐゴシック" pitchFamily="-110" charset="-128"/>
                <a:cs typeface="ＭＳ Ｐゴシック" pitchFamily="-110" charset="-128"/>
              </a:defRPr>
            </a:lvl1pPr>
            <a:lvl2pPr marL="628650" indent="-228600" algn="l" rtl="0" eaLnBrk="0" fontAlgn="base" hangingPunct="0">
              <a:spcBef>
                <a:spcPct val="30000"/>
              </a:spcBef>
              <a:spcAft>
                <a:spcPct val="0"/>
              </a:spcAft>
              <a:buClr>
                <a:srgbClr val="678090"/>
              </a:buClr>
              <a:buFont typeface="Wingdings" pitchFamily="2" charset="2"/>
              <a:buBlip>
                <a:blip r:embed="rId3"/>
              </a:buBlip>
              <a:defRPr sz="2000">
                <a:solidFill>
                  <a:schemeClr val="tx1"/>
                </a:solidFill>
                <a:latin typeface="+mn-lt"/>
                <a:ea typeface="ＭＳ Ｐゴシック" pitchFamily="-107" charset="-128"/>
                <a:cs typeface="ＭＳ Ｐゴシック"/>
              </a:defRPr>
            </a:lvl2pPr>
            <a:lvl3pPr marL="971550" indent="-228600" algn="l" rtl="0" eaLnBrk="0" fontAlgn="base" hangingPunct="0">
              <a:spcBef>
                <a:spcPct val="30000"/>
              </a:spcBef>
              <a:spcAft>
                <a:spcPct val="0"/>
              </a:spcAft>
              <a:buClr>
                <a:schemeClr val="tx1"/>
              </a:buClr>
              <a:buFont typeface="Wingdings" pitchFamily="2" charset="2"/>
              <a:buBlip>
                <a:blip r:embed="rId3"/>
              </a:buBlip>
              <a:defRPr sz="2000">
                <a:solidFill>
                  <a:schemeClr val="tx1"/>
                </a:solidFill>
                <a:latin typeface="+mn-lt"/>
                <a:ea typeface="ヒラギノ角ゴ Pro W3" charset="-128"/>
                <a:cs typeface="ＭＳ Ｐゴシック"/>
              </a:defRPr>
            </a:lvl3pPr>
            <a:lvl4pPr marL="1314450" indent="-228600" algn="l" rtl="0" eaLnBrk="0" fontAlgn="base" hangingPunct="0">
              <a:spcBef>
                <a:spcPct val="30000"/>
              </a:spcBef>
              <a:spcAft>
                <a:spcPct val="0"/>
              </a:spcAft>
              <a:buClr>
                <a:srgbClr val="678090"/>
              </a:buClr>
              <a:buFont typeface="Wingdings" pitchFamily="2" charset="2"/>
              <a:buBlip>
                <a:blip r:embed="rId3"/>
              </a:buBlip>
              <a:defRPr>
                <a:solidFill>
                  <a:schemeClr val="tx1"/>
                </a:solidFill>
                <a:latin typeface="+mn-lt"/>
                <a:ea typeface="ヒラギノ角ゴ Pro W3" charset="-128"/>
                <a:cs typeface="ＭＳ Ｐゴシック"/>
              </a:defRPr>
            </a:lvl4pPr>
            <a:lvl5pPr marL="1657350" indent="-228600" algn="l" rtl="0" eaLnBrk="0" fontAlgn="base" hangingPunct="0">
              <a:spcBef>
                <a:spcPct val="30000"/>
              </a:spcBef>
              <a:spcAft>
                <a:spcPct val="0"/>
              </a:spcAft>
              <a:buClr>
                <a:schemeClr val="tx1"/>
              </a:buClr>
              <a:buFont typeface="Wingdings" pitchFamily="2" charset="2"/>
              <a:buBlip>
                <a:blip r:embed="rId3"/>
              </a:buBlip>
              <a:defRPr>
                <a:solidFill>
                  <a:schemeClr val="tx1"/>
                </a:solidFill>
                <a:latin typeface="+mn-lt"/>
                <a:ea typeface="ヒラギノ角ゴ Pro W3" charset="-128"/>
                <a:cs typeface="ＭＳ Ｐゴシック"/>
              </a:defRPr>
            </a:lvl5pPr>
            <a:lvl6pPr marL="2114550" indent="-228600" algn="l" rtl="0" fontAlgn="base">
              <a:spcBef>
                <a:spcPct val="30000"/>
              </a:spcBef>
              <a:spcAft>
                <a:spcPct val="0"/>
              </a:spcAft>
              <a:buClr>
                <a:schemeClr val="tx1"/>
              </a:buClr>
              <a:buFont typeface="Wingdings" pitchFamily="-107" charset="2"/>
              <a:buBlip>
                <a:blip r:embed="rId3"/>
              </a:buBlip>
              <a:defRPr>
                <a:solidFill>
                  <a:schemeClr val="tx1"/>
                </a:solidFill>
                <a:latin typeface="+mn-lt"/>
                <a:ea typeface="ＭＳ Ｐゴシック" pitchFamily="-107" charset="-128"/>
              </a:defRPr>
            </a:lvl6pPr>
            <a:lvl7pPr marL="2571750" indent="-228600" algn="l" rtl="0" fontAlgn="base">
              <a:spcBef>
                <a:spcPct val="30000"/>
              </a:spcBef>
              <a:spcAft>
                <a:spcPct val="0"/>
              </a:spcAft>
              <a:buClr>
                <a:schemeClr val="tx1"/>
              </a:buClr>
              <a:buFont typeface="Wingdings" pitchFamily="-107" charset="2"/>
              <a:buBlip>
                <a:blip r:embed="rId3"/>
              </a:buBlip>
              <a:defRPr>
                <a:solidFill>
                  <a:schemeClr val="tx1"/>
                </a:solidFill>
                <a:latin typeface="+mn-lt"/>
                <a:ea typeface="ＭＳ Ｐゴシック" pitchFamily="-107" charset="-128"/>
              </a:defRPr>
            </a:lvl7pPr>
            <a:lvl8pPr marL="3028950" indent="-228600" algn="l" rtl="0" fontAlgn="base">
              <a:spcBef>
                <a:spcPct val="30000"/>
              </a:spcBef>
              <a:spcAft>
                <a:spcPct val="0"/>
              </a:spcAft>
              <a:buClr>
                <a:schemeClr val="tx1"/>
              </a:buClr>
              <a:buFont typeface="Wingdings" pitchFamily="-107" charset="2"/>
              <a:buBlip>
                <a:blip r:embed="rId3"/>
              </a:buBlip>
              <a:defRPr>
                <a:solidFill>
                  <a:schemeClr val="tx1"/>
                </a:solidFill>
                <a:latin typeface="+mn-lt"/>
                <a:ea typeface="ＭＳ Ｐゴシック" pitchFamily="-107" charset="-128"/>
              </a:defRPr>
            </a:lvl8pPr>
            <a:lvl9pPr marL="3486150" indent="-228600" algn="l" rtl="0" fontAlgn="base">
              <a:spcBef>
                <a:spcPct val="30000"/>
              </a:spcBef>
              <a:spcAft>
                <a:spcPct val="0"/>
              </a:spcAft>
              <a:buClr>
                <a:schemeClr val="tx1"/>
              </a:buClr>
              <a:buFont typeface="Wingdings" pitchFamily="-107" charset="2"/>
              <a:buBlip>
                <a:blip r:embed="rId3"/>
              </a:buBlip>
              <a:defRPr>
                <a:solidFill>
                  <a:schemeClr val="tx1"/>
                </a:solidFill>
                <a:latin typeface="+mn-lt"/>
                <a:ea typeface="ＭＳ Ｐゴシック" pitchFamily="-107" charset="-128"/>
              </a:defRPr>
            </a:lvl9pPr>
          </a:lstStyle>
          <a:p>
            <a:pPr marL="0" indent="0">
              <a:buClr>
                <a:srgbClr val="000000"/>
              </a:buClr>
              <a:buNone/>
            </a:pPr>
            <a:r>
              <a:rPr lang="en-US" b="1" kern="0" dirty="0" smtClean="0">
                <a:solidFill>
                  <a:srgbClr val="000000"/>
                </a:solidFill>
                <a:ea typeface="ＭＳ Ｐゴシック" pitchFamily="34" charset="-128"/>
                <a:cs typeface="ＭＳ Ｐゴシック" pitchFamily="34" charset="-128"/>
              </a:rPr>
              <a:t>Target Communities (continued)</a:t>
            </a:r>
          </a:p>
          <a:p>
            <a:pPr marL="0" indent="0">
              <a:buClr>
                <a:srgbClr val="000000"/>
              </a:buClr>
              <a:buNone/>
            </a:pPr>
            <a:endParaRPr lang="en-US" b="1" kern="0" dirty="0" smtClean="0">
              <a:solidFill>
                <a:srgbClr val="000000"/>
              </a:solidFill>
              <a:ea typeface="ＭＳ Ｐゴシック" pitchFamily="34" charset="-128"/>
              <a:cs typeface="ＭＳ Ｐゴシック" pitchFamily="34" charset="-128"/>
            </a:endParaRPr>
          </a:p>
          <a:p>
            <a:pPr lvl="1">
              <a:buFont typeface="Wingdings" pitchFamily="2" charset="2"/>
              <a:buChar char="§"/>
            </a:pPr>
            <a:r>
              <a:rPr lang="en-US" b="1" kern="0" dirty="0" smtClean="0">
                <a:solidFill>
                  <a:srgbClr val="000000"/>
                </a:solidFill>
                <a:ea typeface="ＭＳ Ｐゴシック" pitchFamily="34" charset="-128"/>
                <a:cs typeface="ＭＳ Ｐゴシック" pitchFamily="34" charset="-128"/>
              </a:rPr>
              <a:t>General Public</a:t>
            </a:r>
          </a:p>
          <a:p>
            <a:pPr lvl="3">
              <a:buFont typeface="Wingdings" pitchFamily="2" charset="2"/>
              <a:buChar char="§"/>
            </a:pPr>
            <a:r>
              <a:rPr lang="en-US" sz="1600" kern="0" dirty="0" smtClean="0">
                <a:solidFill>
                  <a:srgbClr val="000000"/>
                </a:solidFill>
                <a:ea typeface="ＭＳ Ｐゴシック" pitchFamily="34" charset="-128"/>
                <a:cs typeface="ＭＳ Ｐゴシック" pitchFamily="34" charset="-128"/>
              </a:rPr>
              <a:t>Allows us to quickly demonstrate the vastness of the Landsat archive.</a:t>
            </a:r>
          </a:p>
          <a:p>
            <a:pPr lvl="3">
              <a:buFont typeface="Wingdings" pitchFamily="2" charset="2"/>
              <a:buChar char="§"/>
            </a:pPr>
            <a:r>
              <a:rPr lang="en-US" sz="1600" kern="0" dirty="0" smtClean="0">
                <a:solidFill>
                  <a:srgbClr val="000000"/>
                </a:solidFill>
                <a:ea typeface="ＭＳ Ｐゴシック" pitchFamily="34" charset="-128"/>
                <a:cs typeface="ＭＳ Ｐゴシック" pitchFamily="34" charset="-128"/>
              </a:rPr>
              <a:t>Provides the public with an easy to use tool for access and visualization</a:t>
            </a:r>
          </a:p>
          <a:p>
            <a:pPr lvl="3">
              <a:buFont typeface="Wingdings" pitchFamily="2" charset="2"/>
              <a:buChar char="§"/>
            </a:pPr>
            <a:r>
              <a:rPr lang="en-US" sz="1600" kern="0" dirty="0" smtClean="0">
                <a:solidFill>
                  <a:srgbClr val="000000"/>
                </a:solidFill>
                <a:ea typeface="ＭＳ Ｐゴシック" pitchFamily="34" charset="-128"/>
                <a:cs typeface="ＭＳ Ｐゴシック" pitchFamily="34" charset="-128"/>
              </a:rPr>
              <a:t>Allows for enhanced public engagement and full “democratization” of the Landsat resource by removing technical barriers to archive access</a:t>
            </a:r>
          </a:p>
          <a:p>
            <a:pPr lvl="3">
              <a:buFont typeface="Wingdings" pitchFamily="2" charset="2"/>
              <a:buChar char="§"/>
            </a:pPr>
            <a:r>
              <a:rPr lang="en-US" sz="1600" kern="0" dirty="0" smtClean="0">
                <a:solidFill>
                  <a:srgbClr val="000000"/>
                </a:solidFill>
                <a:ea typeface="ＭＳ Ｐゴシック" pitchFamily="34" charset="-128"/>
                <a:cs typeface="ＭＳ Ｐゴシック" pitchFamily="34" charset="-128"/>
              </a:rPr>
              <a:t>Includes the Landsat social media community (= highly enthusiastic and ‘engaged’)</a:t>
            </a:r>
          </a:p>
          <a:p>
            <a:pPr lvl="3">
              <a:buFont typeface="Wingdings" pitchFamily="2" charset="2"/>
              <a:buChar char="§"/>
            </a:pPr>
            <a:r>
              <a:rPr lang="en-US" sz="1600" kern="0" dirty="0" smtClean="0">
                <a:solidFill>
                  <a:srgbClr val="000000"/>
                </a:solidFill>
                <a:ea typeface="ＭＳ Ｐゴシック" pitchFamily="34" charset="-128"/>
                <a:cs typeface="ＭＳ Ｐゴシック" pitchFamily="34" charset="-128"/>
              </a:rPr>
              <a:t>Supports USGS role as recognized leader in distribution of free data</a:t>
            </a:r>
          </a:p>
          <a:p>
            <a:pPr lvl="1">
              <a:buFont typeface="Wingdings" pitchFamily="2" charset="2"/>
              <a:buChar char="§"/>
            </a:pPr>
            <a:endParaRPr lang="en-US" kern="0" dirty="0" smtClean="0">
              <a:solidFill>
                <a:srgbClr val="000000"/>
              </a:solidFill>
              <a:ea typeface="ＭＳ Ｐゴシック" pitchFamily="34" charset="-128"/>
              <a:cs typeface="ＭＳ Ｐゴシック" pitchFamily="34" charset="-128"/>
            </a:endParaRPr>
          </a:p>
        </p:txBody>
      </p:sp>
    </p:spTree>
    <p:extLst>
      <p:ext uri="{BB962C8B-B14F-4D97-AF65-F5344CB8AC3E}">
        <p14:creationId xmlns:p14="http://schemas.microsoft.com/office/powerpoint/2010/main" val="86873506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2400" y="1676400"/>
            <a:ext cx="8696325" cy="5524500"/>
          </a:xfrm>
        </p:spPr>
        <p:txBody>
          <a:bodyPr/>
          <a:lstStyle/>
          <a:p>
            <a:pPr marL="457200" lvl="1" indent="0">
              <a:buNone/>
            </a:pPr>
            <a:endParaRPr lang="en-US" b="1" dirty="0">
              <a:solidFill>
                <a:srgbClr val="000000"/>
              </a:solidFill>
              <a:latin typeface="Arial" panose="020B0604020202020204" pitchFamily="34" charset="0"/>
              <a:ea typeface="ＭＳ Ｐゴシック" pitchFamily="34" charset="-128"/>
              <a:cs typeface="Arial" panose="020B0604020202020204" pitchFamily="34" charset="0"/>
            </a:endParaRPr>
          </a:p>
          <a:p>
            <a:pPr marL="914400" lvl="2" indent="0">
              <a:buClr>
                <a:srgbClr val="000000"/>
              </a:buClr>
              <a:buNone/>
            </a:pPr>
            <a:r>
              <a:rPr lang="en-US" b="1" dirty="0">
                <a:solidFill>
                  <a:srgbClr val="000000"/>
                </a:solidFill>
                <a:latin typeface="Arial" panose="020B0604020202020204" pitchFamily="34" charset="0"/>
                <a:ea typeface="ＭＳ Ｐゴシック" pitchFamily="34" charset="-128"/>
                <a:cs typeface="Arial" panose="020B0604020202020204" pitchFamily="34" charset="0"/>
              </a:rPr>
              <a:t>None of these examples would be our typical Landsat “power user” </a:t>
            </a:r>
            <a:endParaRPr lang="en-US" b="1" dirty="0" smtClean="0">
              <a:solidFill>
                <a:srgbClr val="000000"/>
              </a:solidFill>
              <a:latin typeface="Arial" panose="020B0604020202020204" pitchFamily="34" charset="0"/>
              <a:ea typeface="ＭＳ Ｐゴシック" pitchFamily="34" charset="-128"/>
              <a:cs typeface="Arial" panose="020B0604020202020204" pitchFamily="34" charset="0"/>
            </a:endParaRPr>
          </a:p>
          <a:p>
            <a:pPr marL="914400" lvl="2" indent="0">
              <a:buClr>
                <a:srgbClr val="000000"/>
              </a:buClr>
              <a:buNone/>
            </a:pPr>
            <a:endParaRPr lang="en-US" b="1" dirty="0">
              <a:solidFill>
                <a:srgbClr val="000000"/>
              </a:solidFill>
              <a:latin typeface="Arial" panose="020B0604020202020204" pitchFamily="34" charset="0"/>
              <a:ea typeface="ＭＳ Ｐゴシック" pitchFamily="34" charset="-128"/>
              <a:cs typeface="Arial" panose="020B0604020202020204" pitchFamily="34" charset="0"/>
            </a:endParaRPr>
          </a:p>
          <a:p>
            <a:pPr lvl="3">
              <a:buClr>
                <a:srgbClr val="000000"/>
              </a:buClr>
              <a:buFont typeface="Wingdings" pitchFamily="2" charset="2"/>
              <a:buChar char="§"/>
            </a:pPr>
            <a:r>
              <a:rPr lang="en-US" sz="2000" dirty="0">
                <a:solidFill>
                  <a:srgbClr val="000000"/>
                </a:solidFill>
                <a:latin typeface="Arial" panose="020B0604020202020204" pitchFamily="34" charset="0"/>
                <a:ea typeface="ＭＳ Ｐゴシック" pitchFamily="34" charset="-128"/>
                <a:cs typeface="Arial" panose="020B0604020202020204" pitchFamily="34" charset="0"/>
              </a:rPr>
              <a:t>May struggle with or avoid our present data distribution/download mechanisms</a:t>
            </a:r>
          </a:p>
          <a:p>
            <a:pPr lvl="3">
              <a:buClr>
                <a:srgbClr val="000000"/>
              </a:buClr>
              <a:buFont typeface="Wingdings" pitchFamily="2" charset="2"/>
              <a:buChar char="§"/>
            </a:pPr>
            <a:r>
              <a:rPr lang="en-US" sz="2000" dirty="0">
                <a:solidFill>
                  <a:srgbClr val="000000"/>
                </a:solidFill>
                <a:latin typeface="Arial" panose="020B0604020202020204" pitchFamily="34" charset="0"/>
                <a:ea typeface="ＭＳ Ｐゴシック" pitchFamily="34" charset="-128"/>
                <a:cs typeface="Arial" panose="020B0604020202020204" pitchFamily="34" charset="0"/>
              </a:rPr>
              <a:t>May lack the time or resources (bandwidth) to download a full-tile, full-band,  full-resolution image (average Landsat 8 image = 1.2 Gb)</a:t>
            </a:r>
          </a:p>
          <a:p>
            <a:pPr lvl="3">
              <a:buClr>
                <a:srgbClr val="000000"/>
              </a:buClr>
              <a:buFont typeface="Wingdings" pitchFamily="2" charset="2"/>
              <a:buChar char="§"/>
            </a:pPr>
            <a:r>
              <a:rPr lang="en-US" sz="2000" dirty="0">
                <a:solidFill>
                  <a:srgbClr val="000000"/>
                </a:solidFill>
                <a:latin typeface="Arial" panose="020B0604020202020204" pitchFamily="34" charset="0"/>
                <a:ea typeface="ＭＳ Ｐゴシック" pitchFamily="34" charset="-128"/>
                <a:cs typeface="Arial" panose="020B0604020202020204" pitchFamily="34" charset="0"/>
              </a:rPr>
              <a:t>May lack the software tools, training, and expertise to understand how to manipulate, understand, or interpret the full-band imagery</a:t>
            </a:r>
          </a:p>
          <a:p>
            <a:pPr lvl="3">
              <a:buClr>
                <a:srgbClr val="000000"/>
              </a:buClr>
              <a:buFont typeface="Wingdings" pitchFamily="2" charset="2"/>
              <a:buChar char="§"/>
            </a:pPr>
            <a:r>
              <a:rPr lang="en-US" sz="2000" dirty="0">
                <a:solidFill>
                  <a:srgbClr val="000000"/>
                </a:solidFill>
                <a:latin typeface="Arial" panose="020B0604020202020204" pitchFamily="34" charset="0"/>
                <a:ea typeface="ＭＳ Ｐゴシック" pitchFamily="34" charset="-128"/>
                <a:cs typeface="Arial" panose="020B0604020202020204" pitchFamily="34" charset="0"/>
              </a:rPr>
              <a:t>May not have the tools, time, or resources to manage a full-res time series</a:t>
            </a: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8757933"/>
      </p:ext>
    </p:extLst>
  </p:cSld>
  <p:clrMapOvr>
    <a:masterClrMapping/>
  </p:clrMapOvr>
  <p:transition xmlns:p14="http://schemas.microsoft.com/office/powerpoint/2010/mai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541518"/>
            <a:ext cx="7742992" cy="5286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45561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l="2975" r="7735" b="3078"/>
          <a:stretch>
            <a:fillRect/>
          </a:stretch>
        </p:blipFill>
        <p:spPr bwMode="auto">
          <a:xfrm>
            <a:off x="-138025" y="655608"/>
            <a:ext cx="9402793" cy="627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334175" y="94304"/>
            <a:ext cx="8696325" cy="663575"/>
          </a:xfrm>
          <a:prstGeom prst="rect">
            <a:avLst/>
          </a:prstGeom>
          <a:noFill/>
          <a:ln w="12700">
            <a:noFill/>
            <a:miter lim="800000"/>
            <a:headEnd/>
            <a:tailEnd/>
          </a:ln>
        </p:spPr>
        <p:txBody>
          <a:bodyPr vert="horz" wrap="square" lIns="90487" tIns="44450" rIns="90487" bIns="44450" numCol="1" anchor="ctr" anchorCtr="0" compatLnSpc="1">
            <a:prstTxWarp prst="textNoShape">
              <a:avLst/>
            </a:prstTxWarp>
          </a:bodyPr>
          <a:lstStyle>
            <a:lvl1pPr algn="l" rtl="0" eaLnBrk="0" fontAlgn="base" hangingPunct="0">
              <a:lnSpc>
                <a:spcPct val="75000"/>
              </a:lnSpc>
              <a:spcBef>
                <a:spcPct val="0"/>
              </a:spcBef>
              <a:spcAft>
                <a:spcPct val="0"/>
              </a:spcAft>
              <a:defRPr sz="3600" b="1">
                <a:solidFill>
                  <a:schemeClr val="tx1"/>
                </a:solidFill>
                <a:latin typeface="+mj-lt"/>
                <a:ea typeface="ＭＳ Ｐゴシック" pitchFamily="-110" charset="-128"/>
                <a:cs typeface="ＭＳ Ｐゴシック" pitchFamily="-110" charset="-128"/>
              </a:defRPr>
            </a:lvl1pPr>
            <a:lvl2pPr algn="l" rtl="0" eaLnBrk="0" fontAlgn="base" hangingPunct="0">
              <a:lnSpc>
                <a:spcPct val="75000"/>
              </a:lnSpc>
              <a:spcBef>
                <a:spcPct val="0"/>
              </a:spcBef>
              <a:spcAft>
                <a:spcPct val="0"/>
              </a:spcAft>
              <a:defRPr sz="3600" b="1">
                <a:solidFill>
                  <a:schemeClr val="tx1"/>
                </a:solidFill>
                <a:latin typeface="Tahoma" pitchFamily="-107" charset="0"/>
                <a:ea typeface="ＭＳ Ｐゴシック" pitchFamily="-110" charset="-128"/>
                <a:cs typeface="ＭＳ Ｐゴシック" pitchFamily="-110" charset="-128"/>
              </a:defRPr>
            </a:lvl2pPr>
            <a:lvl3pPr algn="l" rtl="0" eaLnBrk="0" fontAlgn="base" hangingPunct="0">
              <a:lnSpc>
                <a:spcPct val="75000"/>
              </a:lnSpc>
              <a:spcBef>
                <a:spcPct val="0"/>
              </a:spcBef>
              <a:spcAft>
                <a:spcPct val="0"/>
              </a:spcAft>
              <a:defRPr sz="3600" b="1">
                <a:solidFill>
                  <a:schemeClr val="tx1"/>
                </a:solidFill>
                <a:latin typeface="Tahoma" pitchFamily="-107" charset="0"/>
                <a:ea typeface="ＭＳ Ｐゴシック" pitchFamily="-110" charset="-128"/>
                <a:cs typeface="ＭＳ Ｐゴシック" pitchFamily="-110" charset="-128"/>
              </a:defRPr>
            </a:lvl3pPr>
            <a:lvl4pPr algn="l" rtl="0" eaLnBrk="0" fontAlgn="base" hangingPunct="0">
              <a:lnSpc>
                <a:spcPct val="75000"/>
              </a:lnSpc>
              <a:spcBef>
                <a:spcPct val="0"/>
              </a:spcBef>
              <a:spcAft>
                <a:spcPct val="0"/>
              </a:spcAft>
              <a:defRPr sz="3600" b="1">
                <a:solidFill>
                  <a:schemeClr val="tx1"/>
                </a:solidFill>
                <a:latin typeface="Tahoma" pitchFamily="-107" charset="0"/>
                <a:ea typeface="ＭＳ Ｐゴシック" pitchFamily="-110" charset="-128"/>
                <a:cs typeface="ＭＳ Ｐゴシック" pitchFamily="-110" charset="-128"/>
              </a:defRPr>
            </a:lvl4pPr>
            <a:lvl5pPr algn="l" rtl="0" eaLnBrk="0" fontAlgn="base" hangingPunct="0">
              <a:lnSpc>
                <a:spcPct val="75000"/>
              </a:lnSpc>
              <a:spcBef>
                <a:spcPct val="0"/>
              </a:spcBef>
              <a:spcAft>
                <a:spcPct val="0"/>
              </a:spcAft>
              <a:defRPr sz="3600" b="1">
                <a:solidFill>
                  <a:schemeClr val="tx1"/>
                </a:solidFill>
                <a:latin typeface="Tahoma" pitchFamily="-107" charset="0"/>
                <a:ea typeface="ＭＳ Ｐゴシック" pitchFamily="-110" charset="-128"/>
                <a:cs typeface="ＭＳ Ｐゴシック" pitchFamily="-110" charset="-128"/>
              </a:defRPr>
            </a:lvl5pPr>
            <a:lvl6pPr marL="457200" algn="l" rtl="0" fontAlgn="base">
              <a:lnSpc>
                <a:spcPct val="75000"/>
              </a:lnSpc>
              <a:spcBef>
                <a:spcPct val="0"/>
              </a:spcBef>
              <a:spcAft>
                <a:spcPct val="0"/>
              </a:spcAft>
              <a:defRPr sz="3600" b="1">
                <a:solidFill>
                  <a:schemeClr val="tx1"/>
                </a:solidFill>
                <a:latin typeface="Tahoma" pitchFamily="-107" charset="0"/>
              </a:defRPr>
            </a:lvl6pPr>
            <a:lvl7pPr marL="914400" algn="l" rtl="0" fontAlgn="base">
              <a:lnSpc>
                <a:spcPct val="75000"/>
              </a:lnSpc>
              <a:spcBef>
                <a:spcPct val="0"/>
              </a:spcBef>
              <a:spcAft>
                <a:spcPct val="0"/>
              </a:spcAft>
              <a:defRPr sz="3600" b="1">
                <a:solidFill>
                  <a:schemeClr val="tx1"/>
                </a:solidFill>
                <a:latin typeface="Tahoma" pitchFamily="-107" charset="0"/>
              </a:defRPr>
            </a:lvl7pPr>
            <a:lvl8pPr marL="1371600" algn="l" rtl="0" fontAlgn="base">
              <a:lnSpc>
                <a:spcPct val="75000"/>
              </a:lnSpc>
              <a:spcBef>
                <a:spcPct val="0"/>
              </a:spcBef>
              <a:spcAft>
                <a:spcPct val="0"/>
              </a:spcAft>
              <a:defRPr sz="3600" b="1">
                <a:solidFill>
                  <a:schemeClr val="tx1"/>
                </a:solidFill>
                <a:latin typeface="Tahoma" pitchFamily="-107" charset="0"/>
              </a:defRPr>
            </a:lvl8pPr>
            <a:lvl9pPr marL="1828800" algn="l" rtl="0" fontAlgn="base">
              <a:lnSpc>
                <a:spcPct val="75000"/>
              </a:lnSpc>
              <a:spcBef>
                <a:spcPct val="0"/>
              </a:spcBef>
              <a:spcAft>
                <a:spcPct val="0"/>
              </a:spcAft>
              <a:defRPr sz="3600" b="1">
                <a:solidFill>
                  <a:schemeClr val="tx1"/>
                </a:solidFill>
                <a:latin typeface="Tahoma" pitchFamily="-107" charset="0"/>
              </a:defRPr>
            </a:lvl9pPr>
          </a:lstStyle>
          <a:p>
            <a:pPr eaLnBrk="1" hangingPunct="1"/>
            <a:r>
              <a:rPr lang="en-US" sz="2800" kern="0" dirty="0" smtClean="0">
                <a:solidFill>
                  <a:srgbClr val="000000"/>
                </a:solidFill>
                <a:ea typeface="ＭＳ Ｐゴシック" pitchFamily="34" charset="-128"/>
              </a:rPr>
              <a:t>Current Interface</a:t>
            </a:r>
          </a:p>
        </p:txBody>
      </p:sp>
    </p:spTree>
    <p:extLst>
      <p:ext uri="{BB962C8B-B14F-4D97-AF65-F5344CB8AC3E}">
        <p14:creationId xmlns:p14="http://schemas.microsoft.com/office/powerpoint/2010/main" val="242711941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101"/>
            <a:ext cx="9144000" cy="6297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bwMode="auto">
          <a:xfrm>
            <a:off x="334175" y="94304"/>
            <a:ext cx="8696325" cy="663575"/>
          </a:xfrm>
          <a:prstGeom prst="rect">
            <a:avLst/>
          </a:prstGeom>
          <a:noFill/>
          <a:ln w="12700">
            <a:noFill/>
            <a:miter lim="800000"/>
            <a:headEnd/>
            <a:tailEnd/>
          </a:ln>
        </p:spPr>
        <p:txBody>
          <a:bodyPr vert="horz" wrap="square" lIns="90487" tIns="44450" rIns="90487" bIns="44450" numCol="1" anchor="ctr" anchorCtr="0" compatLnSpc="1">
            <a:prstTxWarp prst="textNoShape">
              <a:avLst/>
            </a:prstTxWarp>
          </a:bodyPr>
          <a:lstStyle>
            <a:lvl1pPr algn="l" rtl="0" eaLnBrk="0" fontAlgn="base" hangingPunct="0">
              <a:lnSpc>
                <a:spcPct val="75000"/>
              </a:lnSpc>
              <a:spcBef>
                <a:spcPct val="0"/>
              </a:spcBef>
              <a:spcAft>
                <a:spcPct val="0"/>
              </a:spcAft>
              <a:defRPr sz="3600" b="1">
                <a:solidFill>
                  <a:schemeClr val="tx1"/>
                </a:solidFill>
                <a:latin typeface="+mj-lt"/>
                <a:ea typeface="ＭＳ Ｐゴシック" pitchFamily="-110" charset="-128"/>
                <a:cs typeface="ＭＳ Ｐゴシック" pitchFamily="-110" charset="-128"/>
              </a:defRPr>
            </a:lvl1pPr>
            <a:lvl2pPr algn="l" rtl="0" eaLnBrk="0" fontAlgn="base" hangingPunct="0">
              <a:lnSpc>
                <a:spcPct val="75000"/>
              </a:lnSpc>
              <a:spcBef>
                <a:spcPct val="0"/>
              </a:spcBef>
              <a:spcAft>
                <a:spcPct val="0"/>
              </a:spcAft>
              <a:defRPr sz="3600" b="1">
                <a:solidFill>
                  <a:schemeClr val="tx1"/>
                </a:solidFill>
                <a:latin typeface="Tahoma" pitchFamily="-107" charset="0"/>
                <a:ea typeface="ＭＳ Ｐゴシック" pitchFamily="-110" charset="-128"/>
                <a:cs typeface="ＭＳ Ｐゴシック" pitchFamily="-110" charset="-128"/>
              </a:defRPr>
            </a:lvl2pPr>
            <a:lvl3pPr algn="l" rtl="0" eaLnBrk="0" fontAlgn="base" hangingPunct="0">
              <a:lnSpc>
                <a:spcPct val="75000"/>
              </a:lnSpc>
              <a:spcBef>
                <a:spcPct val="0"/>
              </a:spcBef>
              <a:spcAft>
                <a:spcPct val="0"/>
              </a:spcAft>
              <a:defRPr sz="3600" b="1">
                <a:solidFill>
                  <a:schemeClr val="tx1"/>
                </a:solidFill>
                <a:latin typeface="Tahoma" pitchFamily="-107" charset="0"/>
                <a:ea typeface="ＭＳ Ｐゴシック" pitchFamily="-110" charset="-128"/>
                <a:cs typeface="ＭＳ Ｐゴシック" pitchFamily="-110" charset="-128"/>
              </a:defRPr>
            </a:lvl3pPr>
            <a:lvl4pPr algn="l" rtl="0" eaLnBrk="0" fontAlgn="base" hangingPunct="0">
              <a:lnSpc>
                <a:spcPct val="75000"/>
              </a:lnSpc>
              <a:spcBef>
                <a:spcPct val="0"/>
              </a:spcBef>
              <a:spcAft>
                <a:spcPct val="0"/>
              </a:spcAft>
              <a:defRPr sz="3600" b="1">
                <a:solidFill>
                  <a:schemeClr val="tx1"/>
                </a:solidFill>
                <a:latin typeface="Tahoma" pitchFamily="-107" charset="0"/>
                <a:ea typeface="ＭＳ Ｐゴシック" pitchFamily="-110" charset="-128"/>
                <a:cs typeface="ＭＳ Ｐゴシック" pitchFamily="-110" charset="-128"/>
              </a:defRPr>
            </a:lvl4pPr>
            <a:lvl5pPr algn="l" rtl="0" eaLnBrk="0" fontAlgn="base" hangingPunct="0">
              <a:lnSpc>
                <a:spcPct val="75000"/>
              </a:lnSpc>
              <a:spcBef>
                <a:spcPct val="0"/>
              </a:spcBef>
              <a:spcAft>
                <a:spcPct val="0"/>
              </a:spcAft>
              <a:defRPr sz="3600" b="1">
                <a:solidFill>
                  <a:schemeClr val="tx1"/>
                </a:solidFill>
                <a:latin typeface="Tahoma" pitchFamily="-107" charset="0"/>
                <a:ea typeface="ＭＳ Ｐゴシック" pitchFamily="-110" charset="-128"/>
                <a:cs typeface="ＭＳ Ｐゴシック" pitchFamily="-110" charset="-128"/>
              </a:defRPr>
            </a:lvl5pPr>
            <a:lvl6pPr marL="457200" algn="l" rtl="0" fontAlgn="base">
              <a:lnSpc>
                <a:spcPct val="75000"/>
              </a:lnSpc>
              <a:spcBef>
                <a:spcPct val="0"/>
              </a:spcBef>
              <a:spcAft>
                <a:spcPct val="0"/>
              </a:spcAft>
              <a:defRPr sz="3600" b="1">
                <a:solidFill>
                  <a:schemeClr val="tx1"/>
                </a:solidFill>
                <a:latin typeface="Tahoma" pitchFamily="-107" charset="0"/>
              </a:defRPr>
            </a:lvl6pPr>
            <a:lvl7pPr marL="914400" algn="l" rtl="0" fontAlgn="base">
              <a:lnSpc>
                <a:spcPct val="75000"/>
              </a:lnSpc>
              <a:spcBef>
                <a:spcPct val="0"/>
              </a:spcBef>
              <a:spcAft>
                <a:spcPct val="0"/>
              </a:spcAft>
              <a:defRPr sz="3600" b="1">
                <a:solidFill>
                  <a:schemeClr val="tx1"/>
                </a:solidFill>
                <a:latin typeface="Tahoma" pitchFamily="-107" charset="0"/>
              </a:defRPr>
            </a:lvl7pPr>
            <a:lvl8pPr marL="1371600" algn="l" rtl="0" fontAlgn="base">
              <a:lnSpc>
                <a:spcPct val="75000"/>
              </a:lnSpc>
              <a:spcBef>
                <a:spcPct val="0"/>
              </a:spcBef>
              <a:spcAft>
                <a:spcPct val="0"/>
              </a:spcAft>
              <a:defRPr sz="3600" b="1">
                <a:solidFill>
                  <a:schemeClr val="tx1"/>
                </a:solidFill>
                <a:latin typeface="Tahoma" pitchFamily="-107" charset="0"/>
              </a:defRPr>
            </a:lvl8pPr>
            <a:lvl9pPr marL="1828800" algn="l" rtl="0" fontAlgn="base">
              <a:lnSpc>
                <a:spcPct val="75000"/>
              </a:lnSpc>
              <a:spcBef>
                <a:spcPct val="0"/>
              </a:spcBef>
              <a:spcAft>
                <a:spcPct val="0"/>
              </a:spcAft>
              <a:defRPr sz="3600" b="1">
                <a:solidFill>
                  <a:schemeClr val="tx1"/>
                </a:solidFill>
                <a:latin typeface="Tahoma" pitchFamily="-107" charset="0"/>
              </a:defRPr>
            </a:lvl9pPr>
          </a:lstStyle>
          <a:p>
            <a:pPr eaLnBrk="1" hangingPunct="1"/>
            <a:r>
              <a:rPr lang="en-US" sz="2800" kern="0" dirty="0" smtClean="0">
                <a:solidFill>
                  <a:srgbClr val="000000"/>
                </a:solidFill>
                <a:ea typeface="ＭＳ Ｐゴシック" pitchFamily="34" charset="-128"/>
              </a:rPr>
              <a:t>Current Interface</a:t>
            </a:r>
            <a:endParaRPr lang="en-US" sz="2800" kern="0" dirty="0" smtClean="0">
              <a:ea typeface="ＭＳ Ｐゴシック" pitchFamily="34" charset="-128"/>
            </a:endParaRPr>
          </a:p>
        </p:txBody>
      </p:sp>
      <p:sp>
        <p:nvSpPr>
          <p:cNvPr id="7" name="Oval 6"/>
          <p:cNvSpPr/>
          <p:nvPr/>
        </p:nvSpPr>
        <p:spPr>
          <a:xfrm>
            <a:off x="4223498" y="2632583"/>
            <a:ext cx="1789113" cy="623888"/>
          </a:xfrm>
          <a:prstGeom prst="ellipse">
            <a:avLst/>
          </a:prstGeom>
          <a:solidFill>
            <a:srgbClr val="FFFF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000" b="1" i="1" dirty="0" smtClean="0">
                <a:solidFill>
                  <a:srgbClr val="FF0000"/>
                </a:solidFill>
              </a:rPr>
              <a:t>Step through time</a:t>
            </a:r>
            <a:endParaRPr lang="en-US" sz="1000" b="1" i="1" dirty="0">
              <a:solidFill>
                <a:srgbClr val="FF0000"/>
              </a:solidFill>
            </a:endParaRPr>
          </a:p>
        </p:txBody>
      </p:sp>
      <p:cxnSp>
        <p:nvCxnSpPr>
          <p:cNvPr id="8" name="Straight Connector 7"/>
          <p:cNvCxnSpPr/>
          <p:nvPr/>
        </p:nvCxnSpPr>
        <p:spPr>
          <a:xfrm flipV="1">
            <a:off x="6012611" y="2424023"/>
            <a:ext cx="1816637" cy="465827"/>
          </a:xfrm>
          <a:prstGeom prst="line">
            <a:avLst/>
          </a:prstGeom>
          <a:ln>
            <a:solidFill>
              <a:schemeClr val="accent5">
                <a:lumMod val="90000"/>
              </a:schemeClr>
            </a:solidFill>
          </a:ln>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4313908" y="3439217"/>
            <a:ext cx="1789113" cy="704710"/>
          </a:xfrm>
          <a:prstGeom prst="ellipse">
            <a:avLst/>
          </a:prstGeom>
          <a:solidFill>
            <a:srgbClr val="FFFF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000" b="1" i="1" dirty="0" smtClean="0">
                <a:solidFill>
                  <a:srgbClr val="FF0000"/>
                </a:solidFill>
              </a:rPr>
              <a:t>Adjust browse (transparency, stretch)</a:t>
            </a:r>
            <a:endParaRPr lang="en-US" sz="1000" b="1" i="1" dirty="0">
              <a:solidFill>
                <a:srgbClr val="FF0000"/>
              </a:solidFill>
            </a:endParaRPr>
          </a:p>
        </p:txBody>
      </p:sp>
      <p:sp>
        <p:nvSpPr>
          <p:cNvPr id="13" name="Oval 12"/>
          <p:cNvSpPr/>
          <p:nvPr/>
        </p:nvSpPr>
        <p:spPr>
          <a:xfrm>
            <a:off x="4563371" y="4387712"/>
            <a:ext cx="1789113" cy="623888"/>
          </a:xfrm>
          <a:prstGeom prst="ellipse">
            <a:avLst/>
          </a:prstGeom>
          <a:solidFill>
            <a:srgbClr val="FFFF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000" b="1" i="1" dirty="0" smtClean="0">
                <a:solidFill>
                  <a:srgbClr val="FF0000"/>
                </a:solidFill>
              </a:rPr>
              <a:t>Get Metadata &amp;  Full-tile Imagery</a:t>
            </a:r>
            <a:endParaRPr lang="en-US" sz="1000" b="1" i="1" dirty="0">
              <a:solidFill>
                <a:srgbClr val="FF0000"/>
              </a:solidFill>
            </a:endParaRPr>
          </a:p>
        </p:txBody>
      </p:sp>
      <p:cxnSp>
        <p:nvCxnSpPr>
          <p:cNvPr id="17" name="Straight Connector 16"/>
          <p:cNvCxnSpPr>
            <a:stCxn id="13" idx="6"/>
          </p:cNvCxnSpPr>
          <p:nvPr/>
        </p:nvCxnSpPr>
        <p:spPr>
          <a:xfrm flipV="1">
            <a:off x="6352484" y="3830129"/>
            <a:ext cx="652165" cy="869527"/>
          </a:xfrm>
          <a:prstGeom prst="line">
            <a:avLst/>
          </a:prstGeom>
          <a:ln>
            <a:solidFill>
              <a:schemeClr val="accent5">
                <a:lumMod val="9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a:stCxn id="13" idx="6"/>
          </p:cNvCxnSpPr>
          <p:nvPr/>
        </p:nvCxnSpPr>
        <p:spPr>
          <a:xfrm flipV="1">
            <a:off x="6352484" y="3830129"/>
            <a:ext cx="1283873" cy="869527"/>
          </a:xfrm>
          <a:prstGeom prst="line">
            <a:avLst/>
          </a:prstGeom>
          <a:ln>
            <a:solidFill>
              <a:schemeClr val="accent5">
                <a:lumMod val="90000"/>
              </a:schemeClr>
            </a:solidFill>
          </a:ln>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5575252" y="5120041"/>
            <a:ext cx="1789113" cy="623888"/>
          </a:xfrm>
          <a:prstGeom prst="ellipse">
            <a:avLst/>
          </a:prstGeom>
          <a:solidFill>
            <a:srgbClr val="FFFF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000" b="1" i="1" dirty="0" smtClean="0">
                <a:solidFill>
                  <a:srgbClr val="FF0000"/>
                </a:solidFill>
              </a:rPr>
              <a:t>GIS Tools</a:t>
            </a:r>
          </a:p>
          <a:p>
            <a:pPr algn="ctr">
              <a:defRPr/>
            </a:pPr>
            <a:r>
              <a:rPr lang="en-US" sz="1000" b="1" i="1" dirty="0" smtClean="0">
                <a:solidFill>
                  <a:srgbClr val="FF0000"/>
                </a:solidFill>
              </a:rPr>
              <a:t>(Measurement &amp; Location)</a:t>
            </a:r>
            <a:endParaRPr lang="en-US" sz="1000" b="1" i="1" dirty="0">
              <a:solidFill>
                <a:srgbClr val="FF0000"/>
              </a:solidFill>
            </a:endParaRPr>
          </a:p>
        </p:txBody>
      </p:sp>
      <p:cxnSp>
        <p:nvCxnSpPr>
          <p:cNvPr id="26" name="Straight Connector 25"/>
          <p:cNvCxnSpPr/>
          <p:nvPr/>
        </p:nvCxnSpPr>
        <p:spPr>
          <a:xfrm flipV="1">
            <a:off x="7211683" y="3830128"/>
            <a:ext cx="849349" cy="1414732"/>
          </a:xfrm>
          <a:prstGeom prst="line">
            <a:avLst/>
          </a:prstGeom>
          <a:ln>
            <a:solidFill>
              <a:schemeClr val="accent5">
                <a:lumMod val="90000"/>
              </a:schemeClr>
            </a:solidFill>
          </a:ln>
        </p:spPr>
        <p:style>
          <a:lnRef idx="2">
            <a:schemeClr val="accent1"/>
          </a:lnRef>
          <a:fillRef idx="0">
            <a:schemeClr val="accent1"/>
          </a:fillRef>
          <a:effectRef idx="1">
            <a:schemeClr val="accent1"/>
          </a:effectRef>
          <a:fontRef idx="minor">
            <a:schemeClr val="tx1"/>
          </a:fontRef>
        </p:style>
      </p:cxnSp>
      <p:sp>
        <p:nvSpPr>
          <p:cNvPr id="28" name="Oval 27"/>
          <p:cNvSpPr/>
          <p:nvPr/>
        </p:nvSpPr>
        <p:spPr>
          <a:xfrm>
            <a:off x="7099541" y="5804313"/>
            <a:ext cx="1930960" cy="708629"/>
          </a:xfrm>
          <a:prstGeom prst="ellipse">
            <a:avLst/>
          </a:prstGeom>
          <a:solidFill>
            <a:srgbClr val="FFFF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000" b="1" i="1" dirty="0" smtClean="0">
                <a:solidFill>
                  <a:srgbClr val="FF0000"/>
                </a:solidFill>
              </a:rPr>
              <a:t>Export Display </a:t>
            </a:r>
          </a:p>
          <a:p>
            <a:pPr algn="ctr">
              <a:defRPr/>
            </a:pPr>
            <a:r>
              <a:rPr lang="en-US" sz="1000" b="1" i="1" dirty="0" smtClean="0">
                <a:solidFill>
                  <a:srgbClr val="FF0000"/>
                </a:solidFill>
              </a:rPr>
              <a:t>(“Screen Scrape”)</a:t>
            </a:r>
            <a:endParaRPr lang="en-US" sz="1000" b="1" i="1" dirty="0">
              <a:solidFill>
                <a:srgbClr val="FF0000"/>
              </a:solidFill>
            </a:endParaRPr>
          </a:p>
        </p:txBody>
      </p:sp>
      <p:cxnSp>
        <p:nvCxnSpPr>
          <p:cNvPr id="29" name="Straight Connector 28"/>
          <p:cNvCxnSpPr/>
          <p:nvPr/>
        </p:nvCxnSpPr>
        <p:spPr>
          <a:xfrm flipV="1">
            <a:off x="8606381" y="3791572"/>
            <a:ext cx="31725" cy="2091643"/>
          </a:xfrm>
          <a:prstGeom prst="line">
            <a:avLst/>
          </a:prstGeom>
          <a:ln>
            <a:solidFill>
              <a:schemeClr val="accent5">
                <a:lumMod val="90000"/>
              </a:schemeClr>
            </a:solidFill>
          </a:ln>
        </p:spPr>
        <p:style>
          <a:lnRef idx="2">
            <a:schemeClr val="accent1"/>
          </a:lnRef>
          <a:fillRef idx="0">
            <a:schemeClr val="accent1"/>
          </a:fillRef>
          <a:effectRef idx="1">
            <a:schemeClr val="accent1"/>
          </a:effectRef>
          <a:fontRef idx="minor">
            <a:schemeClr val="tx1"/>
          </a:fontRef>
        </p:style>
      </p:cxnSp>
      <p:sp>
        <p:nvSpPr>
          <p:cNvPr id="32" name="Oval 31"/>
          <p:cNvSpPr/>
          <p:nvPr/>
        </p:nvSpPr>
        <p:spPr>
          <a:xfrm>
            <a:off x="4313907" y="1101635"/>
            <a:ext cx="1789113" cy="623888"/>
          </a:xfrm>
          <a:prstGeom prst="ellipse">
            <a:avLst/>
          </a:prstGeom>
          <a:solidFill>
            <a:srgbClr val="FFFF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000" b="1" i="1" dirty="0" smtClean="0">
                <a:solidFill>
                  <a:srgbClr val="FF0000"/>
                </a:solidFill>
              </a:rPr>
              <a:t>Overlay labels and boundaries</a:t>
            </a:r>
            <a:endParaRPr lang="en-US" sz="1000" b="1" i="1" dirty="0">
              <a:solidFill>
                <a:srgbClr val="FF0000"/>
              </a:solidFill>
            </a:endParaRPr>
          </a:p>
        </p:txBody>
      </p:sp>
      <p:cxnSp>
        <p:nvCxnSpPr>
          <p:cNvPr id="33" name="Straight Connector 32"/>
          <p:cNvCxnSpPr>
            <a:stCxn id="32" idx="6"/>
          </p:cNvCxnSpPr>
          <p:nvPr/>
        </p:nvCxnSpPr>
        <p:spPr>
          <a:xfrm flipV="1">
            <a:off x="6103020" y="1124793"/>
            <a:ext cx="1533337" cy="288786"/>
          </a:xfrm>
          <a:prstGeom prst="line">
            <a:avLst/>
          </a:prstGeom>
          <a:ln>
            <a:solidFill>
              <a:schemeClr val="accent5">
                <a:lumMod val="90000"/>
              </a:schemeClr>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6103021" y="2889851"/>
            <a:ext cx="1462345" cy="879891"/>
          </a:xfrm>
          <a:prstGeom prst="line">
            <a:avLst/>
          </a:prstGeom>
          <a:ln>
            <a:solidFill>
              <a:schemeClr val="accent5">
                <a:lumMod val="90000"/>
              </a:schemeClr>
            </a:solidFill>
          </a:ln>
        </p:spPr>
        <p:style>
          <a:lnRef idx="2">
            <a:schemeClr val="accent1"/>
          </a:lnRef>
          <a:fillRef idx="0">
            <a:schemeClr val="accent1"/>
          </a:fillRef>
          <a:effectRef idx="1">
            <a:schemeClr val="accent1"/>
          </a:effectRef>
          <a:fontRef idx="minor">
            <a:schemeClr val="tx1"/>
          </a:fontRef>
        </p:style>
      </p:cxnSp>
      <p:sp>
        <p:nvSpPr>
          <p:cNvPr id="19" name="Oval 18"/>
          <p:cNvSpPr/>
          <p:nvPr/>
        </p:nvSpPr>
        <p:spPr>
          <a:xfrm>
            <a:off x="4223498" y="1831772"/>
            <a:ext cx="1946275" cy="563563"/>
          </a:xfrm>
          <a:prstGeom prst="ellipse">
            <a:avLst/>
          </a:prstGeom>
          <a:solidFill>
            <a:srgbClr val="FFFF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000" b="1" i="1" dirty="0" smtClean="0">
                <a:solidFill>
                  <a:srgbClr val="FF0000"/>
                </a:solidFill>
              </a:rPr>
              <a:t>Search Results</a:t>
            </a:r>
            <a:endParaRPr lang="en-US" sz="1000" b="1" i="1" dirty="0">
              <a:solidFill>
                <a:srgbClr val="FF0000"/>
              </a:solidFill>
            </a:endParaRPr>
          </a:p>
        </p:txBody>
      </p:sp>
      <p:sp>
        <p:nvSpPr>
          <p:cNvPr id="20" name="Oval 19"/>
          <p:cNvSpPr/>
          <p:nvPr/>
        </p:nvSpPr>
        <p:spPr>
          <a:xfrm>
            <a:off x="7729269" y="1124793"/>
            <a:ext cx="1301232" cy="847870"/>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00" b="1" i="1" dirty="0">
              <a:solidFill>
                <a:srgbClr val="FF0000"/>
              </a:solidFill>
            </a:endParaRPr>
          </a:p>
        </p:txBody>
      </p:sp>
      <p:cxnSp>
        <p:nvCxnSpPr>
          <p:cNvPr id="22" name="Straight Connector 21"/>
          <p:cNvCxnSpPr>
            <a:stCxn id="19" idx="6"/>
          </p:cNvCxnSpPr>
          <p:nvPr/>
        </p:nvCxnSpPr>
        <p:spPr>
          <a:xfrm flipV="1">
            <a:off x="6169773" y="1690778"/>
            <a:ext cx="1559496" cy="422776"/>
          </a:xfrm>
          <a:prstGeom prst="line">
            <a:avLst/>
          </a:prstGeom>
          <a:ln>
            <a:solidFill>
              <a:schemeClr val="accent5">
                <a:lumMod val="90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6103021" y="3256471"/>
            <a:ext cx="1533336" cy="513271"/>
          </a:xfrm>
          <a:prstGeom prst="line">
            <a:avLst/>
          </a:prstGeom>
          <a:ln>
            <a:solidFill>
              <a:schemeClr val="accent5">
                <a:lumMod val="9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480917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8658498" y="6467291"/>
            <a:ext cx="485502" cy="369330"/>
          </a:xfrm>
          <a:prstGeom prst="rect">
            <a:avLst/>
          </a:prstGeom>
          <a:solidFill>
            <a:srgbClr val="FFFFFF"/>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ZA" sz="1800" b="0" i="0" u="none" strike="noStrike" cap="none" spc="0" normalizeH="0" baseline="0">
              <a:ln>
                <a:noFill/>
              </a:ln>
              <a:solidFill>
                <a:srgbClr val="002569"/>
              </a:solidFill>
              <a:effectLst/>
              <a:uFillTx/>
            </a:endParaRPr>
          </a:p>
        </p:txBody>
      </p:sp>
      <p:sp>
        <p:nvSpPr>
          <p:cNvPr id="8" name="Shape 15"/>
          <p:cNvSpPr/>
          <p:nvPr/>
        </p:nvSpPr>
        <p:spPr>
          <a:xfrm>
            <a:off x="208166" y="1412405"/>
            <a:ext cx="8631034" cy="461665"/>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lvl="0" algn="ctr">
              <a:defRPr>
                <a:solidFill>
                  <a:srgbClr val="000000"/>
                </a:solidFill>
              </a:defRPr>
            </a:pPr>
            <a:r>
              <a:rPr lang="en-ZA" sz="2400" b="1" dirty="0" smtClean="0">
                <a:solidFill>
                  <a:srgbClr val="002569"/>
                </a:solidFill>
                <a:latin typeface="Arial"/>
                <a:ea typeface="Arial"/>
                <a:cs typeface="Arial"/>
                <a:sym typeface="Arial"/>
              </a:rPr>
              <a:t>Background</a:t>
            </a:r>
            <a:endParaRPr sz="2400" b="1" dirty="0">
              <a:solidFill>
                <a:srgbClr val="002569"/>
              </a:solidFill>
              <a:latin typeface="Arial"/>
              <a:ea typeface="Arial"/>
              <a:cs typeface="Arial"/>
              <a:sym typeface="Arial"/>
            </a:endParaRPr>
          </a:p>
        </p:txBody>
      </p:sp>
      <p:sp>
        <p:nvSpPr>
          <p:cNvPr id="9" name="Content Placeholder 7"/>
          <p:cNvSpPr txBox="1">
            <a:spLocks/>
          </p:cNvSpPr>
          <p:nvPr/>
        </p:nvSpPr>
        <p:spPr>
          <a:xfrm>
            <a:off x="272097" y="2036649"/>
            <a:ext cx="8686800" cy="3664226"/>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just" defTabSz="914400">
              <a:buFont typeface="Arial"/>
              <a:buNone/>
            </a:pPr>
            <a:r>
              <a:rPr lang="pt-BR" sz="3200" dirty="0" smtClean="0"/>
              <a:t> </a:t>
            </a:r>
          </a:p>
          <a:p>
            <a:pPr marL="0" indent="0" algn="l" defTabSz="914400">
              <a:buFont typeface="Arial"/>
              <a:buNone/>
            </a:pPr>
            <a:r>
              <a:rPr lang="pt-BR" sz="3200" dirty="0" smtClean="0"/>
              <a:t>USGS relies primarily on project based capacity building</a:t>
            </a:r>
          </a:p>
          <a:p>
            <a:pPr marL="0" indent="0" algn="l" defTabSz="914400">
              <a:buFont typeface="Arial"/>
              <a:buNone/>
            </a:pPr>
            <a:endParaRPr lang="pt-BR" sz="3200" dirty="0"/>
          </a:p>
          <a:p>
            <a:pPr marL="0" indent="0" algn="l" defTabSz="914400">
              <a:buNone/>
            </a:pPr>
            <a:r>
              <a:rPr lang="pt-BR" sz="3200" dirty="0"/>
              <a:t>Example: SilvaCarbon (GEO GFOI) – Silvia </a:t>
            </a:r>
            <a:r>
              <a:rPr lang="pt-BR" sz="3200" dirty="0" smtClean="0"/>
              <a:t>Wilson, Doug </a:t>
            </a:r>
            <a:r>
              <a:rPr lang="pt-BR" sz="3200" dirty="0"/>
              <a:t>Machoney, </a:t>
            </a:r>
            <a:endParaRPr lang="pt-BR" sz="3200" dirty="0" smtClean="0"/>
          </a:p>
        </p:txBody>
      </p:sp>
      <p:sp>
        <p:nvSpPr>
          <p:cNvPr id="10" name="Shape 15"/>
          <p:cNvSpPr/>
          <p:nvPr/>
        </p:nvSpPr>
        <p:spPr>
          <a:xfrm>
            <a:off x="208166" y="2057580"/>
            <a:ext cx="8631034" cy="400110"/>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lvl="0">
              <a:defRPr>
                <a:solidFill>
                  <a:srgbClr val="000000"/>
                </a:solidFill>
              </a:defRPr>
            </a:pPr>
            <a:endParaRPr sz="2000" dirty="0">
              <a:solidFill>
                <a:srgbClr val="002569"/>
              </a:solidFill>
              <a:latin typeface="Arial"/>
              <a:ea typeface="Arial"/>
              <a:cs typeface="Arial"/>
              <a:sym typeface="Arial"/>
            </a:endParaRPr>
          </a:p>
        </p:txBody>
      </p:sp>
      <p:sp>
        <p:nvSpPr>
          <p:cNvPr id="11" name="Content Placeholder 7"/>
          <p:cNvSpPr txBox="1">
            <a:spLocks/>
          </p:cNvSpPr>
          <p:nvPr/>
        </p:nvSpPr>
        <p:spPr>
          <a:xfrm>
            <a:off x="240142" y="2596063"/>
            <a:ext cx="8686800" cy="3664226"/>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ctr" defTabSz="914400">
              <a:buFont typeface="Arial"/>
              <a:buNone/>
            </a:pPr>
            <a:endParaRPr lang="pt-BR" sz="4800" i="1" dirty="0" smtClean="0">
              <a:solidFill>
                <a:schemeClr val="tx1"/>
              </a:solidFill>
              <a:latin typeface="Brush Script MT" panose="03060802040406070304" pitchFamily="66" charset="0"/>
            </a:endParaRPr>
          </a:p>
          <a:p>
            <a:pPr marL="0" indent="0" algn="ctr" defTabSz="914400">
              <a:buFont typeface="Arial"/>
              <a:buNone/>
            </a:pPr>
            <a:endParaRPr lang="pt-BR" sz="4800" i="1" dirty="0">
              <a:solidFill>
                <a:schemeClr val="tx1"/>
              </a:solidFill>
              <a:latin typeface="Brush Script MT" panose="03060802040406070304" pitchFamily="66" charset="0"/>
            </a:endParaRPr>
          </a:p>
          <a:p>
            <a:pPr marL="0" indent="0" algn="ctr" defTabSz="914400">
              <a:buFont typeface="Arial"/>
              <a:buNone/>
            </a:pPr>
            <a:endParaRPr lang="pt-BR" sz="1800" i="1" dirty="0" smtClean="0">
              <a:solidFill>
                <a:schemeClr val="tx1"/>
              </a:solidFill>
              <a:latin typeface="Brush Script MT" panose="03060802040406070304" pitchFamily="66" charset="0"/>
            </a:endParaRPr>
          </a:p>
        </p:txBody>
      </p:sp>
      <p:sp>
        <p:nvSpPr>
          <p:cNvPr id="12" name="Rectangle 11"/>
          <p:cNvSpPr/>
          <p:nvPr/>
        </p:nvSpPr>
        <p:spPr>
          <a:xfrm>
            <a:off x="1828800" y="76200"/>
            <a:ext cx="4740400" cy="1015663"/>
          </a:xfrm>
          <a:prstGeom prst="rect">
            <a:avLst/>
          </a:prstGeom>
        </p:spPr>
        <p:txBody>
          <a:bodyPr wrap="none">
            <a:spAutoFit/>
          </a:bodyPr>
          <a:lstStyle/>
          <a:p>
            <a:r>
              <a:rPr lang="en-GB" sz="1200" dirty="0">
                <a:solidFill>
                  <a:schemeClr val="tx2">
                    <a:lumMod val="20000"/>
                    <a:lumOff val="80000"/>
                  </a:schemeClr>
                </a:solidFill>
              </a:rPr>
              <a:t>The 5</a:t>
            </a:r>
            <a:r>
              <a:rPr lang="en-GB" sz="1200" baseline="30000" dirty="0">
                <a:solidFill>
                  <a:schemeClr val="tx2">
                    <a:lumMod val="20000"/>
                    <a:lumOff val="80000"/>
                  </a:schemeClr>
                </a:solidFill>
              </a:rPr>
              <a:t>th</a:t>
            </a:r>
            <a:r>
              <a:rPr lang="en-GB" sz="1200" dirty="0">
                <a:solidFill>
                  <a:schemeClr val="tx2">
                    <a:lumMod val="20000"/>
                    <a:lumOff val="80000"/>
                  </a:schemeClr>
                </a:solidFill>
              </a:rPr>
              <a:t> Meeting of the CEOS Working Group on </a:t>
            </a:r>
          </a:p>
          <a:p>
            <a:r>
              <a:rPr lang="en-GB" sz="1200" dirty="0">
                <a:solidFill>
                  <a:schemeClr val="tx2">
                    <a:lumMod val="20000"/>
                    <a:lumOff val="80000"/>
                  </a:schemeClr>
                </a:solidFill>
              </a:rPr>
              <a:t>Capacity Building &amp; Data Democracy (WGCapD-5</a:t>
            </a:r>
            <a:r>
              <a:rPr lang="en-GB" sz="1200" dirty="0" smtClean="0">
                <a:solidFill>
                  <a:schemeClr val="tx2">
                    <a:lumMod val="20000"/>
                    <a:lumOff val="80000"/>
                  </a:schemeClr>
                </a:solidFill>
              </a:rPr>
              <a:t>)</a:t>
            </a:r>
          </a:p>
          <a:p>
            <a:r>
              <a:rPr lang="en-ZA" sz="1200" dirty="0">
                <a:solidFill>
                  <a:schemeClr val="tx2">
                    <a:lumMod val="20000"/>
                    <a:lumOff val="80000"/>
                  </a:schemeClr>
                </a:solidFill>
              </a:rPr>
              <a:t>The CEOS Systems Engineering Office (SEO), Hampton, VA, </a:t>
            </a:r>
            <a:r>
              <a:rPr lang="en-ZA" sz="1200" dirty="0" smtClean="0">
                <a:solidFill>
                  <a:schemeClr val="tx2">
                    <a:lumMod val="20000"/>
                    <a:lumOff val="80000"/>
                  </a:schemeClr>
                </a:solidFill>
              </a:rPr>
              <a:t>USA</a:t>
            </a:r>
          </a:p>
          <a:p>
            <a:r>
              <a:rPr lang="en-ZA" sz="1200" dirty="0">
                <a:solidFill>
                  <a:schemeClr val="tx2">
                    <a:lumMod val="20000"/>
                    <a:lumOff val="80000"/>
                  </a:schemeClr>
                </a:solidFill>
              </a:rPr>
              <a:t>March 30th – April 1st, 2016</a:t>
            </a:r>
            <a:endParaRPr lang="en-GB" sz="1200" dirty="0">
              <a:solidFill>
                <a:schemeClr val="tx2">
                  <a:lumMod val="20000"/>
                  <a:lumOff val="80000"/>
                </a:schemeClr>
              </a:solidFill>
            </a:endParaRPr>
          </a:p>
          <a:p>
            <a:pPr lvl="0" algn="ctr">
              <a:defRPr>
                <a:solidFill>
                  <a:srgbClr val="000000"/>
                </a:solidFill>
              </a:defRPr>
            </a:pPr>
            <a:endParaRPr lang="en-ZA" sz="1200" dirty="0">
              <a:solidFill>
                <a:schemeClr val="tx2">
                  <a:lumMod val="20000"/>
                  <a:lumOff val="80000"/>
                </a:schemeClr>
              </a:solidFill>
              <a:latin typeface="Arial"/>
              <a:ea typeface="Arial"/>
              <a:cs typeface="Arial"/>
              <a:sym typeface="Arial"/>
            </a:endParaRPr>
          </a:p>
        </p:txBody>
      </p:sp>
    </p:spTree>
    <p:extLst>
      <p:ext uri="{BB962C8B-B14F-4D97-AF65-F5344CB8AC3E}">
        <p14:creationId xmlns:p14="http://schemas.microsoft.com/office/powerpoint/2010/main" val="21872184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 y="1371600"/>
            <a:ext cx="8175879" cy="5257800"/>
          </a:xfrm>
          <a:prstGeom prst="rect">
            <a:avLst/>
          </a:prstGeom>
        </p:spPr>
      </p:pic>
    </p:spTree>
    <p:extLst>
      <p:ext uri="{BB962C8B-B14F-4D97-AF65-F5344CB8AC3E}">
        <p14:creationId xmlns:p14="http://schemas.microsoft.com/office/powerpoint/2010/main" val="296736263"/>
      </p:ext>
    </p:extLst>
  </p:cSld>
  <p:clrMapOvr>
    <a:masterClrMapping/>
  </p:clrMapOvr>
  <p:transition xmlns:p14="http://schemas.microsoft.com/office/powerpoint/2010/main" spd="med"/>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1371600"/>
            <a:ext cx="8590908" cy="4419600"/>
          </a:xfrm>
          <a:prstGeom prst="rect">
            <a:avLst/>
          </a:prstGeom>
        </p:spPr>
      </p:pic>
    </p:spTree>
    <p:extLst>
      <p:ext uri="{BB962C8B-B14F-4D97-AF65-F5344CB8AC3E}">
        <p14:creationId xmlns:p14="http://schemas.microsoft.com/office/powerpoint/2010/main" val="2575624992"/>
      </p:ext>
    </p:extLst>
  </p:cSld>
  <p:clrMapOvr>
    <a:masterClrMapping/>
  </p:clrMapOvr>
  <p:transition xmlns:p14="http://schemas.microsoft.com/office/powerpoint/2010/main" spd="med"/>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8658498" y="6467291"/>
            <a:ext cx="485502" cy="369330"/>
          </a:xfrm>
          <a:prstGeom prst="rect">
            <a:avLst/>
          </a:prstGeom>
          <a:solidFill>
            <a:srgbClr val="FFFFFF"/>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ZA" sz="1800" b="0" i="0" u="none" strike="noStrike" cap="none" spc="0" normalizeH="0" baseline="0">
              <a:ln>
                <a:noFill/>
              </a:ln>
              <a:solidFill>
                <a:srgbClr val="002569"/>
              </a:solidFill>
              <a:effectLst/>
              <a:uFillTx/>
            </a:endParaRPr>
          </a:p>
        </p:txBody>
      </p:sp>
      <p:sp>
        <p:nvSpPr>
          <p:cNvPr id="8" name="Shape 15"/>
          <p:cNvSpPr/>
          <p:nvPr/>
        </p:nvSpPr>
        <p:spPr>
          <a:xfrm>
            <a:off x="208166" y="1412405"/>
            <a:ext cx="8631034" cy="461665"/>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lvl="0" algn="ctr">
              <a:defRPr>
                <a:solidFill>
                  <a:srgbClr val="000000"/>
                </a:solidFill>
              </a:defRPr>
            </a:pPr>
            <a:r>
              <a:rPr lang="en-ZA" sz="2400" b="1" dirty="0" smtClean="0">
                <a:solidFill>
                  <a:srgbClr val="002569"/>
                </a:solidFill>
                <a:latin typeface="Arial"/>
                <a:ea typeface="Arial"/>
                <a:cs typeface="Arial"/>
                <a:sym typeface="Arial"/>
              </a:rPr>
              <a:t>Landsat Look Viewer</a:t>
            </a:r>
            <a:endParaRPr sz="2400" b="1" dirty="0">
              <a:solidFill>
                <a:srgbClr val="002569"/>
              </a:solidFill>
              <a:latin typeface="Arial"/>
              <a:ea typeface="Arial"/>
              <a:cs typeface="Arial"/>
              <a:sym typeface="Arial"/>
            </a:endParaRPr>
          </a:p>
        </p:txBody>
      </p:sp>
      <p:sp>
        <p:nvSpPr>
          <p:cNvPr id="9" name="Content Placeholder 7"/>
          <p:cNvSpPr txBox="1">
            <a:spLocks/>
          </p:cNvSpPr>
          <p:nvPr/>
        </p:nvSpPr>
        <p:spPr>
          <a:xfrm>
            <a:off x="1371600" y="2987730"/>
            <a:ext cx="8686800" cy="3664226"/>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just" defTabSz="914400">
              <a:buFont typeface="Arial"/>
              <a:buNone/>
            </a:pPr>
            <a:r>
              <a:rPr lang="pt-BR" sz="3200" dirty="0" smtClean="0"/>
              <a:t>LandSat Look  Instructional Video</a:t>
            </a:r>
          </a:p>
        </p:txBody>
      </p:sp>
      <p:sp>
        <p:nvSpPr>
          <p:cNvPr id="10" name="Shape 15"/>
          <p:cNvSpPr/>
          <p:nvPr/>
        </p:nvSpPr>
        <p:spPr>
          <a:xfrm>
            <a:off x="208166" y="2057580"/>
            <a:ext cx="8631034" cy="400110"/>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lvl="0">
              <a:defRPr>
                <a:solidFill>
                  <a:srgbClr val="000000"/>
                </a:solidFill>
              </a:defRPr>
            </a:pPr>
            <a:endParaRPr sz="2000" dirty="0">
              <a:solidFill>
                <a:srgbClr val="002569"/>
              </a:solidFill>
              <a:latin typeface="Arial"/>
              <a:ea typeface="Arial"/>
              <a:cs typeface="Arial"/>
              <a:sym typeface="Arial"/>
            </a:endParaRPr>
          </a:p>
        </p:txBody>
      </p:sp>
      <p:sp>
        <p:nvSpPr>
          <p:cNvPr id="11" name="Content Placeholder 7"/>
          <p:cNvSpPr txBox="1">
            <a:spLocks/>
          </p:cNvSpPr>
          <p:nvPr/>
        </p:nvSpPr>
        <p:spPr>
          <a:xfrm>
            <a:off x="240142" y="2596063"/>
            <a:ext cx="8686800" cy="3664226"/>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ctr" defTabSz="914400">
              <a:buFont typeface="Arial"/>
              <a:buNone/>
            </a:pPr>
            <a:endParaRPr lang="pt-BR" sz="4800" i="1" dirty="0" smtClean="0">
              <a:solidFill>
                <a:schemeClr val="tx1"/>
              </a:solidFill>
              <a:latin typeface="Brush Script MT" panose="03060802040406070304" pitchFamily="66" charset="0"/>
            </a:endParaRPr>
          </a:p>
          <a:p>
            <a:pPr marL="0" indent="0" algn="ctr" defTabSz="914400">
              <a:buFont typeface="Arial"/>
              <a:buNone/>
            </a:pPr>
            <a:endParaRPr lang="pt-BR" sz="4800" i="1" dirty="0">
              <a:solidFill>
                <a:schemeClr val="tx1"/>
              </a:solidFill>
              <a:latin typeface="Brush Script MT" panose="03060802040406070304" pitchFamily="66" charset="0"/>
            </a:endParaRPr>
          </a:p>
          <a:p>
            <a:pPr marL="0" indent="0" algn="ctr" defTabSz="914400">
              <a:buFont typeface="Arial"/>
              <a:buNone/>
            </a:pPr>
            <a:endParaRPr lang="pt-BR" sz="1800" i="1" dirty="0" smtClean="0">
              <a:solidFill>
                <a:schemeClr val="tx1"/>
              </a:solidFill>
              <a:latin typeface="Brush Script MT" panose="03060802040406070304" pitchFamily="66" charset="0"/>
            </a:endParaRPr>
          </a:p>
          <a:p>
            <a:pPr marL="0" indent="0" algn="ctr" defTabSz="914400">
              <a:buFont typeface="Arial"/>
              <a:buNone/>
            </a:pPr>
            <a:endParaRPr lang="pt-BR" sz="3200" dirty="0" smtClean="0"/>
          </a:p>
        </p:txBody>
      </p:sp>
      <p:sp>
        <p:nvSpPr>
          <p:cNvPr id="7" name="Rectangle 6"/>
          <p:cNvSpPr/>
          <p:nvPr/>
        </p:nvSpPr>
        <p:spPr>
          <a:xfrm>
            <a:off x="1828800" y="76200"/>
            <a:ext cx="4740400" cy="1015663"/>
          </a:xfrm>
          <a:prstGeom prst="rect">
            <a:avLst/>
          </a:prstGeom>
        </p:spPr>
        <p:txBody>
          <a:bodyPr wrap="none">
            <a:spAutoFit/>
          </a:bodyPr>
          <a:lstStyle/>
          <a:p>
            <a:r>
              <a:rPr lang="en-GB" sz="1200" dirty="0">
                <a:solidFill>
                  <a:schemeClr val="tx2">
                    <a:lumMod val="20000"/>
                    <a:lumOff val="80000"/>
                  </a:schemeClr>
                </a:solidFill>
              </a:rPr>
              <a:t>The 5</a:t>
            </a:r>
            <a:r>
              <a:rPr lang="en-GB" sz="1200" baseline="30000" dirty="0">
                <a:solidFill>
                  <a:schemeClr val="tx2">
                    <a:lumMod val="20000"/>
                    <a:lumOff val="80000"/>
                  </a:schemeClr>
                </a:solidFill>
              </a:rPr>
              <a:t>th</a:t>
            </a:r>
            <a:r>
              <a:rPr lang="en-GB" sz="1200" dirty="0">
                <a:solidFill>
                  <a:schemeClr val="tx2">
                    <a:lumMod val="20000"/>
                    <a:lumOff val="80000"/>
                  </a:schemeClr>
                </a:solidFill>
              </a:rPr>
              <a:t> Meeting of the CEOS Working Group on </a:t>
            </a:r>
          </a:p>
          <a:p>
            <a:r>
              <a:rPr lang="en-GB" sz="1200" dirty="0">
                <a:solidFill>
                  <a:schemeClr val="tx2">
                    <a:lumMod val="20000"/>
                    <a:lumOff val="80000"/>
                  </a:schemeClr>
                </a:solidFill>
              </a:rPr>
              <a:t>Capacity Building &amp; Data Democracy (WGCapD-5</a:t>
            </a:r>
            <a:r>
              <a:rPr lang="en-GB" sz="1200" dirty="0" smtClean="0">
                <a:solidFill>
                  <a:schemeClr val="tx2">
                    <a:lumMod val="20000"/>
                    <a:lumOff val="80000"/>
                  </a:schemeClr>
                </a:solidFill>
              </a:rPr>
              <a:t>)</a:t>
            </a:r>
          </a:p>
          <a:p>
            <a:r>
              <a:rPr lang="en-ZA" sz="1200" dirty="0">
                <a:solidFill>
                  <a:schemeClr val="tx2">
                    <a:lumMod val="20000"/>
                    <a:lumOff val="80000"/>
                  </a:schemeClr>
                </a:solidFill>
              </a:rPr>
              <a:t>The CEOS Systems Engineering Office (SEO), Hampton, VA, </a:t>
            </a:r>
            <a:r>
              <a:rPr lang="en-ZA" sz="1200" dirty="0" smtClean="0">
                <a:solidFill>
                  <a:schemeClr val="tx2">
                    <a:lumMod val="20000"/>
                    <a:lumOff val="80000"/>
                  </a:schemeClr>
                </a:solidFill>
              </a:rPr>
              <a:t>USA</a:t>
            </a:r>
          </a:p>
          <a:p>
            <a:r>
              <a:rPr lang="en-ZA" sz="1200" dirty="0">
                <a:solidFill>
                  <a:schemeClr val="tx2">
                    <a:lumMod val="20000"/>
                    <a:lumOff val="80000"/>
                  </a:schemeClr>
                </a:solidFill>
              </a:rPr>
              <a:t>March 30th – April 1st, 2016</a:t>
            </a:r>
            <a:endParaRPr lang="en-GB" sz="1200" dirty="0">
              <a:solidFill>
                <a:schemeClr val="tx2">
                  <a:lumMod val="20000"/>
                  <a:lumOff val="80000"/>
                </a:schemeClr>
              </a:solidFill>
            </a:endParaRPr>
          </a:p>
          <a:p>
            <a:pPr lvl="0" algn="ctr">
              <a:defRPr>
                <a:solidFill>
                  <a:srgbClr val="000000"/>
                </a:solidFill>
              </a:defRPr>
            </a:pPr>
            <a:endParaRPr lang="en-ZA" sz="1200" dirty="0">
              <a:solidFill>
                <a:schemeClr val="tx2">
                  <a:lumMod val="20000"/>
                  <a:lumOff val="80000"/>
                </a:schemeClr>
              </a:solidFill>
              <a:latin typeface="Arial"/>
              <a:ea typeface="Arial"/>
              <a:cs typeface="Arial"/>
              <a:sym typeface="Arial"/>
            </a:endParaRPr>
          </a:p>
        </p:txBody>
      </p:sp>
    </p:spTree>
    <p:extLst>
      <p:ext uri="{BB962C8B-B14F-4D97-AF65-F5344CB8AC3E}">
        <p14:creationId xmlns:p14="http://schemas.microsoft.com/office/powerpoint/2010/main" val="418676107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8658498" y="6467291"/>
            <a:ext cx="485502" cy="369330"/>
          </a:xfrm>
          <a:prstGeom prst="rect">
            <a:avLst/>
          </a:prstGeom>
          <a:solidFill>
            <a:srgbClr val="FFFFFF"/>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ZA" sz="1800" b="0" i="0" u="none" strike="noStrike" cap="none" spc="0" normalizeH="0" baseline="0">
              <a:ln>
                <a:noFill/>
              </a:ln>
              <a:solidFill>
                <a:srgbClr val="002569"/>
              </a:solidFill>
              <a:effectLst/>
              <a:uFillTx/>
            </a:endParaRPr>
          </a:p>
        </p:txBody>
      </p:sp>
      <p:sp>
        <p:nvSpPr>
          <p:cNvPr id="8" name="Shape 15"/>
          <p:cNvSpPr/>
          <p:nvPr/>
        </p:nvSpPr>
        <p:spPr>
          <a:xfrm>
            <a:off x="208166" y="1412405"/>
            <a:ext cx="8631034" cy="461665"/>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lvl="0" algn="ctr">
              <a:defRPr>
                <a:solidFill>
                  <a:srgbClr val="000000"/>
                </a:solidFill>
              </a:defRPr>
            </a:pPr>
            <a:r>
              <a:rPr lang="en-ZA" sz="2400" b="1" dirty="0" smtClean="0">
                <a:solidFill>
                  <a:srgbClr val="002569"/>
                </a:solidFill>
                <a:latin typeface="Arial"/>
                <a:ea typeface="Arial"/>
                <a:cs typeface="Arial"/>
                <a:sym typeface="Arial"/>
              </a:rPr>
              <a:t>Sentinel Look Viewer</a:t>
            </a:r>
            <a:endParaRPr sz="2400" b="1" dirty="0">
              <a:solidFill>
                <a:srgbClr val="002569"/>
              </a:solidFill>
              <a:latin typeface="Arial"/>
              <a:ea typeface="Arial"/>
              <a:cs typeface="Arial"/>
              <a:sym typeface="Arial"/>
            </a:endParaRPr>
          </a:p>
        </p:txBody>
      </p:sp>
      <p:sp>
        <p:nvSpPr>
          <p:cNvPr id="10" name="Shape 15"/>
          <p:cNvSpPr/>
          <p:nvPr/>
        </p:nvSpPr>
        <p:spPr>
          <a:xfrm>
            <a:off x="208166" y="2057580"/>
            <a:ext cx="8631034" cy="400110"/>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lvl="0">
              <a:defRPr>
                <a:solidFill>
                  <a:srgbClr val="000000"/>
                </a:solidFill>
              </a:defRPr>
            </a:pPr>
            <a:endParaRPr sz="2000" dirty="0">
              <a:solidFill>
                <a:srgbClr val="002569"/>
              </a:solidFill>
              <a:latin typeface="Arial"/>
              <a:ea typeface="Arial"/>
              <a:cs typeface="Arial"/>
              <a:sym typeface="Arial"/>
            </a:endParaRPr>
          </a:p>
        </p:txBody>
      </p:sp>
      <p:sp>
        <p:nvSpPr>
          <p:cNvPr id="11" name="Content Placeholder 7"/>
          <p:cNvSpPr txBox="1">
            <a:spLocks/>
          </p:cNvSpPr>
          <p:nvPr/>
        </p:nvSpPr>
        <p:spPr>
          <a:xfrm>
            <a:off x="240142" y="2596063"/>
            <a:ext cx="8686800" cy="3664226"/>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ctr" defTabSz="914400">
              <a:buFont typeface="Arial"/>
              <a:buNone/>
            </a:pPr>
            <a:endParaRPr lang="pt-BR" sz="4800" i="1" dirty="0" smtClean="0">
              <a:solidFill>
                <a:schemeClr val="tx1"/>
              </a:solidFill>
              <a:latin typeface="Brush Script MT" panose="03060802040406070304" pitchFamily="66" charset="0"/>
            </a:endParaRPr>
          </a:p>
          <a:p>
            <a:pPr marL="0" indent="0" algn="ctr" defTabSz="914400">
              <a:buFont typeface="Arial"/>
              <a:buNone/>
            </a:pPr>
            <a:endParaRPr lang="pt-BR" sz="4800" i="1" dirty="0">
              <a:solidFill>
                <a:schemeClr val="tx1"/>
              </a:solidFill>
              <a:latin typeface="Brush Script MT" panose="03060802040406070304" pitchFamily="66" charset="0"/>
            </a:endParaRPr>
          </a:p>
          <a:p>
            <a:pPr marL="0" indent="0" algn="ctr" defTabSz="914400">
              <a:buFont typeface="Arial"/>
              <a:buNone/>
            </a:pPr>
            <a:endParaRPr lang="pt-BR" sz="1800" i="1" dirty="0" smtClean="0">
              <a:solidFill>
                <a:schemeClr val="tx1"/>
              </a:solidFill>
              <a:latin typeface="Brush Script MT" panose="03060802040406070304" pitchFamily="66" charset="0"/>
            </a:endParaRPr>
          </a:p>
          <a:p>
            <a:pPr marL="0" indent="0" algn="ctr" defTabSz="914400">
              <a:buFont typeface="Arial"/>
              <a:buNone/>
            </a:pPr>
            <a:endParaRPr lang="pt-BR" sz="3200" dirty="0" smtClean="0"/>
          </a:p>
        </p:txBody>
      </p:sp>
      <p:sp>
        <p:nvSpPr>
          <p:cNvPr id="7" name="Rectangle 6"/>
          <p:cNvSpPr/>
          <p:nvPr/>
        </p:nvSpPr>
        <p:spPr>
          <a:xfrm>
            <a:off x="1828800" y="76200"/>
            <a:ext cx="4740400" cy="1015663"/>
          </a:xfrm>
          <a:prstGeom prst="rect">
            <a:avLst/>
          </a:prstGeom>
        </p:spPr>
        <p:txBody>
          <a:bodyPr wrap="none">
            <a:spAutoFit/>
          </a:bodyPr>
          <a:lstStyle/>
          <a:p>
            <a:r>
              <a:rPr lang="en-GB" sz="1200" dirty="0">
                <a:solidFill>
                  <a:schemeClr val="tx2">
                    <a:lumMod val="20000"/>
                    <a:lumOff val="80000"/>
                  </a:schemeClr>
                </a:solidFill>
              </a:rPr>
              <a:t>The 5</a:t>
            </a:r>
            <a:r>
              <a:rPr lang="en-GB" sz="1200" baseline="30000" dirty="0">
                <a:solidFill>
                  <a:schemeClr val="tx2">
                    <a:lumMod val="20000"/>
                    <a:lumOff val="80000"/>
                  </a:schemeClr>
                </a:solidFill>
              </a:rPr>
              <a:t>th</a:t>
            </a:r>
            <a:r>
              <a:rPr lang="en-GB" sz="1200" dirty="0">
                <a:solidFill>
                  <a:schemeClr val="tx2">
                    <a:lumMod val="20000"/>
                    <a:lumOff val="80000"/>
                  </a:schemeClr>
                </a:solidFill>
              </a:rPr>
              <a:t> Meeting of the CEOS Working Group on </a:t>
            </a:r>
          </a:p>
          <a:p>
            <a:r>
              <a:rPr lang="en-GB" sz="1200" dirty="0">
                <a:solidFill>
                  <a:schemeClr val="tx2">
                    <a:lumMod val="20000"/>
                    <a:lumOff val="80000"/>
                  </a:schemeClr>
                </a:solidFill>
              </a:rPr>
              <a:t>Capacity Building &amp; Data Democracy (WGCapD-5</a:t>
            </a:r>
            <a:r>
              <a:rPr lang="en-GB" sz="1200" dirty="0" smtClean="0">
                <a:solidFill>
                  <a:schemeClr val="tx2">
                    <a:lumMod val="20000"/>
                    <a:lumOff val="80000"/>
                  </a:schemeClr>
                </a:solidFill>
              </a:rPr>
              <a:t>)</a:t>
            </a:r>
          </a:p>
          <a:p>
            <a:r>
              <a:rPr lang="en-ZA" sz="1200" dirty="0">
                <a:solidFill>
                  <a:schemeClr val="tx2">
                    <a:lumMod val="20000"/>
                    <a:lumOff val="80000"/>
                  </a:schemeClr>
                </a:solidFill>
              </a:rPr>
              <a:t>The CEOS Systems Engineering Office (SEO), Hampton, VA, </a:t>
            </a:r>
            <a:r>
              <a:rPr lang="en-ZA" sz="1200" dirty="0" smtClean="0">
                <a:solidFill>
                  <a:schemeClr val="tx2">
                    <a:lumMod val="20000"/>
                    <a:lumOff val="80000"/>
                  </a:schemeClr>
                </a:solidFill>
              </a:rPr>
              <a:t>USA</a:t>
            </a:r>
          </a:p>
          <a:p>
            <a:r>
              <a:rPr lang="en-ZA" sz="1200" dirty="0">
                <a:solidFill>
                  <a:schemeClr val="tx2">
                    <a:lumMod val="20000"/>
                    <a:lumOff val="80000"/>
                  </a:schemeClr>
                </a:solidFill>
              </a:rPr>
              <a:t>March 30th – April 1st, 2016</a:t>
            </a:r>
            <a:endParaRPr lang="en-GB" sz="1200" dirty="0">
              <a:solidFill>
                <a:schemeClr val="tx2">
                  <a:lumMod val="20000"/>
                  <a:lumOff val="80000"/>
                </a:schemeClr>
              </a:solidFill>
            </a:endParaRPr>
          </a:p>
          <a:p>
            <a:pPr lvl="0" algn="ctr">
              <a:defRPr>
                <a:solidFill>
                  <a:srgbClr val="000000"/>
                </a:solidFill>
              </a:defRPr>
            </a:pPr>
            <a:endParaRPr lang="en-ZA" sz="1200" dirty="0">
              <a:solidFill>
                <a:schemeClr val="tx2">
                  <a:lumMod val="20000"/>
                  <a:lumOff val="80000"/>
                </a:schemeClr>
              </a:solidFill>
              <a:latin typeface="Arial"/>
              <a:ea typeface="Arial"/>
              <a:cs typeface="Arial"/>
              <a:sym typeface="Aria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637" y="1387145"/>
            <a:ext cx="8132861" cy="5449476"/>
          </a:xfrm>
          <a:prstGeom prst="rect">
            <a:avLst/>
          </a:prstGeom>
        </p:spPr>
      </p:pic>
    </p:spTree>
    <p:extLst>
      <p:ext uri="{BB962C8B-B14F-4D97-AF65-F5344CB8AC3E}">
        <p14:creationId xmlns:p14="http://schemas.microsoft.com/office/powerpoint/2010/main" val="189545661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982" y="1981200"/>
            <a:ext cx="7071818" cy="4724400"/>
          </a:xfrm>
          <a:prstGeom prst="rect">
            <a:avLst/>
          </a:prstGeom>
        </p:spPr>
      </p:pic>
      <p:sp>
        <p:nvSpPr>
          <p:cNvPr id="4" name="TextBox 3"/>
          <p:cNvSpPr txBox="1"/>
          <p:nvPr/>
        </p:nvSpPr>
        <p:spPr>
          <a:xfrm>
            <a:off x="1600200" y="1219200"/>
            <a:ext cx="5410200" cy="5232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2800" b="1" i="0" u="none" strike="noStrike" cap="none" spc="0" normalizeH="0" baseline="0" dirty="0" smtClean="0">
                <a:ln>
                  <a:noFill/>
                </a:ln>
                <a:solidFill>
                  <a:srgbClr val="002569"/>
                </a:solidFill>
                <a:effectLst/>
                <a:uFillTx/>
              </a:rPr>
              <a:t>OGC Compliant Web Services</a:t>
            </a:r>
            <a:endParaRPr kumimoji="0" lang="en-US" sz="2800" b="1"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1418208242"/>
      </p:ext>
    </p:extLst>
  </p:cSld>
  <p:clrMapOvr>
    <a:masterClrMapping/>
  </p:clrMapOvr>
  <p:transition xmlns:p14="http://schemas.microsoft.com/office/powerpoint/2010/main" spd="med"/>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04799" y="1981200"/>
            <a:ext cx="8696325" cy="5524500"/>
          </a:xfrm>
        </p:spPr>
        <p:txBody>
          <a:bodyPr/>
          <a:lstStyle/>
          <a:p>
            <a:pPr algn="just" defTabSz="914400"/>
            <a:r>
              <a:rPr lang="pt-BR" sz="3200" dirty="0"/>
              <a:t>CB in US for Indigenous communities </a:t>
            </a:r>
          </a:p>
          <a:p>
            <a:pPr marL="883227" lvl="1" indent="-457200" algn="just" defTabSz="914400"/>
            <a:r>
              <a:rPr lang="pt-BR" sz="3200" dirty="0">
                <a:latin typeface="Arial" panose="020B0604020202020204" pitchFamily="34" charset="0"/>
                <a:cs typeface="Arial" panose="020B0604020202020204" pitchFamily="34" charset="0"/>
              </a:rPr>
              <a:t>Native American (Indians) and Alaska Natives</a:t>
            </a:r>
          </a:p>
          <a:p>
            <a:pPr marL="883227" lvl="1" indent="-457200" algn="just" defTabSz="914400"/>
            <a:r>
              <a:rPr lang="pt-BR" sz="3200" dirty="0">
                <a:latin typeface="Arial" panose="020B0604020202020204" pitchFamily="34" charset="0"/>
                <a:cs typeface="Arial" panose="020B0604020202020204" pitchFamily="34" charset="0"/>
              </a:rPr>
              <a:t>Pacific Islanders</a:t>
            </a:r>
          </a:p>
          <a:p>
            <a:endParaRPr lang="en-US" dirty="0"/>
          </a:p>
        </p:txBody>
      </p:sp>
    </p:spTree>
    <p:extLst>
      <p:ext uri="{BB962C8B-B14F-4D97-AF65-F5344CB8AC3E}">
        <p14:creationId xmlns:p14="http://schemas.microsoft.com/office/powerpoint/2010/main" val="3542628048"/>
      </p:ext>
    </p:extLst>
  </p:cSld>
  <p:clrMapOvr>
    <a:masterClrMapping/>
  </p:clrMapOvr>
  <p:transition xmlns:p14="http://schemas.microsoft.com/office/powerpoint/2010/mai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82" name="Picture 2" descr="NativeViewcmyk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3779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smtClean="0">
                <a:ea typeface="ＭＳ Ｐゴシック" panose="020B0600070205080204" pitchFamily="34" charset="-128"/>
              </a:rPr>
              <a:t>Tribal Colleges and Universities</a:t>
            </a:r>
          </a:p>
        </p:txBody>
      </p:sp>
      <p:pic>
        <p:nvPicPr>
          <p:cNvPr id="28675" name="Content Placeholder 3" descr="TCUmap_large.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71475" y="1093788"/>
            <a:ext cx="7491413" cy="5764212"/>
          </a:xfrm>
        </p:spPr>
      </p:pic>
    </p:spTree>
    <p:extLst>
      <p:ext uri="{BB962C8B-B14F-4D97-AF65-F5344CB8AC3E}">
        <p14:creationId xmlns:p14="http://schemas.microsoft.com/office/powerpoint/2010/main" val="2580704380"/>
      </p:ext>
    </p:extLst>
  </p:cSld>
  <p:clrMapOvr>
    <a:masterClrMapping/>
  </p:clrMapOvr>
  <p:transition xmlns:p14="http://schemas.microsoft.com/office/powerpoint/2010/mai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00138"/>
            <a:ext cx="10801350" cy="465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7952415"/>
      </p:ext>
    </p:extLst>
  </p:cSld>
  <p:clrMapOvr>
    <a:masterClrMapping/>
  </p:clrMapOvr>
  <p:transition xmlns:p14="http://schemas.microsoft.com/office/powerpoint/2010/mai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IMG_2347"/>
          <p:cNvPicPr>
            <a:picLocks noChangeAspect="1" noChangeArrowheads="1"/>
          </p:cNvPicPr>
          <p:nvPr/>
        </p:nvPicPr>
        <p:blipFill>
          <a:blip r:embed="rId2" cstate="print">
            <a:lum bright="6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6"/>
          <p:cNvSpPr txBox="1">
            <a:spLocks noChangeArrowheads="1"/>
          </p:cNvSpPr>
          <p:nvPr/>
        </p:nvSpPr>
        <p:spPr bwMode="auto">
          <a:xfrm>
            <a:off x="3886200" y="635000"/>
            <a:ext cx="5054600" cy="835025"/>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CC539"/>
              </a:buClr>
              <a:buSzPct val="125000"/>
              <a:buFont typeface="Wingdings" panose="05000000000000000000" pitchFamily="2" charset="2"/>
              <a:buChar char="§"/>
              <a:defRPr sz="28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lr>
                <a:srgbClr val="FCC539"/>
              </a:buClr>
              <a:buSzPct val="125000"/>
              <a:buFont typeface="Wingdings" panose="05000000000000000000" pitchFamily="2" charset="2"/>
              <a:buChar char="§"/>
              <a:defRPr sz="24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lr>
                <a:srgbClr val="FCC539"/>
              </a:buClr>
              <a:buSzPct val="125000"/>
              <a:buFont typeface="Wingdings" panose="05000000000000000000" pitchFamily="2" charset="2"/>
              <a:buChar char="§"/>
              <a:defRPr sz="20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lr>
                <a:srgbClr val="FCC539"/>
              </a:buClr>
              <a:buSzPct val="125000"/>
              <a:buFont typeface="Wingdings" panose="05000000000000000000" pitchFamily="2" charset="2"/>
              <a:buChar char="§"/>
              <a:defRPr>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lr>
                <a:srgbClr val="FCC539"/>
              </a:buClr>
              <a:buSzPct val="125000"/>
              <a:buFont typeface="Wingdings" panose="05000000000000000000" pitchFamily="2" charset="2"/>
              <a:buChar char="§"/>
              <a:defRPr>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CC539"/>
              </a:buClr>
              <a:buSzPct val="125000"/>
              <a:buFont typeface="Wingdings" panose="05000000000000000000" pitchFamily="2" charset="2"/>
              <a:buChar char="§"/>
              <a:defRPr>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CC539"/>
              </a:buClr>
              <a:buSzPct val="125000"/>
              <a:buFont typeface="Wingdings" panose="05000000000000000000" pitchFamily="2" charset="2"/>
              <a:buChar char="§"/>
              <a:defRPr>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CC539"/>
              </a:buClr>
              <a:buSzPct val="125000"/>
              <a:buFont typeface="Wingdings" panose="05000000000000000000" pitchFamily="2" charset="2"/>
              <a:buChar char="§"/>
              <a:defRPr>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CC539"/>
              </a:buClr>
              <a:buSzPct val="125000"/>
              <a:buFont typeface="Wingdings" panose="05000000000000000000" pitchFamily="2" charset="2"/>
              <a:buChar char="§"/>
              <a:defRPr>
                <a:solidFill>
                  <a:schemeClr val="bg1"/>
                </a:solidFill>
                <a:latin typeface="Arial" panose="020B0604020202020204" pitchFamily="34" charset="0"/>
                <a:ea typeface="ＭＳ Ｐゴシック" panose="020B0600070205080204" pitchFamily="34" charset="-128"/>
              </a:defRPr>
            </a:lvl9pPr>
          </a:lstStyle>
          <a:p>
            <a:pPr algn="ctr">
              <a:spcBef>
                <a:spcPct val="50000"/>
              </a:spcBef>
              <a:buClrTx/>
              <a:buSzTx/>
              <a:buFontTx/>
              <a:buNone/>
            </a:pPr>
            <a:r>
              <a:rPr lang="en-US" altLang="en-US" sz="2400">
                <a:solidFill>
                  <a:schemeClr val="tx1"/>
                </a:solidFill>
              </a:rPr>
              <a:t>NASA Summer Rsch. Experience UTTC, June 2008</a:t>
            </a:r>
          </a:p>
        </p:txBody>
      </p:sp>
    </p:spTree>
    <p:extLst>
      <p:ext uri="{BB962C8B-B14F-4D97-AF65-F5344CB8AC3E}">
        <p14:creationId xmlns:p14="http://schemas.microsoft.com/office/powerpoint/2010/main" val="3897284829"/>
      </p:ext>
    </p:extLst>
  </p:cSld>
  <p:clrMapOvr>
    <a:masterClrMapping/>
  </p:clrMapOvr>
  <p:transition xmlns:p14="http://schemas.microsoft.com/office/powerpoint/2010/main" spd="med"/>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p:txBody>
          <a:bodyPr/>
          <a:lstStyle/>
          <a:p>
            <a:endParaRPr lang="en-ZA" b="0" dirty="0"/>
          </a:p>
          <a:p>
            <a:pPr marL="0" indent="0">
              <a:buNone/>
            </a:pPr>
            <a:r>
              <a:rPr lang="en-ZA" sz="2800" b="0" dirty="0"/>
              <a:t>The Mission of the </a:t>
            </a:r>
            <a:r>
              <a:rPr lang="en-ZA" sz="2800" b="0" dirty="0" smtClean="0"/>
              <a:t>WGCapD </a:t>
            </a:r>
            <a:r>
              <a:rPr lang="en-ZA" sz="2800" b="0" dirty="0"/>
              <a:t>is to build upon the CEOS Data Democracy Initiative in an effort to increase the capacity of institutions in less developed countries for effective use of Earth Observation data for the benefit of society and to achieve sustainable development</a:t>
            </a:r>
            <a:r>
              <a:rPr lang="en-ZA" sz="2800" b="0" dirty="0" smtClean="0"/>
              <a:t>.</a:t>
            </a:r>
          </a:p>
        </p:txBody>
      </p:sp>
      <p:sp>
        <p:nvSpPr>
          <p:cNvPr id="4" name="Title 3"/>
          <p:cNvSpPr>
            <a:spLocks noGrp="1"/>
          </p:cNvSpPr>
          <p:nvPr>
            <p:ph type="title"/>
          </p:nvPr>
        </p:nvSpPr>
        <p:spPr/>
        <p:txBody>
          <a:bodyPr/>
          <a:lstStyle/>
          <a:p>
            <a:pPr algn="ctr"/>
            <a:r>
              <a:rPr lang="en-ZA" dirty="0" err="1" smtClean="0"/>
              <a:t>WGCapD</a:t>
            </a:r>
            <a:r>
              <a:rPr lang="en-ZA" dirty="0" smtClean="0"/>
              <a:t> Mission</a:t>
            </a:r>
            <a:endParaRPr lang="en-ZA" dirty="0"/>
          </a:p>
        </p:txBody>
      </p:sp>
    </p:spTree>
    <p:extLst>
      <p:ext uri="{BB962C8B-B14F-4D97-AF65-F5344CB8AC3E}">
        <p14:creationId xmlns:p14="http://schemas.microsoft.com/office/powerpoint/2010/main" val="345705938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77350" cy="756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6091565"/>
      </p:ext>
    </p:extLst>
  </p:cSld>
  <p:clrMapOvr>
    <a:masterClrMapping/>
  </p:clrMapOvr>
  <p:transition xmlns:p14="http://schemas.microsoft.com/office/powerpoint/2010/mai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552450"/>
            <a:ext cx="9001125" cy="575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6965468"/>
      </p:ext>
    </p:extLst>
  </p:cSld>
  <p:clrMapOvr>
    <a:masterClrMapping/>
  </p:clrMapOvr>
  <p:transition xmlns:p14="http://schemas.microsoft.com/office/powerpoint/2010/mai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6700" cy="611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5897505"/>
      </p:ext>
    </p:extLst>
  </p:cSld>
  <p:clrMapOvr>
    <a:masterClrMapping/>
  </p:clrMapOvr>
  <p:transition xmlns:p14="http://schemas.microsoft.com/office/powerpoint/2010/mai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391900" cy="846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9587586"/>
      </p:ext>
    </p:extLst>
  </p:cSld>
  <p:clrMapOvr>
    <a:masterClrMapping/>
  </p:clrMapOvr>
  <p:transition xmlns:p14="http://schemas.microsoft.com/office/powerpoint/2010/main" spd="med"/>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8658498" y="6467291"/>
            <a:ext cx="485502" cy="369330"/>
          </a:xfrm>
          <a:prstGeom prst="rect">
            <a:avLst/>
          </a:prstGeom>
          <a:solidFill>
            <a:srgbClr val="FFFFFF"/>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ZA" sz="1800" b="0" i="0" u="none" strike="noStrike" cap="none" spc="0" normalizeH="0" baseline="0">
              <a:ln>
                <a:noFill/>
              </a:ln>
              <a:solidFill>
                <a:srgbClr val="002569"/>
              </a:solidFill>
              <a:effectLst/>
              <a:uFillTx/>
            </a:endParaRPr>
          </a:p>
        </p:txBody>
      </p:sp>
      <p:sp>
        <p:nvSpPr>
          <p:cNvPr id="8" name="Shape 15"/>
          <p:cNvSpPr/>
          <p:nvPr/>
        </p:nvSpPr>
        <p:spPr>
          <a:xfrm>
            <a:off x="208166" y="1412405"/>
            <a:ext cx="8631034" cy="461665"/>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lvl="0" algn="ctr">
              <a:defRPr>
                <a:solidFill>
                  <a:srgbClr val="000000"/>
                </a:solidFill>
              </a:defRPr>
            </a:pPr>
            <a:r>
              <a:rPr lang="en-ZA" sz="2400" b="1" dirty="0" smtClean="0">
                <a:solidFill>
                  <a:srgbClr val="002569"/>
                </a:solidFill>
                <a:latin typeface="Arial"/>
                <a:ea typeface="Arial"/>
                <a:cs typeface="Arial"/>
                <a:sym typeface="Arial"/>
              </a:rPr>
              <a:t>Underserved Communities</a:t>
            </a:r>
            <a:endParaRPr sz="2400" b="1" dirty="0">
              <a:solidFill>
                <a:srgbClr val="002569"/>
              </a:solidFill>
              <a:latin typeface="Arial"/>
              <a:ea typeface="Arial"/>
              <a:cs typeface="Arial"/>
              <a:sym typeface="Arial"/>
            </a:endParaRPr>
          </a:p>
        </p:txBody>
      </p:sp>
      <p:sp>
        <p:nvSpPr>
          <p:cNvPr id="9" name="Content Placeholder 7"/>
          <p:cNvSpPr txBox="1">
            <a:spLocks/>
          </p:cNvSpPr>
          <p:nvPr/>
        </p:nvSpPr>
        <p:spPr>
          <a:xfrm>
            <a:off x="240142" y="2438400"/>
            <a:ext cx="8686800" cy="3664226"/>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just" defTabSz="914400">
              <a:buFont typeface="Arial"/>
              <a:buNone/>
            </a:pPr>
            <a:r>
              <a:rPr lang="pt-BR" sz="3200" dirty="0" smtClean="0"/>
              <a:t>TESNAR, SISNAR</a:t>
            </a:r>
          </a:p>
          <a:p>
            <a:pPr marL="0" indent="0" algn="just" defTabSz="914400">
              <a:buFont typeface="Arial"/>
              <a:buNone/>
            </a:pPr>
            <a:endParaRPr lang="pt-BR" sz="3200" dirty="0"/>
          </a:p>
          <a:p>
            <a:pPr marL="0" indent="0" algn="just" defTabSz="914400">
              <a:buFont typeface="Arial"/>
              <a:buNone/>
            </a:pPr>
            <a:r>
              <a:rPr lang="pt-BR" sz="3200" dirty="0" smtClean="0"/>
              <a:t>Map of reservation, tribal colleges</a:t>
            </a:r>
          </a:p>
        </p:txBody>
      </p:sp>
      <p:sp>
        <p:nvSpPr>
          <p:cNvPr id="10" name="Shape 15"/>
          <p:cNvSpPr/>
          <p:nvPr/>
        </p:nvSpPr>
        <p:spPr>
          <a:xfrm>
            <a:off x="208166" y="2057580"/>
            <a:ext cx="8631034" cy="400110"/>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lvl="0">
              <a:defRPr>
                <a:solidFill>
                  <a:srgbClr val="000000"/>
                </a:solidFill>
              </a:defRPr>
            </a:pPr>
            <a:endParaRPr sz="2000" dirty="0">
              <a:solidFill>
                <a:srgbClr val="002569"/>
              </a:solidFill>
              <a:latin typeface="Arial"/>
              <a:ea typeface="Arial"/>
              <a:cs typeface="Arial"/>
              <a:sym typeface="Arial"/>
            </a:endParaRPr>
          </a:p>
        </p:txBody>
      </p:sp>
      <p:sp>
        <p:nvSpPr>
          <p:cNvPr id="11" name="Content Placeholder 7"/>
          <p:cNvSpPr txBox="1">
            <a:spLocks/>
          </p:cNvSpPr>
          <p:nvPr/>
        </p:nvSpPr>
        <p:spPr>
          <a:xfrm>
            <a:off x="240142" y="2596063"/>
            <a:ext cx="8686800" cy="3664226"/>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ctr" defTabSz="914400">
              <a:buFont typeface="Arial"/>
              <a:buNone/>
            </a:pPr>
            <a:endParaRPr lang="pt-BR" sz="4800" i="1" dirty="0" smtClean="0">
              <a:solidFill>
                <a:schemeClr val="tx1"/>
              </a:solidFill>
              <a:latin typeface="Brush Script MT" panose="03060802040406070304" pitchFamily="66" charset="0"/>
            </a:endParaRPr>
          </a:p>
          <a:p>
            <a:pPr marL="0" indent="0" algn="ctr" defTabSz="914400">
              <a:buFont typeface="Arial"/>
              <a:buNone/>
            </a:pPr>
            <a:endParaRPr lang="pt-BR" sz="4800" i="1" dirty="0">
              <a:solidFill>
                <a:schemeClr val="tx1"/>
              </a:solidFill>
              <a:latin typeface="Brush Script MT" panose="03060802040406070304" pitchFamily="66" charset="0"/>
            </a:endParaRPr>
          </a:p>
          <a:p>
            <a:pPr marL="0" indent="0" algn="ctr" defTabSz="914400">
              <a:buFont typeface="Arial"/>
              <a:buNone/>
            </a:pPr>
            <a:endParaRPr lang="pt-BR" sz="1800" i="1" dirty="0" smtClean="0">
              <a:solidFill>
                <a:schemeClr val="tx1"/>
              </a:solidFill>
              <a:latin typeface="Brush Script MT" panose="03060802040406070304" pitchFamily="66" charset="0"/>
            </a:endParaRPr>
          </a:p>
          <a:p>
            <a:pPr marL="0" indent="0" algn="ctr" defTabSz="914400">
              <a:buFont typeface="Arial"/>
              <a:buNone/>
            </a:pPr>
            <a:endParaRPr lang="pt-BR" sz="3200" dirty="0" smtClean="0"/>
          </a:p>
        </p:txBody>
      </p:sp>
      <p:sp>
        <p:nvSpPr>
          <p:cNvPr id="7" name="Rectangle 6"/>
          <p:cNvSpPr/>
          <p:nvPr/>
        </p:nvSpPr>
        <p:spPr>
          <a:xfrm>
            <a:off x="1828800" y="76200"/>
            <a:ext cx="4740400" cy="1015663"/>
          </a:xfrm>
          <a:prstGeom prst="rect">
            <a:avLst/>
          </a:prstGeom>
        </p:spPr>
        <p:txBody>
          <a:bodyPr wrap="none">
            <a:spAutoFit/>
          </a:bodyPr>
          <a:lstStyle/>
          <a:p>
            <a:r>
              <a:rPr lang="en-GB" sz="1200" dirty="0">
                <a:solidFill>
                  <a:schemeClr val="tx2">
                    <a:lumMod val="20000"/>
                    <a:lumOff val="80000"/>
                  </a:schemeClr>
                </a:solidFill>
              </a:rPr>
              <a:t>The 5</a:t>
            </a:r>
            <a:r>
              <a:rPr lang="en-GB" sz="1200" baseline="30000" dirty="0">
                <a:solidFill>
                  <a:schemeClr val="tx2">
                    <a:lumMod val="20000"/>
                    <a:lumOff val="80000"/>
                  </a:schemeClr>
                </a:solidFill>
              </a:rPr>
              <a:t>th</a:t>
            </a:r>
            <a:r>
              <a:rPr lang="en-GB" sz="1200" dirty="0">
                <a:solidFill>
                  <a:schemeClr val="tx2">
                    <a:lumMod val="20000"/>
                    <a:lumOff val="80000"/>
                  </a:schemeClr>
                </a:solidFill>
              </a:rPr>
              <a:t> Meeting of the CEOS Working Group on </a:t>
            </a:r>
          </a:p>
          <a:p>
            <a:r>
              <a:rPr lang="en-GB" sz="1200" dirty="0">
                <a:solidFill>
                  <a:schemeClr val="tx2">
                    <a:lumMod val="20000"/>
                    <a:lumOff val="80000"/>
                  </a:schemeClr>
                </a:solidFill>
              </a:rPr>
              <a:t>Capacity Building &amp; Data Democracy (WGCapD-5</a:t>
            </a:r>
            <a:r>
              <a:rPr lang="en-GB" sz="1200" dirty="0" smtClean="0">
                <a:solidFill>
                  <a:schemeClr val="tx2">
                    <a:lumMod val="20000"/>
                    <a:lumOff val="80000"/>
                  </a:schemeClr>
                </a:solidFill>
              </a:rPr>
              <a:t>)</a:t>
            </a:r>
          </a:p>
          <a:p>
            <a:r>
              <a:rPr lang="en-ZA" sz="1200" dirty="0">
                <a:solidFill>
                  <a:schemeClr val="tx2">
                    <a:lumMod val="20000"/>
                    <a:lumOff val="80000"/>
                  </a:schemeClr>
                </a:solidFill>
              </a:rPr>
              <a:t>The CEOS Systems Engineering Office (SEO), Hampton, VA, </a:t>
            </a:r>
            <a:r>
              <a:rPr lang="en-ZA" sz="1200" dirty="0" smtClean="0">
                <a:solidFill>
                  <a:schemeClr val="tx2">
                    <a:lumMod val="20000"/>
                    <a:lumOff val="80000"/>
                  </a:schemeClr>
                </a:solidFill>
              </a:rPr>
              <a:t>USA</a:t>
            </a:r>
          </a:p>
          <a:p>
            <a:r>
              <a:rPr lang="en-ZA" sz="1200" dirty="0">
                <a:solidFill>
                  <a:schemeClr val="tx2">
                    <a:lumMod val="20000"/>
                    <a:lumOff val="80000"/>
                  </a:schemeClr>
                </a:solidFill>
              </a:rPr>
              <a:t>March 30th – April 1st, 2016</a:t>
            </a:r>
            <a:endParaRPr lang="en-GB" sz="1200" dirty="0">
              <a:solidFill>
                <a:schemeClr val="tx2">
                  <a:lumMod val="20000"/>
                  <a:lumOff val="80000"/>
                </a:schemeClr>
              </a:solidFill>
            </a:endParaRPr>
          </a:p>
          <a:p>
            <a:pPr lvl="0" algn="ctr">
              <a:defRPr>
                <a:solidFill>
                  <a:srgbClr val="000000"/>
                </a:solidFill>
              </a:defRPr>
            </a:pPr>
            <a:endParaRPr lang="en-ZA" sz="1200" dirty="0">
              <a:solidFill>
                <a:schemeClr val="tx2">
                  <a:lumMod val="20000"/>
                  <a:lumOff val="80000"/>
                </a:schemeClr>
              </a:solidFill>
              <a:latin typeface="Arial"/>
              <a:ea typeface="Arial"/>
              <a:cs typeface="Arial"/>
              <a:sym typeface="Arial"/>
            </a:endParaRPr>
          </a:p>
        </p:txBody>
      </p:sp>
    </p:spTree>
    <p:extLst>
      <p:ext uri="{BB962C8B-B14F-4D97-AF65-F5344CB8AC3E}">
        <p14:creationId xmlns:p14="http://schemas.microsoft.com/office/powerpoint/2010/main" val="345896323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578"/>
          <a:stretch/>
        </p:blipFill>
        <p:spPr>
          <a:xfrm>
            <a:off x="243638" y="2286000"/>
            <a:ext cx="8900362" cy="3048000"/>
          </a:xfrm>
          <a:prstGeom prst="rect">
            <a:avLst/>
          </a:prstGeom>
        </p:spPr>
      </p:pic>
      <p:sp>
        <p:nvSpPr>
          <p:cNvPr id="3" name="TextBox 2"/>
          <p:cNvSpPr txBox="1"/>
          <p:nvPr/>
        </p:nvSpPr>
        <p:spPr>
          <a:xfrm>
            <a:off x="2667000" y="1383270"/>
            <a:ext cx="4648200" cy="70788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sz="4000" dirty="0" smtClean="0"/>
              <a:t>TE</a:t>
            </a:r>
            <a:r>
              <a:rPr kumimoji="0" lang="en-US" sz="4000" b="0" i="0" u="none" strike="noStrike" cap="none" spc="0" normalizeH="0" baseline="0" dirty="0" smtClean="0">
                <a:ln>
                  <a:noFill/>
                </a:ln>
                <a:solidFill>
                  <a:srgbClr val="002569"/>
                </a:solidFill>
                <a:effectLst/>
                <a:uFillTx/>
              </a:rPr>
              <a:t>SNAR (Training)</a:t>
            </a:r>
            <a:endParaRPr kumimoji="0" lang="en-US" sz="4000" b="0"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2811510007"/>
      </p:ext>
    </p:extLst>
  </p:cSld>
  <p:clrMapOvr>
    <a:masterClrMapping/>
  </p:clrMapOvr>
  <p:transition xmlns:p14="http://schemas.microsoft.com/office/powerpoint/2010/main" spd="med"/>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2257" y="2971800"/>
            <a:ext cx="8956995" cy="3124200"/>
          </a:xfrm>
          <a:prstGeom prst="rect">
            <a:avLst/>
          </a:prstGeom>
        </p:spPr>
      </p:pic>
      <p:sp>
        <p:nvSpPr>
          <p:cNvPr id="4" name="TextBox 3"/>
          <p:cNvSpPr txBox="1"/>
          <p:nvPr/>
        </p:nvSpPr>
        <p:spPr>
          <a:xfrm>
            <a:off x="1905000" y="1447800"/>
            <a:ext cx="8077200" cy="70788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4000" b="0" i="0" u="none" strike="noStrike" cap="none" spc="0" normalizeH="0" baseline="0" dirty="0" smtClean="0">
                <a:ln>
                  <a:noFill/>
                </a:ln>
                <a:solidFill>
                  <a:srgbClr val="002569"/>
                </a:solidFill>
                <a:effectLst/>
                <a:uFillTx/>
              </a:rPr>
              <a:t>SISNAR (</a:t>
            </a:r>
            <a:r>
              <a:rPr lang="en-US" sz="4000" dirty="0" smtClean="0"/>
              <a:t>Internships)</a:t>
            </a:r>
            <a:endParaRPr kumimoji="0" lang="en-US" sz="4000" b="0"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1210523619"/>
      </p:ext>
    </p:extLst>
  </p:cSld>
  <p:clrMapOvr>
    <a:masterClrMapping/>
  </p:clrMapOvr>
  <p:transition xmlns:p14="http://schemas.microsoft.com/office/powerpoint/2010/main" spd="med"/>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8658498" y="6467291"/>
            <a:ext cx="485502" cy="369330"/>
          </a:xfrm>
          <a:prstGeom prst="rect">
            <a:avLst/>
          </a:prstGeom>
          <a:solidFill>
            <a:srgbClr val="FFFFFF"/>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ZA" sz="1800" b="0" i="0" u="none" strike="noStrike" cap="none" spc="0" normalizeH="0" baseline="0">
              <a:ln>
                <a:noFill/>
              </a:ln>
              <a:solidFill>
                <a:srgbClr val="002569"/>
              </a:solidFill>
              <a:effectLst/>
              <a:uFillTx/>
            </a:endParaRPr>
          </a:p>
        </p:txBody>
      </p:sp>
      <p:sp>
        <p:nvSpPr>
          <p:cNvPr id="8" name="Shape 15"/>
          <p:cNvSpPr/>
          <p:nvPr/>
        </p:nvSpPr>
        <p:spPr>
          <a:xfrm>
            <a:off x="208166" y="1412405"/>
            <a:ext cx="8631034" cy="461665"/>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lvl="0" algn="ctr">
              <a:defRPr>
                <a:solidFill>
                  <a:srgbClr val="000000"/>
                </a:solidFill>
              </a:defRPr>
            </a:pPr>
            <a:r>
              <a:rPr lang="en-ZA" sz="2400" b="1" dirty="0" smtClean="0">
                <a:solidFill>
                  <a:srgbClr val="002569"/>
                </a:solidFill>
                <a:latin typeface="Arial"/>
                <a:ea typeface="Arial"/>
                <a:cs typeface="Arial"/>
                <a:sym typeface="Arial"/>
              </a:rPr>
              <a:t>Underserved Communities</a:t>
            </a:r>
            <a:endParaRPr sz="2400" b="1" dirty="0">
              <a:solidFill>
                <a:srgbClr val="002569"/>
              </a:solidFill>
              <a:latin typeface="Arial"/>
              <a:ea typeface="Arial"/>
              <a:cs typeface="Arial"/>
              <a:sym typeface="Arial"/>
            </a:endParaRPr>
          </a:p>
        </p:txBody>
      </p:sp>
      <p:sp>
        <p:nvSpPr>
          <p:cNvPr id="9" name="Content Placeholder 7"/>
          <p:cNvSpPr txBox="1">
            <a:spLocks/>
          </p:cNvSpPr>
          <p:nvPr/>
        </p:nvSpPr>
        <p:spPr>
          <a:xfrm>
            <a:off x="1981200" y="2496645"/>
            <a:ext cx="8686800" cy="3664226"/>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just" defTabSz="914400">
              <a:buFont typeface="Arial"/>
              <a:buNone/>
            </a:pPr>
            <a:r>
              <a:rPr lang="pt-BR" sz="3200" dirty="0" smtClean="0"/>
              <a:t>DOI Climate Science Centers</a:t>
            </a:r>
          </a:p>
          <a:p>
            <a:pPr algn="just" defTabSz="914400"/>
            <a:r>
              <a:rPr lang="pt-BR" sz="3200" dirty="0"/>
              <a:t>	</a:t>
            </a:r>
            <a:r>
              <a:rPr lang="pt-BR" sz="3200" dirty="0" smtClean="0"/>
              <a:t>Grants</a:t>
            </a:r>
          </a:p>
          <a:p>
            <a:pPr algn="just" defTabSz="914400"/>
            <a:r>
              <a:rPr lang="pt-BR" sz="3200" dirty="0"/>
              <a:t>	</a:t>
            </a:r>
            <a:r>
              <a:rPr lang="pt-BR" sz="3200" dirty="0" smtClean="0"/>
              <a:t>BIE funded liaisons</a:t>
            </a:r>
          </a:p>
        </p:txBody>
      </p:sp>
      <p:sp>
        <p:nvSpPr>
          <p:cNvPr id="10" name="Shape 15"/>
          <p:cNvSpPr/>
          <p:nvPr/>
        </p:nvSpPr>
        <p:spPr>
          <a:xfrm>
            <a:off x="208166" y="2057580"/>
            <a:ext cx="8631034" cy="400110"/>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lvl="0">
              <a:defRPr>
                <a:solidFill>
                  <a:srgbClr val="000000"/>
                </a:solidFill>
              </a:defRPr>
            </a:pPr>
            <a:endParaRPr sz="2000" dirty="0">
              <a:solidFill>
                <a:srgbClr val="002569"/>
              </a:solidFill>
              <a:latin typeface="Arial"/>
              <a:ea typeface="Arial"/>
              <a:cs typeface="Arial"/>
              <a:sym typeface="Arial"/>
            </a:endParaRPr>
          </a:p>
        </p:txBody>
      </p:sp>
      <p:sp>
        <p:nvSpPr>
          <p:cNvPr id="11" name="Content Placeholder 7"/>
          <p:cNvSpPr txBox="1">
            <a:spLocks/>
          </p:cNvSpPr>
          <p:nvPr/>
        </p:nvSpPr>
        <p:spPr>
          <a:xfrm>
            <a:off x="240142" y="2596063"/>
            <a:ext cx="8686800" cy="3664226"/>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ctr" defTabSz="914400">
              <a:buFont typeface="Arial"/>
              <a:buNone/>
            </a:pPr>
            <a:endParaRPr lang="pt-BR" sz="4800" i="1" dirty="0" smtClean="0">
              <a:solidFill>
                <a:schemeClr val="tx1"/>
              </a:solidFill>
              <a:latin typeface="Brush Script MT" panose="03060802040406070304" pitchFamily="66" charset="0"/>
            </a:endParaRPr>
          </a:p>
          <a:p>
            <a:pPr marL="0" indent="0" algn="ctr" defTabSz="914400">
              <a:buFont typeface="Arial"/>
              <a:buNone/>
            </a:pPr>
            <a:endParaRPr lang="pt-BR" sz="4800" i="1" dirty="0">
              <a:solidFill>
                <a:schemeClr val="tx1"/>
              </a:solidFill>
              <a:latin typeface="Brush Script MT" panose="03060802040406070304" pitchFamily="66" charset="0"/>
            </a:endParaRPr>
          </a:p>
          <a:p>
            <a:pPr marL="0" indent="0" algn="ctr" defTabSz="914400">
              <a:buFont typeface="Arial"/>
              <a:buNone/>
            </a:pPr>
            <a:endParaRPr lang="pt-BR" sz="1800" i="1" dirty="0" smtClean="0">
              <a:solidFill>
                <a:schemeClr val="tx1"/>
              </a:solidFill>
              <a:latin typeface="Brush Script MT" panose="03060802040406070304" pitchFamily="66" charset="0"/>
            </a:endParaRPr>
          </a:p>
          <a:p>
            <a:pPr marL="0" indent="0" algn="ctr" defTabSz="914400">
              <a:buFont typeface="Arial"/>
              <a:buNone/>
            </a:pPr>
            <a:endParaRPr lang="pt-BR" sz="3200" dirty="0" smtClean="0"/>
          </a:p>
        </p:txBody>
      </p:sp>
      <p:sp>
        <p:nvSpPr>
          <p:cNvPr id="7" name="Rectangle 6"/>
          <p:cNvSpPr/>
          <p:nvPr/>
        </p:nvSpPr>
        <p:spPr>
          <a:xfrm>
            <a:off x="1828800" y="76200"/>
            <a:ext cx="4740400" cy="1015663"/>
          </a:xfrm>
          <a:prstGeom prst="rect">
            <a:avLst/>
          </a:prstGeom>
        </p:spPr>
        <p:txBody>
          <a:bodyPr wrap="none">
            <a:spAutoFit/>
          </a:bodyPr>
          <a:lstStyle/>
          <a:p>
            <a:r>
              <a:rPr lang="en-GB" sz="1200" dirty="0">
                <a:solidFill>
                  <a:schemeClr val="tx2">
                    <a:lumMod val="20000"/>
                    <a:lumOff val="80000"/>
                  </a:schemeClr>
                </a:solidFill>
              </a:rPr>
              <a:t>The 5</a:t>
            </a:r>
            <a:r>
              <a:rPr lang="en-GB" sz="1200" baseline="30000" dirty="0">
                <a:solidFill>
                  <a:schemeClr val="tx2">
                    <a:lumMod val="20000"/>
                    <a:lumOff val="80000"/>
                  </a:schemeClr>
                </a:solidFill>
              </a:rPr>
              <a:t>th</a:t>
            </a:r>
            <a:r>
              <a:rPr lang="en-GB" sz="1200" dirty="0">
                <a:solidFill>
                  <a:schemeClr val="tx2">
                    <a:lumMod val="20000"/>
                    <a:lumOff val="80000"/>
                  </a:schemeClr>
                </a:solidFill>
              </a:rPr>
              <a:t> Meeting of the CEOS Working Group on </a:t>
            </a:r>
          </a:p>
          <a:p>
            <a:r>
              <a:rPr lang="en-GB" sz="1200" dirty="0">
                <a:solidFill>
                  <a:schemeClr val="tx2">
                    <a:lumMod val="20000"/>
                    <a:lumOff val="80000"/>
                  </a:schemeClr>
                </a:solidFill>
              </a:rPr>
              <a:t>Capacity Building &amp; Data Democracy (WGCapD-5</a:t>
            </a:r>
            <a:r>
              <a:rPr lang="en-GB" sz="1200" dirty="0" smtClean="0">
                <a:solidFill>
                  <a:schemeClr val="tx2">
                    <a:lumMod val="20000"/>
                    <a:lumOff val="80000"/>
                  </a:schemeClr>
                </a:solidFill>
              </a:rPr>
              <a:t>)</a:t>
            </a:r>
          </a:p>
          <a:p>
            <a:r>
              <a:rPr lang="en-ZA" sz="1200" dirty="0">
                <a:solidFill>
                  <a:schemeClr val="tx2">
                    <a:lumMod val="20000"/>
                    <a:lumOff val="80000"/>
                  </a:schemeClr>
                </a:solidFill>
              </a:rPr>
              <a:t>The CEOS Systems Engineering Office (SEO), Hampton, VA, </a:t>
            </a:r>
            <a:r>
              <a:rPr lang="en-ZA" sz="1200" dirty="0" smtClean="0">
                <a:solidFill>
                  <a:schemeClr val="tx2">
                    <a:lumMod val="20000"/>
                    <a:lumOff val="80000"/>
                  </a:schemeClr>
                </a:solidFill>
              </a:rPr>
              <a:t>USA</a:t>
            </a:r>
          </a:p>
          <a:p>
            <a:r>
              <a:rPr lang="en-ZA" sz="1200" dirty="0">
                <a:solidFill>
                  <a:schemeClr val="tx2">
                    <a:lumMod val="20000"/>
                    <a:lumOff val="80000"/>
                  </a:schemeClr>
                </a:solidFill>
              </a:rPr>
              <a:t>March 30th – April 1st, 2016</a:t>
            </a:r>
            <a:endParaRPr lang="en-GB" sz="1200" dirty="0">
              <a:solidFill>
                <a:schemeClr val="tx2">
                  <a:lumMod val="20000"/>
                  <a:lumOff val="80000"/>
                </a:schemeClr>
              </a:solidFill>
            </a:endParaRPr>
          </a:p>
          <a:p>
            <a:pPr lvl="0" algn="ctr">
              <a:defRPr>
                <a:solidFill>
                  <a:srgbClr val="000000"/>
                </a:solidFill>
              </a:defRPr>
            </a:pPr>
            <a:endParaRPr lang="en-ZA" sz="1200" dirty="0">
              <a:solidFill>
                <a:schemeClr val="tx2">
                  <a:lumMod val="20000"/>
                  <a:lumOff val="80000"/>
                </a:schemeClr>
              </a:solidFill>
              <a:latin typeface="Arial"/>
              <a:ea typeface="Arial"/>
              <a:cs typeface="Arial"/>
              <a:sym typeface="Arial"/>
            </a:endParaRPr>
          </a:p>
        </p:txBody>
      </p:sp>
    </p:spTree>
    <p:extLst>
      <p:ext uri="{BB962C8B-B14F-4D97-AF65-F5344CB8AC3E}">
        <p14:creationId xmlns:p14="http://schemas.microsoft.com/office/powerpoint/2010/main" val="6217267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8658498" y="6467291"/>
            <a:ext cx="485502" cy="369330"/>
          </a:xfrm>
          <a:prstGeom prst="rect">
            <a:avLst/>
          </a:prstGeom>
          <a:solidFill>
            <a:srgbClr val="FFFFFF"/>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ZA" sz="1800" b="0" i="0" u="none" strike="noStrike" cap="none" spc="0" normalizeH="0" baseline="0">
              <a:ln>
                <a:noFill/>
              </a:ln>
              <a:solidFill>
                <a:srgbClr val="002569"/>
              </a:solidFill>
              <a:effectLst/>
              <a:uFillTx/>
            </a:endParaRPr>
          </a:p>
        </p:txBody>
      </p:sp>
      <p:sp>
        <p:nvSpPr>
          <p:cNvPr id="8" name="Shape 15"/>
          <p:cNvSpPr/>
          <p:nvPr/>
        </p:nvSpPr>
        <p:spPr>
          <a:xfrm>
            <a:off x="208166" y="1412405"/>
            <a:ext cx="8631034" cy="461665"/>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lvl="0" algn="ctr">
              <a:defRPr>
                <a:solidFill>
                  <a:srgbClr val="000000"/>
                </a:solidFill>
              </a:defRPr>
            </a:pPr>
            <a:endParaRPr sz="2400" b="1" dirty="0">
              <a:solidFill>
                <a:srgbClr val="002569"/>
              </a:solidFill>
              <a:latin typeface="Arial"/>
              <a:ea typeface="Arial"/>
              <a:cs typeface="Arial"/>
              <a:sym typeface="Arial"/>
            </a:endParaRPr>
          </a:p>
        </p:txBody>
      </p:sp>
      <p:sp>
        <p:nvSpPr>
          <p:cNvPr id="10" name="Shape 15"/>
          <p:cNvSpPr/>
          <p:nvPr/>
        </p:nvSpPr>
        <p:spPr>
          <a:xfrm>
            <a:off x="208166" y="2057580"/>
            <a:ext cx="8631034" cy="400110"/>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lvl="0">
              <a:defRPr>
                <a:solidFill>
                  <a:srgbClr val="000000"/>
                </a:solidFill>
              </a:defRPr>
            </a:pPr>
            <a:endParaRPr sz="2000" dirty="0">
              <a:solidFill>
                <a:srgbClr val="002569"/>
              </a:solidFill>
              <a:latin typeface="Arial"/>
              <a:ea typeface="Arial"/>
              <a:cs typeface="Arial"/>
              <a:sym typeface="Arial"/>
            </a:endParaRPr>
          </a:p>
        </p:txBody>
      </p:sp>
      <p:sp>
        <p:nvSpPr>
          <p:cNvPr id="11" name="Content Placeholder 7"/>
          <p:cNvSpPr txBox="1">
            <a:spLocks/>
          </p:cNvSpPr>
          <p:nvPr/>
        </p:nvSpPr>
        <p:spPr>
          <a:xfrm>
            <a:off x="240142" y="2596063"/>
            <a:ext cx="8686800" cy="3664226"/>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ctr" defTabSz="914400">
              <a:buFont typeface="Arial"/>
              <a:buNone/>
            </a:pPr>
            <a:endParaRPr lang="pt-BR" sz="4800" i="1" dirty="0" smtClean="0">
              <a:solidFill>
                <a:schemeClr val="tx1"/>
              </a:solidFill>
              <a:latin typeface="Brush Script MT" panose="03060802040406070304" pitchFamily="66" charset="0"/>
            </a:endParaRPr>
          </a:p>
          <a:p>
            <a:pPr marL="0" indent="0" algn="ctr" defTabSz="914400">
              <a:buFont typeface="Arial"/>
              <a:buNone/>
            </a:pPr>
            <a:endParaRPr lang="pt-BR" sz="4800" i="1" dirty="0">
              <a:solidFill>
                <a:schemeClr val="tx1"/>
              </a:solidFill>
              <a:latin typeface="Brush Script MT" panose="03060802040406070304" pitchFamily="66" charset="0"/>
            </a:endParaRPr>
          </a:p>
          <a:p>
            <a:pPr marL="0" indent="0" algn="ctr" defTabSz="914400">
              <a:buFont typeface="Arial"/>
              <a:buNone/>
            </a:pPr>
            <a:endParaRPr lang="pt-BR" sz="1800" i="1" dirty="0" smtClean="0">
              <a:solidFill>
                <a:schemeClr val="tx1"/>
              </a:solidFill>
              <a:latin typeface="Brush Script MT" panose="03060802040406070304" pitchFamily="66" charset="0"/>
            </a:endParaRPr>
          </a:p>
          <a:p>
            <a:pPr marL="0" indent="0" algn="ctr" defTabSz="914400">
              <a:buFont typeface="Arial"/>
              <a:buNone/>
            </a:pPr>
            <a:endParaRPr lang="pt-BR" sz="3200" dirty="0" smtClean="0"/>
          </a:p>
        </p:txBody>
      </p:sp>
      <p:sp>
        <p:nvSpPr>
          <p:cNvPr id="7" name="Rectangle 6"/>
          <p:cNvSpPr/>
          <p:nvPr/>
        </p:nvSpPr>
        <p:spPr>
          <a:xfrm>
            <a:off x="1828800" y="76200"/>
            <a:ext cx="4740400" cy="1015663"/>
          </a:xfrm>
          <a:prstGeom prst="rect">
            <a:avLst/>
          </a:prstGeom>
        </p:spPr>
        <p:txBody>
          <a:bodyPr wrap="none">
            <a:spAutoFit/>
          </a:bodyPr>
          <a:lstStyle/>
          <a:p>
            <a:r>
              <a:rPr lang="en-GB" sz="1200" dirty="0">
                <a:solidFill>
                  <a:schemeClr val="tx2">
                    <a:lumMod val="20000"/>
                    <a:lumOff val="80000"/>
                  </a:schemeClr>
                </a:solidFill>
              </a:rPr>
              <a:t>The 5</a:t>
            </a:r>
            <a:r>
              <a:rPr lang="en-GB" sz="1200" baseline="30000" dirty="0">
                <a:solidFill>
                  <a:schemeClr val="tx2">
                    <a:lumMod val="20000"/>
                    <a:lumOff val="80000"/>
                  </a:schemeClr>
                </a:solidFill>
              </a:rPr>
              <a:t>th</a:t>
            </a:r>
            <a:r>
              <a:rPr lang="en-GB" sz="1200" dirty="0">
                <a:solidFill>
                  <a:schemeClr val="tx2">
                    <a:lumMod val="20000"/>
                    <a:lumOff val="80000"/>
                  </a:schemeClr>
                </a:solidFill>
              </a:rPr>
              <a:t> Meeting of the CEOS Working Group on </a:t>
            </a:r>
          </a:p>
          <a:p>
            <a:r>
              <a:rPr lang="en-GB" sz="1200" dirty="0">
                <a:solidFill>
                  <a:schemeClr val="tx2">
                    <a:lumMod val="20000"/>
                    <a:lumOff val="80000"/>
                  </a:schemeClr>
                </a:solidFill>
              </a:rPr>
              <a:t>Capacity Building &amp; Data Democracy (WGCapD-5</a:t>
            </a:r>
            <a:r>
              <a:rPr lang="en-GB" sz="1200" dirty="0" smtClean="0">
                <a:solidFill>
                  <a:schemeClr val="tx2">
                    <a:lumMod val="20000"/>
                    <a:lumOff val="80000"/>
                  </a:schemeClr>
                </a:solidFill>
              </a:rPr>
              <a:t>)</a:t>
            </a:r>
          </a:p>
          <a:p>
            <a:r>
              <a:rPr lang="en-ZA" sz="1200" dirty="0">
                <a:solidFill>
                  <a:schemeClr val="tx2">
                    <a:lumMod val="20000"/>
                    <a:lumOff val="80000"/>
                  </a:schemeClr>
                </a:solidFill>
              </a:rPr>
              <a:t>The CEOS Systems Engineering Office (SEO), Hampton, VA, </a:t>
            </a:r>
            <a:r>
              <a:rPr lang="en-ZA" sz="1200" dirty="0" smtClean="0">
                <a:solidFill>
                  <a:schemeClr val="tx2">
                    <a:lumMod val="20000"/>
                    <a:lumOff val="80000"/>
                  </a:schemeClr>
                </a:solidFill>
              </a:rPr>
              <a:t>USA</a:t>
            </a:r>
          </a:p>
          <a:p>
            <a:r>
              <a:rPr lang="en-ZA" sz="1200" dirty="0">
                <a:solidFill>
                  <a:schemeClr val="tx2">
                    <a:lumMod val="20000"/>
                    <a:lumOff val="80000"/>
                  </a:schemeClr>
                </a:solidFill>
              </a:rPr>
              <a:t>March 30th – April 1st, 2016</a:t>
            </a:r>
            <a:endParaRPr lang="en-GB" sz="1200" dirty="0">
              <a:solidFill>
                <a:schemeClr val="tx2">
                  <a:lumMod val="20000"/>
                  <a:lumOff val="80000"/>
                </a:schemeClr>
              </a:solidFill>
            </a:endParaRPr>
          </a:p>
          <a:p>
            <a:pPr lvl="0" algn="ctr">
              <a:defRPr>
                <a:solidFill>
                  <a:srgbClr val="000000"/>
                </a:solidFill>
              </a:defRPr>
            </a:pPr>
            <a:endParaRPr lang="en-ZA" sz="1200" dirty="0">
              <a:solidFill>
                <a:schemeClr val="tx2">
                  <a:lumMod val="20000"/>
                  <a:lumOff val="80000"/>
                </a:schemeClr>
              </a:solidFill>
              <a:latin typeface="Arial"/>
              <a:ea typeface="Arial"/>
              <a:cs typeface="Arial"/>
              <a:sym typeface="Arial"/>
            </a:endParaRPr>
          </a:p>
        </p:txBody>
      </p:sp>
      <p:pic>
        <p:nvPicPr>
          <p:cNvPr id="12" name="Picture 11"/>
          <p:cNvPicPr>
            <a:picLocks noChangeAspect="1"/>
          </p:cNvPicPr>
          <p:nvPr/>
        </p:nvPicPr>
        <p:blipFill>
          <a:blip r:embed="rId2"/>
          <a:stretch>
            <a:fillRect/>
          </a:stretch>
        </p:blipFill>
        <p:spPr>
          <a:xfrm>
            <a:off x="2590800" y="1219200"/>
            <a:ext cx="3962400" cy="5476875"/>
          </a:xfrm>
          <a:prstGeom prst="rect">
            <a:avLst/>
          </a:prstGeom>
          <a:ln>
            <a:solidFill>
              <a:schemeClr val="tx1"/>
            </a:solidFill>
          </a:ln>
        </p:spPr>
      </p:pic>
    </p:spTree>
    <p:extLst>
      <p:ext uri="{BB962C8B-B14F-4D97-AF65-F5344CB8AC3E}">
        <p14:creationId xmlns:p14="http://schemas.microsoft.com/office/powerpoint/2010/main" val="186111095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81137" y="1443037"/>
            <a:ext cx="7597445" cy="4881563"/>
          </a:xfrm>
          <a:prstGeom prst="rect">
            <a:avLst/>
          </a:prstGeom>
        </p:spPr>
      </p:pic>
    </p:spTree>
    <p:extLst>
      <p:ext uri="{BB962C8B-B14F-4D97-AF65-F5344CB8AC3E}">
        <p14:creationId xmlns:p14="http://schemas.microsoft.com/office/powerpoint/2010/main" val="822322537"/>
      </p:ext>
    </p:extLst>
  </p:cSld>
  <p:clrMapOvr>
    <a:masterClrMapping/>
  </p:clrMapOvr>
  <p:transition xmlns:p14="http://schemas.microsoft.com/office/powerpoint/2010/main" spd="med"/>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8658498" y="6467291"/>
            <a:ext cx="485502" cy="369330"/>
          </a:xfrm>
          <a:prstGeom prst="rect">
            <a:avLst/>
          </a:prstGeom>
          <a:solidFill>
            <a:srgbClr val="FFFFFF"/>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ZA" sz="1800" b="0" i="0" u="none" strike="noStrike" cap="none" spc="0" normalizeH="0" baseline="0">
              <a:ln>
                <a:noFill/>
              </a:ln>
              <a:solidFill>
                <a:srgbClr val="002569"/>
              </a:solidFill>
              <a:effectLst/>
              <a:uFillTx/>
            </a:endParaRPr>
          </a:p>
        </p:txBody>
      </p:sp>
      <p:sp>
        <p:nvSpPr>
          <p:cNvPr id="8" name="Shape 15"/>
          <p:cNvSpPr/>
          <p:nvPr/>
        </p:nvSpPr>
        <p:spPr>
          <a:xfrm>
            <a:off x="208166" y="1412405"/>
            <a:ext cx="8631034" cy="461665"/>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lvl="0" algn="ctr">
              <a:defRPr>
                <a:solidFill>
                  <a:srgbClr val="000000"/>
                </a:solidFill>
              </a:defRPr>
            </a:pPr>
            <a:r>
              <a:rPr lang="en-ZA" sz="2400" b="1" dirty="0" smtClean="0">
                <a:solidFill>
                  <a:srgbClr val="002569"/>
                </a:solidFill>
                <a:latin typeface="Arial"/>
                <a:ea typeface="Arial"/>
                <a:cs typeface="Arial"/>
                <a:sym typeface="Arial"/>
              </a:rPr>
              <a:t>Underserved Communities</a:t>
            </a:r>
            <a:endParaRPr sz="2400" b="1" dirty="0">
              <a:solidFill>
                <a:srgbClr val="002569"/>
              </a:solidFill>
              <a:latin typeface="Arial"/>
              <a:ea typeface="Arial"/>
              <a:cs typeface="Arial"/>
              <a:sym typeface="Arial"/>
            </a:endParaRPr>
          </a:p>
        </p:txBody>
      </p:sp>
      <p:sp>
        <p:nvSpPr>
          <p:cNvPr id="9" name="Content Placeholder 7"/>
          <p:cNvSpPr txBox="1">
            <a:spLocks/>
          </p:cNvSpPr>
          <p:nvPr/>
        </p:nvSpPr>
        <p:spPr>
          <a:xfrm>
            <a:off x="240142" y="2438400"/>
            <a:ext cx="8686800" cy="3664226"/>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algn="l" defTabSz="914400"/>
            <a:r>
              <a:rPr lang="pt-BR" sz="3200" dirty="0" smtClean="0"/>
              <a:t>Better access to Landsat data</a:t>
            </a:r>
          </a:p>
          <a:p>
            <a:pPr algn="l" defTabSz="914400"/>
            <a:r>
              <a:rPr lang="pt-BR" sz="3200" dirty="0"/>
              <a:t>Better access to </a:t>
            </a:r>
            <a:r>
              <a:rPr lang="pt-BR" sz="3200" dirty="0" smtClean="0"/>
              <a:t>other archived data (e.g. Sentinel)</a:t>
            </a:r>
            <a:endParaRPr lang="pt-BR" sz="3200" dirty="0"/>
          </a:p>
          <a:p>
            <a:pPr algn="l" defTabSz="914400"/>
            <a:r>
              <a:rPr lang="pt-BR" sz="3200" dirty="0" smtClean="0"/>
              <a:t>CB in US for Indigenous communities </a:t>
            </a:r>
          </a:p>
          <a:p>
            <a:pPr marL="883227" lvl="1" indent="-457200" algn="l" defTabSz="914400"/>
            <a:r>
              <a:rPr lang="pt-BR" sz="3200" dirty="0" smtClean="0">
                <a:latin typeface="Arial" panose="020B0604020202020204" pitchFamily="34" charset="0"/>
                <a:cs typeface="Arial" panose="020B0604020202020204" pitchFamily="34" charset="0"/>
              </a:rPr>
              <a:t>Native America Indians and Alaska Natives</a:t>
            </a:r>
          </a:p>
          <a:p>
            <a:pPr marL="883227" lvl="1" indent="-457200" algn="l" defTabSz="914400"/>
            <a:r>
              <a:rPr lang="pt-BR" sz="3200" dirty="0" smtClean="0">
                <a:latin typeface="Arial" panose="020B0604020202020204" pitchFamily="34" charset="0"/>
                <a:cs typeface="Arial" panose="020B0604020202020204" pitchFamily="34" charset="0"/>
              </a:rPr>
              <a:t>Pacific Islanders</a:t>
            </a:r>
          </a:p>
        </p:txBody>
      </p:sp>
      <p:sp>
        <p:nvSpPr>
          <p:cNvPr id="10" name="Shape 15"/>
          <p:cNvSpPr/>
          <p:nvPr/>
        </p:nvSpPr>
        <p:spPr>
          <a:xfrm>
            <a:off x="208166" y="2057580"/>
            <a:ext cx="8631034" cy="400110"/>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lvl="0">
              <a:defRPr>
                <a:solidFill>
                  <a:srgbClr val="000000"/>
                </a:solidFill>
              </a:defRPr>
            </a:pPr>
            <a:endParaRPr sz="2000" dirty="0">
              <a:solidFill>
                <a:srgbClr val="002569"/>
              </a:solidFill>
              <a:latin typeface="Arial"/>
              <a:ea typeface="Arial"/>
              <a:cs typeface="Arial"/>
              <a:sym typeface="Arial"/>
            </a:endParaRPr>
          </a:p>
        </p:txBody>
      </p:sp>
      <p:sp>
        <p:nvSpPr>
          <p:cNvPr id="11" name="Content Placeholder 7"/>
          <p:cNvSpPr txBox="1">
            <a:spLocks/>
          </p:cNvSpPr>
          <p:nvPr/>
        </p:nvSpPr>
        <p:spPr>
          <a:xfrm>
            <a:off x="240142" y="2596063"/>
            <a:ext cx="8686800" cy="3664226"/>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ctr" defTabSz="914400">
              <a:buFont typeface="Arial"/>
              <a:buNone/>
            </a:pPr>
            <a:endParaRPr lang="pt-BR" sz="4800" i="1" dirty="0" smtClean="0">
              <a:solidFill>
                <a:schemeClr val="tx1"/>
              </a:solidFill>
              <a:latin typeface="Brush Script MT" panose="03060802040406070304" pitchFamily="66" charset="0"/>
            </a:endParaRPr>
          </a:p>
          <a:p>
            <a:pPr marL="0" indent="0" algn="ctr" defTabSz="914400">
              <a:buFont typeface="Arial"/>
              <a:buNone/>
            </a:pPr>
            <a:endParaRPr lang="pt-BR" sz="4800" i="1" dirty="0">
              <a:solidFill>
                <a:schemeClr val="tx1"/>
              </a:solidFill>
              <a:latin typeface="Brush Script MT" panose="03060802040406070304" pitchFamily="66" charset="0"/>
            </a:endParaRPr>
          </a:p>
          <a:p>
            <a:pPr marL="0" indent="0" algn="ctr" defTabSz="914400">
              <a:buFont typeface="Arial"/>
              <a:buNone/>
            </a:pPr>
            <a:endParaRPr lang="pt-BR" sz="1800" i="1" dirty="0" smtClean="0">
              <a:solidFill>
                <a:schemeClr val="tx1"/>
              </a:solidFill>
              <a:latin typeface="Brush Script MT" panose="03060802040406070304" pitchFamily="66" charset="0"/>
            </a:endParaRPr>
          </a:p>
          <a:p>
            <a:pPr marL="0" indent="0" algn="ctr" defTabSz="914400">
              <a:buFont typeface="Arial"/>
              <a:buNone/>
            </a:pPr>
            <a:endParaRPr lang="pt-BR" sz="3200" dirty="0" smtClean="0"/>
          </a:p>
        </p:txBody>
      </p:sp>
      <p:sp>
        <p:nvSpPr>
          <p:cNvPr id="7" name="Rectangle 6"/>
          <p:cNvSpPr/>
          <p:nvPr/>
        </p:nvSpPr>
        <p:spPr>
          <a:xfrm>
            <a:off x="1828800" y="76200"/>
            <a:ext cx="4740400" cy="1015663"/>
          </a:xfrm>
          <a:prstGeom prst="rect">
            <a:avLst/>
          </a:prstGeom>
        </p:spPr>
        <p:txBody>
          <a:bodyPr wrap="none">
            <a:spAutoFit/>
          </a:bodyPr>
          <a:lstStyle/>
          <a:p>
            <a:r>
              <a:rPr lang="en-GB" sz="1200" dirty="0">
                <a:solidFill>
                  <a:schemeClr val="tx2">
                    <a:lumMod val="20000"/>
                    <a:lumOff val="80000"/>
                  </a:schemeClr>
                </a:solidFill>
              </a:rPr>
              <a:t>The 5</a:t>
            </a:r>
            <a:r>
              <a:rPr lang="en-GB" sz="1200" baseline="30000" dirty="0">
                <a:solidFill>
                  <a:schemeClr val="tx2">
                    <a:lumMod val="20000"/>
                    <a:lumOff val="80000"/>
                  </a:schemeClr>
                </a:solidFill>
              </a:rPr>
              <a:t>th</a:t>
            </a:r>
            <a:r>
              <a:rPr lang="en-GB" sz="1200" dirty="0">
                <a:solidFill>
                  <a:schemeClr val="tx2">
                    <a:lumMod val="20000"/>
                    <a:lumOff val="80000"/>
                  </a:schemeClr>
                </a:solidFill>
              </a:rPr>
              <a:t> Meeting of the CEOS Working Group on </a:t>
            </a:r>
          </a:p>
          <a:p>
            <a:r>
              <a:rPr lang="en-GB" sz="1200" dirty="0">
                <a:solidFill>
                  <a:schemeClr val="tx2">
                    <a:lumMod val="20000"/>
                    <a:lumOff val="80000"/>
                  </a:schemeClr>
                </a:solidFill>
              </a:rPr>
              <a:t>Capacity Building &amp; Data Democracy (WGCapD-5</a:t>
            </a:r>
            <a:r>
              <a:rPr lang="en-GB" sz="1200" dirty="0" smtClean="0">
                <a:solidFill>
                  <a:schemeClr val="tx2">
                    <a:lumMod val="20000"/>
                    <a:lumOff val="80000"/>
                  </a:schemeClr>
                </a:solidFill>
              </a:rPr>
              <a:t>)</a:t>
            </a:r>
          </a:p>
          <a:p>
            <a:r>
              <a:rPr lang="en-ZA" sz="1200" dirty="0">
                <a:solidFill>
                  <a:schemeClr val="tx2">
                    <a:lumMod val="20000"/>
                    <a:lumOff val="80000"/>
                  </a:schemeClr>
                </a:solidFill>
              </a:rPr>
              <a:t>The CEOS Systems Engineering Office (SEO), Hampton, VA, </a:t>
            </a:r>
            <a:r>
              <a:rPr lang="en-ZA" sz="1200" dirty="0" smtClean="0">
                <a:solidFill>
                  <a:schemeClr val="tx2">
                    <a:lumMod val="20000"/>
                    <a:lumOff val="80000"/>
                  </a:schemeClr>
                </a:solidFill>
              </a:rPr>
              <a:t>USA</a:t>
            </a:r>
          </a:p>
          <a:p>
            <a:r>
              <a:rPr lang="en-ZA" sz="1200" dirty="0">
                <a:solidFill>
                  <a:schemeClr val="tx2">
                    <a:lumMod val="20000"/>
                    <a:lumOff val="80000"/>
                  </a:schemeClr>
                </a:solidFill>
              </a:rPr>
              <a:t>March 30th – April 1st, 2016</a:t>
            </a:r>
            <a:endParaRPr lang="en-GB" sz="1200" dirty="0">
              <a:solidFill>
                <a:schemeClr val="tx2">
                  <a:lumMod val="20000"/>
                  <a:lumOff val="80000"/>
                </a:schemeClr>
              </a:solidFill>
            </a:endParaRPr>
          </a:p>
          <a:p>
            <a:pPr lvl="0" algn="ctr">
              <a:defRPr>
                <a:solidFill>
                  <a:srgbClr val="000000"/>
                </a:solidFill>
              </a:defRPr>
            </a:pPr>
            <a:endParaRPr lang="en-ZA" sz="1200" dirty="0">
              <a:solidFill>
                <a:schemeClr val="tx2">
                  <a:lumMod val="20000"/>
                  <a:lumOff val="80000"/>
                </a:schemeClr>
              </a:solidFill>
              <a:latin typeface="Arial"/>
              <a:ea typeface="Arial"/>
              <a:cs typeface="Arial"/>
              <a:sym typeface="Arial"/>
            </a:endParaRPr>
          </a:p>
        </p:txBody>
      </p:sp>
    </p:spTree>
    <p:extLst>
      <p:ext uri="{BB962C8B-B14F-4D97-AF65-F5344CB8AC3E}">
        <p14:creationId xmlns:p14="http://schemas.microsoft.com/office/powerpoint/2010/main" val="377923216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Picture 3" descr="D:\LDCM\Spacecraft\Pictures\LDCM in space 2012 High Res.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l="9605" r="4520"/>
          <a:stretch>
            <a:fillRect/>
          </a:stretch>
        </p:blipFill>
        <p:spPr>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411" name="Title 5"/>
          <p:cNvSpPr>
            <a:spLocks noGrp="1"/>
          </p:cNvSpPr>
          <p:nvPr>
            <p:ph type="title"/>
          </p:nvPr>
        </p:nvSpPr>
        <p:spPr>
          <a:xfrm>
            <a:off x="1295400" y="3089275"/>
            <a:ext cx="6400800" cy="533400"/>
          </a:xfrm>
        </p:spPr>
        <p:txBody>
          <a:bodyPr/>
          <a:lstStyle/>
          <a:p>
            <a:r>
              <a:rPr lang="en-US" altLang="en-US" dirty="0" smtClean="0">
                <a:ea typeface="ＭＳ Ｐゴシック" panose="020B0600070205080204" pitchFamily="34" charset="-128"/>
              </a:rPr>
              <a:t>Thank You!</a:t>
            </a:r>
          </a:p>
        </p:txBody>
      </p:sp>
    </p:spTree>
    <p:extLst>
      <p:ext uri="{BB962C8B-B14F-4D97-AF65-F5344CB8AC3E}">
        <p14:creationId xmlns:p14="http://schemas.microsoft.com/office/powerpoint/2010/main" val="422611841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p:txBody>
          <a:bodyPr/>
          <a:lstStyle/>
          <a:p>
            <a:pPr lvl="0"/>
            <a:r>
              <a:rPr lang="en-US" sz="2800" b="0" dirty="0"/>
              <a:t>Data </a:t>
            </a:r>
            <a:r>
              <a:rPr lang="en-US" sz="2800" b="0" dirty="0" smtClean="0"/>
              <a:t>Access</a:t>
            </a:r>
          </a:p>
          <a:p>
            <a:pPr marL="0" lvl="0" indent="0">
              <a:buNone/>
            </a:pPr>
            <a:endParaRPr lang="en-US" sz="2800" b="0" dirty="0"/>
          </a:p>
          <a:p>
            <a:pPr lvl="0"/>
            <a:r>
              <a:rPr lang="en-US" sz="2800" dirty="0">
                <a:solidFill>
                  <a:srgbClr val="002060"/>
                </a:solidFill>
              </a:rPr>
              <a:t>Data </a:t>
            </a:r>
            <a:r>
              <a:rPr lang="en-US" sz="2800" dirty="0" smtClean="0">
                <a:solidFill>
                  <a:srgbClr val="002060"/>
                </a:solidFill>
              </a:rPr>
              <a:t>Dissemination</a:t>
            </a:r>
          </a:p>
          <a:p>
            <a:pPr lvl="0"/>
            <a:endParaRPr lang="en-US" sz="2800" b="0" dirty="0"/>
          </a:p>
          <a:p>
            <a:pPr lvl="0"/>
            <a:r>
              <a:rPr lang="en-US" sz="2800" b="0" dirty="0"/>
              <a:t>Sharing of Software </a:t>
            </a:r>
            <a:r>
              <a:rPr lang="en-US" sz="2800" b="0" dirty="0" smtClean="0"/>
              <a:t>Tools</a:t>
            </a:r>
          </a:p>
          <a:p>
            <a:pPr marL="0" lvl="0" indent="0">
              <a:buNone/>
            </a:pPr>
            <a:endParaRPr lang="en-US" sz="2800" b="0" dirty="0"/>
          </a:p>
          <a:p>
            <a:pPr lvl="0"/>
            <a:r>
              <a:rPr lang="en-US" sz="2800" b="0" dirty="0"/>
              <a:t>Training &amp; Education</a:t>
            </a:r>
          </a:p>
          <a:p>
            <a:endParaRPr lang="en-ZA" b="0" dirty="0"/>
          </a:p>
        </p:txBody>
      </p:sp>
      <p:sp>
        <p:nvSpPr>
          <p:cNvPr id="4" name="Title 3"/>
          <p:cNvSpPr>
            <a:spLocks noGrp="1"/>
          </p:cNvSpPr>
          <p:nvPr>
            <p:ph type="title"/>
          </p:nvPr>
        </p:nvSpPr>
        <p:spPr>
          <a:xfrm>
            <a:off x="1905000" y="228600"/>
            <a:ext cx="6930656" cy="501650"/>
          </a:xfrm>
        </p:spPr>
        <p:txBody>
          <a:bodyPr/>
          <a:lstStyle/>
          <a:p>
            <a:pPr algn="ctr"/>
            <a:r>
              <a:rPr lang="en-ZA" dirty="0" err="1" smtClean="0"/>
              <a:t>WGCapD</a:t>
            </a:r>
            <a:r>
              <a:rPr lang="en-ZA" dirty="0" smtClean="0"/>
              <a:t> “Pillars” </a:t>
            </a:r>
            <a:endParaRPr lang="en-ZA" dirty="0"/>
          </a:p>
        </p:txBody>
      </p:sp>
    </p:spTree>
    <p:extLst>
      <p:ext uri="{BB962C8B-B14F-4D97-AF65-F5344CB8AC3E}">
        <p14:creationId xmlns:p14="http://schemas.microsoft.com/office/powerpoint/2010/main" val="4870489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p:txBody>
          <a:bodyPr/>
          <a:lstStyle/>
          <a:p>
            <a:pPr lvl="0"/>
            <a:r>
              <a:rPr lang="en-US" sz="2800" b="0" dirty="0"/>
              <a:t>Data </a:t>
            </a:r>
            <a:r>
              <a:rPr lang="en-US" sz="2800" b="0" dirty="0" smtClean="0"/>
              <a:t>Access</a:t>
            </a:r>
          </a:p>
          <a:p>
            <a:pPr marL="0" lvl="0" indent="0">
              <a:buNone/>
            </a:pPr>
            <a:endParaRPr lang="en-US" sz="2800" b="0" dirty="0"/>
          </a:p>
          <a:p>
            <a:pPr lvl="0"/>
            <a:r>
              <a:rPr lang="en-US" sz="2800" dirty="0">
                <a:solidFill>
                  <a:srgbClr val="C00000"/>
                </a:solidFill>
              </a:rPr>
              <a:t>Data </a:t>
            </a:r>
            <a:r>
              <a:rPr lang="en-US" sz="2800" dirty="0" smtClean="0">
                <a:solidFill>
                  <a:srgbClr val="C00000"/>
                </a:solidFill>
              </a:rPr>
              <a:t>Dissemination</a:t>
            </a:r>
          </a:p>
          <a:p>
            <a:pPr lvl="0"/>
            <a:endParaRPr lang="en-US" sz="2800" b="0" dirty="0"/>
          </a:p>
          <a:p>
            <a:pPr lvl="0"/>
            <a:r>
              <a:rPr lang="en-US" sz="2800" b="0" dirty="0"/>
              <a:t>Sharing of Software </a:t>
            </a:r>
            <a:r>
              <a:rPr lang="en-US" sz="2800" b="0" dirty="0" smtClean="0"/>
              <a:t>Tools</a:t>
            </a:r>
          </a:p>
          <a:p>
            <a:pPr marL="0" lvl="0" indent="0">
              <a:buNone/>
            </a:pPr>
            <a:endParaRPr lang="en-US" sz="2800" b="0" dirty="0"/>
          </a:p>
          <a:p>
            <a:pPr lvl="0"/>
            <a:r>
              <a:rPr lang="en-US" sz="2800" b="0" dirty="0"/>
              <a:t>Training &amp; Education</a:t>
            </a:r>
          </a:p>
          <a:p>
            <a:endParaRPr lang="en-ZA" b="0" dirty="0"/>
          </a:p>
        </p:txBody>
      </p:sp>
      <p:sp>
        <p:nvSpPr>
          <p:cNvPr id="4" name="Title 3"/>
          <p:cNvSpPr>
            <a:spLocks noGrp="1"/>
          </p:cNvSpPr>
          <p:nvPr>
            <p:ph type="title"/>
          </p:nvPr>
        </p:nvSpPr>
        <p:spPr>
          <a:xfrm>
            <a:off x="1905000" y="228600"/>
            <a:ext cx="6930656" cy="501650"/>
          </a:xfrm>
        </p:spPr>
        <p:txBody>
          <a:bodyPr/>
          <a:lstStyle/>
          <a:p>
            <a:pPr algn="ctr"/>
            <a:r>
              <a:rPr lang="en-ZA" dirty="0" err="1" smtClean="0"/>
              <a:t>WGCapD</a:t>
            </a:r>
            <a:r>
              <a:rPr lang="en-ZA" dirty="0" smtClean="0"/>
              <a:t> “Pillars” </a:t>
            </a:r>
            <a:endParaRPr lang="en-ZA" dirty="0"/>
          </a:p>
        </p:txBody>
      </p:sp>
    </p:spTree>
    <p:extLst>
      <p:ext uri="{BB962C8B-B14F-4D97-AF65-F5344CB8AC3E}">
        <p14:creationId xmlns:p14="http://schemas.microsoft.com/office/powerpoint/2010/main" val="31637269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4225"/>
            <a:ext cx="6557963"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Box 1"/>
          <p:cNvSpPr txBox="1">
            <a:spLocks noChangeArrowheads="1"/>
          </p:cNvSpPr>
          <p:nvPr/>
        </p:nvSpPr>
        <p:spPr bwMode="auto">
          <a:xfrm>
            <a:off x="6686550" y="2271713"/>
            <a:ext cx="2189163"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C539"/>
              </a:buClr>
              <a:buSzPct val="125000"/>
              <a:buFont typeface="Wingdings" panose="05000000000000000000" pitchFamily="2" charset="2"/>
              <a:buChar char="§"/>
              <a:defRPr sz="28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lr>
                <a:srgbClr val="FCC539"/>
              </a:buClr>
              <a:buSzPct val="125000"/>
              <a:buFont typeface="Wingdings" panose="05000000000000000000" pitchFamily="2" charset="2"/>
              <a:buChar char="§"/>
              <a:defRPr sz="24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lr>
                <a:srgbClr val="FCC539"/>
              </a:buClr>
              <a:buSzPct val="125000"/>
              <a:buFont typeface="Wingdings" panose="05000000000000000000" pitchFamily="2" charset="2"/>
              <a:buChar char="§"/>
              <a:defRPr sz="20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lr>
                <a:srgbClr val="FCC539"/>
              </a:buClr>
              <a:buSzPct val="125000"/>
              <a:buFont typeface="Wingdings" panose="05000000000000000000" pitchFamily="2" charset="2"/>
              <a:buChar char="§"/>
              <a:defRPr>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lr>
                <a:srgbClr val="FCC539"/>
              </a:buClr>
              <a:buSzPct val="125000"/>
              <a:buFont typeface="Wingdings" panose="05000000000000000000" pitchFamily="2" charset="2"/>
              <a:buChar char="§"/>
              <a:defRPr>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CC539"/>
              </a:buClr>
              <a:buSzPct val="125000"/>
              <a:buFont typeface="Wingdings" panose="05000000000000000000" pitchFamily="2" charset="2"/>
              <a:buChar char="§"/>
              <a:defRPr>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CC539"/>
              </a:buClr>
              <a:buSzPct val="125000"/>
              <a:buFont typeface="Wingdings" panose="05000000000000000000" pitchFamily="2" charset="2"/>
              <a:buChar char="§"/>
              <a:defRPr>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CC539"/>
              </a:buClr>
              <a:buSzPct val="125000"/>
              <a:buFont typeface="Wingdings" panose="05000000000000000000" pitchFamily="2" charset="2"/>
              <a:buChar char="§"/>
              <a:defRPr>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CC539"/>
              </a:buClr>
              <a:buSzPct val="125000"/>
              <a:buFont typeface="Wingdings" panose="05000000000000000000" pitchFamily="2" charset="2"/>
              <a:buChar char="§"/>
              <a:defRPr>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4000" dirty="0">
                <a:solidFill>
                  <a:srgbClr val="002060"/>
                </a:solidFill>
                <a:latin typeface="Calibri" panose="020F0502020204030204" pitchFamily="34" charset="0"/>
              </a:rPr>
              <a:t>Landsat on </a:t>
            </a:r>
            <a:r>
              <a:rPr lang="en-US" altLang="en-US" sz="4000" dirty="0" err="1">
                <a:solidFill>
                  <a:srgbClr val="002060"/>
                </a:solidFill>
                <a:latin typeface="Calibri" panose="020F0502020204030204" pitchFamily="34" charset="0"/>
              </a:rPr>
              <a:t>GloVis</a:t>
            </a:r>
            <a:endParaRPr lang="en-US" altLang="en-US" sz="4000" dirty="0">
              <a:solidFill>
                <a:srgbClr val="002060"/>
              </a:solidFill>
              <a:latin typeface="Calibri" panose="020F0502020204030204" pitchFamily="34" charset="0"/>
            </a:endParaRPr>
          </a:p>
        </p:txBody>
      </p:sp>
    </p:spTree>
    <p:extLst>
      <p:ext uri="{BB962C8B-B14F-4D97-AF65-F5344CB8AC3E}">
        <p14:creationId xmlns:p14="http://schemas.microsoft.com/office/powerpoint/2010/main" val="236310014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0413"/>
            <a:ext cx="9064625"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1"/>
          <p:cNvSpPr txBox="1">
            <a:spLocks noChangeArrowheads="1"/>
          </p:cNvSpPr>
          <p:nvPr/>
        </p:nvSpPr>
        <p:spPr bwMode="auto">
          <a:xfrm>
            <a:off x="1905000" y="176213"/>
            <a:ext cx="640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C539"/>
              </a:buClr>
              <a:buSzPct val="125000"/>
              <a:buFont typeface="Wingdings" panose="05000000000000000000" pitchFamily="2" charset="2"/>
              <a:buChar char="§"/>
              <a:defRPr sz="28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lr>
                <a:srgbClr val="FCC539"/>
              </a:buClr>
              <a:buSzPct val="125000"/>
              <a:buFont typeface="Wingdings" panose="05000000000000000000" pitchFamily="2" charset="2"/>
              <a:buChar char="§"/>
              <a:defRPr sz="24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lr>
                <a:srgbClr val="FCC539"/>
              </a:buClr>
              <a:buSzPct val="125000"/>
              <a:buFont typeface="Wingdings" panose="05000000000000000000" pitchFamily="2" charset="2"/>
              <a:buChar char="§"/>
              <a:defRPr sz="20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lr>
                <a:srgbClr val="FCC539"/>
              </a:buClr>
              <a:buSzPct val="125000"/>
              <a:buFont typeface="Wingdings" panose="05000000000000000000" pitchFamily="2" charset="2"/>
              <a:buChar char="§"/>
              <a:defRPr>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lr>
                <a:srgbClr val="FCC539"/>
              </a:buClr>
              <a:buSzPct val="125000"/>
              <a:buFont typeface="Wingdings" panose="05000000000000000000" pitchFamily="2" charset="2"/>
              <a:buChar char="§"/>
              <a:defRPr>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CC539"/>
              </a:buClr>
              <a:buSzPct val="125000"/>
              <a:buFont typeface="Wingdings" panose="05000000000000000000" pitchFamily="2" charset="2"/>
              <a:buChar char="§"/>
              <a:defRPr>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CC539"/>
              </a:buClr>
              <a:buSzPct val="125000"/>
              <a:buFont typeface="Wingdings" panose="05000000000000000000" pitchFamily="2" charset="2"/>
              <a:buChar char="§"/>
              <a:defRPr>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CC539"/>
              </a:buClr>
              <a:buSzPct val="125000"/>
              <a:buFont typeface="Wingdings" panose="05000000000000000000" pitchFamily="2" charset="2"/>
              <a:buChar char="§"/>
              <a:defRPr>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CC539"/>
              </a:buClr>
              <a:buSzPct val="125000"/>
              <a:buFont typeface="Wingdings" panose="05000000000000000000" pitchFamily="2" charset="2"/>
              <a:buChar char="§"/>
              <a:defRPr>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3200" dirty="0">
                <a:solidFill>
                  <a:srgbClr val="FCC539"/>
                </a:solidFill>
                <a:latin typeface="Calibri" panose="020F0502020204030204" pitchFamily="34" charset="0"/>
              </a:rPr>
              <a:t>Landsat Imagery from Earth Explorer</a:t>
            </a:r>
          </a:p>
        </p:txBody>
      </p:sp>
    </p:spTree>
    <p:extLst>
      <p:ext uri="{BB962C8B-B14F-4D97-AF65-F5344CB8AC3E}">
        <p14:creationId xmlns:p14="http://schemas.microsoft.com/office/powerpoint/2010/main" val="422788388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63575"/>
            <a:ext cx="9144000"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68338"/>
            <a:ext cx="9144000" cy="5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665" y="1530504"/>
            <a:ext cx="9144000"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Box 4"/>
          <p:cNvSpPr txBox="1">
            <a:spLocks noChangeArrowheads="1"/>
          </p:cNvSpPr>
          <p:nvPr/>
        </p:nvSpPr>
        <p:spPr bwMode="auto">
          <a:xfrm>
            <a:off x="-152400" y="884391"/>
            <a:ext cx="97139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C539"/>
              </a:buClr>
              <a:buSzPct val="125000"/>
              <a:buFont typeface="Wingdings" panose="05000000000000000000" pitchFamily="2" charset="2"/>
              <a:buChar char="§"/>
              <a:defRPr sz="28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lr>
                <a:srgbClr val="FCC539"/>
              </a:buClr>
              <a:buSzPct val="125000"/>
              <a:buFont typeface="Wingdings" panose="05000000000000000000" pitchFamily="2" charset="2"/>
              <a:buChar char="§"/>
              <a:defRPr sz="24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lr>
                <a:srgbClr val="FCC539"/>
              </a:buClr>
              <a:buSzPct val="125000"/>
              <a:buFont typeface="Wingdings" panose="05000000000000000000" pitchFamily="2" charset="2"/>
              <a:buChar char="§"/>
              <a:defRPr sz="20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lr>
                <a:srgbClr val="FCC539"/>
              </a:buClr>
              <a:buSzPct val="125000"/>
              <a:buFont typeface="Wingdings" panose="05000000000000000000" pitchFamily="2" charset="2"/>
              <a:buChar char="§"/>
              <a:defRPr>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lr>
                <a:srgbClr val="FCC539"/>
              </a:buClr>
              <a:buSzPct val="125000"/>
              <a:buFont typeface="Wingdings" panose="05000000000000000000" pitchFamily="2" charset="2"/>
              <a:buChar char="§"/>
              <a:defRPr>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CC539"/>
              </a:buClr>
              <a:buSzPct val="125000"/>
              <a:buFont typeface="Wingdings" panose="05000000000000000000" pitchFamily="2" charset="2"/>
              <a:buChar char="§"/>
              <a:defRPr>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CC539"/>
              </a:buClr>
              <a:buSzPct val="125000"/>
              <a:buFont typeface="Wingdings" panose="05000000000000000000" pitchFamily="2" charset="2"/>
              <a:buChar char="§"/>
              <a:defRPr>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CC539"/>
              </a:buClr>
              <a:buSzPct val="125000"/>
              <a:buFont typeface="Wingdings" panose="05000000000000000000" pitchFamily="2" charset="2"/>
              <a:buChar char="§"/>
              <a:defRPr>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CC539"/>
              </a:buClr>
              <a:buSzPct val="125000"/>
              <a:buFont typeface="Wingdings" panose="05000000000000000000" pitchFamily="2" charset="2"/>
              <a:buChar char="§"/>
              <a:defRPr>
                <a:solidFill>
                  <a:schemeClr val="bg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US" altLang="en-US" sz="3600" b="0" dirty="0">
                <a:solidFill>
                  <a:srgbClr val="FFFFFF"/>
                </a:solidFill>
              </a:rPr>
              <a:t>“But I just want a good browse image…..”</a:t>
            </a:r>
          </a:p>
        </p:txBody>
      </p:sp>
    </p:spTree>
    <p:extLst>
      <p:ext uri="{BB962C8B-B14F-4D97-AF65-F5344CB8AC3E}">
        <p14:creationId xmlns:p14="http://schemas.microsoft.com/office/powerpoint/2010/main" val="135913778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a:themeElements>
    <a:clrScheme name="Default">
      <a:dk1>
        <a:srgbClr val="002569"/>
      </a:dk1>
      <a:lt1>
        <a:srgbClr val="696969"/>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11077</TotalTime>
  <Words>1221</Words>
  <Application>Microsoft Macintosh PowerPoint</Application>
  <PresentationFormat>On-screen Show (4:3)</PresentationFormat>
  <Paragraphs>177</Paragraphs>
  <Slides>40</Slides>
  <Notes>9</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Default</vt:lpstr>
      <vt:lpstr>PowerPoint Presentation</vt:lpstr>
      <vt:lpstr>PowerPoint Presentation</vt:lpstr>
      <vt:lpstr>WGCapD Mission</vt:lpstr>
      <vt:lpstr>PowerPoint Presentation</vt:lpstr>
      <vt:lpstr>WGCapD “Pillars” </vt:lpstr>
      <vt:lpstr>WGCapD “Pillars” </vt:lpstr>
      <vt:lpstr>PowerPoint Presentation</vt:lpstr>
      <vt:lpstr>PowerPoint Presentation</vt:lpstr>
      <vt:lpstr>PowerPoint Presentation</vt:lpstr>
      <vt:lpstr>PowerPoint Presentation</vt:lpstr>
      <vt:lpstr>LandsatLook Overview</vt:lpstr>
      <vt:lpstr>Full Resolution Browse  </vt:lpstr>
      <vt:lpstr>The LandsatLook Viewer</vt:lpstr>
      <vt:lpstr>User Characterization</vt:lpstr>
      <vt:lpstr>User Characterization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Tribal Colleges and Universities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Kim Holloway</cp:lastModifiedBy>
  <cp:revision>100</cp:revision>
  <dcterms:modified xsi:type="dcterms:W3CDTF">2016-03-31T12:48:26Z</dcterms:modified>
</cp:coreProperties>
</file>