
<file path=[Content_Types].xml><?xml version="1.0" encoding="utf-8"?>
<Types xmlns="http://schemas.openxmlformats.org/package/2006/content-types">
  <Default Extension="xml" ContentType="application/xml"/>
  <Default Extension="jpeg" ContentType="image/jpeg"/>
  <Default Extension="tiff" ContentType="image/tiff"/>
  <Default Extension="jpg" ContentType="image/jpeg"/>
  <Default Extension="rels" ContentType="application/vnd.openxmlformats-package.relationships+xml"/>
  <Default Extension="wdp" ContentType="image/vnd.ms-photo"/>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0"/>
  </p:notesMasterIdLst>
  <p:sldIdLst>
    <p:sldId id="256" r:id="rId2"/>
    <p:sldId id="276" r:id="rId3"/>
    <p:sldId id="275" r:id="rId4"/>
    <p:sldId id="260" r:id="rId5"/>
    <p:sldId id="263" r:id="rId6"/>
    <p:sldId id="265" r:id="rId7"/>
    <p:sldId id="264" r:id="rId8"/>
    <p:sldId id="266" r:id="rId9"/>
    <p:sldId id="268" r:id="rId10"/>
    <p:sldId id="267" r:id="rId11"/>
    <p:sldId id="269" r:id="rId12"/>
    <p:sldId id="271" r:id="rId13"/>
    <p:sldId id="270" r:id="rId14"/>
    <p:sldId id="272" r:id="rId15"/>
    <p:sldId id="261" r:id="rId16"/>
    <p:sldId id="262" r:id="rId17"/>
    <p:sldId id="274" r:id="rId18"/>
    <p:sldId id="273" r:id="rId19"/>
  </p:sldIdLst>
  <p:sldSz cx="9144000" cy="6858000" type="screen4x3"/>
  <p:notesSz cx="6858000" cy="9144000"/>
  <p:defaultTextStyle>
    <a:lvl1pPr defTabSz="457200">
      <a:defRPr>
        <a:solidFill>
          <a:srgbClr val="002569"/>
        </a:solidFill>
      </a:defRPr>
    </a:lvl1pPr>
    <a:lvl2pPr indent="457200" defTabSz="457200">
      <a:defRPr>
        <a:solidFill>
          <a:srgbClr val="002569"/>
        </a:solidFill>
      </a:defRPr>
    </a:lvl2pPr>
    <a:lvl3pPr indent="914400" defTabSz="457200">
      <a:defRPr>
        <a:solidFill>
          <a:srgbClr val="002569"/>
        </a:solidFill>
      </a:defRPr>
    </a:lvl3pPr>
    <a:lvl4pPr indent="1371600" defTabSz="457200">
      <a:defRPr>
        <a:solidFill>
          <a:srgbClr val="002569"/>
        </a:solidFill>
      </a:defRPr>
    </a:lvl4pPr>
    <a:lvl5pPr indent="1828800" defTabSz="457200">
      <a:defRPr>
        <a:solidFill>
          <a:srgbClr val="002569"/>
        </a:solidFill>
      </a:defRPr>
    </a:lvl5pPr>
    <a:lvl6pPr indent="2286000" defTabSz="457200">
      <a:defRPr>
        <a:solidFill>
          <a:srgbClr val="002569"/>
        </a:solidFill>
      </a:defRPr>
    </a:lvl6pPr>
    <a:lvl7pPr indent="2743200" defTabSz="457200">
      <a:defRPr>
        <a:solidFill>
          <a:srgbClr val="002569"/>
        </a:solidFill>
      </a:defRPr>
    </a:lvl7pPr>
    <a:lvl8pPr indent="3200400" defTabSz="457200">
      <a:defRPr>
        <a:solidFill>
          <a:srgbClr val="002569"/>
        </a:solidFill>
      </a:defRPr>
    </a:lvl8pPr>
    <a:lvl9pPr indent="3657600" defTabSz="457200">
      <a:defRPr>
        <a:solidFill>
          <a:srgbClr val="002569"/>
        </a:solidFil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DDCA"/>
          </a:solidFill>
        </a:fill>
      </a:tcStyle>
    </a:wholeTbl>
    <a:band2H>
      <a:tcTxStyle/>
      <a:tcStyle>
        <a:tcBdr/>
        <a:fill>
          <a:solidFill>
            <a:srgbClr val="FFEFE6"/>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Row>
  </a:tblStyle>
  <a:tblStyle styleId="{C7B018BB-80A7-4F77-B60F-C8B233D01FF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Row>
  </a:tblStyle>
  <a:tblStyle styleId="{EEE7283C-3CF3-47DC-8721-378D4A62B22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BCBCB"/>
          </a:solidFill>
        </a:fill>
      </a:tcStyle>
    </a:wholeTbl>
    <a:band2H>
      <a:tcTxStyle/>
      <a:tcStyle>
        <a:tcBdr/>
        <a:fill>
          <a:solidFill>
            <a:srgbClr val="EEE7E7"/>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Row>
  </a:tblStyle>
  <a:tblStyle styleId="{CF821DB8-F4EB-4A41-A1BA-3FCAFE7338EE}" styleName="">
    <a:tblBg/>
    <a:wholeTbl>
      <a:tcTxStyle b="on" i="on">
        <a:fontRef idx="major">
          <a:srgbClr val="002569"/>
        </a:fontRef>
        <a:srgbClr val="002569"/>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7EA"/>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9A00"/>
          </a:solidFill>
        </a:fill>
      </a:tcStyle>
    </a:firstCol>
    <a:lastRow>
      <a:tcTxStyle b="on" i="on">
        <a:fontRef idx="major">
          <a:srgbClr val="002569"/>
        </a:fontRef>
        <a:srgbClr val="002569"/>
      </a:tcTxStyle>
      <a:tcStyle>
        <a:tcBdr>
          <a:left>
            <a:ln w="12700" cap="flat">
              <a:noFill/>
              <a:miter lim="400000"/>
            </a:ln>
          </a:left>
          <a:right>
            <a:ln w="12700" cap="flat">
              <a:noFill/>
              <a:miter lim="400000"/>
            </a:ln>
          </a:right>
          <a:top>
            <a:ln w="508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Ref idx="major">
          <a:srgbClr val="FFFFFF"/>
        </a:fontRef>
        <a:srgbClr val="FFFFFF"/>
      </a:tcTxStyle>
      <a:tcStyle>
        <a:tcBdr>
          <a:left>
            <a:ln w="12700" cap="flat">
              <a:noFill/>
              <a:miter lim="400000"/>
            </a:ln>
          </a:left>
          <a:right>
            <a:ln w="12700" cap="flat">
              <a:noFill/>
              <a:miter lim="400000"/>
            </a:ln>
          </a:right>
          <a:top>
            <a:ln w="254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9A00"/>
          </a:solidFill>
        </a:fill>
      </a:tcStyle>
    </a:firstRow>
  </a:tblStyle>
  <a:tblStyle styleId="{33BA23B1-9221-436E-865A-0063620EA4FD}"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BD3"/>
          </a:solidFill>
        </a:fill>
      </a:tcStyle>
    </a:wholeTbl>
    <a:band2H>
      <a:tcTxStyle/>
      <a:tcStyle>
        <a:tcBdr/>
        <a:fill>
          <a:solidFill>
            <a:srgbClr val="E6E7EA"/>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Row>
  </a:tblStyle>
  <a:tblStyle styleId="{2708684C-4D16-4618-839F-0558EEFCDFE6}" styleName="">
    <a:tblBg/>
    <a:wholeTb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wholeTbl>
    <a:band2H>
      <a:tcTxStyle/>
      <a:tcStyle>
        <a:tcBdr/>
        <a:fill>
          <a:solidFill>
            <a:srgbClr val="FFFFFF"/>
          </a:solidFill>
        </a:fill>
      </a:tcStyle>
    </a:band2H>
    <a:firstCo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firstCol>
    <a:la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508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lastRow>
    <a:fir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254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8740" autoAdjust="0"/>
  </p:normalViewPr>
  <p:slideViewPr>
    <p:cSldViewPr>
      <p:cViewPr>
        <p:scale>
          <a:sx n="100" d="100"/>
          <a:sy n="100" d="100"/>
        </p:scale>
        <p:origin x="-144" y="-280"/>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file:///C:\Users\lmchilds\AppData\Local\Microsoft\Windows\Temporary%20Internet%20Files\Content.Outlook\OFT2EED4\CBP_Partners_Engaged_CY2015_All_Element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ysClr val="windowText" lastClr="000000"/>
                </a:solidFill>
                <a:latin typeface="+mn-lt"/>
                <a:ea typeface="+mn-ea"/>
                <a:cs typeface="+mn-cs"/>
              </a:defRPr>
            </a:pPr>
            <a:r>
              <a:rPr lang="en-US">
                <a:solidFill>
                  <a:sysClr val="windowText" lastClr="000000"/>
                </a:solidFill>
              </a:rPr>
              <a:t>Capacity Building Partners by Type</a:t>
            </a:r>
          </a:p>
        </c:rich>
      </c:tx>
      <c:layout/>
      <c:overlay val="0"/>
      <c:spPr>
        <a:noFill/>
        <a:ln>
          <a:noFill/>
        </a:ln>
        <a:effectLst/>
      </c:spPr>
    </c:title>
    <c:autoTitleDeleted val="0"/>
    <c:plotArea>
      <c:layout/>
      <c:barChart>
        <c:barDir val="bar"/>
        <c:grouping val="clustered"/>
        <c:varyColors val="0"/>
        <c:ser>
          <c:idx val="0"/>
          <c:order val="0"/>
          <c:tx>
            <c:strRef>
              <c:f>'Tables &amp; Charts'!$B$7</c:f>
              <c:strCache>
                <c:ptCount val="1"/>
                <c:pt idx="0">
                  <c:v>Count</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'Tables &amp; Charts'!$A$8:$A$24</c:f>
              <c:strCache>
                <c:ptCount val="16"/>
                <c:pt idx="0">
                  <c:v>Academic Institution</c:v>
                </c:pt>
                <c:pt idx="1">
                  <c:v>Federal Agency</c:v>
                </c:pt>
                <c:pt idx="2">
                  <c:v>Federal Multi-Agency Organization</c:v>
                </c:pt>
                <c:pt idx="3">
                  <c:v>Federally Funded Research Center</c:v>
                </c:pt>
                <c:pt idx="4">
                  <c:v>Foreign Academic Institution</c:v>
                </c:pt>
                <c:pt idx="5">
                  <c:v>Foreign Government (all levels)</c:v>
                </c:pt>
                <c:pt idx="6">
                  <c:v>Global Organization</c:v>
                </c:pt>
                <c:pt idx="7">
                  <c:v>Intergovernmental Organization</c:v>
                </c:pt>
                <c:pt idx="8">
                  <c:v>International Regional Consortium</c:v>
                </c:pt>
                <c:pt idx="9">
                  <c:v>Local Government</c:v>
                </c:pt>
                <c:pt idx="10">
                  <c:v>Other*</c:v>
                </c:pt>
                <c:pt idx="11">
                  <c:v>Private Sector (for-profit)</c:v>
                </c:pt>
                <c:pt idx="12">
                  <c:v>Private/ Voluntary Sector (non-profit)</c:v>
                </c:pt>
                <c:pt idx="13">
                  <c:v>State Agency</c:v>
                </c:pt>
                <c:pt idx="14">
                  <c:v>Sub-National Regional Consortium</c:v>
                </c:pt>
                <c:pt idx="15">
                  <c:v>Tribal</c:v>
                </c:pt>
              </c:strCache>
              <c:extLst/>
            </c:strRef>
          </c:cat>
          <c:val>
            <c:numRef>
              <c:f>'Tables &amp; Charts'!$B$8:$B$24</c:f>
              <c:numCache>
                <c:formatCode>General</c:formatCode>
                <c:ptCount val="16"/>
                <c:pt idx="0">
                  <c:v>124.0</c:v>
                </c:pt>
                <c:pt idx="1">
                  <c:v>83.0</c:v>
                </c:pt>
                <c:pt idx="2">
                  <c:v>1.0</c:v>
                </c:pt>
                <c:pt idx="3">
                  <c:v>9.0</c:v>
                </c:pt>
                <c:pt idx="4">
                  <c:v>352.0</c:v>
                </c:pt>
                <c:pt idx="5">
                  <c:v>364.0</c:v>
                </c:pt>
                <c:pt idx="6">
                  <c:v>5.0</c:v>
                </c:pt>
                <c:pt idx="7">
                  <c:v>17.0</c:v>
                </c:pt>
                <c:pt idx="8">
                  <c:v>16.0</c:v>
                </c:pt>
                <c:pt idx="9">
                  <c:v>15.0</c:v>
                </c:pt>
                <c:pt idx="10">
                  <c:v>15.0</c:v>
                </c:pt>
                <c:pt idx="11">
                  <c:v>135.0</c:v>
                </c:pt>
                <c:pt idx="12">
                  <c:v>126.0</c:v>
                </c:pt>
                <c:pt idx="13">
                  <c:v>90.0</c:v>
                </c:pt>
                <c:pt idx="14">
                  <c:v>12.0</c:v>
                </c:pt>
                <c:pt idx="15">
                  <c:v>5.0</c:v>
                </c:pt>
              </c:numCache>
              <c:extLst/>
            </c:numRef>
          </c:val>
        </c:ser>
        <c:dLbls>
          <c:showLegendKey val="0"/>
          <c:showVal val="0"/>
          <c:showCatName val="0"/>
          <c:showSerName val="0"/>
          <c:showPercent val="0"/>
          <c:showBubbleSize val="0"/>
        </c:dLbls>
        <c:gapWidth val="150"/>
        <c:axId val="-2147163544"/>
        <c:axId val="-2147157880"/>
      </c:barChart>
      <c:valAx>
        <c:axId val="-214715788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47163544"/>
        <c:crosses val="autoZero"/>
        <c:crossBetween val="between"/>
      </c:valAx>
      <c:catAx>
        <c:axId val="-2147163544"/>
        <c:scaling>
          <c:orientation val="minMax"/>
        </c:scaling>
        <c:delete val="0"/>
        <c:axPos val="l"/>
        <c:numFmt formatCode="General" sourceLinked="1"/>
        <c:majorTickMark val="out"/>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2147157880"/>
        <c:crosses val="autoZero"/>
        <c:auto val="1"/>
        <c:lblAlgn val="ctr"/>
        <c:lblOffset val="100"/>
        <c:noMultiLvlLbl val="0"/>
      </c:cat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diagrams/_rels/data1.xml.rels><?xml version="1.0" encoding="UTF-8" standalone="yes"?>
<Relationships xmlns="http://schemas.openxmlformats.org/package/2006/relationships"><Relationship Id="rId1" Type="http://schemas.openxmlformats.org/officeDocument/2006/relationships/image" Target="../media/image4.jpeg"/><Relationship Id="rId2" Type="http://schemas.openxmlformats.org/officeDocument/2006/relationships/image" Target="../media/image5.jpeg"/><Relationship Id="rId3" Type="http://schemas.openxmlformats.org/officeDocument/2006/relationships/image" Target="../media/image6.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4.jpeg"/><Relationship Id="rId2" Type="http://schemas.openxmlformats.org/officeDocument/2006/relationships/image" Target="../media/image5.jpeg"/><Relationship Id="rId3" Type="http://schemas.openxmlformats.org/officeDocument/2006/relationships/image" Target="../media/image6.jpe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2D398C5-C49F-4EED-8EE1-1E38E86E8136}" type="doc">
      <dgm:prSet loTypeId="urn:microsoft.com/office/officeart/2008/layout/VerticalCurvedList" loCatId="list" qsTypeId="urn:microsoft.com/office/officeart/2005/8/quickstyle/simple1" qsCatId="simple" csTypeId="urn:microsoft.com/office/officeart/2005/8/colors/colorful5" csCatId="colorful" phldr="1"/>
      <dgm:spPr/>
      <dgm:t>
        <a:bodyPr/>
        <a:lstStyle/>
        <a:p>
          <a:endParaRPr lang="en-US"/>
        </a:p>
      </dgm:t>
    </dgm:pt>
    <dgm:pt modelId="{42712486-8890-4626-9A1B-0F4530920489}">
      <dgm:prSet phldrT="[Text]"/>
      <dgm:spPr>
        <a:xfrm>
          <a:off x="626129" y="427408"/>
          <a:ext cx="7959639" cy="855261"/>
        </a:xfrm>
        <a:solidFill>
          <a:schemeClr val="bg2">
            <a:lumMod val="25000"/>
          </a:schemeClr>
        </a:solidFill>
        <a:ln w="15875" cap="flat" cmpd="sng" algn="ctr">
          <a:solidFill>
            <a:sysClr val="window" lastClr="FFFFFF">
              <a:hueOff val="0"/>
              <a:satOff val="0"/>
              <a:lumOff val="0"/>
              <a:alphaOff val="0"/>
            </a:sysClr>
          </a:solidFill>
          <a:prstDash val="solid"/>
          <a:miter lim="800000"/>
        </a:ln>
        <a:effectLst>
          <a:outerShdw blurRad="50800" dist="38100" dir="2700000" algn="tl" rotWithShape="0">
            <a:prstClr val="black">
              <a:alpha val="40000"/>
            </a:prstClr>
          </a:outerShdw>
        </a:effectLst>
      </dgm:spPr>
      <dgm:t>
        <a:bodyPr/>
        <a:lstStyle/>
        <a:p>
          <a:r>
            <a:rPr lang="en-US" b="1" dirty="0" smtClean="0">
              <a:solidFill>
                <a:sysClr val="window" lastClr="FFFFFF"/>
              </a:solidFill>
              <a:latin typeface="Century Gothic"/>
              <a:ea typeface="+mn-ea"/>
              <a:cs typeface="+mn-cs"/>
            </a:rPr>
            <a:t>SERVIR: </a:t>
          </a:r>
          <a:r>
            <a:rPr lang="en-US" dirty="0" smtClean="0">
              <a:solidFill>
                <a:sysClr val="window" lastClr="FFFFFF"/>
              </a:solidFill>
              <a:latin typeface="Century Gothic"/>
              <a:ea typeface="+mn-ea"/>
              <a:cs typeface="+mn-cs"/>
            </a:rPr>
            <a:t>Building international capacity with hubs in East Africa, Hindu Kush-Himalaya, Mesoamerica, and Mekong</a:t>
          </a:r>
          <a:endParaRPr lang="en-US" dirty="0">
            <a:solidFill>
              <a:sysClr val="window" lastClr="FFFFFF"/>
            </a:solidFill>
            <a:latin typeface="Century Gothic"/>
            <a:ea typeface="+mn-ea"/>
            <a:cs typeface="+mn-cs"/>
          </a:endParaRPr>
        </a:p>
      </dgm:t>
    </dgm:pt>
    <dgm:pt modelId="{2F563447-146E-4D4E-B0EE-A507DD571115}" type="parTrans" cxnId="{D23064DD-B48F-4A84-A37A-1CC7D4837181}">
      <dgm:prSet/>
      <dgm:spPr/>
      <dgm:t>
        <a:bodyPr/>
        <a:lstStyle/>
        <a:p>
          <a:endParaRPr lang="en-US"/>
        </a:p>
      </dgm:t>
    </dgm:pt>
    <dgm:pt modelId="{2B2E7B70-23C6-45D9-A7C7-14C42C7BC1C5}" type="sibTrans" cxnId="{D23064DD-B48F-4A84-A37A-1CC7D4837181}">
      <dgm:prSet/>
      <dgm:spPr>
        <a:xfrm>
          <a:off x="-6286232" y="-961621"/>
          <a:ext cx="7482667" cy="7482667"/>
        </a:xfrm>
        <a:solidFill>
          <a:srgbClr val="00B050"/>
        </a:solidFill>
        <a:ln w="50800" cap="flat" cmpd="sng" algn="ctr">
          <a:solidFill>
            <a:srgbClr val="00B050"/>
          </a:solidFill>
          <a:prstDash val="solid"/>
          <a:miter lim="800000"/>
        </a:ln>
        <a:effectLst>
          <a:outerShdw blurRad="50800" dist="38100" dir="2700000" algn="tl" rotWithShape="0">
            <a:prstClr val="black">
              <a:alpha val="40000"/>
            </a:prstClr>
          </a:outerShdw>
        </a:effectLst>
      </dgm:spPr>
      <dgm:t>
        <a:bodyPr/>
        <a:lstStyle/>
        <a:p>
          <a:endParaRPr lang="en-US"/>
        </a:p>
      </dgm:t>
    </dgm:pt>
    <dgm:pt modelId="{22D28AFE-C88F-4EF5-91BD-4FE19DCE6186}">
      <dgm:prSet phldrT="[Text]"/>
      <dgm:spPr>
        <a:xfrm>
          <a:off x="1116471" y="2993639"/>
          <a:ext cx="7469298" cy="855261"/>
        </a:xfrm>
        <a:solidFill>
          <a:schemeClr val="bg2">
            <a:lumMod val="25000"/>
          </a:schemeClr>
        </a:solidFill>
        <a:ln w="15875" cap="flat" cmpd="sng" algn="ctr">
          <a:solidFill>
            <a:sysClr val="window" lastClr="FFFFFF">
              <a:hueOff val="0"/>
              <a:satOff val="0"/>
              <a:lumOff val="0"/>
              <a:alphaOff val="0"/>
            </a:sysClr>
          </a:solidFill>
          <a:prstDash val="solid"/>
          <a:miter lim="800000"/>
        </a:ln>
        <a:effectLst>
          <a:outerShdw blurRad="50800" dist="38100" dir="2700000" algn="tl" rotWithShape="0">
            <a:prstClr val="black">
              <a:alpha val="40000"/>
            </a:prstClr>
          </a:outerShdw>
        </a:effectLst>
      </dgm:spPr>
      <dgm:t>
        <a:bodyPr/>
        <a:lstStyle/>
        <a:p>
          <a:r>
            <a:rPr lang="en-US" b="1" dirty="0" smtClean="0">
              <a:solidFill>
                <a:sysClr val="window" lastClr="FFFFFF"/>
              </a:solidFill>
              <a:latin typeface="Century Gothic"/>
              <a:ea typeface="+mn-ea"/>
              <a:cs typeface="+mn-cs"/>
            </a:rPr>
            <a:t>Applied Remote </a:t>
          </a:r>
          <a:r>
            <a:rPr lang="en-US" b="1" dirty="0" err="1" smtClean="0">
              <a:solidFill>
                <a:sysClr val="window" lastClr="FFFFFF"/>
              </a:solidFill>
              <a:latin typeface="Century Gothic"/>
              <a:ea typeface="+mn-ea"/>
              <a:cs typeface="+mn-cs"/>
            </a:rPr>
            <a:t>SEnsing</a:t>
          </a:r>
          <a:r>
            <a:rPr lang="en-US" b="1" dirty="0" smtClean="0">
              <a:solidFill>
                <a:sysClr val="window" lastClr="FFFFFF"/>
              </a:solidFill>
              <a:latin typeface="Century Gothic"/>
              <a:ea typeface="+mn-ea"/>
              <a:cs typeface="+mn-cs"/>
            </a:rPr>
            <a:t> Training (ARSET): </a:t>
          </a:r>
          <a:r>
            <a:rPr lang="en-US" dirty="0" smtClean="0">
              <a:solidFill>
                <a:sysClr val="window" lastClr="FFFFFF"/>
              </a:solidFill>
              <a:latin typeface="Century Gothic"/>
              <a:ea typeface="+mn-ea"/>
              <a:cs typeface="+mn-cs"/>
            </a:rPr>
            <a:t>Online and hands-on NASA remote sensing training</a:t>
          </a:r>
          <a:endParaRPr lang="en-US" dirty="0">
            <a:solidFill>
              <a:sysClr val="window" lastClr="FFFFFF"/>
            </a:solidFill>
            <a:latin typeface="Century Gothic"/>
            <a:ea typeface="+mn-ea"/>
            <a:cs typeface="+mn-cs"/>
          </a:endParaRPr>
        </a:p>
      </dgm:t>
    </dgm:pt>
    <dgm:pt modelId="{760B17AD-4C11-464B-9E5B-7F3EAF6650C9}" type="parTrans" cxnId="{8794C01D-557A-44F9-BAC8-CC6391D63104}">
      <dgm:prSet/>
      <dgm:spPr/>
      <dgm:t>
        <a:bodyPr/>
        <a:lstStyle/>
        <a:p>
          <a:endParaRPr lang="en-US"/>
        </a:p>
      </dgm:t>
    </dgm:pt>
    <dgm:pt modelId="{C5E239BC-44A0-402E-8B66-20212BE099AA}" type="sibTrans" cxnId="{8794C01D-557A-44F9-BAC8-CC6391D63104}">
      <dgm:prSet/>
      <dgm:spPr/>
      <dgm:t>
        <a:bodyPr/>
        <a:lstStyle/>
        <a:p>
          <a:endParaRPr lang="en-US"/>
        </a:p>
      </dgm:t>
    </dgm:pt>
    <dgm:pt modelId="{1072902D-D63C-4F41-9E35-8F3E49D11CA8}">
      <dgm:prSet/>
      <dgm:spPr>
        <a:xfrm>
          <a:off x="626129" y="4276754"/>
          <a:ext cx="7959639" cy="855261"/>
        </a:xfrm>
        <a:solidFill>
          <a:schemeClr val="bg2">
            <a:lumMod val="25000"/>
          </a:schemeClr>
        </a:solidFill>
        <a:ln w="15875" cap="flat" cmpd="sng" algn="ctr">
          <a:solidFill>
            <a:sysClr val="window" lastClr="FFFFFF">
              <a:hueOff val="0"/>
              <a:satOff val="0"/>
              <a:lumOff val="0"/>
              <a:alphaOff val="0"/>
            </a:sysClr>
          </a:solidFill>
          <a:prstDash val="solid"/>
          <a:miter lim="800000"/>
        </a:ln>
        <a:effectLst>
          <a:outerShdw blurRad="50800" dist="38100" dir="2700000" algn="tl" rotWithShape="0">
            <a:prstClr val="black">
              <a:alpha val="40000"/>
            </a:prstClr>
          </a:outerShdw>
        </a:effectLst>
      </dgm:spPr>
      <dgm:t>
        <a:bodyPr/>
        <a:lstStyle/>
        <a:p>
          <a:r>
            <a:rPr lang="en-US" b="1" dirty="0" smtClean="0">
              <a:solidFill>
                <a:sysClr val="window" lastClr="FFFFFF"/>
              </a:solidFill>
              <a:latin typeface="Century Gothic"/>
              <a:ea typeface="+mn-ea"/>
              <a:cs typeface="+mn-cs"/>
            </a:rPr>
            <a:t>DEVELOP: </a:t>
          </a:r>
          <a:r>
            <a:rPr lang="en-US" dirty="0" smtClean="0">
              <a:solidFill>
                <a:sysClr val="window" lastClr="FFFFFF"/>
              </a:solidFill>
              <a:latin typeface="Century Gothic"/>
              <a:ea typeface="+mn-ea"/>
              <a:cs typeface="+mn-cs"/>
            </a:rPr>
            <a:t>Dual workforce/local government capacity building using collaborative feasibility projects</a:t>
          </a:r>
          <a:endParaRPr lang="en-US" dirty="0">
            <a:solidFill>
              <a:sysClr val="window" lastClr="FFFFFF"/>
            </a:solidFill>
            <a:latin typeface="Century Gothic"/>
            <a:ea typeface="+mn-ea"/>
            <a:cs typeface="+mn-cs"/>
          </a:endParaRPr>
        </a:p>
      </dgm:t>
    </dgm:pt>
    <dgm:pt modelId="{9436AEEF-2E65-4DAB-8BA4-0579E01C3798}" type="parTrans" cxnId="{4482EDBB-D476-4FDE-8A77-0533F7FA3F60}">
      <dgm:prSet/>
      <dgm:spPr/>
      <dgm:t>
        <a:bodyPr/>
        <a:lstStyle/>
        <a:p>
          <a:endParaRPr lang="en-US"/>
        </a:p>
      </dgm:t>
    </dgm:pt>
    <dgm:pt modelId="{24A9785F-BBFF-458A-B17A-AE49DA60DA90}" type="sibTrans" cxnId="{4482EDBB-D476-4FDE-8A77-0533F7FA3F60}">
      <dgm:prSet/>
      <dgm:spPr/>
      <dgm:t>
        <a:bodyPr/>
        <a:lstStyle/>
        <a:p>
          <a:endParaRPr lang="en-US"/>
        </a:p>
      </dgm:t>
    </dgm:pt>
    <dgm:pt modelId="{CD5B9927-D8EE-4FE1-B407-B6138813B49F}" type="pres">
      <dgm:prSet presAssocID="{E2D398C5-C49F-4EED-8EE1-1E38E86E8136}" presName="Name0" presStyleCnt="0">
        <dgm:presLayoutVars>
          <dgm:chMax val="7"/>
          <dgm:chPref val="7"/>
          <dgm:dir/>
        </dgm:presLayoutVars>
      </dgm:prSet>
      <dgm:spPr/>
      <dgm:t>
        <a:bodyPr/>
        <a:lstStyle/>
        <a:p>
          <a:endParaRPr lang="en-US"/>
        </a:p>
      </dgm:t>
    </dgm:pt>
    <dgm:pt modelId="{6DCA33EC-8978-4E39-8395-7B2340120E20}" type="pres">
      <dgm:prSet presAssocID="{E2D398C5-C49F-4EED-8EE1-1E38E86E8136}" presName="Name1" presStyleCnt="0"/>
      <dgm:spPr/>
      <dgm:t>
        <a:bodyPr/>
        <a:lstStyle/>
        <a:p>
          <a:endParaRPr lang="en-US"/>
        </a:p>
      </dgm:t>
    </dgm:pt>
    <dgm:pt modelId="{B7CE0B84-1A17-4CFE-9A24-29463047D965}" type="pres">
      <dgm:prSet presAssocID="{E2D398C5-C49F-4EED-8EE1-1E38E86E8136}" presName="cycle" presStyleCnt="0"/>
      <dgm:spPr/>
      <dgm:t>
        <a:bodyPr/>
        <a:lstStyle/>
        <a:p>
          <a:endParaRPr lang="en-US"/>
        </a:p>
      </dgm:t>
    </dgm:pt>
    <dgm:pt modelId="{524FE40F-FF17-41FD-8707-68AB73139A09}" type="pres">
      <dgm:prSet presAssocID="{E2D398C5-C49F-4EED-8EE1-1E38E86E8136}" presName="srcNode" presStyleLbl="node1" presStyleIdx="0" presStyleCnt="3"/>
      <dgm:spPr/>
      <dgm:t>
        <a:bodyPr/>
        <a:lstStyle/>
        <a:p>
          <a:endParaRPr lang="en-US"/>
        </a:p>
      </dgm:t>
    </dgm:pt>
    <dgm:pt modelId="{21286048-CA9D-49DB-9C34-8C7D8AB95FAA}" type="pres">
      <dgm:prSet presAssocID="{E2D398C5-C49F-4EED-8EE1-1E38E86E8136}" presName="conn" presStyleLbl="parChTrans1D2" presStyleIdx="0" presStyleCnt="1"/>
      <dgm:spPr>
        <a:prstGeom prst="blockArc">
          <a:avLst>
            <a:gd name="adj1" fmla="val 18900000"/>
            <a:gd name="adj2" fmla="val 2700000"/>
            <a:gd name="adj3" fmla="val 289"/>
          </a:avLst>
        </a:prstGeom>
      </dgm:spPr>
      <dgm:t>
        <a:bodyPr/>
        <a:lstStyle/>
        <a:p>
          <a:endParaRPr lang="en-US"/>
        </a:p>
      </dgm:t>
    </dgm:pt>
    <dgm:pt modelId="{8B842C18-AE08-4EA6-BD8B-C48A1204C752}" type="pres">
      <dgm:prSet presAssocID="{E2D398C5-C49F-4EED-8EE1-1E38E86E8136}" presName="extraNode" presStyleLbl="node1" presStyleIdx="0" presStyleCnt="3"/>
      <dgm:spPr/>
      <dgm:t>
        <a:bodyPr/>
        <a:lstStyle/>
        <a:p>
          <a:endParaRPr lang="en-US"/>
        </a:p>
      </dgm:t>
    </dgm:pt>
    <dgm:pt modelId="{9A7C8AC8-EFF3-46E8-9E39-FF39CA32E5C7}" type="pres">
      <dgm:prSet presAssocID="{E2D398C5-C49F-4EED-8EE1-1E38E86E8136}" presName="dstNode" presStyleLbl="node1" presStyleIdx="0" presStyleCnt="3"/>
      <dgm:spPr/>
      <dgm:t>
        <a:bodyPr/>
        <a:lstStyle/>
        <a:p>
          <a:endParaRPr lang="en-US"/>
        </a:p>
      </dgm:t>
    </dgm:pt>
    <dgm:pt modelId="{83D3514D-309E-43DE-940E-9A1576539D8F}" type="pres">
      <dgm:prSet presAssocID="{42712486-8890-4626-9A1B-0F4530920489}" presName="text_1" presStyleLbl="node1" presStyleIdx="0" presStyleCnt="3">
        <dgm:presLayoutVars>
          <dgm:bulletEnabled val="1"/>
        </dgm:presLayoutVars>
      </dgm:prSet>
      <dgm:spPr>
        <a:prstGeom prst="rect">
          <a:avLst/>
        </a:prstGeom>
      </dgm:spPr>
      <dgm:t>
        <a:bodyPr/>
        <a:lstStyle/>
        <a:p>
          <a:endParaRPr lang="en-US"/>
        </a:p>
      </dgm:t>
    </dgm:pt>
    <dgm:pt modelId="{C284446F-514B-41C8-818B-222FB6FC83C9}" type="pres">
      <dgm:prSet presAssocID="{42712486-8890-4626-9A1B-0F4530920489}" presName="accent_1" presStyleCnt="0"/>
      <dgm:spPr/>
      <dgm:t>
        <a:bodyPr/>
        <a:lstStyle/>
        <a:p>
          <a:endParaRPr lang="en-US"/>
        </a:p>
      </dgm:t>
    </dgm:pt>
    <dgm:pt modelId="{14784EC8-F47A-4753-80EB-80F378115A9C}" type="pres">
      <dgm:prSet presAssocID="{42712486-8890-4626-9A1B-0F4530920489}" presName="accentRepeatNode" presStyleLbl="solidFgAcc1" presStyleIdx="0" presStyleCnt="3"/>
      <dgm:spPr>
        <a:xfrm>
          <a:off x="91591" y="320500"/>
          <a:ext cx="1069077" cy="1069077"/>
        </a:xfrm>
        <a:prstGeom prst="ellipse">
          <a:avLst/>
        </a:prstGeom>
        <a:blipFill dpi="0" rotWithShape="0">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ln w="15875" cap="flat" cmpd="sng" algn="ctr">
          <a:solidFill>
            <a:schemeClr val="bg1"/>
          </a:solidFill>
          <a:prstDash val="solid"/>
          <a:miter lim="800000"/>
        </a:ln>
        <a:effectLst>
          <a:outerShdw blurRad="50800" dist="38100" dir="2700000" algn="tl" rotWithShape="0">
            <a:prstClr val="black">
              <a:alpha val="40000"/>
            </a:prstClr>
          </a:outerShdw>
        </a:effectLst>
      </dgm:spPr>
      <dgm:t>
        <a:bodyPr/>
        <a:lstStyle/>
        <a:p>
          <a:endParaRPr lang="en-US"/>
        </a:p>
      </dgm:t>
    </dgm:pt>
    <dgm:pt modelId="{F1DC2B31-FA74-4BEC-8D45-3651A82284B0}" type="pres">
      <dgm:prSet presAssocID="{22D28AFE-C88F-4EF5-91BD-4FE19DCE6186}" presName="text_2" presStyleLbl="node1" presStyleIdx="1" presStyleCnt="3">
        <dgm:presLayoutVars>
          <dgm:bulletEnabled val="1"/>
        </dgm:presLayoutVars>
      </dgm:prSet>
      <dgm:spPr/>
      <dgm:t>
        <a:bodyPr/>
        <a:lstStyle/>
        <a:p>
          <a:endParaRPr lang="en-US"/>
        </a:p>
      </dgm:t>
    </dgm:pt>
    <dgm:pt modelId="{72C60DAA-0989-43DF-A5E7-5BA13F8C0076}" type="pres">
      <dgm:prSet presAssocID="{22D28AFE-C88F-4EF5-91BD-4FE19DCE6186}" presName="accent_2" presStyleCnt="0"/>
      <dgm:spPr/>
    </dgm:pt>
    <dgm:pt modelId="{7BBC4D0F-6CFC-4FD5-9BAE-EE4ADBBC346D}" type="pres">
      <dgm:prSet presAssocID="{22D28AFE-C88F-4EF5-91BD-4FE19DCE6186}" presName="accentRepeatNode" presStyleLbl="solidFgAcc1" presStyleIdx="1" presStyleCnt="3"/>
      <dgm:spPr>
        <a:xfrm>
          <a:off x="581932" y="2886731"/>
          <a:ext cx="1069077" cy="1069077"/>
        </a:xfrm>
        <a:prstGeom prst="ellipse">
          <a:avLst/>
        </a:prstGeom>
        <a:blipFill dpi="0" rotWithShape="0">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a:ln w="15875" cap="flat" cmpd="sng" algn="ctr">
          <a:solidFill>
            <a:schemeClr val="bg1"/>
          </a:solidFill>
          <a:prstDash val="solid"/>
          <a:miter lim="800000"/>
        </a:ln>
        <a:effectLst>
          <a:outerShdw blurRad="50800" dist="38100" dir="2700000" algn="tl" rotWithShape="0">
            <a:prstClr val="black">
              <a:alpha val="40000"/>
            </a:prstClr>
          </a:outerShdw>
        </a:effectLst>
      </dgm:spPr>
      <dgm:t>
        <a:bodyPr/>
        <a:lstStyle/>
        <a:p>
          <a:endParaRPr lang="en-US"/>
        </a:p>
      </dgm:t>
    </dgm:pt>
    <dgm:pt modelId="{B3A61AB8-3781-444F-BCB3-DAEEF52EDE1C}" type="pres">
      <dgm:prSet presAssocID="{1072902D-D63C-4F41-9E35-8F3E49D11CA8}" presName="text_3" presStyleLbl="node1" presStyleIdx="2" presStyleCnt="3">
        <dgm:presLayoutVars>
          <dgm:bulletEnabled val="1"/>
        </dgm:presLayoutVars>
      </dgm:prSet>
      <dgm:spPr/>
      <dgm:t>
        <a:bodyPr/>
        <a:lstStyle/>
        <a:p>
          <a:endParaRPr lang="en-US"/>
        </a:p>
      </dgm:t>
    </dgm:pt>
    <dgm:pt modelId="{5323DE7F-00F5-4A1A-90A1-AE77A6C980B1}" type="pres">
      <dgm:prSet presAssocID="{1072902D-D63C-4F41-9E35-8F3E49D11CA8}" presName="accent_3" presStyleCnt="0"/>
      <dgm:spPr/>
    </dgm:pt>
    <dgm:pt modelId="{712D4282-2BD8-4386-A953-0D5DEF83C5FB}" type="pres">
      <dgm:prSet presAssocID="{1072902D-D63C-4F41-9E35-8F3E49D11CA8}" presName="accentRepeatNode" presStyleLbl="solidFgAcc1" presStyleIdx="2" presStyleCnt="3"/>
      <dgm:spPr>
        <a:xfrm>
          <a:off x="91591" y="4169846"/>
          <a:ext cx="1069077" cy="1069077"/>
        </a:xfrm>
        <a:prstGeom prst="ellipse">
          <a:avLst/>
        </a:prstGeom>
        <a:blipFill dpi="0" rotWithShape="0">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a:ln w="15875" cap="flat" cmpd="sng" algn="ctr">
          <a:solidFill>
            <a:schemeClr val="bg1"/>
          </a:solidFill>
          <a:prstDash val="solid"/>
          <a:miter lim="800000"/>
        </a:ln>
        <a:effectLst>
          <a:outerShdw blurRad="50800" dist="38100" dir="2700000" algn="tl" rotWithShape="0">
            <a:prstClr val="black">
              <a:alpha val="40000"/>
            </a:prstClr>
          </a:outerShdw>
        </a:effectLst>
      </dgm:spPr>
      <dgm:t>
        <a:bodyPr/>
        <a:lstStyle/>
        <a:p>
          <a:endParaRPr lang="en-US"/>
        </a:p>
      </dgm:t>
    </dgm:pt>
  </dgm:ptLst>
  <dgm:cxnLst>
    <dgm:cxn modelId="{8794C01D-557A-44F9-BAC8-CC6391D63104}" srcId="{E2D398C5-C49F-4EED-8EE1-1E38E86E8136}" destId="{22D28AFE-C88F-4EF5-91BD-4FE19DCE6186}" srcOrd="1" destOrd="0" parTransId="{760B17AD-4C11-464B-9E5B-7F3EAF6650C9}" sibTransId="{C5E239BC-44A0-402E-8B66-20212BE099AA}"/>
    <dgm:cxn modelId="{F1F135BC-6324-CD4C-94B2-25123889F5DC}" type="presOf" srcId="{E2D398C5-C49F-4EED-8EE1-1E38E86E8136}" destId="{CD5B9927-D8EE-4FE1-B407-B6138813B49F}" srcOrd="0" destOrd="0" presId="urn:microsoft.com/office/officeart/2008/layout/VerticalCurvedList"/>
    <dgm:cxn modelId="{E051A05B-EADC-C14C-AB3E-B1D4664D75BE}" type="presOf" srcId="{2B2E7B70-23C6-45D9-A7C7-14C42C7BC1C5}" destId="{21286048-CA9D-49DB-9C34-8C7D8AB95FAA}" srcOrd="0" destOrd="0" presId="urn:microsoft.com/office/officeart/2008/layout/VerticalCurvedList"/>
    <dgm:cxn modelId="{55DCB819-4851-6D42-BB08-2F4F3CC78C22}" type="presOf" srcId="{42712486-8890-4626-9A1B-0F4530920489}" destId="{83D3514D-309E-43DE-940E-9A1576539D8F}" srcOrd="0" destOrd="0" presId="urn:microsoft.com/office/officeart/2008/layout/VerticalCurvedList"/>
    <dgm:cxn modelId="{92CA504C-EC55-5A40-8567-36D037BACF62}" type="presOf" srcId="{22D28AFE-C88F-4EF5-91BD-4FE19DCE6186}" destId="{F1DC2B31-FA74-4BEC-8D45-3651A82284B0}" srcOrd="0" destOrd="0" presId="urn:microsoft.com/office/officeart/2008/layout/VerticalCurvedList"/>
    <dgm:cxn modelId="{4482EDBB-D476-4FDE-8A77-0533F7FA3F60}" srcId="{E2D398C5-C49F-4EED-8EE1-1E38E86E8136}" destId="{1072902D-D63C-4F41-9E35-8F3E49D11CA8}" srcOrd="2" destOrd="0" parTransId="{9436AEEF-2E65-4DAB-8BA4-0579E01C3798}" sibTransId="{24A9785F-BBFF-458A-B17A-AE49DA60DA90}"/>
    <dgm:cxn modelId="{347521DF-A90E-F24B-B141-216864A18D0F}" type="presOf" srcId="{1072902D-D63C-4F41-9E35-8F3E49D11CA8}" destId="{B3A61AB8-3781-444F-BCB3-DAEEF52EDE1C}" srcOrd="0" destOrd="0" presId="urn:microsoft.com/office/officeart/2008/layout/VerticalCurvedList"/>
    <dgm:cxn modelId="{D23064DD-B48F-4A84-A37A-1CC7D4837181}" srcId="{E2D398C5-C49F-4EED-8EE1-1E38E86E8136}" destId="{42712486-8890-4626-9A1B-0F4530920489}" srcOrd="0" destOrd="0" parTransId="{2F563447-146E-4D4E-B0EE-A507DD571115}" sibTransId="{2B2E7B70-23C6-45D9-A7C7-14C42C7BC1C5}"/>
    <dgm:cxn modelId="{CA028418-A4AA-3244-B757-F700D1AFC59B}" type="presParOf" srcId="{CD5B9927-D8EE-4FE1-B407-B6138813B49F}" destId="{6DCA33EC-8978-4E39-8395-7B2340120E20}" srcOrd="0" destOrd="0" presId="urn:microsoft.com/office/officeart/2008/layout/VerticalCurvedList"/>
    <dgm:cxn modelId="{DE8FC5CF-6E14-5C4E-942C-15C518244675}" type="presParOf" srcId="{6DCA33EC-8978-4E39-8395-7B2340120E20}" destId="{B7CE0B84-1A17-4CFE-9A24-29463047D965}" srcOrd="0" destOrd="0" presId="urn:microsoft.com/office/officeart/2008/layout/VerticalCurvedList"/>
    <dgm:cxn modelId="{77693282-D9EF-0947-8532-EDB27754A88B}" type="presParOf" srcId="{B7CE0B84-1A17-4CFE-9A24-29463047D965}" destId="{524FE40F-FF17-41FD-8707-68AB73139A09}" srcOrd="0" destOrd="0" presId="urn:microsoft.com/office/officeart/2008/layout/VerticalCurvedList"/>
    <dgm:cxn modelId="{5130E169-7AB5-9347-B061-78B58D8B0989}" type="presParOf" srcId="{B7CE0B84-1A17-4CFE-9A24-29463047D965}" destId="{21286048-CA9D-49DB-9C34-8C7D8AB95FAA}" srcOrd="1" destOrd="0" presId="urn:microsoft.com/office/officeart/2008/layout/VerticalCurvedList"/>
    <dgm:cxn modelId="{6FFC59F2-E172-9640-96CD-5C9643CE1870}" type="presParOf" srcId="{B7CE0B84-1A17-4CFE-9A24-29463047D965}" destId="{8B842C18-AE08-4EA6-BD8B-C48A1204C752}" srcOrd="2" destOrd="0" presId="urn:microsoft.com/office/officeart/2008/layout/VerticalCurvedList"/>
    <dgm:cxn modelId="{33C719F1-F3E8-EC43-9E20-020B15045D46}" type="presParOf" srcId="{B7CE0B84-1A17-4CFE-9A24-29463047D965}" destId="{9A7C8AC8-EFF3-46E8-9E39-FF39CA32E5C7}" srcOrd="3" destOrd="0" presId="urn:microsoft.com/office/officeart/2008/layout/VerticalCurvedList"/>
    <dgm:cxn modelId="{2F27995A-F799-9741-AA76-8FF938272C70}" type="presParOf" srcId="{6DCA33EC-8978-4E39-8395-7B2340120E20}" destId="{83D3514D-309E-43DE-940E-9A1576539D8F}" srcOrd="1" destOrd="0" presId="urn:microsoft.com/office/officeart/2008/layout/VerticalCurvedList"/>
    <dgm:cxn modelId="{8FA9BDE5-22C4-F546-B8D7-97A97FF54D79}" type="presParOf" srcId="{6DCA33EC-8978-4E39-8395-7B2340120E20}" destId="{C284446F-514B-41C8-818B-222FB6FC83C9}" srcOrd="2" destOrd="0" presId="urn:microsoft.com/office/officeart/2008/layout/VerticalCurvedList"/>
    <dgm:cxn modelId="{9EF3C6C1-389B-1143-BB15-5FCF12851606}" type="presParOf" srcId="{C284446F-514B-41C8-818B-222FB6FC83C9}" destId="{14784EC8-F47A-4753-80EB-80F378115A9C}" srcOrd="0" destOrd="0" presId="urn:microsoft.com/office/officeart/2008/layout/VerticalCurvedList"/>
    <dgm:cxn modelId="{F119B67A-6E49-8C4B-9DE4-E150CB240E9C}" type="presParOf" srcId="{6DCA33EC-8978-4E39-8395-7B2340120E20}" destId="{F1DC2B31-FA74-4BEC-8D45-3651A82284B0}" srcOrd="3" destOrd="0" presId="urn:microsoft.com/office/officeart/2008/layout/VerticalCurvedList"/>
    <dgm:cxn modelId="{B0C88240-F8FB-FD4E-83BC-FA66DF94FC06}" type="presParOf" srcId="{6DCA33EC-8978-4E39-8395-7B2340120E20}" destId="{72C60DAA-0989-43DF-A5E7-5BA13F8C0076}" srcOrd="4" destOrd="0" presId="urn:microsoft.com/office/officeart/2008/layout/VerticalCurvedList"/>
    <dgm:cxn modelId="{70AB0AB0-1B1C-3A4A-8A59-C414B377858D}" type="presParOf" srcId="{72C60DAA-0989-43DF-A5E7-5BA13F8C0076}" destId="{7BBC4D0F-6CFC-4FD5-9BAE-EE4ADBBC346D}" srcOrd="0" destOrd="0" presId="urn:microsoft.com/office/officeart/2008/layout/VerticalCurvedList"/>
    <dgm:cxn modelId="{A8DA53D3-ACBF-F247-9F2D-FE4B492B7DEB}" type="presParOf" srcId="{6DCA33EC-8978-4E39-8395-7B2340120E20}" destId="{B3A61AB8-3781-444F-BCB3-DAEEF52EDE1C}" srcOrd="5" destOrd="0" presId="urn:microsoft.com/office/officeart/2008/layout/VerticalCurvedList"/>
    <dgm:cxn modelId="{C6D69E66-E390-E041-BA99-81AD71613986}" type="presParOf" srcId="{6DCA33EC-8978-4E39-8395-7B2340120E20}" destId="{5323DE7F-00F5-4A1A-90A1-AE77A6C980B1}" srcOrd="6" destOrd="0" presId="urn:microsoft.com/office/officeart/2008/layout/VerticalCurvedList"/>
    <dgm:cxn modelId="{DF914E7A-0702-4F45-B3DF-683B7BA78C67}" type="presParOf" srcId="{5323DE7F-00F5-4A1A-90A1-AE77A6C980B1}" destId="{712D4282-2BD8-4386-A953-0D5DEF83C5FB}"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AF09412-B1B8-4214-A9C2-35DF0B263EC5}"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C9CD49DD-C4D5-4C34-8DF1-B462DC3D1072}">
      <dgm:prSet phldrT="[Text]" custT="1"/>
      <dgm:spPr/>
      <dgm:t>
        <a:bodyPr/>
        <a:lstStyle/>
        <a:p>
          <a:r>
            <a:rPr lang="en-US" sz="800" b="1" dirty="0" smtClean="0"/>
            <a:t>1. Describe problem/</a:t>
          </a:r>
          <a:br>
            <a:rPr lang="en-US" sz="800" b="1" dirty="0" smtClean="0"/>
          </a:br>
          <a:r>
            <a:rPr lang="en-US" sz="800" b="1" dirty="0" smtClean="0"/>
            <a:t>identify stakeholder</a:t>
          </a:r>
          <a:endParaRPr lang="en-US" sz="800" b="1" dirty="0"/>
        </a:p>
      </dgm:t>
    </dgm:pt>
    <dgm:pt modelId="{9CF1C146-CA91-4B26-8C93-1A281D392EA3}" type="parTrans" cxnId="{0778B943-F2A8-49A0-BCA6-9F1FB3260753}">
      <dgm:prSet/>
      <dgm:spPr/>
      <dgm:t>
        <a:bodyPr/>
        <a:lstStyle/>
        <a:p>
          <a:endParaRPr lang="en-US"/>
        </a:p>
      </dgm:t>
    </dgm:pt>
    <dgm:pt modelId="{70E43955-314F-4CDF-AFCC-AED1DCF811E1}" type="sibTrans" cxnId="{0778B943-F2A8-49A0-BCA6-9F1FB3260753}">
      <dgm:prSet/>
      <dgm:spPr/>
      <dgm:t>
        <a:bodyPr/>
        <a:lstStyle/>
        <a:p>
          <a:endParaRPr lang="en-US"/>
        </a:p>
      </dgm:t>
    </dgm:pt>
    <dgm:pt modelId="{584300C6-83ED-4DE3-98DB-077257A272E1}">
      <dgm:prSet phldrT="[Text]" custT="1"/>
      <dgm:spPr/>
      <dgm:t>
        <a:bodyPr/>
        <a:lstStyle/>
        <a:p>
          <a:r>
            <a:rPr lang="en-US" sz="800" b="1" dirty="0" smtClean="0"/>
            <a:t>2. Define the decision-making context</a:t>
          </a:r>
          <a:endParaRPr lang="en-US" sz="800" b="1" dirty="0"/>
        </a:p>
      </dgm:t>
    </dgm:pt>
    <dgm:pt modelId="{C90C8BEC-0B2B-4075-A04B-50EC96D52001}" type="parTrans" cxnId="{CE962C39-A9CC-468B-A14B-812B47CF2DCF}">
      <dgm:prSet/>
      <dgm:spPr/>
      <dgm:t>
        <a:bodyPr/>
        <a:lstStyle/>
        <a:p>
          <a:endParaRPr lang="en-US"/>
        </a:p>
      </dgm:t>
    </dgm:pt>
    <dgm:pt modelId="{016A55CF-4B6D-4289-80B5-B27BBDD0A3EC}" type="sibTrans" cxnId="{CE962C39-A9CC-468B-A14B-812B47CF2DCF}">
      <dgm:prSet/>
      <dgm:spPr/>
      <dgm:t>
        <a:bodyPr/>
        <a:lstStyle/>
        <a:p>
          <a:endParaRPr lang="en-US"/>
        </a:p>
      </dgm:t>
    </dgm:pt>
    <dgm:pt modelId="{45BF8655-867B-471A-B3DE-781472BB232B}">
      <dgm:prSet phldrT="[Text]" custT="1"/>
      <dgm:spPr/>
      <dgm:t>
        <a:bodyPr/>
        <a:lstStyle/>
        <a:p>
          <a:r>
            <a:rPr lang="en-US" sz="800" b="1" dirty="0" smtClean="0"/>
            <a:t>3. Characterize user capacities and needs</a:t>
          </a:r>
          <a:endParaRPr lang="en-US" sz="800" dirty="0"/>
        </a:p>
      </dgm:t>
    </dgm:pt>
    <dgm:pt modelId="{55666319-9D58-4A38-8540-46ECDD9058E6}" type="parTrans" cxnId="{73281ECD-3998-4302-AEFD-2445A16B6944}">
      <dgm:prSet/>
      <dgm:spPr/>
      <dgm:t>
        <a:bodyPr/>
        <a:lstStyle/>
        <a:p>
          <a:endParaRPr lang="en-US"/>
        </a:p>
      </dgm:t>
    </dgm:pt>
    <dgm:pt modelId="{68236E7F-9A45-4A25-BBC3-DB756EE009B6}" type="sibTrans" cxnId="{73281ECD-3998-4302-AEFD-2445A16B6944}">
      <dgm:prSet/>
      <dgm:spPr/>
      <dgm:t>
        <a:bodyPr/>
        <a:lstStyle/>
        <a:p>
          <a:endParaRPr lang="en-US"/>
        </a:p>
      </dgm:t>
    </dgm:pt>
    <dgm:pt modelId="{0D3F013F-5C80-45D3-BBAC-77F5DE5DDC29}">
      <dgm:prSet phldrT="[Text]" custT="1"/>
      <dgm:spPr/>
      <dgm:t>
        <a:bodyPr/>
        <a:lstStyle/>
        <a:p>
          <a:r>
            <a:rPr lang="en-US" sz="800" b="1" dirty="0" smtClean="0"/>
            <a:t>4. Describe activities already responding to these needs</a:t>
          </a:r>
          <a:endParaRPr lang="en-US" sz="800" b="1" dirty="0"/>
        </a:p>
      </dgm:t>
    </dgm:pt>
    <dgm:pt modelId="{932F2C77-F239-46FE-99DE-A42B5DB26284}" type="parTrans" cxnId="{F8C9CBE3-627C-44B0-A05D-2DD866AA2915}">
      <dgm:prSet/>
      <dgm:spPr/>
      <dgm:t>
        <a:bodyPr/>
        <a:lstStyle/>
        <a:p>
          <a:endParaRPr lang="en-US"/>
        </a:p>
      </dgm:t>
    </dgm:pt>
    <dgm:pt modelId="{BFAD6663-9A77-4CC6-AE69-95736A9B2D54}" type="sibTrans" cxnId="{F8C9CBE3-627C-44B0-A05D-2DD866AA2915}">
      <dgm:prSet/>
      <dgm:spPr/>
      <dgm:t>
        <a:bodyPr/>
        <a:lstStyle/>
        <a:p>
          <a:endParaRPr lang="en-US"/>
        </a:p>
      </dgm:t>
    </dgm:pt>
    <dgm:pt modelId="{D0902289-CBFE-4626-A24C-EB179183B8F5}">
      <dgm:prSet phldrT="[Text]" custT="1"/>
      <dgm:spPr/>
      <dgm:t>
        <a:bodyPr/>
        <a:lstStyle/>
        <a:p>
          <a:pPr algn="ctr"/>
          <a:r>
            <a:rPr lang="en-US" sz="800" b="1" dirty="0" smtClean="0"/>
            <a:t>6. Conduct M&amp;E and product improvement</a:t>
          </a:r>
          <a:endParaRPr lang="en-US" sz="800" b="1" dirty="0"/>
        </a:p>
      </dgm:t>
    </dgm:pt>
    <dgm:pt modelId="{73374145-B6BB-4619-A28D-5B3A063C4B4B}" type="parTrans" cxnId="{6D05C086-1DEA-4C16-A0ED-6B68FE56E62A}">
      <dgm:prSet/>
      <dgm:spPr/>
      <dgm:t>
        <a:bodyPr/>
        <a:lstStyle/>
        <a:p>
          <a:endParaRPr lang="en-US"/>
        </a:p>
      </dgm:t>
    </dgm:pt>
    <dgm:pt modelId="{9D5D2AE1-EF01-4F75-9A64-37460E371550}" type="sibTrans" cxnId="{6D05C086-1DEA-4C16-A0ED-6B68FE56E62A}">
      <dgm:prSet/>
      <dgm:spPr/>
      <dgm:t>
        <a:bodyPr/>
        <a:lstStyle/>
        <a:p>
          <a:endParaRPr lang="en-US"/>
        </a:p>
      </dgm:t>
    </dgm:pt>
    <dgm:pt modelId="{C551376B-9918-4850-832D-2F81164ADBEB}">
      <dgm:prSet custT="1"/>
      <dgm:spPr/>
      <dgm:t>
        <a:bodyPr/>
        <a:lstStyle/>
        <a:p>
          <a:r>
            <a:rPr lang="en-US" sz="800" b="1" dirty="0" smtClean="0"/>
            <a:t>5. Specify opportunities to improve services</a:t>
          </a:r>
          <a:endParaRPr lang="en-US" sz="800" b="1" dirty="0"/>
        </a:p>
      </dgm:t>
    </dgm:pt>
    <dgm:pt modelId="{35D497DF-A8F1-4F45-B70D-F254FC7496F5}" type="parTrans" cxnId="{83627635-151F-4FBE-8870-CAD26B1F202C}">
      <dgm:prSet/>
      <dgm:spPr/>
      <dgm:t>
        <a:bodyPr/>
        <a:lstStyle/>
        <a:p>
          <a:endParaRPr lang="en-US"/>
        </a:p>
      </dgm:t>
    </dgm:pt>
    <dgm:pt modelId="{C9A18B1B-F84C-4B6F-89F0-DC7928A1AF65}" type="sibTrans" cxnId="{83627635-151F-4FBE-8870-CAD26B1F202C}">
      <dgm:prSet/>
      <dgm:spPr/>
      <dgm:t>
        <a:bodyPr/>
        <a:lstStyle/>
        <a:p>
          <a:endParaRPr lang="en-US"/>
        </a:p>
      </dgm:t>
    </dgm:pt>
    <dgm:pt modelId="{9EC43912-BEF8-4F6C-8AD7-995600F37F17}" type="pres">
      <dgm:prSet presAssocID="{EAF09412-B1B8-4214-A9C2-35DF0B263EC5}" presName="cycle" presStyleCnt="0">
        <dgm:presLayoutVars>
          <dgm:dir/>
          <dgm:resizeHandles val="exact"/>
        </dgm:presLayoutVars>
      </dgm:prSet>
      <dgm:spPr/>
      <dgm:t>
        <a:bodyPr/>
        <a:lstStyle/>
        <a:p>
          <a:endParaRPr lang="en-US"/>
        </a:p>
      </dgm:t>
    </dgm:pt>
    <dgm:pt modelId="{E9796B12-5277-417A-9032-8A47CF50C76E}" type="pres">
      <dgm:prSet presAssocID="{C9CD49DD-C4D5-4C34-8DF1-B462DC3D1072}" presName="node" presStyleLbl="node1" presStyleIdx="0" presStyleCnt="6" custScaleX="137892" custScaleY="124687">
        <dgm:presLayoutVars>
          <dgm:bulletEnabled val="1"/>
        </dgm:presLayoutVars>
      </dgm:prSet>
      <dgm:spPr/>
      <dgm:t>
        <a:bodyPr/>
        <a:lstStyle/>
        <a:p>
          <a:endParaRPr lang="en-US"/>
        </a:p>
      </dgm:t>
    </dgm:pt>
    <dgm:pt modelId="{75C9DD75-FFD2-47CA-8C9A-152CCEBE99A4}" type="pres">
      <dgm:prSet presAssocID="{70E43955-314F-4CDF-AFCC-AED1DCF811E1}" presName="sibTrans" presStyleLbl="sibTrans2D1" presStyleIdx="0" presStyleCnt="6"/>
      <dgm:spPr/>
      <dgm:t>
        <a:bodyPr/>
        <a:lstStyle/>
        <a:p>
          <a:endParaRPr lang="en-US"/>
        </a:p>
      </dgm:t>
    </dgm:pt>
    <dgm:pt modelId="{C1167596-F287-4B20-950A-45AACD5976EC}" type="pres">
      <dgm:prSet presAssocID="{70E43955-314F-4CDF-AFCC-AED1DCF811E1}" presName="connectorText" presStyleLbl="sibTrans2D1" presStyleIdx="0" presStyleCnt="6"/>
      <dgm:spPr/>
      <dgm:t>
        <a:bodyPr/>
        <a:lstStyle/>
        <a:p>
          <a:endParaRPr lang="en-US"/>
        </a:p>
      </dgm:t>
    </dgm:pt>
    <dgm:pt modelId="{87B9D873-DF02-46C0-99D4-17F70E8E3063}" type="pres">
      <dgm:prSet presAssocID="{584300C6-83ED-4DE3-98DB-077257A272E1}" presName="node" presStyleLbl="node1" presStyleIdx="1" presStyleCnt="6" custScaleX="126892" custScaleY="130386">
        <dgm:presLayoutVars>
          <dgm:bulletEnabled val="1"/>
        </dgm:presLayoutVars>
      </dgm:prSet>
      <dgm:spPr/>
      <dgm:t>
        <a:bodyPr/>
        <a:lstStyle/>
        <a:p>
          <a:endParaRPr lang="en-US"/>
        </a:p>
      </dgm:t>
    </dgm:pt>
    <dgm:pt modelId="{DF850D38-AC62-4462-B9F5-84BF31234849}" type="pres">
      <dgm:prSet presAssocID="{016A55CF-4B6D-4289-80B5-B27BBDD0A3EC}" presName="sibTrans" presStyleLbl="sibTrans2D1" presStyleIdx="1" presStyleCnt="6"/>
      <dgm:spPr/>
      <dgm:t>
        <a:bodyPr/>
        <a:lstStyle/>
        <a:p>
          <a:endParaRPr lang="en-US"/>
        </a:p>
      </dgm:t>
    </dgm:pt>
    <dgm:pt modelId="{327BD982-496A-433F-A95D-84108F8FEBF6}" type="pres">
      <dgm:prSet presAssocID="{016A55CF-4B6D-4289-80B5-B27BBDD0A3EC}" presName="connectorText" presStyleLbl="sibTrans2D1" presStyleIdx="1" presStyleCnt="6"/>
      <dgm:spPr/>
      <dgm:t>
        <a:bodyPr/>
        <a:lstStyle/>
        <a:p>
          <a:endParaRPr lang="en-US"/>
        </a:p>
      </dgm:t>
    </dgm:pt>
    <dgm:pt modelId="{B00827C9-A578-41A1-9B3A-3EEEF73E3BB8}" type="pres">
      <dgm:prSet presAssocID="{45BF8655-867B-471A-B3DE-781472BB232B}" presName="node" presStyleLbl="node1" presStyleIdx="2" presStyleCnt="6" custScaleX="138557" custScaleY="135580">
        <dgm:presLayoutVars>
          <dgm:bulletEnabled val="1"/>
        </dgm:presLayoutVars>
      </dgm:prSet>
      <dgm:spPr/>
      <dgm:t>
        <a:bodyPr/>
        <a:lstStyle/>
        <a:p>
          <a:endParaRPr lang="en-US"/>
        </a:p>
      </dgm:t>
    </dgm:pt>
    <dgm:pt modelId="{2F2FF1AB-50EC-4F6D-B9D2-8B7066B67BFB}" type="pres">
      <dgm:prSet presAssocID="{68236E7F-9A45-4A25-BBC3-DB756EE009B6}" presName="sibTrans" presStyleLbl="sibTrans2D1" presStyleIdx="2" presStyleCnt="6"/>
      <dgm:spPr/>
      <dgm:t>
        <a:bodyPr/>
        <a:lstStyle/>
        <a:p>
          <a:endParaRPr lang="en-US"/>
        </a:p>
      </dgm:t>
    </dgm:pt>
    <dgm:pt modelId="{420F9B12-F12A-4B68-AB43-28EA94C73775}" type="pres">
      <dgm:prSet presAssocID="{68236E7F-9A45-4A25-BBC3-DB756EE009B6}" presName="connectorText" presStyleLbl="sibTrans2D1" presStyleIdx="2" presStyleCnt="6"/>
      <dgm:spPr/>
      <dgm:t>
        <a:bodyPr/>
        <a:lstStyle/>
        <a:p>
          <a:endParaRPr lang="en-US"/>
        </a:p>
      </dgm:t>
    </dgm:pt>
    <dgm:pt modelId="{D36F75B6-16A9-4C2E-8FF5-E2B51CB3C153}" type="pres">
      <dgm:prSet presAssocID="{0D3F013F-5C80-45D3-BBAC-77F5DE5DDC29}" presName="node" presStyleLbl="node1" presStyleIdx="3" presStyleCnt="6" custScaleX="123598" custScaleY="121138">
        <dgm:presLayoutVars>
          <dgm:bulletEnabled val="1"/>
        </dgm:presLayoutVars>
      </dgm:prSet>
      <dgm:spPr/>
      <dgm:t>
        <a:bodyPr/>
        <a:lstStyle/>
        <a:p>
          <a:endParaRPr lang="en-US"/>
        </a:p>
      </dgm:t>
    </dgm:pt>
    <dgm:pt modelId="{4478A11E-5FE0-4FC7-AA5C-78DE0716361F}" type="pres">
      <dgm:prSet presAssocID="{BFAD6663-9A77-4CC6-AE69-95736A9B2D54}" presName="sibTrans" presStyleLbl="sibTrans2D1" presStyleIdx="3" presStyleCnt="6"/>
      <dgm:spPr/>
      <dgm:t>
        <a:bodyPr/>
        <a:lstStyle/>
        <a:p>
          <a:endParaRPr lang="en-US"/>
        </a:p>
      </dgm:t>
    </dgm:pt>
    <dgm:pt modelId="{9636BE8B-FD0D-4AD3-AB8E-9D735331B420}" type="pres">
      <dgm:prSet presAssocID="{BFAD6663-9A77-4CC6-AE69-95736A9B2D54}" presName="connectorText" presStyleLbl="sibTrans2D1" presStyleIdx="3" presStyleCnt="6"/>
      <dgm:spPr/>
      <dgm:t>
        <a:bodyPr/>
        <a:lstStyle/>
        <a:p>
          <a:endParaRPr lang="en-US"/>
        </a:p>
      </dgm:t>
    </dgm:pt>
    <dgm:pt modelId="{BD9645DC-8B36-49ED-9D55-3866F5087D35}" type="pres">
      <dgm:prSet presAssocID="{C551376B-9918-4850-832D-2F81164ADBEB}" presName="node" presStyleLbl="node1" presStyleIdx="4" presStyleCnt="6" custScaleX="129614" custScaleY="116529" custRadScaleRad="100289" custRadScaleInc="1805">
        <dgm:presLayoutVars>
          <dgm:bulletEnabled val="1"/>
        </dgm:presLayoutVars>
      </dgm:prSet>
      <dgm:spPr/>
      <dgm:t>
        <a:bodyPr/>
        <a:lstStyle/>
        <a:p>
          <a:endParaRPr lang="en-US"/>
        </a:p>
      </dgm:t>
    </dgm:pt>
    <dgm:pt modelId="{B1A308E6-0793-4574-821E-68315EAF20F2}" type="pres">
      <dgm:prSet presAssocID="{C9A18B1B-F84C-4B6F-89F0-DC7928A1AF65}" presName="sibTrans" presStyleLbl="sibTrans2D1" presStyleIdx="4" presStyleCnt="6"/>
      <dgm:spPr/>
      <dgm:t>
        <a:bodyPr/>
        <a:lstStyle/>
        <a:p>
          <a:endParaRPr lang="en-US"/>
        </a:p>
      </dgm:t>
    </dgm:pt>
    <dgm:pt modelId="{77611C60-1175-4952-9DFC-FF8C7F3EB17D}" type="pres">
      <dgm:prSet presAssocID="{C9A18B1B-F84C-4B6F-89F0-DC7928A1AF65}" presName="connectorText" presStyleLbl="sibTrans2D1" presStyleIdx="4" presStyleCnt="6"/>
      <dgm:spPr/>
      <dgm:t>
        <a:bodyPr/>
        <a:lstStyle/>
        <a:p>
          <a:endParaRPr lang="en-US"/>
        </a:p>
      </dgm:t>
    </dgm:pt>
    <dgm:pt modelId="{D7CE6EE0-966D-44A6-92C3-EE582F973DBA}" type="pres">
      <dgm:prSet presAssocID="{D0902289-CBFE-4626-A24C-EB179183B8F5}" presName="node" presStyleLbl="node1" presStyleIdx="5" presStyleCnt="6" custScaleX="134875" custScaleY="120974">
        <dgm:presLayoutVars>
          <dgm:bulletEnabled val="1"/>
        </dgm:presLayoutVars>
      </dgm:prSet>
      <dgm:spPr/>
      <dgm:t>
        <a:bodyPr/>
        <a:lstStyle/>
        <a:p>
          <a:endParaRPr lang="en-US"/>
        </a:p>
      </dgm:t>
    </dgm:pt>
    <dgm:pt modelId="{AAC22A62-AB43-472C-83C3-9E4E7B2FA425}" type="pres">
      <dgm:prSet presAssocID="{9D5D2AE1-EF01-4F75-9A64-37460E371550}" presName="sibTrans" presStyleLbl="sibTrans2D1" presStyleIdx="5" presStyleCnt="6" custScaleX="169285"/>
      <dgm:spPr/>
      <dgm:t>
        <a:bodyPr/>
        <a:lstStyle/>
        <a:p>
          <a:endParaRPr lang="en-US"/>
        </a:p>
      </dgm:t>
    </dgm:pt>
    <dgm:pt modelId="{3E538D08-9DDA-4EBD-A39C-E97368F18F70}" type="pres">
      <dgm:prSet presAssocID="{9D5D2AE1-EF01-4F75-9A64-37460E371550}" presName="connectorText" presStyleLbl="sibTrans2D1" presStyleIdx="5" presStyleCnt="6"/>
      <dgm:spPr/>
      <dgm:t>
        <a:bodyPr/>
        <a:lstStyle/>
        <a:p>
          <a:endParaRPr lang="en-US"/>
        </a:p>
      </dgm:t>
    </dgm:pt>
  </dgm:ptLst>
  <dgm:cxnLst>
    <dgm:cxn modelId="{4BDD54BA-571A-A549-A4B5-C9F678CED143}" type="presOf" srcId="{C9CD49DD-C4D5-4C34-8DF1-B462DC3D1072}" destId="{E9796B12-5277-417A-9032-8A47CF50C76E}" srcOrd="0" destOrd="0" presId="urn:microsoft.com/office/officeart/2005/8/layout/cycle2"/>
    <dgm:cxn modelId="{5A57DCAF-3F16-3F43-8AE1-A5B5DE0B81A9}" type="presOf" srcId="{C551376B-9918-4850-832D-2F81164ADBEB}" destId="{BD9645DC-8B36-49ED-9D55-3866F5087D35}" srcOrd="0" destOrd="0" presId="urn:microsoft.com/office/officeart/2005/8/layout/cycle2"/>
    <dgm:cxn modelId="{94FE4234-5DF3-4D4B-9054-D4953CC7326B}" type="presOf" srcId="{BFAD6663-9A77-4CC6-AE69-95736A9B2D54}" destId="{4478A11E-5FE0-4FC7-AA5C-78DE0716361F}" srcOrd="0" destOrd="0" presId="urn:microsoft.com/office/officeart/2005/8/layout/cycle2"/>
    <dgm:cxn modelId="{8D4FC28B-02D3-0545-ADD4-729BC784020B}" type="presOf" srcId="{D0902289-CBFE-4626-A24C-EB179183B8F5}" destId="{D7CE6EE0-966D-44A6-92C3-EE582F973DBA}" srcOrd="0" destOrd="0" presId="urn:microsoft.com/office/officeart/2005/8/layout/cycle2"/>
    <dgm:cxn modelId="{6D05C086-1DEA-4C16-A0ED-6B68FE56E62A}" srcId="{EAF09412-B1B8-4214-A9C2-35DF0B263EC5}" destId="{D0902289-CBFE-4626-A24C-EB179183B8F5}" srcOrd="5" destOrd="0" parTransId="{73374145-B6BB-4619-A28D-5B3A063C4B4B}" sibTransId="{9D5D2AE1-EF01-4F75-9A64-37460E371550}"/>
    <dgm:cxn modelId="{1A353FB6-4DED-674B-8D4B-B46A2E51D658}" type="presOf" srcId="{9D5D2AE1-EF01-4F75-9A64-37460E371550}" destId="{3E538D08-9DDA-4EBD-A39C-E97368F18F70}" srcOrd="1" destOrd="0" presId="urn:microsoft.com/office/officeart/2005/8/layout/cycle2"/>
    <dgm:cxn modelId="{F8C9CBE3-627C-44B0-A05D-2DD866AA2915}" srcId="{EAF09412-B1B8-4214-A9C2-35DF0B263EC5}" destId="{0D3F013F-5C80-45D3-BBAC-77F5DE5DDC29}" srcOrd="3" destOrd="0" parTransId="{932F2C77-F239-46FE-99DE-A42B5DB26284}" sibTransId="{BFAD6663-9A77-4CC6-AE69-95736A9B2D54}"/>
    <dgm:cxn modelId="{8AE41D60-EB70-8541-8A87-5D3B1C5F66CA}" type="presOf" srcId="{45BF8655-867B-471A-B3DE-781472BB232B}" destId="{B00827C9-A578-41A1-9B3A-3EEEF73E3BB8}" srcOrd="0" destOrd="0" presId="urn:microsoft.com/office/officeart/2005/8/layout/cycle2"/>
    <dgm:cxn modelId="{970B9ED1-86F4-5547-87AA-BF13A6D22777}" type="presOf" srcId="{016A55CF-4B6D-4289-80B5-B27BBDD0A3EC}" destId="{327BD982-496A-433F-A95D-84108F8FEBF6}" srcOrd="1" destOrd="0" presId="urn:microsoft.com/office/officeart/2005/8/layout/cycle2"/>
    <dgm:cxn modelId="{A13BE0BB-5539-E048-B3CC-FC24F95341BA}" type="presOf" srcId="{584300C6-83ED-4DE3-98DB-077257A272E1}" destId="{87B9D873-DF02-46C0-99D4-17F70E8E3063}" srcOrd="0" destOrd="0" presId="urn:microsoft.com/office/officeart/2005/8/layout/cycle2"/>
    <dgm:cxn modelId="{E6C9A103-5881-AD4C-A093-DA0470DC1C92}" type="presOf" srcId="{68236E7F-9A45-4A25-BBC3-DB756EE009B6}" destId="{2F2FF1AB-50EC-4F6D-B9D2-8B7066B67BFB}" srcOrd="0" destOrd="0" presId="urn:microsoft.com/office/officeart/2005/8/layout/cycle2"/>
    <dgm:cxn modelId="{83627635-151F-4FBE-8870-CAD26B1F202C}" srcId="{EAF09412-B1B8-4214-A9C2-35DF0B263EC5}" destId="{C551376B-9918-4850-832D-2F81164ADBEB}" srcOrd="4" destOrd="0" parTransId="{35D497DF-A8F1-4F45-B70D-F254FC7496F5}" sibTransId="{C9A18B1B-F84C-4B6F-89F0-DC7928A1AF65}"/>
    <dgm:cxn modelId="{30CD8F2C-8CEB-0845-9EDF-603E6403D589}" type="presOf" srcId="{70E43955-314F-4CDF-AFCC-AED1DCF811E1}" destId="{75C9DD75-FFD2-47CA-8C9A-152CCEBE99A4}" srcOrd="0" destOrd="0" presId="urn:microsoft.com/office/officeart/2005/8/layout/cycle2"/>
    <dgm:cxn modelId="{56633E5F-58FB-0F4D-A4B0-49A0A6479BD2}" type="presOf" srcId="{016A55CF-4B6D-4289-80B5-B27BBDD0A3EC}" destId="{DF850D38-AC62-4462-B9F5-84BF31234849}" srcOrd="0" destOrd="0" presId="urn:microsoft.com/office/officeart/2005/8/layout/cycle2"/>
    <dgm:cxn modelId="{94354AF1-3D77-E54E-833A-913BA15B161B}" type="presOf" srcId="{C9A18B1B-F84C-4B6F-89F0-DC7928A1AF65}" destId="{B1A308E6-0793-4574-821E-68315EAF20F2}" srcOrd="0" destOrd="0" presId="urn:microsoft.com/office/officeart/2005/8/layout/cycle2"/>
    <dgm:cxn modelId="{40B8C69A-B410-1D4B-B68B-B9B647EEF3B6}" type="presOf" srcId="{BFAD6663-9A77-4CC6-AE69-95736A9B2D54}" destId="{9636BE8B-FD0D-4AD3-AB8E-9D735331B420}" srcOrd="1" destOrd="0" presId="urn:microsoft.com/office/officeart/2005/8/layout/cycle2"/>
    <dgm:cxn modelId="{9AB1F431-DF13-0641-BF08-5C02FC36D2C2}" type="presOf" srcId="{9D5D2AE1-EF01-4F75-9A64-37460E371550}" destId="{AAC22A62-AB43-472C-83C3-9E4E7B2FA425}" srcOrd="0" destOrd="0" presId="urn:microsoft.com/office/officeart/2005/8/layout/cycle2"/>
    <dgm:cxn modelId="{F390D3E4-2908-5C4C-BEDB-9F03A5F84D08}" type="presOf" srcId="{EAF09412-B1B8-4214-A9C2-35DF0B263EC5}" destId="{9EC43912-BEF8-4F6C-8AD7-995600F37F17}" srcOrd="0" destOrd="0" presId="urn:microsoft.com/office/officeart/2005/8/layout/cycle2"/>
    <dgm:cxn modelId="{73281ECD-3998-4302-AEFD-2445A16B6944}" srcId="{EAF09412-B1B8-4214-A9C2-35DF0B263EC5}" destId="{45BF8655-867B-471A-B3DE-781472BB232B}" srcOrd="2" destOrd="0" parTransId="{55666319-9D58-4A38-8540-46ECDD9058E6}" sibTransId="{68236E7F-9A45-4A25-BBC3-DB756EE009B6}"/>
    <dgm:cxn modelId="{8426D97B-A46A-0C45-B5B9-98A70AFFE8B8}" type="presOf" srcId="{C9A18B1B-F84C-4B6F-89F0-DC7928A1AF65}" destId="{77611C60-1175-4952-9DFC-FF8C7F3EB17D}" srcOrd="1" destOrd="0" presId="urn:microsoft.com/office/officeart/2005/8/layout/cycle2"/>
    <dgm:cxn modelId="{0778B943-F2A8-49A0-BCA6-9F1FB3260753}" srcId="{EAF09412-B1B8-4214-A9C2-35DF0B263EC5}" destId="{C9CD49DD-C4D5-4C34-8DF1-B462DC3D1072}" srcOrd="0" destOrd="0" parTransId="{9CF1C146-CA91-4B26-8C93-1A281D392EA3}" sibTransId="{70E43955-314F-4CDF-AFCC-AED1DCF811E1}"/>
    <dgm:cxn modelId="{66514DA7-47CA-D040-AC4E-69AD3E10252F}" type="presOf" srcId="{0D3F013F-5C80-45D3-BBAC-77F5DE5DDC29}" destId="{D36F75B6-16A9-4C2E-8FF5-E2B51CB3C153}" srcOrd="0" destOrd="0" presId="urn:microsoft.com/office/officeart/2005/8/layout/cycle2"/>
    <dgm:cxn modelId="{CE962C39-A9CC-468B-A14B-812B47CF2DCF}" srcId="{EAF09412-B1B8-4214-A9C2-35DF0B263EC5}" destId="{584300C6-83ED-4DE3-98DB-077257A272E1}" srcOrd="1" destOrd="0" parTransId="{C90C8BEC-0B2B-4075-A04B-50EC96D52001}" sibTransId="{016A55CF-4B6D-4289-80B5-B27BBDD0A3EC}"/>
    <dgm:cxn modelId="{D7D75A31-DACA-1C43-A1A0-4737ED53179D}" type="presOf" srcId="{68236E7F-9A45-4A25-BBC3-DB756EE009B6}" destId="{420F9B12-F12A-4B68-AB43-28EA94C73775}" srcOrd="1" destOrd="0" presId="urn:microsoft.com/office/officeart/2005/8/layout/cycle2"/>
    <dgm:cxn modelId="{881048B2-5344-FA4B-BAA1-CF35B47E85FA}" type="presOf" srcId="{70E43955-314F-4CDF-AFCC-AED1DCF811E1}" destId="{C1167596-F287-4B20-950A-45AACD5976EC}" srcOrd="1" destOrd="0" presId="urn:microsoft.com/office/officeart/2005/8/layout/cycle2"/>
    <dgm:cxn modelId="{D43C0202-7701-5B4C-BB4F-CF9F4D04A6B8}" type="presParOf" srcId="{9EC43912-BEF8-4F6C-8AD7-995600F37F17}" destId="{E9796B12-5277-417A-9032-8A47CF50C76E}" srcOrd="0" destOrd="0" presId="urn:microsoft.com/office/officeart/2005/8/layout/cycle2"/>
    <dgm:cxn modelId="{C85CF44E-2489-104E-A2AD-71ADE41CAAF4}" type="presParOf" srcId="{9EC43912-BEF8-4F6C-8AD7-995600F37F17}" destId="{75C9DD75-FFD2-47CA-8C9A-152CCEBE99A4}" srcOrd="1" destOrd="0" presId="urn:microsoft.com/office/officeart/2005/8/layout/cycle2"/>
    <dgm:cxn modelId="{C9D8DA9D-DF17-7D45-B1A7-2ED42B7A468D}" type="presParOf" srcId="{75C9DD75-FFD2-47CA-8C9A-152CCEBE99A4}" destId="{C1167596-F287-4B20-950A-45AACD5976EC}" srcOrd="0" destOrd="0" presId="urn:microsoft.com/office/officeart/2005/8/layout/cycle2"/>
    <dgm:cxn modelId="{18781CB7-D813-2446-B31C-06F422D45226}" type="presParOf" srcId="{9EC43912-BEF8-4F6C-8AD7-995600F37F17}" destId="{87B9D873-DF02-46C0-99D4-17F70E8E3063}" srcOrd="2" destOrd="0" presId="urn:microsoft.com/office/officeart/2005/8/layout/cycle2"/>
    <dgm:cxn modelId="{571DAC64-7404-A44C-8C0C-4D82A38B49E2}" type="presParOf" srcId="{9EC43912-BEF8-4F6C-8AD7-995600F37F17}" destId="{DF850D38-AC62-4462-B9F5-84BF31234849}" srcOrd="3" destOrd="0" presId="urn:microsoft.com/office/officeart/2005/8/layout/cycle2"/>
    <dgm:cxn modelId="{80EB045A-D896-664F-B0FA-08663A8F8E89}" type="presParOf" srcId="{DF850D38-AC62-4462-B9F5-84BF31234849}" destId="{327BD982-496A-433F-A95D-84108F8FEBF6}" srcOrd="0" destOrd="0" presId="urn:microsoft.com/office/officeart/2005/8/layout/cycle2"/>
    <dgm:cxn modelId="{16AA627C-F621-2941-8093-DF655D1703A0}" type="presParOf" srcId="{9EC43912-BEF8-4F6C-8AD7-995600F37F17}" destId="{B00827C9-A578-41A1-9B3A-3EEEF73E3BB8}" srcOrd="4" destOrd="0" presId="urn:microsoft.com/office/officeart/2005/8/layout/cycle2"/>
    <dgm:cxn modelId="{AA19F78F-6E45-0D4B-B1F1-C87E145AF573}" type="presParOf" srcId="{9EC43912-BEF8-4F6C-8AD7-995600F37F17}" destId="{2F2FF1AB-50EC-4F6D-B9D2-8B7066B67BFB}" srcOrd="5" destOrd="0" presId="urn:microsoft.com/office/officeart/2005/8/layout/cycle2"/>
    <dgm:cxn modelId="{B786C646-9EA3-E94F-A536-225780C84CE3}" type="presParOf" srcId="{2F2FF1AB-50EC-4F6D-B9D2-8B7066B67BFB}" destId="{420F9B12-F12A-4B68-AB43-28EA94C73775}" srcOrd="0" destOrd="0" presId="urn:microsoft.com/office/officeart/2005/8/layout/cycle2"/>
    <dgm:cxn modelId="{D0AC5ABF-510E-2045-ADDC-D30FC3CF2463}" type="presParOf" srcId="{9EC43912-BEF8-4F6C-8AD7-995600F37F17}" destId="{D36F75B6-16A9-4C2E-8FF5-E2B51CB3C153}" srcOrd="6" destOrd="0" presId="urn:microsoft.com/office/officeart/2005/8/layout/cycle2"/>
    <dgm:cxn modelId="{C8FCB356-F09C-CB4D-914F-1DDA659C41DC}" type="presParOf" srcId="{9EC43912-BEF8-4F6C-8AD7-995600F37F17}" destId="{4478A11E-5FE0-4FC7-AA5C-78DE0716361F}" srcOrd="7" destOrd="0" presId="urn:microsoft.com/office/officeart/2005/8/layout/cycle2"/>
    <dgm:cxn modelId="{0DFF9085-F1BD-8343-B37D-D6E6B8C72EC2}" type="presParOf" srcId="{4478A11E-5FE0-4FC7-AA5C-78DE0716361F}" destId="{9636BE8B-FD0D-4AD3-AB8E-9D735331B420}" srcOrd="0" destOrd="0" presId="urn:microsoft.com/office/officeart/2005/8/layout/cycle2"/>
    <dgm:cxn modelId="{B32E9430-389F-804F-BB3A-96AB95CA4D12}" type="presParOf" srcId="{9EC43912-BEF8-4F6C-8AD7-995600F37F17}" destId="{BD9645DC-8B36-49ED-9D55-3866F5087D35}" srcOrd="8" destOrd="0" presId="urn:microsoft.com/office/officeart/2005/8/layout/cycle2"/>
    <dgm:cxn modelId="{3089A052-2670-FC4D-9441-EEEDA97B6E12}" type="presParOf" srcId="{9EC43912-BEF8-4F6C-8AD7-995600F37F17}" destId="{B1A308E6-0793-4574-821E-68315EAF20F2}" srcOrd="9" destOrd="0" presId="urn:microsoft.com/office/officeart/2005/8/layout/cycle2"/>
    <dgm:cxn modelId="{9691343D-DD36-DB49-B377-8552FE1205D2}" type="presParOf" srcId="{B1A308E6-0793-4574-821E-68315EAF20F2}" destId="{77611C60-1175-4952-9DFC-FF8C7F3EB17D}" srcOrd="0" destOrd="0" presId="urn:microsoft.com/office/officeart/2005/8/layout/cycle2"/>
    <dgm:cxn modelId="{9BF454C8-63AB-664D-8071-9D50D273A645}" type="presParOf" srcId="{9EC43912-BEF8-4F6C-8AD7-995600F37F17}" destId="{D7CE6EE0-966D-44A6-92C3-EE582F973DBA}" srcOrd="10" destOrd="0" presId="urn:microsoft.com/office/officeart/2005/8/layout/cycle2"/>
    <dgm:cxn modelId="{11171299-E97C-614C-8968-93C2DB96E94D}" type="presParOf" srcId="{9EC43912-BEF8-4F6C-8AD7-995600F37F17}" destId="{AAC22A62-AB43-472C-83C3-9E4E7B2FA425}" srcOrd="11" destOrd="0" presId="urn:microsoft.com/office/officeart/2005/8/layout/cycle2"/>
    <dgm:cxn modelId="{124DFAD5-B489-ED4C-83B0-32487580F658}" type="presParOf" srcId="{AAC22A62-AB43-472C-83C3-9E4E7B2FA425}" destId="{3E538D08-9DDA-4EBD-A39C-E97368F18F70}"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286048-CA9D-49DB-9C34-8C7D8AB95FAA}">
      <dsp:nvSpPr>
        <dsp:cNvPr id="0" name=""/>
        <dsp:cNvSpPr/>
      </dsp:nvSpPr>
      <dsp:spPr>
        <a:xfrm>
          <a:off x="-5850262" y="-895542"/>
          <a:ext cx="6966333" cy="6966333"/>
        </a:xfrm>
        <a:prstGeom prst="blockArc">
          <a:avLst>
            <a:gd name="adj1" fmla="val 18900000"/>
            <a:gd name="adj2" fmla="val 2700000"/>
            <a:gd name="adj3" fmla="val 289"/>
          </a:avLst>
        </a:prstGeom>
        <a:solidFill>
          <a:srgbClr val="00B050"/>
        </a:solidFill>
        <a:ln w="50800" cap="flat" cmpd="sng" algn="ctr">
          <a:solidFill>
            <a:srgbClr val="00B050"/>
          </a:solidFill>
          <a:prstDash val="solid"/>
          <a:miter lim="800000"/>
        </a:ln>
        <a:effectLst>
          <a:outerShdw blurRad="50800" dist="38100" dir="2700000" algn="tl" rotWithShape="0">
            <a:prstClr val="black">
              <a:alpha val="40000"/>
            </a:prstClr>
          </a:outerShdw>
        </a:effectLst>
      </dsp:spPr>
      <dsp:style>
        <a:lnRef idx="2">
          <a:scrgbClr r="0" g="0" b="0"/>
        </a:lnRef>
        <a:fillRef idx="0">
          <a:scrgbClr r="0" g="0" b="0"/>
        </a:fillRef>
        <a:effectRef idx="0">
          <a:scrgbClr r="0" g="0" b="0"/>
        </a:effectRef>
        <a:fontRef idx="minor"/>
      </dsp:style>
    </dsp:sp>
    <dsp:sp modelId="{83D3514D-309E-43DE-940E-9A1576539D8F}">
      <dsp:nvSpPr>
        <dsp:cNvPr id="0" name=""/>
        <dsp:cNvSpPr/>
      </dsp:nvSpPr>
      <dsp:spPr>
        <a:xfrm>
          <a:off x="718324" y="517524"/>
          <a:ext cx="7668458" cy="1035049"/>
        </a:xfrm>
        <a:prstGeom prst="rect">
          <a:avLst/>
        </a:prstGeom>
        <a:solidFill>
          <a:schemeClr val="bg2">
            <a:lumMod val="25000"/>
          </a:schemeClr>
        </a:solidFill>
        <a:ln w="15875" cap="flat" cmpd="sng" algn="ctr">
          <a:solidFill>
            <a:sysClr val="window" lastClr="FFFFFF">
              <a:hueOff val="0"/>
              <a:satOff val="0"/>
              <a:lumOff val="0"/>
              <a:alphaOff val="0"/>
            </a:sys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821571" tIns="55880" rIns="55880" bIns="55880" numCol="1" spcCol="1270" anchor="ctr" anchorCtr="0">
          <a:noAutofit/>
        </a:bodyPr>
        <a:lstStyle/>
        <a:p>
          <a:pPr lvl="0" algn="l" defTabSz="977900">
            <a:lnSpc>
              <a:spcPct val="90000"/>
            </a:lnSpc>
            <a:spcBef>
              <a:spcPct val="0"/>
            </a:spcBef>
            <a:spcAft>
              <a:spcPct val="35000"/>
            </a:spcAft>
          </a:pPr>
          <a:r>
            <a:rPr lang="en-US" sz="2200" b="1" kern="1200" dirty="0" smtClean="0">
              <a:solidFill>
                <a:sysClr val="window" lastClr="FFFFFF"/>
              </a:solidFill>
              <a:latin typeface="Century Gothic"/>
              <a:ea typeface="+mn-ea"/>
              <a:cs typeface="+mn-cs"/>
            </a:rPr>
            <a:t>SERVIR: </a:t>
          </a:r>
          <a:r>
            <a:rPr lang="en-US" sz="2200" kern="1200" dirty="0" smtClean="0">
              <a:solidFill>
                <a:sysClr val="window" lastClr="FFFFFF"/>
              </a:solidFill>
              <a:latin typeface="Century Gothic"/>
              <a:ea typeface="+mn-ea"/>
              <a:cs typeface="+mn-cs"/>
            </a:rPr>
            <a:t>Building international capacity with hubs in East Africa, Hindu Kush-Himalaya, Mesoamerica, and Mekong</a:t>
          </a:r>
          <a:endParaRPr lang="en-US" sz="2200" kern="1200" dirty="0">
            <a:solidFill>
              <a:sysClr val="window" lastClr="FFFFFF"/>
            </a:solidFill>
            <a:latin typeface="Century Gothic"/>
            <a:ea typeface="+mn-ea"/>
            <a:cs typeface="+mn-cs"/>
          </a:endParaRPr>
        </a:p>
      </dsp:txBody>
      <dsp:txXfrm>
        <a:off x="718324" y="517524"/>
        <a:ext cx="7668458" cy="1035049"/>
      </dsp:txXfrm>
    </dsp:sp>
    <dsp:sp modelId="{14784EC8-F47A-4753-80EB-80F378115A9C}">
      <dsp:nvSpPr>
        <dsp:cNvPr id="0" name=""/>
        <dsp:cNvSpPr/>
      </dsp:nvSpPr>
      <dsp:spPr>
        <a:xfrm>
          <a:off x="71418" y="388143"/>
          <a:ext cx="1293812" cy="1293812"/>
        </a:xfrm>
        <a:prstGeom prst="ellipse">
          <a:avLst/>
        </a:prstGeom>
        <a:blipFill dpi="0" rotWithShape="0">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ln w="15875" cap="flat" cmpd="sng" algn="ctr">
          <a:solidFill>
            <a:schemeClr val="bg1"/>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sp>
    <dsp:sp modelId="{F1DC2B31-FA74-4BEC-8D45-3651A82284B0}">
      <dsp:nvSpPr>
        <dsp:cNvPr id="0" name=""/>
        <dsp:cNvSpPr/>
      </dsp:nvSpPr>
      <dsp:spPr>
        <a:xfrm>
          <a:off x="1094564" y="2070099"/>
          <a:ext cx="7292217" cy="1035049"/>
        </a:xfrm>
        <a:prstGeom prst="rect">
          <a:avLst/>
        </a:prstGeom>
        <a:solidFill>
          <a:schemeClr val="bg2">
            <a:lumMod val="25000"/>
          </a:schemeClr>
        </a:solidFill>
        <a:ln w="15875" cap="flat" cmpd="sng" algn="ctr">
          <a:solidFill>
            <a:sysClr val="window" lastClr="FFFFFF">
              <a:hueOff val="0"/>
              <a:satOff val="0"/>
              <a:lumOff val="0"/>
              <a:alphaOff val="0"/>
            </a:sys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821571" tIns="55880" rIns="55880" bIns="55880" numCol="1" spcCol="1270" anchor="ctr" anchorCtr="0">
          <a:noAutofit/>
        </a:bodyPr>
        <a:lstStyle/>
        <a:p>
          <a:pPr lvl="0" algn="l" defTabSz="977900">
            <a:lnSpc>
              <a:spcPct val="90000"/>
            </a:lnSpc>
            <a:spcBef>
              <a:spcPct val="0"/>
            </a:spcBef>
            <a:spcAft>
              <a:spcPct val="35000"/>
            </a:spcAft>
          </a:pPr>
          <a:r>
            <a:rPr lang="en-US" sz="2200" b="1" kern="1200" dirty="0" smtClean="0">
              <a:solidFill>
                <a:sysClr val="window" lastClr="FFFFFF"/>
              </a:solidFill>
              <a:latin typeface="Century Gothic"/>
              <a:ea typeface="+mn-ea"/>
              <a:cs typeface="+mn-cs"/>
            </a:rPr>
            <a:t>Applied Remote </a:t>
          </a:r>
          <a:r>
            <a:rPr lang="en-US" sz="2200" b="1" kern="1200" dirty="0" err="1" smtClean="0">
              <a:solidFill>
                <a:sysClr val="window" lastClr="FFFFFF"/>
              </a:solidFill>
              <a:latin typeface="Century Gothic"/>
              <a:ea typeface="+mn-ea"/>
              <a:cs typeface="+mn-cs"/>
            </a:rPr>
            <a:t>SEnsing</a:t>
          </a:r>
          <a:r>
            <a:rPr lang="en-US" sz="2200" b="1" kern="1200" dirty="0" smtClean="0">
              <a:solidFill>
                <a:sysClr val="window" lastClr="FFFFFF"/>
              </a:solidFill>
              <a:latin typeface="Century Gothic"/>
              <a:ea typeface="+mn-ea"/>
              <a:cs typeface="+mn-cs"/>
            </a:rPr>
            <a:t> Training (ARSET): </a:t>
          </a:r>
          <a:r>
            <a:rPr lang="en-US" sz="2200" kern="1200" dirty="0" smtClean="0">
              <a:solidFill>
                <a:sysClr val="window" lastClr="FFFFFF"/>
              </a:solidFill>
              <a:latin typeface="Century Gothic"/>
              <a:ea typeface="+mn-ea"/>
              <a:cs typeface="+mn-cs"/>
            </a:rPr>
            <a:t>Online and hands-on NASA remote sensing training</a:t>
          </a:r>
          <a:endParaRPr lang="en-US" sz="2200" kern="1200" dirty="0">
            <a:solidFill>
              <a:sysClr val="window" lastClr="FFFFFF"/>
            </a:solidFill>
            <a:latin typeface="Century Gothic"/>
            <a:ea typeface="+mn-ea"/>
            <a:cs typeface="+mn-cs"/>
          </a:endParaRPr>
        </a:p>
      </dsp:txBody>
      <dsp:txXfrm>
        <a:off x="1094564" y="2070099"/>
        <a:ext cx="7292217" cy="1035049"/>
      </dsp:txXfrm>
    </dsp:sp>
    <dsp:sp modelId="{7BBC4D0F-6CFC-4FD5-9BAE-EE4ADBBC346D}">
      <dsp:nvSpPr>
        <dsp:cNvPr id="0" name=""/>
        <dsp:cNvSpPr/>
      </dsp:nvSpPr>
      <dsp:spPr>
        <a:xfrm>
          <a:off x="447658" y="1940718"/>
          <a:ext cx="1293812" cy="1293812"/>
        </a:xfrm>
        <a:prstGeom prst="ellipse">
          <a:avLst/>
        </a:prstGeom>
        <a:blipFill dpi="0" rotWithShape="0">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a:ln w="15875" cap="flat" cmpd="sng" algn="ctr">
          <a:solidFill>
            <a:schemeClr val="bg1"/>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sp>
    <dsp:sp modelId="{B3A61AB8-3781-444F-BCB3-DAEEF52EDE1C}">
      <dsp:nvSpPr>
        <dsp:cNvPr id="0" name=""/>
        <dsp:cNvSpPr/>
      </dsp:nvSpPr>
      <dsp:spPr>
        <a:xfrm>
          <a:off x="718324" y="3622673"/>
          <a:ext cx="7668458" cy="1035049"/>
        </a:xfrm>
        <a:prstGeom prst="rect">
          <a:avLst/>
        </a:prstGeom>
        <a:solidFill>
          <a:schemeClr val="bg2">
            <a:lumMod val="25000"/>
          </a:schemeClr>
        </a:solidFill>
        <a:ln w="15875" cap="flat" cmpd="sng" algn="ctr">
          <a:solidFill>
            <a:sysClr val="window" lastClr="FFFFFF">
              <a:hueOff val="0"/>
              <a:satOff val="0"/>
              <a:lumOff val="0"/>
              <a:alphaOff val="0"/>
            </a:sys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821571" tIns="55880" rIns="55880" bIns="55880" numCol="1" spcCol="1270" anchor="ctr" anchorCtr="0">
          <a:noAutofit/>
        </a:bodyPr>
        <a:lstStyle/>
        <a:p>
          <a:pPr lvl="0" algn="l" defTabSz="977900">
            <a:lnSpc>
              <a:spcPct val="90000"/>
            </a:lnSpc>
            <a:spcBef>
              <a:spcPct val="0"/>
            </a:spcBef>
            <a:spcAft>
              <a:spcPct val="35000"/>
            </a:spcAft>
          </a:pPr>
          <a:r>
            <a:rPr lang="en-US" sz="2200" b="1" kern="1200" dirty="0" smtClean="0">
              <a:solidFill>
                <a:sysClr val="window" lastClr="FFFFFF"/>
              </a:solidFill>
              <a:latin typeface="Century Gothic"/>
              <a:ea typeface="+mn-ea"/>
              <a:cs typeface="+mn-cs"/>
            </a:rPr>
            <a:t>DEVELOP: </a:t>
          </a:r>
          <a:r>
            <a:rPr lang="en-US" sz="2200" kern="1200" dirty="0" smtClean="0">
              <a:solidFill>
                <a:sysClr val="window" lastClr="FFFFFF"/>
              </a:solidFill>
              <a:latin typeface="Century Gothic"/>
              <a:ea typeface="+mn-ea"/>
              <a:cs typeface="+mn-cs"/>
            </a:rPr>
            <a:t>Dual workforce/local government capacity building using collaborative feasibility projects</a:t>
          </a:r>
          <a:endParaRPr lang="en-US" sz="2200" kern="1200" dirty="0">
            <a:solidFill>
              <a:sysClr val="window" lastClr="FFFFFF"/>
            </a:solidFill>
            <a:latin typeface="Century Gothic"/>
            <a:ea typeface="+mn-ea"/>
            <a:cs typeface="+mn-cs"/>
          </a:endParaRPr>
        </a:p>
      </dsp:txBody>
      <dsp:txXfrm>
        <a:off x="718324" y="3622673"/>
        <a:ext cx="7668458" cy="1035049"/>
      </dsp:txXfrm>
    </dsp:sp>
    <dsp:sp modelId="{712D4282-2BD8-4386-A953-0D5DEF83C5FB}">
      <dsp:nvSpPr>
        <dsp:cNvPr id="0" name=""/>
        <dsp:cNvSpPr/>
      </dsp:nvSpPr>
      <dsp:spPr>
        <a:xfrm>
          <a:off x="71418" y="3493292"/>
          <a:ext cx="1293812" cy="1293812"/>
        </a:xfrm>
        <a:prstGeom prst="ellipse">
          <a:avLst/>
        </a:prstGeom>
        <a:blipFill dpi="0" rotWithShape="0">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a:ln w="15875" cap="flat" cmpd="sng" algn="ctr">
          <a:solidFill>
            <a:schemeClr val="bg1"/>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796B12-5277-417A-9032-8A47CF50C76E}">
      <dsp:nvSpPr>
        <dsp:cNvPr id="0" name=""/>
        <dsp:cNvSpPr/>
      </dsp:nvSpPr>
      <dsp:spPr>
        <a:xfrm>
          <a:off x="1524071" y="-96668"/>
          <a:ext cx="1182149" cy="106894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b="1" kern="1200" dirty="0" smtClean="0"/>
            <a:t>1. Describe problem/</a:t>
          </a:r>
          <a:br>
            <a:rPr lang="en-US" sz="800" b="1" kern="1200" dirty="0" smtClean="0"/>
          </a:br>
          <a:r>
            <a:rPr lang="en-US" sz="800" b="1" kern="1200" dirty="0" smtClean="0"/>
            <a:t>identify stakeholder</a:t>
          </a:r>
          <a:endParaRPr lang="en-US" sz="800" b="1" kern="1200" dirty="0"/>
        </a:p>
      </dsp:txBody>
      <dsp:txXfrm>
        <a:off x="1697193" y="59875"/>
        <a:ext cx="835905" cy="755856"/>
      </dsp:txXfrm>
    </dsp:sp>
    <dsp:sp modelId="{75C9DD75-FFD2-47CA-8C9A-152CCEBE99A4}">
      <dsp:nvSpPr>
        <dsp:cNvPr id="0" name=""/>
        <dsp:cNvSpPr/>
      </dsp:nvSpPr>
      <dsp:spPr>
        <a:xfrm rot="1800000">
          <a:off x="2638705" y="620453"/>
          <a:ext cx="86749" cy="28933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a:off x="2640448" y="671815"/>
        <a:ext cx="60724" cy="173603"/>
      </dsp:txXfrm>
    </dsp:sp>
    <dsp:sp modelId="{87B9D873-DF02-46C0-99D4-17F70E8E3063}">
      <dsp:nvSpPr>
        <dsp:cNvPr id="0" name=""/>
        <dsp:cNvSpPr/>
      </dsp:nvSpPr>
      <dsp:spPr>
        <a:xfrm>
          <a:off x="2685354" y="522146"/>
          <a:ext cx="1087846" cy="111780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b="1" kern="1200" dirty="0" smtClean="0"/>
            <a:t>2. Define the decision-making context</a:t>
          </a:r>
          <a:endParaRPr lang="en-US" sz="800" b="1" kern="1200" dirty="0"/>
        </a:p>
      </dsp:txBody>
      <dsp:txXfrm>
        <a:off x="2844665" y="685844"/>
        <a:ext cx="769224" cy="790404"/>
      </dsp:txXfrm>
    </dsp:sp>
    <dsp:sp modelId="{DF850D38-AC62-4462-B9F5-84BF31234849}">
      <dsp:nvSpPr>
        <dsp:cNvPr id="0" name=""/>
        <dsp:cNvSpPr/>
      </dsp:nvSpPr>
      <dsp:spPr>
        <a:xfrm rot="5400000">
          <a:off x="3190475" y="1566292"/>
          <a:ext cx="77604" cy="28933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a:off x="3202116" y="1612520"/>
        <a:ext cx="54323" cy="173603"/>
      </dsp:txXfrm>
    </dsp:sp>
    <dsp:sp modelId="{B00827C9-A578-41A1-9B3A-3EEEF73E3BB8}">
      <dsp:nvSpPr>
        <dsp:cNvPr id="0" name=""/>
        <dsp:cNvSpPr/>
      </dsp:nvSpPr>
      <dsp:spPr>
        <a:xfrm>
          <a:off x="2635352" y="1786370"/>
          <a:ext cx="1187850" cy="116232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b="1" kern="1200" dirty="0" smtClean="0"/>
            <a:t>3. Characterize user capacities and needs</a:t>
          </a:r>
          <a:endParaRPr lang="en-US" sz="800" kern="1200" dirty="0"/>
        </a:p>
      </dsp:txBody>
      <dsp:txXfrm>
        <a:off x="2809309" y="1956589"/>
        <a:ext cx="839936" cy="821890"/>
      </dsp:txXfrm>
    </dsp:sp>
    <dsp:sp modelId="{2F2FF1AB-50EC-4F6D-B9D2-8B7066B67BFB}">
      <dsp:nvSpPr>
        <dsp:cNvPr id="0" name=""/>
        <dsp:cNvSpPr/>
      </dsp:nvSpPr>
      <dsp:spPr>
        <a:xfrm rot="9000000">
          <a:off x="2602174" y="2559109"/>
          <a:ext cx="89423" cy="28933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rot="10800000">
        <a:off x="2627204" y="2610270"/>
        <a:ext cx="62596" cy="173603"/>
      </dsp:txXfrm>
    </dsp:sp>
    <dsp:sp modelId="{D36F75B6-16A9-4C2E-8FF5-E2B51CB3C153}">
      <dsp:nvSpPr>
        <dsp:cNvPr id="0" name=""/>
        <dsp:cNvSpPr/>
      </dsp:nvSpPr>
      <dsp:spPr>
        <a:xfrm>
          <a:off x="1585343" y="2491520"/>
          <a:ext cx="1059606" cy="103851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b="1" kern="1200" dirty="0" smtClean="0"/>
            <a:t>4. Describe activities already responding to these needs</a:t>
          </a:r>
          <a:endParaRPr lang="en-US" sz="800" b="1" kern="1200" dirty="0"/>
        </a:p>
      </dsp:txBody>
      <dsp:txXfrm>
        <a:off x="1740519" y="2643607"/>
        <a:ext cx="749254" cy="734343"/>
      </dsp:txXfrm>
    </dsp:sp>
    <dsp:sp modelId="{4478A11E-5FE0-4FC7-AA5C-78DE0716361F}">
      <dsp:nvSpPr>
        <dsp:cNvPr id="0" name=""/>
        <dsp:cNvSpPr/>
      </dsp:nvSpPr>
      <dsp:spPr>
        <a:xfrm rot="12607746">
          <a:off x="1500407" y="2545035"/>
          <a:ext cx="123011" cy="28933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rot="10800000">
        <a:off x="1534817" y="2612165"/>
        <a:ext cx="86108" cy="173603"/>
      </dsp:txXfrm>
    </dsp:sp>
    <dsp:sp modelId="{BD9645DC-8B36-49ED-9D55-3866F5087D35}">
      <dsp:nvSpPr>
        <dsp:cNvPr id="0" name=""/>
        <dsp:cNvSpPr/>
      </dsp:nvSpPr>
      <dsp:spPr>
        <a:xfrm>
          <a:off x="436157" y="1859302"/>
          <a:ext cx="1111182" cy="99900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b="1" kern="1200" dirty="0" smtClean="0"/>
            <a:t>5. Specify opportunities to improve services</a:t>
          </a:r>
          <a:endParaRPr lang="en-US" sz="800" b="1" kern="1200" dirty="0"/>
        </a:p>
      </dsp:txBody>
      <dsp:txXfrm>
        <a:off x="598886" y="2005603"/>
        <a:ext cx="785724" cy="706402"/>
      </dsp:txXfrm>
    </dsp:sp>
    <dsp:sp modelId="{B1A308E6-0793-4574-821E-68315EAF20F2}">
      <dsp:nvSpPr>
        <dsp:cNvPr id="0" name=""/>
        <dsp:cNvSpPr/>
      </dsp:nvSpPr>
      <dsp:spPr>
        <a:xfrm rot="16224931">
          <a:off x="927456" y="1588678"/>
          <a:ext cx="137656" cy="28933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a:off x="947955" y="1667194"/>
        <a:ext cx="96359" cy="173603"/>
      </dsp:txXfrm>
    </dsp:sp>
    <dsp:sp modelId="{D7CE6EE0-966D-44A6-92C3-EE582F973DBA}">
      <dsp:nvSpPr>
        <dsp:cNvPr id="0" name=""/>
        <dsp:cNvSpPr/>
      </dsp:nvSpPr>
      <dsp:spPr>
        <a:xfrm>
          <a:off x="422873" y="562491"/>
          <a:ext cx="1156284" cy="103711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b="1" kern="1200" dirty="0" smtClean="0"/>
            <a:t>6. Conduct M&amp;E and product improvement</a:t>
          </a:r>
          <a:endParaRPr lang="en-US" sz="800" b="1" kern="1200" dirty="0"/>
        </a:p>
      </dsp:txBody>
      <dsp:txXfrm>
        <a:off x="592207" y="714372"/>
        <a:ext cx="817616" cy="733349"/>
      </dsp:txXfrm>
    </dsp:sp>
    <dsp:sp modelId="{AAC22A62-AB43-472C-83C3-9E4E7B2FA425}">
      <dsp:nvSpPr>
        <dsp:cNvPr id="0" name=""/>
        <dsp:cNvSpPr/>
      </dsp:nvSpPr>
      <dsp:spPr>
        <a:xfrm rot="19800000">
          <a:off x="1482867" y="619358"/>
          <a:ext cx="134484" cy="28933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a:off x="1485570" y="687312"/>
        <a:ext cx="94139" cy="173603"/>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hape 7"/>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8" name="Shape 8"/>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3530218368"/>
      </p:ext>
    </p:extLst>
  </p:cSld>
  <p:clrMap bg1="lt1" tx1="dk1" bg2="lt2" tx2="dk2" accent1="accent1" accent2="accent2" accent3="accent3" accent4="accent4" accent5="accent5" accent6="accent6" hlink="hlink" folHlink="folHlink"/>
  <p:notesStyle>
    <a:lvl1pPr defTabSz="457200">
      <a:lnSpc>
        <a:spcPct val="125000"/>
      </a:lnSpc>
      <a:defRPr sz="2400">
        <a:latin typeface="+mn-lt"/>
        <a:ea typeface="+mn-ea"/>
        <a:cs typeface="+mn-cs"/>
        <a:sym typeface="Avenir Roman"/>
      </a:defRPr>
    </a:lvl1pPr>
    <a:lvl2pPr indent="228600" defTabSz="457200">
      <a:lnSpc>
        <a:spcPct val="125000"/>
      </a:lnSpc>
      <a:defRPr sz="2400">
        <a:latin typeface="+mn-lt"/>
        <a:ea typeface="+mn-ea"/>
        <a:cs typeface="+mn-cs"/>
        <a:sym typeface="Avenir Roman"/>
      </a:defRPr>
    </a:lvl2pPr>
    <a:lvl3pPr indent="457200" defTabSz="457200">
      <a:lnSpc>
        <a:spcPct val="125000"/>
      </a:lnSpc>
      <a:defRPr sz="2400">
        <a:latin typeface="+mn-lt"/>
        <a:ea typeface="+mn-ea"/>
        <a:cs typeface="+mn-cs"/>
        <a:sym typeface="Avenir Roman"/>
      </a:defRPr>
    </a:lvl3pPr>
    <a:lvl4pPr indent="685800" defTabSz="457200">
      <a:lnSpc>
        <a:spcPct val="125000"/>
      </a:lnSpc>
      <a:defRPr sz="2400">
        <a:latin typeface="+mn-lt"/>
        <a:ea typeface="+mn-ea"/>
        <a:cs typeface="+mn-cs"/>
        <a:sym typeface="Avenir Roman"/>
      </a:defRPr>
    </a:lvl4pPr>
    <a:lvl5pPr indent="914400" defTabSz="457200">
      <a:lnSpc>
        <a:spcPct val="125000"/>
      </a:lnSpc>
      <a:defRPr sz="2400">
        <a:latin typeface="+mn-lt"/>
        <a:ea typeface="+mn-ea"/>
        <a:cs typeface="+mn-cs"/>
        <a:sym typeface="Avenir Roman"/>
      </a:defRPr>
    </a:lvl5pPr>
    <a:lvl6pPr indent="1143000" defTabSz="457200">
      <a:lnSpc>
        <a:spcPct val="125000"/>
      </a:lnSpc>
      <a:defRPr sz="2400">
        <a:latin typeface="+mn-lt"/>
        <a:ea typeface="+mn-ea"/>
        <a:cs typeface="+mn-cs"/>
        <a:sym typeface="Avenir Roman"/>
      </a:defRPr>
    </a:lvl6pPr>
    <a:lvl7pPr indent="1371600" defTabSz="457200">
      <a:lnSpc>
        <a:spcPct val="125000"/>
      </a:lnSpc>
      <a:defRPr sz="2400">
        <a:latin typeface="+mn-lt"/>
        <a:ea typeface="+mn-ea"/>
        <a:cs typeface="+mn-cs"/>
        <a:sym typeface="Avenir Roman"/>
      </a:defRPr>
    </a:lvl7pPr>
    <a:lvl8pPr indent="1600200" defTabSz="457200">
      <a:lnSpc>
        <a:spcPct val="125000"/>
      </a:lnSpc>
      <a:defRPr sz="2400">
        <a:latin typeface="+mn-lt"/>
        <a:ea typeface="+mn-ea"/>
        <a:cs typeface="+mn-cs"/>
        <a:sym typeface="Avenir Roman"/>
      </a:defRPr>
    </a:lvl8pPr>
    <a:lvl9pPr indent="1828800" defTabSz="457200">
      <a:lnSpc>
        <a:spcPct val="125000"/>
      </a:lnSpc>
      <a:defRPr sz="2400">
        <a:latin typeface="+mn-lt"/>
        <a:ea typeface="+mn-ea"/>
        <a:cs typeface="+mn-cs"/>
        <a:sym typeface="Avenir Roman"/>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itchFamily="34" charset="0"/>
              </a:rPr>
              <a:t>Notes:</a:t>
            </a:r>
          </a:p>
          <a:p>
            <a:endParaRPr lang="en-US" dirty="0" smtClean="0">
              <a:latin typeface="Arial" pitchFamily="34" charset="0"/>
            </a:endParaRPr>
          </a:p>
          <a:p>
            <a:r>
              <a:rPr lang="en-US" dirty="0" smtClean="0">
                <a:latin typeface="Arial" pitchFamily="34" charset="0"/>
              </a:rPr>
              <a:t>Around the world, SERVIR is improving awareness, increasing access to information, and supporting analysis.</a:t>
            </a:r>
            <a:r>
              <a:rPr lang="en-US" baseline="0" dirty="0" smtClean="0">
                <a:latin typeface="Arial" pitchFamily="34" charset="0"/>
              </a:rPr>
              <a:t> </a:t>
            </a:r>
            <a:r>
              <a:rPr lang="en-US" dirty="0" smtClean="0">
                <a:latin typeface="Arial" pitchFamily="34" charset="0"/>
              </a:rPr>
              <a:t>The examples shown here are just a few of the many products SERVIR offers to help manage challenges made more difficult by a changing climate.</a:t>
            </a:r>
            <a:endParaRPr lang="en-US" dirty="0" smtClean="0"/>
          </a:p>
          <a:p>
            <a:endParaRPr lang="en-US" dirty="0" smtClean="0">
              <a:latin typeface="Arial" pitchFamily="34" charset="0"/>
            </a:endParaRPr>
          </a:p>
          <a:p>
            <a:r>
              <a:rPr lang="en-US" dirty="0" smtClean="0">
                <a:latin typeface="Arial" pitchFamily="34" charset="0"/>
              </a:rPr>
              <a:t>Photo</a:t>
            </a:r>
            <a:r>
              <a:rPr lang="en-US" baseline="0" dirty="0" smtClean="0">
                <a:latin typeface="Arial" pitchFamily="34" charset="0"/>
              </a:rPr>
              <a:t> Left:</a:t>
            </a:r>
          </a:p>
          <a:p>
            <a:endParaRPr lang="en-US" dirty="0" smtClean="0">
              <a:latin typeface="Arial" pitchFamily="34" charset="0"/>
            </a:endParaRPr>
          </a:p>
          <a:p>
            <a:r>
              <a:rPr lang="en-US" dirty="0" smtClean="0">
                <a:latin typeface="Arial" pitchFamily="34" charset="0"/>
              </a:rPr>
              <a:t>Fishermen in El Salvador need to avoid waters made unsafe by outbreaks of harmful microalgae. </a:t>
            </a:r>
            <a:r>
              <a:rPr lang="en-US" baseline="0" dirty="0" smtClean="0">
                <a:latin typeface="Arial" pitchFamily="34" charset="0"/>
              </a:rPr>
              <a:t> </a:t>
            </a:r>
            <a:r>
              <a:rPr lang="en-US" dirty="0" smtClean="0">
                <a:latin typeface="Arial" pitchFamily="34" charset="0"/>
              </a:rPr>
              <a:t>Thanks to SERVIR, satellite imagery helps locate the microalgae, allowing fishermen to avoid these areas.</a:t>
            </a:r>
          </a:p>
          <a:p>
            <a:endParaRPr lang="en-US" dirty="0" smtClean="0">
              <a:latin typeface="Arial" pitchFamily="34" charset="0"/>
            </a:endParaRPr>
          </a:p>
          <a:p>
            <a:r>
              <a:rPr lang="en-US" dirty="0" smtClean="0">
                <a:latin typeface="Arial" pitchFamily="34" charset="0"/>
              </a:rPr>
              <a:t>Photo</a:t>
            </a:r>
            <a:r>
              <a:rPr lang="en-US" baseline="0" dirty="0" smtClean="0">
                <a:latin typeface="Arial" pitchFamily="34" charset="0"/>
              </a:rPr>
              <a:t> Middle </a:t>
            </a:r>
            <a:endParaRPr lang="en-US" dirty="0" smtClean="0">
              <a:latin typeface="Arial" pitchFamily="34" charset="0"/>
            </a:endParaRPr>
          </a:p>
          <a:p>
            <a:endParaRPr lang="en-US" dirty="0" smtClean="0">
              <a:latin typeface="Arial" pitchFamily="34" charset="0"/>
            </a:endParaRPr>
          </a:p>
          <a:p>
            <a:r>
              <a:rPr lang="en-US" dirty="0" smtClean="0">
                <a:latin typeface="Arial" pitchFamily="34" charset="0"/>
              </a:rPr>
              <a:t>With Kenya third in the world in yearly tea production, the tea industry provides a living for about 4 million Kenyans, or about 10% of the total population. During winter months, these people sometimes face a subtle but pervasive enemy – frost.</a:t>
            </a:r>
            <a:r>
              <a:rPr lang="en-US" baseline="0" dirty="0" smtClean="0">
                <a:latin typeface="Arial" pitchFamily="34" charset="0"/>
              </a:rPr>
              <a:t> </a:t>
            </a:r>
            <a:r>
              <a:rPr lang="en-US" dirty="0" smtClean="0">
                <a:latin typeface="Arial" pitchFamily="34" charset="0"/>
              </a:rPr>
              <a:t>Frost can cause millions of dollars in damage to tea crops.</a:t>
            </a:r>
          </a:p>
          <a:p>
            <a:r>
              <a:rPr lang="en-US" dirty="0" smtClean="0">
                <a:latin typeface="Arial" pitchFamily="34" charset="0"/>
              </a:rPr>
              <a:t>Thanks to SERVIR, satellite mapping in Kenya predicts potential frost areas, giving farmers time to prepare. </a:t>
            </a:r>
          </a:p>
          <a:p>
            <a:endParaRPr lang="en-US" dirty="0" smtClean="0">
              <a:latin typeface="Arial" pitchFamily="34" charset="0"/>
            </a:endParaRPr>
          </a:p>
          <a:p>
            <a:r>
              <a:rPr lang="en-US" dirty="0" smtClean="0">
                <a:latin typeface="Arial" pitchFamily="34" charset="0"/>
              </a:rPr>
              <a:t>Photo</a:t>
            </a:r>
            <a:r>
              <a:rPr lang="en-US" baseline="0" dirty="0" smtClean="0">
                <a:latin typeface="Arial" pitchFamily="34" charset="0"/>
              </a:rPr>
              <a:t> Right</a:t>
            </a:r>
          </a:p>
          <a:p>
            <a:endParaRPr lang="en-US" baseline="0" dirty="0" smtClean="0">
              <a:latin typeface="Arial" pitchFamily="34" charset="0"/>
            </a:endParaRPr>
          </a:p>
          <a:p>
            <a:r>
              <a:rPr lang="en-US" baseline="0" dirty="0" smtClean="0">
                <a:latin typeface="Arial" pitchFamily="34" charset="0"/>
              </a:rPr>
              <a:t>Satellite data reveals the river height upstream, so that flood risks downstream can be assessed 8 days in advance, as opposed to 3 days as currently done.</a:t>
            </a:r>
            <a:endParaRPr lang="en-US" dirty="0" smtClean="0">
              <a:latin typeface="Arial" pitchFamily="34" charset="0"/>
            </a:endParaRPr>
          </a:p>
          <a:p>
            <a:endParaRPr lang="en-US" dirty="0" smtClean="0">
              <a:latin typeface="Arial" pitchFamily="34" charset="0"/>
            </a:endParaRPr>
          </a:p>
          <a:p>
            <a:endParaRPr lang="en-US" dirty="0" smtClean="0">
              <a:latin typeface="Arial" pitchFamily="34" charset="0"/>
            </a:endParaRPr>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923FDA52-F008-435E-84B2-7A57F476F36A}" type="slidenum">
              <a:rPr lang="en-US" smtClean="0"/>
              <a:t>5</a:t>
            </a:fld>
            <a:endParaRPr lang="en-US"/>
          </a:p>
        </p:txBody>
      </p:sp>
    </p:spTree>
    <p:extLst>
      <p:ext uri="{BB962C8B-B14F-4D97-AF65-F5344CB8AC3E}">
        <p14:creationId xmlns:p14="http://schemas.microsoft.com/office/powerpoint/2010/main" val="105231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latin typeface="Arial" pitchFamily="34" charset="0"/>
            </a:endParaRPr>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923FDA52-F008-435E-84B2-7A57F476F36A}" type="slidenum">
              <a:rPr lang="en-US" smtClean="0"/>
              <a:t>6</a:t>
            </a:fld>
            <a:endParaRPr lang="en-US"/>
          </a:p>
        </p:txBody>
      </p:sp>
    </p:spTree>
    <p:extLst>
      <p:ext uri="{BB962C8B-B14F-4D97-AF65-F5344CB8AC3E}">
        <p14:creationId xmlns:p14="http://schemas.microsoft.com/office/powerpoint/2010/main" val="31943350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latin typeface="Arial" pitchFamily="34" charset="0"/>
            </a:endParaRPr>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923FDA52-F008-435E-84B2-7A57F476F36A}" type="slidenum">
              <a:rPr lang="en-US" smtClean="0"/>
              <a:t>7</a:t>
            </a:fld>
            <a:endParaRPr lang="en-US"/>
          </a:p>
        </p:txBody>
      </p:sp>
    </p:spTree>
    <p:extLst>
      <p:ext uri="{BB962C8B-B14F-4D97-AF65-F5344CB8AC3E}">
        <p14:creationId xmlns:p14="http://schemas.microsoft.com/office/powerpoint/2010/main" val="3487557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i="1" smtClean="0">
                <a:latin typeface="Arial"/>
                <a:cs typeface="Arial"/>
              </a:rPr>
              <a:t>“I think the largest benefit to me will be just learning the basics and gaining an understanding of what products and applications are available and how I potentially use these products to help with my responsibilities as a land manager.”</a:t>
            </a:r>
            <a:br>
              <a:rPr lang="en-US" sz="1200" i="1" smtClean="0">
                <a:latin typeface="Arial"/>
                <a:cs typeface="Arial"/>
              </a:rPr>
            </a:br>
            <a:r>
              <a:rPr lang="en-US" sz="1200" smtClean="0">
                <a:latin typeface="Arial"/>
                <a:cs typeface="Arial"/>
              </a:rPr>
              <a:t>-Participant of a 2015 Wildfire Workshop</a:t>
            </a:r>
          </a:p>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4ADA54F2-9768-BB4D-944F-81B872D1A08B}" type="slidenum">
              <a:rPr lang="en-US" smtClean="0"/>
              <a:pPr/>
              <a:t>8</a:t>
            </a:fld>
            <a:endParaRPr lang="en-US"/>
          </a:p>
        </p:txBody>
      </p:sp>
    </p:spTree>
    <p:extLst>
      <p:ext uri="{BB962C8B-B14F-4D97-AF65-F5344CB8AC3E}">
        <p14:creationId xmlns:p14="http://schemas.microsoft.com/office/powerpoint/2010/main" val="12403226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4ADA54F2-9768-BB4D-944F-81B872D1A08B}" type="slidenum">
              <a:rPr lang="en-US" smtClean="0"/>
              <a:pPr/>
              <a:t>9</a:t>
            </a:fld>
            <a:endParaRPr lang="en-US"/>
          </a:p>
        </p:txBody>
      </p:sp>
    </p:spTree>
    <p:extLst>
      <p:ext uri="{BB962C8B-B14F-4D97-AF65-F5344CB8AC3E}">
        <p14:creationId xmlns:p14="http://schemas.microsoft.com/office/powerpoint/2010/main" val="39635384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CEOS</a:t>
            </a:r>
            <a:r>
              <a:rPr lang="en-US" baseline="0" dirty="0" smtClean="0"/>
              <a:t> member agency participation</a:t>
            </a:r>
          </a:p>
          <a:p>
            <a:pPr marL="171450" indent="-171450">
              <a:buFont typeface="Arial"/>
              <a:buChar char="•"/>
            </a:pPr>
            <a:r>
              <a:rPr lang="en-US" baseline="0" dirty="0" smtClean="0"/>
              <a:t>Gabonese Agency of Study and Observation Space (AGEOS)</a:t>
            </a:r>
          </a:p>
          <a:p>
            <a:pPr marL="171450" indent="-171450">
              <a:buFont typeface="Arial"/>
              <a:buChar char="•"/>
            </a:pPr>
            <a:r>
              <a:rPr lang="en-US" baseline="0" dirty="0" smtClean="0"/>
              <a:t>German Aerospace Center (DFD)</a:t>
            </a:r>
          </a:p>
          <a:p>
            <a:pPr marL="171450" indent="-171450">
              <a:buFont typeface="Arial"/>
              <a:buChar char="•"/>
            </a:pPr>
            <a:r>
              <a:rPr lang="en-US" baseline="0" dirty="0" smtClean="0"/>
              <a:t>German Remote Sensing Data Center (DLR)</a:t>
            </a:r>
          </a:p>
          <a:p>
            <a:pPr marL="171450" indent="-171450">
              <a:buFont typeface="Arial"/>
              <a:buChar char="•"/>
            </a:pPr>
            <a:r>
              <a:rPr lang="en-US" baseline="0" dirty="0" smtClean="0"/>
              <a:t>Geo-Informatics and Space Technology Development Agency (GISTDA)</a:t>
            </a:r>
          </a:p>
          <a:p>
            <a:pPr marL="171450" indent="-171450">
              <a:buFont typeface="Arial"/>
              <a:buChar char="•"/>
            </a:pPr>
            <a:r>
              <a:rPr lang="en-US" baseline="0" dirty="0" smtClean="0"/>
              <a:t>National Institute for Space Research, Brazil (INPE)</a:t>
            </a:r>
          </a:p>
          <a:p>
            <a:pPr marL="171450" indent="-171450">
              <a:buFont typeface="Arial"/>
              <a:buChar char="•"/>
            </a:pPr>
            <a:r>
              <a:rPr lang="en-US" baseline="0" dirty="0" smtClean="0"/>
              <a:t>Joint Research Centre-European Commission, Italy</a:t>
            </a:r>
          </a:p>
          <a:p>
            <a:pPr marL="171450" indent="-171450">
              <a:buFont typeface="Arial"/>
              <a:buChar char="•"/>
            </a:pPr>
            <a:r>
              <a:rPr lang="en-US" baseline="0" dirty="0" smtClean="0"/>
              <a:t>National Space Research and Development Agency, Nigeria (NASRDA)</a:t>
            </a:r>
          </a:p>
          <a:p>
            <a:pPr marL="171450" indent="-171450">
              <a:buFont typeface="Arial"/>
              <a:buChar char="•"/>
            </a:pPr>
            <a:r>
              <a:rPr lang="en-US" baseline="0" dirty="0" smtClean="0"/>
              <a:t>National Commission on Space Activities, Argentina</a:t>
            </a:r>
          </a:p>
          <a:p>
            <a:pPr marL="171450" indent="-171450">
              <a:buFont typeface="Arial"/>
              <a:buChar char="•"/>
            </a:pPr>
            <a:r>
              <a:rPr lang="en-US" baseline="0" dirty="0" smtClean="0"/>
              <a:t>National Remote Sensing Centre, Zambia</a:t>
            </a:r>
          </a:p>
          <a:p>
            <a:pPr marL="171450" indent="-171450">
              <a:buFont typeface="Arial"/>
              <a:buChar char="•"/>
            </a:pPr>
            <a:r>
              <a:rPr lang="en-US" baseline="0" dirty="0" err="1" smtClean="0"/>
              <a:t>Roshydromet</a:t>
            </a:r>
            <a:r>
              <a:rPr lang="en-US" baseline="0" dirty="0" smtClean="0"/>
              <a:t>, Russia</a:t>
            </a:r>
          </a:p>
          <a:p>
            <a:pPr marL="171450" indent="-171450">
              <a:buFont typeface="Arial"/>
              <a:buChar char="•"/>
            </a:pPr>
            <a:r>
              <a:rPr lang="en-US" baseline="0" dirty="0" smtClean="0"/>
              <a:t>South African National Space Agency (SANSA)</a:t>
            </a:r>
          </a:p>
          <a:p>
            <a:pPr marL="171450" indent="-171450">
              <a:buFont typeface="Arial"/>
              <a:buChar char="•"/>
            </a:pPr>
            <a:endParaRPr lang="en-US" baseline="0" dirty="0" smtClean="0"/>
          </a:p>
          <a:p>
            <a:pPr marL="0" indent="0">
              <a:buFont typeface="Arial"/>
              <a:buNone/>
            </a:pPr>
            <a:r>
              <a:rPr lang="en-US" baseline="0" dirty="0" smtClean="0"/>
              <a:t>Individuals from CEOS agencies who participated in trainings:</a:t>
            </a:r>
          </a:p>
          <a:p>
            <a:pPr marL="171450" indent="-171450">
              <a:buFont typeface="Arial"/>
              <a:buChar char="•"/>
            </a:pPr>
            <a:r>
              <a:rPr lang="en-US" baseline="0" dirty="0" smtClean="0"/>
              <a:t>European Space Agency (ESA)</a:t>
            </a:r>
          </a:p>
          <a:p>
            <a:pPr marL="171450" indent="-171450">
              <a:buFont typeface="Arial"/>
              <a:buChar char="•"/>
            </a:pPr>
            <a:r>
              <a:rPr lang="en-US" baseline="0" dirty="0" smtClean="0"/>
              <a:t>Indian Space Research Organization (ISRO)</a:t>
            </a:r>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4ADA54F2-9768-BB4D-944F-81B872D1A08B}" type="slidenum">
              <a:rPr lang="en-US" smtClean="0"/>
              <a:pPr/>
              <a:t>10</a:t>
            </a:fld>
            <a:endParaRPr lang="en-US"/>
          </a:p>
        </p:txBody>
      </p:sp>
    </p:spTree>
    <p:extLst>
      <p:ext uri="{BB962C8B-B14F-4D97-AF65-F5344CB8AC3E}">
        <p14:creationId xmlns:p14="http://schemas.microsoft.com/office/powerpoint/2010/main" val="38180387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body" idx="1"/>
          </p:nvPr>
        </p:nvSpPr>
        <p:spPr bwMode="auto">
          <a:noFill/>
        </p:spPr>
        <p:txBody>
          <a:bodyPr wrap="square" lIns="90441" tIns="45221" rIns="90441" bIns="45221" numCol="1" anchor="t" anchorCtr="0" compatLnSpc="1">
            <a:prstTxWarp prst="textNoShape">
              <a:avLst/>
            </a:prstTxWarp>
          </a:bodyPr>
          <a:lstStyle/>
          <a:p>
            <a:pPr defTabSz="857599">
              <a:spcBef>
                <a:spcPct val="0"/>
              </a:spcBef>
            </a:pPr>
            <a:endParaRPr lang="en-US" sz="900" dirty="0">
              <a:latin typeface="Helvetica" charset="0"/>
            </a:endParaRPr>
          </a:p>
          <a:p>
            <a:pPr defTabSz="857599">
              <a:spcBef>
                <a:spcPct val="0"/>
              </a:spcBef>
            </a:pPr>
            <a:endParaRPr lang="en-US" sz="900" dirty="0"/>
          </a:p>
          <a:p>
            <a:pPr defTabSz="857599">
              <a:spcBef>
                <a:spcPct val="0"/>
              </a:spcBef>
            </a:pPr>
            <a:endParaRPr lang="en-US" sz="900" dirty="0">
              <a:latin typeface="Helvetica" charset="0"/>
            </a:endParaRPr>
          </a:p>
          <a:p>
            <a:pPr defTabSz="857599">
              <a:spcBef>
                <a:spcPct val="0"/>
              </a:spcBef>
            </a:pPr>
            <a:endParaRPr lang="en-US" sz="900" dirty="0">
              <a:solidFill>
                <a:srgbClr val="000000"/>
              </a:solidFill>
            </a:endParaRPr>
          </a:p>
          <a:p>
            <a:pPr defTabSz="857599">
              <a:spcBef>
                <a:spcPct val="0"/>
              </a:spcBef>
            </a:pPr>
            <a:endParaRPr lang="en-US" sz="900" dirty="0">
              <a:latin typeface="Helvetica" charset="0"/>
            </a:endParaRPr>
          </a:p>
        </p:txBody>
      </p:sp>
      <p:sp>
        <p:nvSpPr>
          <p:cNvPr id="21507" name="Rectangle 3"/>
          <p:cNvSpPr>
            <a:spLocks noGrp="1" noRot="1" noChangeAspect="1" noChangeArrowheads="1" noTextEdit="1"/>
          </p:cNvSpPr>
          <p:nvPr>
            <p:ph type="sldImg"/>
          </p:nvPr>
        </p:nvSpPr>
        <p:spPr bwMode="auto">
          <a:noFill/>
          <a:ln cap="flat">
            <a:solidFill>
              <a:srgbClr val="000000"/>
            </a:solidFill>
            <a:miter lim="800000"/>
            <a:headEnd/>
            <a:tailEnd/>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Slide">
    <p:bg>
      <p:bgPr>
        <a:blipFill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xmlns:p14="http://schemas.microsoft.com/office/powerpoint/2010/mai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blank">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59390381"/>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68286582"/>
      </p:ext>
    </p:extLst>
  </p:cSld>
  <p:clrMapOvr>
    <a:masterClrMapping/>
  </p:clrMapOvr>
  <p:transition xmlns:p14="http://schemas.microsoft.com/office/powerpoint/2010/main"/>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6068646" cy="981075"/>
          </a:xfrm>
          <a:prstGeom prst="rect">
            <a:avLst/>
          </a:prstGeom>
        </p:spPr>
        <p:txBody>
          <a:bodyPr anchor="ctr">
            <a:normAutofit/>
          </a:bodyPr>
          <a:lstStyle>
            <a:lvl1pPr algn="l">
              <a:defRPr sz="3200">
                <a:solidFill>
                  <a:schemeClr val="bg1"/>
                </a:solidFill>
              </a:defRPr>
            </a:lvl1pPr>
          </a:lstStyle>
          <a:p>
            <a:r>
              <a:rPr lang="en-US" dirty="0" smtClean="0"/>
              <a:t>Click to edit Master title style</a:t>
            </a:r>
            <a:endParaRPr lang="en-US" dirty="0"/>
          </a:p>
        </p:txBody>
      </p:sp>
      <p:sp>
        <p:nvSpPr>
          <p:cNvPr id="12" name="Text Placeholder 11"/>
          <p:cNvSpPr>
            <a:spLocks noGrp="1"/>
          </p:cNvSpPr>
          <p:nvPr>
            <p:ph type="body" sz="quarter" idx="13"/>
          </p:nvPr>
        </p:nvSpPr>
        <p:spPr>
          <a:xfrm>
            <a:off x="457200" y="1582738"/>
            <a:ext cx="8213725" cy="4394200"/>
          </a:xfrm>
          <a:prstGeom prst="rect">
            <a:avLst/>
          </a:prstGeom>
        </p:spPr>
        <p:txBody>
          <a:bodyPr>
            <a:normAutofit/>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33857488"/>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1"/>
            <a:ext cx="4038600" cy="4525963"/>
          </a:xfrm>
          <a:prstGeom prst="rect">
            <a:avLst/>
          </a:prstGeom>
        </p:spPr>
        <p:txBody>
          <a:bodyPr/>
          <a:lstStyle>
            <a:lvl1pPr>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1"/>
            <a:ext cx="4038600" cy="4525963"/>
          </a:xfrm>
          <a:prstGeom prst="rect">
            <a:avLst/>
          </a:prstGeom>
        </p:spPr>
        <p:txBody>
          <a:bodyPr/>
          <a:lstStyle>
            <a:lvl1pPr>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itle 1"/>
          <p:cNvSpPr>
            <a:spLocks noGrp="1"/>
          </p:cNvSpPr>
          <p:nvPr>
            <p:ph type="title"/>
          </p:nvPr>
        </p:nvSpPr>
        <p:spPr>
          <a:xfrm>
            <a:off x="457200" y="274641"/>
            <a:ext cx="8229600" cy="576299"/>
          </a:xfrm>
          <a:prstGeom prst="rect">
            <a:avLst/>
          </a:prstGeom>
        </p:spPr>
        <p:txBody>
          <a:bodyPr/>
          <a:lstStyle/>
          <a:p>
            <a:r>
              <a:rPr lang="en-US" dirty="0" smtClean="0"/>
              <a:t>Click to edit Master title style</a:t>
            </a:r>
            <a:endParaRPr lang="en-US" dirty="0"/>
          </a:p>
        </p:txBody>
      </p:sp>
      <p:sp>
        <p:nvSpPr>
          <p:cNvPr id="7" name="Text Placeholder 8"/>
          <p:cNvSpPr>
            <a:spLocks noGrp="1"/>
          </p:cNvSpPr>
          <p:nvPr>
            <p:ph type="body" sz="quarter" idx="10"/>
          </p:nvPr>
        </p:nvSpPr>
        <p:spPr>
          <a:xfrm>
            <a:off x="457200" y="850939"/>
            <a:ext cx="8229600" cy="469900"/>
          </a:xfrm>
          <a:prstGeom prst="rect">
            <a:avLst/>
          </a:prstGeom>
        </p:spPr>
        <p:txBody>
          <a:bodyPr anchor="t"/>
          <a:lstStyle>
            <a:lvl1pPr marL="91440" indent="0">
              <a:buNone/>
              <a:defRPr/>
            </a:lvl1pPr>
          </a:lstStyle>
          <a:p>
            <a:pPr lvl="0"/>
            <a:r>
              <a:rPr lang="en-US" dirty="0" smtClean="0"/>
              <a:t>Click to edit Master text styles</a:t>
            </a:r>
          </a:p>
        </p:txBody>
      </p:sp>
    </p:spTree>
    <p:extLst>
      <p:ext uri="{BB962C8B-B14F-4D97-AF65-F5344CB8AC3E}">
        <p14:creationId xmlns:p14="http://schemas.microsoft.com/office/powerpoint/2010/main" val="28354075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3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1"/>
            <a:ext cx="4038600" cy="4525963"/>
          </a:xfrm>
          <a:prstGeom prst="rect">
            <a:avLst/>
          </a:prstGeom>
        </p:spPr>
        <p:txBody>
          <a:bodyPr/>
          <a:lstStyle>
            <a:lvl1pPr>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1"/>
            <a:ext cx="4038600" cy="4525963"/>
          </a:xfrm>
          <a:prstGeom prst="rect">
            <a:avLst/>
          </a:prstGeom>
        </p:spPr>
        <p:txBody>
          <a:bodyPr/>
          <a:lstStyle>
            <a:lvl1pPr>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itle 1"/>
          <p:cNvSpPr>
            <a:spLocks noGrp="1"/>
          </p:cNvSpPr>
          <p:nvPr>
            <p:ph type="title"/>
          </p:nvPr>
        </p:nvSpPr>
        <p:spPr>
          <a:xfrm>
            <a:off x="457200" y="274641"/>
            <a:ext cx="8229600" cy="576299"/>
          </a:xfrm>
          <a:prstGeom prst="rect">
            <a:avLst/>
          </a:prstGeom>
        </p:spPr>
        <p:txBody>
          <a:bodyPr/>
          <a:lstStyle/>
          <a:p>
            <a:r>
              <a:rPr lang="en-US" dirty="0" smtClean="0"/>
              <a:t>Click to edit Master title style</a:t>
            </a:r>
            <a:endParaRPr lang="en-US" dirty="0"/>
          </a:p>
        </p:txBody>
      </p:sp>
      <p:sp>
        <p:nvSpPr>
          <p:cNvPr id="7" name="Text Placeholder 8"/>
          <p:cNvSpPr>
            <a:spLocks noGrp="1"/>
          </p:cNvSpPr>
          <p:nvPr>
            <p:ph type="body" sz="quarter" idx="10"/>
          </p:nvPr>
        </p:nvSpPr>
        <p:spPr>
          <a:xfrm>
            <a:off x="457200" y="850939"/>
            <a:ext cx="8229600" cy="469900"/>
          </a:xfrm>
          <a:prstGeom prst="rect">
            <a:avLst/>
          </a:prstGeom>
        </p:spPr>
        <p:txBody>
          <a:bodyPr anchor="t"/>
          <a:lstStyle>
            <a:lvl1pPr marL="91440" indent="0">
              <a:buNone/>
              <a:defRPr/>
            </a:lvl1pPr>
          </a:lstStyle>
          <a:p>
            <a:pPr lvl="0"/>
            <a:r>
              <a:rPr lang="en-US" dirty="0" smtClean="0"/>
              <a:t>Click to edit Master text styles</a:t>
            </a:r>
          </a:p>
        </p:txBody>
      </p:sp>
    </p:spTree>
    <p:extLst>
      <p:ext uri="{BB962C8B-B14F-4D97-AF65-F5344CB8AC3E}">
        <p14:creationId xmlns:p14="http://schemas.microsoft.com/office/powerpoint/2010/main" val="2590602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2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1"/>
            <a:ext cx="4038600" cy="4525963"/>
          </a:xfrm>
          <a:prstGeom prst="rect">
            <a:avLst/>
          </a:prstGeom>
        </p:spPr>
        <p:txBody>
          <a:bodyPr/>
          <a:lstStyle>
            <a:lvl1pPr>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1"/>
            <a:ext cx="4038600" cy="4525963"/>
          </a:xfrm>
          <a:prstGeom prst="rect">
            <a:avLst/>
          </a:prstGeom>
        </p:spPr>
        <p:txBody>
          <a:bodyPr/>
          <a:lstStyle>
            <a:lvl1pPr>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itle 1"/>
          <p:cNvSpPr>
            <a:spLocks noGrp="1"/>
          </p:cNvSpPr>
          <p:nvPr>
            <p:ph type="title"/>
          </p:nvPr>
        </p:nvSpPr>
        <p:spPr>
          <a:xfrm>
            <a:off x="457200" y="274641"/>
            <a:ext cx="8229600" cy="576299"/>
          </a:xfrm>
          <a:prstGeom prst="rect">
            <a:avLst/>
          </a:prstGeom>
        </p:spPr>
        <p:txBody>
          <a:bodyPr/>
          <a:lstStyle/>
          <a:p>
            <a:r>
              <a:rPr lang="en-US" dirty="0" smtClean="0"/>
              <a:t>Click to edit Master title style</a:t>
            </a:r>
            <a:endParaRPr lang="en-US" dirty="0"/>
          </a:p>
        </p:txBody>
      </p:sp>
      <p:sp>
        <p:nvSpPr>
          <p:cNvPr id="7" name="Text Placeholder 8"/>
          <p:cNvSpPr>
            <a:spLocks noGrp="1"/>
          </p:cNvSpPr>
          <p:nvPr>
            <p:ph type="body" sz="quarter" idx="10"/>
          </p:nvPr>
        </p:nvSpPr>
        <p:spPr>
          <a:xfrm>
            <a:off x="457200" y="850939"/>
            <a:ext cx="8229600" cy="469900"/>
          </a:xfrm>
          <a:prstGeom prst="rect">
            <a:avLst/>
          </a:prstGeom>
        </p:spPr>
        <p:txBody>
          <a:bodyPr anchor="t"/>
          <a:lstStyle>
            <a:lvl1pPr marL="91440" indent="0">
              <a:buNone/>
              <a:defRPr/>
            </a:lvl1pPr>
          </a:lstStyle>
          <a:p>
            <a:pPr lvl="0"/>
            <a:r>
              <a:rPr lang="en-US" dirty="0" smtClean="0"/>
              <a:t>Click to edit Master text styles</a:t>
            </a:r>
          </a:p>
        </p:txBody>
      </p:sp>
    </p:spTree>
    <p:extLst>
      <p:ext uri="{BB962C8B-B14F-4D97-AF65-F5344CB8AC3E}">
        <p14:creationId xmlns:p14="http://schemas.microsoft.com/office/powerpoint/2010/main" val="17277432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Left text, Right image">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rgbClr val="2A42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bottom color"/>
          <p:cNvSpPr/>
          <p:nvPr userDrawn="1"/>
        </p:nvSpPr>
        <p:spPr>
          <a:xfrm>
            <a:off x="0" y="6784848"/>
            <a:ext cx="9144000" cy="73152"/>
          </a:xfrm>
          <a:prstGeom prst="rect">
            <a:avLst/>
          </a:prstGeom>
          <a:solidFill>
            <a:srgbClr val="2A42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Section Body Text"/>
          <p:cNvSpPr>
            <a:spLocks noGrp="1"/>
          </p:cNvSpPr>
          <p:nvPr>
            <p:ph type="body" sz="quarter" idx="11" hasCustomPrompt="1"/>
          </p:nvPr>
        </p:nvSpPr>
        <p:spPr>
          <a:xfrm>
            <a:off x="521208" y="2130552"/>
            <a:ext cx="3593592" cy="3374136"/>
          </a:xfrm>
          <a:prstGeom prst="rect">
            <a:avLst/>
          </a:prstGeom>
        </p:spPr>
        <p:txBody>
          <a:bodyPr>
            <a:normAutofit/>
          </a:bodyPr>
          <a:lstStyle>
            <a:lvl1pPr marL="0" indent="0">
              <a:buNone/>
              <a:defRPr sz="2000" baseline="0"/>
            </a:lvl1pPr>
          </a:lstStyle>
          <a:p>
            <a:pPr lvl="0"/>
            <a:r>
              <a:rPr lang="en-US" dirty="0" smtClean="0"/>
              <a:t>Body Text Here</a:t>
            </a:r>
            <a:endParaRPr lang="en-US" dirty="0"/>
          </a:p>
        </p:txBody>
      </p:sp>
      <p:sp>
        <p:nvSpPr>
          <p:cNvPr id="10" name="Section Head"/>
          <p:cNvSpPr>
            <a:spLocks noGrp="1"/>
          </p:cNvSpPr>
          <p:nvPr>
            <p:ph type="body" sz="quarter" idx="10" hasCustomPrompt="1"/>
          </p:nvPr>
        </p:nvSpPr>
        <p:spPr>
          <a:xfrm>
            <a:off x="548640" y="640080"/>
            <a:ext cx="3566160" cy="1325880"/>
          </a:xfrm>
          <a:prstGeom prst="rect">
            <a:avLst/>
          </a:prstGeom>
        </p:spPr>
        <p:txBody>
          <a:bodyPr anchor="b">
            <a:normAutofit/>
          </a:bodyPr>
          <a:lstStyle>
            <a:lvl1pPr marL="0" indent="0">
              <a:buNone/>
              <a:defRPr sz="4000" b="1" baseline="0">
                <a:solidFill>
                  <a:schemeClr val="accent1"/>
                </a:solidFill>
              </a:defRPr>
            </a:lvl1pPr>
          </a:lstStyle>
          <a:p>
            <a:pPr lvl="0"/>
            <a:r>
              <a:rPr lang="en-US" sz="4000" b="1" dirty="0" smtClean="0"/>
              <a:t>Section Header Here</a:t>
            </a:r>
            <a:endParaRPr lang="en-US" dirty="0"/>
          </a:p>
        </p:txBody>
      </p:sp>
      <p:sp>
        <p:nvSpPr>
          <p:cNvPr id="15" name="Imagery"/>
          <p:cNvSpPr>
            <a:spLocks noGrp="1"/>
          </p:cNvSpPr>
          <p:nvPr>
            <p:ph type="pic" sz="quarter" idx="12" hasCustomPrompt="1"/>
          </p:nvPr>
        </p:nvSpPr>
        <p:spPr>
          <a:xfrm>
            <a:off x="4572000" y="0"/>
            <a:ext cx="4572000" cy="6858000"/>
          </a:xfrm>
          <a:prstGeom prst="rect">
            <a:avLst/>
          </a:prstGeo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4572000" y="6583680"/>
            <a:ext cx="1993392" cy="274320"/>
          </a:xfrm>
          <a:prstGeom prst="rect">
            <a:avLst/>
          </a:prstGeom>
        </p:spPr>
        <p:txBody>
          <a:bodyPr>
            <a:normAutofit/>
          </a:bodyPr>
          <a:lstStyle>
            <a:lvl1pPr marL="0" indent="0">
              <a:buNone/>
              <a:defRPr sz="1200" baseline="0"/>
            </a:lvl1pPr>
          </a:lstStyle>
          <a:p>
            <a:pPr lvl="0"/>
            <a:r>
              <a:rPr lang="en-US" sz="1200" dirty="0" smtClean="0"/>
              <a:t>Image Credit: Source</a:t>
            </a:r>
            <a:endParaRPr lang="en-US" dirty="0"/>
          </a:p>
        </p:txBody>
      </p:sp>
    </p:spTree>
    <p:extLst>
      <p:ext uri="{BB962C8B-B14F-4D97-AF65-F5344CB8AC3E}">
        <p14:creationId xmlns:p14="http://schemas.microsoft.com/office/powerpoint/2010/main" val="5608526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Blank">
    <p:spTree>
      <p:nvGrpSpPr>
        <p:cNvPr id="1" name=""/>
        <p:cNvGrpSpPr/>
        <p:nvPr/>
      </p:nvGrpSpPr>
      <p:grpSpPr>
        <a:xfrm>
          <a:off x="0" y="0"/>
          <a:ext cx="0" cy="0"/>
          <a:chOff x="0" y="0"/>
          <a:chExt cx="0" cy="0"/>
        </a:xfrm>
      </p:grpSpPr>
      <p:sp>
        <p:nvSpPr>
          <p:cNvPr id="6" name="Shape 6"/>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
        <p:nvSpPr>
          <p:cNvPr id="3" name="Content Placeholder 2"/>
          <p:cNvSpPr>
            <a:spLocks noGrp="1"/>
          </p:cNvSpPr>
          <p:nvPr>
            <p:ph sz="quarter" idx="10"/>
          </p:nvPr>
        </p:nvSpPr>
        <p:spPr>
          <a:xfrm>
            <a:off x="457200" y="1600200"/>
            <a:ext cx="8153400" cy="4724400"/>
          </a:xfrm>
          <a:prstGeom prst="rect">
            <a:avLst/>
          </a:prstGeom>
        </p:spPr>
        <p:txBody>
          <a:bodyPr/>
          <a:lstStyle>
            <a:lvl1pPr>
              <a:defRPr sz="2000">
                <a:latin typeface="Arial" panose="020B0604020202020204" pitchFamily="34" charset="0"/>
                <a:cs typeface="Arial" panose="020B0604020202020204" pitchFamily="34" charset="0"/>
              </a:defRPr>
            </a:lvl1pPr>
            <a:lvl2pPr marL="768927" indent="-311727">
              <a:buFont typeface="Courier New" panose="02070309020205020404" pitchFamily="49" charset="0"/>
              <a:buChar char="o"/>
              <a:defRPr sz="2000">
                <a:latin typeface="Arial" panose="020B0604020202020204" pitchFamily="34" charset="0"/>
                <a:cs typeface="Arial" panose="020B0604020202020204" pitchFamily="34" charset="0"/>
              </a:defRPr>
            </a:lvl2pPr>
            <a:lvl3pPr marL="1188719" indent="-274319">
              <a:buFont typeface="Wingdings" panose="05000000000000000000" pitchFamily="2" charset="2"/>
              <a:buChar cha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Content Placeholder 4"/>
          <p:cNvSpPr>
            <a:spLocks noGrp="1"/>
          </p:cNvSpPr>
          <p:nvPr>
            <p:ph sz="quarter" idx="11" hasCustomPrompt="1"/>
          </p:nvPr>
        </p:nvSpPr>
        <p:spPr>
          <a:xfrm>
            <a:off x="2057400" y="304800"/>
            <a:ext cx="4953000" cy="533400"/>
          </a:xfrm>
          <a:prstGeom prst="rect">
            <a:avLst/>
          </a:prstGeom>
        </p:spPr>
        <p:txBody>
          <a:bodyPr/>
          <a:lstStyle>
            <a:lvl1pPr marL="0" indent="0">
              <a:buNone/>
              <a:defRPr>
                <a:solidFill>
                  <a:schemeClr val="bg1"/>
                </a:solidFill>
                <a:latin typeface="Proxima Nova Regular"/>
              </a:defRPr>
            </a:lvl1pPr>
          </a:lstStyle>
          <a:p>
            <a:pPr lvl="0"/>
            <a:r>
              <a:rPr lang="en-US" dirty="0" smtClean="0"/>
              <a:t>Title Goes Here</a:t>
            </a:r>
            <a:endParaRPr lang="en-US" dirty="0"/>
          </a:p>
        </p:txBody>
      </p:sp>
    </p:spTree>
    <p:extLst>
      <p:ext uri="{BB962C8B-B14F-4D97-AF65-F5344CB8AC3E}">
        <p14:creationId xmlns:p14="http://schemas.microsoft.com/office/powerpoint/2010/main" val="398568441"/>
      </p:ext>
    </p:extLst>
  </p:cSld>
  <p:clrMapOvr>
    <a:masterClrMapping/>
  </p:clrMapOvr>
  <p:transition xmlns:p14="http://schemas.microsoft.com/office/powerpoint/2010/mai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 Id="rId11"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1"/>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sldNum" sz="quarter" idx="2"/>
          </p:nvPr>
        </p:nvSpPr>
        <p:spPr>
          <a:xfrm>
            <a:off x="7239000" y="6546850"/>
            <a:ext cx="1905000" cy="256540"/>
          </a:xfrm>
          <a:prstGeom prst="rect">
            <a:avLst/>
          </a:prstGeom>
          <a:ln w="12700">
            <a:miter lim="400000"/>
          </a:ln>
        </p:spPr>
        <p:txBody>
          <a:bodyPr lIns="45719" rIns="45719">
            <a:spAutoFit/>
          </a:bodyPr>
          <a:lstStyle>
            <a:lvl1pPr algn="r">
              <a:spcBef>
                <a:spcPts val="600"/>
              </a:spcBef>
              <a:defRPr sz="1000">
                <a:latin typeface="Calibri"/>
                <a:ea typeface="Calibri"/>
                <a:cs typeface="Calibri"/>
                <a:sym typeface="Calibri"/>
              </a:defRPr>
            </a:lvl1pPr>
          </a:lstStyle>
          <a:p>
            <a:pPr lvl="0"/>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Lst>
  <p:transition xmlns:p14="http://schemas.microsoft.com/office/powerpoint/2010/main" spd="med"/>
  <p:txStyles>
    <p:title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p:titleStyle>
    <p:body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p:bodyStyle>
    <p:otherStyle>
      <a:lvl1pPr algn="r" defTabSz="457200">
        <a:spcBef>
          <a:spcPts val="600"/>
        </a:spcBef>
        <a:defRPr sz="1000">
          <a:solidFill>
            <a:schemeClr val="tx1"/>
          </a:solidFill>
          <a:latin typeface="+mn-lt"/>
          <a:ea typeface="+mn-ea"/>
          <a:cs typeface="+mn-cs"/>
          <a:sym typeface="Calibri"/>
        </a:defRPr>
      </a:lvl1pPr>
      <a:lvl2pPr indent="457200" algn="r" defTabSz="457200">
        <a:spcBef>
          <a:spcPts val="600"/>
        </a:spcBef>
        <a:defRPr sz="1000">
          <a:solidFill>
            <a:schemeClr val="tx1"/>
          </a:solidFill>
          <a:latin typeface="+mn-lt"/>
          <a:ea typeface="+mn-ea"/>
          <a:cs typeface="+mn-cs"/>
          <a:sym typeface="Calibri"/>
        </a:defRPr>
      </a:lvl2pPr>
      <a:lvl3pPr indent="914400" algn="r" defTabSz="457200">
        <a:spcBef>
          <a:spcPts val="600"/>
        </a:spcBef>
        <a:defRPr sz="1000">
          <a:solidFill>
            <a:schemeClr val="tx1"/>
          </a:solidFill>
          <a:latin typeface="+mn-lt"/>
          <a:ea typeface="+mn-ea"/>
          <a:cs typeface="+mn-cs"/>
          <a:sym typeface="Calibri"/>
        </a:defRPr>
      </a:lvl3pPr>
      <a:lvl4pPr indent="1371600" algn="r" defTabSz="457200">
        <a:spcBef>
          <a:spcPts val="600"/>
        </a:spcBef>
        <a:defRPr sz="1000">
          <a:solidFill>
            <a:schemeClr val="tx1"/>
          </a:solidFill>
          <a:latin typeface="+mn-lt"/>
          <a:ea typeface="+mn-ea"/>
          <a:cs typeface="+mn-cs"/>
          <a:sym typeface="Calibri"/>
        </a:defRPr>
      </a:lvl4pPr>
      <a:lvl5pPr indent="1828800" algn="r" defTabSz="457200">
        <a:spcBef>
          <a:spcPts val="600"/>
        </a:spcBef>
        <a:defRPr sz="1000">
          <a:solidFill>
            <a:schemeClr val="tx1"/>
          </a:solidFill>
          <a:latin typeface="+mn-lt"/>
          <a:ea typeface="+mn-ea"/>
          <a:cs typeface="+mn-cs"/>
          <a:sym typeface="Calibri"/>
        </a:defRPr>
      </a:lvl5pPr>
      <a:lvl6pPr indent="2286000" algn="r" defTabSz="457200">
        <a:spcBef>
          <a:spcPts val="600"/>
        </a:spcBef>
        <a:defRPr sz="1000">
          <a:solidFill>
            <a:schemeClr val="tx1"/>
          </a:solidFill>
          <a:latin typeface="+mn-lt"/>
          <a:ea typeface="+mn-ea"/>
          <a:cs typeface="+mn-cs"/>
          <a:sym typeface="Calibri"/>
        </a:defRPr>
      </a:lvl6pPr>
      <a:lvl7pPr indent="2743200" algn="r" defTabSz="457200">
        <a:spcBef>
          <a:spcPts val="600"/>
        </a:spcBef>
        <a:defRPr sz="1000">
          <a:solidFill>
            <a:schemeClr val="tx1"/>
          </a:solidFill>
          <a:latin typeface="+mn-lt"/>
          <a:ea typeface="+mn-ea"/>
          <a:cs typeface="+mn-cs"/>
          <a:sym typeface="Calibri"/>
        </a:defRPr>
      </a:lvl7pPr>
      <a:lvl8pPr indent="3200400" algn="r" defTabSz="457200">
        <a:spcBef>
          <a:spcPts val="600"/>
        </a:spcBef>
        <a:defRPr sz="1000">
          <a:solidFill>
            <a:schemeClr val="tx1"/>
          </a:solidFill>
          <a:latin typeface="+mn-lt"/>
          <a:ea typeface="+mn-ea"/>
          <a:cs typeface="+mn-cs"/>
          <a:sym typeface="Calibri"/>
        </a:defRPr>
      </a:lvl8pPr>
      <a:lvl9pPr indent="3657600" algn="r" defTabSz="457200">
        <a:spcBef>
          <a:spcPts val="600"/>
        </a:spcBef>
        <a:defRPr sz="1000">
          <a:solidFill>
            <a:schemeClr val="tx1"/>
          </a:solidFill>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20.jpg"/></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4" Type="http://schemas.openxmlformats.org/officeDocument/2006/relationships/image" Target="../media/image23.jpeg"/><Relationship Id="rId1" Type="http://schemas.openxmlformats.org/officeDocument/2006/relationships/slideLayout" Target="../slideLayouts/slideLayout8.xml"/><Relationship Id="rId2"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4" Type="http://schemas.openxmlformats.org/officeDocument/2006/relationships/image" Target="../media/image26.png"/><Relationship Id="rId5" Type="http://schemas.openxmlformats.org/officeDocument/2006/relationships/image" Target="../media/image27.jpeg"/><Relationship Id="rId6" Type="http://schemas.openxmlformats.org/officeDocument/2006/relationships/image" Target="../media/image28.jpeg"/><Relationship Id="rId1" Type="http://schemas.openxmlformats.org/officeDocument/2006/relationships/slideLayout" Target="../slideLayouts/slideLayout8.xml"/><Relationship Id="rId2" Type="http://schemas.openxmlformats.org/officeDocument/2006/relationships/image" Target="../media/image24.jpeg"/></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EsOo0TnTHtg" TargetMode="External"/><Relationship Id="rId4" Type="http://schemas.openxmlformats.org/officeDocument/2006/relationships/image" Target="../media/image29.jpeg"/><Relationship Id="rId1" Type="http://schemas.openxmlformats.org/officeDocument/2006/relationships/slideLayout" Target="../slideLayouts/slideLayout8.xml"/><Relationship Id="rId2" Type="http://schemas.openxmlformats.org/officeDocument/2006/relationships/hyperlink" Target="https://www.youtube.com/watch?v=RNhH44sOAu8"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1.tiff"/><Relationship Id="rId4" Type="http://schemas.openxmlformats.org/officeDocument/2006/relationships/image" Target="../media/image32.tiff"/><Relationship Id="rId1" Type="http://schemas.openxmlformats.org/officeDocument/2006/relationships/slideLayout" Target="../slideLayouts/slideLayout3.xml"/><Relationship Id="rId2" Type="http://schemas.openxmlformats.org/officeDocument/2006/relationships/image" Target="../media/image30.png"/></Relationships>
</file>

<file path=ppt/slides/_rels/slide16.xml.rels><?xml version="1.0" encoding="UTF-8" standalone="yes"?>
<Relationships xmlns="http://schemas.openxmlformats.org/package/2006/relationships"><Relationship Id="rId9" Type="http://schemas.openxmlformats.org/officeDocument/2006/relationships/image" Target="../media/image40.png"/><Relationship Id="rId20" Type="http://schemas.openxmlformats.org/officeDocument/2006/relationships/image" Target="../media/image51.jpeg"/><Relationship Id="rId21" Type="http://schemas.openxmlformats.org/officeDocument/2006/relationships/image" Target="../media/image52.png"/><Relationship Id="rId22" Type="http://schemas.openxmlformats.org/officeDocument/2006/relationships/image" Target="../media/image53.jpeg"/><Relationship Id="rId23" Type="http://schemas.openxmlformats.org/officeDocument/2006/relationships/image" Target="../media/image54.gif"/><Relationship Id="rId24" Type="http://schemas.openxmlformats.org/officeDocument/2006/relationships/image" Target="../media/image55.jpeg"/><Relationship Id="rId25" Type="http://schemas.openxmlformats.org/officeDocument/2006/relationships/image" Target="../media/image56.jpeg"/><Relationship Id="rId26" Type="http://schemas.openxmlformats.org/officeDocument/2006/relationships/image" Target="../media/image57.png"/><Relationship Id="rId27" Type="http://schemas.openxmlformats.org/officeDocument/2006/relationships/image" Target="../media/image58.png"/><Relationship Id="rId28" Type="http://schemas.openxmlformats.org/officeDocument/2006/relationships/image" Target="../media/image59.gif"/><Relationship Id="rId29" Type="http://schemas.openxmlformats.org/officeDocument/2006/relationships/image" Target="../media/image60.gif"/><Relationship Id="rId30" Type="http://schemas.openxmlformats.org/officeDocument/2006/relationships/image" Target="../media/image61.jpeg"/><Relationship Id="rId31" Type="http://schemas.openxmlformats.org/officeDocument/2006/relationships/chart" Target="../charts/chart1.xml"/><Relationship Id="rId10" Type="http://schemas.openxmlformats.org/officeDocument/2006/relationships/image" Target="../media/image41.png"/><Relationship Id="rId11" Type="http://schemas.openxmlformats.org/officeDocument/2006/relationships/image" Target="../media/image42.png"/><Relationship Id="rId12" Type="http://schemas.openxmlformats.org/officeDocument/2006/relationships/image" Target="../media/image43.png"/><Relationship Id="rId13" Type="http://schemas.openxmlformats.org/officeDocument/2006/relationships/image" Target="../media/image44.png"/><Relationship Id="rId14" Type="http://schemas.openxmlformats.org/officeDocument/2006/relationships/image" Target="../media/image45.png"/><Relationship Id="rId15" Type="http://schemas.openxmlformats.org/officeDocument/2006/relationships/image" Target="../media/image46.png"/><Relationship Id="rId16" Type="http://schemas.openxmlformats.org/officeDocument/2006/relationships/image" Target="../media/image47.jpeg"/><Relationship Id="rId17" Type="http://schemas.openxmlformats.org/officeDocument/2006/relationships/image" Target="../media/image48.png"/><Relationship Id="rId18" Type="http://schemas.openxmlformats.org/officeDocument/2006/relationships/image" Target="../media/image49.jpeg"/><Relationship Id="rId19" Type="http://schemas.openxmlformats.org/officeDocument/2006/relationships/image" Target="../media/image50.png"/><Relationship Id="rId1" Type="http://schemas.openxmlformats.org/officeDocument/2006/relationships/slideLayout" Target="../slideLayouts/slideLayout3.xml"/><Relationship Id="rId2" Type="http://schemas.openxmlformats.org/officeDocument/2006/relationships/image" Target="../media/image33.jpeg"/><Relationship Id="rId3" Type="http://schemas.openxmlformats.org/officeDocument/2006/relationships/image" Target="../media/image34.png"/><Relationship Id="rId4" Type="http://schemas.openxmlformats.org/officeDocument/2006/relationships/image" Target="../media/image35.jpeg"/><Relationship Id="rId5" Type="http://schemas.openxmlformats.org/officeDocument/2006/relationships/image" Target="../media/image36.jpeg"/><Relationship Id="rId6" Type="http://schemas.openxmlformats.org/officeDocument/2006/relationships/image" Target="../media/image37.png"/><Relationship Id="rId7" Type="http://schemas.openxmlformats.org/officeDocument/2006/relationships/image" Target="../media/image38.png"/><Relationship Id="rId8" Type="http://schemas.openxmlformats.org/officeDocument/2006/relationships/image" Target="../media/image3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1" Type="http://schemas.openxmlformats.org/officeDocument/2006/relationships/image" Target="../media/image66.jpeg"/><Relationship Id="rId12" Type="http://schemas.openxmlformats.org/officeDocument/2006/relationships/image" Target="../media/image67.jpeg"/><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hyperlink" Target="mailto:Nancy.D.Searby@nasa.gov" TargetMode="External"/><Relationship Id="rId4" Type="http://schemas.openxmlformats.org/officeDocument/2006/relationships/hyperlink" Target="mailto:daniel.irwin@nasa.gov" TargetMode="External"/><Relationship Id="rId5" Type="http://schemas.openxmlformats.org/officeDocument/2006/relationships/hyperlink" Target="mailto:michael.l.ruiz@nasa.gov" TargetMode="External"/><Relationship Id="rId6" Type="http://schemas.openxmlformats.org/officeDocument/2006/relationships/hyperlink" Target="mailto:aprados@umbc.edu" TargetMode="External"/><Relationship Id="rId7" Type="http://schemas.openxmlformats.org/officeDocument/2006/relationships/image" Target="../media/image62.jpeg"/><Relationship Id="rId8" Type="http://schemas.openxmlformats.org/officeDocument/2006/relationships/image" Target="../media/image63.jpeg"/><Relationship Id="rId9" Type="http://schemas.openxmlformats.org/officeDocument/2006/relationships/image" Target="../media/image64.jpeg"/><Relationship Id="rId10" Type="http://schemas.openxmlformats.org/officeDocument/2006/relationships/image" Target="../media/image6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7" Type="http://schemas.openxmlformats.org/officeDocument/2006/relationships/hyperlink" Target="https://www.servirglobal.net/" TargetMode="External"/><Relationship Id="rId8" Type="http://schemas.openxmlformats.org/officeDocument/2006/relationships/hyperlink" Target="http://arset.gsfc.nasa.gov/" TargetMode="External"/><Relationship Id="rId9" Type="http://schemas.openxmlformats.org/officeDocument/2006/relationships/hyperlink" Target="http://develop.larc.nasa.gov/" TargetMode="Externa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11" Type="http://schemas.openxmlformats.org/officeDocument/2006/relationships/image" Target="../media/image15.jpeg"/><Relationship Id="rId12" Type="http://schemas.microsoft.com/office/2007/relationships/hdphoto" Target="../media/hdphoto1.wdp"/><Relationship Id="rId1" Type="http://schemas.openxmlformats.org/officeDocument/2006/relationships/slideLayout" Target="../slideLayouts/slideLayout4.xml"/><Relationship Id="rId2" Type="http://schemas.openxmlformats.org/officeDocument/2006/relationships/notesSlide" Target="../notesSlides/notesSlide1.xml"/><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tiff"/><Relationship Id="rId7" Type="http://schemas.openxmlformats.org/officeDocument/2006/relationships/image" Target="../media/image11.tiff"/><Relationship Id="rId8" Type="http://schemas.openxmlformats.org/officeDocument/2006/relationships/image" Target="../media/image12.jpeg"/><Relationship Id="rId9" Type="http://schemas.openxmlformats.org/officeDocument/2006/relationships/image" Target="../media/image13.jpeg"/><Relationship Id="rId10"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16.jp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hyperlink" Target="http://arset.gsfc.nasa.gov/" TargetMode="External"/><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10"/>
          <p:cNvSpPr>
            <a:spLocks noGrp="1"/>
          </p:cNvSpPr>
          <p:nvPr>
            <p:ph type="title" idx="4294967295"/>
          </p:nvPr>
        </p:nvSpPr>
        <p:spPr>
          <a:xfrm>
            <a:off x="457200" y="1676400"/>
            <a:ext cx="8305800" cy="993131"/>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1pPr algn="l">
              <a:defRPr sz="4200" b="1">
                <a:latin typeface="Droid Serif"/>
                <a:ea typeface="Droid Serif"/>
                <a:cs typeface="Droid Serif"/>
                <a:sym typeface="Droid Serif"/>
              </a:defRPr>
            </a:lvl1pPr>
          </a:lstStyle>
          <a:p>
            <a:r>
              <a:rPr lang="en-US" dirty="0">
                <a:solidFill>
                  <a:schemeClr val="bg1"/>
                </a:solidFill>
              </a:rPr>
              <a:t>Capacity Building Activities in Earth Observation at NASA</a:t>
            </a:r>
          </a:p>
        </p:txBody>
      </p:sp>
      <p:sp>
        <p:nvSpPr>
          <p:cNvPr id="11" name="Shape 11"/>
          <p:cNvSpPr/>
          <p:nvPr/>
        </p:nvSpPr>
        <p:spPr>
          <a:xfrm>
            <a:off x="622789" y="3759200"/>
            <a:ext cx="4810858" cy="2541589"/>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p>
            <a:pPr lvl="0" defTabSz="914400">
              <a:lnSpc>
                <a:spcPct val="150000"/>
              </a:lnSpc>
              <a:defRPr>
                <a:solidFill>
                  <a:srgbClr val="000000"/>
                </a:solidFill>
              </a:defRPr>
            </a:pPr>
            <a:r>
              <a:rPr lang="en-US" dirty="0" smtClean="0">
                <a:solidFill>
                  <a:srgbClr val="FFFFFF"/>
                </a:solidFill>
                <a:latin typeface="Arial Bold"/>
                <a:ea typeface="Arial Bold"/>
                <a:cs typeface="Arial Bold"/>
                <a:sym typeface="Arial Bold"/>
              </a:rPr>
              <a:t>Nancy D. </a:t>
            </a:r>
            <a:r>
              <a:rPr lang="en-US" dirty="0" err="1" smtClean="0">
                <a:solidFill>
                  <a:srgbClr val="FFFFFF"/>
                </a:solidFill>
                <a:latin typeface="Arial Bold"/>
                <a:ea typeface="Arial Bold"/>
                <a:cs typeface="Arial Bold"/>
                <a:sym typeface="Arial Bold"/>
              </a:rPr>
              <a:t>Searby</a:t>
            </a:r>
            <a:r>
              <a:rPr lang="en-US" dirty="0" smtClean="0">
                <a:solidFill>
                  <a:srgbClr val="FFFFFF"/>
                </a:solidFill>
                <a:latin typeface="Arial Bold"/>
                <a:ea typeface="Arial Bold"/>
                <a:cs typeface="Arial Bold"/>
                <a:sym typeface="Arial Bold"/>
              </a:rPr>
              <a:t>, NASA</a:t>
            </a:r>
            <a:endParaRPr dirty="0">
              <a:solidFill>
                <a:srgbClr val="FFFFFF"/>
              </a:solidFill>
              <a:latin typeface="Arial Bold"/>
              <a:ea typeface="Arial Bold"/>
              <a:cs typeface="Arial Bold"/>
              <a:sym typeface="Arial Bold"/>
            </a:endParaRPr>
          </a:p>
          <a:p>
            <a:pPr lvl="0" defTabSz="914400">
              <a:lnSpc>
                <a:spcPct val="150000"/>
              </a:lnSpc>
              <a:defRPr>
                <a:solidFill>
                  <a:srgbClr val="000000"/>
                </a:solidFill>
              </a:defRPr>
            </a:pPr>
            <a:r>
              <a:rPr lang="en-US" dirty="0" smtClean="0">
                <a:solidFill>
                  <a:srgbClr val="FFFFFF"/>
                </a:solidFill>
                <a:latin typeface="Arial Bold"/>
                <a:ea typeface="Arial Bold"/>
                <a:cs typeface="Arial Bold"/>
                <a:sym typeface="Arial Bold"/>
              </a:rPr>
              <a:t>WGCapD-5 </a:t>
            </a:r>
            <a:r>
              <a:rPr dirty="0" smtClean="0">
                <a:solidFill>
                  <a:srgbClr val="FFFFFF"/>
                </a:solidFill>
                <a:latin typeface="Arial Bold"/>
                <a:ea typeface="Arial Bold"/>
                <a:cs typeface="Arial Bold"/>
                <a:sym typeface="Arial Bold"/>
              </a:rPr>
              <a:t>Agenda </a:t>
            </a:r>
            <a:r>
              <a:rPr dirty="0">
                <a:solidFill>
                  <a:srgbClr val="FFFFFF"/>
                </a:solidFill>
                <a:latin typeface="Arial Bold"/>
                <a:ea typeface="Arial Bold"/>
                <a:cs typeface="Arial Bold"/>
                <a:sym typeface="Arial Bold"/>
              </a:rPr>
              <a:t>Item </a:t>
            </a:r>
            <a:r>
              <a:rPr dirty="0" smtClean="0">
                <a:solidFill>
                  <a:srgbClr val="FFFFFF"/>
                </a:solidFill>
                <a:latin typeface="Arial Bold"/>
                <a:ea typeface="Arial Bold"/>
                <a:cs typeface="Arial Bold"/>
                <a:sym typeface="Arial Bold"/>
              </a:rPr>
              <a:t>#</a:t>
            </a:r>
            <a:r>
              <a:rPr lang="en-US" dirty="0" smtClean="0">
                <a:solidFill>
                  <a:srgbClr val="FFFFFF"/>
                </a:solidFill>
                <a:latin typeface="Arial Bold"/>
                <a:ea typeface="Arial Bold"/>
                <a:cs typeface="Arial Bold"/>
                <a:sym typeface="Arial Bold"/>
              </a:rPr>
              <a:t>18</a:t>
            </a:r>
            <a:endParaRPr dirty="0">
              <a:solidFill>
                <a:srgbClr val="FFFFFF"/>
              </a:solidFill>
              <a:latin typeface="Arial Bold"/>
              <a:ea typeface="Arial Bold"/>
              <a:cs typeface="Arial Bold"/>
              <a:sym typeface="Arial Bold"/>
            </a:endParaRPr>
          </a:p>
          <a:p>
            <a:pPr lvl="0" defTabSz="914400">
              <a:lnSpc>
                <a:spcPct val="150000"/>
              </a:lnSpc>
              <a:defRPr>
                <a:solidFill>
                  <a:srgbClr val="000000"/>
                </a:solidFill>
              </a:defRPr>
            </a:pPr>
            <a:r>
              <a:rPr lang="en-US" dirty="0" smtClean="0">
                <a:solidFill>
                  <a:srgbClr val="FFFFFF"/>
                </a:solidFill>
                <a:latin typeface="Arial Bold"/>
                <a:ea typeface="Arial Bold"/>
                <a:cs typeface="Arial Bold"/>
                <a:sym typeface="Arial Bold"/>
              </a:rPr>
              <a:t>Working Group on</a:t>
            </a:r>
          </a:p>
          <a:p>
            <a:pPr lvl="0" defTabSz="914400">
              <a:lnSpc>
                <a:spcPct val="150000"/>
              </a:lnSpc>
              <a:defRPr>
                <a:solidFill>
                  <a:srgbClr val="000000"/>
                </a:solidFill>
              </a:defRPr>
            </a:pPr>
            <a:r>
              <a:rPr lang="en-US" dirty="0" smtClean="0">
                <a:solidFill>
                  <a:srgbClr val="FFFFFF"/>
                </a:solidFill>
                <a:latin typeface="Arial Bold"/>
                <a:ea typeface="Arial Bold"/>
                <a:cs typeface="Arial Bold"/>
                <a:sym typeface="Arial Bold"/>
              </a:rPr>
              <a:t>Capacity Building &amp; Data Democracy</a:t>
            </a:r>
            <a:endParaRPr dirty="0">
              <a:solidFill>
                <a:srgbClr val="FFFFFF"/>
              </a:solidFill>
              <a:latin typeface="Arial Bold"/>
              <a:ea typeface="Arial Bold"/>
              <a:cs typeface="Arial Bold"/>
              <a:sym typeface="Arial Bold"/>
            </a:endParaRPr>
          </a:p>
          <a:p>
            <a:pPr lvl="0" defTabSz="914400">
              <a:lnSpc>
                <a:spcPct val="150000"/>
              </a:lnSpc>
              <a:defRPr>
                <a:solidFill>
                  <a:srgbClr val="000000"/>
                </a:solidFill>
              </a:defRPr>
            </a:pPr>
            <a:r>
              <a:rPr lang="en-US" dirty="0" smtClean="0">
                <a:solidFill>
                  <a:srgbClr val="FFFFFF"/>
                </a:solidFill>
                <a:latin typeface="Arial Bold"/>
                <a:ea typeface="Arial Bold"/>
                <a:cs typeface="Arial Bold"/>
                <a:sym typeface="Arial Bold"/>
              </a:rPr>
              <a:t>Hampton, Virginia, USA</a:t>
            </a:r>
            <a:endParaRPr dirty="0">
              <a:solidFill>
                <a:srgbClr val="FFFFFF"/>
              </a:solidFill>
              <a:latin typeface="Arial Bold"/>
              <a:ea typeface="Arial Bold"/>
              <a:cs typeface="Arial Bold"/>
              <a:sym typeface="Arial Bold"/>
            </a:endParaRPr>
          </a:p>
          <a:p>
            <a:pPr lvl="0" defTabSz="914400">
              <a:lnSpc>
                <a:spcPct val="150000"/>
              </a:lnSpc>
              <a:defRPr>
                <a:solidFill>
                  <a:srgbClr val="000000"/>
                </a:solidFill>
              </a:defRPr>
            </a:pPr>
            <a:r>
              <a:rPr lang="en-US" dirty="0" smtClean="0">
                <a:solidFill>
                  <a:srgbClr val="FFFFFF"/>
                </a:solidFill>
                <a:latin typeface="Arial Bold"/>
                <a:ea typeface="Arial Bold"/>
                <a:cs typeface="Arial Bold"/>
                <a:sym typeface="Arial Bold"/>
              </a:rPr>
              <a:t>March 29</a:t>
            </a:r>
            <a:r>
              <a:rPr lang="en-US" baseline="30000" dirty="0" smtClean="0">
                <a:solidFill>
                  <a:srgbClr val="FFFFFF"/>
                </a:solidFill>
                <a:latin typeface="Arial Bold"/>
                <a:ea typeface="Arial Bold"/>
                <a:cs typeface="Arial Bold"/>
                <a:sym typeface="Arial Bold"/>
              </a:rPr>
              <a:t>th</a:t>
            </a:r>
            <a:r>
              <a:rPr lang="en-US" dirty="0" smtClean="0">
                <a:solidFill>
                  <a:srgbClr val="FFFFFF"/>
                </a:solidFill>
                <a:latin typeface="Arial Bold"/>
                <a:ea typeface="Arial Bold"/>
                <a:cs typeface="Arial Bold"/>
                <a:sym typeface="Arial Bold"/>
              </a:rPr>
              <a:t> – April 1</a:t>
            </a:r>
            <a:r>
              <a:rPr lang="en-US" baseline="30000" dirty="0" smtClean="0">
                <a:solidFill>
                  <a:srgbClr val="FFFFFF"/>
                </a:solidFill>
                <a:latin typeface="Arial Bold"/>
                <a:ea typeface="Arial Bold"/>
                <a:cs typeface="Arial Bold"/>
                <a:sym typeface="Arial Bold"/>
              </a:rPr>
              <a:t>st</a:t>
            </a:r>
            <a:r>
              <a:rPr lang="en-US" dirty="0" smtClean="0">
                <a:solidFill>
                  <a:srgbClr val="FFFFFF"/>
                </a:solidFill>
                <a:latin typeface="Arial Bold"/>
                <a:ea typeface="Arial Bold"/>
                <a:cs typeface="Arial Bold"/>
                <a:sym typeface="Arial Bold"/>
              </a:rPr>
              <a:t>, 2016</a:t>
            </a:r>
            <a:endParaRPr dirty="0">
              <a:solidFill>
                <a:srgbClr val="FFFFFF"/>
              </a:solidFill>
              <a:latin typeface="Arial Bold"/>
              <a:ea typeface="Arial Bold"/>
              <a:cs typeface="Arial Bold"/>
              <a:sym typeface="Arial Bold"/>
            </a:endParaRPr>
          </a:p>
        </p:txBody>
      </p:sp>
      <p:pic>
        <p:nvPicPr>
          <p:cNvPr id="12" name="ceos_logo.png"/>
          <p:cNvPicPr/>
          <p:nvPr/>
        </p:nvPicPr>
        <p:blipFill>
          <a:blip r:embed="rId2">
            <a:extLst/>
          </a:blip>
          <a:stretch>
            <a:fillRect/>
          </a:stretch>
        </p:blipFill>
        <p:spPr>
          <a:xfrm>
            <a:off x="304800" y="152400"/>
            <a:ext cx="2507906" cy="993132"/>
          </a:xfrm>
          <a:prstGeom prst="rect">
            <a:avLst/>
          </a:prstGeom>
          <a:ln w="12700">
            <a:miter lim="400000"/>
          </a:ln>
        </p:spPr>
      </p:pic>
      <p:sp>
        <p:nvSpPr>
          <p:cNvPr id="5" name="Shape 10"/>
          <p:cNvSpPr txBox="1">
            <a:spLocks/>
          </p:cNvSpPr>
          <p:nvPr/>
        </p:nvSpPr>
        <p:spPr>
          <a:xfrm>
            <a:off x="304800" y="1181629"/>
            <a:ext cx="2806211" cy="210183"/>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defTabSz="914400">
              <a:defRPr sz="1800" b="0">
                <a:solidFill>
                  <a:srgbClr val="000000"/>
                </a:solidFill>
              </a:defRPr>
            </a:pPr>
            <a:r>
              <a:rPr lang="en-US" sz="1050" dirty="0" smtClean="0">
                <a:solidFill>
                  <a:schemeClr val="bg1">
                    <a:lumMod val="20000"/>
                    <a:lumOff val="80000"/>
                  </a:schemeClr>
                </a:solidFill>
              </a:rPr>
              <a:t>Committee on Earth Observation Satellites</a:t>
            </a:r>
            <a:endParaRPr lang="en-US" sz="1050" dirty="0">
              <a:solidFill>
                <a:schemeClr val="bg1">
                  <a:lumMod val="20000"/>
                  <a:lumOff val="80000"/>
                </a:schemeClr>
              </a:solidFill>
            </a:endParaRPr>
          </a:p>
        </p:txBody>
      </p:sp>
    </p:spTree>
  </p:cSld>
  <p:clrMapOvr>
    <a:masterClrMapping/>
  </p:clrMapOvr>
  <p:transition xmlns:p14="http://schemas.microsoft.com/office/powerpoint/2010/mai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104060" y="1524000"/>
            <a:ext cx="8125540" cy="353766"/>
          </a:xfrm>
        </p:spPr>
        <p:txBody>
          <a:bodyPr>
            <a:noAutofit/>
          </a:bodyPr>
          <a:lstStyle/>
          <a:p>
            <a:pPr marL="109728" indent="0">
              <a:buNone/>
            </a:pPr>
            <a:r>
              <a:rPr lang="en-US" sz="2000" b="1" dirty="0"/>
              <a:t>CEOS member agency </a:t>
            </a:r>
            <a:r>
              <a:rPr lang="en-US" sz="2000" b="1" dirty="0" smtClean="0"/>
              <a:t>participation in ARSET trainings: </a:t>
            </a:r>
          </a:p>
        </p:txBody>
      </p:sp>
      <p:pic>
        <p:nvPicPr>
          <p:cNvPr id="6" name="Shape 217"/>
          <p:cNvPicPr preferRelativeResize="0"/>
          <p:nvPr/>
        </p:nvPicPr>
        <p:blipFill rotWithShape="1">
          <a:blip r:embed="rId3">
            <a:alphaModFix/>
          </a:blip>
          <a:srcRect/>
          <a:stretch/>
        </p:blipFill>
        <p:spPr>
          <a:xfrm>
            <a:off x="4710422" y="2089596"/>
            <a:ext cx="3912584" cy="3843066"/>
          </a:xfrm>
          <a:prstGeom prst="rect">
            <a:avLst/>
          </a:prstGeom>
          <a:noFill/>
          <a:ln>
            <a:noFill/>
          </a:ln>
        </p:spPr>
      </p:pic>
      <p:sp>
        <p:nvSpPr>
          <p:cNvPr id="5" name="Subtitle 2"/>
          <p:cNvSpPr txBox="1">
            <a:spLocks/>
          </p:cNvSpPr>
          <p:nvPr/>
        </p:nvSpPr>
        <p:spPr>
          <a:xfrm>
            <a:off x="0" y="6677240"/>
            <a:ext cx="4572000" cy="182880"/>
          </a:xfrm>
          <a:prstGeom prst="rect">
            <a:avLst/>
          </a:prstGeom>
          <a:solidFill>
            <a:schemeClr val="accent2">
              <a:lumMod val="50000"/>
            </a:schemeClr>
          </a:solidFill>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53975"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800" b="0" i="0" u="none" strike="noStrike" kern="1200" cap="none" spc="0" normalizeH="0" baseline="0" noProof="0" dirty="0" smtClean="0">
                <a:ln>
                  <a:noFill/>
                </a:ln>
                <a:solidFill>
                  <a:sysClr val="window" lastClr="FFFFFF"/>
                </a:solidFill>
                <a:effectLst/>
                <a:uLnTx/>
                <a:uFillTx/>
                <a:ea typeface="+mn-ea"/>
                <a:cs typeface="+mn-cs"/>
              </a:rPr>
              <a:t>Applied Sciences Program</a:t>
            </a:r>
            <a:r>
              <a:rPr kumimoji="0" lang="en-US" sz="800" b="1" i="0" u="none" strike="noStrike" kern="1200" cap="none" spc="0" normalizeH="0" baseline="0" noProof="0" dirty="0" smtClean="0">
                <a:ln>
                  <a:noFill/>
                </a:ln>
                <a:solidFill>
                  <a:sysClr val="window" lastClr="FFFFFF"/>
                </a:solidFill>
                <a:effectLst/>
                <a:uLnTx/>
                <a:uFillTx/>
                <a:ea typeface="+mn-ea"/>
                <a:cs typeface="+mn-cs"/>
              </a:rPr>
              <a:t>| </a:t>
            </a:r>
            <a:r>
              <a:rPr kumimoji="0" lang="en-US" sz="800" b="0" i="0" u="none" strike="noStrike" kern="1200" cap="none" spc="0" normalizeH="0" baseline="0" noProof="0" dirty="0" smtClean="0">
                <a:ln>
                  <a:noFill/>
                </a:ln>
                <a:solidFill>
                  <a:sysClr val="window" lastClr="FFFFFF"/>
                </a:solidFill>
                <a:effectLst/>
                <a:uLnTx/>
                <a:uFillTx/>
                <a:ea typeface="+mn-ea"/>
                <a:cs typeface="+mn-cs"/>
              </a:rPr>
              <a:t>NASA</a:t>
            </a:r>
            <a:r>
              <a:rPr kumimoji="0" lang="en-US" sz="800" b="1" i="0" u="none" strike="noStrike" kern="1200" cap="none" spc="0" normalizeH="0" baseline="0" noProof="0" dirty="0" smtClean="0">
                <a:ln>
                  <a:noFill/>
                </a:ln>
                <a:solidFill>
                  <a:sysClr val="window" lastClr="FFFFFF"/>
                </a:solidFill>
                <a:effectLst/>
                <a:uLnTx/>
                <a:uFillTx/>
                <a:ea typeface="+mn-ea"/>
                <a:cs typeface="+mn-cs"/>
              </a:rPr>
              <a:t> 		</a:t>
            </a:r>
            <a:endParaRPr kumimoji="0" lang="en-US" sz="800" b="0" i="0" u="none" strike="noStrike" kern="1200" cap="none" spc="0" normalizeH="0" baseline="0" noProof="0" dirty="0">
              <a:ln>
                <a:noFill/>
              </a:ln>
              <a:solidFill>
                <a:sysClr val="window" lastClr="FFFFFF"/>
              </a:solidFill>
              <a:effectLst/>
              <a:uLnTx/>
              <a:uFillTx/>
              <a:ea typeface="+mn-ea"/>
              <a:cs typeface="+mn-cs"/>
            </a:endParaRPr>
          </a:p>
        </p:txBody>
      </p:sp>
      <p:sp>
        <p:nvSpPr>
          <p:cNvPr id="7" name="Subtitle 2"/>
          <p:cNvSpPr txBox="1">
            <a:spLocks/>
          </p:cNvSpPr>
          <p:nvPr/>
        </p:nvSpPr>
        <p:spPr>
          <a:xfrm>
            <a:off x="4572000" y="6677240"/>
            <a:ext cx="4572000" cy="182880"/>
          </a:xfrm>
          <a:prstGeom prst="rect">
            <a:avLst/>
          </a:prstGeom>
          <a:solidFill>
            <a:schemeClr val="accent2">
              <a:lumMod val="50000"/>
            </a:schemeClr>
          </a:solidFill>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53975" marR="0" lvl="0" indent="0" algn="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800" b="1" i="0" u="none" strike="noStrike" kern="1200" cap="none" spc="0" normalizeH="0" baseline="0" noProof="0" dirty="0" smtClean="0">
                <a:ln>
                  <a:noFill/>
                </a:ln>
                <a:solidFill>
                  <a:prstClr val="white"/>
                </a:solidFill>
                <a:effectLst/>
                <a:uLnTx/>
                <a:uFillTx/>
              </a:rPr>
              <a:t>	</a:t>
            </a:r>
            <a:r>
              <a:rPr lang="en-US" sz="800" dirty="0" smtClean="0">
                <a:solidFill>
                  <a:prstClr val="white"/>
                </a:solidFill>
              </a:rPr>
              <a:t>Applied Remote Sensing Training Program</a:t>
            </a:r>
            <a:r>
              <a:rPr kumimoji="0" lang="en-US" sz="800" b="1" i="0" u="none" strike="noStrike" kern="1200" cap="none" spc="0" normalizeH="0" baseline="0" noProof="0" dirty="0" smtClean="0">
                <a:ln>
                  <a:noFill/>
                </a:ln>
                <a:solidFill>
                  <a:prstClr val="white"/>
                </a:solidFill>
                <a:effectLst/>
                <a:uLnTx/>
                <a:uFillTx/>
              </a:rPr>
              <a:t>	</a:t>
            </a:r>
            <a:endParaRPr kumimoji="0" lang="en-US" sz="800" b="0" i="0" u="none" strike="noStrike" kern="1200" cap="none" spc="0" normalizeH="0" baseline="0" noProof="0" dirty="0">
              <a:ln>
                <a:noFill/>
              </a:ln>
              <a:solidFill>
                <a:prstClr val="white"/>
              </a:solidFill>
              <a:effectLst/>
              <a:uLnTx/>
              <a:uFillTx/>
            </a:endParaRPr>
          </a:p>
        </p:txBody>
      </p:sp>
      <p:sp>
        <p:nvSpPr>
          <p:cNvPr id="9" name="Content Placeholder 3"/>
          <p:cNvSpPr>
            <a:spLocks noGrp="1"/>
          </p:cNvSpPr>
          <p:nvPr>
            <p:ph sz="half" idx="1"/>
          </p:nvPr>
        </p:nvSpPr>
        <p:spPr>
          <a:xfrm>
            <a:off x="-12700" y="1930761"/>
            <a:ext cx="4742119" cy="3679468"/>
          </a:xfrm>
        </p:spPr>
        <p:txBody>
          <a:bodyPr>
            <a:noAutofit/>
          </a:bodyPr>
          <a:lstStyle/>
          <a:p>
            <a:pPr marL="651510" indent="-285750">
              <a:spcBef>
                <a:spcPts val="200"/>
              </a:spcBef>
              <a:buClr>
                <a:schemeClr val="accent2">
                  <a:lumMod val="50000"/>
                </a:schemeClr>
              </a:buClr>
              <a:buFont typeface="Wingdings" panose="05000000000000000000" pitchFamily="2" charset="2"/>
              <a:buChar char="Ø"/>
            </a:pPr>
            <a:r>
              <a:rPr lang="en-US" dirty="0" smtClean="0"/>
              <a:t>AGEOS</a:t>
            </a:r>
            <a:endParaRPr lang="en-US" dirty="0"/>
          </a:p>
          <a:p>
            <a:pPr marL="651510" indent="-285750">
              <a:spcBef>
                <a:spcPts val="200"/>
              </a:spcBef>
              <a:buClr>
                <a:schemeClr val="accent2">
                  <a:lumMod val="50000"/>
                </a:schemeClr>
              </a:buClr>
              <a:buFont typeface="Wingdings" panose="05000000000000000000" pitchFamily="2" charset="2"/>
              <a:buChar char="Ø"/>
            </a:pPr>
            <a:r>
              <a:rPr lang="en-US" dirty="0"/>
              <a:t>DFD</a:t>
            </a:r>
          </a:p>
          <a:p>
            <a:pPr marL="651510" indent="-285750">
              <a:spcBef>
                <a:spcPts val="200"/>
              </a:spcBef>
              <a:buClr>
                <a:schemeClr val="accent2">
                  <a:lumMod val="50000"/>
                </a:schemeClr>
              </a:buClr>
              <a:buFont typeface="Wingdings" panose="05000000000000000000" pitchFamily="2" charset="2"/>
              <a:buChar char="Ø"/>
            </a:pPr>
            <a:r>
              <a:rPr lang="en-US" dirty="0"/>
              <a:t>DLR</a:t>
            </a:r>
          </a:p>
          <a:p>
            <a:pPr marL="651510" indent="-285750">
              <a:spcBef>
                <a:spcPts val="200"/>
              </a:spcBef>
              <a:buClr>
                <a:schemeClr val="accent2">
                  <a:lumMod val="50000"/>
                </a:schemeClr>
              </a:buClr>
              <a:buFont typeface="Wingdings" panose="05000000000000000000" pitchFamily="2" charset="2"/>
              <a:buChar char="Ø"/>
            </a:pPr>
            <a:r>
              <a:rPr lang="en-US" dirty="0"/>
              <a:t>ESA</a:t>
            </a:r>
          </a:p>
          <a:p>
            <a:pPr marL="651510" indent="-285750">
              <a:spcBef>
                <a:spcPts val="200"/>
              </a:spcBef>
              <a:buClr>
                <a:schemeClr val="accent2">
                  <a:lumMod val="50000"/>
                </a:schemeClr>
              </a:buClr>
              <a:buFont typeface="Wingdings" panose="05000000000000000000" pitchFamily="2" charset="2"/>
              <a:buChar char="Ø"/>
            </a:pPr>
            <a:r>
              <a:rPr lang="en-US" dirty="0"/>
              <a:t>GISTDA</a:t>
            </a:r>
          </a:p>
          <a:p>
            <a:pPr marL="651510" indent="-285750">
              <a:spcBef>
                <a:spcPts val="200"/>
              </a:spcBef>
              <a:buClr>
                <a:schemeClr val="accent2">
                  <a:lumMod val="50000"/>
                </a:schemeClr>
              </a:buClr>
              <a:buFont typeface="Wingdings" panose="05000000000000000000" pitchFamily="2" charset="2"/>
              <a:buChar char="Ø"/>
            </a:pPr>
            <a:r>
              <a:rPr lang="en-US" dirty="0"/>
              <a:t>INPE</a:t>
            </a:r>
          </a:p>
          <a:p>
            <a:pPr marL="651510" indent="-285750">
              <a:spcBef>
                <a:spcPts val="200"/>
              </a:spcBef>
              <a:buClr>
                <a:schemeClr val="accent2">
                  <a:lumMod val="50000"/>
                </a:schemeClr>
              </a:buClr>
              <a:buFont typeface="Wingdings" panose="05000000000000000000" pitchFamily="2" charset="2"/>
              <a:buChar char="Ø"/>
            </a:pPr>
            <a:r>
              <a:rPr lang="en-US" dirty="0"/>
              <a:t>ISRO</a:t>
            </a:r>
          </a:p>
          <a:p>
            <a:pPr marL="651510" indent="-285750">
              <a:spcBef>
                <a:spcPts val="200"/>
              </a:spcBef>
              <a:buClr>
                <a:schemeClr val="accent2">
                  <a:lumMod val="50000"/>
                </a:schemeClr>
              </a:buClr>
              <a:buFont typeface="Wingdings" panose="05000000000000000000" pitchFamily="2" charset="2"/>
              <a:buChar char="Ø"/>
            </a:pPr>
            <a:r>
              <a:rPr lang="en-US" dirty="0"/>
              <a:t>Joint Research Centre-European Commission</a:t>
            </a:r>
          </a:p>
          <a:p>
            <a:pPr marL="651510" indent="-285750">
              <a:spcBef>
                <a:spcPts val="200"/>
              </a:spcBef>
              <a:buClr>
                <a:schemeClr val="accent2">
                  <a:lumMod val="50000"/>
                </a:schemeClr>
              </a:buClr>
              <a:buFont typeface="Wingdings" panose="05000000000000000000" pitchFamily="2" charset="2"/>
              <a:buChar char="Ø"/>
            </a:pPr>
            <a:r>
              <a:rPr lang="en-US" dirty="0"/>
              <a:t>NASRDA</a:t>
            </a:r>
          </a:p>
          <a:p>
            <a:pPr marL="651510" indent="-285750">
              <a:spcBef>
                <a:spcPts val="200"/>
              </a:spcBef>
              <a:buClr>
                <a:schemeClr val="accent2">
                  <a:lumMod val="50000"/>
                </a:schemeClr>
              </a:buClr>
              <a:buFont typeface="Wingdings" panose="05000000000000000000" pitchFamily="2" charset="2"/>
              <a:buChar char="Ø"/>
            </a:pPr>
            <a:r>
              <a:rPr lang="en-US" dirty="0"/>
              <a:t>National Commission on Space Activities, Argentina</a:t>
            </a:r>
          </a:p>
          <a:p>
            <a:pPr marL="651510" indent="-285750">
              <a:spcBef>
                <a:spcPts val="200"/>
              </a:spcBef>
              <a:buClr>
                <a:schemeClr val="accent2">
                  <a:lumMod val="50000"/>
                </a:schemeClr>
              </a:buClr>
              <a:buFont typeface="Wingdings" panose="05000000000000000000" pitchFamily="2" charset="2"/>
              <a:buChar char="Ø"/>
            </a:pPr>
            <a:r>
              <a:rPr lang="en-US" dirty="0"/>
              <a:t>National Remote Sensing Centre, Zambia</a:t>
            </a:r>
          </a:p>
          <a:p>
            <a:pPr marL="651510" indent="-285750">
              <a:spcBef>
                <a:spcPts val="200"/>
              </a:spcBef>
              <a:buClr>
                <a:schemeClr val="accent2">
                  <a:lumMod val="50000"/>
                </a:schemeClr>
              </a:buClr>
              <a:buFont typeface="Wingdings" panose="05000000000000000000" pitchFamily="2" charset="2"/>
              <a:buChar char="Ø"/>
            </a:pPr>
            <a:r>
              <a:rPr lang="en-US" dirty="0" err="1"/>
              <a:t>Roshydromet</a:t>
            </a:r>
            <a:r>
              <a:rPr lang="en-US" dirty="0"/>
              <a:t>, Russia</a:t>
            </a:r>
          </a:p>
          <a:p>
            <a:pPr marL="651510" indent="-285750">
              <a:spcBef>
                <a:spcPts val="200"/>
              </a:spcBef>
              <a:buClr>
                <a:schemeClr val="accent2">
                  <a:lumMod val="50000"/>
                </a:schemeClr>
              </a:buClr>
              <a:buFont typeface="Wingdings" panose="05000000000000000000" pitchFamily="2" charset="2"/>
              <a:buChar char="Ø"/>
            </a:pPr>
            <a:r>
              <a:rPr lang="en-US" dirty="0" smtClean="0"/>
              <a:t>SANSA</a:t>
            </a:r>
          </a:p>
          <a:p>
            <a:pPr marL="651510" indent="-285750">
              <a:spcBef>
                <a:spcPts val="200"/>
              </a:spcBef>
              <a:buClr>
                <a:schemeClr val="accent2">
                  <a:lumMod val="50000"/>
                </a:schemeClr>
              </a:buClr>
              <a:buFont typeface="Wingdings" panose="05000000000000000000" pitchFamily="2" charset="2"/>
              <a:buChar char="Ø"/>
            </a:pPr>
            <a:endParaRPr lang="en-US" sz="2000" dirty="0"/>
          </a:p>
        </p:txBody>
      </p:sp>
      <p:sp>
        <p:nvSpPr>
          <p:cNvPr id="11" name="TextBox 10"/>
          <p:cNvSpPr txBox="1"/>
          <p:nvPr/>
        </p:nvSpPr>
        <p:spPr>
          <a:xfrm>
            <a:off x="1905000" y="457200"/>
            <a:ext cx="5638800" cy="584776"/>
          </a:xfrm>
          <a:prstGeom prst="rect">
            <a:avLst/>
          </a:prstGeom>
          <a:noFill/>
        </p:spPr>
        <p:txBody>
          <a:bodyPr wrap="square" rtlCol="0">
            <a:spAutoFit/>
          </a:bodyPr>
          <a:lstStyle/>
          <a:p>
            <a:pPr algn="ctr"/>
            <a:r>
              <a:rPr lang="en-US" sz="3200" b="1" dirty="0" smtClean="0">
                <a:solidFill>
                  <a:schemeClr val="bg1"/>
                </a:solidFill>
              </a:rPr>
              <a:t>ARSET CEOS linkages</a:t>
            </a:r>
            <a:endParaRPr lang="en-US" sz="3200" b="1" dirty="0">
              <a:solidFill>
                <a:schemeClr val="bg1"/>
              </a:solidFill>
            </a:endParaRPr>
          </a:p>
        </p:txBody>
      </p:sp>
      <p:sp>
        <p:nvSpPr>
          <p:cNvPr id="2" name="Rectangle 1"/>
          <p:cNvSpPr/>
          <p:nvPr/>
        </p:nvSpPr>
        <p:spPr>
          <a:xfrm>
            <a:off x="-76200" y="6019800"/>
            <a:ext cx="7467600" cy="369332"/>
          </a:xfrm>
          <a:prstGeom prst="rect">
            <a:avLst/>
          </a:prstGeom>
        </p:spPr>
        <p:txBody>
          <a:bodyPr wrap="square">
            <a:spAutoFit/>
          </a:bodyPr>
          <a:lstStyle/>
          <a:p>
            <a:pPr marL="365760" indent="0">
              <a:spcBef>
                <a:spcPts val="200"/>
              </a:spcBef>
              <a:buClr>
                <a:schemeClr val="accent2">
                  <a:lumMod val="50000"/>
                </a:schemeClr>
              </a:buClr>
              <a:buNone/>
            </a:pPr>
            <a:r>
              <a:rPr lang="en-US" b="1" dirty="0"/>
              <a:t>ARSET participated in </a:t>
            </a:r>
            <a:r>
              <a:rPr lang="en-US" b="1" dirty="0" err="1" smtClean="0"/>
              <a:t>WGCapD</a:t>
            </a:r>
            <a:r>
              <a:rPr lang="en-US" b="1" dirty="0" smtClean="0"/>
              <a:t> </a:t>
            </a:r>
            <a:r>
              <a:rPr lang="en-US" b="1" dirty="0"/>
              <a:t>e-Learning</a:t>
            </a:r>
            <a:endParaRPr lang="en-US" dirty="0"/>
          </a:p>
        </p:txBody>
      </p:sp>
    </p:spTree>
    <p:extLst>
      <p:ext uri="{BB962C8B-B14F-4D97-AF65-F5344CB8AC3E}">
        <p14:creationId xmlns:p14="http://schemas.microsoft.com/office/powerpoint/2010/main" val="32418171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114304" y="2448342"/>
            <a:ext cx="2601332" cy="1659591"/>
            <a:chOff x="468536" y="1397710"/>
            <a:chExt cx="2601332" cy="1659591"/>
          </a:xfrm>
        </p:grpSpPr>
        <p:pic>
          <p:nvPicPr>
            <p:cNvPr id="20" name="Picture 2" descr="http://eospso.gsfc.nasa.gov/files/EarthSat_HD.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468536" y="1397710"/>
              <a:ext cx="2601332" cy="1659591"/>
            </a:xfrm>
            <a:prstGeom prst="rect">
              <a:avLst/>
            </a:prstGeom>
            <a:noFill/>
            <a:ln w="15875">
              <a:solidFill>
                <a:sysClr val="window" lastClr="FFFFFF"/>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1" name="Rectangle 20"/>
            <p:cNvSpPr/>
            <p:nvPr/>
          </p:nvSpPr>
          <p:spPr>
            <a:xfrm>
              <a:off x="468536" y="1397711"/>
              <a:ext cx="584167" cy="305135"/>
            </a:xfrm>
            <a:prstGeom prst="rect">
              <a:avLst/>
            </a:prstGeom>
            <a:solidFill>
              <a:srgbClr val="4F81BD">
                <a:lumMod val="50000"/>
              </a:srgbClr>
            </a:solidFill>
            <a:ln w="1587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prstClr val="white"/>
                  </a:solidFill>
                  <a:effectLst/>
                  <a:uLnTx/>
                  <a:uFillTx/>
                  <a:latin typeface="Calibri"/>
                  <a:ea typeface="+mn-ea"/>
                  <a:cs typeface="+mn-cs"/>
                </a:rPr>
                <a:t>DATA</a:t>
              </a:r>
            </a:p>
          </p:txBody>
        </p:sp>
      </p:grpSp>
      <p:grpSp>
        <p:nvGrpSpPr>
          <p:cNvPr id="36" name="Group 35"/>
          <p:cNvGrpSpPr/>
          <p:nvPr/>
        </p:nvGrpSpPr>
        <p:grpSpPr>
          <a:xfrm>
            <a:off x="2786187" y="3202829"/>
            <a:ext cx="3358503" cy="1333553"/>
            <a:chOff x="2786187" y="3075829"/>
            <a:chExt cx="3358503" cy="1333553"/>
          </a:xfrm>
        </p:grpSpPr>
        <p:pic>
          <p:nvPicPr>
            <p:cNvPr id="35"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4171" b="42859"/>
            <a:stretch/>
          </p:blipFill>
          <p:spPr bwMode="auto">
            <a:xfrm>
              <a:off x="2796366" y="3078578"/>
              <a:ext cx="3348324" cy="1330804"/>
            </a:xfrm>
            <a:prstGeom prst="rect">
              <a:avLst/>
            </a:prstGeom>
            <a:noFill/>
            <a:ln w="15875">
              <a:solidFill>
                <a:schemeClr val="bg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4" name="Rectangle 23"/>
            <p:cNvSpPr/>
            <p:nvPr/>
          </p:nvSpPr>
          <p:spPr>
            <a:xfrm>
              <a:off x="2786187" y="3075829"/>
              <a:ext cx="900360" cy="305135"/>
            </a:xfrm>
            <a:prstGeom prst="rect">
              <a:avLst/>
            </a:prstGeom>
            <a:solidFill>
              <a:srgbClr val="4F81BD">
                <a:lumMod val="50000"/>
              </a:srgbClr>
            </a:solidFill>
            <a:ln w="1587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prstClr val="white"/>
                  </a:solidFill>
                  <a:effectLst/>
                  <a:uLnTx/>
                  <a:uFillTx/>
                  <a:latin typeface="Calibri"/>
                  <a:ea typeface="+mn-ea"/>
                  <a:cs typeface="+mn-cs"/>
                </a:rPr>
                <a:t>DEVELOP</a:t>
              </a:r>
            </a:p>
          </p:txBody>
        </p:sp>
      </p:grpSp>
      <p:grpSp>
        <p:nvGrpSpPr>
          <p:cNvPr id="25" name="Group 24"/>
          <p:cNvGrpSpPr/>
          <p:nvPr/>
        </p:nvGrpSpPr>
        <p:grpSpPr>
          <a:xfrm>
            <a:off x="6221397" y="2435643"/>
            <a:ext cx="2779681" cy="1672290"/>
            <a:chOff x="6221397" y="2537243"/>
            <a:chExt cx="2779681" cy="1672290"/>
          </a:xfrm>
        </p:grpSpPr>
        <p:pic>
          <p:nvPicPr>
            <p:cNvPr id="26" name="Picture 2" descr="https://share.sandia.gov/news/resources/news_releases/images/2009/mwl.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6221397" y="2549943"/>
              <a:ext cx="2779681" cy="1659590"/>
            </a:xfrm>
            <a:prstGeom prst="rect">
              <a:avLst/>
            </a:prstGeom>
            <a:noFill/>
            <a:ln w="19050">
              <a:solidFill>
                <a:sysClr val="window" lastClr="FFFFFF"/>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7" name="Rectangle 26"/>
            <p:cNvSpPr/>
            <p:nvPr/>
          </p:nvSpPr>
          <p:spPr>
            <a:xfrm>
              <a:off x="6227504" y="2537243"/>
              <a:ext cx="1577801" cy="305135"/>
            </a:xfrm>
            <a:prstGeom prst="rect">
              <a:avLst/>
            </a:prstGeom>
            <a:solidFill>
              <a:schemeClr val="accent1"/>
            </a:solidFill>
            <a:ln w="1587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prstClr val="white"/>
                  </a:solidFill>
                  <a:effectLst/>
                  <a:uLnTx/>
                  <a:uFillTx/>
                  <a:latin typeface="Calibri"/>
                  <a:ea typeface="+mn-ea"/>
                  <a:cs typeface="+mn-cs"/>
                </a:rPr>
                <a:t>DECISION MAKERS</a:t>
              </a:r>
            </a:p>
          </p:txBody>
        </p:sp>
      </p:grpSp>
      <p:sp>
        <p:nvSpPr>
          <p:cNvPr id="28" name="Subtitle 2"/>
          <p:cNvSpPr txBox="1">
            <a:spLocks/>
          </p:cNvSpPr>
          <p:nvPr/>
        </p:nvSpPr>
        <p:spPr>
          <a:xfrm>
            <a:off x="0" y="1093887"/>
            <a:ext cx="9141449" cy="1358153"/>
          </a:xfrm>
          <a:prstGeom prst="rect">
            <a:avLst/>
          </a:prstGeom>
          <a:noFill/>
        </p:spPr>
        <p:txBody>
          <a:bodyPr lIns="91354" tIns="45678" rIns="91354" bIns="45678"/>
          <a:lstStyle>
            <a:lvl1pPr marL="382059" indent="-382059" algn="l" defTabSz="1018824" rtl="0" eaLnBrk="1" latinLnBrk="0" hangingPunct="1">
              <a:spcBef>
                <a:spcPct val="20000"/>
              </a:spcBef>
              <a:buFont typeface="Arial" pitchFamily="34" charset="0"/>
              <a:buChar char="•"/>
              <a:defRPr sz="2800" kern="1200">
                <a:solidFill>
                  <a:srgbClr val="282B4C"/>
                </a:solidFill>
                <a:latin typeface="+mn-lt"/>
                <a:ea typeface="+mn-ea"/>
                <a:cs typeface="+mn-cs"/>
              </a:defRPr>
            </a:lvl1pPr>
            <a:lvl2pPr marL="827795" indent="-318383" algn="l" defTabSz="1018824" rtl="0" eaLnBrk="1" latinLnBrk="0" hangingPunct="1">
              <a:spcBef>
                <a:spcPct val="20000"/>
              </a:spcBef>
              <a:buFont typeface="Arial" pitchFamily="34" charset="0"/>
              <a:buChar char="–"/>
              <a:defRPr sz="2400" kern="1200">
                <a:solidFill>
                  <a:srgbClr val="282B4C"/>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000" kern="1200">
                <a:solidFill>
                  <a:srgbClr val="282B4C"/>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1800" kern="1200">
                <a:solidFill>
                  <a:srgbClr val="282B4C"/>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1800" kern="1200">
                <a:solidFill>
                  <a:srgbClr val="282B4C"/>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marR="0" lvl="0" indent="0" algn="ctr" defTabSz="1018824" rtl="0" eaLnBrk="1" fontAlgn="auto" latinLnBrk="0" hangingPunct="1">
              <a:lnSpc>
                <a:spcPct val="100000"/>
              </a:lnSpc>
              <a:spcBef>
                <a:spcPts val="0"/>
              </a:spcBef>
              <a:spcAft>
                <a:spcPts val="1200"/>
              </a:spcAft>
              <a:buClrTx/>
              <a:buSzTx/>
              <a:buFont typeface="Arial" pitchFamily="34" charset="0"/>
              <a:buNone/>
              <a:tabLst/>
              <a:defRPr/>
            </a:pPr>
            <a:r>
              <a:rPr kumimoji="0" lang="en-US" sz="2200" b="1" i="0" u="none" strike="noStrike" kern="1200" cap="none" spc="0" normalizeH="0" baseline="0" noProof="0" dirty="0">
                <a:ln>
                  <a:noFill/>
                </a:ln>
                <a:solidFill>
                  <a:prstClr val="black"/>
                </a:solidFill>
                <a:effectLst/>
                <a:uLnTx/>
                <a:uFillTx/>
                <a:ea typeface="+mn-ea"/>
                <a:cs typeface="+mn-cs"/>
              </a:rPr>
              <a:t>NASA </a:t>
            </a:r>
            <a:r>
              <a:rPr kumimoji="0" lang="en-US" sz="2200" b="1" i="0" u="none" strike="noStrike" kern="1200" cap="none" spc="0" normalizeH="0" baseline="0" noProof="0" dirty="0" smtClean="0">
                <a:ln>
                  <a:noFill/>
                </a:ln>
                <a:solidFill>
                  <a:prstClr val="black"/>
                </a:solidFill>
                <a:effectLst/>
                <a:uLnTx/>
                <a:uFillTx/>
                <a:ea typeface="+mn-ea"/>
                <a:cs typeface="+mn-cs"/>
              </a:rPr>
              <a:t>Applied Sciences’ </a:t>
            </a:r>
            <a:r>
              <a:rPr kumimoji="0" lang="en-US" sz="2200" b="0" i="0" u="none" strike="noStrike" kern="1200" cap="none" spc="0" normalizeH="0" baseline="0" noProof="0" dirty="0" smtClean="0">
                <a:ln>
                  <a:noFill/>
                </a:ln>
                <a:solidFill>
                  <a:prstClr val="black"/>
                </a:solidFill>
                <a:effectLst/>
                <a:uLnTx/>
                <a:uFillTx/>
                <a:ea typeface="+mn-ea"/>
                <a:cs typeface="+mn-cs"/>
              </a:rPr>
              <a:t>program </a:t>
            </a:r>
            <a:r>
              <a:rPr kumimoji="0" lang="en-US" sz="2200" b="0" i="0" u="none" strike="noStrike" kern="1200" cap="none" spc="0" normalizeH="0" baseline="0" noProof="0" dirty="0">
                <a:ln>
                  <a:noFill/>
                </a:ln>
                <a:solidFill>
                  <a:prstClr val="black"/>
                </a:solidFill>
                <a:effectLst/>
                <a:uLnTx/>
                <a:uFillTx/>
                <a:ea typeface="+mn-ea"/>
                <a:cs typeface="+mn-cs"/>
              </a:rPr>
              <a:t>that </a:t>
            </a:r>
            <a:r>
              <a:rPr kumimoji="0" lang="en-US" sz="2200" b="1" i="0" u="none" strike="noStrike" kern="1200" cap="none" spc="0" normalizeH="0" baseline="0" noProof="0" dirty="0">
                <a:ln>
                  <a:noFill/>
                </a:ln>
                <a:solidFill>
                  <a:prstClr val="black"/>
                </a:solidFill>
                <a:effectLst/>
                <a:uLnTx/>
                <a:uFillTx/>
                <a:ea typeface="+mn-ea"/>
                <a:cs typeface="+mn-cs"/>
              </a:rPr>
              <a:t>collaborates</a:t>
            </a:r>
            <a:r>
              <a:rPr kumimoji="0" lang="en-US" sz="2200" b="0" i="0" u="none" strike="noStrike" kern="1200" cap="none" spc="0" normalizeH="0" baseline="0" noProof="0" dirty="0">
                <a:ln>
                  <a:noFill/>
                </a:ln>
                <a:solidFill>
                  <a:prstClr val="black"/>
                </a:solidFill>
                <a:effectLst/>
                <a:uLnTx/>
                <a:uFillTx/>
                <a:ea typeface="+mn-ea"/>
                <a:cs typeface="+mn-cs"/>
              </a:rPr>
              <a:t> with </a:t>
            </a:r>
            <a:r>
              <a:rPr kumimoji="0" lang="en-US" sz="2200" b="1" i="0" u="none" strike="noStrike" kern="1200" cap="none" spc="0" normalizeH="0" baseline="0" noProof="0" dirty="0">
                <a:ln>
                  <a:noFill/>
                </a:ln>
                <a:solidFill>
                  <a:prstClr val="black"/>
                </a:solidFill>
                <a:effectLst/>
                <a:uLnTx/>
                <a:uFillTx/>
                <a:ea typeface="+mn-ea"/>
                <a:cs typeface="+mn-cs"/>
              </a:rPr>
              <a:t>decision makers </a:t>
            </a:r>
            <a:r>
              <a:rPr kumimoji="0" lang="en-US" sz="2200" b="0" i="0" u="none" strike="noStrike" kern="1200" cap="none" spc="0" normalizeH="0" baseline="0" noProof="0" dirty="0">
                <a:ln>
                  <a:noFill/>
                </a:ln>
                <a:solidFill>
                  <a:prstClr val="black"/>
                </a:solidFill>
                <a:effectLst/>
                <a:uLnTx/>
                <a:uFillTx/>
                <a:ea typeface="+mn-ea"/>
                <a:cs typeface="+mn-cs"/>
              </a:rPr>
              <a:t>to conduct </a:t>
            </a:r>
            <a:r>
              <a:rPr kumimoji="0" lang="en-US" sz="2200" b="0" i="0" u="none" strike="noStrike" kern="1200" cap="none" spc="0" normalizeH="0" baseline="0" noProof="0" dirty="0" smtClean="0">
                <a:ln>
                  <a:noFill/>
                </a:ln>
                <a:solidFill>
                  <a:prstClr val="black"/>
                </a:solidFill>
                <a:effectLst/>
                <a:uLnTx/>
                <a:uFillTx/>
                <a:ea typeface="+mn-ea"/>
                <a:cs typeface="+mn-cs"/>
              </a:rPr>
              <a:t>10-week rapid</a:t>
            </a:r>
            <a:r>
              <a:rPr kumimoji="0" lang="en-US" sz="2200" b="0" i="0" u="none" strike="noStrike" kern="1200" cap="none" spc="0" normalizeH="0" noProof="0" dirty="0" smtClean="0">
                <a:ln>
                  <a:noFill/>
                </a:ln>
                <a:solidFill>
                  <a:prstClr val="black"/>
                </a:solidFill>
                <a:effectLst/>
                <a:uLnTx/>
                <a:uFillTx/>
                <a:ea typeface="+mn-ea"/>
                <a:cs typeface="+mn-cs"/>
              </a:rPr>
              <a:t> feasibility </a:t>
            </a:r>
            <a:r>
              <a:rPr kumimoji="0" lang="en-US" sz="2200" b="0" i="0" u="none" strike="noStrike" kern="1200" cap="none" spc="0" normalizeH="0" baseline="0" noProof="0" dirty="0" smtClean="0">
                <a:ln>
                  <a:noFill/>
                </a:ln>
                <a:solidFill>
                  <a:prstClr val="black"/>
                </a:solidFill>
                <a:effectLst/>
                <a:uLnTx/>
                <a:uFillTx/>
                <a:ea typeface="+mn-ea"/>
                <a:cs typeface="+mn-cs"/>
              </a:rPr>
              <a:t>environmental </a:t>
            </a:r>
            <a:r>
              <a:rPr kumimoji="0" lang="en-US" sz="2200" b="0" i="0" u="none" strike="noStrike" kern="1200" cap="none" spc="0" normalizeH="0" baseline="0" noProof="0" dirty="0">
                <a:ln>
                  <a:noFill/>
                </a:ln>
                <a:solidFill>
                  <a:prstClr val="black"/>
                </a:solidFill>
                <a:effectLst/>
                <a:uLnTx/>
                <a:uFillTx/>
                <a:ea typeface="+mn-ea"/>
                <a:cs typeface="+mn-cs"/>
              </a:rPr>
              <a:t>research projects using </a:t>
            </a:r>
            <a:r>
              <a:rPr kumimoji="0" lang="en-US" sz="2200" b="1" i="0" u="none" strike="noStrike" kern="1200" cap="none" spc="0" normalizeH="0" baseline="0" noProof="0" dirty="0">
                <a:ln>
                  <a:noFill/>
                </a:ln>
                <a:solidFill>
                  <a:prstClr val="black"/>
                </a:solidFill>
                <a:effectLst/>
                <a:uLnTx/>
                <a:uFillTx/>
                <a:ea typeface="+mn-ea"/>
                <a:cs typeface="+mn-cs"/>
              </a:rPr>
              <a:t>NASA Earth observations</a:t>
            </a:r>
            <a:r>
              <a:rPr kumimoji="0" lang="en-US" sz="2200" b="0" i="0" u="none" strike="noStrike" kern="1200" cap="none" spc="0" normalizeH="0" baseline="0" noProof="0" dirty="0">
                <a:ln>
                  <a:noFill/>
                </a:ln>
                <a:solidFill>
                  <a:prstClr val="black"/>
                </a:solidFill>
                <a:effectLst/>
                <a:uLnTx/>
                <a:uFillTx/>
                <a:ea typeface="+mn-ea"/>
                <a:cs typeface="+mn-cs"/>
              </a:rPr>
              <a:t>.</a:t>
            </a:r>
            <a:endParaRPr kumimoji="0" lang="en-US" sz="2200" b="0" i="0" u="none" strike="noStrike" kern="1200" cap="none" spc="0" normalizeH="0" baseline="0" noProof="0" dirty="0" smtClean="0">
              <a:ln>
                <a:noFill/>
              </a:ln>
              <a:solidFill>
                <a:prstClr val="black"/>
              </a:solidFill>
              <a:effectLst/>
              <a:uLnTx/>
              <a:uFillTx/>
              <a:ea typeface="+mn-ea"/>
              <a:cs typeface="+mn-cs"/>
            </a:endParaRPr>
          </a:p>
        </p:txBody>
      </p:sp>
      <p:sp>
        <p:nvSpPr>
          <p:cNvPr id="29" name="Subtitle 2"/>
          <p:cNvSpPr txBox="1">
            <a:spLocks/>
          </p:cNvSpPr>
          <p:nvPr/>
        </p:nvSpPr>
        <p:spPr>
          <a:xfrm>
            <a:off x="0" y="5794375"/>
            <a:ext cx="9144000" cy="680719"/>
          </a:xfrm>
          <a:prstGeom prst="rect">
            <a:avLst/>
          </a:prstGeom>
          <a:solidFill>
            <a:schemeClr val="accent1"/>
          </a:solidFill>
          <a:effectLst>
            <a:outerShdw blurRad="50800" dist="38100" dir="2700000" algn="tl" rotWithShape="0">
              <a:prstClr val="black">
                <a:alpha val="40000"/>
              </a:prstClr>
            </a:outerShdw>
          </a:effectLst>
        </p:spPr>
        <p:txBody>
          <a:bodyPr lIns="91354" tIns="45678" rIns="91354" bIns="45678" anchor="ctr"/>
          <a:lstStyle>
            <a:lvl1pPr marL="382059" indent="-382059" algn="l" defTabSz="1018824" rtl="0" eaLnBrk="1" latinLnBrk="0" hangingPunct="1">
              <a:spcBef>
                <a:spcPct val="20000"/>
              </a:spcBef>
              <a:buFont typeface="Arial" pitchFamily="34" charset="0"/>
              <a:buChar char="•"/>
              <a:defRPr sz="2800" kern="1200">
                <a:solidFill>
                  <a:srgbClr val="282B4C"/>
                </a:solidFill>
                <a:latin typeface="+mn-lt"/>
                <a:ea typeface="+mn-ea"/>
                <a:cs typeface="+mn-cs"/>
              </a:defRPr>
            </a:lvl1pPr>
            <a:lvl2pPr marL="827795" indent="-318383" algn="l" defTabSz="1018824" rtl="0" eaLnBrk="1" latinLnBrk="0" hangingPunct="1">
              <a:spcBef>
                <a:spcPct val="20000"/>
              </a:spcBef>
              <a:buFont typeface="Arial" pitchFamily="34" charset="0"/>
              <a:buChar char="–"/>
              <a:defRPr sz="2400" kern="1200">
                <a:solidFill>
                  <a:srgbClr val="282B4C"/>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000" kern="1200">
                <a:solidFill>
                  <a:srgbClr val="282B4C"/>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1800" kern="1200">
                <a:solidFill>
                  <a:srgbClr val="282B4C"/>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1800" kern="1200">
                <a:solidFill>
                  <a:srgbClr val="282B4C"/>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marR="0" lvl="0" indent="0" algn="ctr" defTabSz="1018824" rtl="0" eaLnBrk="1" fontAlgn="auto" latinLnBrk="0" hangingPunct="1">
              <a:lnSpc>
                <a:spcPct val="100000"/>
              </a:lnSpc>
              <a:spcBef>
                <a:spcPts val="0"/>
              </a:spcBef>
              <a:spcAft>
                <a:spcPts val="0"/>
              </a:spcAft>
              <a:buClrTx/>
              <a:buSzTx/>
              <a:buFont typeface="Arial" pitchFamily="34" charset="0"/>
              <a:buNone/>
              <a:tabLst/>
              <a:defRPr/>
            </a:pPr>
            <a:r>
              <a:rPr kumimoji="0" lang="en-US" sz="2000" b="0" i="1" u="none" strike="noStrike" kern="1200" cap="none" spc="0" normalizeH="0" baseline="0" noProof="0" dirty="0" smtClean="0">
                <a:ln>
                  <a:noFill/>
                </a:ln>
                <a:solidFill>
                  <a:srgbClr val="FFFFFF"/>
                </a:solidFill>
                <a:effectLst/>
                <a:uLnTx/>
                <a:uFillTx/>
                <a:ea typeface="+mn-ea"/>
                <a:cs typeface="+mn-cs"/>
              </a:rPr>
              <a:t>DEVELOP is a dual-capacity </a:t>
            </a:r>
            <a:r>
              <a:rPr kumimoji="0" lang="en-US" sz="2000" b="0" i="1" u="none" strike="noStrike" kern="1200" cap="none" spc="0" normalizeH="0" baseline="0" noProof="0" dirty="0">
                <a:ln>
                  <a:noFill/>
                </a:ln>
                <a:solidFill>
                  <a:srgbClr val="FFFFFF"/>
                </a:solidFill>
                <a:effectLst/>
                <a:uLnTx/>
                <a:uFillTx/>
                <a:ea typeface="+mn-ea"/>
                <a:cs typeface="+mn-cs"/>
              </a:rPr>
              <a:t>b</a:t>
            </a:r>
            <a:r>
              <a:rPr kumimoji="0" lang="en-US" sz="2000" b="0" i="1" u="none" strike="noStrike" kern="1200" cap="none" spc="0" normalizeH="0" baseline="0" noProof="0" dirty="0" smtClean="0">
                <a:ln>
                  <a:noFill/>
                </a:ln>
                <a:solidFill>
                  <a:srgbClr val="FFFFFF"/>
                </a:solidFill>
                <a:effectLst/>
                <a:uLnTx/>
                <a:uFillTx/>
                <a:ea typeface="+mn-ea"/>
                <a:cs typeface="+mn-cs"/>
              </a:rPr>
              <a:t>uilding </a:t>
            </a:r>
            <a:r>
              <a:rPr kumimoji="0" lang="en-US" sz="2000" b="0" i="1" u="none" strike="noStrike" kern="1200" cap="none" spc="0" normalizeH="0" baseline="0" noProof="0" dirty="0">
                <a:ln>
                  <a:noFill/>
                </a:ln>
                <a:solidFill>
                  <a:srgbClr val="FFFFFF"/>
                </a:solidFill>
                <a:effectLst/>
                <a:uLnTx/>
                <a:uFillTx/>
                <a:ea typeface="+mn-ea"/>
                <a:cs typeface="+mn-cs"/>
              </a:rPr>
              <a:t>p</a:t>
            </a:r>
            <a:r>
              <a:rPr kumimoji="0" lang="en-US" sz="2000" b="0" i="1" u="none" strike="noStrike" kern="1200" cap="none" spc="0" normalizeH="0" baseline="0" noProof="0" dirty="0" smtClean="0">
                <a:ln>
                  <a:noFill/>
                </a:ln>
                <a:solidFill>
                  <a:srgbClr val="FFFFFF"/>
                </a:solidFill>
                <a:effectLst/>
                <a:uLnTx/>
                <a:uFillTx/>
                <a:ea typeface="+mn-ea"/>
                <a:cs typeface="+mn-cs"/>
              </a:rPr>
              <a:t>rogram: </a:t>
            </a:r>
          </a:p>
          <a:p>
            <a:pPr marL="0" marR="0" lvl="0" indent="0" algn="ctr" defTabSz="1018824" rtl="0" eaLnBrk="1" fontAlgn="auto" latinLnBrk="0" hangingPunct="1">
              <a:lnSpc>
                <a:spcPct val="100000"/>
              </a:lnSpc>
              <a:spcBef>
                <a:spcPts val="0"/>
              </a:spcBef>
              <a:spcAft>
                <a:spcPts val="0"/>
              </a:spcAft>
              <a:buClrTx/>
              <a:buSzTx/>
              <a:buFont typeface="Arial" pitchFamily="34" charset="0"/>
              <a:buNone/>
              <a:tabLst/>
              <a:defRPr/>
            </a:pPr>
            <a:r>
              <a:rPr kumimoji="0" lang="en-US" sz="2000" b="1" i="1" u="none" strike="noStrike" kern="1200" cap="none" spc="0" normalizeH="0" baseline="0" noProof="0" dirty="0" smtClean="0">
                <a:ln>
                  <a:noFill/>
                </a:ln>
                <a:solidFill>
                  <a:srgbClr val="FFFFFF"/>
                </a:solidFill>
                <a:effectLst/>
                <a:uLnTx/>
                <a:uFillTx/>
                <a:ea typeface="+mn-ea"/>
                <a:cs typeface="+mn-cs"/>
              </a:rPr>
              <a:t>Partners &amp; Participants</a:t>
            </a:r>
            <a:endParaRPr kumimoji="0" lang="en-US" sz="2000" b="1" i="1" u="none" strike="noStrike" kern="1200" cap="none" spc="0" normalizeH="0" baseline="0" noProof="0" dirty="0">
              <a:ln>
                <a:noFill/>
              </a:ln>
              <a:solidFill>
                <a:srgbClr val="FFFFFF"/>
              </a:solidFill>
              <a:effectLst/>
              <a:uLnTx/>
              <a:uFillTx/>
              <a:ea typeface="+mn-ea"/>
              <a:cs typeface="+mn-cs"/>
            </a:endParaRPr>
          </a:p>
        </p:txBody>
      </p:sp>
      <p:sp>
        <p:nvSpPr>
          <p:cNvPr id="31" name="Left-Right Arrow 30"/>
          <p:cNvSpPr/>
          <p:nvPr/>
        </p:nvSpPr>
        <p:spPr>
          <a:xfrm>
            <a:off x="2777446" y="2388028"/>
            <a:ext cx="3371930" cy="735041"/>
          </a:xfrm>
          <a:prstGeom prst="leftRightArrow">
            <a:avLst/>
          </a:prstGeom>
          <a:solidFill>
            <a:schemeClr val="accent2"/>
          </a:solidFill>
          <a:ln w="25400" cap="flat" cmpd="sng" algn="ctr">
            <a:solidFill>
              <a:sysClr val="window" lastClr="FFFFFF"/>
            </a:solid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prstClr val="white"/>
                </a:solidFill>
                <a:effectLst/>
                <a:uLnTx/>
                <a:uFillTx/>
                <a:latin typeface="Calibri"/>
                <a:ea typeface="+mn-ea"/>
                <a:cs typeface="+mn-cs"/>
              </a:rPr>
              <a:t>NASA DEVELOP</a:t>
            </a:r>
          </a:p>
        </p:txBody>
      </p:sp>
      <p:sp>
        <p:nvSpPr>
          <p:cNvPr id="34" name="TextBox 33"/>
          <p:cNvSpPr txBox="1"/>
          <p:nvPr/>
        </p:nvSpPr>
        <p:spPr>
          <a:xfrm>
            <a:off x="4724" y="163044"/>
            <a:ext cx="9139276" cy="769441"/>
          </a:xfrm>
          <a:prstGeom prst="rect">
            <a:avLst/>
          </a:prstGeom>
          <a:noFill/>
        </p:spPr>
        <p:txBody>
          <a:bodyPr wrap="square" rtlCol="0">
            <a:spAutoFit/>
          </a:bodyPr>
          <a:lstStyle/>
          <a:p>
            <a:pPr algn="ctr"/>
            <a:r>
              <a:rPr lang="en-US" sz="4400" b="1" dirty="0" smtClean="0">
                <a:solidFill>
                  <a:srgbClr val="FFFFFF"/>
                </a:solidFill>
              </a:rPr>
              <a:t>About DEVELOP</a:t>
            </a:r>
            <a:endParaRPr lang="en-US" sz="4400" b="1" dirty="0">
              <a:solidFill>
                <a:srgbClr val="FFFFFF"/>
              </a:solidFill>
            </a:endParaRPr>
          </a:p>
        </p:txBody>
      </p:sp>
      <p:grpSp>
        <p:nvGrpSpPr>
          <p:cNvPr id="18" name="Group 17"/>
          <p:cNvGrpSpPr/>
          <p:nvPr/>
        </p:nvGrpSpPr>
        <p:grpSpPr>
          <a:xfrm>
            <a:off x="187348" y="4804822"/>
            <a:ext cx="4276063" cy="833978"/>
            <a:chOff x="1295400" y="5714999"/>
            <a:chExt cx="3998607" cy="833978"/>
          </a:xfrm>
        </p:grpSpPr>
        <p:sp>
          <p:nvSpPr>
            <p:cNvPr id="23" name="Rectangle 22"/>
            <p:cNvSpPr/>
            <p:nvPr/>
          </p:nvSpPr>
          <p:spPr>
            <a:xfrm>
              <a:off x="1371599" y="5788751"/>
              <a:ext cx="3922408" cy="760226"/>
            </a:xfrm>
            <a:prstGeom prst="rect">
              <a:avLst/>
            </a:prstGeom>
            <a:solidFill>
              <a:schemeClr val="accent4"/>
            </a:solidFill>
            <a:ln w="25400" cap="flat" cmpd="sng" algn="ctr">
              <a:noFill/>
              <a:prstDash val="solid"/>
            </a:ln>
            <a:effectLst>
              <a:outerShdw blurRad="50800" dist="38100" dir="2700000" algn="tl" rotWithShape="0">
                <a:prstClr val="black">
                  <a:alpha val="40000"/>
                </a:prstClr>
              </a:outerShdw>
            </a:effectLst>
          </p:spPr>
          <p:txBody>
            <a:bodyPr rtlCol="0" anchor="ctr"/>
            <a:lstStyle/>
            <a:p>
              <a:pPr marL="230188" marR="0" lvl="0" defTabSz="913544" eaLnBrk="1" fontAlgn="auto" latinLnBrk="0" hangingPunct="1">
                <a:lnSpc>
                  <a:spcPct val="100000"/>
                </a:lnSpc>
                <a:spcBef>
                  <a:spcPts val="0"/>
                </a:spcBef>
                <a:spcAft>
                  <a:spcPts val="0"/>
                </a:spcAft>
                <a:buClrTx/>
                <a:buSzTx/>
                <a:buFontTx/>
                <a:buNone/>
                <a:tabLst/>
                <a:defRPr/>
              </a:pPr>
              <a:r>
                <a:rPr kumimoji="0" lang="en-US" sz="1600" b="1" i="1" u="none" strike="noStrike" kern="0" cap="none" spc="0" normalizeH="0" baseline="0" noProof="0" dirty="0" smtClean="0">
                  <a:ln>
                    <a:noFill/>
                  </a:ln>
                  <a:solidFill>
                    <a:prstClr val="black"/>
                  </a:solidFill>
                  <a:effectLst/>
                  <a:uLnTx/>
                  <a:uFillTx/>
                  <a:ea typeface="+mn-ea"/>
                  <a:cs typeface="+mn-cs"/>
                </a:rPr>
                <a:t>In 2015, DEVELOP had 393 </a:t>
              </a:r>
              <a:r>
                <a:rPr kumimoji="0" lang="en-US" sz="1600" b="1" i="1" u="none" strike="noStrike" kern="0" cap="none" spc="0" normalizeH="0" noProof="0" dirty="0" smtClean="0">
                  <a:ln>
                    <a:noFill/>
                  </a:ln>
                  <a:solidFill>
                    <a:prstClr val="black"/>
                  </a:solidFill>
                  <a:effectLst/>
                  <a:uLnTx/>
                  <a:uFillTx/>
                  <a:ea typeface="+mn-ea"/>
                  <a:cs typeface="+mn-cs"/>
                </a:rPr>
                <a:t>participants (Target: young &amp; transitioning professionals, veterans)</a:t>
              </a:r>
              <a:endParaRPr kumimoji="0" lang="en-US" sz="1600" b="1" i="0" u="none" strike="noStrike" kern="0" cap="none" spc="0" normalizeH="0" baseline="0" noProof="0" dirty="0">
                <a:ln>
                  <a:noFill/>
                </a:ln>
                <a:solidFill>
                  <a:prstClr val="black"/>
                </a:solidFill>
                <a:effectLst/>
                <a:uLnTx/>
                <a:uFillTx/>
                <a:ea typeface="+mn-ea"/>
                <a:cs typeface="+mn-cs"/>
              </a:endParaRPr>
            </a:p>
          </p:txBody>
        </p:sp>
        <p:sp>
          <p:nvSpPr>
            <p:cNvPr id="33" name="Rectangle 32"/>
            <p:cNvSpPr/>
            <p:nvPr/>
          </p:nvSpPr>
          <p:spPr>
            <a:xfrm>
              <a:off x="1295400" y="5714999"/>
              <a:ext cx="323187" cy="676987"/>
            </a:xfrm>
            <a:prstGeom prst="rect">
              <a:avLst/>
            </a:prstGeom>
            <a:solidFill>
              <a:schemeClr val="accent2"/>
            </a:solidFill>
            <a:ln w="254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smtClean="0">
                  <a:ln>
                    <a:noFill/>
                  </a:ln>
                  <a:solidFill>
                    <a:prstClr val="white"/>
                  </a:solidFill>
                  <a:effectLst/>
                  <a:uLnTx/>
                  <a:uFillTx/>
                  <a:latin typeface="Calibri"/>
                  <a:ea typeface="+mn-ea"/>
                  <a:cs typeface="+mn-cs"/>
                </a:rPr>
                <a:t>&gt;</a:t>
              </a:r>
            </a:p>
          </p:txBody>
        </p:sp>
      </p:grpSp>
      <p:grpSp>
        <p:nvGrpSpPr>
          <p:cNvPr id="37" name="Group 36"/>
          <p:cNvGrpSpPr/>
          <p:nvPr/>
        </p:nvGrpSpPr>
        <p:grpSpPr>
          <a:xfrm>
            <a:off x="4719968" y="4804822"/>
            <a:ext cx="4276063" cy="833978"/>
            <a:chOff x="1295400" y="5714999"/>
            <a:chExt cx="3998607" cy="833978"/>
          </a:xfrm>
        </p:grpSpPr>
        <p:sp>
          <p:nvSpPr>
            <p:cNvPr id="38" name="Rectangle 37"/>
            <p:cNvSpPr/>
            <p:nvPr/>
          </p:nvSpPr>
          <p:spPr>
            <a:xfrm>
              <a:off x="1371599" y="5788751"/>
              <a:ext cx="3922408" cy="760226"/>
            </a:xfrm>
            <a:prstGeom prst="rect">
              <a:avLst/>
            </a:prstGeom>
            <a:solidFill>
              <a:schemeClr val="accent4"/>
            </a:solidFill>
            <a:ln w="25400" cap="flat" cmpd="sng" algn="ctr">
              <a:noFill/>
              <a:prstDash val="solid"/>
            </a:ln>
            <a:effectLst>
              <a:outerShdw blurRad="50800" dist="38100" dir="2700000" algn="tl" rotWithShape="0">
                <a:prstClr val="black">
                  <a:alpha val="40000"/>
                </a:prstClr>
              </a:outerShdw>
            </a:effectLst>
          </p:spPr>
          <p:txBody>
            <a:bodyPr rtlCol="0" anchor="ctr"/>
            <a:lstStyle/>
            <a:p>
              <a:pPr marL="230188" marR="0" lvl="0" defTabSz="913544" eaLnBrk="1" fontAlgn="auto" latinLnBrk="0" hangingPunct="1">
                <a:lnSpc>
                  <a:spcPct val="100000"/>
                </a:lnSpc>
                <a:spcBef>
                  <a:spcPts val="0"/>
                </a:spcBef>
                <a:spcAft>
                  <a:spcPts val="0"/>
                </a:spcAft>
                <a:buClrTx/>
                <a:buSzTx/>
                <a:buFontTx/>
                <a:buNone/>
                <a:tabLst/>
                <a:defRPr/>
              </a:pPr>
              <a:r>
                <a:rPr kumimoji="0" lang="en-US" sz="1600" b="1" i="1" u="none" strike="noStrike" kern="0" cap="none" spc="0" normalizeH="0" baseline="0" noProof="0" dirty="0" smtClean="0">
                  <a:ln>
                    <a:noFill/>
                  </a:ln>
                  <a:solidFill>
                    <a:prstClr val="black"/>
                  </a:solidFill>
                  <a:effectLst/>
                  <a:uLnTx/>
                  <a:uFillTx/>
                  <a:ea typeface="+mn-ea"/>
                  <a:cs typeface="+mn-cs"/>
                </a:rPr>
                <a:t>In 2015, DEVELOP </a:t>
              </a:r>
              <a:r>
                <a:rPr kumimoji="0" lang="en-US" sz="1600" b="1" i="1" u="none" strike="noStrike" kern="0" cap="none" spc="0" normalizeH="0" noProof="0" dirty="0" smtClean="0">
                  <a:ln>
                    <a:noFill/>
                  </a:ln>
                  <a:solidFill>
                    <a:prstClr val="black"/>
                  </a:solidFill>
                  <a:effectLst/>
                  <a:uLnTx/>
                  <a:uFillTx/>
                  <a:ea typeface="+mn-ea"/>
                  <a:cs typeface="+mn-cs"/>
                </a:rPr>
                <a:t>conducted 93 projects with </a:t>
              </a:r>
              <a:r>
                <a:rPr lang="en-US" sz="1600" b="1" i="1" kern="0" dirty="0" smtClean="0">
                  <a:solidFill>
                    <a:prstClr val="black"/>
                  </a:solidFill>
                </a:rPr>
                <a:t>153</a:t>
              </a:r>
              <a:r>
                <a:rPr kumimoji="0" lang="en-US" sz="1600" b="1" i="1" u="none" strike="noStrike" kern="0" cap="none" spc="0" normalizeH="0" noProof="0" dirty="0" smtClean="0">
                  <a:ln>
                    <a:noFill/>
                  </a:ln>
                  <a:solidFill>
                    <a:prstClr val="black"/>
                  </a:solidFill>
                  <a:effectLst/>
                  <a:uLnTx/>
                  <a:uFillTx/>
                  <a:ea typeface="+mn-ea"/>
                  <a:cs typeface="+mn-cs"/>
                </a:rPr>
                <a:t> end users &amp; partners (Target: end users from all sectors)</a:t>
              </a:r>
              <a:endParaRPr kumimoji="0" lang="en-US" sz="1600" b="1" i="0" u="none" strike="noStrike" kern="0" cap="none" spc="0" normalizeH="0" baseline="0" noProof="0" dirty="0">
                <a:ln>
                  <a:noFill/>
                </a:ln>
                <a:solidFill>
                  <a:prstClr val="black"/>
                </a:solidFill>
                <a:effectLst/>
                <a:uLnTx/>
                <a:uFillTx/>
                <a:ea typeface="+mn-ea"/>
                <a:cs typeface="+mn-cs"/>
              </a:endParaRPr>
            </a:p>
          </p:txBody>
        </p:sp>
        <p:sp>
          <p:nvSpPr>
            <p:cNvPr id="39" name="Rectangle 38"/>
            <p:cNvSpPr/>
            <p:nvPr/>
          </p:nvSpPr>
          <p:spPr>
            <a:xfrm>
              <a:off x="1295400" y="5714999"/>
              <a:ext cx="323187" cy="676987"/>
            </a:xfrm>
            <a:prstGeom prst="rect">
              <a:avLst/>
            </a:prstGeom>
            <a:solidFill>
              <a:schemeClr val="accent2"/>
            </a:solidFill>
            <a:ln w="254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smtClean="0">
                  <a:ln>
                    <a:noFill/>
                  </a:ln>
                  <a:solidFill>
                    <a:prstClr val="white"/>
                  </a:solidFill>
                  <a:effectLst/>
                  <a:uLnTx/>
                  <a:uFillTx/>
                  <a:latin typeface="Calibri"/>
                  <a:ea typeface="+mn-ea"/>
                  <a:cs typeface="+mn-cs"/>
                </a:rPr>
                <a:t>&gt;</a:t>
              </a:r>
            </a:p>
          </p:txBody>
        </p:sp>
      </p:grpSp>
      <p:sp>
        <p:nvSpPr>
          <p:cNvPr id="30" name="Subtitle 2"/>
          <p:cNvSpPr txBox="1">
            <a:spLocks/>
          </p:cNvSpPr>
          <p:nvPr/>
        </p:nvSpPr>
        <p:spPr>
          <a:xfrm>
            <a:off x="0" y="6677240"/>
            <a:ext cx="4572000" cy="182880"/>
          </a:xfrm>
          <a:prstGeom prst="rect">
            <a:avLst/>
          </a:prstGeom>
          <a:solidFill>
            <a:schemeClr val="accent2">
              <a:lumMod val="50000"/>
            </a:schemeClr>
          </a:solidFill>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53975"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800" b="0" i="0" u="none" strike="noStrike" kern="1200" cap="none" spc="0" normalizeH="0" baseline="0" noProof="0" dirty="0" smtClean="0">
                <a:ln>
                  <a:noFill/>
                </a:ln>
                <a:solidFill>
                  <a:sysClr val="window" lastClr="FFFFFF"/>
                </a:solidFill>
                <a:effectLst/>
                <a:uLnTx/>
                <a:uFillTx/>
                <a:ea typeface="+mn-ea"/>
                <a:cs typeface="+mn-cs"/>
              </a:rPr>
              <a:t>Applied Sciences Program</a:t>
            </a:r>
            <a:r>
              <a:rPr kumimoji="0" lang="en-US" sz="800" b="1" i="0" u="none" strike="noStrike" kern="1200" cap="none" spc="0" normalizeH="0" baseline="0" noProof="0" dirty="0" smtClean="0">
                <a:ln>
                  <a:noFill/>
                </a:ln>
                <a:solidFill>
                  <a:sysClr val="window" lastClr="FFFFFF"/>
                </a:solidFill>
                <a:effectLst/>
                <a:uLnTx/>
                <a:uFillTx/>
                <a:ea typeface="+mn-ea"/>
                <a:cs typeface="+mn-cs"/>
              </a:rPr>
              <a:t>| </a:t>
            </a:r>
            <a:r>
              <a:rPr kumimoji="0" lang="en-US" sz="800" b="0" i="0" u="none" strike="noStrike" kern="1200" cap="none" spc="0" normalizeH="0" baseline="0" noProof="0" dirty="0" smtClean="0">
                <a:ln>
                  <a:noFill/>
                </a:ln>
                <a:solidFill>
                  <a:sysClr val="window" lastClr="FFFFFF"/>
                </a:solidFill>
                <a:effectLst/>
                <a:uLnTx/>
                <a:uFillTx/>
                <a:ea typeface="+mn-ea"/>
                <a:cs typeface="+mn-cs"/>
              </a:rPr>
              <a:t>NASA</a:t>
            </a:r>
            <a:r>
              <a:rPr kumimoji="0" lang="en-US" sz="800" b="1" i="0" u="none" strike="noStrike" kern="1200" cap="none" spc="0" normalizeH="0" baseline="0" noProof="0" dirty="0" smtClean="0">
                <a:ln>
                  <a:noFill/>
                </a:ln>
                <a:solidFill>
                  <a:sysClr val="window" lastClr="FFFFFF"/>
                </a:solidFill>
                <a:effectLst/>
                <a:uLnTx/>
                <a:uFillTx/>
                <a:ea typeface="+mn-ea"/>
                <a:cs typeface="+mn-cs"/>
              </a:rPr>
              <a:t> 		</a:t>
            </a:r>
            <a:endParaRPr kumimoji="0" lang="en-US" sz="800" b="0" i="0" u="none" strike="noStrike" kern="1200" cap="none" spc="0" normalizeH="0" baseline="0" noProof="0" dirty="0">
              <a:ln>
                <a:noFill/>
              </a:ln>
              <a:solidFill>
                <a:sysClr val="window" lastClr="FFFFFF"/>
              </a:solidFill>
              <a:effectLst/>
              <a:uLnTx/>
              <a:uFillTx/>
              <a:ea typeface="+mn-ea"/>
              <a:cs typeface="+mn-cs"/>
            </a:endParaRPr>
          </a:p>
        </p:txBody>
      </p:sp>
      <p:sp>
        <p:nvSpPr>
          <p:cNvPr id="40" name="Subtitle 2"/>
          <p:cNvSpPr txBox="1">
            <a:spLocks/>
          </p:cNvSpPr>
          <p:nvPr/>
        </p:nvSpPr>
        <p:spPr>
          <a:xfrm>
            <a:off x="4572000" y="6677240"/>
            <a:ext cx="4572000" cy="182880"/>
          </a:xfrm>
          <a:prstGeom prst="rect">
            <a:avLst/>
          </a:prstGeom>
          <a:solidFill>
            <a:schemeClr val="accent2">
              <a:lumMod val="50000"/>
            </a:schemeClr>
          </a:solidFill>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53975" marR="0" lvl="0" indent="0" algn="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800" b="1" i="0" u="none" strike="noStrike" kern="1200" cap="none" spc="0" normalizeH="0" baseline="0" noProof="0" dirty="0" smtClean="0">
                <a:ln>
                  <a:noFill/>
                </a:ln>
                <a:solidFill>
                  <a:prstClr val="white"/>
                </a:solidFill>
                <a:effectLst/>
                <a:uLnTx/>
                <a:uFillTx/>
              </a:rPr>
              <a:t>	</a:t>
            </a:r>
            <a:r>
              <a:rPr lang="en-US" sz="800" dirty="0" smtClean="0">
                <a:solidFill>
                  <a:prstClr val="white"/>
                </a:solidFill>
              </a:rPr>
              <a:t>DEVELOP National Program</a:t>
            </a:r>
            <a:r>
              <a:rPr kumimoji="0" lang="en-US" sz="800" b="1" i="0" u="none" strike="noStrike" kern="1200" cap="none" spc="0" normalizeH="0" baseline="0" noProof="0" dirty="0" smtClean="0">
                <a:ln>
                  <a:noFill/>
                </a:ln>
                <a:solidFill>
                  <a:prstClr val="white"/>
                </a:solidFill>
                <a:effectLst/>
                <a:uLnTx/>
                <a:uFillTx/>
              </a:rPr>
              <a:t>	</a:t>
            </a:r>
            <a:endParaRPr kumimoji="0" lang="en-US" sz="800" b="0" i="0" u="none" strike="noStrike" kern="1200" cap="none" spc="0" normalizeH="0" baseline="0" noProof="0" dirty="0">
              <a:ln>
                <a:noFill/>
              </a:ln>
              <a:solidFill>
                <a:prstClr val="white"/>
              </a:solidFill>
              <a:effectLst/>
              <a:uLnTx/>
              <a:uFillTx/>
            </a:endParaRPr>
          </a:p>
        </p:txBody>
      </p:sp>
    </p:spTree>
    <p:extLst>
      <p:ext uri="{BB962C8B-B14F-4D97-AF65-F5344CB8AC3E}">
        <p14:creationId xmlns:p14="http://schemas.microsoft.com/office/powerpoint/2010/main" val="411192658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ubtitle 2"/>
          <p:cNvSpPr txBox="1">
            <a:spLocks/>
          </p:cNvSpPr>
          <p:nvPr/>
        </p:nvSpPr>
        <p:spPr>
          <a:xfrm>
            <a:off x="0" y="6677240"/>
            <a:ext cx="4572000" cy="182880"/>
          </a:xfrm>
          <a:prstGeom prst="rect">
            <a:avLst/>
          </a:prstGeom>
          <a:solidFill>
            <a:schemeClr val="accent2">
              <a:lumMod val="50000"/>
            </a:schemeClr>
          </a:solidFill>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53975"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800" b="0" i="0" u="none" strike="noStrike" kern="1200" cap="none" spc="0" normalizeH="0" baseline="0" noProof="0" dirty="0" smtClean="0">
                <a:ln>
                  <a:noFill/>
                </a:ln>
                <a:solidFill>
                  <a:sysClr val="window" lastClr="FFFFFF"/>
                </a:solidFill>
                <a:effectLst/>
                <a:uLnTx/>
                <a:uFillTx/>
                <a:ea typeface="+mn-ea"/>
                <a:cs typeface="+mn-cs"/>
              </a:rPr>
              <a:t>Applied Sciences Program</a:t>
            </a:r>
            <a:r>
              <a:rPr kumimoji="0" lang="en-US" sz="800" b="1" i="0" u="none" strike="noStrike" kern="1200" cap="none" spc="0" normalizeH="0" baseline="0" noProof="0" dirty="0" smtClean="0">
                <a:ln>
                  <a:noFill/>
                </a:ln>
                <a:solidFill>
                  <a:sysClr val="window" lastClr="FFFFFF"/>
                </a:solidFill>
                <a:effectLst/>
                <a:uLnTx/>
                <a:uFillTx/>
                <a:ea typeface="+mn-ea"/>
                <a:cs typeface="+mn-cs"/>
              </a:rPr>
              <a:t>| </a:t>
            </a:r>
            <a:r>
              <a:rPr kumimoji="0" lang="en-US" sz="800" b="0" i="0" u="none" strike="noStrike" kern="1200" cap="none" spc="0" normalizeH="0" baseline="0" noProof="0" dirty="0" smtClean="0">
                <a:ln>
                  <a:noFill/>
                </a:ln>
                <a:solidFill>
                  <a:sysClr val="window" lastClr="FFFFFF"/>
                </a:solidFill>
                <a:effectLst/>
                <a:uLnTx/>
                <a:uFillTx/>
                <a:ea typeface="+mn-ea"/>
                <a:cs typeface="+mn-cs"/>
              </a:rPr>
              <a:t>NASA</a:t>
            </a:r>
            <a:r>
              <a:rPr kumimoji="0" lang="en-US" sz="800" b="1" i="0" u="none" strike="noStrike" kern="1200" cap="none" spc="0" normalizeH="0" baseline="0" noProof="0" dirty="0" smtClean="0">
                <a:ln>
                  <a:noFill/>
                </a:ln>
                <a:solidFill>
                  <a:sysClr val="window" lastClr="FFFFFF"/>
                </a:solidFill>
                <a:effectLst/>
                <a:uLnTx/>
                <a:uFillTx/>
                <a:ea typeface="+mn-ea"/>
                <a:cs typeface="+mn-cs"/>
              </a:rPr>
              <a:t> 		</a:t>
            </a:r>
            <a:endParaRPr kumimoji="0" lang="en-US" sz="800" b="0" i="0" u="none" strike="noStrike" kern="1200" cap="none" spc="0" normalizeH="0" baseline="0" noProof="0" dirty="0">
              <a:ln>
                <a:noFill/>
              </a:ln>
              <a:solidFill>
                <a:sysClr val="window" lastClr="FFFFFF"/>
              </a:solidFill>
              <a:effectLst/>
              <a:uLnTx/>
              <a:uFillTx/>
              <a:ea typeface="+mn-ea"/>
              <a:cs typeface="+mn-cs"/>
            </a:endParaRPr>
          </a:p>
        </p:txBody>
      </p:sp>
      <p:sp>
        <p:nvSpPr>
          <p:cNvPr id="21" name="TextBox 20"/>
          <p:cNvSpPr txBox="1"/>
          <p:nvPr/>
        </p:nvSpPr>
        <p:spPr>
          <a:xfrm>
            <a:off x="152400" y="268069"/>
            <a:ext cx="9144000" cy="646331"/>
          </a:xfrm>
          <a:prstGeom prst="rect">
            <a:avLst/>
          </a:prstGeom>
          <a:noFill/>
        </p:spPr>
        <p:txBody>
          <a:bodyPr wrap="square" rtlCol="0">
            <a:spAutoFit/>
          </a:bodyPr>
          <a:lstStyle/>
          <a:p>
            <a:pPr algn="ctr"/>
            <a:r>
              <a:rPr lang="en-US" sz="3600" b="1" dirty="0" smtClean="0">
                <a:solidFill>
                  <a:srgbClr val="FFFFFF"/>
                </a:solidFill>
              </a:rPr>
              <a:t>DEVELOP: Best Practices</a:t>
            </a:r>
            <a:endParaRPr lang="en-US" sz="3600" b="1" dirty="0">
              <a:solidFill>
                <a:srgbClr val="FFFFFF"/>
              </a:solidFill>
            </a:endParaRPr>
          </a:p>
        </p:txBody>
      </p:sp>
      <p:sp>
        <p:nvSpPr>
          <p:cNvPr id="15" name="Subtitle 2"/>
          <p:cNvSpPr txBox="1">
            <a:spLocks/>
          </p:cNvSpPr>
          <p:nvPr/>
        </p:nvSpPr>
        <p:spPr>
          <a:xfrm>
            <a:off x="4572000" y="6677240"/>
            <a:ext cx="4572000" cy="182880"/>
          </a:xfrm>
          <a:prstGeom prst="rect">
            <a:avLst/>
          </a:prstGeom>
          <a:solidFill>
            <a:schemeClr val="accent2">
              <a:lumMod val="50000"/>
            </a:schemeClr>
          </a:solidFill>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53975" marR="0" lvl="0" indent="0" algn="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800" b="1" i="0" u="none" strike="noStrike" kern="1200" cap="none" spc="0" normalizeH="0" baseline="0" noProof="0" dirty="0" smtClean="0">
                <a:ln>
                  <a:noFill/>
                </a:ln>
                <a:solidFill>
                  <a:prstClr val="white"/>
                </a:solidFill>
                <a:effectLst/>
                <a:uLnTx/>
                <a:uFillTx/>
              </a:rPr>
              <a:t>	</a:t>
            </a:r>
            <a:r>
              <a:rPr lang="en-US" sz="800" dirty="0" smtClean="0">
                <a:solidFill>
                  <a:prstClr val="white"/>
                </a:solidFill>
              </a:rPr>
              <a:t>DEVELOP National Program</a:t>
            </a:r>
            <a:r>
              <a:rPr kumimoji="0" lang="en-US" sz="800" b="1" i="0" u="none" strike="noStrike" kern="1200" cap="none" spc="0" normalizeH="0" baseline="0" noProof="0" dirty="0" smtClean="0">
                <a:ln>
                  <a:noFill/>
                </a:ln>
                <a:solidFill>
                  <a:prstClr val="white"/>
                </a:solidFill>
                <a:effectLst/>
                <a:uLnTx/>
                <a:uFillTx/>
              </a:rPr>
              <a:t>	</a:t>
            </a:r>
            <a:endParaRPr kumimoji="0" lang="en-US" sz="800" b="0" i="0" u="none" strike="noStrike" kern="1200" cap="none" spc="0" normalizeH="0" baseline="0" noProof="0" dirty="0">
              <a:ln>
                <a:noFill/>
              </a:ln>
              <a:solidFill>
                <a:prstClr val="white"/>
              </a:solidFill>
              <a:effectLst/>
              <a:uLnTx/>
              <a:uFillTx/>
            </a:endParaRPr>
          </a:p>
        </p:txBody>
      </p:sp>
      <p:sp>
        <p:nvSpPr>
          <p:cNvPr id="25" name="Rectangle 24"/>
          <p:cNvSpPr/>
          <p:nvPr/>
        </p:nvSpPr>
        <p:spPr>
          <a:xfrm>
            <a:off x="219597" y="1180014"/>
            <a:ext cx="8704805" cy="4889801"/>
          </a:xfrm>
          <a:prstGeom prst="rect">
            <a:avLst/>
          </a:prstGeom>
          <a:noFill/>
          <a:ln w="19050">
            <a:noFill/>
          </a:ln>
          <a:effectLst/>
        </p:spPr>
        <p:txBody>
          <a:bodyPr wrap="square">
            <a:spAutoFit/>
          </a:bodyPr>
          <a:lstStyle/>
          <a:p>
            <a:pPr marL="400050" lvl="1" indent="-285750" defTabSz="1018824">
              <a:spcBef>
                <a:spcPts val="669"/>
              </a:spcBef>
              <a:buClr>
                <a:schemeClr val="accent2">
                  <a:lumMod val="50000"/>
                </a:schemeClr>
              </a:buClr>
              <a:buFont typeface="Wingdings" panose="05000000000000000000" pitchFamily="2" charset="2"/>
              <a:buChar char="Ø"/>
              <a:defRPr/>
            </a:pPr>
            <a:r>
              <a:rPr lang="en-US" sz="1600" dirty="0" smtClean="0"/>
              <a:t>Conduct rapid prototype Applied Science research projects using </a:t>
            </a:r>
            <a:r>
              <a:rPr lang="en-US" sz="1600" b="1" i="1" dirty="0" smtClean="0"/>
              <a:t>NASA Earth observing resources </a:t>
            </a:r>
            <a:r>
              <a:rPr lang="en-US" sz="1600" dirty="0" smtClean="0"/>
              <a:t>completed and delivered to partners over </a:t>
            </a:r>
            <a:r>
              <a:rPr lang="en-US" sz="1600" dirty="0"/>
              <a:t>a 10 to 30-week </a:t>
            </a:r>
            <a:r>
              <a:rPr lang="en-US" sz="1600" dirty="0" smtClean="0"/>
              <a:t>period</a:t>
            </a:r>
          </a:p>
          <a:p>
            <a:pPr marL="400050" lvl="1" indent="-285750" defTabSz="1018824">
              <a:spcBef>
                <a:spcPts val="669"/>
              </a:spcBef>
              <a:buClr>
                <a:schemeClr val="accent2">
                  <a:lumMod val="50000"/>
                </a:schemeClr>
              </a:buClr>
              <a:buFont typeface="Wingdings" panose="05000000000000000000" pitchFamily="2" charset="2"/>
              <a:buChar char="Ø"/>
              <a:defRPr/>
            </a:pPr>
            <a:r>
              <a:rPr lang="en-US" sz="1600" dirty="0" smtClean="0"/>
              <a:t>Partnerships led by </a:t>
            </a:r>
            <a:r>
              <a:rPr lang="en-US" sz="1600" b="1" i="1" dirty="0" smtClean="0"/>
              <a:t>local, state, federal and/or international government entities </a:t>
            </a:r>
            <a:r>
              <a:rPr lang="en-US" sz="1600" dirty="0" smtClean="0"/>
              <a:t>who can benefit from NASA Earth observations to enhance decision making</a:t>
            </a:r>
            <a:endParaRPr lang="en-US" sz="1600" dirty="0"/>
          </a:p>
          <a:p>
            <a:pPr marL="400050" lvl="1" indent="-285750" defTabSz="1018824">
              <a:spcBef>
                <a:spcPts val="669"/>
              </a:spcBef>
              <a:buClr>
                <a:schemeClr val="accent2">
                  <a:lumMod val="50000"/>
                </a:schemeClr>
              </a:buClr>
              <a:buFont typeface="Wingdings" panose="05000000000000000000" pitchFamily="2" charset="2"/>
              <a:buChar char="Ø"/>
              <a:defRPr/>
            </a:pPr>
            <a:r>
              <a:rPr lang="en-US" sz="1600" dirty="0" smtClean="0"/>
              <a:t>Projects address </a:t>
            </a:r>
            <a:r>
              <a:rPr lang="en-US" sz="1600" b="1" i="1" dirty="0" smtClean="0"/>
              <a:t>actionable </a:t>
            </a:r>
            <a:r>
              <a:rPr lang="en-US" sz="1600" b="1" i="1" dirty="0"/>
              <a:t>community </a:t>
            </a:r>
            <a:r>
              <a:rPr lang="en-US" sz="1600" b="1" i="1" dirty="0" smtClean="0"/>
              <a:t>environmental concerns </a:t>
            </a:r>
            <a:endParaRPr lang="en-US" sz="1600" dirty="0"/>
          </a:p>
          <a:p>
            <a:pPr marL="400050" lvl="1" indent="-285750" defTabSz="1018824">
              <a:spcBef>
                <a:spcPts val="669"/>
              </a:spcBef>
              <a:buClr>
                <a:schemeClr val="accent2">
                  <a:lumMod val="50000"/>
                </a:schemeClr>
              </a:buClr>
              <a:buFont typeface="Wingdings" panose="05000000000000000000" pitchFamily="2" charset="2"/>
              <a:buChar char="Ø"/>
              <a:defRPr/>
            </a:pPr>
            <a:r>
              <a:rPr lang="en-US" sz="1600" b="1" i="1" dirty="0" smtClean="0"/>
              <a:t>Strong end-user relations </a:t>
            </a:r>
            <a:r>
              <a:rPr lang="en-US" sz="1600" dirty="0" smtClean="0"/>
              <a:t>based on clear </a:t>
            </a:r>
            <a:r>
              <a:rPr lang="en-US" sz="1600" dirty="0"/>
              <a:t>communication </a:t>
            </a:r>
          </a:p>
          <a:p>
            <a:pPr marL="400050" lvl="1" indent="-285750" defTabSz="1018824">
              <a:spcBef>
                <a:spcPts val="669"/>
              </a:spcBef>
              <a:buClr>
                <a:schemeClr val="accent2">
                  <a:lumMod val="50000"/>
                </a:schemeClr>
              </a:buClr>
              <a:buFont typeface="Wingdings" panose="05000000000000000000" pitchFamily="2" charset="2"/>
              <a:buChar char="Ø"/>
              <a:defRPr/>
            </a:pPr>
            <a:r>
              <a:rPr lang="en-US" sz="1600" dirty="0" smtClean="0"/>
              <a:t>Focus on </a:t>
            </a:r>
            <a:r>
              <a:rPr lang="en-US" sz="1600" b="1" i="1" dirty="0" smtClean="0"/>
              <a:t>specific </a:t>
            </a:r>
            <a:r>
              <a:rPr lang="en-US" sz="1600" b="1" i="1" dirty="0"/>
              <a:t>study </a:t>
            </a:r>
            <a:r>
              <a:rPr lang="en-US" sz="1600" b="1" i="1" dirty="0" smtClean="0"/>
              <a:t>regions </a:t>
            </a:r>
            <a:r>
              <a:rPr lang="en-US" sz="1600" dirty="0"/>
              <a:t>rather than a </a:t>
            </a:r>
            <a:r>
              <a:rPr lang="en-US" sz="1600" dirty="0" smtClean="0"/>
              <a:t>broad study area </a:t>
            </a:r>
            <a:endParaRPr lang="en-US" sz="1600" dirty="0"/>
          </a:p>
          <a:p>
            <a:pPr marL="400050" lvl="1" indent="-285750" defTabSz="1018824">
              <a:spcBef>
                <a:spcPts val="669"/>
              </a:spcBef>
              <a:buClr>
                <a:schemeClr val="accent2">
                  <a:lumMod val="50000"/>
                </a:schemeClr>
              </a:buClr>
              <a:buFont typeface="Wingdings" panose="05000000000000000000" pitchFamily="2" charset="2"/>
              <a:buChar char="Ø"/>
              <a:defRPr/>
            </a:pPr>
            <a:r>
              <a:rPr lang="en-US" sz="1600" b="1" i="1" dirty="0" smtClean="0"/>
              <a:t>Clear project expectations </a:t>
            </a:r>
            <a:r>
              <a:rPr lang="en-US" sz="1600" dirty="0" smtClean="0"/>
              <a:t>with partners prior to initiation of activity</a:t>
            </a:r>
          </a:p>
          <a:p>
            <a:pPr marL="400050" lvl="1" indent="-285750" defTabSz="1018824">
              <a:spcBef>
                <a:spcPts val="669"/>
              </a:spcBef>
              <a:buClr>
                <a:schemeClr val="accent2">
                  <a:lumMod val="50000"/>
                </a:schemeClr>
              </a:buClr>
              <a:buFont typeface="Wingdings" panose="05000000000000000000" pitchFamily="2" charset="2"/>
              <a:buChar char="Ø"/>
              <a:defRPr/>
            </a:pPr>
            <a:r>
              <a:rPr lang="en-US" sz="1600" dirty="0" smtClean="0"/>
              <a:t>Ensure</a:t>
            </a:r>
            <a:r>
              <a:rPr lang="en-US" sz="1600" b="1" i="1" dirty="0" smtClean="0"/>
              <a:t> highly leveraged project investments </a:t>
            </a:r>
            <a:r>
              <a:rPr lang="en-US" sz="1600" dirty="0" smtClean="0"/>
              <a:t>so NASA contributions are matched by partners</a:t>
            </a:r>
          </a:p>
          <a:p>
            <a:pPr marL="400050" lvl="1" indent="-285750" defTabSz="1018824">
              <a:spcBef>
                <a:spcPts val="669"/>
              </a:spcBef>
              <a:buClr>
                <a:schemeClr val="accent2">
                  <a:lumMod val="50000"/>
                </a:schemeClr>
              </a:buClr>
              <a:buFont typeface="Wingdings" panose="05000000000000000000" pitchFamily="2" charset="2"/>
              <a:buChar char="Ø"/>
              <a:defRPr/>
            </a:pPr>
            <a:r>
              <a:rPr lang="en-US" sz="1600" dirty="0" smtClean="0"/>
              <a:t>Attract and develop </a:t>
            </a:r>
            <a:r>
              <a:rPr lang="en-US" sz="1600" b="1" i="1" dirty="0" smtClean="0"/>
              <a:t>high caliber program participants </a:t>
            </a:r>
            <a:r>
              <a:rPr lang="en-US" sz="1600" dirty="0" smtClean="0"/>
              <a:t>who leave DEVELOP better prepared to contribute to society using NASA Earth science resources</a:t>
            </a:r>
          </a:p>
          <a:p>
            <a:pPr marL="400050" lvl="1" indent="-285750" defTabSz="1018824">
              <a:spcBef>
                <a:spcPts val="669"/>
              </a:spcBef>
              <a:buClr>
                <a:schemeClr val="accent2">
                  <a:lumMod val="50000"/>
                </a:schemeClr>
              </a:buClr>
              <a:buFont typeface="Wingdings" panose="05000000000000000000" pitchFamily="2" charset="2"/>
              <a:buChar char="Ø"/>
              <a:defRPr/>
            </a:pPr>
            <a:r>
              <a:rPr lang="en-US" sz="1600" dirty="0" smtClean="0"/>
              <a:t>Retain </a:t>
            </a:r>
            <a:r>
              <a:rPr lang="en-US" sz="1600" b="1" i="1" dirty="0" smtClean="0"/>
              <a:t>highly qualified Science Advisors and Mentors </a:t>
            </a:r>
            <a:r>
              <a:rPr lang="en-US" sz="1600" dirty="0" smtClean="0"/>
              <a:t>from NASA and partner organizations to ensure innovative and relevant project outcomes</a:t>
            </a:r>
          </a:p>
          <a:p>
            <a:pPr marL="400050" lvl="1" indent="-285750" defTabSz="1018824">
              <a:spcBef>
                <a:spcPts val="669"/>
              </a:spcBef>
              <a:buClr>
                <a:schemeClr val="accent2">
                  <a:lumMod val="50000"/>
                </a:schemeClr>
              </a:buClr>
              <a:buFont typeface="Wingdings" panose="05000000000000000000" pitchFamily="2" charset="2"/>
              <a:buChar char="Ø"/>
              <a:defRPr/>
            </a:pPr>
            <a:r>
              <a:rPr lang="en-US" sz="1600" b="1" dirty="0" smtClean="0"/>
              <a:t>Capacity Built? </a:t>
            </a:r>
            <a:r>
              <a:rPr lang="en-US" sz="1600" dirty="0" smtClean="0"/>
              <a:t>Exit surveys, product delivery, alumni follow up</a:t>
            </a:r>
            <a:endParaRPr lang="en-US" sz="1600" dirty="0"/>
          </a:p>
          <a:p>
            <a:pPr marL="0" lvl="1" defTabSz="1018824">
              <a:spcBef>
                <a:spcPts val="669"/>
              </a:spcBef>
              <a:defRPr/>
            </a:pPr>
            <a:endParaRPr lang="en-US" sz="1600" dirty="0"/>
          </a:p>
        </p:txBody>
      </p:sp>
      <p:pic>
        <p:nvPicPr>
          <p:cNvPr id="26" name="Picture 25"/>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3391446" y="5684509"/>
            <a:ext cx="1072736" cy="868691"/>
          </a:xfrm>
          <a:prstGeom prst="rect">
            <a:avLst/>
          </a:prstGeom>
          <a:ln w="15875">
            <a:solidFill>
              <a:schemeClr val="bg1"/>
            </a:solidFill>
          </a:ln>
          <a:effectLst>
            <a:outerShdw blurRad="50800" dist="38100" dir="2700000" algn="tl" rotWithShape="0">
              <a:prstClr val="black">
                <a:alpha val="40000"/>
              </a:prstClr>
            </a:outerShdw>
          </a:effectLst>
        </p:spPr>
      </p:pic>
      <p:pic>
        <p:nvPicPr>
          <p:cNvPr id="27" name="Picture 26"/>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081156" y="5675291"/>
            <a:ext cx="1096555" cy="863720"/>
          </a:xfrm>
          <a:prstGeom prst="rect">
            <a:avLst/>
          </a:prstGeom>
          <a:ln w="15875">
            <a:solidFill>
              <a:schemeClr val="bg1"/>
            </a:solidFill>
          </a:ln>
          <a:effectLst>
            <a:outerShdw blurRad="50800" dist="38100" dir="2700000" algn="tl" rotWithShape="0">
              <a:prstClr val="black">
                <a:alpha val="40000"/>
              </a:prstClr>
            </a:outerShdw>
          </a:effectLst>
        </p:spPr>
      </p:pic>
      <p:pic>
        <p:nvPicPr>
          <p:cNvPr id="28" name="Picture 4" descr="https://scontent-atl3-1.xx.fbcdn.net/hphotos-xap1/v/t1.0-9/11738094_927546473971583_7140278281454820528_n.png?oh=0c8a47c1e574e4930f369287729e8689&amp;oe=56E7FD5A"/>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094" t="6382" r="3092" b="56882"/>
          <a:stretch/>
        </p:blipFill>
        <p:spPr bwMode="auto">
          <a:xfrm>
            <a:off x="4677917" y="5672805"/>
            <a:ext cx="2086290" cy="868691"/>
          </a:xfrm>
          <a:prstGeom prst="rect">
            <a:avLst/>
          </a:prstGeom>
          <a:noFill/>
          <a:ln w="12700">
            <a:solidFill>
              <a:schemeClr val="bg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9" name="Picture 2" descr="http://content.satimagingcorp.com/static/galleryimages/landsat-8-satellite-image-western-australia.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8104" t="25158" b="19285"/>
          <a:stretch/>
        </p:blipFill>
        <p:spPr bwMode="auto">
          <a:xfrm>
            <a:off x="6977943" y="5661102"/>
            <a:ext cx="1230798" cy="878681"/>
          </a:xfrm>
          <a:prstGeom prst="rect">
            <a:avLst/>
          </a:prstGeom>
          <a:noFill/>
          <a:ln w="12700">
            <a:solidFill>
              <a:schemeClr val="bg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0" name="Picture 29" descr="http://earthzine.org/wp-content/uploads/2014/11/4-2_GSFC_IDDisasters.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50309" t="28401" r="16327" b="19820"/>
          <a:stretch/>
        </p:blipFill>
        <p:spPr bwMode="auto">
          <a:xfrm>
            <a:off x="790488" y="5661102"/>
            <a:ext cx="1076933" cy="892098"/>
          </a:xfrm>
          <a:prstGeom prst="rect">
            <a:avLst/>
          </a:prstGeom>
          <a:noFill/>
          <a:ln w="12700">
            <a:solidFill>
              <a:schemeClr val="bg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898984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990600" y="0"/>
            <a:ext cx="7086600" cy="1200329"/>
          </a:xfrm>
          <a:prstGeom prst="rect">
            <a:avLst/>
          </a:prstGeom>
          <a:noFill/>
        </p:spPr>
        <p:txBody>
          <a:bodyPr wrap="square" rtlCol="0">
            <a:spAutoFit/>
          </a:bodyPr>
          <a:lstStyle/>
          <a:p>
            <a:pPr algn="ctr"/>
            <a:r>
              <a:rPr lang="en-US" sz="3600" b="1" dirty="0" smtClean="0">
                <a:solidFill>
                  <a:srgbClr val="FFFFFF"/>
                </a:solidFill>
              </a:rPr>
              <a:t>DEVELOP: </a:t>
            </a:r>
          </a:p>
          <a:p>
            <a:pPr algn="ctr"/>
            <a:r>
              <a:rPr lang="en-US" sz="3600" b="1" dirty="0" smtClean="0">
                <a:solidFill>
                  <a:srgbClr val="FFFFFF"/>
                </a:solidFill>
              </a:rPr>
              <a:t>CEOS Collaborations</a:t>
            </a:r>
            <a:endParaRPr lang="en-US" sz="3600" b="1" dirty="0">
              <a:solidFill>
                <a:srgbClr val="FFFFFF"/>
              </a:solidFill>
            </a:endParaRPr>
          </a:p>
        </p:txBody>
      </p:sp>
      <p:sp>
        <p:nvSpPr>
          <p:cNvPr id="25" name="Rectangle 24"/>
          <p:cNvSpPr/>
          <p:nvPr/>
        </p:nvSpPr>
        <p:spPr>
          <a:xfrm>
            <a:off x="0" y="1355622"/>
            <a:ext cx="5267325" cy="5197578"/>
          </a:xfrm>
          <a:prstGeom prst="rect">
            <a:avLst/>
          </a:prstGeom>
          <a:noFill/>
          <a:ln w="19050">
            <a:noFill/>
          </a:ln>
          <a:effectLst/>
        </p:spPr>
        <p:txBody>
          <a:bodyPr wrap="square">
            <a:spAutoFit/>
          </a:bodyPr>
          <a:lstStyle/>
          <a:p>
            <a:pPr marL="400050" lvl="1" indent="-285750" defTabSz="1018824">
              <a:spcBef>
                <a:spcPts val="669"/>
              </a:spcBef>
              <a:buClr>
                <a:schemeClr val="accent2">
                  <a:lumMod val="50000"/>
                </a:schemeClr>
              </a:buClr>
              <a:buFont typeface="Wingdings" panose="05000000000000000000" pitchFamily="2" charset="2"/>
              <a:buChar char="Ø"/>
              <a:defRPr/>
            </a:pPr>
            <a:r>
              <a:rPr lang="en-US" b="1" dirty="0" smtClean="0"/>
              <a:t>CEOS </a:t>
            </a:r>
            <a:r>
              <a:rPr lang="en-US" b="1" dirty="0"/>
              <a:t>Members</a:t>
            </a:r>
            <a:r>
              <a:rPr lang="en-US" dirty="0"/>
              <a:t>: </a:t>
            </a:r>
            <a:r>
              <a:rPr lang="en-US" dirty="0" smtClean="0"/>
              <a:t>Indirect support via strong collaborations </a:t>
            </a:r>
            <a:r>
              <a:rPr lang="en-US" dirty="0"/>
              <a:t>with U.S. organizations (i.e., NOAA &amp; USGS) </a:t>
            </a:r>
            <a:r>
              <a:rPr lang="en-US" dirty="0" smtClean="0"/>
              <a:t>that work with CEOS groups (WGs, VCs, and Ad Hoc Teams)</a:t>
            </a:r>
          </a:p>
          <a:p>
            <a:pPr marL="400050" lvl="1" indent="-285750" defTabSz="1018824">
              <a:spcBef>
                <a:spcPts val="669"/>
              </a:spcBef>
              <a:buClr>
                <a:schemeClr val="accent2">
                  <a:lumMod val="50000"/>
                </a:schemeClr>
              </a:buClr>
              <a:buFont typeface="Wingdings" panose="05000000000000000000" pitchFamily="2" charset="2"/>
              <a:buChar char="Ø"/>
              <a:defRPr/>
            </a:pPr>
            <a:r>
              <a:rPr lang="en-US" dirty="0" smtClean="0"/>
              <a:t>Prior collaboration </a:t>
            </a:r>
            <a:r>
              <a:rPr lang="en-US" dirty="0"/>
              <a:t>with </a:t>
            </a:r>
            <a:r>
              <a:rPr lang="en-US" b="1" dirty="0" smtClean="0"/>
              <a:t>GEO</a:t>
            </a:r>
          </a:p>
          <a:p>
            <a:pPr marL="857250" lvl="2" indent="-285750" defTabSz="1018824">
              <a:spcBef>
                <a:spcPts val="669"/>
              </a:spcBef>
              <a:buClr>
                <a:schemeClr val="accent2">
                  <a:lumMod val="50000"/>
                </a:schemeClr>
              </a:buClr>
              <a:buFont typeface="Wingdings" panose="05000000000000000000" pitchFamily="2" charset="2"/>
              <a:buChar char="Ø"/>
              <a:defRPr/>
            </a:pPr>
            <a:r>
              <a:rPr lang="en-US" sz="1600" dirty="0" smtClean="0"/>
              <a:t>2009-2013</a:t>
            </a:r>
          </a:p>
          <a:p>
            <a:pPr marL="857250" lvl="2" indent="-285750" defTabSz="1018824">
              <a:spcBef>
                <a:spcPts val="669"/>
              </a:spcBef>
              <a:buClr>
                <a:schemeClr val="accent2">
                  <a:lumMod val="50000"/>
                </a:schemeClr>
              </a:buClr>
              <a:buFont typeface="Wingdings" panose="05000000000000000000" pitchFamily="2" charset="2"/>
              <a:buChar char="Ø"/>
              <a:defRPr/>
            </a:pPr>
            <a:r>
              <a:rPr lang="en-US" sz="1600" dirty="0" smtClean="0"/>
              <a:t>Mexico Water Resources and Human Health</a:t>
            </a:r>
          </a:p>
          <a:p>
            <a:pPr marL="400050" lvl="1" indent="-285750" defTabSz="1018824">
              <a:spcBef>
                <a:spcPts val="669"/>
              </a:spcBef>
              <a:buClr>
                <a:schemeClr val="accent2">
                  <a:lumMod val="50000"/>
                </a:schemeClr>
              </a:buClr>
              <a:buFont typeface="Wingdings" panose="05000000000000000000" pitchFamily="2" charset="2"/>
              <a:buChar char="Ø"/>
              <a:defRPr/>
            </a:pPr>
            <a:r>
              <a:rPr lang="en-US" dirty="0" smtClean="0"/>
              <a:t>Projects &amp; Activities</a:t>
            </a:r>
          </a:p>
          <a:p>
            <a:pPr marL="857250" lvl="2" indent="-285750" defTabSz="1018824">
              <a:spcBef>
                <a:spcPts val="669"/>
              </a:spcBef>
              <a:buClr>
                <a:schemeClr val="accent2">
                  <a:lumMod val="50000"/>
                </a:schemeClr>
              </a:buClr>
              <a:buFont typeface="Wingdings" panose="05000000000000000000" pitchFamily="2" charset="2"/>
              <a:buChar char="Ø"/>
              <a:defRPr/>
            </a:pPr>
            <a:r>
              <a:rPr lang="en-US" sz="1600" i="1" dirty="0">
                <a:hlinkClick r:id="rId2"/>
              </a:rPr>
              <a:t>Mekong Disasters </a:t>
            </a:r>
            <a:r>
              <a:rPr lang="en-US" sz="1600" dirty="0"/>
              <a:t>– </a:t>
            </a:r>
            <a:r>
              <a:rPr lang="en-US" sz="1600" b="1" dirty="0"/>
              <a:t>CEOS Flood </a:t>
            </a:r>
            <a:r>
              <a:rPr lang="en-US" sz="1600" b="1" dirty="0" smtClean="0"/>
              <a:t>Dashboard</a:t>
            </a:r>
          </a:p>
          <a:p>
            <a:pPr marL="857250" lvl="2" indent="-285750" defTabSz="1018824">
              <a:spcBef>
                <a:spcPts val="669"/>
              </a:spcBef>
              <a:buClr>
                <a:schemeClr val="accent2">
                  <a:lumMod val="50000"/>
                </a:schemeClr>
              </a:buClr>
              <a:buFont typeface="Wingdings" panose="05000000000000000000" pitchFamily="2" charset="2"/>
              <a:buChar char="Ø"/>
              <a:defRPr/>
            </a:pPr>
            <a:r>
              <a:rPr lang="en-US" sz="1600" i="1" dirty="0">
                <a:hlinkClick r:id="rId3"/>
              </a:rPr>
              <a:t>North Central US Climate </a:t>
            </a:r>
            <a:r>
              <a:rPr lang="en-US" sz="1600" dirty="0"/>
              <a:t>– </a:t>
            </a:r>
            <a:r>
              <a:rPr lang="en-US" sz="1600" b="1" dirty="0"/>
              <a:t>CEOS Land Project Validation (LPV</a:t>
            </a:r>
            <a:r>
              <a:rPr lang="en-US" sz="1600" b="1" dirty="0" smtClean="0"/>
              <a:t>)</a:t>
            </a:r>
          </a:p>
          <a:p>
            <a:pPr marL="857250" lvl="2" indent="-285750" defTabSz="1018824">
              <a:spcBef>
                <a:spcPts val="669"/>
              </a:spcBef>
              <a:buClr>
                <a:schemeClr val="accent2">
                  <a:lumMod val="50000"/>
                </a:schemeClr>
              </a:buClr>
              <a:buFont typeface="Wingdings" panose="05000000000000000000" pitchFamily="2" charset="2"/>
              <a:buChar char="Ø"/>
              <a:defRPr/>
            </a:pPr>
            <a:r>
              <a:rPr lang="en-US" sz="1600" dirty="0" smtClean="0"/>
              <a:t>Supported CEOS remote sensing publication</a:t>
            </a:r>
          </a:p>
          <a:p>
            <a:pPr marL="400050" lvl="1" indent="-285750" defTabSz="1018824">
              <a:spcBef>
                <a:spcPts val="669"/>
              </a:spcBef>
              <a:buClr>
                <a:schemeClr val="accent2">
                  <a:lumMod val="50000"/>
                </a:schemeClr>
              </a:buClr>
              <a:buFont typeface="Wingdings" panose="05000000000000000000" pitchFamily="2" charset="2"/>
              <a:buChar char="Ø"/>
              <a:defRPr/>
            </a:pPr>
            <a:r>
              <a:rPr lang="en-US" dirty="0"/>
              <a:t>P</a:t>
            </a:r>
            <a:r>
              <a:rPr lang="en-US" dirty="0" smtClean="0"/>
              <a:t>revious DEVELOP participant transitioned to CEOS support</a:t>
            </a:r>
            <a:endParaRPr lang="en-US" dirty="0"/>
          </a:p>
          <a:p>
            <a:pPr marL="177800" lvl="1" indent="-228600" defTabSz="1018824">
              <a:spcBef>
                <a:spcPts val="669"/>
              </a:spcBef>
              <a:buFont typeface="Courier New" panose="02070309020205020404" pitchFamily="49" charset="0"/>
              <a:buChar char="o"/>
              <a:defRPr/>
            </a:pPr>
            <a:endParaRPr lang="en-US" dirty="0"/>
          </a:p>
          <a:p>
            <a:pPr marL="635000" lvl="2" indent="-228600" defTabSz="1018824">
              <a:spcBef>
                <a:spcPts val="669"/>
              </a:spcBef>
              <a:buFont typeface="Courier New" panose="02070309020205020404" pitchFamily="49" charset="0"/>
              <a:buChar char="o"/>
              <a:defRPr/>
            </a:pPr>
            <a:endParaRPr lang="en-US" b="1" dirty="0" smtClean="0"/>
          </a:p>
        </p:txBody>
      </p:sp>
      <p:pic>
        <p:nvPicPr>
          <p:cNvPr id="1026" name="Picture 2" descr="http://www.devpedia.developexchange.com/dp/images/3/3e/Mekong_Disasters_GSFC_Spring_2014.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8897" t="2421" r="9827" b="2083"/>
          <a:stretch/>
        </p:blipFill>
        <p:spPr bwMode="auto">
          <a:xfrm>
            <a:off x="5514975" y="1445655"/>
            <a:ext cx="3403600" cy="2829658"/>
          </a:xfrm>
          <a:prstGeom prst="rect">
            <a:avLst/>
          </a:prstGeom>
          <a:noFill/>
          <a:ln>
            <a:solidFill>
              <a:schemeClr val="bg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514975" y="4339526"/>
            <a:ext cx="3403600" cy="523220"/>
          </a:xfrm>
          <a:prstGeom prst="rect">
            <a:avLst/>
          </a:prstGeom>
          <a:noFill/>
        </p:spPr>
        <p:txBody>
          <a:bodyPr wrap="square" rtlCol="0">
            <a:spAutoFit/>
          </a:bodyPr>
          <a:lstStyle/>
          <a:p>
            <a:pPr algn="ctr"/>
            <a:r>
              <a:rPr lang="en-US" sz="1400" b="1" i="1" dirty="0" smtClean="0"/>
              <a:t>Mekong Disasters</a:t>
            </a:r>
            <a:r>
              <a:rPr lang="en-US" sz="1400" dirty="0" smtClean="0"/>
              <a:t>: % change in NDVI between dry season and flood event</a:t>
            </a:r>
            <a:endParaRPr lang="en-US" sz="1400" dirty="0"/>
          </a:p>
        </p:txBody>
      </p:sp>
      <p:sp>
        <p:nvSpPr>
          <p:cNvPr id="16" name="TextBox 15"/>
          <p:cNvSpPr txBox="1"/>
          <p:nvPr/>
        </p:nvSpPr>
        <p:spPr>
          <a:xfrm>
            <a:off x="157925" y="5704179"/>
            <a:ext cx="9144000" cy="846386"/>
          </a:xfrm>
          <a:prstGeom prst="rect">
            <a:avLst/>
          </a:prstGeom>
          <a:noFill/>
        </p:spPr>
        <p:txBody>
          <a:bodyPr wrap="square" rtlCol="0">
            <a:spAutoFit/>
          </a:bodyPr>
          <a:lstStyle/>
          <a:p>
            <a:pPr algn="ctr">
              <a:spcAft>
                <a:spcPts val="600"/>
              </a:spcAft>
            </a:pPr>
            <a:r>
              <a:rPr lang="en-US" sz="2400" b="1" dirty="0" smtClean="0"/>
              <a:t>Potential Collaborations</a:t>
            </a:r>
          </a:p>
          <a:p>
            <a:pPr algn="ctr"/>
            <a:r>
              <a:rPr lang="en-US" sz="2000" dirty="0" smtClean="0"/>
              <a:t>Projects • Participants • Franchise</a:t>
            </a:r>
            <a:endParaRPr lang="en-US" sz="2000" dirty="0"/>
          </a:p>
        </p:txBody>
      </p:sp>
      <p:sp>
        <p:nvSpPr>
          <p:cNvPr id="9" name="Subtitle 2"/>
          <p:cNvSpPr txBox="1">
            <a:spLocks/>
          </p:cNvSpPr>
          <p:nvPr/>
        </p:nvSpPr>
        <p:spPr>
          <a:xfrm>
            <a:off x="0" y="6677240"/>
            <a:ext cx="4572000" cy="182880"/>
          </a:xfrm>
          <a:prstGeom prst="rect">
            <a:avLst/>
          </a:prstGeom>
          <a:solidFill>
            <a:schemeClr val="accent2">
              <a:lumMod val="50000"/>
            </a:schemeClr>
          </a:solidFill>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53975"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800" b="0" i="0" u="none" strike="noStrike" kern="1200" cap="none" spc="0" normalizeH="0" baseline="0" noProof="0" dirty="0" smtClean="0">
                <a:ln>
                  <a:noFill/>
                </a:ln>
                <a:solidFill>
                  <a:sysClr val="window" lastClr="FFFFFF"/>
                </a:solidFill>
                <a:effectLst/>
                <a:uLnTx/>
                <a:uFillTx/>
                <a:ea typeface="+mn-ea"/>
                <a:cs typeface="+mn-cs"/>
              </a:rPr>
              <a:t>Applied Sciences Program</a:t>
            </a:r>
            <a:r>
              <a:rPr kumimoji="0" lang="en-US" sz="800" b="1" i="0" u="none" strike="noStrike" kern="1200" cap="none" spc="0" normalizeH="0" baseline="0" noProof="0" dirty="0" smtClean="0">
                <a:ln>
                  <a:noFill/>
                </a:ln>
                <a:solidFill>
                  <a:sysClr val="window" lastClr="FFFFFF"/>
                </a:solidFill>
                <a:effectLst/>
                <a:uLnTx/>
                <a:uFillTx/>
                <a:ea typeface="+mn-ea"/>
                <a:cs typeface="+mn-cs"/>
              </a:rPr>
              <a:t>| </a:t>
            </a:r>
            <a:r>
              <a:rPr kumimoji="0" lang="en-US" sz="800" b="0" i="0" u="none" strike="noStrike" kern="1200" cap="none" spc="0" normalizeH="0" baseline="0" noProof="0" dirty="0" smtClean="0">
                <a:ln>
                  <a:noFill/>
                </a:ln>
                <a:solidFill>
                  <a:sysClr val="window" lastClr="FFFFFF"/>
                </a:solidFill>
                <a:effectLst/>
                <a:uLnTx/>
                <a:uFillTx/>
                <a:ea typeface="+mn-ea"/>
                <a:cs typeface="+mn-cs"/>
              </a:rPr>
              <a:t>NASA</a:t>
            </a:r>
            <a:r>
              <a:rPr kumimoji="0" lang="en-US" sz="800" b="1" i="0" u="none" strike="noStrike" kern="1200" cap="none" spc="0" normalizeH="0" baseline="0" noProof="0" dirty="0" smtClean="0">
                <a:ln>
                  <a:noFill/>
                </a:ln>
                <a:solidFill>
                  <a:sysClr val="window" lastClr="FFFFFF"/>
                </a:solidFill>
                <a:effectLst/>
                <a:uLnTx/>
                <a:uFillTx/>
                <a:ea typeface="+mn-ea"/>
                <a:cs typeface="+mn-cs"/>
              </a:rPr>
              <a:t> 		</a:t>
            </a:r>
            <a:endParaRPr kumimoji="0" lang="en-US" sz="800" b="0" i="0" u="none" strike="noStrike" kern="1200" cap="none" spc="0" normalizeH="0" baseline="0" noProof="0" dirty="0">
              <a:ln>
                <a:noFill/>
              </a:ln>
              <a:solidFill>
                <a:sysClr val="window" lastClr="FFFFFF"/>
              </a:solidFill>
              <a:effectLst/>
              <a:uLnTx/>
              <a:uFillTx/>
              <a:ea typeface="+mn-ea"/>
              <a:cs typeface="+mn-cs"/>
            </a:endParaRPr>
          </a:p>
        </p:txBody>
      </p:sp>
      <p:sp>
        <p:nvSpPr>
          <p:cNvPr id="10" name="Subtitle 2"/>
          <p:cNvSpPr txBox="1">
            <a:spLocks/>
          </p:cNvSpPr>
          <p:nvPr/>
        </p:nvSpPr>
        <p:spPr>
          <a:xfrm>
            <a:off x="4572000" y="6677240"/>
            <a:ext cx="4572000" cy="182880"/>
          </a:xfrm>
          <a:prstGeom prst="rect">
            <a:avLst/>
          </a:prstGeom>
          <a:solidFill>
            <a:schemeClr val="accent2">
              <a:lumMod val="50000"/>
            </a:schemeClr>
          </a:solidFill>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53975" marR="0" lvl="0" indent="0" algn="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800" b="1" i="0" u="none" strike="noStrike" kern="1200" cap="none" spc="0" normalizeH="0" baseline="0" noProof="0" dirty="0" smtClean="0">
                <a:ln>
                  <a:noFill/>
                </a:ln>
                <a:solidFill>
                  <a:prstClr val="white"/>
                </a:solidFill>
                <a:effectLst/>
                <a:uLnTx/>
                <a:uFillTx/>
              </a:rPr>
              <a:t>	</a:t>
            </a:r>
            <a:r>
              <a:rPr lang="en-US" sz="800" dirty="0" smtClean="0">
                <a:solidFill>
                  <a:prstClr val="white"/>
                </a:solidFill>
              </a:rPr>
              <a:t>DEVELOP National Program</a:t>
            </a:r>
            <a:r>
              <a:rPr kumimoji="0" lang="en-US" sz="800" b="1" i="0" u="none" strike="noStrike" kern="1200" cap="none" spc="0" normalizeH="0" baseline="0" noProof="0" dirty="0" smtClean="0">
                <a:ln>
                  <a:noFill/>
                </a:ln>
                <a:solidFill>
                  <a:prstClr val="white"/>
                </a:solidFill>
                <a:effectLst/>
                <a:uLnTx/>
                <a:uFillTx/>
              </a:rPr>
              <a:t>	</a:t>
            </a:r>
            <a:endParaRPr kumimoji="0" lang="en-US" sz="800" b="0" i="0" u="none" strike="noStrike" kern="1200" cap="none" spc="0" normalizeH="0" baseline="0" noProof="0" dirty="0">
              <a:ln>
                <a:noFill/>
              </a:ln>
              <a:solidFill>
                <a:prstClr val="white"/>
              </a:solidFill>
              <a:effectLst/>
              <a:uLnTx/>
              <a:uFillTx/>
            </a:endParaRPr>
          </a:p>
        </p:txBody>
      </p:sp>
    </p:spTree>
    <p:extLst>
      <p:ext uri="{BB962C8B-B14F-4D97-AF65-F5344CB8AC3E}">
        <p14:creationId xmlns:p14="http://schemas.microsoft.com/office/powerpoint/2010/main" val="295618404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6851650" cy="530225"/>
          </a:xfrm>
        </p:spPr>
        <p:txBody>
          <a:bodyPr>
            <a:noAutofit/>
          </a:bodyPr>
          <a:lstStyle/>
          <a:p>
            <a:r>
              <a:rPr lang="en-US" sz="3600" b="1" dirty="0" smtClean="0"/>
              <a:t>Overall Lessons Learned</a:t>
            </a:r>
            <a:endParaRPr lang="en-US" sz="3600" b="1" dirty="0"/>
          </a:p>
        </p:txBody>
      </p:sp>
      <p:sp>
        <p:nvSpPr>
          <p:cNvPr id="3" name="Content Placeholder 2"/>
          <p:cNvSpPr>
            <a:spLocks noGrp="1"/>
          </p:cNvSpPr>
          <p:nvPr>
            <p:ph idx="1"/>
          </p:nvPr>
        </p:nvSpPr>
        <p:spPr>
          <a:xfrm>
            <a:off x="228600" y="1066800"/>
            <a:ext cx="8763000" cy="5137150"/>
          </a:xfrm>
        </p:spPr>
        <p:txBody>
          <a:bodyPr>
            <a:noAutofit/>
          </a:bodyPr>
          <a:lstStyle/>
          <a:p>
            <a:r>
              <a:rPr lang="en-US" sz="2000" dirty="0" smtClean="0">
                <a:latin typeface="+mj-lt"/>
                <a:ea typeface="ヒラギノ角ゴ Pro W3" charset="0"/>
                <a:cs typeface="ヒラギノ角ゴ Pro W3" charset="0"/>
              </a:rPr>
              <a:t>To build capacity of Government </a:t>
            </a:r>
            <a:r>
              <a:rPr lang="en-US" sz="2000" dirty="0">
                <a:latin typeface="+mj-lt"/>
                <a:ea typeface="ヒラギノ角ゴ Pro W3" charset="0"/>
                <a:cs typeface="ヒラギノ角ゴ Pro W3" charset="0"/>
              </a:rPr>
              <a:t>&amp; </a:t>
            </a:r>
            <a:r>
              <a:rPr lang="en-US" sz="2000" dirty="0" smtClean="0">
                <a:latin typeface="+mj-lt"/>
                <a:ea typeface="ヒラギノ角ゴ Pro W3" charset="0"/>
                <a:cs typeface="ヒラギノ角ゴ Pro W3" charset="0"/>
              </a:rPr>
              <a:t>Professional End</a:t>
            </a:r>
            <a:r>
              <a:rPr lang="en-US" sz="2000" dirty="0">
                <a:latin typeface="+mj-lt"/>
                <a:ea typeface="ヒラギノ角ゴ Pro W3" charset="0"/>
                <a:cs typeface="ヒラギノ角ゴ Pro W3" charset="0"/>
              </a:rPr>
              <a:t>-users </a:t>
            </a:r>
          </a:p>
          <a:p>
            <a:pPr lvl="1"/>
            <a:r>
              <a:rPr lang="en-US" sz="1800" b="1" dirty="0" smtClean="0">
                <a:latin typeface="+mj-lt"/>
                <a:ea typeface="ヒラギノ角ゴ Pro W3" charset="0"/>
                <a:cs typeface="ヒラギノ角ゴ Pro W3" charset="0"/>
              </a:rPr>
              <a:t>Ask questions</a:t>
            </a:r>
            <a:r>
              <a:rPr lang="en-US" sz="1800" dirty="0" smtClean="0">
                <a:latin typeface="+mj-lt"/>
                <a:ea typeface="ヒラギノ角ゴ Pro W3" charset="0"/>
                <a:cs typeface="ヒラギノ角ゴ Pro W3" charset="0"/>
              </a:rPr>
              <a:t>, listen to establish needs</a:t>
            </a:r>
          </a:p>
          <a:p>
            <a:pPr lvl="1"/>
            <a:r>
              <a:rPr lang="en-US" sz="1800" dirty="0" smtClean="0">
                <a:latin typeface="+mj-lt"/>
                <a:ea typeface="ヒラギノ角ゴ Pro W3" charset="0"/>
                <a:cs typeface="ヒラギノ角ゴ Pro W3" charset="0"/>
              </a:rPr>
              <a:t>Include </a:t>
            </a:r>
            <a:r>
              <a:rPr lang="en-US" sz="1800" b="1" dirty="0">
                <a:latin typeface="+mj-lt"/>
                <a:ea typeface="ヒラギノ角ゴ Pro W3" charset="0"/>
                <a:cs typeface="ヒラギノ角ゴ Pro W3" charset="0"/>
              </a:rPr>
              <a:t>training</a:t>
            </a:r>
            <a:r>
              <a:rPr lang="en-US" sz="1800" dirty="0">
                <a:latin typeface="+mj-lt"/>
                <a:ea typeface="ヒラギノ角ゴ Pro W3" charset="0"/>
                <a:cs typeface="ヒラギノ角ゴ Pro W3" charset="0"/>
              </a:rPr>
              <a:t> in all </a:t>
            </a:r>
            <a:r>
              <a:rPr lang="en-US" sz="1800" dirty="0" smtClean="0">
                <a:latin typeface="+mj-lt"/>
                <a:ea typeface="ヒラギノ角ゴ Pro W3" charset="0"/>
                <a:cs typeface="ヒラギノ角ゴ Pro W3" charset="0"/>
              </a:rPr>
              <a:t>projects, and get high level </a:t>
            </a:r>
            <a:r>
              <a:rPr lang="en-US" sz="1800" b="1" dirty="0" smtClean="0">
                <a:latin typeface="+mj-lt"/>
                <a:ea typeface="ヒラギノ角ゴ Pro W3" charset="0"/>
                <a:cs typeface="ヒラギノ角ゴ Pro W3" charset="0"/>
              </a:rPr>
              <a:t>buy in </a:t>
            </a:r>
            <a:r>
              <a:rPr lang="en-US" sz="1800" dirty="0" smtClean="0">
                <a:latin typeface="+mj-lt"/>
                <a:ea typeface="ヒラギノ角ゴ Pro W3" charset="0"/>
                <a:cs typeface="ヒラギノ角ゴ Pro W3" charset="0"/>
              </a:rPr>
              <a:t>initially</a:t>
            </a:r>
            <a:endParaRPr lang="en-US" sz="1800" dirty="0">
              <a:latin typeface="+mj-lt"/>
              <a:ea typeface="ヒラギノ角ゴ Pro W3" charset="0"/>
              <a:cs typeface="ヒラギノ角ゴ Pro W3" charset="0"/>
            </a:endParaRPr>
          </a:p>
          <a:p>
            <a:pPr lvl="1"/>
            <a:r>
              <a:rPr lang="en-US" sz="1800" dirty="0" smtClean="0">
                <a:latin typeface="+mj-lt"/>
                <a:ea typeface="ＭＳ Ｐゴシック" charset="0"/>
              </a:rPr>
              <a:t>Promote </a:t>
            </a:r>
            <a:r>
              <a:rPr lang="en-US" sz="1800" dirty="0">
                <a:latin typeface="+mj-lt"/>
                <a:ea typeface="ＭＳ Ｐゴシック" charset="0"/>
              </a:rPr>
              <a:t>staff development </a:t>
            </a:r>
            <a:r>
              <a:rPr lang="en-US" sz="1800" dirty="0" smtClean="0">
                <a:latin typeface="+mj-lt"/>
                <a:ea typeface="ＭＳ Ｐゴシック" charset="0"/>
              </a:rPr>
              <a:t>and </a:t>
            </a:r>
            <a:r>
              <a:rPr lang="en-US" sz="1800" b="1" dirty="0">
                <a:latin typeface="+mj-lt"/>
                <a:ea typeface="ＭＳ Ｐゴシック" charset="0"/>
              </a:rPr>
              <a:t>South-South collaboration </a:t>
            </a:r>
            <a:r>
              <a:rPr lang="en-US" sz="1800" dirty="0">
                <a:latin typeface="+mj-lt"/>
                <a:ea typeface="ＭＳ Ｐゴシック" charset="0"/>
              </a:rPr>
              <a:t>at regional </a:t>
            </a:r>
            <a:r>
              <a:rPr lang="en-US" sz="1800" dirty="0" smtClean="0">
                <a:latin typeface="+mj-lt"/>
                <a:ea typeface="ＭＳ Ｐゴシック" charset="0"/>
              </a:rPr>
              <a:t>and national </a:t>
            </a:r>
            <a:r>
              <a:rPr lang="en-US" sz="1800" dirty="0">
                <a:latin typeface="+mj-lt"/>
                <a:ea typeface="ＭＳ Ｐゴシック" charset="0"/>
              </a:rPr>
              <a:t>level</a:t>
            </a:r>
          </a:p>
          <a:p>
            <a:pPr lvl="1"/>
            <a:r>
              <a:rPr lang="en-US" sz="1800" dirty="0" smtClean="0">
                <a:latin typeface="+mj-lt"/>
                <a:ea typeface="ＭＳ Ｐゴシック" charset="0"/>
              </a:rPr>
              <a:t>Establish </a:t>
            </a:r>
            <a:r>
              <a:rPr lang="en-US" sz="1800" dirty="0">
                <a:latin typeface="+mj-lt"/>
                <a:ea typeface="ＭＳ Ｐゴシック" charset="0"/>
              </a:rPr>
              <a:t>cooperation mechanisms that </a:t>
            </a:r>
            <a:r>
              <a:rPr lang="en-US" sz="1800" b="1" dirty="0">
                <a:latin typeface="+mj-lt"/>
                <a:ea typeface="ＭＳ Ｐゴシック" charset="0"/>
              </a:rPr>
              <a:t>facilitate government officials to receive regular training</a:t>
            </a:r>
            <a:r>
              <a:rPr lang="en-US" sz="1800" dirty="0">
                <a:latin typeface="+mj-lt"/>
                <a:ea typeface="ＭＳ Ｐゴシック" charset="0"/>
              </a:rPr>
              <a:t> to mitigate turnover</a:t>
            </a:r>
          </a:p>
          <a:p>
            <a:pPr lvl="1"/>
            <a:r>
              <a:rPr lang="en-US" sz="1800" dirty="0">
                <a:latin typeface="+mj-lt"/>
                <a:ea typeface="ＭＳ Ｐゴシック" charset="0"/>
              </a:rPr>
              <a:t>Include </a:t>
            </a:r>
            <a:r>
              <a:rPr lang="en-US" sz="1800" b="1" dirty="0">
                <a:latin typeface="+mj-lt"/>
                <a:ea typeface="ＭＳ Ｐゴシック" charset="0"/>
              </a:rPr>
              <a:t>academic professors </a:t>
            </a:r>
            <a:r>
              <a:rPr lang="en-US" sz="1800" dirty="0" smtClean="0">
                <a:latin typeface="+mj-lt"/>
                <a:ea typeface="ＭＳ Ｐゴシック" charset="0"/>
              </a:rPr>
              <a:t>and </a:t>
            </a:r>
            <a:r>
              <a:rPr lang="en-US" sz="1800" dirty="0">
                <a:latin typeface="+mj-lt"/>
                <a:ea typeface="ＭＳ Ｐゴシック" charset="0"/>
              </a:rPr>
              <a:t>researchers to educate students </a:t>
            </a:r>
            <a:r>
              <a:rPr lang="en-US" sz="1800" dirty="0" smtClean="0">
                <a:latin typeface="+mj-lt"/>
                <a:ea typeface="ＭＳ Ｐゴシック" charset="0"/>
              </a:rPr>
              <a:t>and </a:t>
            </a:r>
            <a:r>
              <a:rPr lang="en-US" sz="1800" dirty="0">
                <a:latin typeface="+mj-lt"/>
                <a:ea typeface="ＭＳ Ｐゴシック" charset="0"/>
              </a:rPr>
              <a:t>peers</a:t>
            </a:r>
            <a:r>
              <a:rPr lang="en-US" sz="1800" dirty="0" smtClean="0">
                <a:latin typeface="+mj-lt"/>
                <a:ea typeface="ＭＳ Ｐゴシック" charset="0"/>
              </a:rPr>
              <a:t>, mainstream applications, and serve as </a:t>
            </a:r>
            <a:r>
              <a:rPr lang="en-US" sz="1800" b="1" dirty="0" smtClean="0">
                <a:latin typeface="+mj-lt"/>
                <a:ea typeface="ＭＳ Ｐゴシック" charset="0"/>
              </a:rPr>
              <a:t>a technical backstop </a:t>
            </a:r>
            <a:r>
              <a:rPr lang="en-US" sz="1800" dirty="0" smtClean="0">
                <a:latin typeface="+mj-lt"/>
                <a:ea typeface="ＭＳ Ｐゴシック" charset="0"/>
              </a:rPr>
              <a:t>during government transitions</a:t>
            </a:r>
            <a:endParaRPr lang="en-US" sz="1800" dirty="0">
              <a:latin typeface="+mj-lt"/>
              <a:ea typeface="ＭＳ Ｐゴシック" charset="0"/>
            </a:endParaRPr>
          </a:p>
          <a:p>
            <a:r>
              <a:rPr lang="en-US" sz="2000" dirty="0" smtClean="0">
                <a:latin typeface="+mj-lt"/>
              </a:rPr>
              <a:t>Build </a:t>
            </a:r>
            <a:r>
              <a:rPr lang="en-US" sz="2000" b="1" dirty="0" smtClean="0">
                <a:latin typeface="+mj-lt"/>
              </a:rPr>
              <a:t>scientific capacity </a:t>
            </a:r>
            <a:r>
              <a:rPr lang="en-US" sz="2000" dirty="0" smtClean="0">
                <a:latin typeface="+mj-lt"/>
              </a:rPr>
              <a:t>by offering intro to </a:t>
            </a:r>
            <a:r>
              <a:rPr lang="en-US" sz="2000" b="1" dirty="0" smtClean="0">
                <a:latin typeface="+mj-lt"/>
              </a:rPr>
              <a:t>advanced trainings</a:t>
            </a:r>
            <a:r>
              <a:rPr lang="en-US" sz="2000" dirty="0" smtClean="0">
                <a:latin typeface="+mj-lt"/>
              </a:rPr>
              <a:t>, </a:t>
            </a:r>
            <a:r>
              <a:rPr lang="en-US" sz="2000" b="1" dirty="0" smtClean="0">
                <a:latin typeface="+mj-lt"/>
              </a:rPr>
              <a:t>pilot projects</a:t>
            </a:r>
            <a:r>
              <a:rPr lang="en-US" sz="2000" dirty="0" smtClean="0">
                <a:latin typeface="+mj-lt"/>
              </a:rPr>
              <a:t> to attract further involvement and bottoms up app development</a:t>
            </a:r>
          </a:p>
          <a:p>
            <a:r>
              <a:rPr lang="en-US" sz="2000" dirty="0" smtClean="0">
                <a:latin typeface="+mj-lt"/>
              </a:rPr>
              <a:t>Build </a:t>
            </a:r>
            <a:r>
              <a:rPr lang="en-US" sz="2000" b="1" dirty="0" smtClean="0">
                <a:latin typeface="+mj-lt"/>
              </a:rPr>
              <a:t>organizational/institutional capacity </a:t>
            </a:r>
            <a:r>
              <a:rPr lang="en-US" sz="2000" dirty="0" smtClean="0">
                <a:latin typeface="+mj-lt"/>
              </a:rPr>
              <a:t>through </a:t>
            </a:r>
            <a:r>
              <a:rPr lang="en-US" sz="2000" b="1" dirty="0" smtClean="0">
                <a:latin typeface="+mj-lt"/>
              </a:rPr>
              <a:t>long-term relationships</a:t>
            </a:r>
            <a:r>
              <a:rPr lang="en-US" sz="2000" dirty="0" smtClean="0">
                <a:latin typeface="+mj-lt"/>
              </a:rPr>
              <a:t>, encouraging leveraged/in kind </a:t>
            </a:r>
            <a:r>
              <a:rPr lang="en-US" sz="2000" b="1" dirty="0" smtClean="0">
                <a:latin typeface="+mj-lt"/>
              </a:rPr>
              <a:t>resources</a:t>
            </a:r>
            <a:r>
              <a:rPr lang="en-US" sz="2000" dirty="0" smtClean="0">
                <a:latin typeface="+mj-lt"/>
              </a:rPr>
              <a:t>, a </a:t>
            </a:r>
            <a:r>
              <a:rPr lang="en-US" sz="2000" b="1" dirty="0" smtClean="0">
                <a:latin typeface="+mj-lt"/>
              </a:rPr>
              <a:t>champion</a:t>
            </a:r>
            <a:r>
              <a:rPr lang="en-US" sz="2000" dirty="0" smtClean="0">
                <a:latin typeface="+mj-lt"/>
              </a:rPr>
              <a:t> with influence, and consider </a:t>
            </a:r>
            <a:r>
              <a:rPr lang="en-US" sz="2000" b="1" dirty="0" smtClean="0">
                <a:latin typeface="+mj-lt"/>
              </a:rPr>
              <a:t>sustainability</a:t>
            </a:r>
            <a:r>
              <a:rPr lang="en-US" sz="2000" dirty="0" smtClean="0">
                <a:latin typeface="+mj-lt"/>
              </a:rPr>
              <a:t> and exit strategy at beginning of effort</a:t>
            </a:r>
          </a:p>
          <a:p>
            <a:r>
              <a:rPr lang="en-US" sz="2000" dirty="0" smtClean="0">
                <a:latin typeface="+mj-lt"/>
              </a:rPr>
              <a:t>Define desired outcomes, </a:t>
            </a:r>
            <a:r>
              <a:rPr lang="en-US" sz="2000" b="1" dirty="0" smtClean="0">
                <a:latin typeface="+mj-lt"/>
              </a:rPr>
              <a:t>measure impact </a:t>
            </a:r>
            <a:r>
              <a:rPr lang="en-US" sz="2000" dirty="0" smtClean="0">
                <a:latin typeface="+mj-lt"/>
              </a:rPr>
              <a:t>with questionnaires, indicators, independent evaluations</a:t>
            </a:r>
          </a:p>
          <a:p>
            <a:endParaRPr lang="en-US" sz="2000" dirty="0">
              <a:latin typeface="+mj-lt"/>
            </a:endParaRPr>
          </a:p>
        </p:txBody>
      </p:sp>
      <p:sp>
        <p:nvSpPr>
          <p:cNvPr id="4" name="Slide Number Placeholder 3"/>
          <p:cNvSpPr>
            <a:spLocks noGrp="1"/>
          </p:cNvSpPr>
          <p:nvPr>
            <p:ph type="sldNum" sz="quarter" idx="4294967295"/>
          </p:nvPr>
        </p:nvSpPr>
        <p:spPr>
          <a:xfrm>
            <a:off x="6759575" y="6149975"/>
            <a:ext cx="2133600" cy="476250"/>
          </a:xfrm>
          <a:prstGeom prst="rect">
            <a:avLst/>
          </a:prstGeom>
        </p:spPr>
        <p:txBody>
          <a:bodyPr/>
          <a:lstStyle/>
          <a:p>
            <a:pPr>
              <a:defRPr/>
            </a:pPr>
            <a:fld id="{CB69EB94-F5EB-46F5-BAB3-74E530CE2776}" type="slidenum">
              <a:rPr lang="en-US" smtClean="0"/>
              <a:pPr>
                <a:defRPr/>
              </a:pPr>
              <a:t>14</a:t>
            </a:fld>
            <a:endParaRPr lang="en-US" dirty="0"/>
          </a:p>
        </p:txBody>
      </p:sp>
    </p:spTree>
    <p:extLst>
      <p:ext uri="{BB962C8B-B14F-4D97-AF65-F5344CB8AC3E}">
        <p14:creationId xmlns:p14="http://schemas.microsoft.com/office/powerpoint/2010/main" val="3186022517"/>
      </p:ext>
    </p:extLst>
  </p:cSld>
  <p:clrMapOvr>
    <a:masterClrMapping/>
  </p:clrMapOvr>
  <p:transition xmlns:p14="http://schemas.microsoft.com/office/powerpoint/2010/mai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52400"/>
            <a:ext cx="5867400" cy="990600"/>
          </a:xfrm>
        </p:spPr>
        <p:txBody>
          <a:bodyPr>
            <a:normAutofit fontScale="90000"/>
          </a:bodyPr>
          <a:lstStyle/>
          <a:p>
            <a:pPr algn="ctr"/>
            <a:r>
              <a:rPr lang="en-US" dirty="0" smtClean="0"/>
              <a:t>2015: 50 States, 135 countries, </a:t>
            </a:r>
            <a:br>
              <a:rPr lang="en-US" dirty="0" smtClean="0"/>
            </a:br>
            <a:r>
              <a:rPr lang="en-US" dirty="0" smtClean="0"/>
              <a:t>many applications areas</a:t>
            </a:r>
            <a:endParaRPr lang="en-US" b="0" dirty="0"/>
          </a:p>
        </p:txBody>
      </p:sp>
      <p:sp>
        <p:nvSpPr>
          <p:cNvPr id="3" name="Content Placeholder 2"/>
          <p:cNvSpPr>
            <a:spLocks noGrp="1"/>
          </p:cNvSpPr>
          <p:nvPr>
            <p:ph idx="1"/>
          </p:nvPr>
        </p:nvSpPr>
        <p:spPr>
          <a:xfrm>
            <a:off x="38100" y="4724400"/>
            <a:ext cx="6743700" cy="1828800"/>
          </a:xfrm>
        </p:spPr>
        <p:txBody>
          <a:bodyPr>
            <a:normAutofit fontScale="85000" lnSpcReduction="10000"/>
          </a:bodyPr>
          <a:lstStyle/>
          <a:p>
            <a:pPr marL="342900" indent="-342900">
              <a:buFont typeface="Arial"/>
              <a:buChar char="•"/>
            </a:pPr>
            <a:r>
              <a:rPr lang="en-US" b="1" u="sng" dirty="0" smtClean="0">
                <a:solidFill>
                  <a:srgbClr val="0000FF"/>
                </a:solidFill>
              </a:rPr>
              <a:t>Geographic extent:</a:t>
            </a:r>
            <a:r>
              <a:rPr lang="en-US" b="1" dirty="0" smtClean="0">
                <a:solidFill>
                  <a:srgbClr val="0000FF"/>
                </a:solidFill>
              </a:rPr>
              <a:t> Projects</a:t>
            </a:r>
            <a:r>
              <a:rPr lang="en-US" dirty="0" smtClean="0">
                <a:solidFill>
                  <a:srgbClr val="0000FF"/>
                </a:solidFill>
              </a:rPr>
              <a:t> </a:t>
            </a:r>
            <a:r>
              <a:rPr lang="en-US" dirty="0"/>
              <a:t>in specific geographic areas, </a:t>
            </a:r>
            <a:r>
              <a:rPr lang="en-US" b="1" dirty="0">
                <a:solidFill>
                  <a:srgbClr val="0000FF"/>
                </a:solidFill>
              </a:rPr>
              <a:t>end users </a:t>
            </a:r>
            <a:r>
              <a:rPr lang="en-US" dirty="0"/>
              <a:t>from specific states/nations who participated in projects or training courses, and </a:t>
            </a:r>
            <a:r>
              <a:rPr lang="en-US" b="1" dirty="0">
                <a:solidFill>
                  <a:srgbClr val="0000FF"/>
                </a:solidFill>
              </a:rPr>
              <a:t>DEVELOP participant locations </a:t>
            </a:r>
            <a:r>
              <a:rPr lang="en-US" dirty="0"/>
              <a:t>were aggregated to show where we </a:t>
            </a:r>
            <a:r>
              <a:rPr lang="en-US" dirty="0" smtClean="0"/>
              <a:t>work and in which applications areas. </a:t>
            </a:r>
          </a:p>
          <a:p>
            <a:pPr marL="342900" indent="-342900">
              <a:buFont typeface="Arial"/>
              <a:buChar char="•"/>
            </a:pPr>
            <a:r>
              <a:rPr lang="en-US" b="1" u="sng" dirty="0" smtClean="0">
                <a:solidFill>
                  <a:srgbClr val="0000FF"/>
                </a:solidFill>
              </a:rPr>
              <a:t>Apps areas:</a:t>
            </a:r>
            <a:r>
              <a:rPr lang="en-US" b="1" dirty="0" smtClean="0">
                <a:solidFill>
                  <a:srgbClr val="0000FF"/>
                </a:solidFill>
              </a:rPr>
              <a:t> </a:t>
            </a:r>
            <a:r>
              <a:rPr lang="en-US" dirty="0" smtClean="0"/>
              <a:t>water&gt;ecological forecasting&gt;disasters</a:t>
            </a:r>
          </a:p>
        </p:txBody>
      </p:sp>
      <p:sp>
        <p:nvSpPr>
          <p:cNvPr id="4" name="Slide Number Placeholder 3"/>
          <p:cNvSpPr>
            <a:spLocks noGrp="1"/>
          </p:cNvSpPr>
          <p:nvPr>
            <p:ph type="sldNum" sz="quarter" idx="4294967295"/>
          </p:nvPr>
        </p:nvSpPr>
        <p:spPr>
          <a:xfrm>
            <a:off x="6759575" y="6149975"/>
            <a:ext cx="2133600" cy="476250"/>
          </a:xfrm>
          <a:prstGeom prst="rect">
            <a:avLst/>
          </a:prstGeom>
        </p:spPr>
        <p:txBody>
          <a:bodyPr/>
          <a:lstStyle/>
          <a:p>
            <a:pPr>
              <a:defRPr/>
            </a:pPr>
            <a:fld id="{CB69EB94-F5EB-46F5-BAB3-74E530CE2776}" type="slidenum">
              <a:rPr lang="en-US" smtClean="0"/>
              <a:pPr>
                <a:defRPr/>
              </a:pPr>
              <a:t>15</a:t>
            </a:fld>
            <a:endParaRPr lang="en-US" dirty="0"/>
          </a:p>
        </p:txBody>
      </p:sp>
      <p:pic>
        <p:nvPicPr>
          <p:cNvPr id="5" name="Picture 4"/>
          <p:cNvPicPr>
            <a:picLocks noChangeAspect="1"/>
          </p:cNvPicPr>
          <p:nvPr/>
        </p:nvPicPr>
        <p:blipFill>
          <a:blip r:embed="rId2"/>
          <a:stretch>
            <a:fillRect/>
          </a:stretch>
        </p:blipFill>
        <p:spPr>
          <a:xfrm>
            <a:off x="-457200" y="1219200"/>
            <a:ext cx="4194917" cy="2594296"/>
          </a:xfrm>
          <a:prstGeom prst="rect">
            <a:avLst/>
          </a:prstGeom>
        </p:spPr>
      </p:pic>
      <p:pic>
        <p:nvPicPr>
          <p:cNvPr id="13" name="Picture 12" descr="C:\Users\lmchilds\Desktop\CBP\Impact Maps\2015_World.tif"/>
          <p:cNvPicPr/>
          <p:nvPr/>
        </p:nvPicPr>
        <p:blipFill>
          <a:blip r:embed="rId3" cstate="print">
            <a:extLst>
              <a:ext uri="{28A0092B-C50C-407E-A947-70E740481C1C}">
                <a14:useLocalDpi xmlns:a14="http://schemas.microsoft.com/office/drawing/2010/main"/>
              </a:ext>
            </a:extLst>
          </a:blip>
          <a:srcRect/>
          <a:stretch>
            <a:fillRect/>
          </a:stretch>
        </p:blipFill>
        <p:spPr bwMode="auto">
          <a:xfrm>
            <a:off x="3605530" y="1295400"/>
            <a:ext cx="5538470" cy="3057525"/>
          </a:xfrm>
          <a:prstGeom prst="rect">
            <a:avLst/>
          </a:prstGeom>
          <a:noFill/>
          <a:ln>
            <a:noFill/>
          </a:ln>
        </p:spPr>
      </p:pic>
      <p:pic>
        <p:nvPicPr>
          <p:cNvPr id="14" name="Picture 13"/>
          <p:cNvPicPr/>
          <p:nvPr/>
        </p:nvPicPr>
        <p:blipFill rotWithShape="1">
          <a:blip r:embed="rId4" cstate="print">
            <a:extLst>
              <a:ext uri="{28A0092B-C50C-407E-A947-70E740481C1C}">
                <a14:useLocalDpi xmlns:a14="http://schemas.microsoft.com/office/drawing/2010/main"/>
              </a:ext>
            </a:extLst>
          </a:blip>
          <a:srcRect/>
          <a:stretch/>
        </p:blipFill>
        <p:spPr bwMode="auto">
          <a:xfrm>
            <a:off x="3126105" y="2900680"/>
            <a:ext cx="1666875" cy="156591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51284418"/>
      </p:ext>
    </p:extLst>
  </p:cSld>
  <p:clrMapOvr>
    <a:masterClrMapping/>
  </p:clrMapOvr>
  <p:transition xmlns:p14="http://schemas.microsoft.com/office/powerpoint/2010/mai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28600"/>
            <a:ext cx="7239000" cy="854075"/>
          </a:xfrm>
        </p:spPr>
        <p:txBody>
          <a:bodyPr/>
          <a:lstStyle/>
          <a:p>
            <a:pPr algn="ctr"/>
            <a:r>
              <a:rPr lang="en-US" dirty="0" smtClean="0"/>
              <a:t>Capacity Building Partners</a:t>
            </a:r>
            <a:endParaRPr lang="en-US" dirty="0"/>
          </a:p>
        </p:txBody>
      </p:sp>
      <p:sp>
        <p:nvSpPr>
          <p:cNvPr id="6" name="Rectangle 5"/>
          <p:cNvSpPr/>
          <p:nvPr/>
        </p:nvSpPr>
        <p:spPr>
          <a:xfrm>
            <a:off x="76200" y="1143000"/>
            <a:ext cx="1043876" cy="646331"/>
          </a:xfrm>
          <a:prstGeom prst="rect">
            <a:avLst/>
          </a:prstGeom>
        </p:spPr>
        <p:txBody>
          <a:bodyPr wrap="none">
            <a:spAutoFit/>
          </a:bodyPr>
          <a:lstStyle/>
          <a:p>
            <a:pPr algn="ctr"/>
            <a:r>
              <a:rPr lang="en-US" dirty="0" smtClean="0">
                <a:solidFill>
                  <a:schemeClr val="tx1">
                    <a:lumMod val="75000"/>
                  </a:schemeClr>
                </a:solidFill>
              </a:rPr>
              <a:t>SERVIR</a:t>
            </a:r>
          </a:p>
          <a:p>
            <a:pPr algn="ctr"/>
            <a:r>
              <a:rPr lang="en-US" dirty="0" smtClean="0">
                <a:solidFill>
                  <a:schemeClr val="tx1">
                    <a:lumMod val="75000"/>
                  </a:schemeClr>
                </a:solidFill>
              </a:rPr>
              <a:t>team: </a:t>
            </a:r>
            <a:endParaRPr lang="en-US" dirty="0"/>
          </a:p>
        </p:txBody>
      </p:sp>
      <p:pic>
        <p:nvPicPr>
          <p:cNvPr id="7" name="Picture 14" descr="nasa_small.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6799" y="1219200"/>
            <a:ext cx="609601" cy="503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219201"/>
            <a:ext cx="1786374"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http://agcommons.files.wordpress.com/2009/11/rcmrd_logo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85684" y="1143000"/>
            <a:ext cx="619716"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http://t3.gstatic.com/images?q=tbn:ANd9GcTmOgek_gOgtUcCOcn6FoeM5U60y7eimBEWU7p9hckt7C8IrAo&amp;t=1&amp;usg=__qtSegkn91O3IRLhuZ4wYMHFBm1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1295400"/>
            <a:ext cx="1194594" cy="377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657600" y="1295400"/>
            <a:ext cx="762000" cy="365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00800" y="1219200"/>
            <a:ext cx="672924" cy="6056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ectangle 12"/>
          <p:cNvSpPr/>
          <p:nvPr/>
        </p:nvSpPr>
        <p:spPr>
          <a:xfrm>
            <a:off x="6836333" y="1143000"/>
            <a:ext cx="2282267" cy="646331"/>
          </a:xfrm>
          <a:prstGeom prst="rect">
            <a:avLst/>
          </a:prstGeom>
        </p:spPr>
        <p:txBody>
          <a:bodyPr wrap="square">
            <a:spAutoFit/>
          </a:bodyPr>
          <a:lstStyle/>
          <a:p>
            <a:pPr algn="ctr"/>
            <a:r>
              <a:rPr lang="en-US" dirty="0" smtClean="0">
                <a:solidFill>
                  <a:schemeClr val="tx1">
                    <a:lumMod val="75000"/>
                  </a:schemeClr>
                </a:solidFill>
              </a:rPr>
              <a:t>Applied Science Team, users</a:t>
            </a:r>
            <a:endParaRPr lang="en-US" dirty="0"/>
          </a:p>
        </p:txBody>
      </p:sp>
      <p:grpSp>
        <p:nvGrpSpPr>
          <p:cNvPr id="14" name="Group 13"/>
          <p:cNvGrpSpPr/>
          <p:nvPr/>
        </p:nvGrpSpPr>
        <p:grpSpPr>
          <a:xfrm>
            <a:off x="7696200" y="5867400"/>
            <a:ext cx="1262850" cy="421727"/>
            <a:chOff x="2406462" y="891372"/>
            <a:chExt cx="3194238" cy="1493049"/>
          </a:xfrm>
        </p:grpSpPr>
        <p:sp>
          <p:nvSpPr>
            <p:cNvPr id="15" name="TextBox 14"/>
            <p:cNvSpPr txBox="1"/>
            <p:nvPr/>
          </p:nvSpPr>
          <p:spPr>
            <a:xfrm>
              <a:off x="2406462" y="891372"/>
              <a:ext cx="3194238" cy="1493049"/>
            </a:xfrm>
            <a:prstGeom prst="rect">
              <a:avLst/>
            </a:prstGeom>
            <a:solidFill>
              <a:srgbClr val="0000FF"/>
            </a:solidFill>
          </p:spPr>
          <p:txBody>
            <a:bodyPr wrap="square" rtlCol="0">
              <a:spAutoFit/>
            </a:bodyPr>
            <a:lstStyle/>
            <a:p>
              <a:endParaRPr lang="en-US" dirty="0"/>
            </a:p>
          </p:txBody>
        </p:sp>
        <p:pic>
          <p:nvPicPr>
            <p:cNvPr id="16" name="Picture 15"/>
            <p:cNvPicPr>
              <a:picLocks noChangeAspect="1"/>
            </p:cNvPicPr>
            <p:nvPr/>
          </p:nvPicPr>
          <p:blipFill>
            <a:blip r:embed="rId8"/>
            <a:stretch>
              <a:fillRect/>
            </a:stretch>
          </p:blipFill>
          <p:spPr>
            <a:xfrm>
              <a:off x="2919403" y="1109501"/>
              <a:ext cx="2057400" cy="939800"/>
            </a:xfrm>
            <a:prstGeom prst="rect">
              <a:avLst/>
            </a:prstGeom>
          </p:spPr>
        </p:pic>
      </p:grpSp>
      <p:pic>
        <p:nvPicPr>
          <p:cNvPr id="17" name="Picture 16"/>
          <p:cNvPicPr>
            <a:picLocks noChangeAspect="1"/>
          </p:cNvPicPr>
          <p:nvPr/>
        </p:nvPicPr>
        <p:blipFill>
          <a:blip r:embed="rId9"/>
          <a:stretch>
            <a:fillRect/>
          </a:stretch>
        </p:blipFill>
        <p:spPr>
          <a:xfrm>
            <a:off x="4343400" y="5791200"/>
            <a:ext cx="1642533" cy="404624"/>
          </a:xfrm>
          <a:prstGeom prst="rect">
            <a:avLst/>
          </a:prstGeom>
        </p:spPr>
      </p:pic>
      <p:pic>
        <p:nvPicPr>
          <p:cNvPr id="18" name="Picture 17"/>
          <p:cNvPicPr>
            <a:picLocks noChangeAspect="1"/>
          </p:cNvPicPr>
          <p:nvPr/>
        </p:nvPicPr>
        <p:blipFill>
          <a:blip r:embed="rId10"/>
          <a:stretch>
            <a:fillRect/>
          </a:stretch>
        </p:blipFill>
        <p:spPr>
          <a:xfrm>
            <a:off x="6172200" y="5867400"/>
            <a:ext cx="1258108" cy="358113"/>
          </a:xfrm>
          <a:prstGeom prst="rect">
            <a:avLst/>
          </a:prstGeom>
        </p:spPr>
      </p:pic>
      <p:pic>
        <p:nvPicPr>
          <p:cNvPr id="19" name="Picture 18"/>
          <p:cNvPicPr>
            <a:picLocks noChangeAspect="1"/>
          </p:cNvPicPr>
          <p:nvPr/>
        </p:nvPicPr>
        <p:blipFill>
          <a:blip r:embed="rId11"/>
          <a:stretch>
            <a:fillRect/>
          </a:stretch>
        </p:blipFill>
        <p:spPr>
          <a:xfrm>
            <a:off x="3276600" y="5715000"/>
            <a:ext cx="1010100" cy="456055"/>
          </a:xfrm>
          <a:prstGeom prst="rect">
            <a:avLst/>
          </a:prstGeom>
        </p:spPr>
      </p:pic>
      <p:pic>
        <p:nvPicPr>
          <p:cNvPr id="20" name="Picture 19"/>
          <p:cNvPicPr>
            <a:picLocks noChangeAspect="1"/>
          </p:cNvPicPr>
          <p:nvPr/>
        </p:nvPicPr>
        <p:blipFill>
          <a:blip r:embed="rId12"/>
          <a:stretch>
            <a:fillRect/>
          </a:stretch>
        </p:blipFill>
        <p:spPr>
          <a:xfrm>
            <a:off x="1371600" y="5791200"/>
            <a:ext cx="496157" cy="449905"/>
          </a:xfrm>
          <a:prstGeom prst="rect">
            <a:avLst/>
          </a:prstGeom>
        </p:spPr>
      </p:pic>
      <p:pic>
        <p:nvPicPr>
          <p:cNvPr id="21" name="Picture 20" descr="Screen Shot 2013-12-09 at 11.17.45 AM.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981200" y="5867400"/>
            <a:ext cx="1147349" cy="315423"/>
          </a:xfrm>
          <a:prstGeom prst="rect">
            <a:avLst/>
          </a:prstGeom>
        </p:spPr>
      </p:pic>
      <p:pic>
        <p:nvPicPr>
          <p:cNvPr id="22" name="Picture 2" descr="C:\Users\torne\Downloads\logo.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078815" y="6477000"/>
            <a:ext cx="1065185" cy="191733"/>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5" descr="C:\Users\torne\Desktop\AnM.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934200" y="6400800"/>
            <a:ext cx="1104795" cy="268541"/>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descr="http://www.eng.usf.edu/%7Ejiez/pictures/USF-Logo-2-copy+.jpg"/>
          <p:cNvPicPr>
            <a:picLocks noChangeAspect="1" noChangeArrowheads="1"/>
          </p:cNvPicPr>
          <p:nvPr/>
        </p:nvPicPr>
        <p:blipFill>
          <a:blip r:embed="rId16"/>
          <a:srcRect/>
          <a:stretch>
            <a:fillRect/>
          </a:stretch>
        </p:blipFill>
        <p:spPr bwMode="auto">
          <a:xfrm>
            <a:off x="141431" y="6374194"/>
            <a:ext cx="1534970" cy="234484"/>
          </a:xfrm>
          <a:prstGeom prst="rect">
            <a:avLst/>
          </a:prstGeom>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4"/>
          <p:cNvPicPr>
            <a:picLocks noChangeAspect="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4419600" y="6172200"/>
            <a:ext cx="785746" cy="43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Shape 95"/>
          <p:cNvSpPr>
            <a:spLocks noChangeAspect="1" noChangeArrowheads="1"/>
          </p:cNvSpPr>
          <p:nvPr/>
        </p:nvSpPr>
        <p:spPr bwMode="auto">
          <a:xfrm>
            <a:off x="152400" y="5943600"/>
            <a:ext cx="1228422" cy="350978"/>
          </a:xfrm>
          <a:prstGeom prst="rect">
            <a:avLst/>
          </a:prstGeom>
          <a:blipFill dpi="0" rotWithShape="1">
            <a:blip r:embed="rId18"/>
            <a:srcRect/>
            <a:stretch>
              <a:fillRect l="-6965" t="-27632" r="-7716" b="-38158"/>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27" name="Picture 26"/>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257800" y="6248400"/>
            <a:ext cx="1492769" cy="381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Shape 96"/>
          <p:cNvSpPr>
            <a:spLocks noChangeAspect="1"/>
          </p:cNvSpPr>
          <p:nvPr/>
        </p:nvSpPr>
        <p:spPr>
          <a:xfrm>
            <a:off x="4038600" y="6248400"/>
            <a:ext cx="509169" cy="347932"/>
          </a:xfrm>
          <a:prstGeom prst="rect">
            <a:avLst/>
          </a:prstGeom>
          <a:blipFill>
            <a:blip r:embed="rId20"/>
            <a:stretch>
              <a:fillRect/>
            </a:stretch>
          </a:blipFill>
          <a:ln>
            <a:noFill/>
          </a:ln>
        </p:spPr>
        <p:txBody>
          <a:bodyPr/>
          <a:lstStyle/>
          <a:p>
            <a:endParaRPr lang="en-US"/>
          </a:p>
        </p:txBody>
      </p:sp>
      <p:pic>
        <p:nvPicPr>
          <p:cNvPr id="29" name="Picture 112"/>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693333" y="6358481"/>
            <a:ext cx="1185334" cy="261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8" descr="C:\Users\torne\Desktop\AFRIPOP-LOGO.jpeg"/>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2971800" y="6248400"/>
            <a:ext cx="750423" cy="401237"/>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16" descr="http://www.floridasportsman.com/files/2013/08/FWC_Logo_C.gif"/>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8382000" y="3962400"/>
            <a:ext cx="473625" cy="575828"/>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32" descr="http://www.environmental-watch.com/wp-content/uploads/2013/09/epa_logo.jpg"/>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8382000" y="3352800"/>
            <a:ext cx="535517" cy="535517"/>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4" descr="http://b.vimeocdn.com/ps/209/522/2095221_300.jpg"/>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52400" y="5257800"/>
            <a:ext cx="516467" cy="516467"/>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36" descr="http://www.sos.noaa.gov/Docs/NOAA-Transparent-Logo.png"/>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152400" y="4572000"/>
            <a:ext cx="541336" cy="541336"/>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18" descr="http://upload.wikimedia.org/wikipedia/commons/0/08/USGS_logo.png"/>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8153400" y="5410200"/>
            <a:ext cx="818092" cy="301631"/>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38" descr="http://pressroom.galveston.com/images/cvblogo.gif"/>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8229600" y="4876800"/>
            <a:ext cx="662471" cy="421773"/>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30" descr="http://famtest.nwcg.gov/roman/images/USFS_Logo.svg.gif"/>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152400" y="3962400"/>
            <a:ext cx="506431" cy="537311"/>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40" descr="http://www.wkhcca.my/wp-content/uploads/2011/04/mrc_resize.jpg"/>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76200" y="3352800"/>
            <a:ext cx="537660" cy="537660"/>
          </a:xfrm>
          <a:prstGeom prst="rect">
            <a:avLst/>
          </a:prstGeom>
          <a:noFill/>
          <a:extLst>
            <a:ext uri="{909E8E84-426E-40dd-AFC4-6F175D3DCCD1}">
              <a14:hiddenFill xmlns:a14="http://schemas.microsoft.com/office/drawing/2010/main">
                <a:solidFill>
                  <a:srgbClr val="FFFFFF"/>
                </a:solidFill>
              </a14:hiddenFill>
            </a:ext>
          </a:extLst>
        </p:spPr>
      </p:pic>
      <p:sp>
        <p:nvSpPr>
          <p:cNvPr id="39" name="Rectangle 38"/>
          <p:cNvSpPr/>
          <p:nvPr/>
        </p:nvSpPr>
        <p:spPr>
          <a:xfrm>
            <a:off x="-76200" y="2286000"/>
            <a:ext cx="990600" cy="923330"/>
          </a:xfrm>
          <a:prstGeom prst="rect">
            <a:avLst/>
          </a:prstGeom>
        </p:spPr>
        <p:txBody>
          <a:bodyPr wrap="square">
            <a:spAutoFit/>
          </a:bodyPr>
          <a:lstStyle/>
          <a:p>
            <a:pPr algn="ctr"/>
            <a:r>
              <a:rPr lang="en-US" dirty="0" smtClean="0">
                <a:solidFill>
                  <a:schemeClr val="tx1">
                    <a:lumMod val="75000"/>
                  </a:schemeClr>
                </a:solidFill>
              </a:rPr>
              <a:t>Many others, </a:t>
            </a:r>
            <a:r>
              <a:rPr lang="en-US" dirty="0" err="1" smtClean="0">
                <a:solidFill>
                  <a:schemeClr val="tx1">
                    <a:lumMod val="75000"/>
                  </a:schemeClr>
                </a:solidFill>
              </a:rPr>
              <a:t>e.g</a:t>
            </a:r>
            <a:r>
              <a:rPr lang="en-US" dirty="0" smtClean="0">
                <a:solidFill>
                  <a:schemeClr val="tx1">
                    <a:lumMod val="75000"/>
                  </a:schemeClr>
                </a:solidFill>
              </a:rPr>
              <a:t>: </a:t>
            </a:r>
            <a:endParaRPr lang="en-US" dirty="0"/>
          </a:p>
        </p:txBody>
      </p:sp>
      <p:graphicFrame>
        <p:nvGraphicFramePr>
          <p:cNvPr id="41" name="Chart 40"/>
          <p:cNvGraphicFramePr/>
          <p:nvPr>
            <p:extLst>
              <p:ext uri="{D42A27DB-BD31-4B8C-83A1-F6EECF244321}">
                <p14:modId xmlns:p14="http://schemas.microsoft.com/office/powerpoint/2010/main" val="2887226339"/>
              </p:ext>
            </p:extLst>
          </p:nvPr>
        </p:nvGraphicFramePr>
        <p:xfrm>
          <a:off x="1295400" y="1752600"/>
          <a:ext cx="6400800" cy="3945890"/>
        </p:xfrm>
        <a:graphic>
          <a:graphicData uri="http://schemas.openxmlformats.org/drawingml/2006/chart">
            <c:chart xmlns:c="http://schemas.openxmlformats.org/drawingml/2006/chart" xmlns:r="http://schemas.openxmlformats.org/officeDocument/2006/relationships" r:id="rId31"/>
          </a:graphicData>
        </a:graphic>
      </p:graphicFrame>
    </p:spTree>
    <p:extLst>
      <p:ext uri="{BB962C8B-B14F-4D97-AF65-F5344CB8AC3E}">
        <p14:creationId xmlns:p14="http://schemas.microsoft.com/office/powerpoint/2010/main" val="4781771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11"/>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0"/>
                                  </p:stCondLst>
                                  <p:childTnLst>
                                    <p:set>
                                      <p:cBhvr>
                                        <p:cTn id="9" dur="1" fill="hold">
                                          <p:stCondLst>
                                            <p:cond delay="499"/>
                                          </p:stCondLst>
                                        </p:cTn>
                                        <p:tgtEl>
                                          <p:spTgt spid="9"/>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nodeType="afterEffect">
                                  <p:stCondLst>
                                    <p:cond delay="0"/>
                                  </p:stCondLst>
                                  <p:childTnLst>
                                    <p:set>
                                      <p:cBhvr>
                                        <p:cTn id="12" dur="1" fill="hold">
                                          <p:stCondLst>
                                            <p:cond delay="499"/>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52400"/>
            <a:ext cx="7239000" cy="854075"/>
          </a:xfrm>
        </p:spPr>
        <p:txBody>
          <a:bodyPr/>
          <a:lstStyle/>
          <a:p>
            <a:pPr algn="ctr"/>
            <a:r>
              <a:rPr lang="en-US" sz="2800" b="1" dirty="0" smtClean="0"/>
              <a:t>67 Earth </a:t>
            </a:r>
            <a:r>
              <a:rPr lang="en-US" sz="2800" b="1" dirty="0"/>
              <a:t>Observation Assets </a:t>
            </a:r>
            <a:r>
              <a:rPr lang="en-US" sz="2800" b="1" dirty="0" smtClean="0"/>
              <a:t/>
            </a:r>
            <a:br>
              <a:rPr lang="en-US" sz="2800" b="1" dirty="0" smtClean="0"/>
            </a:br>
            <a:r>
              <a:rPr lang="en-US" sz="2800" b="1" dirty="0" smtClean="0"/>
              <a:t>Employed </a:t>
            </a:r>
            <a:r>
              <a:rPr lang="en-US" sz="2800" b="1" dirty="0"/>
              <a:t>by CBP</a:t>
            </a:r>
          </a:p>
        </p:txBody>
      </p:sp>
      <p:sp>
        <p:nvSpPr>
          <p:cNvPr id="5" name="Rectangle 4"/>
          <p:cNvSpPr/>
          <p:nvPr/>
        </p:nvSpPr>
        <p:spPr>
          <a:xfrm>
            <a:off x="3505200" y="1178777"/>
            <a:ext cx="1981200" cy="5755423"/>
          </a:xfrm>
          <a:prstGeom prst="rect">
            <a:avLst/>
          </a:prstGeom>
        </p:spPr>
        <p:txBody>
          <a:bodyPr wrap="square">
            <a:spAutoFit/>
          </a:bodyPr>
          <a:lstStyle/>
          <a:p>
            <a:r>
              <a:rPr lang="en-US" sz="1600" dirty="0" smtClean="0"/>
              <a:t>GPM </a:t>
            </a:r>
            <a:r>
              <a:rPr lang="en-US" sz="1600" dirty="0"/>
              <a:t>DPR</a:t>
            </a:r>
          </a:p>
          <a:p>
            <a:r>
              <a:rPr lang="en-US" sz="1600" dirty="0"/>
              <a:t>GPM GMI</a:t>
            </a:r>
          </a:p>
          <a:p>
            <a:r>
              <a:rPr lang="en-US" sz="1600" dirty="0"/>
              <a:t>GRACE</a:t>
            </a:r>
          </a:p>
          <a:p>
            <a:r>
              <a:rPr lang="en-US" sz="1600" dirty="0" err="1"/>
              <a:t>ICESat</a:t>
            </a:r>
            <a:r>
              <a:rPr lang="en-US" sz="1600" dirty="0"/>
              <a:t> (GLAS)</a:t>
            </a:r>
          </a:p>
          <a:p>
            <a:r>
              <a:rPr lang="en-US" sz="1600" dirty="0"/>
              <a:t>ICESat-2 </a:t>
            </a:r>
          </a:p>
          <a:p>
            <a:r>
              <a:rPr lang="en-US" sz="1600" dirty="0"/>
              <a:t>IKONOS</a:t>
            </a:r>
          </a:p>
          <a:p>
            <a:r>
              <a:rPr lang="en-US" sz="1600" dirty="0"/>
              <a:t>Jason Altimeter</a:t>
            </a:r>
          </a:p>
          <a:p>
            <a:r>
              <a:rPr lang="en-US" sz="1600" dirty="0"/>
              <a:t>Jason-2</a:t>
            </a:r>
          </a:p>
          <a:p>
            <a:r>
              <a:rPr lang="en-US" sz="1600" dirty="0"/>
              <a:t>Jason-3 </a:t>
            </a:r>
          </a:p>
          <a:p>
            <a:r>
              <a:rPr lang="en-US" sz="1600" dirty="0"/>
              <a:t>Landsat 1 MSS</a:t>
            </a:r>
          </a:p>
          <a:p>
            <a:r>
              <a:rPr lang="en-US" sz="1600" dirty="0"/>
              <a:t>Landsat 2 MSS</a:t>
            </a:r>
          </a:p>
          <a:p>
            <a:r>
              <a:rPr lang="en-US" sz="1600" dirty="0"/>
              <a:t>Landsat 3 MSS</a:t>
            </a:r>
          </a:p>
          <a:p>
            <a:r>
              <a:rPr lang="en-US" sz="1600" dirty="0"/>
              <a:t>Landsat 4 TM</a:t>
            </a:r>
          </a:p>
          <a:p>
            <a:r>
              <a:rPr lang="en-US" sz="1600" dirty="0"/>
              <a:t>Landsat 5 TM</a:t>
            </a:r>
          </a:p>
          <a:p>
            <a:r>
              <a:rPr lang="en-US" sz="1600" dirty="0"/>
              <a:t>Landsat 7 ETM+</a:t>
            </a:r>
          </a:p>
          <a:p>
            <a:r>
              <a:rPr lang="en-US" sz="1600" dirty="0"/>
              <a:t>Landsat 8 OLI</a:t>
            </a:r>
          </a:p>
          <a:p>
            <a:r>
              <a:rPr lang="en-US" sz="1600" dirty="0"/>
              <a:t>Landsat 8 TIRS</a:t>
            </a:r>
          </a:p>
          <a:p>
            <a:r>
              <a:rPr lang="en-US" sz="1600" dirty="0"/>
              <a:t>LIS</a:t>
            </a:r>
          </a:p>
          <a:p>
            <a:r>
              <a:rPr lang="en-US" sz="1600" dirty="0" err="1"/>
              <a:t>Meteosat</a:t>
            </a:r>
            <a:endParaRPr lang="en-US" sz="1600" dirty="0"/>
          </a:p>
          <a:p>
            <a:r>
              <a:rPr lang="en-US" sz="1600" dirty="0"/>
              <a:t>PERSIANN-CDR</a:t>
            </a:r>
          </a:p>
          <a:p>
            <a:r>
              <a:rPr lang="en-US" sz="1600" dirty="0" err="1"/>
              <a:t>QuickBird</a:t>
            </a:r>
            <a:endParaRPr lang="en-US" sz="1600" dirty="0"/>
          </a:p>
          <a:p>
            <a:r>
              <a:rPr lang="en-US" sz="1600" dirty="0" err="1"/>
              <a:t>QuikSCAT</a:t>
            </a:r>
            <a:endParaRPr lang="en-US" sz="1600" dirty="0"/>
          </a:p>
          <a:p>
            <a:r>
              <a:rPr lang="en-US" sz="1600" dirty="0"/>
              <a:t>RADARSAT-</a:t>
            </a:r>
            <a:r>
              <a:rPr lang="en-US" sz="1600" dirty="0" smtClean="0"/>
              <a:t>1</a:t>
            </a:r>
            <a:endParaRPr lang="en-US" sz="1600" dirty="0"/>
          </a:p>
        </p:txBody>
      </p:sp>
      <p:sp>
        <p:nvSpPr>
          <p:cNvPr id="40" name="Rectangle 39"/>
          <p:cNvSpPr/>
          <p:nvPr/>
        </p:nvSpPr>
        <p:spPr>
          <a:xfrm>
            <a:off x="914400" y="1208067"/>
            <a:ext cx="2286000" cy="5878533"/>
          </a:xfrm>
          <a:prstGeom prst="rect">
            <a:avLst/>
          </a:prstGeom>
        </p:spPr>
        <p:txBody>
          <a:bodyPr wrap="square">
            <a:spAutoFit/>
          </a:bodyPr>
          <a:lstStyle/>
          <a:p>
            <a:r>
              <a:rPr lang="en-US" sz="1600" dirty="0"/>
              <a:t>ALOS PALSAR </a:t>
            </a:r>
          </a:p>
          <a:p>
            <a:r>
              <a:rPr lang="en-US" sz="1600" dirty="0" err="1"/>
              <a:t>AltiKa</a:t>
            </a:r>
            <a:r>
              <a:rPr lang="en-US" sz="1600" dirty="0"/>
              <a:t> </a:t>
            </a:r>
          </a:p>
          <a:p>
            <a:r>
              <a:rPr lang="en-US" sz="1600" dirty="0"/>
              <a:t>Aqua AIRS</a:t>
            </a:r>
          </a:p>
          <a:p>
            <a:r>
              <a:rPr lang="en-US" sz="1600" dirty="0"/>
              <a:t>Aqua AMSR-E</a:t>
            </a:r>
          </a:p>
          <a:p>
            <a:r>
              <a:rPr lang="en-US" sz="1600" dirty="0"/>
              <a:t>Aqua AMSU-A</a:t>
            </a:r>
          </a:p>
          <a:p>
            <a:r>
              <a:rPr lang="en-US" sz="1600" dirty="0"/>
              <a:t>Aqua MODIS</a:t>
            </a:r>
          </a:p>
          <a:p>
            <a:r>
              <a:rPr lang="en-US" sz="1600" dirty="0" err="1"/>
              <a:t>Envisat</a:t>
            </a:r>
            <a:r>
              <a:rPr lang="en-US" sz="1600" dirty="0"/>
              <a:t> ASAR </a:t>
            </a:r>
          </a:p>
          <a:p>
            <a:r>
              <a:rPr lang="en-US" sz="1600" dirty="0"/>
              <a:t>ASCAT</a:t>
            </a:r>
          </a:p>
          <a:p>
            <a:r>
              <a:rPr lang="en-US" sz="1600" dirty="0"/>
              <a:t>Aura OMI</a:t>
            </a:r>
          </a:p>
          <a:p>
            <a:r>
              <a:rPr lang="en-US" sz="1600" dirty="0"/>
              <a:t>AVHRR</a:t>
            </a:r>
          </a:p>
          <a:p>
            <a:r>
              <a:rPr lang="en-US" sz="1600" dirty="0"/>
              <a:t>CALIPSO</a:t>
            </a:r>
          </a:p>
          <a:p>
            <a:r>
              <a:rPr lang="en-US" sz="1600" dirty="0"/>
              <a:t>CLARS</a:t>
            </a:r>
          </a:p>
          <a:p>
            <a:r>
              <a:rPr lang="en-US" sz="1600" dirty="0"/>
              <a:t>CMORPH-CDR</a:t>
            </a:r>
          </a:p>
          <a:p>
            <a:r>
              <a:rPr lang="en-US" sz="1600" dirty="0"/>
              <a:t>DMSP SSM-I</a:t>
            </a:r>
          </a:p>
          <a:p>
            <a:r>
              <a:rPr lang="en-US" sz="1600" dirty="0"/>
              <a:t>EO-1 ALI</a:t>
            </a:r>
          </a:p>
          <a:p>
            <a:r>
              <a:rPr lang="en-US" sz="1600" dirty="0"/>
              <a:t>ER-2 AVIRIS/MASTER</a:t>
            </a:r>
          </a:p>
          <a:p>
            <a:r>
              <a:rPr lang="en-US" sz="1600" dirty="0"/>
              <a:t>ER- 1 </a:t>
            </a:r>
          </a:p>
          <a:p>
            <a:r>
              <a:rPr lang="en-US" sz="1600" dirty="0"/>
              <a:t>ERS-2</a:t>
            </a:r>
          </a:p>
          <a:p>
            <a:r>
              <a:rPr lang="en-US" sz="1600" dirty="0"/>
              <a:t>EUMETSAT METOP</a:t>
            </a:r>
          </a:p>
          <a:p>
            <a:r>
              <a:rPr lang="en-US" sz="1600" dirty="0" err="1"/>
              <a:t>GeoEye</a:t>
            </a:r>
            <a:r>
              <a:rPr lang="en-US" sz="1600" dirty="0"/>
              <a:t> 1</a:t>
            </a:r>
          </a:p>
          <a:p>
            <a:r>
              <a:rPr lang="en-US" sz="1600" dirty="0" err="1"/>
              <a:t>GeoEye</a:t>
            </a:r>
            <a:r>
              <a:rPr lang="en-US" sz="1600" dirty="0"/>
              <a:t> 2</a:t>
            </a:r>
          </a:p>
          <a:p>
            <a:r>
              <a:rPr lang="en-US" sz="1600" dirty="0"/>
              <a:t>GOES</a:t>
            </a:r>
          </a:p>
          <a:p>
            <a:r>
              <a:rPr lang="en-US" sz="1600" dirty="0"/>
              <a:t>GOSAT</a:t>
            </a:r>
          </a:p>
        </p:txBody>
      </p:sp>
      <p:sp>
        <p:nvSpPr>
          <p:cNvPr id="42" name="Rectangle 41"/>
          <p:cNvSpPr/>
          <p:nvPr/>
        </p:nvSpPr>
        <p:spPr>
          <a:xfrm>
            <a:off x="5943600" y="1164133"/>
            <a:ext cx="2667000" cy="5693867"/>
          </a:xfrm>
          <a:prstGeom prst="rect">
            <a:avLst/>
          </a:prstGeom>
        </p:spPr>
        <p:txBody>
          <a:bodyPr wrap="square">
            <a:spAutoFit/>
          </a:bodyPr>
          <a:lstStyle/>
          <a:p>
            <a:r>
              <a:rPr lang="en-US" sz="1600" dirty="0"/>
              <a:t>Radarsat-2</a:t>
            </a:r>
          </a:p>
          <a:p>
            <a:r>
              <a:rPr lang="en-US" sz="1600" dirty="0" err="1"/>
              <a:t>SeaStar</a:t>
            </a:r>
            <a:r>
              <a:rPr lang="en-US" sz="1600" dirty="0"/>
              <a:t> </a:t>
            </a:r>
            <a:r>
              <a:rPr lang="en-US" sz="1600" dirty="0" err="1"/>
              <a:t>SeaWiFS</a:t>
            </a:r>
            <a:endParaRPr lang="en-US" sz="1600" dirty="0"/>
          </a:p>
          <a:p>
            <a:r>
              <a:rPr lang="en-US" sz="1600" dirty="0"/>
              <a:t>Sentinel-1</a:t>
            </a:r>
          </a:p>
          <a:p>
            <a:r>
              <a:rPr lang="en-US" sz="1600" dirty="0"/>
              <a:t>Simulated </a:t>
            </a:r>
            <a:r>
              <a:rPr lang="en-US" sz="1600" dirty="0" err="1"/>
              <a:t>HyspIRI</a:t>
            </a:r>
            <a:endParaRPr lang="en-US" sz="1600" dirty="0"/>
          </a:p>
          <a:p>
            <a:r>
              <a:rPr lang="en-US" sz="1600" dirty="0"/>
              <a:t>SMAP Radar and Radiometer</a:t>
            </a:r>
          </a:p>
          <a:p>
            <a:r>
              <a:rPr lang="en-US" sz="1600" dirty="0"/>
              <a:t>SMOS MIRAS</a:t>
            </a:r>
          </a:p>
          <a:p>
            <a:r>
              <a:rPr lang="en-US" sz="1600" dirty="0"/>
              <a:t>SRTM (Space Shuttle)</a:t>
            </a:r>
          </a:p>
          <a:p>
            <a:r>
              <a:rPr lang="en-US" sz="1600" dirty="0" err="1"/>
              <a:t>Suomi</a:t>
            </a:r>
            <a:r>
              <a:rPr lang="en-US" sz="1600" dirty="0"/>
              <a:t> NPP VIIRS</a:t>
            </a:r>
          </a:p>
          <a:p>
            <a:r>
              <a:rPr lang="en-US" sz="1600" dirty="0"/>
              <a:t>Terra ASTER</a:t>
            </a:r>
          </a:p>
          <a:p>
            <a:r>
              <a:rPr lang="en-US" sz="1600" dirty="0"/>
              <a:t>Terra CERES</a:t>
            </a:r>
          </a:p>
          <a:p>
            <a:r>
              <a:rPr lang="en-US" sz="1600" dirty="0"/>
              <a:t>Terra MISR</a:t>
            </a:r>
          </a:p>
          <a:p>
            <a:r>
              <a:rPr lang="en-US" sz="1600" dirty="0"/>
              <a:t>Terra MODIS</a:t>
            </a:r>
          </a:p>
          <a:p>
            <a:r>
              <a:rPr lang="en-US" sz="1600" dirty="0"/>
              <a:t>Terra MOPITT</a:t>
            </a:r>
          </a:p>
          <a:p>
            <a:r>
              <a:rPr lang="en-US" sz="1600" dirty="0" err="1"/>
              <a:t>TerraSAR</a:t>
            </a:r>
            <a:r>
              <a:rPr lang="en-US" sz="1600" dirty="0"/>
              <a:t>-X</a:t>
            </a:r>
          </a:p>
          <a:p>
            <a:r>
              <a:rPr lang="en-US" sz="1600" dirty="0"/>
              <a:t>TRMM PR</a:t>
            </a:r>
          </a:p>
          <a:p>
            <a:r>
              <a:rPr lang="en-US" sz="1600" dirty="0"/>
              <a:t>TRMM TMI</a:t>
            </a:r>
          </a:p>
          <a:p>
            <a:r>
              <a:rPr lang="en-US" sz="1600" dirty="0"/>
              <a:t>TRMM VIRS</a:t>
            </a:r>
          </a:p>
          <a:p>
            <a:r>
              <a:rPr lang="en-US" sz="1600" dirty="0"/>
              <a:t>UAVSAR</a:t>
            </a:r>
          </a:p>
          <a:p>
            <a:r>
              <a:rPr lang="en-US" sz="1600" dirty="0" err="1"/>
              <a:t>WorldView</a:t>
            </a:r>
            <a:r>
              <a:rPr lang="en-US" sz="1600" dirty="0"/>
              <a:t> 1</a:t>
            </a:r>
          </a:p>
          <a:p>
            <a:r>
              <a:rPr lang="en-US" sz="1600" dirty="0" err="1"/>
              <a:t>WorldView</a:t>
            </a:r>
            <a:r>
              <a:rPr lang="en-US" sz="1600" dirty="0"/>
              <a:t> 2</a:t>
            </a:r>
          </a:p>
          <a:p>
            <a:r>
              <a:rPr lang="en-US" sz="1600" dirty="0" err="1"/>
              <a:t>WorldView</a:t>
            </a:r>
            <a:r>
              <a:rPr lang="en-US" sz="1600" dirty="0"/>
              <a:t> </a:t>
            </a:r>
          </a:p>
        </p:txBody>
      </p:sp>
    </p:spTree>
    <p:extLst>
      <p:ext uri="{BB962C8B-B14F-4D97-AF65-F5344CB8AC3E}">
        <p14:creationId xmlns:p14="http://schemas.microsoft.com/office/powerpoint/2010/main" val="74780423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7" name="Slide Number Placeholder 3"/>
          <p:cNvSpPr txBox="1">
            <a:spLocks/>
          </p:cNvSpPr>
          <p:nvPr/>
        </p:nvSpPr>
        <p:spPr bwMode="auto">
          <a:xfrm>
            <a:off x="8456613" y="6149975"/>
            <a:ext cx="436562" cy="476250"/>
          </a:xfrm>
          <a:prstGeom prst="rect">
            <a:avLst/>
          </a:prstGeom>
          <a:noFill/>
          <a:ln w="9525">
            <a:noFill/>
            <a:miter lim="800000"/>
            <a:headEnd/>
            <a:tailEnd/>
          </a:ln>
        </p:spPr>
        <p:txBody>
          <a:bodyPr>
            <a:prstTxWarp prst="textNoShape">
              <a:avLst/>
            </a:prstTxWarp>
          </a:bodyPr>
          <a:lstStyle/>
          <a:p>
            <a:pPr defTabSz="914400"/>
            <a:fld id="{7951C329-BAC8-4C4A-A678-09A3AC0BA9F9}" type="slidenum">
              <a:rPr lang="en-US" sz="1000"/>
              <a:pPr defTabSz="914400"/>
              <a:t>18</a:t>
            </a:fld>
            <a:endParaRPr lang="en-US" sz="1000"/>
          </a:p>
        </p:txBody>
      </p:sp>
      <p:sp>
        <p:nvSpPr>
          <p:cNvPr id="11" name="TextBox 10"/>
          <p:cNvSpPr txBox="1"/>
          <p:nvPr/>
        </p:nvSpPr>
        <p:spPr>
          <a:xfrm>
            <a:off x="0" y="3429000"/>
            <a:ext cx="4267200" cy="923330"/>
          </a:xfrm>
          <a:prstGeom prst="rect">
            <a:avLst/>
          </a:prstGeom>
          <a:noFill/>
        </p:spPr>
        <p:txBody>
          <a:bodyPr wrap="square" rtlCol="0">
            <a:spAutoFit/>
          </a:bodyPr>
          <a:lstStyle/>
          <a:p>
            <a:pPr algn="ctr"/>
            <a:r>
              <a:rPr lang="en-US" b="1" dirty="0" smtClean="0"/>
              <a:t>Nancy D. </a:t>
            </a:r>
            <a:r>
              <a:rPr lang="en-US" b="1" dirty="0" err="1" smtClean="0"/>
              <a:t>Searby</a:t>
            </a:r>
            <a:r>
              <a:rPr lang="en-US" b="1" dirty="0" smtClean="0"/>
              <a:t>, PhD</a:t>
            </a:r>
          </a:p>
          <a:p>
            <a:pPr algn="ctr"/>
            <a:r>
              <a:rPr lang="en-US" dirty="0" smtClean="0"/>
              <a:t>Capacity Building Program Manager</a:t>
            </a:r>
          </a:p>
          <a:p>
            <a:pPr algn="ctr"/>
            <a:r>
              <a:rPr lang="en-US" dirty="0" smtClean="0">
                <a:hlinkClick r:id="rId3"/>
              </a:rPr>
              <a:t>Nancy.D.Searby@nasa.gov</a:t>
            </a:r>
            <a:r>
              <a:rPr lang="en-US" dirty="0" smtClean="0"/>
              <a:t> </a:t>
            </a:r>
          </a:p>
        </p:txBody>
      </p:sp>
      <p:sp>
        <p:nvSpPr>
          <p:cNvPr id="2" name="TextBox 1"/>
          <p:cNvSpPr txBox="1"/>
          <p:nvPr/>
        </p:nvSpPr>
        <p:spPr>
          <a:xfrm>
            <a:off x="4495800" y="3276600"/>
            <a:ext cx="4520989" cy="1231106"/>
          </a:xfrm>
          <a:prstGeom prst="rect">
            <a:avLst/>
          </a:prstGeom>
          <a:noFill/>
        </p:spPr>
        <p:txBody>
          <a:bodyPr wrap="none" rtlCol="0">
            <a:spAutoFit/>
          </a:bodyPr>
          <a:lstStyle/>
          <a:p>
            <a:pPr algn="ctr"/>
            <a:r>
              <a:rPr lang="en-US" b="1" dirty="0" smtClean="0"/>
              <a:t>Capacity Building Element POCs</a:t>
            </a:r>
          </a:p>
          <a:p>
            <a:pPr algn="ctr"/>
            <a:endParaRPr lang="en-US" sz="800" dirty="0" smtClean="0"/>
          </a:p>
          <a:p>
            <a:pPr algn="ctr"/>
            <a:r>
              <a:rPr lang="en-US" sz="1600" dirty="0" smtClean="0"/>
              <a:t>SERVIR: Dan Irwin</a:t>
            </a:r>
            <a:r>
              <a:rPr lang="en-US" sz="1600" dirty="0"/>
              <a:t>, </a:t>
            </a:r>
            <a:r>
              <a:rPr lang="en-US" sz="1600" dirty="0" smtClean="0">
                <a:hlinkClick r:id="rId4"/>
              </a:rPr>
              <a:t>daniel.irwin@nasa.gov</a:t>
            </a:r>
            <a:r>
              <a:rPr lang="en-US" sz="1600" dirty="0" smtClean="0"/>
              <a:t> </a:t>
            </a:r>
          </a:p>
          <a:p>
            <a:pPr algn="ctr"/>
            <a:r>
              <a:rPr lang="en-US" sz="1600" dirty="0" smtClean="0"/>
              <a:t>DEVELOP: Mike Ruiz, </a:t>
            </a:r>
            <a:r>
              <a:rPr lang="en-US" sz="1600" dirty="0" smtClean="0">
                <a:hlinkClick r:id="rId5"/>
              </a:rPr>
              <a:t>michael.l.ruiz@nasa.gov</a:t>
            </a:r>
            <a:r>
              <a:rPr lang="en-US" sz="1600" dirty="0" smtClean="0"/>
              <a:t> </a:t>
            </a:r>
          </a:p>
          <a:p>
            <a:pPr algn="ctr"/>
            <a:r>
              <a:rPr lang="en-US" sz="1600" dirty="0" smtClean="0"/>
              <a:t>ARSET: Ana Prados</a:t>
            </a:r>
            <a:r>
              <a:rPr lang="en-US" sz="1600" dirty="0"/>
              <a:t>, </a:t>
            </a:r>
            <a:r>
              <a:rPr lang="en-US" sz="1600" dirty="0" smtClean="0">
                <a:hlinkClick r:id="rId6"/>
              </a:rPr>
              <a:t>aprados@umbc.edu</a:t>
            </a:r>
            <a:r>
              <a:rPr lang="en-US" sz="1600" dirty="0" smtClean="0"/>
              <a:t> </a:t>
            </a:r>
            <a:endParaRPr lang="en-US" sz="1600" dirty="0"/>
          </a:p>
        </p:txBody>
      </p:sp>
      <p:sp>
        <p:nvSpPr>
          <p:cNvPr id="8" name="Oval 7"/>
          <p:cNvSpPr/>
          <p:nvPr/>
        </p:nvSpPr>
        <p:spPr bwMode="auto">
          <a:xfrm>
            <a:off x="1817370" y="5332486"/>
            <a:ext cx="1188720" cy="1188720"/>
          </a:xfrm>
          <a:prstGeom prst="ellipse">
            <a:avLst/>
          </a:prstGeom>
          <a:blipFill>
            <a:blip r:embed="rId7" cstate="screen">
              <a:extLst>
                <a:ext uri="{28A0092B-C50C-407E-A947-70E740481C1C}">
                  <a14:useLocalDpi xmlns:a14="http://schemas.microsoft.com/office/drawing/2010/main"/>
                </a:ext>
              </a:extLst>
            </a:blip>
            <a:stretch>
              <a:fillRect/>
            </a:stretch>
          </a:bli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sp>
        <p:nvSpPr>
          <p:cNvPr id="4" name="Rectangle 3"/>
          <p:cNvSpPr/>
          <p:nvPr/>
        </p:nvSpPr>
        <p:spPr bwMode="auto">
          <a:xfrm>
            <a:off x="161925" y="4648200"/>
            <a:ext cx="4257675" cy="62865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1600" b="1" dirty="0"/>
              <a:t>NASA Applied Sciences Program</a:t>
            </a:r>
          </a:p>
          <a:p>
            <a:pPr algn="ctr"/>
            <a:r>
              <a:rPr lang="en-US" sz="1600" u="sng" dirty="0" smtClean="0"/>
              <a:t>Appliedsciences.nasa.go</a:t>
            </a:r>
            <a:r>
              <a:rPr lang="en-US" sz="1600" dirty="0" smtClean="0"/>
              <a:t>v</a:t>
            </a:r>
            <a:endParaRPr lang="en-US" sz="1600" dirty="0"/>
          </a:p>
        </p:txBody>
      </p:sp>
      <p:sp>
        <p:nvSpPr>
          <p:cNvPr id="10" name="Rectangle 9"/>
          <p:cNvSpPr/>
          <p:nvPr/>
        </p:nvSpPr>
        <p:spPr bwMode="auto">
          <a:xfrm>
            <a:off x="4724400" y="4648200"/>
            <a:ext cx="4257675" cy="62865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1600" b="1" dirty="0"/>
              <a:t>Earth Science Data Access</a:t>
            </a:r>
          </a:p>
          <a:p>
            <a:pPr algn="ctr"/>
            <a:r>
              <a:rPr lang="en-US" sz="1600" u="sng" dirty="0"/>
              <a:t>Earthdata.nasa.gov</a:t>
            </a:r>
          </a:p>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p:txBody>
      </p:sp>
      <p:sp>
        <p:nvSpPr>
          <p:cNvPr id="12" name="Oval 11"/>
          <p:cNvSpPr/>
          <p:nvPr/>
        </p:nvSpPr>
        <p:spPr bwMode="auto">
          <a:xfrm>
            <a:off x="373856" y="5332486"/>
            <a:ext cx="1188720" cy="1188720"/>
          </a:xfrm>
          <a:prstGeom prst="ellipse">
            <a:avLst/>
          </a:prstGeom>
          <a:blipFill>
            <a:blip r:embed="rId8" cstate="screen">
              <a:extLst>
                <a:ext uri="{28A0092B-C50C-407E-A947-70E740481C1C}">
                  <a14:useLocalDpi xmlns:a14="http://schemas.microsoft.com/office/drawing/2010/main"/>
                </a:ext>
              </a:extLst>
            </a:blip>
            <a:stretch>
              <a:fillRect/>
            </a:stretch>
          </a:bli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sp>
        <p:nvSpPr>
          <p:cNvPr id="13" name="Oval 12"/>
          <p:cNvSpPr/>
          <p:nvPr/>
        </p:nvSpPr>
        <p:spPr bwMode="auto">
          <a:xfrm>
            <a:off x="3260884" y="5332486"/>
            <a:ext cx="1188720" cy="1188720"/>
          </a:xfrm>
          <a:prstGeom prst="ellipse">
            <a:avLst/>
          </a:prstGeom>
          <a:blipFill>
            <a:blip r:embed="rId9" cstate="screen">
              <a:extLst>
                <a:ext uri="{28A0092B-C50C-407E-A947-70E740481C1C}">
                  <a14:useLocalDpi xmlns:a14="http://schemas.microsoft.com/office/drawing/2010/main"/>
                </a:ext>
              </a:extLst>
            </a:blip>
            <a:stretch>
              <a:fillRect/>
            </a:stretch>
          </a:bli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sp>
        <p:nvSpPr>
          <p:cNvPr id="14" name="Oval 13"/>
          <p:cNvSpPr/>
          <p:nvPr/>
        </p:nvSpPr>
        <p:spPr bwMode="auto">
          <a:xfrm>
            <a:off x="4704398" y="5332486"/>
            <a:ext cx="1188720" cy="1188720"/>
          </a:xfrm>
          <a:prstGeom prst="ellipse">
            <a:avLst/>
          </a:prstGeom>
          <a:blipFill>
            <a:blip r:embed="rId10" cstate="screen">
              <a:extLst>
                <a:ext uri="{28A0092B-C50C-407E-A947-70E740481C1C}">
                  <a14:useLocalDpi xmlns:a14="http://schemas.microsoft.com/office/drawing/2010/main"/>
                </a:ext>
              </a:extLst>
            </a:blip>
            <a:stretch>
              <a:fillRect/>
            </a:stretch>
          </a:bli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sp>
        <p:nvSpPr>
          <p:cNvPr id="15" name="Oval 14"/>
          <p:cNvSpPr/>
          <p:nvPr/>
        </p:nvSpPr>
        <p:spPr bwMode="auto">
          <a:xfrm>
            <a:off x="7591425" y="5332486"/>
            <a:ext cx="1188720" cy="1188720"/>
          </a:xfrm>
          <a:prstGeom prst="ellipse">
            <a:avLst/>
          </a:prstGeom>
          <a:blipFill>
            <a:blip r:embed="rId11" cstate="screen">
              <a:extLst>
                <a:ext uri="{28A0092B-C50C-407E-A947-70E740481C1C}">
                  <a14:useLocalDpi xmlns:a14="http://schemas.microsoft.com/office/drawing/2010/main"/>
                </a:ext>
              </a:extLst>
            </a:blip>
            <a:stretch>
              <a:fillRect/>
            </a:stretch>
          </a:bli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sp>
        <p:nvSpPr>
          <p:cNvPr id="16" name="Oval 15"/>
          <p:cNvSpPr/>
          <p:nvPr/>
        </p:nvSpPr>
        <p:spPr bwMode="auto">
          <a:xfrm>
            <a:off x="6147912" y="5332486"/>
            <a:ext cx="1188720" cy="1188720"/>
          </a:xfrm>
          <a:prstGeom prst="ellipse">
            <a:avLst/>
          </a:prstGeom>
          <a:blipFill>
            <a:blip r:embed="rId12" cstate="screen">
              <a:extLst>
                <a:ext uri="{28A0092B-C50C-407E-A947-70E740481C1C}">
                  <a14:useLocalDpi xmlns:a14="http://schemas.microsoft.com/office/drawing/2010/main"/>
                </a:ext>
              </a:extLst>
            </a:blip>
            <a:stretch>
              <a:fillRect/>
            </a:stretch>
          </a:bli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sp>
        <p:nvSpPr>
          <p:cNvPr id="17" name="Rectangle 3"/>
          <p:cNvSpPr txBox="1">
            <a:spLocks noChangeArrowheads="1"/>
          </p:cNvSpPr>
          <p:nvPr/>
        </p:nvSpPr>
        <p:spPr bwMode="auto">
          <a:xfrm>
            <a:off x="8628063" y="6503988"/>
            <a:ext cx="515937" cy="354012"/>
          </a:xfrm>
          <a:prstGeom prst="rect">
            <a:avLst/>
          </a:prstGeom>
          <a:noFill/>
          <a:ln w="9525">
            <a:noFill/>
            <a:miter lim="800000"/>
            <a:headEnd/>
            <a:tailEnd/>
          </a:ln>
        </p:spPr>
        <p:txBody>
          <a:bodyPr/>
          <a:lstStyle/>
          <a:p>
            <a:pPr algn="r" eaLnBrk="0" hangingPunct="0"/>
            <a:r>
              <a:rPr lang="en-US" sz="1400" dirty="0"/>
              <a:t>|‌ </a:t>
            </a:r>
            <a:fld id="{1FB541B6-39EE-4FCB-AE2D-EF83F1B3EAB0}" type="slidenum">
              <a:rPr lang="en-US" sz="1400"/>
              <a:pPr algn="r" eaLnBrk="0" hangingPunct="0"/>
              <a:t>18</a:t>
            </a:fld>
            <a:endParaRPr lang="en-US" sz="1400" dirty="0"/>
          </a:p>
        </p:txBody>
      </p:sp>
      <p:sp>
        <p:nvSpPr>
          <p:cNvPr id="19" name="Content Placeholder 2"/>
          <p:cNvSpPr txBox="1">
            <a:spLocks/>
          </p:cNvSpPr>
          <p:nvPr/>
        </p:nvSpPr>
        <p:spPr>
          <a:xfrm>
            <a:off x="228600" y="1696155"/>
            <a:ext cx="8915400" cy="434622"/>
          </a:xfrm>
          <a:prstGeom prst="rect">
            <a:avLst/>
          </a:prstGeom>
        </p:spPr>
        <p:txBody>
          <a:bodyPr/>
          <a:lstStyle>
            <a:lvl1pPr marL="282575" indent="-282575" algn="l" rtl="0" eaLnBrk="0" fontAlgn="base" hangingPunct="0">
              <a:spcBef>
                <a:spcPct val="30000"/>
              </a:spcBef>
              <a:spcAft>
                <a:spcPct val="0"/>
              </a:spcAft>
              <a:buChar char="•"/>
              <a:defRPr sz="2000">
                <a:solidFill>
                  <a:schemeClr val="tx1"/>
                </a:solidFill>
                <a:latin typeface="+mn-lt"/>
                <a:ea typeface="+mn-ea"/>
                <a:cs typeface="+mn-cs"/>
              </a:defRPr>
            </a:lvl1pPr>
            <a:lvl2pPr marL="636588" indent="-239713" algn="l" rtl="0" eaLnBrk="0" fontAlgn="base" hangingPunct="0">
              <a:spcBef>
                <a:spcPct val="30000"/>
              </a:spcBef>
              <a:spcAft>
                <a:spcPct val="0"/>
              </a:spcAft>
              <a:buFont typeface="Times" pitchFamily="18" charset="0"/>
              <a:buChar char="–"/>
              <a:defRPr sz="2000">
                <a:solidFill>
                  <a:schemeClr val="tx1"/>
                </a:solidFill>
                <a:latin typeface="+mn-lt"/>
              </a:defRPr>
            </a:lvl2pPr>
            <a:lvl3pPr marL="917575" indent="-166688" algn="l" rtl="0" eaLnBrk="0" fontAlgn="base" hangingPunct="0">
              <a:spcBef>
                <a:spcPct val="30000"/>
              </a:spcBef>
              <a:spcAft>
                <a:spcPct val="0"/>
              </a:spcAft>
              <a:buChar char="•"/>
              <a:defRPr sz="2000">
                <a:solidFill>
                  <a:schemeClr val="tx1"/>
                </a:solidFill>
                <a:latin typeface="+mn-lt"/>
              </a:defRPr>
            </a:lvl3pPr>
            <a:lvl4pPr marL="1255713" indent="-223838" algn="l" rtl="0" eaLnBrk="0" fontAlgn="base" hangingPunct="0">
              <a:spcBef>
                <a:spcPct val="30000"/>
              </a:spcBef>
              <a:spcAft>
                <a:spcPct val="0"/>
              </a:spcAft>
              <a:buChar char="–"/>
              <a:defRPr sz="2000">
                <a:solidFill>
                  <a:schemeClr val="tx1"/>
                </a:solidFill>
                <a:latin typeface="+mn-lt"/>
              </a:defRPr>
            </a:lvl4pPr>
            <a:lvl5pPr marL="1593850" indent="-223838" algn="l" rtl="0" eaLnBrk="0" fontAlgn="base" hangingPunct="0">
              <a:spcBef>
                <a:spcPct val="30000"/>
              </a:spcBef>
              <a:spcAft>
                <a:spcPct val="0"/>
              </a:spcAft>
              <a:buChar char="»"/>
              <a:defRPr sz="2000">
                <a:solidFill>
                  <a:schemeClr val="tx1"/>
                </a:solidFill>
                <a:latin typeface="+mn-lt"/>
              </a:defRPr>
            </a:lvl5pPr>
            <a:lvl6pPr marL="2051050" indent="-223838" algn="l" rtl="0" fontAlgn="base">
              <a:spcBef>
                <a:spcPct val="30000"/>
              </a:spcBef>
              <a:spcAft>
                <a:spcPct val="0"/>
              </a:spcAft>
              <a:buChar char="»"/>
              <a:defRPr sz="2000">
                <a:solidFill>
                  <a:schemeClr val="tx1"/>
                </a:solidFill>
                <a:latin typeface="+mn-lt"/>
              </a:defRPr>
            </a:lvl6pPr>
            <a:lvl7pPr marL="2508250" indent="-223838" algn="l" rtl="0" fontAlgn="base">
              <a:spcBef>
                <a:spcPct val="30000"/>
              </a:spcBef>
              <a:spcAft>
                <a:spcPct val="0"/>
              </a:spcAft>
              <a:buChar char="»"/>
              <a:defRPr sz="2000">
                <a:solidFill>
                  <a:schemeClr val="tx1"/>
                </a:solidFill>
                <a:latin typeface="+mn-lt"/>
              </a:defRPr>
            </a:lvl7pPr>
            <a:lvl8pPr marL="2965450" indent="-223838" algn="l" rtl="0" fontAlgn="base">
              <a:spcBef>
                <a:spcPct val="30000"/>
              </a:spcBef>
              <a:spcAft>
                <a:spcPct val="0"/>
              </a:spcAft>
              <a:buChar char="»"/>
              <a:defRPr sz="2000">
                <a:solidFill>
                  <a:schemeClr val="tx1"/>
                </a:solidFill>
                <a:latin typeface="+mn-lt"/>
              </a:defRPr>
            </a:lvl8pPr>
            <a:lvl9pPr marL="3422650" indent="-223838" algn="l" rtl="0" fontAlgn="base">
              <a:spcBef>
                <a:spcPct val="30000"/>
              </a:spcBef>
              <a:spcAft>
                <a:spcPct val="0"/>
              </a:spcAft>
              <a:buChar char="»"/>
              <a:defRPr sz="2000">
                <a:solidFill>
                  <a:schemeClr val="tx1"/>
                </a:solidFill>
                <a:latin typeface="+mn-lt"/>
              </a:defRPr>
            </a:lvl9pPr>
          </a:lstStyle>
          <a:p>
            <a:pPr marL="0" indent="0" algn="ctr">
              <a:buNone/>
            </a:pPr>
            <a:r>
              <a:rPr lang="en-US" sz="3200" dirty="0" smtClean="0">
                <a:solidFill>
                  <a:srgbClr val="0000FF"/>
                </a:solidFill>
              </a:rPr>
              <a:t>Thanks!</a:t>
            </a:r>
            <a:endParaRPr lang="en-US" sz="3200" dirty="0">
              <a:solidFill>
                <a:srgbClr val="0000FF"/>
              </a:solidFill>
            </a:endParaRPr>
          </a:p>
        </p:txBody>
      </p:sp>
    </p:spTree>
    <p:extLst>
      <p:ext uri="{BB962C8B-B14F-4D97-AF65-F5344CB8AC3E}">
        <p14:creationId xmlns:p14="http://schemas.microsoft.com/office/powerpoint/2010/main" val="40006835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228600" y="1219200"/>
            <a:ext cx="8686800" cy="5486400"/>
          </a:xfrm>
        </p:spPr>
        <p:txBody>
          <a:bodyPr wrap="square"/>
          <a:lstStyle/>
          <a:p>
            <a:pPr marL="0" indent="0" algn="just">
              <a:spcBef>
                <a:spcPts val="0"/>
              </a:spcBef>
              <a:buNone/>
            </a:pPr>
            <a:r>
              <a:rPr lang="en-US" b="1" dirty="0" smtClean="0">
                <a:latin typeface="Calibri"/>
                <a:cs typeface="Calibri"/>
              </a:rPr>
              <a:t>CBP Mission: </a:t>
            </a:r>
            <a:r>
              <a:rPr lang="en-ZA" dirty="0" smtClean="0">
                <a:latin typeface="Calibri"/>
                <a:cs typeface="Calibri"/>
              </a:rPr>
              <a:t>To build individual and institutional capacity to access and apply Earth observations to end user data and information decision making needs.</a:t>
            </a:r>
          </a:p>
          <a:p>
            <a:pPr marL="0" indent="0" algn="just" defTabSz="457200" rtl="0" latinLnBrk="1" hangingPunct="0">
              <a:spcBef>
                <a:spcPts val="0"/>
              </a:spcBef>
              <a:buSzTx/>
              <a:buNone/>
            </a:pPr>
            <a:endParaRPr lang="en-ZA" sz="1400" b="1" dirty="0" smtClean="0">
              <a:latin typeface="Calibri"/>
              <a:cs typeface="Calibri"/>
            </a:endParaRPr>
          </a:p>
          <a:p>
            <a:pPr marL="0" indent="0" algn="just">
              <a:spcBef>
                <a:spcPts val="0"/>
              </a:spcBef>
              <a:buNone/>
            </a:pPr>
            <a:r>
              <a:rPr lang="en-US" b="1" dirty="0" smtClean="0">
                <a:latin typeface="Calibri"/>
                <a:cs typeface="Calibri"/>
              </a:rPr>
              <a:t>Strategic Objectives</a:t>
            </a:r>
            <a:endParaRPr lang="en-US" sz="1800" b="1" dirty="0" smtClean="0">
              <a:latin typeface="Calibri"/>
              <a:cs typeface="Calibri"/>
            </a:endParaRPr>
          </a:p>
          <a:p>
            <a:pPr lvl="0">
              <a:buFont typeface="+mj-lt"/>
              <a:buAutoNum type="arabicPeriod"/>
            </a:pPr>
            <a:r>
              <a:rPr lang="en-US" sz="1600" dirty="0" smtClean="0"/>
              <a:t>Expand the </a:t>
            </a:r>
            <a:r>
              <a:rPr lang="en-US" sz="1600" b="1" dirty="0" smtClean="0"/>
              <a:t>network</a:t>
            </a:r>
            <a:r>
              <a:rPr lang="en-US" sz="1600" dirty="0" smtClean="0"/>
              <a:t> of </a:t>
            </a:r>
            <a:r>
              <a:rPr lang="en-US" sz="1600" b="1" dirty="0" smtClean="0"/>
              <a:t>individuals</a:t>
            </a:r>
            <a:r>
              <a:rPr lang="en-US" sz="1600" dirty="0" smtClean="0"/>
              <a:t> and </a:t>
            </a:r>
            <a:r>
              <a:rPr lang="en-US" sz="1600" b="1" dirty="0" smtClean="0"/>
              <a:t>institutions</a:t>
            </a:r>
            <a:r>
              <a:rPr lang="en-US" sz="1600" dirty="0" smtClean="0"/>
              <a:t> aware of and able to </a:t>
            </a:r>
            <a:r>
              <a:rPr lang="en-US" sz="1600" b="1" dirty="0" smtClean="0"/>
              <a:t>access</a:t>
            </a:r>
            <a:r>
              <a:rPr lang="en-US" sz="1600" dirty="0" smtClean="0"/>
              <a:t> NASA Earth observations.  </a:t>
            </a:r>
          </a:p>
          <a:p>
            <a:pPr lvl="0">
              <a:buFont typeface="+mj-lt"/>
              <a:buAutoNum type="arabicPeriod"/>
            </a:pPr>
            <a:r>
              <a:rPr lang="en-US" sz="1600" dirty="0" smtClean="0"/>
              <a:t>Increase the capabilities of individuals and institutions to </a:t>
            </a:r>
            <a:r>
              <a:rPr lang="en-US" sz="1600" b="1" dirty="0" smtClean="0"/>
              <a:t>use</a:t>
            </a:r>
            <a:r>
              <a:rPr lang="en-US" sz="1600" dirty="0" smtClean="0"/>
              <a:t> and </a:t>
            </a:r>
            <a:r>
              <a:rPr lang="en-US" sz="1600" b="1" dirty="0" smtClean="0"/>
              <a:t>apply</a:t>
            </a:r>
            <a:r>
              <a:rPr lang="en-US" sz="1600" dirty="0" smtClean="0"/>
              <a:t> NASA Earth observations in their management decisions and actions. </a:t>
            </a:r>
          </a:p>
          <a:p>
            <a:pPr lvl="0">
              <a:buFont typeface="+mj-lt"/>
              <a:buAutoNum type="arabicPeriod"/>
            </a:pPr>
            <a:r>
              <a:rPr lang="en-US" sz="1600" dirty="0" smtClean="0"/>
              <a:t>Enable </a:t>
            </a:r>
            <a:r>
              <a:rPr lang="en-US" sz="1600" b="1" dirty="0" smtClean="0"/>
              <a:t>sustained use </a:t>
            </a:r>
            <a:r>
              <a:rPr lang="en-US" sz="1600" dirty="0" smtClean="0"/>
              <a:t>of existing NASA Earth observations for decisions and actions, and the </a:t>
            </a:r>
            <a:r>
              <a:rPr lang="en-US" sz="1600" b="1" dirty="0" smtClean="0"/>
              <a:t>ability to incorporate new observations </a:t>
            </a:r>
            <a:r>
              <a:rPr lang="en-US" sz="1600" dirty="0" smtClean="0"/>
              <a:t>as they become available. </a:t>
            </a:r>
          </a:p>
          <a:p>
            <a:pPr lvl="0">
              <a:buFont typeface="+mj-lt"/>
              <a:buAutoNum type="arabicPeriod"/>
            </a:pPr>
            <a:r>
              <a:rPr lang="en-US" sz="1600" dirty="0" smtClean="0"/>
              <a:t>Build </a:t>
            </a:r>
            <a:r>
              <a:rPr lang="en-US" sz="1600" b="1" dirty="0" smtClean="0"/>
              <a:t>skills of Earth sciences community </a:t>
            </a:r>
            <a:r>
              <a:rPr lang="en-US" sz="1600" dirty="0" smtClean="0"/>
              <a:t>to define </a:t>
            </a:r>
            <a:r>
              <a:rPr lang="en-US" sz="1600" b="1" dirty="0" smtClean="0"/>
              <a:t>end user needs</a:t>
            </a:r>
            <a:r>
              <a:rPr lang="en-US" sz="1600" dirty="0" smtClean="0"/>
              <a:t>, collect and share robust </a:t>
            </a:r>
            <a:r>
              <a:rPr lang="en-US" sz="1600" b="1" dirty="0" smtClean="0"/>
              <a:t>feedback</a:t>
            </a:r>
            <a:r>
              <a:rPr lang="en-US" sz="1600" dirty="0" smtClean="0"/>
              <a:t>, </a:t>
            </a:r>
            <a:r>
              <a:rPr lang="en-US" sz="1600" b="1" dirty="0" smtClean="0"/>
              <a:t>build capacity </a:t>
            </a:r>
            <a:r>
              <a:rPr lang="en-US" sz="1600" dirty="0" smtClean="0"/>
              <a:t>and to </a:t>
            </a:r>
            <a:r>
              <a:rPr lang="en-US" sz="1600" b="1" dirty="0" smtClean="0"/>
              <a:t>assess impact </a:t>
            </a:r>
            <a:r>
              <a:rPr lang="en-US" sz="1600" dirty="0" smtClean="0"/>
              <a:t>of capacity building activities </a:t>
            </a:r>
          </a:p>
          <a:p>
            <a:pPr lvl="0">
              <a:buFont typeface="+mj-lt"/>
              <a:buAutoNum type="arabicPeriod"/>
            </a:pPr>
            <a:r>
              <a:rPr lang="en-US" sz="1600" dirty="0" smtClean="0"/>
              <a:t>Improve </a:t>
            </a:r>
            <a:r>
              <a:rPr lang="en-US" sz="1600" b="1" dirty="0" smtClean="0"/>
              <a:t>feedback of lessons learned </a:t>
            </a:r>
            <a:r>
              <a:rPr lang="en-US" sz="1600" dirty="0" smtClean="0"/>
              <a:t>through capacity building to </a:t>
            </a:r>
            <a:r>
              <a:rPr lang="en-US" sz="1600" b="1" dirty="0" smtClean="0"/>
              <a:t>Earth science </a:t>
            </a:r>
            <a:r>
              <a:rPr lang="en-US" sz="1600" dirty="0" smtClean="0"/>
              <a:t>research &amp; analysis, applications, and data systems program management.</a:t>
            </a:r>
          </a:p>
          <a:p>
            <a:pPr marL="0" indent="0" algn="just" defTabSz="457200" rtl="0" latinLnBrk="1" hangingPunct="0">
              <a:spcBef>
                <a:spcPts val="0"/>
              </a:spcBef>
              <a:buSzTx/>
              <a:buNone/>
            </a:pPr>
            <a:endParaRPr lang="en-ZA" sz="1400" b="1" dirty="0" smtClean="0">
              <a:latin typeface="Calibri"/>
              <a:cs typeface="Calibri"/>
            </a:endParaRPr>
          </a:p>
          <a:p>
            <a:pPr marL="0" indent="0" algn="just" defTabSz="457200" rtl="0" latinLnBrk="1" hangingPunct="0">
              <a:spcBef>
                <a:spcPts val="0"/>
              </a:spcBef>
              <a:buSzTx/>
              <a:buNone/>
            </a:pPr>
            <a:r>
              <a:rPr lang="en-ZA" b="1" dirty="0" smtClean="0">
                <a:latin typeface="Calibri"/>
                <a:cs typeface="Calibri"/>
              </a:rPr>
              <a:t>Monitoring &amp; Evaluation</a:t>
            </a:r>
            <a:endParaRPr lang="en-ZA" b="1" dirty="0">
              <a:latin typeface="Calibri"/>
              <a:cs typeface="Calibri"/>
            </a:endParaRPr>
          </a:p>
          <a:p>
            <a:pPr marL="0" lvl="1" indent="-284163" algn="just">
              <a:spcBef>
                <a:spcPts val="0"/>
              </a:spcBef>
              <a:buFont typeface="Arial" pitchFamily="34" charset="0"/>
              <a:buChar char="•"/>
            </a:pPr>
            <a:r>
              <a:rPr lang="en-GB" sz="1800" dirty="0" smtClean="0">
                <a:latin typeface="Calibri"/>
                <a:cs typeface="Calibri"/>
              </a:rPr>
              <a:t>Results framework</a:t>
            </a:r>
          </a:p>
          <a:p>
            <a:pPr marL="0" lvl="1" indent="-284163" algn="just">
              <a:spcBef>
                <a:spcPts val="0"/>
              </a:spcBef>
              <a:buFont typeface="Arial" pitchFamily="34" charset="0"/>
              <a:buChar char="•"/>
            </a:pPr>
            <a:r>
              <a:rPr lang="en-GB" sz="1800" dirty="0" smtClean="0">
                <a:latin typeface="Calibri"/>
                <a:cs typeface="Calibri"/>
              </a:rPr>
              <a:t>Shared indicators</a:t>
            </a:r>
          </a:p>
          <a:p>
            <a:pPr marL="0" lvl="1" indent="-284163" algn="just">
              <a:spcBef>
                <a:spcPts val="0"/>
              </a:spcBef>
              <a:buFont typeface="Arial" pitchFamily="34" charset="0"/>
              <a:buChar char="•"/>
            </a:pPr>
            <a:r>
              <a:rPr lang="en-GB" sz="1800" dirty="0" smtClean="0">
                <a:latin typeface="Calibri"/>
                <a:cs typeface="Calibri"/>
              </a:rPr>
              <a:t>Surveys &amp; assessments</a:t>
            </a:r>
            <a:endParaRPr lang="en-GB" sz="1800" dirty="0">
              <a:latin typeface="Calibri"/>
              <a:cs typeface="Calibri"/>
            </a:endParaRPr>
          </a:p>
          <a:p>
            <a:pPr marL="0" lvl="1" indent="0" algn="just">
              <a:spcBef>
                <a:spcPts val="0"/>
              </a:spcBef>
              <a:buNone/>
            </a:pPr>
            <a:endParaRPr lang="en-ZA" sz="1000" b="1" dirty="0" smtClean="0">
              <a:latin typeface="Calibri"/>
              <a:cs typeface="Calibri"/>
            </a:endParaRPr>
          </a:p>
        </p:txBody>
      </p:sp>
      <p:sp>
        <p:nvSpPr>
          <p:cNvPr id="4" name="Shape 3"/>
          <p:cNvSpPr/>
          <p:nvPr/>
        </p:nvSpPr>
        <p:spPr>
          <a:xfrm>
            <a:off x="2130871" y="152400"/>
            <a:ext cx="5336729" cy="861774"/>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a:spAutoFit/>
          </a:bodyPr>
          <a:lstStyle/>
          <a:p>
            <a:pPr lvl="0" defTabSz="914400">
              <a:defRPr>
                <a:solidFill>
                  <a:srgbClr val="000000"/>
                </a:solidFill>
              </a:defRPr>
            </a:pPr>
            <a:r>
              <a:rPr lang="en-US" sz="2800" dirty="0" smtClean="0">
                <a:solidFill>
                  <a:srgbClr val="FFFFFF"/>
                </a:solidFill>
                <a:latin typeface="Proxima Nova Regular"/>
                <a:ea typeface="Proxima Nova Regular"/>
                <a:cs typeface="Proxima Nova Regular"/>
                <a:sym typeface="Proxima Nova Regular"/>
              </a:rPr>
              <a:t>NASA Applied Sciences’ Capacity Building Program</a:t>
            </a:r>
            <a:endParaRPr sz="2800" dirty="0">
              <a:solidFill>
                <a:srgbClr val="FFFFFF"/>
              </a:solidFill>
              <a:latin typeface="Proxima Nova Regular"/>
              <a:ea typeface="Proxima Nova Regular"/>
              <a:cs typeface="Proxima Nova Regular"/>
              <a:sym typeface="Proxima Nova Regular"/>
            </a:endParaRPr>
          </a:p>
        </p:txBody>
      </p:sp>
    </p:spTree>
    <p:extLst>
      <p:ext uri="{BB962C8B-B14F-4D97-AF65-F5344CB8AC3E}">
        <p14:creationId xmlns:p14="http://schemas.microsoft.com/office/powerpoint/2010/main" val="703698371"/>
      </p:ext>
    </p:extLst>
  </p:cSld>
  <p:clrMapOvr>
    <a:masterClrMapping/>
  </p:clrMapOvr>
  <p:transition xmlns:p14="http://schemas.microsoft.com/office/powerpoint/2010/mai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NASA Capacity Building</a:t>
            </a:r>
            <a:endParaRPr lang="en-US" dirty="0"/>
          </a:p>
        </p:txBody>
      </p:sp>
      <p:sp>
        <p:nvSpPr>
          <p:cNvPr id="3" name="Content Placeholder 2"/>
          <p:cNvSpPr>
            <a:spLocks noGrp="1"/>
          </p:cNvSpPr>
          <p:nvPr>
            <p:ph idx="1"/>
          </p:nvPr>
        </p:nvSpPr>
        <p:spPr>
          <a:xfrm>
            <a:off x="533400" y="1371600"/>
            <a:ext cx="8001000" cy="5334000"/>
          </a:xfrm>
        </p:spPr>
        <p:txBody>
          <a:bodyPr/>
          <a:lstStyle/>
          <a:p>
            <a:r>
              <a:rPr lang="en-US" b="1" dirty="0" smtClean="0"/>
              <a:t>Targets:</a:t>
            </a:r>
          </a:p>
          <a:p>
            <a:pPr lvl="1"/>
            <a:r>
              <a:rPr lang="en-US" dirty="0" smtClean="0"/>
              <a:t>US and developing world analysts and decision-makers</a:t>
            </a:r>
          </a:p>
          <a:p>
            <a:pPr lvl="1"/>
            <a:r>
              <a:rPr lang="en-US" dirty="0" smtClean="0"/>
              <a:t>Across all sectors, e.g. government, NGO, private sector</a:t>
            </a:r>
          </a:p>
          <a:p>
            <a:pPr lvl="1"/>
            <a:r>
              <a:rPr lang="en-US" dirty="0" smtClean="0"/>
              <a:t>Non-traditional partners for NASA</a:t>
            </a:r>
          </a:p>
          <a:p>
            <a:r>
              <a:rPr lang="en-US" b="1" dirty="0" smtClean="0"/>
              <a:t>Desired outcomes:</a:t>
            </a:r>
          </a:p>
          <a:p>
            <a:pPr lvl="1"/>
            <a:r>
              <a:rPr lang="en-US" dirty="0" smtClean="0"/>
              <a:t>All who can use EO for decision-making have the skills to do so</a:t>
            </a:r>
          </a:p>
          <a:p>
            <a:pPr lvl="1"/>
            <a:r>
              <a:rPr lang="en-US" dirty="0" smtClean="0"/>
              <a:t>Better decisions made and actions taken as the result of EO use</a:t>
            </a:r>
          </a:p>
          <a:p>
            <a:r>
              <a:rPr lang="en-US" b="1" dirty="0" smtClean="0"/>
              <a:t>Specific targets and outcomes for ARSET, DEVELOP, and SERVIR</a:t>
            </a:r>
            <a:endParaRPr lang="en-US" b="1" dirty="0"/>
          </a:p>
        </p:txBody>
      </p:sp>
    </p:spTree>
    <p:extLst>
      <p:ext uri="{BB962C8B-B14F-4D97-AF65-F5344CB8AC3E}">
        <p14:creationId xmlns:p14="http://schemas.microsoft.com/office/powerpoint/2010/main" val="3208450557"/>
      </p:ext>
    </p:extLst>
  </p:cSld>
  <p:clrMapOvr>
    <a:masterClrMapping/>
  </p:clrMapOvr>
  <p:transition xmlns:p14="http://schemas.microsoft.com/office/powerpoint/2010/mai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184765"/>
            <a:ext cx="9144000" cy="584776"/>
          </a:xfrm>
          <a:prstGeom prst="rect">
            <a:avLst/>
          </a:prstGeom>
          <a:noFill/>
        </p:spPr>
        <p:txBody>
          <a:bodyPr wrap="square" rtlCol="0">
            <a:spAutoFit/>
          </a:bodyPr>
          <a:lstStyle/>
          <a:p>
            <a:pPr algn="ctr"/>
            <a:r>
              <a:rPr lang="en-US" sz="3200" b="1" dirty="0" smtClean="0">
                <a:solidFill>
                  <a:schemeClr val="bg1"/>
                </a:solidFill>
              </a:rPr>
              <a:t>Capacity Building Program</a:t>
            </a:r>
            <a:endParaRPr lang="en-US" sz="3200" b="1" dirty="0">
              <a:solidFill>
                <a:schemeClr val="bg1"/>
              </a:solidFill>
            </a:endParaRPr>
          </a:p>
        </p:txBody>
      </p:sp>
      <p:sp>
        <p:nvSpPr>
          <p:cNvPr id="15" name="Content Placeholder 1"/>
          <p:cNvSpPr txBox="1">
            <a:spLocks/>
          </p:cNvSpPr>
          <p:nvPr/>
        </p:nvSpPr>
        <p:spPr>
          <a:xfrm>
            <a:off x="248462" y="1189830"/>
            <a:ext cx="9144000" cy="5390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1" i="1" u="none" strike="noStrike" kern="1200" cap="none" spc="0" normalizeH="0" baseline="0" noProof="0" dirty="0" smtClean="0">
                <a:ln>
                  <a:noFill/>
                </a:ln>
                <a:solidFill>
                  <a:schemeClr val="tx1">
                    <a:lumMod val="95000"/>
                    <a:lumOff val="5000"/>
                  </a:schemeClr>
                </a:solidFill>
                <a:effectLst/>
                <a:uLnTx/>
                <a:uFillTx/>
                <a:latin typeface="Century Gothic"/>
                <a:ea typeface="+mn-ea"/>
                <a:cs typeface="+mn-cs"/>
              </a:rPr>
              <a:t>Participating  in Interagency &amp; Global Capacity Building Activities</a:t>
            </a:r>
            <a:endParaRPr kumimoji="0" lang="en-US" sz="2000" b="1" i="1" u="none" strike="noStrike" kern="1200" cap="none" spc="0" normalizeH="0" baseline="0" noProof="0" dirty="0">
              <a:ln>
                <a:noFill/>
              </a:ln>
              <a:solidFill>
                <a:schemeClr val="tx1">
                  <a:lumMod val="95000"/>
                  <a:lumOff val="5000"/>
                </a:schemeClr>
              </a:solidFill>
              <a:effectLst/>
              <a:uLnTx/>
              <a:uFillTx/>
              <a:latin typeface="Century Gothic"/>
              <a:ea typeface="+mn-ea"/>
              <a:cs typeface="+mn-cs"/>
            </a:endParaRPr>
          </a:p>
        </p:txBody>
      </p:sp>
      <p:graphicFrame>
        <p:nvGraphicFramePr>
          <p:cNvPr id="16" name="Diagram 15"/>
          <p:cNvGraphicFramePr/>
          <p:nvPr>
            <p:extLst>
              <p:ext uri="{D42A27DB-BD31-4B8C-83A1-F6EECF244321}">
                <p14:modId xmlns:p14="http://schemas.microsoft.com/office/powerpoint/2010/main" val="2365510257"/>
              </p:ext>
            </p:extLst>
          </p:nvPr>
        </p:nvGraphicFramePr>
        <p:xfrm>
          <a:off x="248462" y="1147119"/>
          <a:ext cx="8458201" cy="51752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p:cNvSpPr txBox="1"/>
          <p:nvPr/>
        </p:nvSpPr>
        <p:spPr>
          <a:xfrm>
            <a:off x="1884996" y="2812387"/>
            <a:ext cx="3705225" cy="584775"/>
          </a:xfrm>
          <a:prstGeom prst="rect">
            <a:avLst/>
          </a:prstGeom>
          <a:noFill/>
        </p:spPr>
        <p:txBody>
          <a:bodyPr wrap="square" rtlCol="0">
            <a:spAutoFit/>
          </a:bodyPr>
          <a:lstStyle/>
          <a:p>
            <a:r>
              <a:rPr lang="en-US" sz="1600" b="1" dirty="0">
                <a:latin typeface="Century Gothic" panose="020B0502020202020204" pitchFamily="34" charset="0"/>
                <a:hlinkClick r:id="rId7"/>
              </a:rPr>
              <a:t>https://www.servirglobal.net</a:t>
            </a:r>
            <a:r>
              <a:rPr lang="en-US" sz="1600" b="1" dirty="0" smtClean="0">
                <a:latin typeface="Century Gothic" panose="020B0502020202020204" pitchFamily="34" charset="0"/>
                <a:hlinkClick r:id="rId7"/>
              </a:rPr>
              <a:t>/</a:t>
            </a:r>
            <a:endParaRPr lang="en-US" sz="1600" b="1" dirty="0" smtClean="0">
              <a:latin typeface="Century Gothic" panose="020B0502020202020204" pitchFamily="34" charset="0"/>
            </a:endParaRPr>
          </a:p>
          <a:p>
            <a:endParaRPr lang="en-US" sz="1600" b="1" dirty="0">
              <a:latin typeface="Century Gothic" panose="020B0502020202020204" pitchFamily="34" charset="0"/>
            </a:endParaRPr>
          </a:p>
        </p:txBody>
      </p:sp>
      <p:sp>
        <p:nvSpPr>
          <p:cNvPr id="21" name="TextBox 20"/>
          <p:cNvSpPr txBox="1"/>
          <p:nvPr/>
        </p:nvSpPr>
        <p:spPr>
          <a:xfrm>
            <a:off x="1884996" y="4383053"/>
            <a:ext cx="3705225" cy="584775"/>
          </a:xfrm>
          <a:prstGeom prst="rect">
            <a:avLst/>
          </a:prstGeom>
          <a:noFill/>
        </p:spPr>
        <p:txBody>
          <a:bodyPr wrap="square" rtlCol="0">
            <a:spAutoFit/>
          </a:bodyPr>
          <a:lstStyle/>
          <a:p>
            <a:r>
              <a:rPr lang="en-US" sz="1600" b="1" dirty="0">
                <a:latin typeface="Century Gothic" panose="020B0502020202020204" pitchFamily="34" charset="0"/>
                <a:hlinkClick r:id="rId8"/>
              </a:rPr>
              <a:t>http://arset.gsfc.nasa.gov</a:t>
            </a:r>
            <a:r>
              <a:rPr lang="en-US" sz="1600" b="1" dirty="0" smtClean="0">
                <a:latin typeface="Century Gothic" panose="020B0502020202020204" pitchFamily="34" charset="0"/>
                <a:hlinkClick r:id="rId8"/>
              </a:rPr>
              <a:t>/</a:t>
            </a:r>
            <a:endParaRPr lang="en-US" sz="1600" b="1" dirty="0" smtClean="0">
              <a:latin typeface="Century Gothic" panose="020B0502020202020204" pitchFamily="34" charset="0"/>
            </a:endParaRPr>
          </a:p>
          <a:p>
            <a:endParaRPr lang="en-US" sz="1600" b="1" dirty="0">
              <a:latin typeface="Century Gothic" panose="020B0502020202020204" pitchFamily="34" charset="0"/>
            </a:endParaRPr>
          </a:p>
        </p:txBody>
      </p:sp>
      <p:sp>
        <p:nvSpPr>
          <p:cNvPr id="25" name="TextBox 24"/>
          <p:cNvSpPr txBox="1"/>
          <p:nvPr/>
        </p:nvSpPr>
        <p:spPr>
          <a:xfrm>
            <a:off x="1884995" y="5902604"/>
            <a:ext cx="3705225" cy="584775"/>
          </a:xfrm>
          <a:prstGeom prst="rect">
            <a:avLst/>
          </a:prstGeom>
          <a:noFill/>
        </p:spPr>
        <p:txBody>
          <a:bodyPr wrap="square" rtlCol="0">
            <a:spAutoFit/>
          </a:bodyPr>
          <a:lstStyle/>
          <a:p>
            <a:r>
              <a:rPr lang="en-US" sz="1600" b="1" dirty="0">
                <a:latin typeface="Century Gothic" panose="020B0502020202020204" pitchFamily="34" charset="0"/>
                <a:hlinkClick r:id="rId9"/>
              </a:rPr>
              <a:t>http://develop.larc.nasa.gov</a:t>
            </a:r>
            <a:r>
              <a:rPr lang="en-US" sz="1600" b="1" dirty="0" smtClean="0">
                <a:latin typeface="Century Gothic" panose="020B0502020202020204" pitchFamily="34" charset="0"/>
                <a:hlinkClick r:id="rId9"/>
              </a:rPr>
              <a:t>/</a:t>
            </a:r>
            <a:endParaRPr lang="en-US" sz="1600" b="1" dirty="0" smtClean="0">
              <a:latin typeface="Century Gothic" panose="020B0502020202020204" pitchFamily="34" charset="0"/>
            </a:endParaRPr>
          </a:p>
          <a:p>
            <a:endParaRPr lang="en-US" sz="1600" b="1" dirty="0">
              <a:latin typeface="Century Gothic" panose="020B0502020202020204" pitchFamily="34" charset="0"/>
            </a:endParaRPr>
          </a:p>
        </p:txBody>
      </p:sp>
      <p:sp>
        <p:nvSpPr>
          <p:cNvPr id="9" name="Subtitle 2"/>
          <p:cNvSpPr txBox="1">
            <a:spLocks/>
          </p:cNvSpPr>
          <p:nvPr/>
        </p:nvSpPr>
        <p:spPr>
          <a:xfrm>
            <a:off x="0" y="6677240"/>
            <a:ext cx="4572000" cy="182880"/>
          </a:xfrm>
          <a:prstGeom prst="rect">
            <a:avLst/>
          </a:prstGeom>
          <a:solidFill>
            <a:schemeClr val="accent2">
              <a:lumMod val="50000"/>
            </a:schemeClr>
          </a:solidFill>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53975"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800" b="0" i="0" u="none" strike="noStrike" kern="1200" cap="none" spc="0" normalizeH="0" baseline="0" noProof="0" dirty="0" smtClean="0">
                <a:ln>
                  <a:noFill/>
                </a:ln>
                <a:solidFill>
                  <a:sysClr val="window" lastClr="FFFFFF"/>
                </a:solidFill>
                <a:effectLst/>
                <a:uLnTx/>
                <a:uFillTx/>
                <a:ea typeface="+mn-ea"/>
                <a:cs typeface="+mn-cs"/>
              </a:rPr>
              <a:t>Applied Sciences Program</a:t>
            </a:r>
            <a:r>
              <a:rPr kumimoji="0" lang="en-US" sz="800" b="1" i="0" u="none" strike="noStrike" kern="1200" cap="none" spc="0" normalizeH="0" baseline="0" noProof="0" dirty="0" smtClean="0">
                <a:ln>
                  <a:noFill/>
                </a:ln>
                <a:solidFill>
                  <a:sysClr val="window" lastClr="FFFFFF"/>
                </a:solidFill>
                <a:effectLst/>
                <a:uLnTx/>
                <a:uFillTx/>
                <a:ea typeface="+mn-ea"/>
                <a:cs typeface="+mn-cs"/>
              </a:rPr>
              <a:t>| </a:t>
            </a:r>
            <a:r>
              <a:rPr kumimoji="0" lang="en-US" sz="800" b="0" i="0" u="none" strike="noStrike" kern="1200" cap="none" spc="0" normalizeH="0" baseline="0" noProof="0" dirty="0" smtClean="0">
                <a:ln>
                  <a:noFill/>
                </a:ln>
                <a:solidFill>
                  <a:sysClr val="window" lastClr="FFFFFF"/>
                </a:solidFill>
                <a:effectLst/>
                <a:uLnTx/>
                <a:uFillTx/>
                <a:ea typeface="+mn-ea"/>
                <a:cs typeface="+mn-cs"/>
              </a:rPr>
              <a:t>NASA</a:t>
            </a:r>
            <a:r>
              <a:rPr kumimoji="0" lang="en-US" sz="800" b="1" i="0" u="none" strike="noStrike" kern="1200" cap="none" spc="0" normalizeH="0" baseline="0" noProof="0" dirty="0" smtClean="0">
                <a:ln>
                  <a:noFill/>
                </a:ln>
                <a:solidFill>
                  <a:sysClr val="window" lastClr="FFFFFF"/>
                </a:solidFill>
                <a:effectLst/>
                <a:uLnTx/>
                <a:uFillTx/>
                <a:ea typeface="+mn-ea"/>
                <a:cs typeface="+mn-cs"/>
              </a:rPr>
              <a:t> 		</a:t>
            </a:r>
            <a:endParaRPr kumimoji="0" lang="en-US" sz="800" b="0" i="0" u="none" strike="noStrike" kern="1200" cap="none" spc="0" normalizeH="0" baseline="0" noProof="0" dirty="0">
              <a:ln>
                <a:noFill/>
              </a:ln>
              <a:solidFill>
                <a:sysClr val="window" lastClr="FFFFFF"/>
              </a:solidFill>
              <a:effectLst/>
              <a:uLnTx/>
              <a:uFillTx/>
              <a:ea typeface="+mn-ea"/>
              <a:cs typeface="+mn-cs"/>
            </a:endParaRPr>
          </a:p>
        </p:txBody>
      </p:sp>
      <p:sp>
        <p:nvSpPr>
          <p:cNvPr id="10" name="Subtitle 2"/>
          <p:cNvSpPr txBox="1">
            <a:spLocks/>
          </p:cNvSpPr>
          <p:nvPr/>
        </p:nvSpPr>
        <p:spPr>
          <a:xfrm>
            <a:off x="4572000" y="6677240"/>
            <a:ext cx="4572000" cy="182880"/>
          </a:xfrm>
          <a:prstGeom prst="rect">
            <a:avLst/>
          </a:prstGeom>
          <a:solidFill>
            <a:schemeClr val="accent2">
              <a:lumMod val="50000"/>
            </a:schemeClr>
          </a:solidFill>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53975" marR="0" lvl="0" indent="0" algn="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800" b="1" i="0" u="none" strike="noStrike" kern="1200" cap="none" spc="0" normalizeH="0" baseline="0" noProof="0" dirty="0" smtClean="0">
                <a:ln>
                  <a:noFill/>
                </a:ln>
                <a:solidFill>
                  <a:prstClr val="white"/>
                </a:solidFill>
                <a:effectLst/>
                <a:uLnTx/>
                <a:uFillTx/>
              </a:rPr>
              <a:t>	</a:t>
            </a:r>
            <a:r>
              <a:rPr lang="en-US" sz="800" dirty="0" smtClean="0">
                <a:solidFill>
                  <a:prstClr val="white"/>
                </a:solidFill>
              </a:rPr>
              <a:t>Capacity Building Program</a:t>
            </a:r>
            <a:r>
              <a:rPr kumimoji="0" lang="en-US" sz="800" b="1" i="0" u="none" strike="noStrike" kern="1200" cap="none" spc="0" normalizeH="0" baseline="0" noProof="0" dirty="0" smtClean="0">
                <a:ln>
                  <a:noFill/>
                </a:ln>
                <a:solidFill>
                  <a:prstClr val="white"/>
                </a:solidFill>
                <a:effectLst/>
                <a:uLnTx/>
                <a:uFillTx/>
              </a:rPr>
              <a:t>	</a:t>
            </a:r>
            <a:endParaRPr kumimoji="0" lang="en-US" sz="800" b="0" i="0" u="none" strike="noStrike" kern="1200" cap="none" spc="0" normalizeH="0" baseline="0" noProof="0" dirty="0">
              <a:ln>
                <a:noFill/>
              </a:ln>
              <a:solidFill>
                <a:prstClr val="white"/>
              </a:solidFill>
              <a:effectLst/>
              <a:uLnTx/>
              <a:uFillTx/>
            </a:endParaRPr>
          </a:p>
        </p:txBody>
      </p:sp>
    </p:spTree>
    <p:extLst>
      <p:ext uri="{BB962C8B-B14F-4D97-AF65-F5344CB8AC3E}">
        <p14:creationId xmlns:p14="http://schemas.microsoft.com/office/powerpoint/2010/main" val="197712770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0" y="184765"/>
            <a:ext cx="5715000" cy="769441"/>
          </a:xfrm>
          <a:prstGeom prst="rect">
            <a:avLst/>
          </a:prstGeom>
          <a:noFill/>
        </p:spPr>
        <p:txBody>
          <a:bodyPr wrap="square" rtlCol="0">
            <a:spAutoFit/>
          </a:bodyPr>
          <a:lstStyle/>
          <a:p>
            <a:pPr algn="ctr"/>
            <a:r>
              <a:rPr lang="en-US" sz="4400" b="1" dirty="0" smtClean="0">
                <a:solidFill>
                  <a:srgbClr val="FFFFFF"/>
                </a:solidFill>
              </a:rPr>
              <a:t>SERVIR</a:t>
            </a:r>
            <a:endParaRPr lang="en-US" sz="4400" b="1" dirty="0">
              <a:solidFill>
                <a:srgbClr val="FFFFFF"/>
              </a:solidFill>
            </a:endParaRPr>
          </a:p>
        </p:txBody>
      </p:sp>
      <p:pic>
        <p:nvPicPr>
          <p:cNvPr id="18" name="Picture 17"/>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990600"/>
            <a:ext cx="9162408" cy="6146800"/>
          </a:xfrm>
          <a:prstGeom prst="rect">
            <a:avLst/>
          </a:prstGeom>
        </p:spPr>
      </p:pic>
      <p:sp>
        <p:nvSpPr>
          <p:cNvPr id="21" name="TextBox 20"/>
          <p:cNvSpPr txBox="1"/>
          <p:nvPr/>
        </p:nvSpPr>
        <p:spPr>
          <a:xfrm>
            <a:off x="7296532" y="5978056"/>
            <a:ext cx="1487907" cy="646331"/>
          </a:xfrm>
          <a:prstGeom prst="rect">
            <a:avLst/>
          </a:prstGeom>
          <a:noFill/>
        </p:spPr>
        <p:txBody>
          <a:bodyPr wrap="none" rtlCol="0">
            <a:spAutoFit/>
          </a:bodyPr>
          <a:lstStyle/>
          <a:p>
            <a:pPr algn="ctr" eaLnBrk="0" fontAlgn="base" hangingPunct="0">
              <a:spcBef>
                <a:spcPct val="0"/>
              </a:spcBef>
              <a:spcAft>
                <a:spcPct val="0"/>
              </a:spcAft>
            </a:pPr>
            <a:r>
              <a:rPr lang="en-US" sz="1200" dirty="0" smtClean="0">
                <a:solidFill>
                  <a:prstClr val="white"/>
                </a:solidFill>
                <a:latin typeface="Arial" charset="0"/>
              </a:rPr>
              <a:t>Himalaya example:</a:t>
            </a:r>
          </a:p>
          <a:p>
            <a:pPr algn="ctr" eaLnBrk="0" fontAlgn="base" hangingPunct="0">
              <a:spcBef>
                <a:spcPct val="0"/>
              </a:spcBef>
              <a:spcAft>
                <a:spcPct val="0"/>
              </a:spcAft>
            </a:pPr>
            <a:r>
              <a:rPr lang="en-US" sz="1200" dirty="0" smtClean="0">
                <a:solidFill>
                  <a:prstClr val="white"/>
                </a:solidFill>
                <a:latin typeface="Arial" charset="0"/>
              </a:rPr>
              <a:t>Flood Forecasting</a:t>
            </a:r>
          </a:p>
          <a:p>
            <a:pPr algn="ctr" eaLnBrk="0" fontAlgn="base" hangingPunct="0">
              <a:spcBef>
                <a:spcPct val="0"/>
              </a:spcBef>
              <a:spcAft>
                <a:spcPct val="0"/>
              </a:spcAft>
            </a:pPr>
            <a:r>
              <a:rPr lang="en-US" sz="1200" dirty="0" smtClean="0">
                <a:solidFill>
                  <a:prstClr val="white"/>
                </a:solidFill>
                <a:latin typeface="Arial" charset="0"/>
              </a:rPr>
              <a:t>In Bangladesh</a:t>
            </a:r>
            <a:endParaRPr lang="en-US" sz="1200" dirty="0">
              <a:solidFill>
                <a:prstClr val="white"/>
              </a:solidFill>
              <a:latin typeface="Arial" charset="0"/>
            </a:endParaRPr>
          </a:p>
        </p:txBody>
      </p:sp>
      <p:sp>
        <p:nvSpPr>
          <p:cNvPr id="22" name="TextBox 21"/>
          <p:cNvSpPr txBox="1"/>
          <p:nvPr/>
        </p:nvSpPr>
        <p:spPr>
          <a:xfrm>
            <a:off x="-171368" y="6075640"/>
            <a:ext cx="2856774" cy="646331"/>
          </a:xfrm>
          <a:prstGeom prst="rect">
            <a:avLst/>
          </a:prstGeom>
          <a:noFill/>
        </p:spPr>
        <p:txBody>
          <a:bodyPr wrap="square" rtlCol="0">
            <a:spAutoFit/>
          </a:bodyPr>
          <a:lstStyle/>
          <a:p>
            <a:pPr algn="ctr" eaLnBrk="0" fontAlgn="base" hangingPunct="0">
              <a:spcBef>
                <a:spcPct val="0"/>
              </a:spcBef>
              <a:spcAft>
                <a:spcPct val="0"/>
              </a:spcAft>
            </a:pPr>
            <a:r>
              <a:rPr lang="en-US" sz="1200" dirty="0" smtClean="0">
                <a:solidFill>
                  <a:prstClr val="white"/>
                </a:solidFill>
                <a:latin typeface="Arial" charset="0"/>
              </a:rPr>
              <a:t>Mesoamerica example:</a:t>
            </a:r>
          </a:p>
          <a:p>
            <a:pPr algn="ctr" eaLnBrk="0" fontAlgn="base" hangingPunct="0">
              <a:spcBef>
                <a:spcPct val="0"/>
              </a:spcBef>
              <a:spcAft>
                <a:spcPct val="0"/>
              </a:spcAft>
            </a:pPr>
            <a:r>
              <a:rPr lang="en-US" sz="1200" dirty="0" smtClean="0">
                <a:solidFill>
                  <a:prstClr val="white"/>
                </a:solidFill>
                <a:latin typeface="Arial" charset="0"/>
              </a:rPr>
              <a:t>Mapping of harmful microalgae</a:t>
            </a:r>
          </a:p>
          <a:p>
            <a:pPr algn="ctr" eaLnBrk="0" fontAlgn="base" hangingPunct="0">
              <a:spcBef>
                <a:spcPct val="0"/>
              </a:spcBef>
              <a:spcAft>
                <a:spcPct val="0"/>
              </a:spcAft>
            </a:pPr>
            <a:r>
              <a:rPr lang="en-US" sz="1200" dirty="0" smtClean="0">
                <a:solidFill>
                  <a:prstClr val="white"/>
                </a:solidFill>
                <a:latin typeface="Arial" charset="0"/>
              </a:rPr>
              <a:t> in El Salvador</a:t>
            </a:r>
            <a:endParaRPr lang="en-US" sz="1200" dirty="0">
              <a:solidFill>
                <a:prstClr val="white"/>
              </a:solidFill>
              <a:latin typeface="Arial" charset="0"/>
            </a:endParaRPr>
          </a:p>
        </p:txBody>
      </p:sp>
      <p:pic>
        <p:nvPicPr>
          <p:cNvPr id="24" name="Picture 23"/>
          <p:cNvPicPr>
            <a:picLocks noChangeAspect="1"/>
          </p:cNvPicPr>
          <p:nvPr/>
        </p:nvPicPr>
        <p:blipFill>
          <a:blip r:embed="rId4"/>
          <a:stretch>
            <a:fillRect/>
          </a:stretch>
        </p:blipFill>
        <p:spPr>
          <a:xfrm>
            <a:off x="363701" y="4832056"/>
            <a:ext cx="1589736" cy="1243584"/>
          </a:xfrm>
          <a:prstGeom prst="rect">
            <a:avLst/>
          </a:prstGeom>
        </p:spPr>
      </p:pic>
      <p:sp>
        <p:nvSpPr>
          <p:cNvPr id="25" name="TextBox 24"/>
          <p:cNvSpPr txBox="1"/>
          <p:nvPr/>
        </p:nvSpPr>
        <p:spPr>
          <a:xfrm>
            <a:off x="3840717" y="6244754"/>
            <a:ext cx="1805302" cy="461665"/>
          </a:xfrm>
          <a:prstGeom prst="rect">
            <a:avLst/>
          </a:prstGeom>
          <a:noFill/>
        </p:spPr>
        <p:txBody>
          <a:bodyPr wrap="none" rtlCol="0">
            <a:spAutoFit/>
          </a:bodyPr>
          <a:lstStyle/>
          <a:p>
            <a:pPr eaLnBrk="0" fontAlgn="base" hangingPunct="0">
              <a:spcBef>
                <a:spcPct val="0"/>
              </a:spcBef>
              <a:spcAft>
                <a:spcPct val="0"/>
              </a:spcAft>
            </a:pPr>
            <a:r>
              <a:rPr lang="en-US" sz="1200" dirty="0" smtClean="0">
                <a:solidFill>
                  <a:prstClr val="white"/>
                </a:solidFill>
                <a:latin typeface="Arial" charset="0"/>
              </a:rPr>
              <a:t>     Africa example: </a:t>
            </a:r>
          </a:p>
          <a:p>
            <a:pPr eaLnBrk="0" fontAlgn="base" hangingPunct="0">
              <a:spcBef>
                <a:spcPct val="0"/>
              </a:spcBef>
              <a:spcAft>
                <a:spcPct val="0"/>
              </a:spcAft>
            </a:pPr>
            <a:r>
              <a:rPr lang="en-US" sz="1200" dirty="0" smtClean="0">
                <a:solidFill>
                  <a:prstClr val="white"/>
                </a:solidFill>
                <a:latin typeface="Arial" charset="0"/>
              </a:rPr>
              <a:t>Frost mapping in Kenya</a:t>
            </a:r>
            <a:endParaRPr lang="en-US" sz="1200" dirty="0">
              <a:solidFill>
                <a:prstClr val="white"/>
              </a:solidFill>
              <a:latin typeface="Arial" charset="0"/>
            </a:endParaRPr>
          </a:p>
        </p:txBody>
      </p:sp>
      <p:pic>
        <p:nvPicPr>
          <p:cNvPr id="26" name="Picture 25"/>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235383" y="5424987"/>
            <a:ext cx="876236" cy="876234"/>
          </a:xfrm>
          <a:prstGeom prst="rect">
            <a:avLst/>
          </a:prstGeom>
        </p:spPr>
      </p:pic>
      <p:pic>
        <p:nvPicPr>
          <p:cNvPr id="27" name="Picture 26" descr="Vertical_CMYK_600.tif"/>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4572000" y="355600"/>
            <a:ext cx="562348" cy="468643"/>
          </a:xfrm>
          <a:prstGeom prst="rect">
            <a:avLst/>
          </a:prstGeom>
        </p:spPr>
      </p:pic>
      <p:pic>
        <p:nvPicPr>
          <p:cNvPr id="28" name="Picture 27" descr="ADPCLogoHI_RES.tif"/>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7220712" y="431800"/>
            <a:ext cx="761882" cy="366212"/>
          </a:xfrm>
          <a:prstGeom prst="rect">
            <a:avLst/>
          </a:prstGeom>
        </p:spPr>
      </p:pic>
      <p:pic>
        <p:nvPicPr>
          <p:cNvPr id="29" name="Picture 28" descr="http://www.planet-action.org/automne_modules_files/polyProjects/public/r3944_129_master_icimod_logo_colour.jpg"/>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6304007" y="431800"/>
            <a:ext cx="883177" cy="360516"/>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9" descr="RCMRD-logo-co sponsoring.jpg"/>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5181600" y="431800"/>
            <a:ext cx="1097271" cy="365757"/>
          </a:xfrm>
          <a:prstGeom prst="rect">
            <a:avLst/>
          </a:prstGeom>
        </p:spPr>
      </p:pic>
      <p:pic>
        <p:nvPicPr>
          <p:cNvPr id="31" name="Picture 30" descr="NASA Lg.png"/>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3886200" y="355600"/>
            <a:ext cx="630277" cy="504221"/>
          </a:xfrm>
          <a:prstGeom prst="rect">
            <a:avLst/>
          </a:prstGeom>
        </p:spPr>
      </p:pic>
      <p:pic>
        <p:nvPicPr>
          <p:cNvPr id="17" name="Picture 16" descr="Flooding 1991 showing a major river in Bangladesh.png"/>
          <p:cNvPicPr>
            <a:picLocks noChangeAspect="1"/>
          </p:cNvPicPr>
          <p:nvPr/>
        </p:nvPicPr>
        <p:blipFill>
          <a:blip r:embed="rId11" cstate="print">
            <a:extLst>
              <a:ext uri="{BEBA8EAE-BF5A-486C-A8C5-ECC9F3942E4B}">
                <a14:imgProps xmlns:a14="http://schemas.microsoft.com/office/drawing/2010/main">
                  <a14:imgLayer r:embed="rId12">
                    <a14:imgEffect>
                      <a14:brightnessContrast bright="-17000" contrast="7000"/>
                    </a14:imgEffect>
                  </a14:imgLayer>
                </a14:imgProps>
              </a:ext>
              <a:ext uri="{28A0092B-C50C-407E-A947-70E740481C1C}">
                <a14:useLocalDpi xmlns:a14="http://schemas.microsoft.com/office/drawing/2010/main"/>
              </a:ext>
            </a:extLst>
          </a:blip>
          <a:stretch>
            <a:fillRect/>
          </a:stretch>
        </p:blipFill>
        <p:spPr>
          <a:xfrm>
            <a:off x="7256885" y="4858462"/>
            <a:ext cx="1524000" cy="114300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 name="TextBox 1"/>
          <p:cNvSpPr txBox="1"/>
          <p:nvPr/>
        </p:nvSpPr>
        <p:spPr>
          <a:xfrm>
            <a:off x="152400" y="990600"/>
            <a:ext cx="8839200" cy="1415772"/>
          </a:xfrm>
          <a:prstGeom prst="rect">
            <a:avLst/>
          </a:prstGeom>
          <a:noFill/>
        </p:spPr>
        <p:txBody>
          <a:bodyPr wrap="square" rtlCol="0">
            <a:spAutoFit/>
          </a:bodyPr>
          <a:lstStyle/>
          <a:p>
            <a:r>
              <a:rPr lang="en-US" sz="1700" dirty="0">
                <a:solidFill>
                  <a:schemeClr val="bg1"/>
                </a:solidFill>
              </a:rPr>
              <a:t>SERVIR is a joint development initiative of NASA and USAID, working in partnership with leading </a:t>
            </a:r>
            <a:r>
              <a:rPr lang="en-US" sz="1700" dirty="0" smtClean="0">
                <a:solidFill>
                  <a:schemeClr val="bg1"/>
                </a:solidFill>
              </a:rPr>
              <a:t>regional </a:t>
            </a:r>
            <a:r>
              <a:rPr lang="en-US" sz="1700" dirty="0">
                <a:solidFill>
                  <a:schemeClr val="bg1"/>
                </a:solidFill>
              </a:rPr>
              <a:t>organizations around the globe, to help developing countries use information provided </a:t>
            </a:r>
            <a:r>
              <a:rPr lang="en-US" sz="1700" dirty="0" smtClean="0">
                <a:solidFill>
                  <a:schemeClr val="bg1"/>
                </a:solidFill>
              </a:rPr>
              <a:t>by </a:t>
            </a:r>
            <a:r>
              <a:rPr lang="en-US" sz="1700" dirty="0">
                <a:solidFill>
                  <a:schemeClr val="bg1"/>
                </a:solidFill>
              </a:rPr>
              <a:t>Earth observing satellites and geospatial technologies for managing climate risks and land use.</a:t>
            </a:r>
          </a:p>
          <a:p>
            <a:endParaRPr lang="en-US" dirty="0">
              <a:solidFill>
                <a:schemeClr val="bg1"/>
              </a:solidFill>
            </a:endParaRPr>
          </a:p>
        </p:txBody>
      </p:sp>
      <p:sp>
        <p:nvSpPr>
          <p:cNvPr id="3" name="Flowchart: Connector 2"/>
          <p:cNvSpPr/>
          <p:nvPr/>
        </p:nvSpPr>
        <p:spPr>
          <a:xfrm>
            <a:off x="4191000" y="4953000"/>
            <a:ext cx="152400" cy="152400"/>
          </a:xfrm>
          <a:prstGeom prst="flowChartConnector">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sp>
        <p:nvSpPr>
          <p:cNvPr id="4" name="TextBox 3"/>
          <p:cNvSpPr txBox="1"/>
          <p:nvPr/>
        </p:nvSpPr>
        <p:spPr>
          <a:xfrm>
            <a:off x="3980806" y="5048138"/>
            <a:ext cx="667394" cy="307777"/>
          </a:xfrm>
          <a:prstGeom prst="rect">
            <a:avLst/>
          </a:prstGeom>
          <a:noFill/>
        </p:spPr>
        <p:txBody>
          <a:bodyPr wrap="square" rtlCol="0">
            <a:spAutoFit/>
          </a:bodyPr>
          <a:lstStyle/>
          <a:p>
            <a:r>
              <a:rPr lang="en-US" sz="1400" dirty="0" smtClean="0">
                <a:solidFill>
                  <a:schemeClr val="bg1"/>
                </a:solidFill>
              </a:rPr>
              <a:t>2016</a:t>
            </a:r>
            <a:endParaRPr lang="en-US" sz="1400" dirty="0">
              <a:solidFill>
                <a:schemeClr val="bg1"/>
              </a:solidFill>
            </a:endParaRPr>
          </a:p>
        </p:txBody>
      </p:sp>
      <p:sp>
        <p:nvSpPr>
          <p:cNvPr id="19" name="Subtitle 2"/>
          <p:cNvSpPr txBox="1">
            <a:spLocks/>
          </p:cNvSpPr>
          <p:nvPr/>
        </p:nvSpPr>
        <p:spPr>
          <a:xfrm>
            <a:off x="0" y="6677240"/>
            <a:ext cx="4572000" cy="182880"/>
          </a:xfrm>
          <a:prstGeom prst="rect">
            <a:avLst/>
          </a:prstGeom>
          <a:solidFill>
            <a:schemeClr val="accent2">
              <a:lumMod val="50000"/>
            </a:schemeClr>
          </a:solidFill>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53975"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800" b="0" i="0" u="none" strike="noStrike" kern="1200" cap="none" spc="0" normalizeH="0" baseline="0" noProof="0" dirty="0" smtClean="0">
                <a:ln>
                  <a:noFill/>
                </a:ln>
                <a:solidFill>
                  <a:sysClr val="window" lastClr="FFFFFF"/>
                </a:solidFill>
                <a:effectLst/>
                <a:uLnTx/>
                <a:uFillTx/>
                <a:ea typeface="+mn-ea"/>
                <a:cs typeface="+mn-cs"/>
              </a:rPr>
              <a:t>Applied Sciences Program</a:t>
            </a:r>
            <a:r>
              <a:rPr kumimoji="0" lang="en-US" sz="800" b="1" i="0" u="none" strike="noStrike" kern="1200" cap="none" spc="0" normalizeH="0" baseline="0" noProof="0" dirty="0" smtClean="0">
                <a:ln>
                  <a:noFill/>
                </a:ln>
                <a:solidFill>
                  <a:sysClr val="window" lastClr="FFFFFF"/>
                </a:solidFill>
                <a:effectLst/>
                <a:uLnTx/>
                <a:uFillTx/>
                <a:ea typeface="+mn-ea"/>
                <a:cs typeface="+mn-cs"/>
              </a:rPr>
              <a:t>| </a:t>
            </a:r>
            <a:r>
              <a:rPr kumimoji="0" lang="en-US" sz="800" b="0" i="0" u="none" strike="noStrike" kern="1200" cap="none" spc="0" normalizeH="0" baseline="0" noProof="0" dirty="0" smtClean="0">
                <a:ln>
                  <a:noFill/>
                </a:ln>
                <a:solidFill>
                  <a:sysClr val="window" lastClr="FFFFFF"/>
                </a:solidFill>
                <a:effectLst/>
                <a:uLnTx/>
                <a:uFillTx/>
                <a:ea typeface="+mn-ea"/>
                <a:cs typeface="+mn-cs"/>
              </a:rPr>
              <a:t>NASA</a:t>
            </a:r>
            <a:r>
              <a:rPr kumimoji="0" lang="en-US" sz="800" b="1" i="0" u="none" strike="noStrike" kern="1200" cap="none" spc="0" normalizeH="0" baseline="0" noProof="0" dirty="0" smtClean="0">
                <a:ln>
                  <a:noFill/>
                </a:ln>
                <a:solidFill>
                  <a:sysClr val="window" lastClr="FFFFFF"/>
                </a:solidFill>
                <a:effectLst/>
                <a:uLnTx/>
                <a:uFillTx/>
                <a:ea typeface="+mn-ea"/>
                <a:cs typeface="+mn-cs"/>
              </a:rPr>
              <a:t> 		</a:t>
            </a:r>
            <a:endParaRPr kumimoji="0" lang="en-US" sz="800" b="0" i="0" u="none" strike="noStrike" kern="1200" cap="none" spc="0" normalizeH="0" baseline="0" noProof="0" dirty="0">
              <a:ln>
                <a:noFill/>
              </a:ln>
              <a:solidFill>
                <a:sysClr val="window" lastClr="FFFFFF"/>
              </a:solidFill>
              <a:effectLst/>
              <a:uLnTx/>
              <a:uFillTx/>
              <a:ea typeface="+mn-ea"/>
              <a:cs typeface="+mn-cs"/>
            </a:endParaRPr>
          </a:p>
        </p:txBody>
      </p:sp>
      <p:sp>
        <p:nvSpPr>
          <p:cNvPr id="20" name="Subtitle 2"/>
          <p:cNvSpPr txBox="1">
            <a:spLocks/>
          </p:cNvSpPr>
          <p:nvPr/>
        </p:nvSpPr>
        <p:spPr>
          <a:xfrm>
            <a:off x="4572000" y="6677240"/>
            <a:ext cx="4572000" cy="182880"/>
          </a:xfrm>
          <a:prstGeom prst="rect">
            <a:avLst/>
          </a:prstGeom>
          <a:solidFill>
            <a:schemeClr val="accent2">
              <a:lumMod val="50000"/>
            </a:schemeClr>
          </a:solidFill>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53975" marR="0" lvl="0" indent="0" algn="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800" b="1" i="0" u="none" strike="noStrike" kern="1200" cap="none" spc="0" normalizeH="0" baseline="0" noProof="0" dirty="0" smtClean="0">
                <a:ln>
                  <a:noFill/>
                </a:ln>
                <a:solidFill>
                  <a:prstClr val="white"/>
                </a:solidFill>
                <a:effectLst/>
                <a:uLnTx/>
                <a:uFillTx/>
              </a:rPr>
              <a:t>	</a:t>
            </a:r>
            <a:r>
              <a:rPr lang="en-US" sz="800" dirty="0" smtClean="0">
                <a:solidFill>
                  <a:prstClr val="white"/>
                </a:solidFill>
              </a:rPr>
              <a:t>SERVIR</a:t>
            </a:r>
            <a:r>
              <a:rPr kumimoji="0" lang="en-US" sz="800" b="1" i="0" u="none" strike="noStrike" kern="1200" cap="none" spc="0" normalizeH="0" baseline="0" noProof="0" dirty="0" smtClean="0">
                <a:ln>
                  <a:noFill/>
                </a:ln>
                <a:solidFill>
                  <a:prstClr val="white"/>
                </a:solidFill>
                <a:effectLst/>
                <a:uLnTx/>
                <a:uFillTx/>
              </a:rPr>
              <a:t>	</a:t>
            </a:r>
            <a:endParaRPr kumimoji="0" lang="en-US" sz="800" b="0" i="0" u="none" strike="noStrike" kern="1200" cap="none" spc="0" normalizeH="0" baseline="0" noProof="0" dirty="0">
              <a:ln>
                <a:noFill/>
              </a:ln>
              <a:solidFill>
                <a:prstClr val="white"/>
              </a:solidFill>
              <a:effectLst/>
              <a:uLnTx/>
              <a:uFillTx/>
            </a:endParaRPr>
          </a:p>
        </p:txBody>
      </p:sp>
      <p:sp>
        <p:nvSpPr>
          <p:cNvPr id="5" name="Rectangle 4"/>
          <p:cNvSpPr/>
          <p:nvPr/>
        </p:nvSpPr>
        <p:spPr>
          <a:xfrm>
            <a:off x="7317020" y="1896070"/>
            <a:ext cx="1826980" cy="923330"/>
          </a:xfrm>
          <a:prstGeom prst="rect">
            <a:avLst/>
          </a:prstGeom>
        </p:spPr>
        <p:txBody>
          <a:bodyPr wrap="none">
            <a:spAutoFit/>
          </a:bodyPr>
          <a:lstStyle/>
          <a:p>
            <a:r>
              <a:rPr lang="en-US" b="1" dirty="0" smtClean="0">
                <a:solidFill>
                  <a:schemeClr val="bg1"/>
                </a:solidFill>
              </a:rPr>
              <a:t>Targets:</a:t>
            </a:r>
          </a:p>
          <a:p>
            <a:r>
              <a:rPr lang="en-US" dirty="0" smtClean="0">
                <a:solidFill>
                  <a:schemeClr val="bg1"/>
                </a:solidFill>
              </a:rPr>
              <a:t>Hub institutions</a:t>
            </a:r>
          </a:p>
          <a:p>
            <a:r>
              <a:rPr lang="en-US" dirty="0" smtClean="0">
                <a:solidFill>
                  <a:schemeClr val="bg1"/>
                </a:solidFill>
              </a:rPr>
              <a:t>National gov’ts</a:t>
            </a:r>
            <a:endParaRPr lang="en-US" dirty="0"/>
          </a:p>
        </p:txBody>
      </p:sp>
    </p:spTree>
    <p:extLst>
      <p:ext uri="{BB962C8B-B14F-4D97-AF65-F5344CB8AC3E}">
        <p14:creationId xmlns:p14="http://schemas.microsoft.com/office/powerpoint/2010/main" val="356596056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0667" y="1905505"/>
            <a:ext cx="7431385" cy="1477328"/>
          </a:xfrm>
          <a:prstGeom prst="rect">
            <a:avLst/>
          </a:prstGeom>
          <a:noFill/>
        </p:spPr>
        <p:txBody>
          <a:bodyPr wrap="square" rtlCol="0">
            <a:spAutoFit/>
          </a:bodyPr>
          <a:lstStyle/>
          <a:p>
            <a:pPr marL="228600" indent="-228600">
              <a:buFont typeface="+mj-lt"/>
              <a:buAutoNum type="arabicPeriod"/>
            </a:pPr>
            <a:r>
              <a:rPr lang="en-US" sz="1600" dirty="0" smtClean="0"/>
              <a:t>Describe the </a:t>
            </a:r>
            <a:r>
              <a:rPr lang="en-US" sz="1600" b="1" dirty="0" smtClean="0"/>
              <a:t>problem</a:t>
            </a:r>
            <a:r>
              <a:rPr lang="en-US" sz="1600" dirty="0" smtClean="0"/>
              <a:t> and identify </a:t>
            </a:r>
            <a:r>
              <a:rPr lang="en-US" sz="1600" b="1" dirty="0" smtClean="0"/>
              <a:t>stakeholders</a:t>
            </a:r>
            <a:r>
              <a:rPr lang="en-US" sz="1600" dirty="0" smtClean="0"/>
              <a:t>.</a:t>
            </a:r>
            <a:endParaRPr lang="en-US" sz="1600" dirty="0"/>
          </a:p>
          <a:p>
            <a:pPr marL="231775" lvl="0" indent="-231775">
              <a:buFont typeface="+mj-lt"/>
              <a:buAutoNum type="arabicPeriod" startAt="2"/>
            </a:pPr>
            <a:r>
              <a:rPr lang="en-US" sz="1600" dirty="0" smtClean="0"/>
              <a:t>Define </a:t>
            </a:r>
            <a:r>
              <a:rPr lang="en-US" sz="1600" b="1" dirty="0" smtClean="0"/>
              <a:t>decision-making context</a:t>
            </a:r>
            <a:r>
              <a:rPr lang="en-US" sz="1600" dirty="0" smtClean="0"/>
              <a:t>.</a:t>
            </a:r>
          </a:p>
          <a:p>
            <a:pPr marL="346075" lvl="0" indent="-125413">
              <a:buFont typeface="Arial" panose="020B0604020202020204" pitchFamily="34" charset="0"/>
              <a:buChar char="•"/>
            </a:pPr>
            <a:r>
              <a:rPr lang="en-US" sz="1600" dirty="0" smtClean="0"/>
              <a:t>What are the key decisions related to this problem? </a:t>
            </a:r>
          </a:p>
          <a:p>
            <a:pPr marL="346075" lvl="1" indent="-125413">
              <a:buFont typeface="Arial" panose="020B0604020202020204" pitchFamily="34" charset="0"/>
              <a:buChar char="•"/>
            </a:pPr>
            <a:r>
              <a:rPr lang="en-US" sz="1600" dirty="0" smtClean="0"/>
              <a:t>What info </a:t>
            </a:r>
            <a:r>
              <a:rPr lang="en-US" sz="1600" dirty="0"/>
              <a:t>is needed to make these decisions?</a:t>
            </a:r>
          </a:p>
          <a:p>
            <a:pPr marL="346075" lvl="1" indent="-125413">
              <a:buFont typeface="Arial" panose="020B0604020202020204" pitchFamily="34" charset="0"/>
              <a:buChar char="•"/>
            </a:pPr>
            <a:r>
              <a:rPr lang="en-US" sz="1600" dirty="0"/>
              <a:t>Is this </a:t>
            </a:r>
            <a:r>
              <a:rPr lang="en-US" sz="1600" dirty="0" smtClean="0"/>
              <a:t>info </a:t>
            </a:r>
            <a:r>
              <a:rPr lang="en-US" sz="1600" dirty="0"/>
              <a:t>being provided? If so, by whom</a:t>
            </a:r>
            <a:r>
              <a:rPr lang="en-US" sz="1600" dirty="0" smtClean="0"/>
              <a:t>?</a:t>
            </a:r>
          </a:p>
          <a:p>
            <a:pPr lvl="1"/>
            <a:endParaRPr lang="en-US" sz="1000" dirty="0"/>
          </a:p>
        </p:txBody>
      </p:sp>
      <p:sp>
        <p:nvSpPr>
          <p:cNvPr id="8" name="TextBox 7"/>
          <p:cNvSpPr txBox="1"/>
          <p:nvPr/>
        </p:nvSpPr>
        <p:spPr>
          <a:xfrm>
            <a:off x="1119188" y="449263"/>
            <a:ext cx="184731" cy="369332"/>
          </a:xfrm>
          <a:prstGeom prst="rect">
            <a:avLst/>
          </a:prstGeom>
          <a:noFill/>
        </p:spPr>
        <p:txBody>
          <a:bodyPr wrap="none" rtlCol="0">
            <a:spAutoFit/>
          </a:bodyPr>
          <a:lstStyle/>
          <a:p>
            <a:endParaRPr lang="en-US" dirty="0"/>
          </a:p>
        </p:txBody>
      </p:sp>
      <p:sp>
        <p:nvSpPr>
          <p:cNvPr id="20" name="TextBox 19"/>
          <p:cNvSpPr txBox="1"/>
          <p:nvPr/>
        </p:nvSpPr>
        <p:spPr>
          <a:xfrm>
            <a:off x="0" y="1066800"/>
            <a:ext cx="9144000" cy="830997"/>
          </a:xfrm>
          <a:prstGeom prst="rect">
            <a:avLst/>
          </a:prstGeom>
          <a:noFill/>
        </p:spPr>
        <p:txBody>
          <a:bodyPr wrap="square" rtlCol="0">
            <a:spAutoFit/>
          </a:bodyPr>
          <a:lstStyle/>
          <a:p>
            <a:r>
              <a:rPr lang="en-US" sz="1600" dirty="0" smtClean="0"/>
              <a:t>SERVIR uses an </a:t>
            </a:r>
            <a:r>
              <a:rPr lang="en-US" sz="1600" b="1" dirty="0" smtClean="0"/>
              <a:t>end-to-end approach </a:t>
            </a:r>
            <a:r>
              <a:rPr lang="en-US" sz="1600" dirty="0" smtClean="0"/>
              <a:t>to product development, identifying the specific problem to be addressed, characterizing the users who could benefit, their specific needs and capacities, and specifying how to best improve services to help them address the problem.</a:t>
            </a:r>
            <a:endParaRPr lang="en-US" sz="900" dirty="0"/>
          </a:p>
        </p:txBody>
      </p:sp>
      <p:graphicFrame>
        <p:nvGraphicFramePr>
          <p:cNvPr id="5" name="Diagram 4"/>
          <p:cNvGraphicFramePr/>
          <p:nvPr>
            <p:extLst>
              <p:ext uri="{D42A27DB-BD31-4B8C-83A1-F6EECF244321}">
                <p14:modId xmlns:p14="http://schemas.microsoft.com/office/powerpoint/2010/main" val="492375644"/>
              </p:ext>
            </p:extLst>
          </p:nvPr>
        </p:nvGraphicFramePr>
        <p:xfrm>
          <a:off x="5165681" y="1974701"/>
          <a:ext cx="4246076" cy="34333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ubtitle 2"/>
          <p:cNvSpPr txBox="1">
            <a:spLocks/>
          </p:cNvSpPr>
          <p:nvPr/>
        </p:nvSpPr>
        <p:spPr>
          <a:xfrm>
            <a:off x="0" y="6677240"/>
            <a:ext cx="4572000" cy="182880"/>
          </a:xfrm>
          <a:prstGeom prst="rect">
            <a:avLst/>
          </a:prstGeom>
          <a:solidFill>
            <a:schemeClr val="accent2">
              <a:lumMod val="50000"/>
            </a:schemeClr>
          </a:solidFill>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53975"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800" b="0" i="0" u="none" strike="noStrike" kern="1200" cap="none" spc="0" normalizeH="0" baseline="0" noProof="0" dirty="0" smtClean="0">
                <a:ln>
                  <a:noFill/>
                </a:ln>
                <a:solidFill>
                  <a:sysClr val="window" lastClr="FFFFFF"/>
                </a:solidFill>
                <a:effectLst/>
                <a:uLnTx/>
                <a:uFillTx/>
                <a:ea typeface="+mn-ea"/>
                <a:cs typeface="+mn-cs"/>
              </a:rPr>
              <a:t>Applied Sciences Program</a:t>
            </a:r>
            <a:r>
              <a:rPr kumimoji="0" lang="en-US" sz="800" b="1" i="0" u="none" strike="noStrike" kern="1200" cap="none" spc="0" normalizeH="0" baseline="0" noProof="0" dirty="0" smtClean="0">
                <a:ln>
                  <a:noFill/>
                </a:ln>
                <a:solidFill>
                  <a:sysClr val="window" lastClr="FFFFFF"/>
                </a:solidFill>
                <a:effectLst/>
                <a:uLnTx/>
                <a:uFillTx/>
                <a:ea typeface="+mn-ea"/>
                <a:cs typeface="+mn-cs"/>
              </a:rPr>
              <a:t>| </a:t>
            </a:r>
            <a:r>
              <a:rPr kumimoji="0" lang="en-US" sz="800" b="0" i="0" u="none" strike="noStrike" kern="1200" cap="none" spc="0" normalizeH="0" baseline="0" noProof="0" dirty="0" smtClean="0">
                <a:ln>
                  <a:noFill/>
                </a:ln>
                <a:solidFill>
                  <a:sysClr val="window" lastClr="FFFFFF"/>
                </a:solidFill>
                <a:effectLst/>
                <a:uLnTx/>
                <a:uFillTx/>
                <a:ea typeface="+mn-ea"/>
                <a:cs typeface="+mn-cs"/>
              </a:rPr>
              <a:t>NASA</a:t>
            </a:r>
            <a:r>
              <a:rPr kumimoji="0" lang="en-US" sz="800" b="1" i="0" u="none" strike="noStrike" kern="1200" cap="none" spc="0" normalizeH="0" baseline="0" noProof="0" dirty="0" smtClean="0">
                <a:ln>
                  <a:noFill/>
                </a:ln>
                <a:solidFill>
                  <a:sysClr val="window" lastClr="FFFFFF"/>
                </a:solidFill>
                <a:effectLst/>
                <a:uLnTx/>
                <a:uFillTx/>
                <a:ea typeface="+mn-ea"/>
                <a:cs typeface="+mn-cs"/>
              </a:rPr>
              <a:t> 		</a:t>
            </a:r>
            <a:endParaRPr kumimoji="0" lang="en-US" sz="800" b="0" i="0" u="none" strike="noStrike" kern="1200" cap="none" spc="0" normalizeH="0" baseline="0" noProof="0" dirty="0">
              <a:ln>
                <a:noFill/>
              </a:ln>
              <a:solidFill>
                <a:sysClr val="window" lastClr="FFFFFF"/>
              </a:solidFill>
              <a:effectLst/>
              <a:uLnTx/>
              <a:uFillTx/>
              <a:ea typeface="+mn-ea"/>
              <a:cs typeface="+mn-cs"/>
            </a:endParaRPr>
          </a:p>
        </p:txBody>
      </p:sp>
      <p:sp>
        <p:nvSpPr>
          <p:cNvPr id="7" name="Subtitle 2"/>
          <p:cNvSpPr txBox="1">
            <a:spLocks/>
          </p:cNvSpPr>
          <p:nvPr/>
        </p:nvSpPr>
        <p:spPr>
          <a:xfrm>
            <a:off x="4572000" y="6677240"/>
            <a:ext cx="4572000" cy="182880"/>
          </a:xfrm>
          <a:prstGeom prst="rect">
            <a:avLst/>
          </a:prstGeom>
          <a:solidFill>
            <a:schemeClr val="accent2">
              <a:lumMod val="50000"/>
            </a:schemeClr>
          </a:solidFill>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53975" marR="0" lvl="0" indent="0" algn="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800" b="1" i="0" u="none" strike="noStrike" kern="1200" cap="none" spc="0" normalizeH="0" baseline="0" noProof="0" dirty="0" smtClean="0">
                <a:ln>
                  <a:noFill/>
                </a:ln>
                <a:solidFill>
                  <a:prstClr val="white"/>
                </a:solidFill>
                <a:effectLst/>
                <a:uLnTx/>
                <a:uFillTx/>
              </a:rPr>
              <a:t>	</a:t>
            </a:r>
            <a:r>
              <a:rPr lang="en-US" sz="800" dirty="0" smtClean="0">
                <a:solidFill>
                  <a:prstClr val="white"/>
                </a:solidFill>
              </a:rPr>
              <a:t>SERVIR</a:t>
            </a:r>
            <a:r>
              <a:rPr kumimoji="0" lang="en-US" sz="800" b="1" i="0" u="none" strike="noStrike" kern="1200" cap="none" spc="0" normalizeH="0" baseline="0" noProof="0" dirty="0" smtClean="0">
                <a:ln>
                  <a:noFill/>
                </a:ln>
                <a:solidFill>
                  <a:prstClr val="white"/>
                </a:solidFill>
                <a:effectLst/>
                <a:uLnTx/>
                <a:uFillTx/>
              </a:rPr>
              <a:t>	</a:t>
            </a:r>
            <a:endParaRPr kumimoji="0" lang="en-US" sz="800" b="0" i="0" u="none" strike="noStrike" kern="1200" cap="none" spc="0" normalizeH="0" baseline="0" noProof="0" dirty="0">
              <a:ln>
                <a:noFill/>
              </a:ln>
              <a:solidFill>
                <a:prstClr val="white"/>
              </a:solidFill>
              <a:effectLst/>
              <a:uLnTx/>
              <a:uFillTx/>
            </a:endParaRPr>
          </a:p>
        </p:txBody>
      </p:sp>
      <p:sp>
        <p:nvSpPr>
          <p:cNvPr id="12" name="TextBox 11"/>
          <p:cNvSpPr txBox="1"/>
          <p:nvPr/>
        </p:nvSpPr>
        <p:spPr>
          <a:xfrm>
            <a:off x="-2" y="6276237"/>
            <a:ext cx="5542914" cy="492443"/>
          </a:xfrm>
          <a:prstGeom prst="rect">
            <a:avLst/>
          </a:prstGeom>
          <a:noFill/>
        </p:spPr>
        <p:txBody>
          <a:bodyPr wrap="square" rtlCol="0">
            <a:spAutoFit/>
          </a:bodyPr>
          <a:lstStyle/>
          <a:p>
            <a:pPr marL="231775" lvl="2" indent="-231775">
              <a:buFont typeface="+mj-lt"/>
              <a:buAutoNum type="arabicPeriod" startAt="6"/>
            </a:pPr>
            <a:r>
              <a:rPr lang="en-US" sz="1600" dirty="0" smtClean="0"/>
              <a:t>Conduct </a:t>
            </a:r>
            <a:r>
              <a:rPr lang="en-US" sz="1600" b="1" dirty="0" smtClean="0"/>
              <a:t>M&amp;E</a:t>
            </a:r>
            <a:r>
              <a:rPr lang="en-US" sz="1600" dirty="0" smtClean="0"/>
              <a:t> and product improvement.</a:t>
            </a:r>
          </a:p>
          <a:p>
            <a:pPr lvl="1"/>
            <a:endParaRPr lang="en-US" sz="1000" dirty="0"/>
          </a:p>
        </p:txBody>
      </p:sp>
      <p:sp>
        <p:nvSpPr>
          <p:cNvPr id="13" name="TextBox 12"/>
          <p:cNvSpPr txBox="1"/>
          <p:nvPr/>
        </p:nvSpPr>
        <p:spPr>
          <a:xfrm>
            <a:off x="-2" y="3113817"/>
            <a:ext cx="5458693" cy="1815882"/>
          </a:xfrm>
          <a:prstGeom prst="rect">
            <a:avLst/>
          </a:prstGeom>
          <a:noFill/>
        </p:spPr>
        <p:txBody>
          <a:bodyPr wrap="square" rtlCol="0">
            <a:spAutoFit/>
          </a:bodyPr>
          <a:lstStyle/>
          <a:p>
            <a:pPr marL="231775" lvl="0" indent="-231775">
              <a:buFont typeface="+mj-lt"/>
              <a:buAutoNum type="arabicPeriod" startAt="3"/>
            </a:pPr>
            <a:r>
              <a:rPr lang="en-US" sz="1600" dirty="0" smtClean="0"/>
              <a:t>Characterize </a:t>
            </a:r>
            <a:r>
              <a:rPr lang="en-US" sz="1600" b="1" dirty="0" smtClean="0"/>
              <a:t>user capacities </a:t>
            </a:r>
            <a:r>
              <a:rPr lang="en-US" sz="1600" b="1" dirty="0"/>
              <a:t>and </a:t>
            </a:r>
            <a:r>
              <a:rPr lang="en-US" sz="1600" b="1" dirty="0" smtClean="0"/>
              <a:t>needs</a:t>
            </a:r>
            <a:r>
              <a:rPr lang="en-US" sz="1600" dirty="0" smtClean="0"/>
              <a:t>.</a:t>
            </a:r>
            <a:endParaRPr lang="en-US" sz="1600" dirty="0"/>
          </a:p>
          <a:p>
            <a:pPr marL="346075" lvl="1" indent="-114300">
              <a:buFont typeface="Arial" panose="020B0604020202020204" pitchFamily="34" charset="0"/>
              <a:buChar char="•"/>
            </a:pPr>
            <a:r>
              <a:rPr lang="en-US" sz="1600" dirty="0"/>
              <a:t>Who </a:t>
            </a:r>
            <a:r>
              <a:rPr lang="en-US" sz="1600" dirty="0" smtClean="0"/>
              <a:t>will use the info </a:t>
            </a:r>
            <a:r>
              <a:rPr lang="en-US" sz="1600" dirty="0"/>
              <a:t>to make these decisions?</a:t>
            </a:r>
          </a:p>
          <a:p>
            <a:pPr marL="346075" lvl="1" indent="-114300">
              <a:buFont typeface="Arial" panose="020B0604020202020204" pitchFamily="34" charset="0"/>
              <a:buChar char="•"/>
            </a:pPr>
            <a:r>
              <a:rPr lang="en-US" sz="1600" dirty="0"/>
              <a:t>Does </a:t>
            </a:r>
            <a:r>
              <a:rPr lang="en-US" sz="1600" dirty="0" smtClean="0"/>
              <a:t>user </a:t>
            </a:r>
            <a:r>
              <a:rPr lang="en-US" sz="1600" dirty="0"/>
              <a:t>have access to </a:t>
            </a:r>
            <a:r>
              <a:rPr lang="en-US" sz="1600" dirty="0" smtClean="0"/>
              <a:t>necessary </a:t>
            </a:r>
            <a:r>
              <a:rPr lang="en-US" sz="1600" dirty="0"/>
              <a:t>data or </a:t>
            </a:r>
            <a:r>
              <a:rPr lang="en-US" sz="1600" dirty="0" smtClean="0"/>
              <a:t>info?</a:t>
            </a:r>
            <a:endParaRPr lang="en-US" sz="1600" dirty="0"/>
          </a:p>
          <a:p>
            <a:pPr marL="346075" lvl="1" indent="-114300">
              <a:buFont typeface="Arial" panose="020B0604020202020204" pitchFamily="34" charset="0"/>
              <a:buChar char="•"/>
            </a:pPr>
            <a:r>
              <a:rPr lang="en-US" sz="1600" dirty="0"/>
              <a:t>Does </a:t>
            </a:r>
            <a:r>
              <a:rPr lang="en-US" sz="1600" dirty="0" smtClean="0"/>
              <a:t>user </a:t>
            </a:r>
            <a:r>
              <a:rPr lang="en-US" sz="1600" dirty="0"/>
              <a:t>have </a:t>
            </a:r>
            <a:r>
              <a:rPr lang="en-US" sz="1600" dirty="0" smtClean="0"/>
              <a:t>needed </a:t>
            </a:r>
            <a:r>
              <a:rPr lang="en-US" sz="1600" dirty="0"/>
              <a:t>hardware, software, </a:t>
            </a:r>
            <a:r>
              <a:rPr lang="en-US" sz="1600" dirty="0" smtClean="0"/>
              <a:t>skills </a:t>
            </a:r>
            <a:r>
              <a:rPr lang="en-US" sz="1600" dirty="0"/>
              <a:t>to use </a:t>
            </a:r>
            <a:r>
              <a:rPr lang="en-US" sz="1600" dirty="0" smtClean="0"/>
              <a:t>it?</a:t>
            </a:r>
          </a:p>
          <a:p>
            <a:pPr marL="231775" lvl="0" indent="-231775">
              <a:buFont typeface="+mj-lt"/>
              <a:buAutoNum type="arabicPeriod" startAt="3"/>
            </a:pPr>
            <a:r>
              <a:rPr lang="en-US" sz="1600" dirty="0" smtClean="0"/>
              <a:t>Describe </a:t>
            </a:r>
            <a:r>
              <a:rPr lang="en-US" sz="1600" b="1" dirty="0" smtClean="0"/>
              <a:t>related </a:t>
            </a:r>
            <a:r>
              <a:rPr lang="en-US" sz="1600" b="1" dirty="0"/>
              <a:t>activities </a:t>
            </a:r>
            <a:r>
              <a:rPr lang="en-US" sz="1600" dirty="0" smtClean="0"/>
              <a:t>already responding to </a:t>
            </a:r>
            <a:r>
              <a:rPr lang="en-US" sz="1600" dirty="0"/>
              <a:t>these </a:t>
            </a:r>
            <a:r>
              <a:rPr lang="en-US" sz="1600" dirty="0" smtClean="0"/>
              <a:t>needs. </a:t>
            </a:r>
            <a:r>
              <a:rPr lang="en-US" sz="1600" dirty="0"/>
              <a:t> </a:t>
            </a:r>
          </a:p>
        </p:txBody>
      </p:sp>
      <p:sp>
        <p:nvSpPr>
          <p:cNvPr id="14" name="TextBox 13"/>
          <p:cNvSpPr txBox="1"/>
          <p:nvPr/>
        </p:nvSpPr>
        <p:spPr>
          <a:xfrm>
            <a:off x="-2" y="4833008"/>
            <a:ext cx="6437747" cy="1569660"/>
          </a:xfrm>
          <a:prstGeom prst="rect">
            <a:avLst/>
          </a:prstGeom>
          <a:noFill/>
        </p:spPr>
        <p:txBody>
          <a:bodyPr wrap="square" rtlCol="0">
            <a:spAutoFit/>
          </a:bodyPr>
          <a:lstStyle/>
          <a:p>
            <a:pPr lvl="0"/>
            <a:r>
              <a:rPr lang="en-US" sz="1600" dirty="0" smtClean="0"/>
              <a:t>5</a:t>
            </a:r>
            <a:r>
              <a:rPr lang="en-US" sz="1600" dirty="0"/>
              <a:t>.  </a:t>
            </a:r>
            <a:r>
              <a:rPr lang="en-US" sz="1600" dirty="0" smtClean="0"/>
              <a:t>Specify </a:t>
            </a:r>
            <a:r>
              <a:rPr lang="en-US" sz="1600" b="1" dirty="0" smtClean="0"/>
              <a:t>opportunities </a:t>
            </a:r>
            <a:r>
              <a:rPr lang="en-US" sz="1600" b="1" dirty="0"/>
              <a:t>to </a:t>
            </a:r>
            <a:r>
              <a:rPr lang="en-US" sz="1600" b="1" dirty="0" smtClean="0"/>
              <a:t>improve </a:t>
            </a:r>
            <a:r>
              <a:rPr lang="en-US" sz="1600" dirty="0" smtClean="0"/>
              <a:t>climate services in terms of:</a:t>
            </a:r>
            <a:endParaRPr lang="en-US" sz="1600" dirty="0"/>
          </a:p>
          <a:p>
            <a:pPr marL="346075" lvl="2" indent="-114300">
              <a:buFont typeface="Arial" panose="020B0604020202020204" pitchFamily="34" charset="0"/>
              <a:buChar char="•"/>
            </a:pPr>
            <a:r>
              <a:rPr lang="en-US" sz="1600" dirty="0"/>
              <a:t>User engagement </a:t>
            </a:r>
          </a:p>
          <a:p>
            <a:pPr marL="346075" lvl="2" indent="-114300">
              <a:buFont typeface="Arial" panose="020B0604020202020204" pitchFamily="34" charset="0"/>
              <a:buChar char="•"/>
            </a:pPr>
            <a:r>
              <a:rPr lang="en-US" sz="1600" dirty="0"/>
              <a:t>Data access and management</a:t>
            </a:r>
          </a:p>
          <a:p>
            <a:pPr marL="346075" lvl="2" indent="-114300">
              <a:buFont typeface="Arial" panose="020B0604020202020204" pitchFamily="34" charset="0"/>
              <a:buChar char="•"/>
            </a:pPr>
            <a:r>
              <a:rPr lang="en-US" sz="1600" dirty="0"/>
              <a:t>Products and tools</a:t>
            </a:r>
          </a:p>
          <a:p>
            <a:pPr marL="346075" lvl="2" indent="-114300">
              <a:buFont typeface="Arial" panose="020B0604020202020204" pitchFamily="34" charset="0"/>
              <a:buChar char="•"/>
            </a:pPr>
            <a:r>
              <a:rPr lang="en-US" sz="1600" dirty="0"/>
              <a:t>Outreach, uptake, </a:t>
            </a:r>
            <a:r>
              <a:rPr lang="en-US" sz="1600" dirty="0" smtClean="0"/>
              <a:t>capacity building, </a:t>
            </a:r>
            <a:r>
              <a:rPr lang="en-US" sz="1600" dirty="0"/>
              <a:t>and feedback</a:t>
            </a:r>
          </a:p>
          <a:p>
            <a:pPr marL="346075" lvl="2" indent="-114300">
              <a:buFont typeface="Arial" panose="020B0604020202020204" pitchFamily="34" charset="0"/>
              <a:buChar char="•"/>
            </a:pPr>
            <a:r>
              <a:rPr lang="en-US" sz="1600" dirty="0"/>
              <a:t>Coordination of ongoing </a:t>
            </a:r>
            <a:r>
              <a:rPr lang="en-US" sz="1600" dirty="0" smtClean="0"/>
              <a:t>efforts</a:t>
            </a:r>
          </a:p>
        </p:txBody>
      </p:sp>
      <p:sp>
        <p:nvSpPr>
          <p:cNvPr id="2" name="TextBox 1"/>
          <p:cNvSpPr txBox="1"/>
          <p:nvPr/>
        </p:nvSpPr>
        <p:spPr>
          <a:xfrm>
            <a:off x="5334000" y="5334000"/>
            <a:ext cx="2909208" cy="135421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US" sz="1600" b="1" i="0" u="none" strike="noStrike" cap="none" spc="0" normalizeH="0" baseline="0" dirty="0" smtClean="0">
                <a:ln>
                  <a:noFill/>
                </a:ln>
                <a:solidFill>
                  <a:srgbClr val="002569"/>
                </a:solidFill>
                <a:effectLst/>
                <a:uFillTx/>
              </a:rPr>
              <a:t>Capacity Built?</a:t>
            </a:r>
          </a:p>
          <a:p>
            <a:pPr marL="0" marR="0" indent="0" algn="l" defTabSz="457200" rtl="0" fontAlgn="auto" latinLnBrk="1" hangingPunct="0">
              <a:lnSpc>
                <a:spcPct val="100000"/>
              </a:lnSpc>
              <a:spcBef>
                <a:spcPts val="0"/>
              </a:spcBef>
              <a:spcAft>
                <a:spcPts val="0"/>
              </a:spcAft>
              <a:buClrTx/>
              <a:buSzTx/>
              <a:buFontTx/>
              <a:buNone/>
              <a:tabLst/>
            </a:pPr>
            <a:r>
              <a:rPr lang="en-US" sz="1600" dirty="0" smtClean="0"/>
              <a:t>Baseline Capacity Assessment</a:t>
            </a:r>
          </a:p>
          <a:p>
            <a:pPr marL="0" marR="0" indent="0" algn="l" defTabSz="457200" rtl="0" fontAlgn="auto" latinLnBrk="1" hangingPunct="0">
              <a:lnSpc>
                <a:spcPct val="100000"/>
              </a:lnSpc>
              <a:spcBef>
                <a:spcPts val="0"/>
              </a:spcBef>
              <a:spcAft>
                <a:spcPts val="0"/>
              </a:spcAft>
              <a:buClrTx/>
              <a:buSzTx/>
              <a:buFontTx/>
              <a:buNone/>
              <a:tabLst/>
            </a:pPr>
            <a:r>
              <a:rPr kumimoji="0" lang="en-US" sz="1600" b="0" i="0" u="none" strike="noStrike" cap="none" spc="0" normalizeH="0" baseline="0" dirty="0" smtClean="0">
                <a:ln>
                  <a:noFill/>
                </a:ln>
                <a:solidFill>
                  <a:srgbClr val="002569"/>
                </a:solidFill>
                <a:effectLst/>
                <a:uFillTx/>
              </a:rPr>
              <a:t>Independent evaluations</a:t>
            </a:r>
          </a:p>
          <a:p>
            <a:pPr marL="0" marR="0" indent="0" algn="l" defTabSz="457200" rtl="0" fontAlgn="auto" latinLnBrk="1" hangingPunct="0">
              <a:lnSpc>
                <a:spcPct val="100000"/>
              </a:lnSpc>
              <a:spcBef>
                <a:spcPts val="0"/>
              </a:spcBef>
              <a:spcAft>
                <a:spcPts val="0"/>
              </a:spcAft>
              <a:buClrTx/>
              <a:buSzTx/>
              <a:buFontTx/>
              <a:buNone/>
              <a:tabLst/>
            </a:pPr>
            <a:r>
              <a:rPr lang="en-US" sz="1600" dirty="0" smtClean="0"/>
              <a:t>Success stories</a:t>
            </a:r>
          </a:p>
          <a:p>
            <a:pPr marL="0" marR="0" indent="0" algn="l" defTabSz="457200" rtl="0" fontAlgn="auto" latinLnBrk="1" hangingPunct="0">
              <a:lnSpc>
                <a:spcPct val="100000"/>
              </a:lnSpc>
              <a:spcBef>
                <a:spcPts val="0"/>
              </a:spcBef>
              <a:spcAft>
                <a:spcPts val="0"/>
              </a:spcAft>
              <a:buClrTx/>
              <a:buSzTx/>
              <a:buFontTx/>
              <a:buNone/>
              <a:tabLst/>
            </a:pPr>
            <a:r>
              <a:rPr kumimoji="0" lang="en-US" sz="1600" b="0" i="0" u="none" strike="noStrike" cap="none" spc="0" normalizeH="0" baseline="0" dirty="0" smtClean="0">
                <a:ln>
                  <a:noFill/>
                </a:ln>
                <a:solidFill>
                  <a:srgbClr val="002569"/>
                </a:solidFill>
                <a:effectLst/>
                <a:uFillTx/>
              </a:rPr>
              <a:t>Indicators</a:t>
            </a:r>
            <a:endParaRPr kumimoji="0" lang="en-US" sz="1600" b="0" i="0" u="none" strike="noStrike" cap="none" spc="0" normalizeH="0" baseline="0" dirty="0">
              <a:ln>
                <a:noFill/>
              </a:ln>
              <a:solidFill>
                <a:srgbClr val="002569"/>
              </a:solidFill>
              <a:effectLst/>
              <a:uFillTx/>
            </a:endParaRPr>
          </a:p>
        </p:txBody>
      </p:sp>
      <p:sp>
        <p:nvSpPr>
          <p:cNvPr id="16" name="TextBox 15"/>
          <p:cNvSpPr txBox="1"/>
          <p:nvPr/>
        </p:nvSpPr>
        <p:spPr>
          <a:xfrm>
            <a:off x="152400" y="268069"/>
            <a:ext cx="9144000" cy="646331"/>
          </a:xfrm>
          <a:prstGeom prst="rect">
            <a:avLst/>
          </a:prstGeom>
          <a:noFill/>
        </p:spPr>
        <p:txBody>
          <a:bodyPr wrap="square" rtlCol="0">
            <a:spAutoFit/>
          </a:bodyPr>
          <a:lstStyle/>
          <a:p>
            <a:pPr algn="ctr"/>
            <a:r>
              <a:rPr lang="en-US" sz="3600" b="1" dirty="0" smtClean="0">
                <a:solidFill>
                  <a:srgbClr val="FFFFFF"/>
                </a:solidFill>
              </a:rPr>
              <a:t>SERVIR: Best Practices</a:t>
            </a:r>
            <a:endParaRPr lang="en-US" sz="3600" b="1" dirty="0">
              <a:solidFill>
                <a:srgbClr val="FFFFFF"/>
              </a:solidFill>
            </a:endParaRPr>
          </a:p>
        </p:txBody>
      </p:sp>
    </p:spTree>
    <p:extLst>
      <p:ext uri="{BB962C8B-B14F-4D97-AF65-F5344CB8AC3E}">
        <p14:creationId xmlns:p14="http://schemas.microsoft.com/office/powerpoint/2010/main" val="174595952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119188" y="449263"/>
            <a:ext cx="184731" cy="369332"/>
          </a:xfrm>
          <a:prstGeom prst="rect">
            <a:avLst/>
          </a:prstGeom>
          <a:noFill/>
        </p:spPr>
        <p:txBody>
          <a:bodyPr wrap="none" rtlCol="0">
            <a:spAutoFit/>
          </a:bodyPr>
          <a:lstStyle/>
          <a:p>
            <a:endParaRPr lang="en-US" dirty="0"/>
          </a:p>
        </p:txBody>
      </p:sp>
      <p:sp>
        <p:nvSpPr>
          <p:cNvPr id="2" name="TextBox 1"/>
          <p:cNvSpPr txBox="1"/>
          <p:nvPr/>
        </p:nvSpPr>
        <p:spPr>
          <a:xfrm>
            <a:off x="2133600" y="218430"/>
            <a:ext cx="5638800" cy="461665"/>
          </a:xfrm>
          <a:prstGeom prst="rect">
            <a:avLst/>
          </a:prstGeom>
          <a:noFill/>
        </p:spPr>
        <p:txBody>
          <a:bodyPr wrap="square" rtlCol="0">
            <a:spAutoFit/>
          </a:bodyPr>
          <a:lstStyle/>
          <a:p>
            <a:pPr algn="ctr"/>
            <a:r>
              <a:rPr lang="en-US" sz="2400" b="1" dirty="0" smtClean="0">
                <a:solidFill>
                  <a:schemeClr val="bg1"/>
                </a:solidFill>
              </a:rPr>
              <a:t>SERVIR Potential CEOS linkages</a:t>
            </a:r>
            <a:endParaRPr lang="en-US" sz="2400" b="1" dirty="0">
              <a:solidFill>
                <a:schemeClr val="bg1"/>
              </a:solidFill>
            </a:endParaRPr>
          </a:p>
        </p:txBody>
      </p:sp>
      <p:sp>
        <p:nvSpPr>
          <p:cNvPr id="3" name="TextBox 2"/>
          <p:cNvSpPr txBox="1"/>
          <p:nvPr/>
        </p:nvSpPr>
        <p:spPr>
          <a:xfrm>
            <a:off x="5124893" y="1350723"/>
            <a:ext cx="3945075" cy="1477328"/>
          </a:xfrm>
          <a:prstGeom prst="rect">
            <a:avLst/>
          </a:prstGeom>
          <a:noFill/>
        </p:spPr>
        <p:txBody>
          <a:bodyPr wrap="square" rtlCol="0">
            <a:spAutoFit/>
          </a:bodyPr>
          <a:lstStyle/>
          <a:p>
            <a:r>
              <a:rPr lang="en-US" b="1" dirty="0" smtClean="0"/>
              <a:t>Past &amp; ongoing activities with:</a:t>
            </a:r>
          </a:p>
          <a:p>
            <a:pPr marL="342900" indent="-342900">
              <a:buClr>
                <a:schemeClr val="accent2">
                  <a:lumMod val="50000"/>
                </a:schemeClr>
              </a:buClr>
              <a:buSzPct val="97000"/>
              <a:buFont typeface="Wingdings" panose="05000000000000000000" pitchFamily="2" charset="2"/>
              <a:buChar char="Ø"/>
            </a:pPr>
            <a:r>
              <a:rPr lang="en-US" dirty="0"/>
              <a:t>National Oceanic and Atmospheric Administration (NOAA</a:t>
            </a:r>
            <a:r>
              <a:rPr lang="en-US" dirty="0" smtClean="0"/>
              <a:t>)</a:t>
            </a:r>
          </a:p>
          <a:p>
            <a:pPr marL="342900" indent="-342900">
              <a:buClr>
                <a:schemeClr val="accent2">
                  <a:lumMod val="50000"/>
                </a:schemeClr>
              </a:buClr>
              <a:buSzPct val="97000"/>
              <a:buFont typeface="Wingdings" panose="05000000000000000000" pitchFamily="2" charset="2"/>
              <a:buChar char="Ø"/>
            </a:pPr>
            <a:r>
              <a:rPr lang="en-US" dirty="0" smtClean="0"/>
              <a:t>U.S. Geological Survey (USGS)</a:t>
            </a:r>
          </a:p>
        </p:txBody>
      </p:sp>
      <p:sp>
        <p:nvSpPr>
          <p:cNvPr id="5" name="TextBox 4"/>
          <p:cNvSpPr txBox="1"/>
          <p:nvPr/>
        </p:nvSpPr>
        <p:spPr>
          <a:xfrm>
            <a:off x="5181600" y="3104241"/>
            <a:ext cx="4038600" cy="2839359"/>
          </a:xfrm>
          <a:prstGeom prst="rect">
            <a:avLst/>
          </a:prstGeom>
          <a:noFill/>
        </p:spPr>
        <p:txBody>
          <a:bodyPr wrap="square" rtlCol="0">
            <a:spAutoFit/>
          </a:bodyPr>
          <a:lstStyle/>
          <a:p>
            <a:r>
              <a:rPr lang="en-US" b="1" dirty="0" smtClean="0"/>
              <a:t>Initial conversations with:</a:t>
            </a:r>
          </a:p>
          <a:p>
            <a:pPr marL="342900" indent="-342900">
              <a:buClr>
                <a:schemeClr val="accent2">
                  <a:lumMod val="50000"/>
                </a:schemeClr>
              </a:buClr>
              <a:buFont typeface="Wingdings" panose="05000000000000000000" pitchFamily="2" charset="2"/>
              <a:buChar char="Ø"/>
            </a:pPr>
            <a:r>
              <a:rPr lang="en-US" dirty="0"/>
              <a:t>Japan Aerospace Exploration </a:t>
            </a:r>
            <a:r>
              <a:rPr lang="en-US" dirty="0" smtClean="0"/>
              <a:t>Agency (JAXA)</a:t>
            </a:r>
            <a:endParaRPr lang="en-US" dirty="0"/>
          </a:p>
          <a:p>
            <a:pPr marL="342900" indent="-342900">
              <a:buClr>
                <a:schemeClr val="accent2">
                  <a:lumMod val="50000"/>
                </a:schemeClr>
              </a:buClr>
              <a:buFont typeface="Wingdings" panose="05000000000000000000" pitchFamily="2" charset="2"/>
              <a:buChar char="Ø"/>
            </a:pPr>
            <a:r>
              <a:rPr lang="en-US" dirty="0" smtClean="0"/>
              <a:t>South </a:t>
            </a:r>
            <a:r>
              <a:rPr lang="en-US" dirty="0"/>
              <a:t>African National Space Agency (SANSA</a:t>
            </a:r>
            <a:r>
              <a:rPr lang="en-US" dirty="0" smtClean="0"/>
              <a:t>)</a:t>
            </a:r>
          </a:p>
          <a:p>
            <a:pPr marL="342900" indent="-342900">
              <a:buClr>
                <a:schemeClr val="accent2">
                  <a:lumMod val="50000"/>
                </a:schemeClr>
              </a:buClr>
              <a:buFont typeface="Wingdings" panose="05000000000000000000" pitchFamily="2" charset="2"/>
              <a:buChar char="Ø"/>
            </a:pPr>
            <a:r>
              <a:rPr lang="en-US" dirty="0"/>
              <a:t>Geo-Informatics and Space Technology Development Agency (GISTDA</a:t>
            </a:r>
            <a:r>
              <a:rPr lang="en-US" dirty="0" smtClean="0"/>
              <a:t>)</a:t>
            </a:r>
          </a:p>
          <a:p>
            <a:pPr marL="342900" indent="-342900">
              <a:buClr>
                <a:schemeClr val="accent2">
                  <a:lumMod val="50000"/>
                </a:schemeClr>
              </a:buClr>
              <a:buFont typeface="Wingdings" panose="05000000000000000000" pitchFamily="2" charset="2"/>
              <a:buChar char="Ø"/>
            </a:pPr>
            <a:r>
              <a:rPr lang="en-US" dirty="0" smtClean="0"/>
              <a:t>Vietnam </a:t>
            </a:r>
            <a:r>
              <a:rPr lang="en-US" dirty="0"/>
              <a:t>Academy of Science and Technology (VAST)</a:t>
            </a:r>
          </a:p>
        </p:txBody>
      </p:sp>
      <p:sp>
        <p:nvSpPr>
          <p:cNvPr id="9" name="Subtitle 2"/>
          <p:cNvSpPr txBox="1">
            <a:spLocks/>
          </p:cNvSpPr>
          <p:nvPr/>
        </p:nvSpPr>
        <p:spPr>
          <a:xfrm>
            <a:off x="0" y="6677240"/>
            <a:ext cx="4572000" cy="182880"/>
          </a:xfrm>
          <a:prstGeom prst="rect">
            <a:avLst/>
          </a:prstGeom>
          <a:solidFill>
            <a:schemeClr val="accent2">
              <a:lumMod val="50000"/>
            </a:schemeClr>
          </a:solidFill>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53975"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800" b="0" i="0" u="none" strike="noStrike" kern="1200" cap="none" spc="0" normalizeH="0" baseline="0" noProof="0" dirty="0" smtClean="0">
                <a:ln>
                  <a:noFill/>
                </a:ln>
                <a:solidFill>
                  <a:sysClr val="window" lastClr="FFFFFF"/>
                </a:solidFill>
                <a:effectLst/>
                <a:uLnTx/>
                <a:uFillTx/>
                <a:ea typeface="+mn-ea"/>
                <a:cs typeface="+mn-cs"/>
              </a:rPr>
              <a:t>Applied Sciences Program</a:t>
            </a:r>
            <a:r>
              <a:rPr kumimoji="0" lang="en-US" sz="800" b="1" i="0" u="none" strike="noStrike" kern="1200" cap="none" spc="0" normalizeH="0" baseline="0" noProof="0" dirty="0" smtClean="0">
                <a:ln>
                  <a:noFill/>
                </a:ln>
                <a:solidFill>
                  <a:sysClr val="window" lastClr="FFFFFF"/>
                </a:solidFill>
                <a:effectLst/>
                <a:uLnTx/>
                <a:uFillTx/>
                <a:ea typeface="+mn-ea"/>
                <a:cs typeface="+mn-cs"/>
              </a:rPr>
              <a:t>| </a:t>
            </a:r>
            <a:r>
              <a:rPr kumimoji="0" lang="en-US" sz="800" b="0" i="0" u="none" strike="noStrike" kern="1200" cap="none" spc="0" normalizeH="0" baseline="0" noProof="0" dirty="0" smtClean="0">
                <a:ln>
                  <a:noFill/>
                </a:ln>
                <a:solidFill>
                  <a:sysClr val="window" lastClr="FFFFFF"/>
                </a:solidFill>
                <a:effectLst/>
                <a:uLnTx/>
                <a:uFillTx/>
                <a:ea typeface="+mn-ea"/>
                <a:cs typeface="+mn-cs"/>
              </a:rPr>
              <a:t>NASA</a:t>
            </a:r>
            <a:r>
              <a:rPr kumimoji="0" lang="en-US" sz="800" b="1" i="0" u="none" strike="noStrike" kern="1200" cap="none" spc="0" normalizeH="0" baseline="0" noProof="0" dirty="0" smtClean="0">
                <a:ln>
                  <a:noFill/>
                </a:ln>
                <a:solidFill>
                  <a:sysClr val="window" lastClr="FFFFFF"/>
                </a:solidFill>
                <a:effectLst/>
                <a:uLnTx/>
                <a:uFillTx/>
                <a:ea typeface="+mn-ea"/>
                <a:cs typeface="+mn-cs"/>
              </a:rPr>
              <a:t> 		</a:t>
            </a:r>
            <a:endParaRPr kumimoji="0" lang="en-US" sz="800" b="0" i="0" u="none" strike="noStrike" kern="1200" cap="none" spc="0" normalizeH="0" baseline="0" noProof="0" dirty="0">
              <a:ln>
                <a:noFill/>
              </a:ln>
              <a:solidFill>
                <a:sysClr val="window" lastClr="FFFFFF"/>
              </a:solidFill>
              <a:effectLst/>
              <a:uLnTx/>
              <a:uFillTx/>
              <a:ea typeface="+mn-ea"/>
              <a:cs typeface="+mn-cs"/>
            </a:endParaRPr>
          </a:p>
        </p:txBody>
      </p:sp>
      <p:sp>
        <p:nvSpPr>
          <p:cNvPr id="10" name="Subtitle 2"/>
          <p:cNvSpPr txBox="1">
            <a:spLocks/>
          </p:cNvSpPr>
          <p:nvPr/>
        </p:nvSpPr>
        <p:spPr>
          <a:xfrm>
            <a:off x="4572000" y="6677240"/>
            <a:ext cx="4572000" cy="182880"/>
          </a:xfrm>
          <a:prstGeom prst="rect">
            <a:avLst/>
          </a:prstGeom>
          <a:solidFill>
            <a:schemeClr val="accent2">
              <a:lumMod val="50000"/>
            </a:schemeClr>
          </a:solidFill>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53975" marR="0" lvl="0" indent="0" algn="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800" b="1" i="0" u="none" strike="noStrike" kern="1200" cap="none" spc="0" normalizeH="0" baseline="0" noProof="0" dirty="0" smtClean="0">
                <a:ln>
                  <a:noFill/>
                </a:ln>
                <a:solidFill>
                  <a:prstClr val="white"/>
                </a:solidFill>
                <a:effectLst/>
                <a:uLnTx/>
                <a:uFillTx/>
              </a:rPr>
              <a:t>	</a:t>
            </a:r>
            <a:r>
              <a:rPr lang="en-US" sz="800" dirty="0" smtClean="0">
                <a:solidFill>
                  <a:prstClr val="white"/>
                </a:solidFill>
              </a:rPr>
              <a:t>SERVIR</a:t>
            </a:r>
            <a:r>
              <a:rPr kumimoji="0" lang="en-US" sz="800" b="1" i="0" u="none" strike="noStrike" kern="1200" cap="none" spc="0" normalizeH="0" baseline="0" noProof="0" dirty="0" smtClean="0">
                <a:ln>
                  <a:noFill/>
                </a:ln>
                <a:solidFill>
                  <a:prstClr val="white"/>
                </a:solidFill>
                <a:effectLst/>
                <a:uLnTx/>
                <a:uFillTx/>
              </a:rPr>
              <a:t>	</a:t>
            </a:r>
            <a:endParaRPr kumimoji="0" lang="en-US" sz="800" b="0" i="0" u="none" strike="noStrike" kern="1200" cap="none" spc="0" normalizeH="0" baseline="0" noProof="0" dirty="0">
              <a:ln>
                <a:noFill/>
              </a:ln>
              <a:solidFill>
                <a:prstClr val="white"/>
              </a:solidFill>
              <a:effectLst/>
              <a:uLnTx/>
              <a:uFillTx/>
            </a:endParaRP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323" y="1350723"/>
            <a:ext cx="4923084" cy="4923084"/>
          </a:xfrm>
          <a:prstGeom prst="rect">
            <a:avLst/>
          </a:prstGeom>
        </p:spPr>
      </p:pic>
    </p:spTree>
    <p:extLst>
      <p:ext uri="{BB962C8B-B14F-4D97-AF65-F5344CB8AC3E}">
        <p14:creationId xmlns:p14="http://schemas.microsoft.com/office/powerpoint/2010/main" val="249155121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0" y="184765"/>
            <a:ext cx="9144000" cy="769441"/>
          </a:xfrm>
          <a:prstGeom prst="rect">
            <a:avLst/>
          </a:prstGeom>
          <a:noFill/>
        </p:spPr>
        <p:txBody>
          <a:bodyPr wrap="square" rtlCol="0">
            <a:spAutoFit/>
          </a:bodyPr>
          <a:lstStyle/>
          <a:p>
            <a:pPr algn="ctr"/>
            <a:r>
              <a:rPr lang="en-US" sz="4400" b="1" dirty="0" smtClean="0">
                <a:solidFill>
                  <a:srgbClr val="FFFFFF"/>
                </a:solidFill>
              </a:rPr>
              <a:t>About ARSET</a:t>
            </a:r>
            <a:endParaRPr lang="en-US" sz="4400" b="1" dirty="0">
              <a:solidFill>
                <a:srgbClr val="FFFFFF"/>
              </a:solidFill>
            </a:endParaRPr>
          </a:p>
        </p:txBody>
      </p:sp>
      <p:sp>
        <p:nvSpPr>
          <p:cNvPr id="5" name="Content Placeholder 4"/>
          <p:cNvSpPr>
            <a:spLocks noGrp="1"/>
          </p:cNvSpPr>
          <p:nvPr>
            <p:ph sz="half" idx="1"/>
          </p:nvPr>
        </p:nvSpPr>
        <p:spPr>
          <a:xfrm>
            <a:off x="121241" y="1256316"/>
            <a:ext cx="4038600" cy="3394472"/>
          </a:xfrm>
        </p:spPr>
        <p:txBody>
          <a:bodyPr>
            <a:noAutofit/>
          </a:bodyPr>
          <a:lstStyle/>
          <a:p>
            <a:pPr>
              <a:buClr>
                <a:schemeClr val="accent2">
                  <a:lumMod val="50000"/>
                </a:schemeClr>
              </a:buClr>
              <a:buFont typeface="Wingdings" panose="05000000000000000000" pitchFamily="2" charset="2"/>
              <a:buChar char="Ø"/>
            </a:pPr>
            <a:r>
              <a:rPr lang="en-US" sz="1800" dirty="0" smtClean="0"/>
              <a:t>Online and on-site trainings tailored to applied environmental professionals (government, private sector)</a:t>
            </a:r>
          </a:p>
          <a:p>
            <a:pPr>
              <a:buClr>
                <a:schemeClr val="accent2">
                  <a:lumMod val="50000"/>
                </a:schemeClr>
              </a:buClr>
              <a:buFont typeface="Wingdings" panose="05000000000000000000" pitchFamily="2" charset="2"/>
              <a:buChar char="Ø"/>
            </a:pPr>
            <a:r>
              <a:rPr lang="en-US" sz="1800" dirty="0" smtClean="0"/>
              <a:t>Goal: build </a:t>
            </a:r>
            <a:r>
              <a:rPr lang="en-US" sz="1800" dirty="0"/>
              <a:t>skills in the use of NASA Earth Science for environmental applications:</a:t>
            </a:r>
          </a:p>
          <a:p>
            <a:pPr marL="614934" lvl="1" indent="-285750">
              <a:spcBef>
                <a:spcPts val="200"/>
              </a:spcBef>
              <a:buClr>
                <a:schemeClr val="accent2">
                  <a:lumMod val="50000"/>
                </a:schemeClr>
              </a:buClr>
              <a:buFont typeface="Wingdings" panose="05000000000000000000" pitchFamily="2" charset="2"/>
              <a:buChar char="Ø"/>
            </a:pPr>
            <a:r>
              <a:rPr lang="en-US" sz="1800" dirty="0"/>
              <a:t>Air Quality</a:t>
            </a:r>
          </a:p>
          <a:p>
            <a:pPr marL="614934" lvl="1" indent="-285750">
              <a:spcBef>
                <a:spcPts val="200"/>
              </a:spcBef>
              <a:buClr>
                <a:schemeClr val="accent2">
                  <a:lumMod val="50000"/>
                </a:schemeClr>
              </a:buClr>
              <a:buFont typeface="Wingdings" panose="05000000000000000000" pitchFamily="2" charset="2"/>
              <a:buChar char="Ø"/>
            </a:pPr>
            <a:r>
              <a:rPr lang="en-US" sz="1800" dirty="0"/>
              <a:t>Disasters</a:t>
            </a:r>
          </a:p>
          <a:p>
            <a:pPr marL="614934" lvl="1" indent="-285750">
              <a:spcBef>
                <a:spcPts val="200"/>
              </a:spcBef>
              <a:buClr>
                <a:schemeClr val="accent2">
                  <a:lumMod val="50000"/>
                </a:schemeClr>
              </a:buClr>
              <a:buFont typeface="Wingdings" panose="05000000000000000000" pitchFamily="2" charset="2"/>
              <a:buChar char="Ø"/>
            </a:pPr>
            <a:r>
              <a:rPr lang="en-US" sz="1800" dirty="0" err="1"/>
              <a:t>Ecoforecasting</a:t>
            </a:r>
            <a:endParaRPr lang="en-US" sz="1800" dirty="0"/>
          </a:p>
          <a:p>
            <a:pPr marL="614934" lvl="1" indent="-285750">
              <a:spcBef>
                <a:spcPts val="200"/>
              </a:spcBef>
              <a:buClr>
                <a:schemeClr val="accent2">
                  <a:lumMod val="50000"/>
                </a:schemeClr>
              </a:buClr>
              <a:buFont typeface="Wingdings" panose="05000000000000000000" pitchFamily="2" charset="2"/>
              <a:buChar char="Ø"/>
            </a:pPr>
            <a:r>
              <a:rPr lang="en-US" sz="1800" dirty="0"/>
              <a:t>Health (beginning in 2016)</a:t>
            </a:r>
          </a:p>
          <a:p>
            <a:pPr marL="614934" lvl="1" indent="-285750">
              <a:spcBef>
                <a:spcPts val="200"/>
              </a:spcBef>
              <a:buClr>
                <a:schemeClr val="accent2">
                  <a:lumMod val="50000"/>
                </a:schemeClr>
              </a:buClr>
              <a:buFont typeface="Wingdings" panose="05000000000000000000" pitchFamily="2" charset="2"/>
              <a:buChar char="Ø"/>
            </a:pPr>
            <a:r>
              <a:rPr lang="en-US" sz="1800" dirty="0"/>
              <a:t>Water Resources</a:t>
            </a:r>
          </a:p>
          <a:p>
            <a:pPr marL="614934" lvl="1" indent="-285750">
              <a:spcBef>
                <a:spcPts val="200"/>
              </a:spcBef>
              <a:buClr>
                <a:schemeClr val="accent2">
                  <a:lumMod val="50000"/>
                </a:schemeClr>
              </a:buClr>
              <a:buFont typeface="Wingdings" panose="05000000000000000000" pitchFamily="2" charset="2"/>
              <a:buChar char="Ø"/>
            </a:pPr>
            <a:r>
              <a:rPr lang="en-US" sz="1800" dirty="0" smtClean="0"/>
              <a:t>Wildfires</a:t>
            </a:r>
          </a:p>
          <a:p>
            <a:pPr marL="285750" indent="-285750">
              <a:spcBef>
                <a:spcPts val="200"/>
              </a:spcBef>
              <a:buClr>
                <a:schemeClr val="accent2">
                  <a:lumMod val="50000"/>
                </a:schemeClr>
              </a:buClr>
              <a:buFont typeface="Wingdings" panose="05000000000000000000" pitchFamily="2" charset="2"/>
              <a:buChar char="Ø"/>
            </a:pPr>
            <a:r>
              <a:rPr lang="en-US" sz="1800" b="1" dirty="0" smtClean="0"/>
              <a:t>Target</a:t>
            </a:r>
            <a:r>
              <a:rPr lang="en-US" sz="1800" dirty="0" smtClean="0"/>
              <a:t>: decision-makers; webinars include broader participation</a:t>
            </a:r>
            <a:endParaRPr lang="en-US" sz="1800" dirty="0"/>
          </a:p>
        </p:txBody>
      </p:sp>
      <p:sp>
        <p:nvSpPr>
          <p:cNvPr id="12" name="Content Placeholder 11"/>
          <p:cNvSpPr>
            <a:spLocks noGrp="1"/>
          </p:cNvSpPr>
          <p:nvPr>
            <p:ph sz="half" idx="2"/>
          </p:nvPr>
        </p:nvSpPr>
        <p:spPr>
          <a:xfrm>
            <a:off x="4914014" y="1195279"/>
            <a:ext cx="3315586" cy="404921"/>
          </a:xfrm>
        </p:spPr>
        <p:txBody>
          <a:bodyPr>
            <a:noAutofit/>
          </a:bodyPr>
          <a:lstStyle/>
          <a:p>
            <a:pPr marL="0" indent="0" algn="ctr">
              <a:spcBef>
                <a:spcPts val="0"/>
              </a:spcBef>
              <a:buNone/>
            </a:pPr>
            <a:r>
              <a:rPr lang="en-US" sz="1800" b="1" dirty="0" smtClean="0"/>
              <a:t>ARSET Impact (2009-2015)</a:t>
            </a:r>
            <a:endParaRPr lang="en-US" sz="1800" b="1" dirty="0"/>
          </a:p>
        </p:txBody>
      </p:sp>
      <p:grpSp>
        <p:nvGrpSpPr>
          <p:cNvPr id="6" name="Group 5"/>
          <p:cNvGrpSpPr/>
          <p:nvPr/>
        </p:nvGrpSpPr>
        <p:grpSpPr>
          <a:xfrm>
            <a:off x="4338084" y="3173366"/>
            <a:ext cx="4614530" cy="3379834"/>
            <a:chOff x="4648200" y="2732322"/>
            <a:chExt cx="3940544" cy="2256739"/>
          </a:xfrm>
        </p:grpSpPr>
        <p:sp>
          <p:nvSpPr>
            <p:cNvPr id="4" name="Rectangle 3"/>
            <p:cNvSpPr/>
            <p:nvPr/>
          </p:nvSpPr>
          <p:spPr>
            <a:xfrm>
              <a:off x="4648200" y="2745171"/>
              <a:ext cx="3940544" cy="2051294"/>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9" name="Group 18"/>
            <p:cNvGrpSpPr/>
            <p:nvPr/>
          </p:nvGrpSpPr>
          <p:grpSpPr>
            <a:xfrm>
              <a:off x="4648200" y="3021174"/>
              <a:ext cx="3860505" cy="1967887"/>
              <a:chOff x="4976332" y="854317"/>
              <a:chExt cx="3860505" cy="1967887"/>
            </a:xfrm>
          </p:grpSpPr>
          <p:pic>
            <p:nvPicPr>
              <p:cNvPr id="16" name="Picture 15" descr="2015 participants by country.png"/>
              <p:cNvPicPr>
                <a:picLocks noChangeAspect="1"/>
              </p:cNvPicPr>
              <p:nvPr/>
            </p:nvPicPr>
            <p:blipFill rotWithShape="1">
              <a:blip r:embed="rId3" cstate="print">
                <a:extLst>
                  <a:ext uri="{28A0092B-C50C-407E-A947-70E740481C1C}">
                    <a14:useLocalDpi xmlns:a14="http://schemas.microsoft.com/office/drawing/2010/main" val="0"/>
                  </a:ext>
                </a:extLst>
              </a:blip>
              <a:srcRect l="15349" t="5495" r="3381" b="4448"/>
              <a:stretch/>
            </p:blipFill>
            <p:spPr>
              <a:xfrm>
                <a:off x="5056371" y="854317"/>
                <a:ext cx="3780466" cy="1546792"/>
              </a:xfrm>
              <a:prstGeom prst="rect">
                <a:avLst/>
              </a:prstGeom>
            </p:spPr>
          </p:pic>
          <p:pic>
            <p:nvPicPr>
              <p:cNvPr id="17" name="Picture 16" descr="2015 participants by country.png"/>
              <p:cNvPicPr>
                <a:picLocks noChangeAspect="1"/>
              </p:cNvPicPr>
              <p:nvPr/>
            </p:nvPicPr>
            <p:blipFill rotWithShape="1">
              <a:blip r:embed="rId4" cstate="print">
                <a:extLst>
                  <a:ext uri="{28A0092B-C50C-407E-A947-70E740481C1C}">
                    <a14:useLocalDpi xmlns:a14="http://schemas.microsoft.com/office/drawing/2010/main" val="0"/>
                  </a:ext>
                </a:extLst>
              </a:blip>
              <a:srcRect l="-143" t="45929" r="88842" b="-612"/>
              <a:stretch/>
            </p:blipFill>
            <p:spPr>
              <a:xfrm>
                <a:off x="4976332" y="1535971"/>
                <a:ext cx="719968" cy="1286233"/>
              </a:xfrm>
              <a:prstGeom prst="rect">
                <a:avLst/>
              </a:prstGeom>
            </p:spPr>
          </p:pic>
        </p:grpSp>
        <p:sp>
          <p:nvSpPr>
            <p:cNvPr id="18" name="TextBox 17"/>
            <p:cNvSpPr txBox="1"/>
            <p:nvPr/>
          </p:nvSpPr>
          <p:spPr>
            <a:xfrm>
              <a:off x="5107468" y="2732322"/>
              <a:ext cx="3022009" cy="276999"/>
            </a:xfrm>
            <a:prstGeom prst="rect">
              <a:avLst/>
            </a:prstGeom>
            <a:noFill/>
          </p:spPr>
          <p:txBody>
            <a:bodyPr wrap="square" rtlCol="0" anchor="ctr">
              <a:spAutoFit/>
            </a:bodyPr>
            <a:lstStyle/>
            <a:p>
              <a:pPr algn="ctr"/>
              <a:r>
                <a:rPr lang="en-US" sz="1200" dirty="0"/>
                <a:t>2015 Participants by Country</a:t>
              </a:r>
            </a:p>
          </p:txBody>
        </p:sp>
      </p:grpSp>
      <p:sp>
        <p:nvSpPr>
          <p:cNvPr id="20" name="Content Placeholder 4"/>
          <p:cNvSpPr txBox="1">
            <a:spLocks/>
          </p:cNvSpPr>
          <p:nvPr/>
        </p:nvSpPr>
        <p:spPr>
          <a:xfrm>
            <a:off x="4914014" y="1600200"/>
            <a:ext cx="4038600" cy="1464930"/>
          </a:xfrm>
          <a:prstGeom prst="rect">
            <a:avLst/>
          </a:prstGeom>
        </p:spPr>
        <p:txBody>
          <a:bodyPr vert="horz" lIns="0" tIns="45720" rIns="91440" bIns="45720" rtlCol="0">
            <a:noAutofit/>
          </a:bodyPr>
          <a:lstStyle>
            <a:lvl1pPr marL="274320" indent="-164592" algn="l" defTabSz="457200" rtl="0" eaLnBrk="1" latinLnBrk="0" hangingPunct="1">
              <a:spcBef>
                <a:spcPts val="984"/>
              </a:spcBef>
              <a:buFont typeface="Arial"/>
              <a:buChar char="•"/>
              <a:defRPr sz="1600" kern="1200">
                <a:solidFill>
                  <a:schemeClr val="tx1"/>
                </a:solidFill>
                <a:latin typeface="Arial"/>
                <a:ea typeface="+mn-ea"/>
                <a:cs typeface="Arial"/>
              </a:defRPr>
            </a:lvl1pPr>
            <a:lvl2pPr marL="466344" indent="-192024" algn="l" defTabSz="457200" rtl="0" eaLnBrk="1" latinLnBrk="0" hangingPunct="1">
              <a:spcBef>
                <a:spcPct val="20000"/>
              </a:spcBef>
              <a:buFont typeface="Arial"/>
              <a:buChar char="–"/>
              <a:defRPr sz="1400" kern="1200">
                <a:solidFill>
                  <a:schemeClr val="tx1"/>
                </a:solidFill>
                <a:latin typeface="Arial"/>
                <a:ea typeface="+mn-ea"/>
                <a:cs typeface="Arial"/>
              </a:defRPr>
            </a:lvl2pPr>
            <a:lvl3pPr marL="685800" indent="-137160" algn="l" defTabSz="457200" rtl="0" eaLnBrk="1" latinLnBrk="0" hangingPunct="1">
              <a:spcBef>
                <a:spcPct val="20000"/>
              </a:spcBef>
              <a:buFont typeface="Arial"/>
              <a:buChar char="•"/>
              <a:defRPr sz="1400" kern="1200">
                <a:solidFill>
                  <a:schemeClr val="tx1"/>
                </a:solidFill>
                <a:latin typeface="Arial"/>
                <a:ea typeface="+mn-ea"/>
                <a:cs typeface="Arial"/>
              </a:defRPr>
            </a:lvl3pPr>
            <a:lvl4pPr marL="868680" indent="-137160" algn="l" defTabSz="457200" rtl="0" eaLnBrk="1" latinLnBrk="0" hangingPunct="1">
              <a:spcBef>
                <a:spcPct val="20000"/>
              </a:spcBef>
              <a:buFont typeface="Arial"/>
              <a:buChar char="–"/>
              <a:defRPr sz="1400" kern="1200">
                <a:solidFill>
                  <a:schemeClr val="tx1"/>
                </a:solidFill>
                <a:latin typeface="Arial"/>
                <a:ea typeface="+mn-ea"/>
                <a:cs typeface="Arial"/>
              </a:defRPr>
            </a:lvl4pPr>
            <a:lvl5pPr marL="1143000" indent="-137160" algn="l" defTabSz="457200" rtl="0" eaLnBrk="1" latinLnBrk="0" hangingPunct="1">
              <a:spcBef>
                <a:spcPct val="20000"/>
              </a:spcBef>
              <a:buFont typeface="Arial"/>
              <a:buChar char="»"/>
              <a:defRPr sz="1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a:buClr>
                <a:schemeClr val="accent2">
                  <a:lumMod val="50000"/>
                </a:schemeClr>
              </a:buClr>
              <a:buFont typeface="Wingdings" panose="05000000000000000000" pitchFamily="2" charset="2"/>
              <a:buChar char="Ø"/>
            </a:pPr>
            <a:r>
              <a:rPr lang="en-US" sz="1800" dirty="0">
                <a:latin typeface="+mn-lt"/>
              </a:rPr>
              <a:t>67 trainings</a:t>
            </a:r>
          </a:p>
          <a:p>
            <a:pPr>
              <a:buClr>
                <a:schemeClr val="accent2">
                  <a:lumMod val="50000"/>
                </a:schemeClr>
              </a:buClr>
              <a:buFont typeface="Wingdings" panose="05000000000000000000" pitchFamily="2" charset="2"/>
              <a:buChar char="Ø"/>
            </a:pPr>
            <a:r>
              <a:rPr lang="en-US" sz="1800" dirty="0">
                <a:latin typeface="+mn-lt"/>
              </a:rPr>
              <a:t>4,900+ participants</a:t>
            </a:r>
          </a:p>
          <a:p>
            <a:pPr>
              <a:buClr>
                <a:schemeClr val="accent2">
                  <a:lumMod val="50000"/>
                </a:schemeClr>
              </a:buClr>
              <a:buFont typeface="Wingdings" panose="05000000000000000000" pitchFamily="2" charset="2"/>
              <a:buChar char="Ø"/>
            </a:pPr>
            <a:r>
              <a:rPr lang="en-US" sz="1800" dirty="0">
                <a:latin typeface="+mn-lt"/>
              </a:rPr>
              <a:t>1,600+ organizations</a:t>
            </a:r>
          </a:p>
          <a:p>
            <a:pPr>
              <a:buClr>
                <a:schemeClr val="accent2">
                  <a:lumMod val="50000"/>
                </a:schemeClr>
              </a:buClr>
              <a:buFont typeface="Wingdings" panose="05000000000000000000" pitchFamily="2" charset="2"/>
              <a:buChar char="Ø"/>
            </a:pPr>
            <a:r>
              <a:rPr lang="en-US" sz="1800" dirty="0">
                <a:latin typeface="+mn-lt"/>
              </a:rPr>
              <a:t>130+ countries</a:t>
            </a:r>
          </a:p>
        </p:txBody>
      </p:sp>
      <p:sp>
        <p:nvSpPr>
          <p:cNvPr id="13" name="Subtitle 2"/>
          <p:cNvSpPr txBox="1">
            <a:spLocks/>
          </p:cNvSpPr>
          <p:nvPr/>
        </p:nvSpPr>
        <p:spPr>
          <a:xfrm>
            <a:off x="0" y="6677240"/>
            <a:ext cx="4572000" cy="182880"/>
          </a:xfrm>
          <a:prstGeom prst="rect">
            <a:avLst/>
          </a:prstGeom>
          <a:solidFill>
            <a:schemeClr val="accent2">
              <a:lumMod val="50000"/>
            </a:schemeClr>
          </a:solidFill>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53975"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800" b="0" i="0" u="none" strike="noStrike" kern="1200" cap="none" spc="0" normalizeH="0" baseline="0" noProof="0" dirty="0" smtClean="0">
                <a:ln>
                  <a:noFill/>
                </a:ln>
                <a:solidFill>
                  <a:sysClr val="window" lastClr="FFFFFF"/>
                </a:solidFill>
                <a:effectLst/>
                <a:uLnTx/>
                <a:uFillTx/>
                <a:ea typeface="+mn-ea"/>
                <a:cs typeface="+mn-cs"/>
              </a:rPr>
              <a:t>Applied Sciences Program</a:t>
            </a:r>
            <a:r>
              <a:rPr kumimoji="0" lang="en-US" sz="800" b="1" i="0" u="none" strike="noStrike" kern="1200" cap="none" spc="0" normalizeH="0" baseline="0" noProof="0" dirty="0" smtClean="0">
                <a:ln>
                  <a:noFill/>
                </a:ln>
                <a:solidFill>
                  <a:sysClr val="window" lastClr="FFFFFF"/>
                </a:solidFill>
                <a:effectLst/>
                <a:uLnTx/>
                <a:uFillTx/>
                <a:ea typeface="+mn-ea"/>
                <a:cs typeface="+mn-cs"/>
              </a:rPr>
              <a:t>| </a:t>
            </a:r>
            <a:r>
              <a:rPr kumimoji="0" lang="en-US" sz="800" b="0" i="0" u="none" strike="noStrike" kern="1200" cap="none" spc="0" normalizeH="0" baseline="0" noProof="0" dirty="0" smtClean="0">
                <a:ln>
                  <a:noFill/>
                </a:ln>
                <a:solidFill>
                  <a:sysClr val="window" lastClr="FFFFFF"/>
                </a:solidFill>
                <a:effectLst/>
                <a:uLnTx/>
                <a:uFillTx/>
                <a:ea typeface="+mn-ea"/>
                <a:cs typeface="+mn-cs"/>
              </a:rPr>
              <a:t>NASA</a:t>
            </a:r>
            <a:r>
              <a:rPr kumimoji="0" lang="en-US" sz="800" b="1" i="0" u="none" strike="noStrike" kern="1200" cap="none" spc="0" normalizeH="0" baseline="0" noProof="0" dirty="0" smtClean="0">
                <a:ln>
                  <a:noFill/>
                </a:ln>
                <a:solidFill>
                  <a:sysClr val="window" lastClr="FFFFFF"/>
                </a:solidFill>
                <a:effectLst/>
                <a:uLnTx/>
                <a:uFillTx/>
                <a:ea typeface="+mn-ea"/>
                <a:cs typeface="+mn-cs"/>
              </a:rPr>
              <a:t> 		</a:t>
            </a:r>
            <a:endParaRPr kumimoji="0" lang="en-US" sz="800" b="0" i="0" u="none" strike="noStrike" kern="1200" cap="none" spc="0" normalizeH="0" baseline="0" noProof="0" dirty="0">
              <a:ln>
                <a:noFill/>
              </a:ln>
              <a:solidFill>
                <a:sysClr val="window" lastClr="FFFFFF"/>
              </a:solidFill>
              <a:effectLst/>
              <a:uLnTx/>
              <a:uFillTx/>
              <a:ea typeface="+mn-ea"/>
              <a:cs typeface="+mn-cs"/>
            </a:endParaRPr>
          </a:p>
        </p:txBody>
      </p:sp>
      <p:sp>
        <p:nvSpPr>
          <p:cNvPr id="14" name="Subtitle 2"/>
          <p:cNvSpPr txBox="1">
            <a:spLocks/>
          </p:cNvSpPr>
          <p:nvPr/>
        </p:nvSpPr>
        <p:spPr>
          <a:xfrm>
            <a:off x="4572000" y="6677240"/>
            <a:ext cx="4572000" cy="182880"/>
          </a:xfrm>
          <a:prstGeom prst="rect">
            <a:avLst/>
          </a:prstGeom>
          <a:solidFill>
            <a:schemeClr val="accent2">
              <a:lumMod val="50000"/>
            </a:schemeClr>
          </a:solidFill>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53975" marR="0" lvl="0" indent="0" algn="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800" b="1" i="0" u="none" strike="noStrike" kern="1200" cap="none" spc="0" normalizeH="0" baseline="0" noProof="0" dirty="0" smtClean="0">
                <a:ln>
                  <a:noFill/>
                </a:ln>
                <a:solidFill>
                  <a:prstClr val="white"/>
                </a:solidFill>
                <a:effectLst/>
                <a:uLnTx/>
                <a:uFillTx/>
              </a:rPr>
              <a:t>	</a:t>
            </a:r>
            <a:r>
              <a:rPr lang="en-US" sz="800" dirty="0" smtClean="0">
                <a:solidFill>
                  <a:prstClr val="white"/>
                </a:solidFill>
              </a:rPr>
              <a:t>Applied Remote Sensing Training Program</a:t>
            </a:r>
            <a:r>
              <a:rPr kumimoji="0" lang="en-US" sz="800" b="1" i="0" u="none" strike="noStrike" kern="1200" cap="none" spc="0" normalizeH="0" baseline="0" noProof="0" dirty="0" smtClean="0">
                <a:ln>
                  <a:noFill/>
                </a:ln>
                <a:solidFill>
                  <a:prstClr val="white"/>
                </a:solidFill>
                <a:effectLst/>
                <a:uLnTx/>
                <a:uFillTx/>
              </a:rPr>
              <a:t>	</a:t>
            </a:r>
            <a:endParaRPr kumimoji="0" lang="en-US" sz="800" b="0" i="0" u="none" strike="noStrike" kern="1200" cap="none" spc="0" normalizeH="0" baseline="0" noProof="0" dirty="0">
              <a:ln>
                <a:noFill/>
              </a:ln>
              <a:solidFill>
                <a:prstClr val="white"/>
              </a:solidFill>
              <a:effectLst/>
              <a:uLnTx/>
              <a:uFillTx/>
            </a:endParaRPr>
          </a:p>
        </p:txBody>
      </p:sp>
      <p:sp>
        <p:nvSpPr>
          <p:cNvPr id="23" name="Content Placeholder 4"/>
          <p:cNvSpPr txBox="1">
            <a:spLocks/>
          </p:cNvSpPr>
          <p:nvPr/>
        </p:nvSpPr>
        <p:spPr>
          <a:xfrm>
            <a:off x="121241" y="5961333"/>
            <a:ext cx="3706481" cy="71590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dirty="0" smtClean="0"/>
              <a:t>Website: </a:t>
            </a:r>
            <a:r>
              <a:rPr lang="en-US" dirty="0" smtClean="0">
                <a:hlinkClick r:id="rId5"/>
              </a:rPr>
              <a:t>http://arset.gsfc.nasa.gov</a:t>
            </a:r>
            <a:endParaRPr lang="en-US" dirty="0" smtClean="0"/>
          </a:p>
          <a:p>
            <a:pPr marL="0" indent="0" algn="just">
              <a:buNone/>
            </a:pPr>
            <a:r>
              <a:rPr lang="en-US" dirty="0" smtClean="0"/>
              <a:t>Twitter: @NASAARSET</a:t>
            </a:r>
          </a:p>
        </p:txBody>
      </p:sp>
    </p:spTree>
    <p:extLst>
      <p:ext uri="{BB962C8B-B14F-4D97-AF65-F5344CB8AC3E}">
        <p14:creationId xmlns:p14="http://schemas.microsoft.com/office/powerpoint/2010/main" val="19943293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p:cNvSpPr txBox="1"/>
          <p:nvPr/>
        </p:nvSpPr>
        <p:spPr>
          <a:xfrm>
            <a:off x="304800" y="206514"/>
            <a:ext cx="8686800" cy="707886"/>
          </a:xfrm>
          <a:prstGeom prst="rect">
            <a:avLst/>
          </a:prstGeom>
          <a:noFill/>
        </p:spPr>
        <p:txBody>
          <a:bodyPr wrap="square" rtlCol="0">
            <a:spAutoFit/>
          </a:bodyPr>
          <a:lstStyle/>
          <a:p>
            <a:pPr algn="ctr"/>
            <a:r>
              <a:rPr lang="en-US" sz="4000" b="1" dirty="0" smtClean="0">
                <a:solidFill>
                  <a:srgbClr val="FFFFFF"/>
                </a:solidFill>
              </a:rPr>
              <a:t>ARSET: Best Practices</a:t>
            </a:r>
            <a:endParaRPr lang="en-US" sz="4000" b="1" dirty="0">
              <a:solidFill>
                <a:srgbClr val="FFFFFF"/>
              </a:solidFill>
            </a:endParaRPr>
          </a:p>
        </p:txBody>
      </p:sp>
      <p:sp>
        <p:nvSpPr>
          <p:cNvPr id="2" name="Content Placeholder 1"/>
          <p:cNvSpPr>
            <a:spLocks noGrp="1"/>
          </p:cNvSpPr>
          <p:nvPr>
            <p:ph sz="half" idx="1"/>
          </p:nvPr>
        </p:nvSpPr>
        <p:spPr>
          <a:xfrm>
            <a:off x="4665034" y="1219200"/>
            <a:ext cx="4038600" cy="3394472"/>
          </a:xfrm>
        </p:spPr>
        <p:txBody>
          <a:bodyPr>
            <a:normAutofit/>
          </a:bodyPr>
          <a:lstStyle/>
          <a:p>
            <a:pPr>
              <a:buClr>
                <a:schemeClr val="accent2">
                  <a:lumMod val="50000"/>
                </a:schemeClr>
              </a:buClr>
              <a:buFont typeface="Wingdings" panose="05000000000000000000" pitchFamily="2" charset="2"/>
              <a:buChar char="Ø"/>
            </a:pPr>
            <a:r>
              <a:rPr lang="en-US" dirty="0" smtClean="0"/>
              <a:t>6</a:t>
            </a:r>
            <a:r>
              <a:rPr lang="en-US" dirty="0"/>
              <a:t>-12 month collaboration </a:t>
            </a:r>
            <a:r>
              <a:rPr lang="en-US" dirty="0" smtClean="0"/>
              <a:t>with </a:t>
            </a:r>
            <a:r>
              <a:rPr lang="en-US" dirty="0"/>
              <a:t>key partner or boundary </a:t>
            </a:r>
            <a:r>
              <a:rPr lang="en-US" dirty="0" smtClean="0"/>
              <a:t>organization(s)</a:t>
            </a:r>
            <a:endParaRPr lang="en-US" dirty="0"/>
          </a:p>
          <a:p>
            <a:pPr>
              <a:buClr>
                <a:schemeClr val="accent2">
                  <a:lumMod val="50000"/>
                </a:schemeClr>
              </a:buClr>
              <a:buFont typeface="Wingdings" panose="05000000000000000000" pitchFamily="2" charset="2"/>
              <a:buChar char="Ø"/>
            </a:pPr>
            <a:r>
              <a:rPr lang="en-US" dirty="0"/>
              <a:t>Large focus on hands-</a:t>
            </a:r>
            <a:r>
              <a:rPr lang="en-US" dirty="0" smtClean="0"/>
              <a:t>on </a:t>
            </a:r>
            <a:r>
              <a:rPr lang="en-US" dirty="0"/>
              <a:t>data access and analysis</a:t>
            </a:r>
          </a:p>
          <a:p>
            <a:pPr>
              <a:buClr>
                <a:schemeClr val="accent2">
                  <a:lumMod val="50000"/>
                </a:schemeClr>
              </a:buClr>
              <a:buFont typeface="Wingdings" panose="05000000000000000000" pitchFamily="2" charset="2"/>
              <a:buChar char="Ø"/>
            </a:pPr>
            <a:r>
              <a:rPr lang="en-US" dirty="0" smtClean="0"/>
              <a:t>Use of both web </a:t>
            </a:r>
            <a:r>
              <a:rPr lang="en-US" dirty="0"/>
              <a:t>based </a:t>
            </a:r>
            <a:r>
              <a:rPr lang="en-US" dirty="0" smtClean="0"/>
              <a:t>tools and </a:t>
            </a:r>
            <a:r>
              <a:rPr lang="en-US" dirty="0"/>
              <a:t>software </a:t>
            </a:r>
            <a:r>
              <a:rPr lang="en-US" dirty="0" smtClean="0"/>
              <a:t>(GIS</a:t>
            </a:r>
            <a:r>
              <a:rPr lang="en-US" dirty="0"/>
              <a:t>, python)</a:t>
            </a:r>
          </a:p>
          <a:p>
            <a:pPr>
              <a:buClr>
                <a:schemeClr val="accent2">
                  <a:lumMod val="50000"/>
                </a:schemeClr>
              </a:buClr>
              <a:buFont typeface="Wingdings" panose="05000000000000000000" pitchFamily="2" charset="2"/>
              <a:buChar char="Ø"/>
            </a:pPr>
            <a:r>
              <a:rPr lang="en-US" dirty="0"/>
              <a:t>Group projects </a:t>
            </a:r>
            <a:r>
              <a:rPr lang="en-US" dirty="0" smtClean="0"/>
              <a:t>are used in advanced online and on-site training</a:t>
            </a:r>
          </a:p>
          <a:p>
            <a:pPr>
              <a:buClr>
                <a:schemeClr val="accent2">
                  <a:lumMod val="50000"/>
                </a:schemeClr>
              </a:buClr>
              <a:buFont typeface="Wingdings" panose="05000000000000000000" pitchFamily="2" charset="2"/>
              <a:buChar char="Ø"/>
            </a:pPr>
            <a:r>
              <a:rPr lang="en-US" dirty="0" smtClean="0"/>
              <a:t>Ongoing participant assessment and program evaluation through surveys</a:t>
            </a:r>
          </a:p>
          <a:p>
            <a:pPr marL="109728" indent="0">
              <a:buNone/>
            </a:pPr>
            <a:endParaRPr lang="en-US" dirty="0" smtClean="0"/>
          </a:p>
          <a:p>
            <a:pPr marL="109728" indent="0">
              <a:buNone/>
            </a:pPr>
            <a:endParaRPr lang="en-US" dirty="0"/>
          </a:p>
        </p:txBody>
      </p:sp>
      <p:sp>
        <p:nvSpPr>
          <p:cNvPr id="3" name="Content Placeholder 2"/>
          <p:cNvSpPr>
            <a:spLocks noGrp="1"/>
          </p:cNvSpPr>
          <p:nvPr>
            <p:ph sz="half" idx="2"/>
          </p:nvPr>
        </p:nvSpPr>
        <p:spPr>
          <a:xfrm>
            <a:off x="266696" y="1122576"/>
            <a:ext cx="4038600" cy="3394472"/>
          </a:xfrm>
        </p:spPr>
        <p:txBody>
          <a:bodyPr/>
          <a:lstStyle/>
          <a:p>
            <a:pPr marL="109728" indent="0">
              <a:buNone/>
            </a:pPr>
            <a:r>
              <a:rPr lang="en-US" dirty="0" smtClean="0"/>
              <a:t>   </a:t>
            </a:r>
            <a:r>
              <a:rPr lang="en-US" sz="1800" b="1" dirty="0" smtClean="0"/>
              <a:t>Gradual Learning Approach</a:t>
            </a:r>
            <a:endParaRPr lang="en-US" sz="1800" b="1" dirty="0"/>
          </a:p>
        </p:txBody>
      </p:sp>
      <p:grpSp>
        <p:nvGrpSpPr>
          <p:cNvPr id="6" name="Group 5"/>
          <p:cNvGrpSpPr/>
          <p:nvPr/>
        </p:nvGrpSpPr>
        <p:grpSpPr>
          <a:xfrm>
            <a:off x="266696" y="1700335"/>
            <a:ext cx="4187413" cy="4230776"/>
            <a:chOff x="331299" y="1269297"/>
            <a:chExt cx="7360886" cy="2733309"/>
          </a:xfrm>
        </p:grpSpPr>
        <p:grpSp>
          <p:nvGrpSpPr>
            <p:cNvPr id="7" name="Group 6"/>
            <p:cNvGrpSpPr/>
            <p:nvPr/>
          </p:nvGrpSpPr>
          <p:grpSpPr>
            <a:xfrm>
              <a:off x="382398" y="1269297"/>
              <a:ext cx="7234117" cy="1283269"/>
              <a:chOff x="382398" y="1269297"/>
              <a:chExt cx="7234117" cy="1283269"/>
            </a:xfrm>
          </p:grpSpPr>
          <p:grpSp>
            <p:nvGrpSpPr>
              <p:cNvPr id="18" name="Group 17"/>
              <p:cNvGrpSpPr/>
              <p:nvPr/>
            </p:nvGrpSpPr>
            <p:grpSpPr>
              <a:xfrm>
                <a:off x="382398" y="1269297"/>
                <a:ext cx="7205942" cy="1283269"/>
                <a:chOff x="313190" y="1078332"/>
                <a:chExt cx="7205942" cy="1283269"/>
              </a:xfrm>
            </p:grpSpPr>
            <p:grpSp>
              <p:nvGrpSpPr>
                <p:cNvPr id="21" name="Group 20"/>
                <p:cNvGrpSpPr/>
                <p:nvPr/>
              </p:nvGrpSpPr>
              <p:grpSpPr>
                <a:xfrm>
                  <a:off x="313190" y="1078332"/>
                  <a:ext cx="1794237" cy="1283269"/>
                  <a:chOff x="313190" y="1078332"/>
                  <a:chExt cx="1794237" cy="1283269"/>
                </a:xfrm>
              </p:grpSpPr>
              <p:sp>
                <p:nvSpPr>
                  <p:cNvPr id="23" name="Pentagon 22"/>
                  <p:cNvSpPr/>
                  <p:nvPr/>
                </p:nvSpPr>
                <p:spPr>
                  <a:xfrm rot="5400000">
                    <a:off x="570648" y="820874"/>
                    <a:ext cx="1279315" cy="1794231"/>
                  </a:xfrm>
                  <a:prstGeom prst="homePlate">
                    <a:avLst/>
                  </a:prstGeom>
                  <a:solidFill>
                    <a:srgbClr val="82AB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cs typeface="Arial"/>
                    </a:endParaRPr>
                  </a:p>
                </p:txBody>
              </p:sp>
              <p:sp>
                <p:nvSpPr>
                  <p:cNvPr id="24" name="Chevron 23"/>
                  <p:cNvSpPr/>
                  <p:nvPr/>
                </p:nvSpPr>
                <p:spPr>
                  <a:xfrm rot="5400000">
                    <a:off x="644109" y="898283"/>
                    <a:ext cx="1135580" cy="1791056"/>
                  </a:xfrm>
                  <a:prstGeom prst="chevron">
                    <a:avLst>
                      <a:gd name="adj" fmla="val 25939"/>
                    </a:avLst>
                  </a:prstGeom>
                  <a:solidFill>
                    <a:srgbClr val="82AB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latin typeface="Arial"/>
                      <a:cs typeface="Arial"/>
                    </a:endParaRPr>
                  </a:p>
                </p:txBody>
              </p:sp>
            </p:grpSp>
            <p:sp>
              <p:nvSpPr>
                <p:cNvPr id="22" name="Rectangle 21"/>
                <p:cNvSpPr/>
                <p:nvPr/>
              </p:nvSpPr>
              <p:spPr>
                <a:xfrm>
                  <a:off x="2107426" y="1095191"/>
                  <a:ext cx="5411706" cy="1069631"/>
                </a:xfrm>
                <a:prstGeom prst="rect">
                  <a:avLst/>
                </a:prstGeom>
                <a:noFill/>
                <a:ln w="38100">
                  <a:solidFill>
                    <a:srgbClr val="82AB7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cs typeface="Arial"/>
                  </a:endParaRPr>
                </a:p>
              </p:txBody>
            </p:sp>
          </p:grpSp>
          <p:sp>
            <p:nvSpPr>
              <p:cNvPr id="19" name="TextBox 18"/>
              <p:cNvSpPr txBox="1"/>
              <p:nvPr/>
            </p:nvSpPr>
            <p:spPr>
              <a:xfrm>
                <a:off x="2145393" y="1345450"/>
                <a:ext cx="5471122" cy="894781"/>
              </a:xfrm>
              <a:prstGeom prst="rect">
                <a:avLst/>
              </a:prstGeom>
              <a:noFill/>
            </p:spPr>
            <p:txBody>
              <a:bodyPr wrap="square" rtlCol="0">
                <a:spAutoFit/>
              </a:bodyPr>
              <a:lstStyle/>
              <a:p>
                <a:pPr marL="100584" indent="-100584">
                  <a:buFont typeface="Arial"/>
                  <a:buChar char="•"/>
                </a:pPr>
                <a:r>
                  <a:rPr lang="en-US" sz="1400" dirty="0">
                    <a:cs typeface="Arial"/>
                  </a:rPr>
                  <a:t>Webinars &amp; Hands-on Workshops </a:t>
                </a:r>
              </a:p>
              <a:p>
                <a:pPr marL="100584" indent="-100584">
                  <a:buFont typeface="Arial"/>
                  <a:buChar char="•"/>
                </a:pPr>
                <a:r>
                  <a:rPr lang="en-US" sz="1400" dirty="0">
                    <a:cs typeface="Arial"/>
                  </a:rPr>
                  <a:t>Assumes no prior RS knowledge</a:t>
                </a:r>
              </a:p>
              <a:p>
                <a:r>
                  <a:rPr lang="en-US" sz="1400" i="1" dirty="0">
                    <a:cs typeface="Arial"/>
                  </a:rPr>
                  <a:t>Examples: Fundamentals of Remote </a:t>
                </a:r>
                <a:r>
                  <a:rPr lang="en-US" sz="1400" i="1" dirty="0" smtClean="0">
                    <a:cs typeface="Arial"/>
                  </a:rPr>
                  <a:t>Sensing</a:t>
                </a:r>
                <a:r>
                  <a:rPr lang="en-US" sz="1400" i="1" dirty="0">
                    <a:cs typeface="Arial"/>
                  </a:rPr>
                  <a:t>; Remote Sensing Observations for Flood Management</a:t>
                </a:r>
              </a:p>
            </p:txBody>
          </p:sp>
          <p:sp>
            <p:nvSpPr>
              <p:cNvPr id="20" name="TextBox 19"/>
              <p:cNvSpPr txBox="1"/>
              <p:nvPr/>
            </p:nvSpPr>
            <p:spPr>
              <a:xfrm>
                <a:off x="398279" y="1659432"/>
                <a:ext cx="1794228" cy="338028"/>
              </a:xfrm>
              <a:prstGeom prst="rect">
                <a:avLst/>
              </a:prstGeom>
              <a:noFill/>
            </p:spPr>
            <p:txBody>
              <a:bodyPr wrap="square" rtlCol="0">
                <a:spAutoFit/>
              </a:bodyPr>
              <a:lstStyle/>
              <a:p>
                <a:pPr algn="ctr"/>
                <a:r>
                  <a:rPr lang="en-US" sz="1400" b="1" dirty="0">
                    <a:solidFill>
                      <a:schemeClr val="bg1"/>
                    </a:solidFill>
                    <a:cs typeface="Arial"/>
                  </a:rPr>
                  <a:t>Basic Training</a:t>
                </a:r>
              </a:p>
            </p:txBody>
          </p:sp>
        </p:grpSp>
        <p:grpSp>
          <p:nvGrpSpPr>
            <p:cNvPr id="8" name="Group 7"/>
            <p:cNvGrpSpPr/>
            <p:nvPr/>
          </p:nvGrpSpPr>
          <p:grpSpPr>
            <a:xfrm>
              <a:off x="331299" y="2690261"/>
              <a:ext cx="7360886" cy="1312345"/>
              <a:chOff x="331299" y="2690261"/>
              <a:chExt cx="7360886" cy="1312345"/>
            </a:xfrm>
          </p:grpSpPr>
          <p:grpSp>
            <p:nvGrpSpPr>
              <p:cNvPr id="10" name="Group 9"/>
              <p:cNvGrpSpPr/>
              <p:nvPr/>
            </p:nvGrpSpPr>
            <p:grpSpPr>
              <a:xfrm>
                <a:off x="382397" y="2701313"/>
                <a:ext cx="7205944" cy="1293108"/>
                <a:chOff x="303664" y="3004930"/>
                <a:chExt cx="7205944" cy="1293108"/>
              </a:xfrm>
            </p:grpSpPr>
            <p:sp>
              <p:nvSpPr>
                <p:cNvPr id="13" name="Rectangle 12"/>
                <p:cNvSpPr/>
                <p:nvPr/>
              </p:nvSpPr>
              <p:spPr>
                <a:xfrm>
                  <a:off x="2129652" y="3013328"/>
                  <a:ext cx="5379956" cy="1273446"/>
                </a:xfrm>
                <a:prstGeom prst="rect">
                  <a:avLst/>
                </a:prstGeom>
                <a:noFill/>
                <a:ln w="38100">
                  <a:solidFill>
                    <a:srgbClr val="485E4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cs typeface="Arial"/>
                  </a:endParaRPr>
                </a:p>
              </p:txBody>
            </p:sp>
            <p:grpSp>
              <p:nvGrpSpPr>
                <p:cNvPr id="14" name="Group 13"/>
                <p:cNvGrpSpPr/>
                <p:nvPr/>
              </p:nvGrpSpPr>
              <p:grpSpPr>
                <a:xfrm>
                  <a:off x="303664" y="3004930"/>
                  <a:ext cx="1829165" cy="1293108"/>
                  <a:chOff x="300489" y="3004930"/>
                  <a:chExt cx="1829165" cy="1293108"/>
                </a:xfrm>
              </p:grpSpPr>
              <p:sp>
                <p:nvSpPr>
                  <p:cNvPr id="15" name="Rectangle 14"/>
                  <p:cNvSpPr/>
                  <p:nvPr/>
                </p:nvSpPr>
                <p:spPr>
                  <a:xfrm>
                    <a:off x="300489" y="3806794"/>
                    <a:ext cx="1829165" cy="491244"/>
                  </a:xfrm>
                  <a:prstGeom prst="rect">
                    <a:avLst/>
                  </a:prstGeom>
                  <a:solidFill>
                    <a:srgbClr val="485E4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cs typeface="Arial"/>
                    </a:endParaRPr>
                  </a:p>
                </p:txBody>
              </p:sp>
              <p:sp>
                <p:nvSpPr>
                  <p:cNvPr id="16" name="Chevron 15"/>
                  <p:cNvSpPr/>
                  <p:nvPr/>
                </p:nvSpPr>
                <p:spPr>
                  <a:xfrm rot="5400000">
                    <a:off x="696446" y="2611902"/>
                    <a:ext cx="1005002" cy="1791057"/>
                  </a:xfrm>
                  <a:prstGeom prst="chevron">
                    <a:avLst>
                      <a:gd name="adj" fmla="val 25939"/>
                    </a:avLst>
                  </a:prstGeom>
                  <a:solidFill>
                    <a:srgbClr val="485E4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latin typeface="Arial"/>
                      <a:cs typeface="Arial"/>
                    </a:endParaRPr>
                  </a:p>
                </p:txBody>
              </p:sp>
            </p:grpSp>
          </p:grpSp>
          <p:sp>
            <p:nvSpPr>
              <p:cNvPr id="11" name="TextBox 10"/>
              <p:cNvSpPr txBox="1"/>
              <p:nvPr/>
            </p:nvSpPr>
            <p:spPr>
              <a:xfrm>
                <a:off x="2176382" y="2690261"/>
                <a:ext cx="5515803" cy="1312345"/>
              </a:xfrm>
              <a:prstGeom prst="rect">
                <a:avLst/>
              </a:prstGeom>
              <a:noFill/>
            </p:spPr>
            <p:txBody>
              <a:bodyPr wrap="square" rtlCol="0">
                <a:spAutoFit/>
              </a:bodyPr>
              <a:lstStyle/>
              <a:p>
                <a:pPr marL="100584" indent="-100584">
                  <a:buFont typeface="Arial"/>
                  <a:buChar char="•"/>
                </a:pPr>
                <a:r>
                  <a:rPr lang="en-US" sz="1400" dirty="0">
                    <a:cs typeface="Arial"/>
                  </a:rPr>
                  <a:t>Webinars &amp; Hands-on Workshops </a:t>
                </a:r>
              </a:p>
              <a:p>
                <a:pPr marL="100584" indent="-100584">
                  <a:buFont typeface="Arial"/>
                  <a:buChar char="•"/>
                </a:pPr>
                <a:r>
                  <a:rPr lang="en-US" sz="1400" dirty="0">
                    <a:cs typeface="Arial"/>
                  </a:rPr>
                  <a:t>Requires basic training</a:t>
                </a:r>
              </a:p>
              <a:p>
                <a:pPr marL="100584" indent="-100584">
                  <a:buFont typeface="Arial"/>
                  <a:buChar char="•"/>
                </a:pPr>
                <a:r>
                  <a:rPr lang="en-US" sz="1400" dirty="0">
                    <a:cs typeface="Arial"/>
                  </a:rPr>
                  <a:t>Tailored to a specific audience and/or region for a specific application</a:t>
                </a:r>
              </a:p>
              <a:p>
                <a:r>
                  <a:rPr lang="en-US" sz="1400" i="1" dirty="0">
                    <a:cs typeface="Arial"/>
                  </a:rPr>
                  <a:t>Example: </a:t>
                </a:r>
                <a:r>
                  <a:rPr lang="en-US" sz="1400" i="1" dirty="0"/>
                  <a:t>Creating and Using Normalized Differential Vegetation Index from Satellite Imagery</a:t>
                </a:r>
              </a:p>
            </p:txBody>
          </p:sp>
          <p:sp>
            <p:nvSpPr>
              <p:cNvPr id="12" name="TextBox 11"/>
              <p:cNvSpPr txBox="1"/>
              <p:nvPr/>
            </p:nvSpPr>
            <p:spPr>
              <a:xfrm>
                <a:off x="331299" y="3148750"/>
                <a:ext cx="1968592" cy="338028"/>
              </a:xfrm>
              <a:prstGeom prst="rect">
                <a:avLst/>
              </a:prstGeom>
              <a:noFill/>
            </p:spPr>
            <p:txBody>
              <a:bodyPr wrap="square" rtlCol="0" anchor="ctr">
                <a:spAutoFit/>
              </a:bodyPr>
              <a:lstStyle/>
              <a:p>
                <a:pPr algn="ctr"/>
                <a:r>
                  <a:rPr lang="en-US" sz="1400" b="1" dirty="0">
                    <a:solidFill>
                      <a:srgbClr val="FFFFFF"/>
                    </a:solidFill>
                    <a:cs typeface="Arial"/>
                  </a:rPr>
                  <a:t>Advanced </a:t>
                </a:r>
              </a:p>
              <a:p>
                <a:pPr algn="ctr"/>
                <a:r>
                  <a:rPr lang="en-US" sz="1400" b="1" dirty="0">
                    <a:solidFill>
                      <a:srgbClr val="FFFFFF"/>
                    </a:solidFill>
                    <a:cs typeface="Arial"/>
                  </a:rPr>
                  <a:t>Training</a:t>
                </a:r>
              </a:p>
            </p:txBody>
          </p:sp>
        </p:grpSp>
        <p:sp>
          <p:nvSpPr>
            <p:cNvPr id="9" name="Chevron 8"/>
            <p:cNvSpPr/>
            <p:nvPr/>
          </p:nvSpPr>
          <p:spPr>
            <a:xfrm rot="5400000">
              <a:off x="1097491" y="1728428"/>
              <a:ext cx="398973" cy="1791057"/>
            </a:xfrm>
            <a:prstGeom prst="chevron">
              <a:avLst>
                <a:gd name="adj" fmla="val 51030"/>
              </a:avLst>
            </a:prstGeom>
            <a:solidFill>
              <a:srgbClr val="65845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latin typeface="Arial"/>
                <a:cs typeface="Arial"/>
              </a:endParaRPr>
            </a:p>
          </p:txBody>
        </p:sp>
      </p:grpSp>
      <p:sp>
        <p:nvSpPr>
          <p:cNvPr id="25" name="Subtitle 2"/>
          <p:cNvSpPr txBox="1">
            <a:spLocks/>
          </p:cNvSpPr>
          <p:nvPr/>
        </p:nvSpPr>
        <p:spPr>
          <a:xfrm>
            <a:off x="0" y="6677240"/>
            <a:ext cx="4572000" cy="182880"/>
          </a:xfrm>
          <a:prstGeom prst="rect">
            <a:avLst/>
          </a:prstGeom>
          <a:solidFill>
            <a:schemeClr val="accent2">
              <a:lumMod val="50000"/>
            </a:schemeClr>
          </a:solidFill>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53975"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800" b="0" i="0" u="none" strike="noStrike" kern="1200" cap="none" spc="0" normalizeH="0" baseline="0" noProof="0" dirty="0" smtClean="0">
                <a:ln>
                  <a:noFill/>
                </a:ln>
                <a:solidFill>
                  <a:sysClr val="window" lastClr="FFFFFF"/>
                </a:solidFill>
                <a:effectLst/>
                <a:uLnTx/>
                <a:uFillTx/>
                <a:ea typeface="+mn-ea"/>
                <a:cs typeface="+mn-cs"/>
              </a:rPr>
              <a:t>Applied Sciences Program</a:t>
            </a:r>
            <a:r>
              <a:rPr kumimoji="0" lang="en-US" sz="800" b="1" i="0" u="none" strike="noStrike" kern="1200" cap="none" spc="0" normalizeH="0" baseline="0" noProof="0" dirty="0" smtClean="0">
                <a:ln>
                  <a:noFill/>
                </a:ln>
                <a:solidFill>
                  <a:sysClr val="window" lastClr="FFFFFF"/>
                </a:solidFill>
                <a:effectLst/>
                <a:uLnTx/>
                <a:uFillTx/>
                <a:ea typeface="+mn-ea"/>
                <a:cs typeface="+mn-cs"/>
              </a:rPr>
              <a:t>| </a:t>
            </a:r>
            <a:r>
              <a:rPr kumimoji="0" lang="en-US" sz="800" b="0" i="0" u="none" strike="noStrike" kern="1200" cap="none" spc="0" normalizeH="0" baseline="0" noProof="0" dirty="0" smtClean="0">
                <a:ln>
                  <a:noFill/>
                </a:ln>
                <a:solidFill>
                  <a:sysClr val="window" lastClr="FFFFFF"/>
                </a:solidFill>
                <a:effectLst/>
                <a:uLnTx/>
                <a:uFillTx/>
                <a:ea typeface="+mn-ea"/>
                <a:cs typeface="+mn-cs"/>
              </a:rPr>
              <a:t>NASA</a:t>
            </a:r>
            <a:r>
              <a:rPr kumimoji="0" lang="en-US" sz="800" b="1" i="0" u="none" strike="noStrike" kern="1200" cap="none" spc="0" normalizeH="0" baseline="0" noProof="0" dirty="0" smtClean="0">
                <a:ln>
                  <a:noFill/>
                </a:ln>
                <a:solidFill>
                  <a:sysClr val="window" lastClr="FFFFFF"/>
                </a:solidFill>
                <a:effectLst/>
                <a:uLnTx/>
                <a:uFillTx/>
                <a:ea typeface="+mn-ea"/>
                <a:cs typeface="+mn-cs"/>
              </a:rPr>
              <a:t> 		</a:t>
            </a:r>
            <a:endParaRPr kumimoji="0" lang="en-US" sz="800" b="0" i="0" u="none" strike="noStrike" kern="1200" cap="none" spc="0" normalizeH="0" baseline="0" noProof="0" dirty="0">
              <a:ln>
                <a:noFill/>
              </a:ln>
              <a:solidFill>
                <a:sysClr val="window" lastClr="FFFFFF"/>
              </a:solidFill>
              <a:effectLst/>
              <a:uLnTx/>
              <a:uFillTx/>
              <a:ea typeface="+mn-ea"/>
              <a:cs typeface="+mn-cs"/>
            </a:endParaRPr>
          </a:p>
        </p:txBody>
      </p:sp>
      <p:sp>
        <p:nvSpPr>
          <p:cNvPr id="26" name="Subtitle 2"/>
          <p:cNvSpPr txBox="1">
            <a:spLocks/>
          </p:cNvSpPr>
          <p:nvPr/>
        </p:nvSpPr>
        <p:spPr>
          <a:xfrm>
            <a:off x="4572000" y="6677240"/>
            <a:ext cx="4572000" cy="182880"/>
          </a:xfrm>
          <a:prstGeom prst="rect">
            <a:avLst/>
          </a:prstGeom>
          <a:solidFill>
            <a:schemeClr val="accent2">
              <a:lumMod val="50000"/>
            </a:schemeClr>
          </a:solidFill>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53975" marR="0" lvl="0" indent="0" algn="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800" b="1" i="0" u="none" strike="noStrike" kern="1200" cap="none" spc="0" normalizeH="0" baseline="0" noProof="0" dirty="0" smtClean="0">
                <a:ln>
                  <a:noFill/>
                </a:ln>
                <a:solidFill>
                  <a:prstClr val="white"/>
                </a:solidFill>
                <a:effectLst/>
                <a:uLnTx/>
                <a:uFillTx/>
              </a:rPr>
              <a:t>	</a:t>
            </a:r>
            <a:r>
              <a:rPr lang="en-US" sz="800" dirty="0" smtClean="0">
                <a:solidFill>
                  <a:prstClr val="white"/>
                </a:solidFill>
              </a:rPr>
              <a:t>Applied Remote Sensing Training Program</a:t>
            </a:r>
            <a:r>
              <a:rPr kumimoji="0" lang="en-US" sz="800" b="1" i="0" u="none" strike="noStrike" kern="1200" cap="none" spc="0" normalizeH="0" baseline="0" noProof="0" dirty="0" smtClean="0">
                <a:ln>
                  <a:noFill/>
                </a:ln>
                <a:solidFill>
                  <a:prstClr val="white"/>
                </a:solidFill>
                <a:effectLst/>
                <a:uLnTx/>
                <a:uFillTx/>
              </a:rPr>
              <a:t>	</a:t>
            </a:r>
            <a:endParaRPr kumimoji="0" lang="en-US" sz="800" b="0" i="0" u="none" strike="noStrike" kern="1200" cap="none" spc="0" normalizeH="0" baseline="0" noProof="0" dirty="0">
              <a:ln>
                <a:noFill/>
              </a:ln>
              <a:solidFill>
                <a:prstClr val="white"/>
              </a:solidFill>
              <a:effectLst/>
              <a:uLnTx/>
              <a:uFillTx/>
            </a:endParaRPr>
          </a:p>
        </p:txBody>
      </p:sp>
      <p:pic>
        <p:nvPicPr>
          <p:cNvPr id="28" name="Picture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41437" y="4614930"/>
            <a:ext cx="3288162" cy="1938270"/>
          </a:xfrm>
          <a:prstGeom prst="rect">
            <a:avLst/>
          </a:prstGeom>
        </p:spPr>
      </p:pic>
      <p:sp>
        <p:nvSpPr>
          <p:cNvPr id="29" name="TextBox 28"/>
          <p:cNvSpPr txBox="1"/>
          <p:nvPr/>
        </p:nvSpPr>
        <p:spPr>
          <a:xfrm>
            <a:off x="4876800" y="4038600"/>
            <a:ext cx="2760630" cy="58477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US" sz="1600" b="1" i="0" u="none" strike="noStrike" cap="none" spc="0" normalizeH="0" baseline="0" dirty="0" smtClean="0">
                <a:ln>
                  <a:noFill/>
                </a:ln>
                <a:solidFill>
                  <a:srgbClr val="002569"/>
                </a:solidFill>
                <a:effectLst/>
                <a:uFillTx/>
              </a:rPr>
              <a:t>Capacity Built?</a:t>
            </a:r>
          </a:p>
          <a:p>
            <a:pPr marL="0" marR="0" indent="0" algn="l" defTabSz="457200" rtl="0" fontAlgn="auto" latinLnBrk="1" hangingPunct="0">
              <a:lnSpc>
                <a:spcPct val="100000"/>
              </a:lnSpc>
              <a:spcBef>
                <a:spcPts val="0"/>
              </a:spcBef>
              <a:spcAft>
                <a:spcPts val="0"/>
              </a:spcAft>
              <a:buClrTx/>
              <a:buSzTx/>
              <a:buFontTx/>
              <a:buNone/>
              <a:tabLst/>
            </a:pPr>
            <a:r>
              <a:rPr lang="en-US" sz="1600" dirty="0" smtClean="0"/>
              <a:t>Follow up surveys, interviews</a:t>
            </a:r>
          </a:p>
        </p:txBody>
      </p:sp>
    </p:spTree>
    <p:extLst>
      <p:ext uri="{BB962C8B-B14F-4D97-AF65-F5344CB8AC3E}">
        <p14:creationId xmlns:p14="http://schemas.microsoft.com/office/powerpoint/2010/main" val="2170804244"/>
      </p:ext>
    </p:extLst>
  </p:cSld>
  <p:clrMapOvr>
    <a:masterClrMapping/>
  </p:clrMapOvr>
</p:sld>
</file>

<file path=ppt/theme/theme1.xml><?xml version="1.0" encoding="utf-8"?>
<a:theme xmlns:a="http://schemas.openxmlformats.org/drawingml/2006/main" name="Defaul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FF9A00"/>
      </a:accent1>
      <a:accent2>
        <a:srgbClr val="9F2D20"/>
      </a:accent2>
      <a:accent3>
        <a:srgbClr val="8F8F8F"/>
      </a:accent3>
      <a:accent4>
        <a:srgbClr val="001E59"/>
      </a:accent4>
      <a:accent5>
        <a:srgbClr val="FFCAAA"/>
      </a:accent5>
      <a:accent6>
        <a:srgbClr val="90281C"/>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9864</TotalTime>
  <Words>2218</Words>
  <Application>Microsoft Macintosh PowerPoint</Application>
  <PresentationFormat>On-screen Show (4:3)</PresentationFormat>
  <Paragraphs>348</Paragraphs>
  <Slides>18</Slides>
  <Notes>7</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Default</vt:lpstr>
      <vt:lpstr>Capacity Building Activities in Earth Observation at NASA</vt:lpstr>
      <vt:lpstr>PowerPoint Presentation</vt:lpstr>
      <vt:lpstr>NASA Capacity Building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Overall Lessons Learned</vt:lpstr>
      <vt:lpstr>2015: 50 States, 135 countries,  many applications areas</vt:lpstr>
      <vt:lpstr>Capacity Building Partners</vt:lpstr>
      <vt:lpstr>67 Earth Observation Assets  Employed by CBP</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dc:title>
  <dc:creator>Brian R. Williams</dc:creator>
  <cp:lastModifiedBy>ODIN</cp:lastModifiedBy>
  <cp:revision>27</cp:revision>
  <dcterms:modified xsi:type="dcterms:W3CDTF">2016-03-31T12:43:03Z</dcterms:modified>
</cp:coreProperties>
</file>