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352" r:id="rId3"/>
    <p:sldId id="353" r:id="rId4"/>
    <p:sldId id="295" r:id="rId5"/>
    <p:sldId id="297" r:id="rId6"/>
    <p:sldId id="302" r:id="rId7"/>
    <p:sldId id="303" r:id="rId8"/>
    <p:sldId id="304" r:id="rId9"/>
    <p:sldId id="305" r:id="rId10"/>
    <p:sldId id="306" r:id="rId11"/>
    <p:sldId id="308" r:id="rId12"/>
    <p:sldId id="315" r:id="rId13"/>
    <p:sldId id="320" r:id="rId14"/>
    <p:sldId id="322" r:id="rId15"/>
    <p:sldId id="323" r:id="rId16"/>
    <p:sldId id="324" r:id="rId17"/>
    <p:sldId id="355" r:id="rId18"/>
    <p:sldId id="327" r:id="rId19"/>
    <p:sldId id="326" r:id="rId20"/>
    <p:sldId id="329" r:id="rId21"/>
    <p:sldId id="364" r:id="rId22"/>
    <p:sldId id="369" r:id="rId23"/>
    <p:sldId id="366" r:id="rId24"/>
    <p:sldId id="368" r:id="rId25"/>
    <p:sldId id="354" r:id="rId26"/>
    <p:sldId id="331" r:id="rId27"/>
    <p:sldId id="332" r:id="rId28"/>
    <p:sldId id="333" r:id="rId29"/>
    <p:sldId id="334" r:id="rId30"/>
    <p:sldId id="335" r:id="rId31"/>
    <p:sldId id="358" r:id="rId32"/>
    <p:sldId id="359" r:id="rId33"/>
    <p:sldId id="360" r:id="rId34"/>
    <p:sldId id="361" r:id="rId35"/>
    <p:sldId id="362" r:id="rId36"/>
    <p:sldId id="336" r:id="rId37"/>
    <p:sldId id="337" r:id="rId38"/>
    <p:sldId id="338" r:id="rId39"/>
    <p:sldId id="357" r:id="rId40"/>
    <p:sldId id="363" r:id="rId41"/>
    <p:sldId id="351" r:id="rId42"/>
    <p:sldId id="370" r:id="rId43"/>
    <p:sldId id="371" r:id="rId44"/>
    <p:sldId id="372" r:id="rId45"/>
    <p:sldId id="373" r:id="rId46"/>
    <p:sldId id="374" r:id="rId47"/>
    <p:sldId id="375" r:id="rId48"/>
    <p:sldId id="376" r:id="rId49"/>
    <p:sldId id="377" r:id="rId50"/>
    <p:sldId id="356" r:id="rId51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714" y="-54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8458"/>
    </p:cViewPr>
  </p:sorterViewPr>
  <p:notesViewPr>
    <p:cSldViewPr>
      <p:cViewPr varScale="1">
        <p:scale>
          <a:sx n="59" d="100"/>
          <a:sy n="59" d="100"/>
        </p:scale>
        <p:origin x="197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AE822-5B76-4584-9152-97072E48E658}" type="datetimeFigureOut">
              <a:rPr kumimoji="1" lang="ja-JP" altLang="en-US" smtClean="0"/>
              <a:t>2016/3/31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F355A-6072-486E-98A3-2FD9B75B57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1193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smtClean="0">
                <a:latin typeface="Calibri" pitchFamily="34" charset="0"/>
              </a:rPr>
              <a:t> Investment of 11 Mio euro total budget  </a:t>
            </a:r>
          </a:p>
          <a:p>
            <a:pPr>
              <a:buFontTx/>
              <a:buChar char="•"/>
            </a:pPr>
            <a:r>
              <a:rPr lang="en-US" smtClean="0">
                <a:latin typeface="Calibri" pitchFamily="34" charset="0"/>
              </a:rPr>
              <a:t> Reaching more than 150 African water authorities and research institutes</a:t>
            </a:r>
          </a:p>
          <a:p>
            <a:endParaRPr lang="en-US" smtClean="0">
              <a:latin typeface="Calibri" pitchFamily="34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120" y="8685632"/>
            <a:ext cx="2972280" cy="45690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22C7B56C-630C-43E1-874F-2374BB8D048D}" type="slidenum">
              <a:rPr lang="en-GB" smtClean="0"/>
              <a:pPr eaLnBrk="1" hangingPunct="1"/>
              <a:t>10</a:t>
            </a:fld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302A2CF-9D53-CA4B-92E9-7ACC63F0AA6B}" type="slidenum">
              <a:rPr lang="en-US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701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sz="1800"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A687A37-5030-436A-A3B2-98D054F5504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243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302A2CF-9D53-CA4B-92E9-7ACC63F0AA6B}" type="slidenum">
              <a:rPr lang="en-US">
                <a:solidFill>
                  <a:srgbClr val="000000"/>
                </a:solidFill>
              </a:rPr>
              <a:pPr/>
              <a:t>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701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87013" cy="4113169"/>
          </a:xfrm>
          <a:noFill/>
        </p:spPr>
        <p:txBody>
          <a:bodyPr lIns="84408" tIns="42204" rIns="84408" bIns="42204"/>
          <a:lstStyle/>
          <a:p>
            <a:endParaRPr lang="en-GB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87013" cy="4113169"/>
          </a:xfrm>
          <a:noFill/>
        </p:spPr>
        <p:txBody>
          <a:bodyPr lIns="84408" tIns="42204" rIns="84408" bIns="42204"/>
          <a:lstStyle/>
          <a:p>
            <a:endParaRPr lang="en-GB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99" y="381000"/>
            <a:ext cx="6105525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951" y="1673225"/>
            <a:ext cx="7905750" cy="431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85644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99" y="381000"/>
            <a:ext cx="6105525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06677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D756F1-AF74-4010-B395-18A277EAFC74}" type="datetimeFigureOut">
              <a:rPr lang="en-GB" smtClean="0"/>
              <a:t>31/03/2016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</p:spPr>
        <p:txBody>
          <a:bodyPr/>
          <a:lstStyle/>
          <a:p>
            <a:fld id="{A8E4BF23-7297-4BB6-BC18-FBA927A59C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902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943" y="379080"/>
            <a:ext cx="6903427" cy="43088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7657" y="1673225"/>
            <a:ext cx="3541834" cy="431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0163" y="1673225"/>
            <a:ext cx="3541835" cy="431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257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/>
  <p:timing>
    <p:tnLst>
      <p:par>
        <p:cTn id="1" dur="indefinite" restart="never" nodeType="tmRoot"/>
      </p:par>
    </p:tnLst>
  </p:timing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seom.esa.int/cryotraining2016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hyperlink" Target="https://www.futurelearn.com/courses/climate-from-space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turelearn.com/courses/climate-from-spac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hyperlink" Target="https://www.futurelearn.com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3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hyperlink" Target="https://itunes.apple.com/us/app/esa-sentinel/id1036738151?mt=8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hyperlink" Target="https://play.google.com/store/apps/details?id=eoapps.probavapp" TargetMode="External"/><Relationship Id="rId7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gif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education@esa.int" TargetMode="External"/><Relationship Id="rId2" Type="http://schemas.openxmlformats.org/officeDocument/2006/relationships/hyperlink" Target="http://www.esa.int/educa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o-edu.eo.esa.int/" TargetMode="External"/><Relationship Id="rId5" Type="http://schemas.openxmlformats.org/officeDocument/2006/relationships/hyperlink" Target="http://www.esa.int/eduspace" TargetMode="External"/><Relationship Id="rId4" Type="http://schemas.openxmlformats.org/officeDocument/2006/relationships/hyperlink" Target="mailto:eohelp@esa.int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s://earth.esa.int/web/guest/eo-education-and-training" TargetMode="Externa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iger.esa.int/tiger_news_page67.php" TargetMode="Externa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due.esrin.esa.int/page_userpartnership.php" TargetMode="External"/><Relationship Id="rId2" Type="http://schemas.openxmlformats.org/officeDocument/2006/relationships/hyperlink" Target="http://due.esrin.esa.int/page_meetings.php" TargetMode="Externa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pernicus-masters.com/" TargetMode="External"/><Relationship Id="rId2" Type="http://schemas.openxmlformats.org/officeDocument/2006/relationships/hyperlink" Target="http://www.esa.int/Our_Activities/Observing_the_Earth/Copernicus/Focus_on_Copernicus_applications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app-camp.eu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earsc.org/news/earsc-new-brochure-is-out-from-satellites-to-supermarkets-in-the-baltic" TargetMode="External"/><Relationship Id="rId2" Type="http://schemas.openxmlformats.org/officeDocument/2006/relationships/hyperlink" Target="http://www.nereus-regions.eu/Sentinels4Regions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esamultimedia.esa.int/multimedia/publications/NEREU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natur.cuni.cz/gis/lucc/" TargetMode="External"/><Relationship Id="rId2" Type="http://schemas.openxmlformats.org/officeDocument/2006/relationships/hyperlink" Target="http://web.natur.cuni.cz/gis/tat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0"/>
          <p:cNvSpPr txBox="1">
            <a:spLocks/>
          </p:cNvSpPr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304800" y="3733800"/>
            <a:ext cx="5105400" cy="312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ZA" sz="20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ESA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ZA" sz="20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F. Sarti </a:t>
            </a:r>
            <a:endParaRPr sz="2000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ZA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Day 2 – item 17 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ZA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CEOS WGCapD-5</a:t>
            </a:r>
            <a:endParaRPr lang="en-ZA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ZA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CEOS Systems Engineering Office (SEO</a:t>
            </a:r>
            <a:r>
              <a:rPr lang="en-ZA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), Hampton, VA, USA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ZA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March 30th – April 1st, 2016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56754" y="2674675"/>
            <a:ext cx="640080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altLang="ja-JP" sz="3200" b="1" dirty="0" smtClean="0">
                <a:solidFill>
                  <a:srgbClr val="FFFFFF"/>
                </a:solidFill>
                <a:latin typeface="Droid Serif"/>
              </a:rPr>
              <a:t>CB activities in EO at ESA</a:t>
            </a:r>
            <a:endParaRPr kumimoji="0" lang="ja-JP" altLang="en-US" sz="32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Droid Serif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107950" y="1412875"/>
            <a:ext cx="5184775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GB" sz="2000" dirty="0">
                <a:latin typeface="Arial" charset="0"/>
              </a:rPr>
              <a:t>ESA </a:t>
            </a:r>
            <a:r>
              <a:rPr lang="en-GB" sz="2000" b="1" dirty="0">
                <a:latin typeface="Arial" charset="0"/>
              </a:rPr>
              <a:t>launched TIGER in 2002 </a:t>
            </a:r>
            <a:r>
              <a:rPr lang="en-GB" sz="2000" u="sng" dirty="0">
                <a:latin typeface="Arial" charset="0"/>
              </a:rPr>
              <a:t>as a CEOS response to World Summit on Sustainable Development in Johannesburg</a:t>
            </a:r>
            <a:r>
              <a:rPr lang="en-GB" sz="2000" dirty="0">
                <a:latin typeface="Arial" charset="0"/>
              </a:rPr>
              <a:t>.  </a:t>
            </a:r>
          </a:p>
          <a:p>
            <a:pPr eaLnBrk="0" hangingPunct="0"/>
            <a:endParaRPr lang="en-GB" sz="2000" dirty="0">
              <a:latin typeface="Arial" charset="0"/>
            </a:endParaRPr>
          </a:p>
          <a:p>
            <a:pPr eaLnBrk="0" hangingPunct="0"/>
            <a:r>
              <a:rPr lang="en-GB" sz="2000" dirty="0">
                <a:latin typeface="Arial" charset="0"/>
              </a:rPr>
              <a:t> </a:t>
            </a:r>
          </a:p>
          <a:p>
            <a:pPr eaLnBrk="0" hangingPunct="0"/>
            <a:r>
              <a:rPr lang="en-GB" sz="2000" b="1" dirty="0">
                <a:latin typeface="Arial" charset="0"/>
              </a:rPr>
              <a:t>TIGER objective:</a:t>
            </a:r>
          </a:p>
          <a:p>
            <a:pPr eaLnBrk="0" hangingPunct="0"/>
            <a:r>
              <a:rPr lang="en-GB" sz="2000" dirty="0">
                <a:latin typeface="Arial" charset="0"/>
              </a:rPr>
              <a:t> </a:t>
            </a:r>
            <a:r>
              <a:rPr lang="ja-JP" altLang="en-GB" sz="2000" dirty="0">
                <a:latin typeface="Arial" charset="0"/>
              </a:rPr>
              <a:t>“</a:t>
            </a:r>
            <a:r>
              <a:rPr lang="en-GB" altLang="ja-JP" sz="2000" i="1" dirty="0">
                <a:latin typeface="Arial" charset="0"/>
              </a:rPr>
              <a:t>assist African countries to overcome problems faced  in the collection, analysis and dissemination of water related geo-information by exploiting the advantages of Earth Observation technology</a:t>
            </a:r>
            <a:r>
              <a:rPr lang="ja-JP" altLang="en-GB" sz="2000" i="1" dirty="0">
                <a:latin typeface="Arial" charset="0"/>
              </a:rPr>
              <a:t>”</a:t>
            </a:r>
            <a:r>
              <a:rPr lang="en-GB" altLang="ja-JP" sz="2000" dirty="0">
                <a:latin typeface="Arial" charset="0"/>
              </a:rPr>
              <a:t>.</a:t>
            </a:r>
            <a:endParaRPr lang="en-GB" sz="2000" dirty="0">
              <a:latin typeface="Arial" charset="0"/>
            </a:endParaRPr>
          </a:p>
        </p:txBody>
      </p:sp>
      <p:sp>
        <p:nvSpPr>
          <p:cNvPr id="4099" name="Rectangle 17"/>
          <p:cNvSpPr>
            <a:spLocks noChangeArrowheads="1"/>
          </p:cNvSpPr>
          <p:nvPr/>
        </p:nvSpPr>
        <p:spPr bwMode="auto">
          <a:xfrm>
            <a:off x="107950" y="5273675"/>
            <a:ext cx="88741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buClr>
                <a:schemeClr val="tx1"/>
              </a:buClr>
            </a:pPr>
            <a:r>
              <a:rPr lang="en-GB" sz="2000" b="1">
                <a:solidFill>
                  <a:srgbClr val="000000"/>
                </a:solidFill>
                <a:latin typeface="Arial" charset="0"/>
              </a:rPr>
              <a:t>African Community:</a:t>
            </a:r>
          </a:p>
          <a:p>
            <a:pPr eaLnBrk="0" hangingPunct="0">
              <a:buClr>
                <a:schemeClr val="tx1"/>
              </a:buClr>
            </a:pPr>
            <a:r>
              <a:rPr lang="en-GB" sz="2000">
                <a:solidFill>
                  <a:srgbClr val="000000"/>
                </a:solidFill>
                <a:latin typeface="Arial" charset="0"/>
              </a:rPr>
              <a:t>TIGER involves m</a:t>
            </a:r>
            <a:r>
              <a:rPr lang="en-GB" sz="2000" i="1">
                <a:solidFill>
                  <a:srgbClr val="000000"/>
                </a:solidFill>
                <a:latin typeface="Arial" charset="0"/>
              </a:rPr>
              <a:t>ore than </a:t>
            </a:r>
            <a:r>
              <a:rPr lang="en-GB" sz="2000" b="1" i="1">
                <a:solidFill>
                  <a:srgbClr val="000000"/>
                </a:solidFill>
                <a:latin typeface="Arial" charset="0"/>
              </a:rPr>
              <a:t>150 African Institutions </a:t>
            </a:r>
            <a:r>
              <a:rPr lang="en-GB" sz="2000" i="1">
                <a:solidFill>
                  <a:srgbClr val="000000"/>
                </a:solidFill>
                <a:latin typeface="Arial" charset="0"/>
              </a:rPr>
              <a:t>in </a:t>
            </a:r>
            <a:r>
              <a:rPr lang="en-GB" sz="2000" b="1" i="1">
                <a:solidFill>
                  <a:srgbClr val="000000"/>
                </a:solidFill>
                <a:latin typeface="Arial" charset="0"/>
              </a:rPr>
              <a:t>42 countries </a:t>
            </a:r>
            <a:r>
              <a:rPr lang="en-GB" sz="2000" i="1">
                <a:solidFill>
                  <a:srgbClr val="000000"/>
                </a:solidFill>
                <a:latin typeface="Arial" charset="0"/>
              </a:rPr>
              <a:t>who actively participate in TIGER </a:t>
            </a:r>
            <a:r>
              <a:rPr lang="en-GB" sz="2000" b="1" i="1">
                <a:solidFill>
                  <a:srgbClr val="000000"/>
                </a:solidFill>
                <a:latin typeface="Arial" charset="0"/>
              </a:rPr>
              <a:t>development projects </a:t>
            </a:r>
            <a:r>
              <a:rPr lang="en-GB" sz="2000" i="1">
                <a:solidFill>
                  <a:srgbClr val="000000"/>
                </a:solidFill>
                <a:latin typeface="Arial" charset="0"/>
              </a:rPr>
              <a:t>and </a:t>
            </a:r>
            <a:r>
              <a:rPr lang="en-GB" sz="2000" b="1" i="1">
                <a:solidFill>
                  <a:srgbClr val="000000"/>
                </a:solidFill>
                <a:latin typeface="Arial" charset="0"/>
              </a:rPr>
              <a:t>capacity building </a:t>
            </a:r>
            <a:r>
              <a:rPr lang="en-GB" sz="2000" i="1">
                <a:solidFill>
                  <a:srgbClr val="000000"/>
                </a:solidFill>
                <a:latin typeface="Arial" charset="0"/>
              </a:rPr>
              <a:t>actions;</a:t>
            </a:r>
          </a:p>
        </p:txBody>
      </p:sp>
      <p:sp>
        <p:nvSpPr>
          <p:cNvPr id="4100" name="Title 20"/>
          <p:cNvSpPr>
            <a:spLocks noGrp="1"/>
          </p:cNvSpPr>
          <p:nvPr>
            <p:ph type="title"/>
          </p:nvPr>
        </p:nvSpPr>
        <p:spPr>
          <a:xfrm>
            <a:off x="608013" y="152400"/>
            <a:ext cx="6935787" cy="862012"/>
          </a:xfrm>
        </p:spPr>
        <p:txBody>
          <a:bodyPr/>
          <a:lstStyle/>
          <a:p>
            <a:r>
              <a:rPr lang="en-US" sz="2400" dirty="0" smtClean="0">
                <a:latin typeface="Verdana" pitchFamily="34" charset="0"/>
              </a:rPr>
              <a:t>The TIGER Initiative:</a:t>
            </a:r>
            <a:br>
              <a:rPr lang="en-US" sz="2400" dirty="0" smtClean="0">
                <a:latin typeface="Verdana" pitchFamily="34" charset="0"/>
              </a:rPr>
            </a:br>
            <a:r>
              <a:rPr lang="en-US" sz="2400" b="0" dirty="0" smtClean="0">
                <a:latin typeface="Verdana" pitchFamily="34" charset="0"/>
              </a:rPr>
              <a:t>Example - Hydrological Community</a:t>
            </a:r>
          </a:p>
        </p:txBody>
      </p:sp>
      <p:pic>
        <p:nvPicPr>
          <p:cNvPr id="4101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1412875"/>
            <a:ext cx="39179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logo_circle_eng_col.eps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3" y="2154238"/>
            <a:ext cx="6413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" descr="TIGER_logo_orange_vec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00" y="1989138"/>
            <a:ext cx="1727200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7161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8"/>
          <p:cNvSpPr>
            <a:spLocks noGrp="1"/>
          </p:cNvSpPr>
          <p:nvPr>
            <p:ph idx="1"/>
          </p:nvPr>
        </p:nvSpPr>
        <p:spPr>
          <a:xfrm>
            <a:off x="-76200" y="1219200"/>
            <a:ext cx="6999288" cy="22098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Training Activities: 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Dedicated Training courses in Africa &amp; Europe</a:t>
            </a:r>
          </a:p>
          <a:p>
            <a:pPr lvl="1"/>
            <a:r>
              <a:rPr lang="en-GB" altLang="ja-JP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Empowerment of Regional Centres: AGHRYMET (Niger), RCMRD (Kenya), SANSA (South Africa); OSS (Tunisia)</a:t>
            </a:r>
          </a:p>
          <a:p>
            <a:pPr lvl="1"/>
            <a:r>
              <a:rPr lang="en-GB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Partnership with UNDP Cap-Net for Training of Trainers</a:t>
            </a:r>
            <a:endParaRPr lang="en-US" sz="18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Water Research Component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Support to many research projects in Africa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Tailored technical support and research stages;  </a:t>
            </a:r>
            <a:endParaRPr lang="en-GB" altLang="ja-JP" sz="18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6147" name="Group 15"/>
          <p:cNvGrpSpPr>
            <a:grpSpLocks/>
          </p:cNvGrpSpPr>
          <p:nvPr/>
        </p:nvGrpSpPr>
        <p:grpSpPr bwMode="auto">
          <a:xfrm>
            <a:off x="-36513" y="5778500"/>
            <a:ext cx="9180513" cy="1308100"/>
            <a:chOff x="-36513" y="4641850"/>
            <a:chExt cx="9180513" cy="1308100"/>
          </a:xfrm>
        </p:grpSpPr>
        <p:pic>
          <p:nvPicPr>
            <p:cNvPr id="6154" name="Picture 38" descr="traini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3" y="4641850"/>
              <a:ext cx="2195513" cy="129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5" name="Picture 39" descr="training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7875" y="4641850"/>
              <a:ext cx="2044700" cy="129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6" name="Picture 40" descr="Discussion over a radar image-sma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213" y="4641850"/>
              <a:ext cx="1819275" cy="129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7" name="Picture 41" descr="meeting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4641850"/>
              <a:ext cx="1855788" cy="130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42" descr="Conference 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3413" y="4641850"/>
              <a:ext cx="2160587" cy="129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8" name="Title 35"/>
          <p:cNvSpPr>
            <a:spLocks noGrp="1"/>
          </p:cNvSpPr>
          <p:nvPr>
            <p:ph type="title"/>
          </p:nvPr>
        </p:nvSpPr>
        <p:spPr>
          <a:xfrm>
            <a:off x="381000" y="280987"/>
            <a:ext cx="7123113" cy="862013"/>
          </a:xfrm>
        </p:spPr>
        <p:txBody>
          <a:bodyPr/>
          <a:lstStyle/>
          <a:p>
            <a:r>
              <a:rPr lang="en-GB" sz="2000" dirty="0" smtClean="0">
                <a:latin typeface="Verdana" pitchFamily="34" charset="0"/>
              </a:rPr>
              <a:t>TIGER Capacity Building Facility (TCBF): </a:t>
            </a:r>
            <a:br>
              <a:rPr lang="en-GB" sz="2000" dirty="0" smtClean="0">
                <a:latin typeface="Verdana" pitchFamily="34" charset="0"/>
              </a:rPr>
            </a:br>
            <a:r>
              <a:rPr lang="en-GB" sz="1600" dirty="0" smtClean="0">
                <a:solidFill>
                  <a:srgbClr val="FFFFFF"/>
                </a:solidFill>
                <a:latin typeface="Verdana" pitchFamily="34" charset="0"/>
              </a:rPr>
              <a:t>Developing African Knowledge and Scientific Capacity </a:t>
            </a:r>
            <a:endParaRPr lang="en-US" sz="28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6149" name="Picture 7" descr="Picture 00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8" y="3690938"/>
            <a:ext cx="2654300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1189038"/>
            <a:ext cx="236378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" descr="1_Banderole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4267200"/>
            <a:ext cx="569595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Box 8"/>
          <p:cNvSpPr txBox="1">
            <a:spLocks noChangeArrowheads="1"/>
          </p:cNvSpPr>
          <p:nvPr/>
        </p:nvSpPr>
        <p:spPr bwMode="auto">
          <a:xfrm>
            <a:off x="1270000" y="5407025"/>
            <a:ext cx="3706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3366FF"/>
                </a:solidFill>
              </a:rPr>
              <a:t>TIGER workshop </a:t>
            </a:r>
            <a:r>
              <a:rPr lang="en-US" sz="1400" dirty="0" smtClean="0">
                <a:solidFill>
                  <a:srgbClr val="3366FF"/>
                </a:solidFill>
              </a:rPr>
              <a:t>203</a:t>
            </a:r>
            <a:r>
              <a:rPr lang="en-US" sz="1400" dirty="0">
                <a:solidFill>
                  <a:srgbClr val="3366FF"/>
                </a:solidFill>
              </a:rPr>
              <a:t>, Tunisia</a:t>
            </a:r>
          </a:p>
        </p:txBody>
      </p:sp>
    </p:spTree>
    <p:extLst>
      <p:ext uri="{BB962C8B-B14F-4D97-AF65-F5344CB8AC3E}">
        <p14:creationId xmlns:p14="http://schemas.microsoft.com/office/powerpoint/2010/main" val="4144652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26" y="2219327"/>
            <a:ext cx="5046663" cy="380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03" name="Rectangle 3"/>
          <p:cNvSpPr>
            <a:spLocks noChangeArrowheads="1"/>
          </p:cNvSpPr>
          <p:nvPr/>
        </p:nvSpPr>
        <p:spPr bwMode="auto">
          <a:xfrm>
            <a:off x="214213" y="1485458"/>
            <a:ext cx="8642350" cy="107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3200" u="none" dirty="0"/>
              <a:t>DRAGON Training Courses</a:t>
            </a:r>
            <a:br>
              <a:rPr lang="en-GB" sz="3200" u="none" dirty="0"/>
            </a:br>
            <a:endParaRPr lang="en-GB" sz="3200" u="none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833380" y="179023"/>
            <a:ext cx="7920220" cy="83099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(i) </a:t>
            </a:r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International c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ooperation </a:t>
            </a:r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with 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China</a:t>
            </a:r>
            <a:endParaRPr lang="en-GB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endParaRPr lang="en-GB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91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3052" y="0"/>
            <a:ext cx="9157052" cy="1204913"/>
            <a:chOff x="0" y="-1"/>
            <a:chExt cx="9144000" cy="1204913"/>
          </a:xfrm>
        </p:grpSpPr>
        <p:pic>
          <p:nvPicPr>
            <p:cNvPr id="19" name="Picture 36" descr="PPT_Header0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"/>
              <a:ext cx="9144000" cy="1204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9" descr="NRSCC_logo_white_bckgnd_blu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456363" y="141288"/>
              <a:ext cx="1222375" cy="814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itle 1"/>
          <p:cNvSpPr txBox="1">
            <a:spLocks/>
          </p:cNvSpPr>
          <p:nvPr/>
        </p:nvSpPr>
        <p:spPr>
          <a:xfrm>
            <a:off x="444055" y="206406"/>
            <a:ext cx="6337745" cy="55559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FFFFFF"/>
                </a:solidFill>
                <a:latin typeface="Verdana"/>
              </a:rPr>
              <a:t>Recent DRAGON CB events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343400"/>
            <a:ext cx="5882238" cy="277352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5" t="30156" r="59542" b="20147"/>
          <a:stretch/>
        </p:blipFill>
        <p:spPr bwMode="auto">
          <a:xfrm>
            <a:off x="0" y="762000"/>
            <a:ext cx="5105400" cy="433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46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1474534" y="152400"/>
            <a:ext cx="6069266" cy="461665"/>
          </a:xfrm>
        </p:spPr>
        <p:txBody>
          <a:bodyPr/>
          <a:lstStyle/>
          <a:p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ii) Training courses at University level in Europe</a:t>
            </a:r>
            <a:endParaRPr lang="en-GB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AutoShape 12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143608" y="-10969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14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284285" y="-9445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43608" y="1429026"/>
            <a:ext cx="883758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800" dirty="0" smtClean="0">
                <a:solidFill>
                  <a:srgbClr val="0000FF"/>
                </a:solidFill>
              </a:rPr>
              <a:t>SAR </a:t>
            </a:r>
            <a:r>
              <a:rPr lang="en-GB" sz="2800" dirty="0">
                <a:solidFill>
                  <a:srgbClr val="0000FF"/>
                </a:solidFill>
              </a:rPr>
              <a:t>Remote Sensing Training courses in PECS </a:t>
            </a:r>
            <a:r>
              <a:rPr lang="en-GB" sz="2800" dirty="0" smtClean="0">
                <a:solidFill>
                  <a:srgbClr val="0000FF"/>
                </a:solidFill>
              </a:rPr>
              <a:t>countries, 1-2 per year</a:t>
            </a:r>
            <a:endParaRPr lang="en-GB" sz="2800" dirty="0">
              <a:solidFill>
                <a:srgbClr val="0000FF"/>
              </a:solidFill>
            </a:endParaRPr>
          </a:p>
          <a:p>
            <a:endParaRPr lang="en-GB" sz="28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800" dirty="0">
                <a:solidFill>
                  <a:srgbClr val="0000FF"/>
                </a:solidFill>
              </a:rPr>
              <a:t>Training courses about RS theory and applications (Land, Atmosphere, Ocean) in European countries (rotation mechanism), </a:t>
            </a:r>
            <a:r>
              <a:rPr lang="en-GB" sz="2800" dirty="0" smtClean="0">
                <a:solidFill>
                  <a:srgbClr val="0000FF"/>
                </a:solidFill>
              </a:rPr>
              <a:t>yearly basis</a:t>
            </a:r>
          </a:p>
          <a:p>
            <a:pPr marL="342900" indent="-342900">
              <a:buFont typeface="Arial" pitchFamily="34" charset="0"/>
              <a:buChar char="•"/>
            </a:pPr>
            <a:endParaRPr lang="en-GB" sz="28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800" dirty="0">
                <a:solidFill>
                  <a:srgbClr val="0000FF"/>
                </a:solidFill>
              </a:rPr>
              <a:t>Summer Schools (RS Data Assimilation) in ESRIN for University and PhD level (every 2 years)</a:t>
            </a:r>
          </a:p>
          <a:p>
            <a:pPr marL="342900" indent="-342900">
              <a:buFont typeface="Arial" pitchFamily="34" charset="0"/>
              <a:buChar char="•"/>
            </a:pPr>
            <a:endParaRPr lang="en-GB" sz="2800" dirty="0">
              <a:solidFill>
                <a:srgbClr val="0000FF"/>
              </a:solidFill>
            </a:endParaRPr>
          </a:p>
          <a:p>
            <a:endParaRPr lang="en-GB" sz="2800" dirty="0">
              <a:solidFill>
                <a:srgbClr val="0000FF"/>
              </a:solidFill>
            </a:endParaRPr>
          </a:p>
          <a:p>
            <a:endParaRPr lang="en-GB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67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0" t="17983" r="36767" b="44612"/>
          <a:stretch/>
        </p:blipFill>
        <p:spPr bwMode="auto">
          <a:xfrm>
            <a:off x="3608517" y="4054821"/>
            <a:ext cx="4712605" cy="252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12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143608" y="-10969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14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284285" y="-9445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38977" y="1396800"/>
            <a:ext cx="8186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Series of Radar Training Courses in PECS countries since 2008 (Univ. level)</a:t>
            </a:r>
            <a:endParaRPr lang="en-GB" dirty="0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t="17655" r="36120" b="41173"/>
          <a:stretch/>
        </p:blipFill>
        <p:spPr bwMode="auto">
          <a:xfrm>
            <a:off x="1941190" y="3423261"/>
            <a:ext cx="4002180" cy="229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" t="17175" r="37157" b="42127"/>
          <a:stretch/>
        </p:blipFill>
        <p:spPr bwMode="auto">
          <a:xfrm>
            <a:off x="143608" y="2130358"/>
            <a:ext cx="4049762" cy="236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-838200" y="276976"/>
            <a:ext cx="8328311" cy="461665"/>
          </a:xfrm>
        </p:spPr>
        <p:txBody>
          <a:bodyPr/>
          <a:lstStyle/>
          <a:p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ii) Radar training courses in PECS</a:t>
            </a:r>
            <a:endParaRPr lang="en-GB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300346" y="1905000"/>
            <a:ext cx="457442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dirty="0" smtClean="0">
                <a:latin typeface="Arial" charset="0"/>
              </a:rPr>
              <a:t>Czech Republic </a:t>
            </a:r>
            <a:r>
              <a:rPr lang="en-GB" dirty="0">
                <a:latin typeface="Arial" charset="0"/>
              </a:rPr>
              <a:t>(2008</a:t>
            </a:r>
            <a:r>
              <a:rPr lang="en-GB" dirty="0" smtClean="0">
                <a:latin typeface="Arial" charset="0"/>
              </a:rPr>
              <a:t>), Romania (2009), Poland (2010), Hungary (2011), Estonia (2012), Cyprus (2013), Malta (2014), Slovenia (2015), </a:t>
            </a:r>
            <a:r>
              <a:rPr lang="en-GB" dirty="0" smtClean="0">
                <a:solidFill>
                  <a:srgbClr val="FF0000"/>
                </a:solidFill>
                <a:latin typeface="Arial" charset="0"/>
              </a:rPr>
              <a:t>Bulgaria (May 2016) and Latvia (Sept 2016)</a:t>
            </a:r>
            <a:endParaRPr lang="en-GB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87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earth.esa.int/documents/973910/1072071/EOSS2014_poster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233" y="5093749"/>
            <a:ext cx="2404800" cy="12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cean Remote Sensing Course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73" y="3932644"/>
            <a:ext cx="2394000" cy="11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linsar image and link to flyer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000" y="2754000"/>
            <a:ext cx="2412000" cy="11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88900" y="1400846"/>
            <a:ext cx="6134100" cy="519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0" indent="0" algn="just">
              <a:spcBef>
                <a:spcPts val="1200"/>
              </a:spcBef>
              <a:spcAft>
                <a:spcPts val="1200"/>
              </a:spcAft>
              <a:buFont typeface="Arial" pitchFamily="34" charset="0"/>
              <a:buNone/>
              <a:defRPr/>
            </a:pPr>
            <a:r>
              <a:rPr lang="en-GB" sz="1800" b="1" dirty="0" smtClean="0"/>
              <a:t>Objectives </a:t>
            </a:r>
          </a:p>
          <a:p>
            <a:pPr>
              <a:spcBef>
                <a:spcPts val="600"/>
              </a:spcBef>
              <a:defRPr/>
            </a:pPr>
            <a:r>
              <a:rPr lang="en-US" sz="1800" dirty="0"/>
              <a:t>Training the next generation of European and Canadian Principal Investigators (PIs)</a:t>
            </a:r>
          </a:p>
          <a:p>
            <a:pPr>
              <a:spcBef>
                <a:spcPts val="600"/>
              </a:spcBef>
              <a:defRPr/>
            </a:pPr>
            <a:r>
              <a:rPr lang="en-US" sz="1800" dirty="0"/>
              <a:t>Teaching and demonstrating theoretical principles, processing algorithms, data products and their use in applications</a:t>
            </a:r>
          </a:p>
          <a:p>
            <a:pPr>
              <a:spcBef>
                <a:spcPts val="600"/>
              </a:spcBef>
              <a:defRPr/>
            </a:pPr>
            <a:r>
              <a:rPr lang="en-US" sz="1800" dirty="0"/>
              <a:t>Introducing tools and methods for the scientific exploitation of </a:t>
            </a:r>
            <a:r>
              <a:rPr lang="en-US" sz="1800" dirty="0" smtClean="0"/>
              <a:t>EO </a:t>
            </a:r>
            <a:r>
              <a:rPr lang="en-US" sz="1800" dirty="0"/>
              <a:t>satellite data </a:t>
            </a:r>
          </a:p>
          <a:p>
            <a:pPr>
              <a:spcBef>
                <a:spcPts val="600"/>
              </a:spcBef>
              <a:defRPr/>
            </a:pPr>
            <a:r>
              <a:rPr lang="en-US" sz="1800" dirty="0"/>
              <a:t>Stimulating and supporting the scientific exploitation of ESA EO and Third Party operational </a:t>
            </a:r>
            <a:r>
              <a:rPr lang="en-US" sz="1800" dirty="0" smtClean="0"/>
              <a:t>missions</a:t>
            </a:r>
            <a:endParaRPr lang="en-US" sz="1800" dirty="0"/>
          </a:p>
        </p:txBody>
      </p:sp>
      <p:pic>
        <p:nvPicPr>
          <p:cNvPr id="8201" name="Picture 11" descr="http://seom.esa.int/files/polarimetrycourse201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484" y="2753310"/>
            <a:ext cx="2412760" cy="113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3" descr="http://seom.esa.int/files/atmospheric2013_WS_im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863" y="5094062"/>
            <a:ext cx="2405897" cy="126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land training course 2013 image and link to flyer"/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73" y="3934316"/>
            <a:ext cx="2394000" cy="11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http://seom.esa.int/files/landtrain14flyer_plai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73" y="3933056"/>
            <a:ext cx="2392078" cy="112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screen-capture-3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" y="0"/>
            <a:ext cx="2621125" cy="1244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46400" y="269502"/>
            <a:ext cx="657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FFFFFF"/>
                </a:solidFill>
                <a:latin typeface="Verdana"/>
              </a:rPr>
              <a:t>Innovative Training for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FFFFFF"/>
                </a:solidFill>
                <a:latin typeface="Verdana"/>
              </a:rPr>
              <a:t>Next generation EO Scientists </a:t>
            </a:r>
          </a:p>
        </p:txBody>
      </p:sp>
    </p:spTree>
    <p:extLst>
      <p:ext uri="{BB962C8B-B14F-4D97-AF65-F5344CB8AC3E}">
        <p14:creationId xmlns:p14="http://schemas.microsoft.com/office/powerpoint/2010/main" val="37318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5133" y="1455888"/>
            <a:ext cx="6311867" cy="125726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400" fontAlgn="base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Clr>
                <a:srgbClr val="4BFF2C"/>
              </a:buClr>
            </a:pP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en-US" sz="1600" b="1" baseline="30000" dirty="0" smtClean="0">
                <a:solidFill>
                  <a:srgbClr val="000000"/>
                </a:solidFill>
                <a:latin typeface="Verdana" pitchFamily="34" charset="0"/>
              </a:rPr>
              <a:t>st</a:t>
            </a: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ESA </a:t>
            </a:r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Cryosphere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advanced training Land Remote Sensing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12-16 Sep 2016, Univ. of Leeds (UK)  expected 100 applicants , 70 selected </a:t>
            </a:r>
          </a:p>
          <a:p>
            <a:pPr defTabSz="914400" fontAlgn="base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Clr>
                <a:srgbClr val="4BFF2C"/>
              </a:buClr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  <a:hlinkClick r:id="rId3"/>
              </a:rPr>
              <a:t>http://seom.esa.int/cryotraining2016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hlinkClick r:id="rId3"/>
              </a:rPr>
              <a:t>/</a:t>
            </a: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55800" y="269502"/>
            <a:ext cx="657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FFFFFF"/>
                </a:solidFill>
                <a:latin typeface="Verdana"/>
              </a:rPr>
              <a:t>Innovative Training for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FFFFFF"/>
                </a:solidFill>
                <a:latin typeface="Verdana"/>
              </a:rPr>
              <a:t>Next generation EO Scientists </a:t>
            </a:r>
          </a:p>
        </p:txBody>
      </p:sp>
      <p:pic>
        <p:nvPicPr>
          <p:cNvPr id="8" name="Picture 7" descr="Screen Shot 2016-03-23 at 11.21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365455"/>
            <a:ext cx="6461606" cy="303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4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9" t="9380" r="12928" b="17088"/>
          <a:stretch/>
        </p:blipFill>
        <p:spPr bwMode="auto">
          <a:xfrm>
            <a:off x="5176382" y="4234355"/>
            <a:ext cx="3686628" cy="2398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t="9556" r="12671" b="13544"/>
          <a:stretch/>
        </p:blipFill>
        <p:spPr bwMode="auto">
          <a:xfrm>
            <a:off x="647974" y="4293254"/>
            <a:ext cx="3695981" cy="2498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6" t="9568" r="12718" b="18494"/>
          <a:stretch/>
        </p:blipFill>
        <p:spPr bwMode="auto">
          <a:xfrm>
            <a:off x="486044" y="1692211"/>
            <a:ext cx="4019843" cy="254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9259" r="12399" b="19426"/>
          <a:stretch/>
        </p:blipFill>
        <p:spPr bwMode="auto">
          <a:xfrm>
            <a:off x="5171704" y="1692211"/>
            <a:ext cx="3681395" cy="231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97174" y="1164908"/>
            <a:ext cx="7165163" cy="862012"/>
          </a:xfrm>
        </p:spPr>
        <p:txBody>
          <a:bodyPr/>
          <a:lstStyle/>
          <a:p>
            <a:r>
              <a:rPr lang="en-GB" sz="2800" dirty="0" smtClean="0">
                <a:solidFill>
                  <a:srgbClr val="000000"/>
                </a:solidFill>
              </a:rPr>
              <a:t>Previous Advanced Training Courses</a:t>
            </a:r>
            <a:endParaRPr lang="en-GB" sz="2800" dirty="0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91405" y="2143672"/>
            <a:ext cx="7285560" cy="3513021"/>
            <a:chOff x="991405" y="1872744"/>
            <a:chExt cx="7285560" cy="3513021"/>
          </a:xfrm>
        </p:grpSpPr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5751479" y="1872744"/>
              <a:ext cx="2521844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GB" sz="2000" b="1" dirty="0">
                  <a:solidFill>
                    <a:srgbClr val="00B050"/>
                  </a:solidFill>
                </a:rPr>
                <a:t>Land</a:t>
              </a:r>
            </a:p>
            <a:p>
              <a:pPr lvl="0" algn="ctr">
                <a:defRPr/>
              </a:pPr>
              <a:r>
                <a:rPr lang="en-GB" sz="2000" b="1" dirty="0">
                  <a:solidFill>
                    <a:srgbClr val="00B050"/>
                  </a:solidFill>
                </a:rPr>
                <a:t>Spain, Sep 2014</a:t>
              </a:r>
            </a:p>
          </p:txBody>
        </p:sp>
        <p:sp>
          <p:nvSpPr>
            <p:cNvPr id="19" name="Rectangle 5"/>
            <p:cNvSpPr>
              <a:spLocks noChangeArrowheads="1"/>
            </p:cNvSpPr>
            <p:nvPr/>
          </p:nvSpPr>
          <p:spPr bwMode="auto">
            <a:xfrm>
              <a:off x="5824049" y="4677879"/>
              <a:ext cx="2452916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2000" b="1" dirty="0" err="1" smtClean="0">
                  <a:solidFill>
                    <a:srgbClr val="00B050"/>
                  </a:solidFill>
                </a:rPr>
                <a:t>Polarimetry</a:t>
              </a:r>
              <a:endParaRPr lang="en-GB" sz="2000" b="1" dirty="0" smtClean="0">
                <a:solidFill>
                  <a:srgbClr val="00B050"/>
                </a:solidFill>
              </a:endParaRPr>
            </a:p>
            <a:p>
              <a:pPr>
                <a:defRPr/>
              </a:pPr>
              <a:r>
                <a:rPr lang="en-GB" sz="2000" b="1" dirty="0" smtClean="0">
                  <a:solidFill>
                    <a:srgbClr val="00B050"/>
                  </a:solidFill>
                </a:rPr>
                <a:t>Italy, Jan</a:t>
              </a:r>
              <a:r>
                <a:rPr lang="en-GB" sz="2000" b="1" dirty="0" smtClean="0">
                  <a:solidFill>
                    <a:srgbClr val="00B050"/>
                  </a:solidFill>
                  <a:latin typeface="+mn-lt"/>
                </a:rPr>
                <a:t> 2015</a:t>
              </a:r>
              <a:endParaRPr lang="en-GB" sz="2000" b="1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20" name="Text Box 6"/>
            <p:cNvSpPr txBox="1">
              <a:spLocks noChangeArrowheads="1"/>
            </p:cNvSpPr>
            <p:nvPr/>
          </p:nvSpPr>
          <p:spPr bwMode="auto">
            <a:xfrm>
              <a:off x="991405" y="4613870"/>
              <a:ext cx="3173094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sz="2000" b="1" dirty="0" smtClean="0">
                  <a:solidFill>
                    <a:srgbClr val="00B050"/>
                  </a:solidFill>
                  <a:latin typeface="+mn-lt"/>
                </a:rPr>
                <a:t>Atmosphere</a:t>
              </a:r>
            </a:p>
            <a:p>
              <a:pPr algn="ctr" eaLnBrk="1" hangingPunct="1">
                <a:defRPr/>
              </a:pPr>
              <a:r>
                <a:rPr lang="en-GB" sz="2000" b="1" dirty="0" smtClean="0">
                  <a:solidFill>
                    <a:srgbClr val="00B050"/>
                  </a:solidFill>
                  <a:latin typeface="+mn-lt"/>
                </a:rPr>
                <a:t>Germany, Oct 2014</a:t>
              </a:r>
            </a:p>
          </p:txBody>
        </p:sp>
        <p:sp>
          <p:nvSpPr>
            <p:cNvPr id="21" name="Text Box 6"/>
            <p:cNvSpPr txBox="1">
              <a:spLocks noChangeArrowheads="1"/>
            </p:cNvSpPr>
            <p:nvPr/>
          </p:nvSpPr>
          <p:spPr bwMode="auto">
            <a:xfrm>
              <a:off x="991405" y="2061909"/>
              <a:ext cx="2857903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sz="2000" b="1" dirty="0">
                  <a:solidFill>
                    <a:srgbClr val="00B050"/>
                  </a:solidFill>
                  <a:latin typeface="+mn-lt"/>
                </a:rPr>
                <a:t>Ocean</a:t>
              </a:r>
            </a:p>
            <a:p>
              <a:pPr algn="ctr" eaLnBrk="1" hangingPunct="1">
                <a:defRPr/>
              </a:pPr>
              <a:r>
                <a:rPr lang="en-GB" sz="2000" b="1" dirty="0">
                  <a:solidFill>
                    <a:srgbClr val="00B050"/>
                  </a:solidFill>
                  <a:latin typeface="+mn-lt"/>
                </a:rPr>
                <a:t>Ireland, Sep </a:t>
              </a:r>
              <a:r>
                <a:rPr lang="en-GB" sz="2000" b="1" dirty="0" smtClean="0">
                  <a:solidFill>
                    <a:srgbClr val="00B050"/>
                  </a:solidFill>
                  <a:latin typeface="+mn-lt"/>
                </a:rPr>
                <a:t>2013</a:t>
              </a:r>
              <a:endParaRPr lang="en-GB" sz="2000" b="1" dirty="0">
                <a:solidFill>
                  <a:srgbClr val="00B050"/>
                </a:solidFill>
                <a:latin typeface="+mn-lt"/>
              </a:endParaRPr>
            </a:p>
          </p:txBody>
        </p:sp>
      </p:grpSp>
      <p:pic>
        <p:nvPicPr>
          <p:cNvPr id="17" name="Picture 16" descr="screen-capture-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" y="0"/>
            <a:ext cx="2621125" cy="1244600"/>
          </a:xfrm>
          <a:prstGeom prst="rect">
            <a:avLst/>
          </a:prstGeom>
        </p:spPr>
      </p:pic>
      <p:pic>
        <p:nvPicPr>
          <p:cNvPr id="3078" name="Picture 6" descr="F:\Training-courses_workshops\2015-01_3rd_Advanced_Polarimetry\Photos\DSC_1815_H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5" b="29712"/>
          <a:stretch/>
        </p:blipFill>
        <p:spPr bwMode="auto">
          <a:xfrm>
            <a:off x="5176382" y="5697972"/>
            <a:ext cx="3676717" cy="103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870200" y="269502"/>
            <a:ext cx="657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FFFFFF"/>
                </a:solidFill>
                <a:latin typeface="Verdana"/>
              </a:rPr>
              <a:t>Innovative Training for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FFFFFF"/>
                </a:solidFill>
                <a:latin typeface="Verdana"/>
              </a:rPr>
              <a:t>Next generation EO Scientists </a:t>
            </a:r>
          </a:p>
        </p:txBody>
      </p:sp>
    </p:spTree>
    <p:extLst>
      <p:ext uri="{BB962C8B-B14F-4D97-AF65-F5344CB8AC3E}">
        <p14:creationId xmlns:p14="http://schemas.microsoft.com/office/powerpoint/2010/main" val="207363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8186" y="461547"/>
            <a:ext cx="44294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Earth Observation Summer School</a:t>
            </a:r>
          </a:p>
          <a:p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4473" y="1230758"/>
            <a:ext cx="64838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https://earth.esa.int/web/eo-summer-school/home</a:t>
            </a:r>
            <a:r>
              <a:rPr lang="en-US" b="1" dirty="0" smtClean="0"/>
              <a:t>/</a:t>
            </a:r>
          </a:p>
          <a:p>
            <a:pPr algn="r"/>
            <a:r>
              <a:rPr lang="en-US" i="1" dirty="0" smtClean="0"/>
              <a:t> </a:t>
            </a:r>
          </a:p>
          <a:p>
            <a:pPr algn="r"/>
            <a:r>
              <a:rPr lang="en-US" b="1" i="1" dirty="0" smtClean="0">
                <a:solidFill>
                  <a:srgbClr val="FF0000"/>
                </a:solidFill>
              </a:rPr>
              <a:t>1-12 August 2016 Summer School ESRIN</a:t>
            </a:r>
          </a:p>
          <a:p>
            <a:pPr algn="r"/>
            <a:r>
              <a:rPr lang="en-US" b="1" i="1" dirty="0">
                <a:solidFill>
                  <a:srgbClr val="FF0000"/>
                </a:solidFill>
              </a:rPr>
              <a:t>7</a:t>
            </a:r>
            <a:r>
              <a:rPr lang="en-US" b="1" i="1" dirty="0" smtClean="0">
                <a:solidFill>
                  <a:srgbClr val="FF0000"/>
                </a:solidFill>
              </a:rPr>
              <a:t>0 early career scientists</a:t>
            </a:r>
          </a:p>
          <a:p>
            <a:pPr algn="r"/>
            <a:r>
              <a:rPr lang="en-US" b="1" i="1" dirty="0" smtClean="0">
                <a:solidFill>
                  <a:srgbClr val="FF0000"/>
                </a:solidFill>
              </a:rPr>
              <a:t> will take part</a:t>
            </a:r>
          </a:p>
          <a:p>
            <a:pPr algn="r"/>
            <a:r>
              <a:rPr lang="en-US" b="1" i="1" dirty="0" smtClean="0">
                <a:solidFill>
                  <a:srgbClr val="FF0000"/>
                </a:solidFill>
              </a:rPr>
              <a:t> </a:t>
            </a:r>
          </a:p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/>
          </a:p>
        </p:txBody>
      </p:sp>
      <p:pic>
        <p:nvPicPr>
          <p:cNvPr id="20" name="Picture 19" descr="screen-capture-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" y="0"/>
            <a:ext cx="2621125" cy="1244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696" y="4194477"/>
            <a:ext cx="4115820" cy="26635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024" y="2819400"/>
            <a:ext cx="3696576" cy="24643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5352873"/>
            <a:ext cx="3429000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dirty="0"/>
              <a:t>Topics 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b="1" dirty="0"/>
              <a:t>Global Observing </a:t>
            </a:r>
            <a:r>
              <a:rPr lang="en-US" b="1" dirty="0" smtClean="0"/>
              <a:t>Systems, Earth </a:t>
            </a:r>
            <a:r>
              <a:rPr lang="en-US" b="1" dirty="0"/>
              <a:t>System </a:t>
            </a:r>
            <a:r>
              <a:rPr lang="en-US" b="1" dirty="0" err="1" smtClean="0"/>
              <a:t>Modelling</a:t>
            </a:r>
            <a:r>
              <a:rPr lang="en-US" b="1" dirty="0" smtClean="0"/>
              <a:t>, Data Assimilation, Global Change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11" name="Picture 10" descr="Screen Shot 2016-03-23 at 11.19.3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3" y="1563656"/>
            <a:ext cx="4075457" cy="217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8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1828800" y="209800"/>
            <a:ext cx="5638800" cy="769441"/>
          </a:xfrm>
        </p:spPr>
        <p:txBody>
          <a:bodyPr/>
          <a:lstStyle/>
          <a:p>
            <a:r>
              <a:rPr lang="en-GB" sz="2400" dirty="0" smtClean="0"/>
              <a:t>Who do we target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234" y="1142262"/>
            <a:ext cx="9002477" cy="5715738"/>
          </a:xfrm>
        </p:spPr>
        <p:txBody>
          <a:bodyPr/>
          <a:lstStyle/>
          <a:p>
            <a:pPr marL="0" indent="0">
              <a:buNone/>
            </a:pPr>
            <a:endParaRPr lang="en-GB" sz="1800" dirty="0" smtClean="0">
              <a:solidFill>
                <a:schemeClr val="tx1"/>
              </a:solidFill>
            </a:endParaRPr>
          </a:p>
          <a:p>
            <a:r>
              <a:rPr lang="en-GB" sz="3200" dirty="0" smtClean="0">
                <a:solidFill>
                  <a:schemeClr val="tx1"/>
                </a:solidFill>
              </a:rPr>
              <a:t>Young professionals dealing with </a:t>
            </a:r>
            <a:r>
              <a:rPr lang="en-GB" sz="3200" dirty="0" err="1" smtClean="0">
                <a:solidFill>
                  <a:schemeClr val="tx1"/>
                </a:solidFill>
              </a:rPr>
              <a:t>geoinformation</a:t>
            </a:r>
            <a:r>
              <a:rPr lang="en-GB" sz="32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GB" sz="3200" dirty="0" smtClean="0">
                <a:solidFill>
                  <a:schemeClr val="tx1"/>
                </a:solidFill>
              </a:rPr>
              <a:t>PhD and university students</a:t>
            </a:r>
          </a:p>
          <a:p>
            <a:r>
              <a:rPr lang="en-GB" sz="3200" dirty="0">
                <a:solidFill>
                  <a:schemeClr val="tx1"/>
                </a:solidFill>
              </a:rPr>
              <a:t>S</a:t>
            </a:r>
            <a:r>
              <a:rPr lang="en-GB" sz="3200" dirty="0" smtClean="0">
                <a:solidFill>
                  <a:schemeClr val="tx1"/>
                </a:solidFill>
              </a:rPr>
              <a:t>econdary schools</a:t>
            </a:r>
          </a:p>
          <a:p>
            <a:r>
              <a:rPr lang="en-GB" sz="3200" dirty="0" smtClean="0">
                <a:solidFill>
                  <a:schemeClr val="tx1"/>
                </a:solidFill>
              </a:rPr>
              <a:t>General public and decision-makers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64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219200"/>
            <a:ext cx="8763000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sz="2000" dirty="0"/>
              <a:t>ESA </a:t>
            </a:r>
            <a:r>
              <a:rPr lang="en-US" sz="2000" dirty="0" smtClean="0"/>
              <a:t>recently started to create educational MOOCs for EO techniques &amp; </a:t>
            </a:r>
          </a:p>
          <a:p>
            <a:pPr algn="l" rtl="0" latinLnBrk="1" hangingPunct="0"/>
            <a:r>
              <a:rPr lang="en-US" sz="2000" dirty="0" smtClean="0"/>
              <a:t>Applications, starting </a:t>
            </a:r>
            <a:r>
              <a:rPr lang="en-US" sz="2000" dirty="0"/>
              <a:t>with Climate </a:t>
            </a:r>
            <a:r>
              <a:rPr lang="en-US" sz="2000" dirty="0" smtClean="0"/>
              <a:t>Change and its impact </a:t>
            </a:r>
          </a:p>
          <a:p>
            <a:pPr algn="l" rtl="0" latinLnBrk="1" hangingPunct="0"/>
            <a:endParaRPr lang="en-US" sz="2000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069266" cy="461665"/>
          </a:xfrm>
        </p:spPr>
        <p:txBody>
          <a:bodyPr/>
          <a:lstStyle/>
          <a:p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ii) video courses, University level, about EO and Climate Change</a:t>
            </a:r>
            <a:endParaRPr lang="en-GB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55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8" y="1478728"/>
            <a:ext cx="8228706" cy="4998272"/>
          </a:xfrm>
          <a:solidFill>
            <a:schemeClr val="tx1">
              <a:lumMod val="40000"/>
              <a:lumOff val="60000"/>
              <a:alpha val="88000"/>
            </a:schemeClr>
          </a:solidFill>
        </p:spPr>
        <p:txBody>
          <a:bodyPr/>
          <a:lstStyle/>
          <a:p>
            <a:pPr algn="l"/>
            <a:endParaRPr lang="en-AU" sz="1400" b="1" dirty="0" smtClean="0">
              <a:solidFill>
                <a:schemeClr val="bg1"/>
              </a:solidFill>
            </a:endParaRPr>
          </a:p>
          <a:p>
            <a:pPr algn="l"/>
            <a:r>
              <a:rPr lang="en-AU" sz="3200" b="1" dirty="0" smtClean="0">
                <a:solidFill>
                  <a:schemeClr val="tx1"/>
                </a:solidFill>
              </a:rPr>
              <a:t>Massive</a:t>
            </a:r>
            <a:r>
              <a:rPr lang="en-AU" sz="1800" dirty="0" smtClean="0">
                <a:solidFill>
                  <a:schemeClr val="tx1"/>
                </a:solidFill>
              </a:rPr>
              <a:t>: </a:t>
            </a:r>
            <a:r>
              <a:rPr lang="en-AU" sz="1800" b="1" dirty="0" smtClean="0">
                <a:solidFill>
                  <a:schemeClr val="tx1"/>
                </a:solidFill>
              </a:rPr>
              <a:t>no </a:t>
            </a:r>
            <a:r>
              <a:rPr lang="en-AU" sz="1800" b="1" dirty="0">
                <a:solidFill>
                  <a:schemeClr val="tx1"/>
                </a:solidFill>
              </a:rPr>
              <a:t>limitation on the number of </a:t>
            </a:r>
            <a:r>
              <a:rPr lang="en-AU" sz="1800" b="1" dirty="0" smtClean="0">
                <a:solidFill>
                  <a:schemeClr val="tx1"/>
                </a:solidFill>
              </a:rPr>
              <a:t>participants. The record is 440,000!</a:t>
            </a:r>
          </a:p>
          <a:p>
            <a:pPr algn="l"/>
            <a:endParaRPr lang="en-GB" sz="1800" b="1" i="1" dirty="0">
              <a:solidFill>
                <a:schemeClr val="tx1"/>
              </a:solidFill>
            </a:endParaRPr>
          </a:p>
          <a:p>
            <a:pPr algn="l"/>
            <a:r>
              <a:rPr lang="en-AU" sz="3200" b="1" dirty="0" smtClean="0">
                <a:solidFill>
                  <a:schemeClr val="tx1"/>
                </a:solidFill>
              </a:rPr>
              <a:t>Open</a:t>
            </a:r>
            <a:r>
              <a:rPr lang="en-AU" sz="1800" b="1" dirty="0" smtClean="0">
                <a:solidFill>
                  <a:schemeClr val="tx1"/>
                </a:solidFill>
              </a:rPr>
              <a:t>:</a:t>
            </a:r>
            <a:r>
              <a:rPr lang="en-AU" sz="1800" dirty="0" smtClean="0">
                <a:solidFill>
                  <a:schemeClr val="tx1"/>
                </a:solidFill>
              </a:rPr>
              <a:t> </a:t>
            </a:r>
            <a:r>
              <a:rPr lang="en-AU" sz="1800" b="1" dirty="0" smtClean="0">
                <a:solidFill>
                  <a:schemeClr val="tx1"/>
                </a:solidFill>
              </a:rPr>
              <a:t>free and accessible </a:t>
            </a:r>
            <a:r>
              <a:rPr lang="en-AU" sz="1800" b="1" dirty="0">
                <a:solidFill>
                  <a:schemeClr val="tx1"/>
                </a:solidFill>
              </a:rPr>
              <a:t>for anyone with an Internet </a:t>
            </a:r>
            <a:r>
              <a:rPr lang="en-AU" sz="1800" b="1" dirty="0" smtClean="0">
                <a:solidFill>
                  <a:schemeClr val="tx1"/>
                </a:solidFill>
              </a:rPr>
              <a:t>connection</a:t>
            </a:r>
          </a:p>
          <a:p>
            <a:pPr algn="l"/>
            <a:endParaRPr lang="en-GB" sz="1800" i="1" dirty="0" smtClean="0">
              <a:solidFill>
                <a:schemeClr val="tx1"/>
              </a:solidFill>
            </a:endParaRPr>
          </a:p>
          <a:p>
            <a:pPr algn="l"/>
            <a:endParaRPr lang="en-GB" sz="1800" i="1" dirty="0">
              <a:solidFill>
                <a:schemeClr val="tx1"/>
              </a:solidFill>
            </a:endParaRPr>
          </a:p>
          <a:p>
            <a:pPr algn="l"/>
            <a:r>
              <a:rPr lang="en-AU" sz="3200" b="1" dirty="0" smtClean="0">
                <a:solidFill>
                  <a:schemeClr val="tx1"/>
                </a:solidFill>
              </a:rPr>
              <a:t>Online</a:t>
            </a:r>
            <a:r>
              <a:rPr lang="en-AU" sz="1800" b="1" dirty="0" smtClean="0">
                <a:solidFill>
                  <a:schemeClr val="tx1"/>
                </a:solidFill>
              </a:rPr>
              <a:t>:</a:t>
            </a:r>
            <a:r>
              <a:rPr lang="en-AU" sz="1800" dirty="0" smtClean="0">
                <a:solidFill>
                  <a:schemeClr val="tx1"/>
                </a:solidFill>
              </a:rPr>
              <a:t> </a:t>
            </a:r>
            <a:r>
              <a:rPr lang="en-AU" sz="1800" b="1" dirty="0" smtClean="0">
                <a:solidFill>
                  <a:schemeClr val="tx1"/>
                </a:solidFill>
              </a:rPr>
              <a:t>all </a:t>
            </a:r>
            <a:r>
              <a:rPr lang="en-AU" sz="1800" b="1" dirty="0">
                <a:solidFill>
                  <a:schemeClr val="tx1"/>
                </a:solidFill>
              </a:rPr>
              <a:t>activities are made </a:t>
            </a:r>
            <a:r>
              <a:rPr lang="en-AU" sz="1800" b="1" dirty="0" smtClean="0">
                <a:solidFill>
                  <a:schemeClr val="tx1"/>
                </a:solidFill>
              </a:rPr>
              <a:t>online</a:t>
            </a:r>
          </a:p>
          <a:p>
            <a:pPr algn="l"/>
            <a:endParaRPr lang="en-GB" sz="1800" b="1" i="1" dirty="0" smtClean="0">
              <a:solidFill>
                <a:schemeClr val="tx1"/>
              </a:solidFill>
            </a:endParaRPr>
          </a:p>
          <a:p>
            <a:pPr algn="l"/>
            <a:endParaRPr lang="en-GB" sz="1800" i="1" dirty="0">
              <a:solidFill>
                <a:schemeClr val="tx1"/>
              </a:solidFill>
            </a:endParaRPr>
          </a:p>
          <a:p>
            <a:pPr algn="l"/>
            <a:r>
              <a:rPr lang="en-AU" sz="3200" b="1" dirty="0" smtClean="0">
                <a:solidFill>
                  <a:schemeClr val="tx1"/>
                </a:solidFill>
              </a:rPr>
              <a:t>Course</a:t>
            </a:r>
            <a:r>
              <a:rPr lang="en-AU" sz="2800" b="1" dirty="0" smtClean="0">
                <a:solidFill>
                  <a:schemeClr val="tx1"/>
                </a:solidFill>
              </a:rPr>
              <a:t>:</a:t>
            </a:r>
            <a:r>
              <a:rPr lang="en-AU" sz="2800" dirty="0" smtClean="0">
                <a:solidFill>
                  <a:schemeClr val="tx1"/>
                </a:solidFill>
              </a:rPr>
              <a:t> </a:t>
            </a:r>
            <a:r>
              <a:rPr lang="en-AU" sz="1800" b="1" dirty="0" smtClean="0">
                <a:solidFill>
                  <a:schemeClr val="tx1"/>
                </a:solidFill>
              </a:rPr>
              <a:t>it has a specific </a:t>
            </a:r>
            <a:r>
              <a:rPr lang="en-AU" sz="1800" b="1" dirty="0">
                <a:solidFill>
                  <a:schemeClr val="tx1"/>
                </a:solidFill>
              </a:rPr>
              <a:t>topic, prepared by specialists, offering </a:t>
            </a:r>
            <a:r>
              <a:rPr lang="en-AU" sz="1800" b="1" dirty="0" smtClean="0">
                <a:solidFill>
                  <a:schemeClr val="tx1"/>
                </a:solidFill>
              </a:rPr>
              <a:t>	        theoretical and practical content</a:t>
            </a:r>
          </a:p>
          <a:p>
            <a:pPr algn="l"/>
            <a:endParaRPr lang="en-GB" sz="1400" i="1" dirty="0">
              <a:solidFill>
                <a:schemeClr val="tx1"/>
              </a:solidFill>
            </a:endParaRPr>
          </a:p>
          <a:p>
            <a:pPr algn="l"/>
            <a:endParaRPr lang="en-GB" sz="1400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0102" y="224135"/>
            <a:ext cx="2763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FFFF"/>
                </a:solidFill>
                <a:latin typeface="Lucida Grande" charset="0"/>
                <a:ea typeface="Lucida Grande" charset="0"/>
                <a:cs typeface="Lucida Grande" charset="0"/>
              </a:defRPr>
            </a:lvl1pPr>
          </a:lstStyle>
          <a:p>
            <a:r>
              <a:rPr lang="en-US" dirty="0" smtClean="0"/>
              <a:t>What is a MOOC?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4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219200"/>
            <a:ext cx="8763000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sz="2000" dirty="0"/>
              <a:t>ESA </a:t>
            </a:r>
            <a:r>
              <a:rPr lang="en-US" sz="2000" dirty="0" smtClean="0"/>
              <a:t>created </a:t>
            </a:r>
            <a:r>
              <a:rPr lang="en-US" sz="2000" dirty="0"/>
              <a:t>with </a:t>
            </a:r>
            <a:r>
              <a:rPr lang="en-US" sz="2000" dirty="0" err="1" smtClean="0"/>
              <a:t>FutureLearn</a:t>
            </a:r>
            <a:r>
              <a:rPr lang="en-US" sz="2000" dirty="0" smtClean="0"/>
              <a:t> a MOOC </a:t>
            </a:r>
            <a:r>
              <a:rPr lang="en-US" sz="2000" dirty="0"/>
              <a:t>explaining the use of EO applied to Climate Change and related issues, </a:t>
            </a:r>
            <a:r>
              <a:rPr lang="en-US" sz="2000" dirty="0" smtClean="0"/>
              <a:t>like </a:t>
            </a:r>
            <a:r>
              <a:rPr lang="en-US" sz="2000" dirty="0"/>
              <a:t>Adaptation and </a:t>
            </a:r>
            <a:endParaRPr lang="en-US" sz="2000" dirty="0" smtClean="0"/>
          </a:p>
          <a:p>
            <a:pPr algn="l" rtl="0" latinLnBrk="1" hangingPunct="0"/>
            <a:r>
              <a:rPr lang="en-US" sz="2000" dirty="0" smtClean="0"/>
              <a:t>Environmental </a:t>
            </a:r>
            <a:r>
              <a:rPr lang="en-US" sz="2000" dirty="0"/>
              <a:t>monitoring</a:t>
            </a:r>
            <a:r>
              <a:rPr lang="en-US" sz="2000" dirty="0" smtClean="0"/>
              <a:t>. </a:t>
            </a:r>
            <a:r>
              <a:rPr lang="en-US" sz="2000" dirty="0" smtClean="0">
                <a:solidFill>
                  <a:srgbClr val="FF0000"/>
                </a:solidFill>
              </a:rPr>
              <a:t>Interactive, with Q&amp;A</a:t>
            </a:r>
            <a:r>
              <a:rPr lang="en-US" sz="2000" dirty="0" smtClean="0"/>
              <a:t>. Two editions done, a 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will soon follow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069266" cy="461665"/>
          </a:xfrm>
        </p:spPr>
        <p:txBody>
          <a:bodyPr/>
          <a:lstStyle/>
          <a:p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ii) video courses, University level, about EO and Climate Change</a:t>
            </a:r>
            <a:endParaRPr lang="en-GB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 descr="Screen Shot 2014-12-10 at 09.37.3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5"/>
          <a:stretch/>
        </p:blipFill>
        <p:spPr>
          <a:xfrm>
            <a:off x="2133600" y="2209800"/>
            <a:ext cx="5867400" cy="447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8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98" y="2914650"/>
            <a:ext cx="8228706" cy="3457575"/>
          </a:xfrm>
        </p:spPr>
        <p:txBody>
          <a:bodyPr/>
          <a:lstStyle/>
          <a:p>
            <a:r>
              <a:rPr lang="en-GB" sz="2000" i="1" dirty="0"/>
              <a:t>presents the use of </a:t>
            </a:r>
            <a:r>
              <a:rPr lang="en-GB" sz="2000" b="1" i="1" dirty="0"/>
              <a:t>earth orbiting satellites to monitor the state of our climate and the impact of changes over </a:t>
            </a:r>
            <a:r>
              <a:rPr lang="en-GB" sz="2000" b="1" i="1" dirty="0" smtClean="0"/>
              <a:t>time</a:t>
            </a:r>
            <a:endParaRPr lang="en-GB" sz="2000" b="1" i="1" dirty="0"/>
          </a:p>
          <a:p>
            <a:r>
              <a:rPr lang="en-GB" sz="2800" i="1" dirty="0"/>
              <a:t>→</a:t>
            </a:r>
            <a:r>
              <a:rPr lang="en-GB" sz="2000" b="1" i="1" dirty="0"/>
              <a:t> </a:t>
            </a:r>
            <a:r>
              <a:rPr lang="en-GB" sz="2000" i="1" u="sng" dirty="0"/>
              <a:t>educational, training and decision making purposes</a:t>
            </a:r>
            <a:endParaRPr lang="en-GB" sz="2000" i="1" u="sng" dirty="0" smtClean="0"/>
          </a:p>
          <a:p>
            <a:endParaRPr lang="en-GB" sz="1800" i="1" dirty="0"/>
          </a:p>
          <a:p>
            <a:endParaRPr lang="en-GB" sz="2800" i="1" dirty="0"/>
          </a:p>
          <a:p>
            <a:endParaRPr lang="en-GB" sz="20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-76200"/>
            <a:ext cx="6291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FFFF"/>
                </a:solidFill>
                <a:latin typeface="Lucida Grande" charset="0"/>
                <a:ea typeface="Lucida Grande" charset="0"/>
                <a:cs typeface="Lucida Grande" charset="0"/>
              </a:defRPr>
            </a:lvl1pPr>
          </a:lstStyle>
          <a:p>
            <a:r>
              <a:rPr lang="en-US" dirty="0" smtClean="0"/>
              <a:t>MOOC Climate from Space on Future Learn</a:t>
            </a:r>
            <a:endParaRPr lang="en-US" dirty="0"/>
          </a:p>
        </p:txBody>
      </p:sp>
      <p:pic>
        <p:nvPicPr>
          <p:cNvPr id="3074" name="Picture 2" descr="C:\Users\laure boudinaud\Desktop\futurelear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66750"/>
            <a:ext cx="9167505" cy="195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aure boudinaud\Desktop\courseMonitoringClima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19" y="4379913"/>
            <a:ext cx="6658363" cy="201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86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1154"/>
          <p:cNvSpPr>
            <a:spLocks noGrp="1"/>
          </p:cNvSpPr>
          <p:nvPr>
            <p:ph type="sldNum" sz="quarter" idx="4294967295"/>
          </p:nvPr>
        </p:nvSpPr>
        <p:spPr>
          <a:xfrm>
            <a:off x="2555670" y="8242300"/>
            <a:ext cx="241998" cy="25096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24</a:t>
            </a:fld>
            <a:endParaRPr>
              <a:solidFill>
                <a:srgbClr val="535353"/>
              </a:solidFill>
            </a:endParaRPr>
          </a:p>
        </p:txBody>
      </p:sp>
      <p:grpSp>
        <p:nvGrpSpPr>
          <p:cNvPr id="60" name="Group 1175"/>
          <p:cNvGrpSpPr/>
          <p:nvPr/>
        </p:nvGrpSpPr>
        <p:grpSpPr>
          <a:xfrm>
            <a:off x="-3533152" y="7923389"/>
            <a:ext cx="688351" cy="406317"/>
            <a:chOff x="0" y="0"/>
            <a:chExt cx="975360" cy="575732"/>
          </a:xfrm>
        </p:grpSpPr>
        <p:sp>
          <p:nvSpPr>
            <p:cNvPr id="61" name="Shape 1173"/>
            <p:cNvSpPr/>
            <p:nvPr/>
          </p:nvSpPr>
          <p:spPr>
            <a:xfrm>
              <a:off x="0" y="0"/>
              <a:ext cx="975361" cy="57573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lvl="0" algn="l" defTabSz="914400">
                <a:defRPr sz="3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62" name="image36.png"/>
            <p:cNvPicPr/>
            <p:nvPr/>
          </p:nvPicPr>
          <p:blipFill>
            <a:blip r:embed="rId3">
              <a:alphaModFix amt="0"/>
              <a:extLst/>
            </a:blip>
            <a:stretch>
              <a:fillRect/>
            </a:stretch>
          </p:blipFill>
          <p:spPr>
            <a:xfrm>
              <a:off x="0" y="0"/>
              <a:ext cx="975361" cy="5757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4" name="TextBox 103"/>
          <p:cNvSpPr txBox="1"/>
          <p:nvPr/>
        </p:nvSpPr>
        <p:spPr>
          <a:xfrm>
            <a:off x="1981199" y="104555"/>
            <a:ext cx="5222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FFFF"/>
                </a:solidFill>
                <a:latin typeface="Lucida Grande" charset="0"/>
                <a:ea typeface="Lucida Grande" charset="0"/>
                <a:cs typeface="Lucida Grande" charset="0"/>
              </a:defRPr>
            </a:lvl1pPr>
          </a:lstStyle>
          <a:p>
            <a:r>
              <a:rPr lang="en-US" dirty="0" smtClean="0"/>
              <a:t>MOOC Climate from Space on Future Learn</a:t>
            </a:r>
            <a:endParaRPr lang="en-US" dirty="0"/>
          </a:p>
        </p:txBody>
      </p:sp>
      <p:sp>
        <p:nvSpPr>
          <p:cNvPr id="15" name="Shape 1450"/>
          <p:cNvSpPr>
            <a:spLocks noGrp="1"/>
          </p:cNvSpPr>
          <p:nvPr>
            <p:ph type="sldNum" sz="quarter" idx="4294967295"/>
          </p:nvPr>
        </p:nvSpPr>
        <p:spPr>
          <a:xfrm>
            <a:off x="6185384" y="5740712"/>
            <a:ext cx="1500188" cy="18931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5" tIns="32145" rIns="32145" bIns="32145" anchor="ctr">
            <a:normAutofit fontScale="55000" lnSpcReduction="20000"/>
          </a:bodyPr>
          <a:lstStyle>
            <a:lvl1pPr algn="l" defTabSz="321457">
              <a:defRPr sz="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/>
              <a:t>24</a:t>
            </a:fld>
            <a:endParaRPr/>
          </a:p>
        </p:txBody>
      </p:sp>
      <p:sp>
        <p:nvSpPr>
          <p:cNvPr id="18" name="Shape 1450"/>
          <p:cNvSpPr>
            <a:spLocks noGrp="1"/>
          </p:cNvSpPr>
          <p:nvPr>
            <p:ph type="sldNum" sz="quarter" idx="4294967295"/>
          </p:nvPr>
        </p:nvSpPr>
        <p:spPr>
          <a:xfrm>
            <a:off x="6185384" y="5740712"/>
            <a:ext cx="1500188" cy="18931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5" tIns="32145" rIns="32145" bIns="32145" anchor="ctr">
            <a:normAutofit fontScale="55000" lnSpcReduction="20000"/>
          </a:bodyPr>
          <a:lstStyle>
            <a:lvl1pPr algn="l" defTabSz="321457">
              <a:defRPr sz="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/>
              <a:t>24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342900" y="1143000"/>
            <a:ext cx="8089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  <a:hlinkClick r:id="rId4"/>
              </a:rPr>
              <a:t>https://www.futurelearn.com/courses/climate-from-space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10,000+ subscriptions</a:t>
            </a:r>
            <a:r>
              <a:rPr lang="en-US" dirty="0" smtClean="0">
                <a:latin typeface="Arial"/>
                <a:cs typeface="Arial"/>
              </a:rPr>
              <a:t>, 50% active, </a:t>
            </a:r>
            <a:r>
              <a:rPr lang="en-US" b="1" dirty="0" smtClean="0">
                <a:latin typeface="Arial"/>
                <a:cs typeface="Arial"/>
              </a:rPr>
              <a:t>completion rate </a:t>
            </a:r>
            <a:r>
              <a:rPr lang="en-US" dirty="0" smtClean="0">
                <a:latin typeface="Arial"/>
                <a:cs typeface="Arial"/>
              </a:rPr>
              <a:t>of 30% (very high!)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MOOC 5-weeks course (June, 2015 / Dec, 2015) included </a:t>
            </a:r>
            <a:r>
              <a:rPr lang="en-US" dirty="0">
                <a:latin typeface="Arial"/>
                <a:cs typeface="Arial"/>
              </a:rPr>
              <a:t>videos, text, </a:t>
            </a:r>
            <a:r>
              <a:rPr lang="en-US" dirty="0" smtClean="0">
                <a:latin typeface="Arial"/>
                <a:cs typeface="Arial"/>
              </a:rPr>
              <a:t>quiz, </a:t>
            </a:r>
            <a:r>
              <a:rPr lang="en-US" dirty="0">
                <a:latin typeface="Arial"/>
                <a:cs typeface="Arial"/>
              </a:rPr>
              <a:t>interactive exercises, satellite tracking app</a:t>
            </a:r>
            <a:r>
              <a:rPr lang="en-US" dirty="0" smtClean="0">
                <a:latin typeface="Arial"/>
                <a:cs typeface="Arial"/>
              </a:rPr>
              <a:t>,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4" name="image69.png" descr="Screen Shot 2014-12-10 at 09.37.38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9600" y="2743200"/>
            <a:ext cx="3466634" cy="3397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8" name="Picture 2" descr="C:\Users\laure boudinaud\Desktop\Documents\MOOC Climate from space\climatefromspa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542" y="3009900"/>
            <a:ext cx="3494274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45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5133" y="1455888"/>
            <a:ext cx="8445467" cy="217905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 defTabSz="914400" fontAlgn="base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Clr>
                <a:srgbClr val="4BFF2C"/>
              </a:buClr>
              <a:buFont typeface="Wingdings" charset="2"/>
              <a:buChar char="u"/>
            </a:pP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</a:rPr>
              <a:t>3</a:t>
            </a:r>
            <a:r>
              <a:rPr lang="en-US" sz="1600" b="1" baseline="30000" dirty="0" smtClean="0">
                <a:solidFill>
                  <a:srgbClr val="000000"/>
                </a:solidFill>
                <a:latin typeface="Verdana" pitchFamily="34" charset="0"/>
              </a:rPr>
              <a:t>rd</a:t>
            </a: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ESA MOOC on Climate from Space </a:t>
            </a: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</a:rPr>
              <a:t>“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Greenland special”</a:t>
            </a:r>
          </a:p>
          <a:p>
            <a:pPr defTabSz="914400" fontAlgn="base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Clr>
                <a:srgbClr val="4BFF2C"/>
              </a:buClr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  <a:hlinkClick r:id="rId3"/>
              </a:rPr>
              <a:t>https://www.futurelearn.com/courses/climate-from-space</a:t>
            </a:r>
            <a:endParaRPr lang="en-US" sz="1600" b="1" dirty="0">
              <a:solidFill>
                <a:srgbClr val="000000"/>
              </a:solidFill>
              <a:latin typeface="Verdana" pitchFamily="34" charset="0"/>
            </a:endParaRPr>
          </a:p>
          <a:p>
            <a:pPr marL="285750" indent="-285750" defTabSz="914400" fontAlgn="base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Clr>
                <a:srgbClr val="4BFF2C"/>
              </a:buClr>
              <a:buFont typeface="Wingdings" charset="2"/>
              <a:buChar char="u"/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en-US" sz="1600" b="1" baseline="30000" dirty="0">
                <a:solidFill>
                  <a:srgbClr val="000000"/>
                </a:solidFill>
                <a:latin typeface="Verdana" pitchFamily="34" charset="0"/>
              </a:rPr>
              <a:t>st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ESA MOOC “EO from Space: The Optical View”  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Launch on 12</a:t>
            </a:r>
            <a:r>
              <a:rPr lang="en-US" sz="1600" baseline="30000" dirty="0">
                <a:solidFill>
                  <a:srgbClr val="000000"/>
                </a:solidFill>
                <a:latin typeface="Verdana" pitchFamily="34" charset="0"/>
              </a:rPr>
              <a:t>th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September 2016</a:t>
            </a:r>
          </a:p>
          <a:p>
            <a:pPr defTabSz="914400" fontAlgn="base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Clr>
                <a:srgbClr val="4BFF2C"/>
              </a:buClr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  <a:hlinkClick r:id="rId4"/>
              </a:rPr>
              <a:t>https://www.futurelearn.com/</a:t>
            </a:r>
            <a:endParaRPr lang="en-US" sz="1600" dirty="0">
              <a:solidFill>
                <a:srgbClr val="000000"/>
              </a:solidFill>
              <a:latin typeface="Verdana" pitchFamily="34" charset="0"/>
            </a:endParaRPr>
          </a:p>
          <a:p>
            <a:pPr marL="285750" indent="-285750" defTabSz="914400" fontAlgn="base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Clr>
                <a:srgbClr val="4BFF2C"/>
              </a:buClr>
              <a:buFont typeface="Wingdings" charset="2"/>
              <a:buChar char="u"/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en-US" sz="1600" b="1" baseline="30000" dirty="0">
                <a:solidFill>
                  <a:srgbClr val="000000"/>
                </a:solidFill>
                <a:latin typeface="Verdana" pitchFamily="34" charset="0"/>
              </a:rPr>
              <a:t>st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ESA MOOC “EO from Space: The Radar View”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Launch in 2017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955800" y="269502"/>
            <a:ext cx="657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FFFFFF"/>
                </a:solidFill>
                <a:latin typeface="Verdana"/>
              </a:rPr>
              <a:t>More MOOCs in preparation</a:t>
            </a:r>
            <a:endParaRPr lang="en-GB" b="1" dirty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9" name="Picture 8" descr="Screen Shot 2016-03-23 at 11.30.0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601552"/>
            <a:ext cx="5046133" cy="298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2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1828800" y="209800"/>
            <a:ext cx="5638800" cy="769441"/>
          </a:xfrm>
        </p:spPr>
        <p:txBody>
          <a:bodyPr/>
          <a:lstStyle/>
          <a:p>
            <a:r>
              <a:rPr lang="en-GB" sz="2400" dirty="0" smtClean="0"/>
              <a:t>Education for secondary schools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234" y="1142262"/>
            <a:ext cx="9002477" cy="5715738"/>
          </a:xfrm>
        </p:spPr>
        <p:txBody>
          <a:bodyPr/>
          <a:lstStyle/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u="sng" dirty="0" smtClean="0"/>
              <a:t>Creation of </a:t>
            </a:r>
            <a:r>
              <a:rPr lang="en-GB" u="sng" dirty="0" smtClean="0">
                <a:solidFill>
                  <a:srgbClr val="0000FF"/>
                </a:solidFill>
              </a:rPr>
              <a:t>Tools for secondary schools</a:t>
            </a:r>
            <a:r>
              <a:rPr lang="en-GB" dirty="0" smtClean="0"/>
              <a:t>: 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Books and </a:t>
            </a:r>
            <a:r>
              <a:rPr lang="en-GB" dirty="0"/>
              <a:t>posters (also for </a:t>
            </a:r>
            <a:r>
              <a:rPr lang="en-GB" dirty="0">
                <a:solidFill>
                  <a:srgbClr val="0000FF"/>
                </a:solidFill>
              </a:rPr>
              <a:t>general public</a:t>
            </a:r>
            <a:r>
              <a:rPr lang="en-GB" dirty="0"/>
              <a:t>) </a:t>
            </a:r>
            <a:endParaRPr lang="en-GB" dirty="0" smtClean="0"/>
          </a:p>
          <a:p>
            <a:r>
              <a:rPr lang="en-GB" dirty="0" smtClean="0"/>
              <a:t>Atlases, </a:t>
            </a:r>
            <a:r>
              <a:rPr lang="en-GB" dirty="0" err="1" smtClean="0"/>
              <a:t>i</a:t>
            </a:r>
            <a:r>
              <a:rPr lang="en-GB" dirty="0" smtClean="0"/>
              <a:t>-books (also for </a:t>
            </a:r>
            <a:r>
              <a:rPr lang="en-GB" dirty="0">
                <a:solidFill>
                  <a:srgbClr val="0000FF"/>
                </a:solidFill>
              </a:rPr>
              <a:t>general public</a:t>
            </a:r>
            <a:r>
              <a:rPr lang="en-GB" dirty="0" smtClean="0"/>
              <a:t>) </a:t>
            </a:r>
          </a:p>
          <a:p>
            <a:r>
              <a:rPr lang="en-GB" dirty="0" smtClean="0"/>
              <a:t>Apps for Tablets</a:t>
            </a:r>
            <a:r>
              <a:rPr lang="en-GB" dirty="0"/>
              <a:t> </a:t>
            </a:r>
            <a:r>
              <a:rPr lang="en-GB" dirty="0" smtClean="0"/>
              <a:t>(also for </a:t>
            </a:r>
            <a:r>
              <a:rPr lang="en-GB" dirty="0">
                <a:solidFill>
                  <a:srgbClr val="0000FF"/>
                </a:solidFill>
              </a:rPr>
              <a:t>general public</a:t>
            </a:r>
            <a:r>
              <a:rPr lang="en-GB" dirty="0" smtClean="0"/>
              <a:t>)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/>
              <a:t>M</a:t>
            </a:r>
            <a:r>
              <a:rPr lang="en-GB" smtClean="0"/>
              <a:t>ultilingual </a:t>
            </a:r>
            <a:r>
              <a:rPr lang="en-GB" dirty="0" smtClean="0"/>
              <a:t>web-based tools (EDUSPACE), </a:t>
            </a:r>
          </a:p>
          <a:p>
            <a:r>
              <a:rPr lang="en-GB" dirty="0" smtClean="0"/>
              <a:t>educational SW package for Image Processing and GIS (</a:t>
            </a:r>
            <a:r>
              <a:rPr lang="en-GB" dirty="0" err="1" smtClean="0"/>
              <a:t>LeoWorks</a:t>
            </a:r>
            <a:r>
              <a:rPr lang="en-GB" dirty="0" smtClean="0"/>
              <a:t>), </a:t>
            </a:r>
          </a:p>
          <a:p>
            <a:r>
              <a:rPr lang="en-GB" dirty="0" smtClean="0"/>
              <a:t>School Lab</a:t>
            </a:r>
          </a:p>
          <a:p>
            <a:r>
              <a:rPr lang="en-GB" dirty="0" smtClean="0"/>
              <a:t>Collection and distribution within ESERO project (European countries / curricula)</a:t>
            </a:r>
          </a:p>
        </p:txBody>
      </p:sp>
    </p:spTree>
    <p:extLst>
      <p:ext uri="{BB962C8B-B14F-4D97-AF65-F5344CB8AC3E}">
        <p14:creationId xmlns:p14="http://schemas.microsoft.com/office/powerpoint/2010/main" val="11539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3" t="17021" r="24115" b="16833"/>
          <a:stretch>
            <a:fillRect/>
          </a:stretch>
        </p:blipFill>
        <p:spPr bwMode="auto">
          <a:xfrm>
            <a:off x="8347" y="1186774"/>
            <a:ext cx="7489581" cy="524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4" t="15483" r="19380" b="13288"/>
          <a:stretch/>
        </p:blipFill>
        <p:spPr bwMode="auto">
          <a:xfrm>
            <a:off x="4864303" y="3058887"/>
            <a:ext cx="4279698" cy="378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838200" y="158022"/>
            <a:ext cx="6772588" cy="1200329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iii) </a:t>
            </a:r>
            <a:r>
              <a:rPr lang="en-GB" sz="24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Eduspace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:  ESA </a:t>
            </a:r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web-based EO Educational 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tool for secondary schools</a:t>
            </a:r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endParaRPr lang="en-GB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70286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4865" y="1617097"/>
            <a:ext cx="8187104" cy="307465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91434" tIns="45717" rIns="91434" bIns="45717"/>
          <a:lstStyle/>
          <a:p>
            <a:r>
              <a:rPr lang="en-GB" sz="2000" b="1" dirty="0" smtClean="0">
                <a:latin typeface="Arial" pitchFamily="34" charset="0"/>
                <a:cs typeface="Arial" pitchFamily="34" charset="0"/>
              </a:rPr>
              <a:t>View images, histogram, pixel values, header info</a:t>
            </a:r>
          </a:p>
          <a:p>
            <a:r>
              <a:rPr lang="en-GB" sz="2000" b="1" dirty="0" smtClean="0">
                <a:latin typeface="Arial" pitchFamily="34" charset="0"/>
                <a:cs typeface="Arial" pitchFamily="34" charset="0"/>
              </a:rPr>
              <a:t>Crop, invert, stretch, layer stack, </a:t>
            </a:r>
            <a:r>
              <a:rPr lang="en-GB" sz="2000" b="1" dirty="0" err="1" smtClean="0">
                <a:latin typeface="Arial" pitchFamily="34" charset="0"/>
                <a:cs typeface="Arial" pitchFamily="34" charset="0"/>
              </a:rPr>
              <a:t>etc</a:t>
            </a:r>
            <a:endParaRPr lang="en-GB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2000" b="1" dirty="0" smtClean="0">
                <a:latin typeface="Arial" pitchFamily="34" charset="0"/>
                <a:cs typeface="Arial" pitchFamily="34" charset="0"/>
              </a:rPr>
              <a:t>image arithmetic, filters</a:t>
            </a:r>
          </a:p>
          <a:p>
            <a:r>
              <a:rPr lang="en-GB" sz="2000" b="1" dirty="0" smtClean="0">
                <a:latin typeface="Arial" pitchFamily="34" charset="0"/>
                <a:cs typeface="Arial" pitchFamily="34" charset="0"/>
              </a:rPr>
              <a:t>Classification, PCA, geometric correction, pan sharpening</a:t>
            </a:r>
          </a:p>
          <a:p>
            <a:r>
              <a:rPr lang="en-GB" sz="2000" b="1" dirty="0" smtClean="0">
                <a:latin typeface="Arial" pitchFamily="34" charset="0"/>
                <a:cs typeface="Arial" pitchFamily="34" charset="0"/>
              </a:rPr>
              <a:t>Radar and optical module (</a:t>
            </a:r>
            <a:r>
              <a:rPr lang="en-GB" sz="2000" b="1" dirty="0" err="1" smtClean="0">
                <a:latin typeface="Arial" pitchFamily="34" charset="0"/>
                <a:cs typeface="Arial" pitchFamily="34" charset="0"/>
              </a:rPr>
              <a:t>multimission</a:t>
            </a: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, including Sentinel data)</a:t>
            </a:r>
          </a:p>
          <a:p>
            <a:r>
              <a:rPr lang="en-GB" sz="2000" b="1" dirty="0" smtClean="0">
                <a:latin typeface="Arial" pitchFamily="34" charset="0"/>
                <a:cs typeface="Arial" pitchFamily="34" charset="0"/>
              </a:rPr>
              <a:t>GIS tool</a:t>
            </a:r>
          </a:p>
          <a:p>
            <a:r>
              <a:rPr lang="en-GB" sz="2000" b="1" dirty="0" smtClean="0">
                <a:latin typeface="Arial" pitchFamily="34" charset="0"/>
                <a:cs typeface="Arial" pitchFamily="34" charset="0"/>
              </a:rPr>
              <a:t>Open-source, Java-based</a:t>
            </a:r>
            <a:endParaRPr lang="en-GB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2121877" y="152400"/>
            <a:ext cx="6260123" cy="83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(iii) </a:t>
            </a:r>
            <a:r>
              <a:rPr lang="en-GB" sz="2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LEOWorks</a:t>
            </a:r>
            <a:r>
              <a:rPr lang="en-GB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4.0</a:t>
            </a:r>
          </a:p>
          <a:p>
            <a:pPr eaLnBrk="1" hangingPunct="1"/>
            <a:r>
              <a:rPr lang="en-GB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Image Processing Software</a:t>
            </a:r>
          </a:p>
        </p:txBody>
      </p:sp>
    </p:spTree>
    <p:extLst>
      <p:ext uri="{BB962C8B-B14F-4D97-AF65-F5344CB8AC3E}">
        <p14:creationId xmlns:p14="http://schemas.microsoft.com/office/powerpoint/2010/main" val="223461615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625499" y="363687"/>
            <a:ext cx="6105525" cy="461665"/>
          </a:xfrm>
        </p:spPr>
        <p:txBody>
          <a:bodyPr/>
          <a:lstStyle/>
          <a:p>
            <a:r>
              <a:rPr lang="en-US" altLang="fr-FR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(iii) I-books,  apps</a:t>
            </a:r>
            <a:endParaRPr lang="fr-FR" altLang="fr-FR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2" t="26647" r="13252" b="4074"/>
          <a:stretch/>
        </p:blipFill>
        <p:spPr bwMode="auto">
          <a:xfrm>
            <a:off x="4031461" y="2068286"/>
            <a:ext cx="5112539" cy="465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6" t="47451" r="36667" b="12216"/>
          <a:stretch/>
        </p:blipFill>
        <p:spPr bwMode="auto">
          <a:xfrm>
            <a:off x="60287" y="1397543"/>
            <a:ext cx="3979147" cy="298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04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1447800" y="209800"/>
            <a:ext cx="6019800" cy="769441"/>
          </a:xfrm>
        </p:spPr>
        <p:txBody>
          <a:bodyPr/>
          <a:lstStyle/>
          <a:p>
            <a:r>
              <a:rPr lang="en-GB" sz="2400" dirty="0" smtClean="0"/>
              <a:t>ESA </a:t>
            </a:r>
            <a:r>
              <a:rPr lang="en-GB" sz="2400" u="sng" dirty="0" smtClean="0"/>
              <a:t>partners</a:t>
            </a:r>
            <a:r>
              <a:rPr lang="en-GB" sz="2400" dirty="0" smtClean="0"/>
              <a:t> in CB, </a:t>
            </a:r>
            <a:r>
              <a:rPr lang="en-GB" sz="2400" dirty="0"/>
              <a:t>E</a:t>
            </a:r>
            <a:r>
              <a:rPr lang="en-GB" sz="2400" dirty="0" smtClean="0"/>
              <a:t>ducation &amp; Training activities – Earth Observation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234" y="1980462"/>
            <a:ext cx="9002477" cy="5715738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 smtClean="0">
                <a:solidFill>
                  <a:srgbClr val="0000FF"/>
                </a:solidFill>
              </a:rPr>
              <a:t>In Europe</a:t>
            </a:r>
          </a:p>
          <a:p>
            <a:pPr marL="0" indent="0">
              <a:buNone/>
            </a:pPr>
            <a:endParaRPr lang="en-GB" sz="18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GB" sz="1800" dirty="0"/>
              <a:t>with many universities and public institutes in Europe (including non-ESA member states and PECS) </a:t>
            </a:r>
            <a:r>
              <a:rPr lang="en-GB" sz="1800" dirty="0" smtClean="0"/>
              <a:t>and with </a:t>
            </a:r>
            <a:r>
              <a:rPr lang="en-GB" sz="1800" dirty="0"/>
              <a:t>Other Space Agencies</a:t>
            </a:r>
          </a:p>
          <a:p>
            <a:pPr marL="0" indent="0">
              <a:buNone/>
            </a:pPr>
            <a:endParaRPr lang="en-GB" sz="18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GB" sz="1800" dirty="0" smtClean="0">
                <a:solidFill>
                  <a:srgbClr val="0000FF"/>
                </a:solidFill>
              </a:rPr>
              <a:t> in the frame of International Cooperation </a:t>
            </a:r>
          </a:p>
          <a:p>
            <a:pPr marL="0" indent="0">
              <a:buNone/>
            </a:pPr>
            <a:endParaRPr lang="en-GB" sz="1800" dirty="0">
              <a:solidFill>
                <a:srgbClr val="0000FF"/>
              </a:solidFill>
            </a:endParaRPr>
          </a:p>
          <a:p>
            <a:pPr>
              <a:buFontTx/>
              <a:buChar char="-"/>
            </a:pPr>
            <a:r>
              <a:rPr lang="en-GB" sz="1800" dirty="0" smtClean="0"/>
              <a:t>Within CEOS WG </a:t>
            </a:r>
            <a:r>
              <a:rPr lang="en-GB" sz="1800" dirty="0" err="1" smtClean="0"/>
              <a:t>CapD</a:t>
            </a:r>
            <a:r>
              <a:rPr lang="en-GB" sz="1800" dirty="0" smtClean="0"/>
              <a:t>, UN (UNOOSA, FAO, UNESCO..)</a:t>
            </a:r>
            <a:endParaRPr lang="en-GB" sz="1800" dirty="0"/>
          </a:p>
          <a:p>
            <a:pPr>
              <a:buFontTx/>
              <a:buChar char="-"/>
            </a:pPr>
            <a:r>
              <a:rPr lang="en-GB" sz="1800" dirty="0"/>
              <a:t>With Other Space Agencies worldwide </a:t>
            </a:r>
          </a:p>
          <a:p>
            <a:pPr>
              <a:buFontTx/>
              <a:buChar char="-"/>
            </a:pPr>
            <a:r>
              <a:rPr lang="en-GB" sz="1800" dirty="0"/>
              <a:t>With International associations with an educational mandate like:</a:t>
            </a:r>
          </a:p>
          <a:p>
            <a:pPr>
              <a:buFontTx/>
              <a:buChar char="-"/>
            </a:pPr>
            <a:r>
              <a:rPr lang="en-GB" sz="1800" dirty="0" smtClean="0"/>
              <a:t>With </a:t>
            </a:r>
            <a:r>
              <a:rPr lang="en-GB" sz="1800" dirty="0" err="1" smtClean="0"/>
              <a:t>Earsel</a:t>
            </a:r>
            <a:r>
              <a:rPr lang="en-GB" sz="1800" dirty="0"/>
              <a:t>, EGU/GIFT, SELPER  </a:t>
            </a:r>
          </a:p>
          <a:p>
            <a:pPr marL="0" indent="0">
              <a:buNone/>
            </a:pPr>
            <a:r>
              <a:rPr lang="en-GB" sz="1800" dirty="0" smtClean="0"/>
              <a:t>-    With many countries in Asia, Africa and South America (including TIGER, Dragon programmes)</a:t>
            </a:r>
          </a:p>
        </p:txBody>
      </p:sp>
    </p:spTree>
    <p:extLst>
      <p:ext uri="{BB962C8B-B14F-4D97-AF65-F5344CB8AC3E}">
        <p14:creationId xmlns:p14="http://schemas.microsoft.com/office/powerpoint/2010/main" val="85378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G:\04_Dropbox\Dropbox\ESA PostDoc\Education\8_IOS_APP\fra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240" y="1545605"/>
            <a:ext cx="5795029" cy="479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G:\04_Dropbox\Dropbox\ESA PostDoc\Education\8_IOS_APP\Concept\livingearthhd_v20_ipad2_screen1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685" y="2005491"/>
            <a:ext cx="4815450" cy="39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G:\04_Dropbox\Dropbox\ESA PostDoc\Education\8_IOS_APP\Concept\livingearthhd_v20_ipad2_screen1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021" y="1995785"/>
            <a:ext cx="4817050" cy="39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G:\04_Dropbox\Dropbox\ESA PostDoc\Education\8_IOS_APP\fra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1" r="-1303"/>
          <a:stretch>
            <a:fillRect/>
          </a:stretch>
        </p:blipFill>
        <p:spPr bwMode="auto">
          <a:xfrm>
            <a:off x="8226513" y="1545605"/>
            <a:ext cx="654374" cy="479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349544" y="1982304"/>
            <a:ext cx="910231" cy="581693"/>
          </a:xfrm>
          <a:prstGeom prst="rect">
            <a:avLst/>
          </a:prstGeom>
          <a:blipFill dpi="0" rotWithShape="1">
            <a:blip r:embed="rId4"/>
            <a:srcRect/>
            <a:stretch>
              <a:fillRect l="-426601" t="-2961" r="-4417" b="-572483"/>
            </a:stretch>
          </a:blipFill>
        </p:spPr>
        <p:txBody>
          <a:bodyPr anchor="ctr"/>
          <a:lstStyle/>
          <a:p>
            <a:pPr algn="ctr">
              <a:defRPr/>
            </a:pPr>
            <a:endParaRPr lang="fr-CH">
              <a:noFill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88685" y="5624807"/>
            <a:ext cx="1726854" cy="284989"/>
          </a:xfrm>
          <a:prstGeom prst="rect">
            <a:avLst/>
          </a:prstGeom>
          <a:blipFill dpi="0" rotWithShape="1">
            <a:blip r:embed="rId4"/>
            <a:srcRect/>
            <a:stretch>
              <a:fillRect l="548" t="-1276588" r="-180448" b="-2062"/>
            </a:stretch>
          </a:blipFill>
        </p:spPr>
        <p:txBody>
          <a:bodyPr anchor="ctr"/>
          <a:lstStyle/>
          <a:p>
            <a:pPr algn="ctr">
              <a:defRPr/>
            </a:pPr>
            <a:endParaRPr lang="fr-CH">
              <a:noFill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627208" y="6349942"/>
            <a:ext cx="1285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i="1" dirty="0" smtClean="0">
                <a:solidFill>
                  <a:schemeClr val="bg2"/>
                </a:solidFill>
                <a:latin typeface="Calibri" pitchFamily="34" charset="0"/>
                <a:cs typeface="Arial" charset="0"/>
              </a:rPr>
              <a:t>Living Earth</a:t>
            </a:r>
            <a:endParaRPr lang="en-US" i="1" dirty="0">
              <a:solidFill>
                <a:schemeClr val="bg2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2" name="Title 2"/>
          <p:cNvSpPr>
            <a:spLocks noGrp="1"/>
          </p:cNvSpPr>
          <p:nvPr>
            <p:ph type="title"/>
          </p:nvPr>
        </p:nvSpPr>
        <p:spPr>
          <a:xfrm>
            <a:off x="1676400" y="95071"/>
            <a:ext cx="5791200" cy="1200329"/>
          </a:xfrm>
        </p:spPr>
        <p:txBody>
          <a:bodyPr/>
          <a:lstStyle/>
          <a:p>
            <a:r>
              <a:rPr lang="en-US" altLang="fr-FR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(iii) Development of </a:t>
            </a:r>
            <a:r>
              <a:rPr lang="en-US" altLang="fr-FR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Apps </a:t>
            </a:r>
            <a:r>
              <a:rPr lang="en-US" altLang="fr-FR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for EO </a:t>
            </a:r>
            <a:r>
              <a:rPr lang="en-US" altLang="fr-FR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US" altLang="fr-FR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altLang="fr-FR" sz="2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Education </a:t>
            </a:r>
            <a:r>
              <a:rPr lang="en-US" altLang="fr-FR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and </a:t>
            </a:r>
            <a:r>
              <a:rPr lang="en-US" altLang="fr-FR" sz="2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Outreach; Vegetation; Sentinels; ESA Ground Station)</a:t>
            </a:r>
            <a:endParaRPr lang="fr-FR" altLang="fr-FR" sz="20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Content Placeholder 1"/>
          <p:cNvSpPr>
            <a:spLocks noGrp="1"/>
          </p:cNvSpPr>
          <p:nvPr>
            <p:ph idx="1"/>
          </p:nvPr>
        </p:nvSpPr>
        <p:spPr>
          <a:xfrm>
            <a:off x="120479" y="1443652"/>
            <a:ext cx="2887761" cy="447504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sz="2000" u="sng" dirty="0" smtClean="0">
                <a:latin typeface="Arial" pitchFamily="34" charset="0"/>
                <a:cs typeface="Arial" pitchFamily="34" charset="0"/>
              </a:rPr>
              <a:t>Objectives: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Promote 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ESA EO data &amp; 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missions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Educate &amp; Stimulate the interest 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to 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CH" sz="2000" dirty="0" err="1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Illustrate</a:t>
            </a:r>
            <a:r>
              <a:rPr lang="fr-CH" sz="20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role</a:t>
            </a:r>
            <a:r>
              <a:rPr lang="fr-CH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and relevance of </a:t>
            </a:r>
            <a:r>
              <a:rPr lang="fr-CH" sz="20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EO</a:t>
            </a:r>
          </a:p>
          <a:p>
            <a:pPr marL="0" lvl="1" indent="0">
              <a:buNone/>
            </a:pPr>
            <a:r>
              <a:rPr lang="en-US" altLang="fr-FR" sz="2000" dirty="0" smtClean="0">
                <a:latin typeface="Arial" pitchFamily="34" charset="0"/>
                <a:cs typeface="Arial" pitchFamily="34" charset="0"/>
              </a:rPr>
              <a:t>Interactive</a:t>
            </a:r>
            <a:r>
              <a:rPr lang="en-US" altLang="fr-FR" sz="2000" dirty="0">
                <a:latin typeface="Arial" pitchFamily="34" charset="0"/>
                <a:cs typeface="Arial" pitchFamily="34" charset="0"/>
              </a:rPr>
              <a:t>, Intuitive, Continuously updated</a:t>
            </a:r>
          </a:p>
          <a:p>
            <a:pPr marL="0" lvl="1" indent="0">
              <a:buNone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Supporting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ourses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for students/teachers</a:t>
            </a:r>
            <a:endParaRPr lang="en-US" altLang="fr-FR" sz="2000" dirty="0">
              <a:latin typeface="Arial" pitchFamily="34" charset="0"/>
              <a:cs typeface="Arial" pitchFamily="34" charset="0"/>
            </a:endParaRPr>
          </a:p>
          <a:p>
            <a:pPr marL="0" lvl="1" indent="0">
              <a:buNone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Possibility to integrate t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utorials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conceived by scientific institutes.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GB" sz="2000" dirty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0" indent="0">
              <a:buNone/>
            </a:pPr>
            <a:endParaRPr lang="en-GB" sz="2000" u="sng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23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8" name="Text Box 24"/>
          <p:cNvSpPr txBox="1">
            <a:spLocks noChangeArrowheads="1"/>
          </p:cNvSpPr>
          <p:nvPr/>
        </p:nvSpPr>
        <p:spPr bwMode="auto">
          <a:xfrm>
            <a:off x="614363" y="4025900"/>
            <a:ext cx="788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505075" y="302132"/>
            <a:ext cx="6105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kern="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Sentinel App</a:t>
            </a:r>
            <a:endParaRPr lang="en-GB" kern="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15950" y="1762875"/>
            <a:ext cx="7905750" cy="119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18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kern="0" dirty="0" smtClean="0"/>
              <a:t>			    For iPhone and </a:t>
            </a:r>
            <a:r>
              <a:rPr lang="en-GB" kern="0" dirty="0" err="1" smtClean="0"/>
              <a:t>iPad</a:t>
            </a:r>
            <a:endParaRPr lang="en-GB" kern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 smtClean="0"/>
              <a:t>Will be also on Google Play (Android phones, tablets) in April</a:t>
            </a:r>
          </a:p>
          <a:p>
            <a:endParaRPr lang="en-GB" kern="0" dirty="0" smtClean="0"/>
          </a:p>
        </p:txBody>
      </p:sp>
      <p:sp>
        <p:nvSpPr>
          <p:cNvPr id="14" name="Abgerundetes Rechteck 42"/>
          <p:cNvSpPr/>
          <p:nvPr/>
        </p:nvSpPr>
        <p:spPr>
          <a:xfrm>
            <a:off x="242045" y="3128679"/>
            <a:ext cx="5719483" cy="3164545"/>
          </a:xfrm>
          <a:prstGeom prst="roundRect">
            <a:avLst>
              <a:gd name="adj" fmla="val 2971"/>
            </a:avLst>
          </a:prstGeom>
          <a:solidFill>
            <a:srgbClr val="F1B434"/>
          </a:solidFill>
          <a:ln w="25400" cap="flat" cmpd="sng" algn="ctr">
            <a:noFill/>
            <a:prstDash val="solid"/>
          </a:ln>
          <a:effectLst>
            <a:outerShdw blurRad="749300" sx="110000" sy="110000" algn="ctr" rotWithShape="0">
              <a:prstClr val="black">
                <a:alpha val="40000"/>
              </a:prstClr>
            </a:outerShdw>
          </a:effectLst>
        </p:spPr>
        <p:txBody>
          <a:bodyPr rtlCol="0" anchor="t"/>
          <a:lstStyle/>
          <a:p>
            <a:pPr marL="342900" indent="-342900" algn="just" defTabSz="914400">
              <a:buFont typeface="Arial"/>
              <a:buChar char="•"/>
            </a:pPr>
            <a:r>
              <a:rPr lang="en-GB" kern="0" spc="80" dirty="0">
                <a:solidFill>
                  <a:sysClr val="window" lastClr="FFFFFF"/>
                </a:solidFill>
                <a:latin typeface="Calibri"/>
              </a:rPr>
              <a:t>See where the Sentinel satellites are in real-time</a:t>
            </a:r>
          </a:p>
          <a:p>
            <a:pPr marL="342900" indent="-342900" algn="just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See the last and next time they have been and will be over your location; Move them to the time of the last data transmission and smoothly move them back to their current location over the 3D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globe</a:t>
            </a:r>
            <a:endParaRPr lang="en-GB" kern="0" spc="80" dirty="0" smtClean="0">
              <a:solidFill>
                <a:sysClr val="window" lastClr="FFFFFF"/>
              </a:solidFill>
              <a:latin typeface="Calibri"/>
            </a:endParaRPr>
          </a:p>
          <a:p>
            <a:pPr marL="342900" indent="-342900" algn="just" defTabSz="914400">
              <a:buFont typeface="Arial"/>
              <a:buChar char="•"/>
            </a:pPr>
            <a:r>
              <a:rPr lang="en-GB" kern="0" spc="80" dirty="0" smtClean="0">
                <a:solidFill>
                  <a:sysClr val="window" lastClr="FFFFFF"/>
                </a:solidFill>
                <a:latin typeface="Calibri"/>
              </a:rPr>
              <a:t>Explore </a:t>
            </a:r>
            <a:r>
              <a:rPr lang="en-GB" kern="0" spc="80" dirty="0">
                <a:solidFill>
                  <a:sysClr val="window" lastClr="FFFFFF"/>
                </a:solidFill>
                <a:latin typeface="Calibri"/>
              </a:rPr>
              <a:t>the Sentinel satellite 3D models</a:t>
            </a:r>
          </a:p>
          <a:p>
            <a:pPr marL="342900" indent="-342900" algn="just" defTabSz="914400">
              <a:buFont typeface="Arial"/>
              <a:buChar char="•"/>
            </a:pPr>
            <a:r>
              <a:rPr lang="en-GB" kern="0" spc="80" dirty="0">
                <a:solidFill>
                  <a:sysClr val="window" lastClr="FFFFFF"/>
                </a:solidFill>
                <a:latin typeface="Calibri"/>
              </a:rPr>
              <a:t>Get information </a:t>
            </a:r>
            <a:r>
              <a:rPr lang="en-GB" kern="0" spc="80" dirty="0" smtClean="0">
                <a:solidFill>
                  <a:sysClr val="window" lastClr="FFFFFF"/>
                </a:solidFill>
                <a:latin typeface="Calibri"/>
              </a:rPr>
              <a:t>and news about </a:t>
            </a:r>
            <a:r>
              <a:rPr lang="en-GB" kern="0" spc="80" dirty="0">
                <a:solidFill>
                  <a:sysClr val="window" lastClr="FFFFFF"/>
                </a:solidFill>
                <a:latin typeface="Calibri"/>
              </a:rPr>
              <a:t>the Copernicus Programme</a:t>
            </a:r>
          </a:p>
          <a:p>
            <a:pPr marL="342900" indent="-342900" algn="just" defTabSz="914400">
              <a:buFont typeface="Arial"/>
              <a:buChar char="•"/>
            </a:pPr>
            <a:r>
              <a:rPr lang="en-GB" kern="0" spc="80" dirty="0" smtClean="0">
                <a:solidFill>
                  <a:sysClr val="window" lastClr="FFFFFF"/>
                </a:solidFill>
                <a:latin typeface="Calibri"/>
              </a:rPr>
              <a:t>Get </a:t>
            </a:r>
            <a:r>
              <a:rPr lang="en-GB" kern="0" spc="80" dirty="0">
                <a:solidFill>
                  <a:sysClr val="window" lastClr="FFFFFF"/>
                </a:solidFill>
                <a:latin typeface="Calibri"/>
              </a:rPr>
              <a:t>information about access to Sentinel </a:t>
            </a:r>
            <a:r>
              <a:rPr lang="en-GB" kern="0" spc="80" dirty="0" smtClean="0">
                <a:solidFill>
                  <a:sysClr val="window" lastClr="FFFFFF"/>
                </a:solidFill>
                <a:latin typeface="Calibri"/>
              </a:rPr>
              <a:t>data</a:t>
            </a:r>
          </a:p>
          <a:p>
            <a:pPr marL="342900" indent="-342900" algn="just" defTabSz="9144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Set Notifications to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be warned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when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satellites are flying by.</a:t>
            </a:r>
            <a:endParaRPr lang="en-GB" kern="0" spc="8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029" name="Picture 5" descr="iPhone Screenshot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941" y="2596722"/>
            <a:ext cx="1274419" cy="226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iPhone Screenshot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929" y="2631256"/>
            <a:ext cx="1115962" cy="198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0" y="1298297"/>
            <a:ext cx="858728" cy="83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 descr="http://support.peoplehr.com/customer/portal/attachments/478816">
            <a:hlinkClick r:id="rId4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483" y="1293604"/>
            <a:ext cx="2187390" cy="87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R:\Solenix Backup\Frame Contract for Fast Prototyping\Sentinel App promotion\IMG_26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907" y="4941281"/>
            <a:ext cx="1938043" cy="145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74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974" y="1213223"/>
            <a:ext cx="1277744" cy="227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80091" y="1549825"/>
            <a:ext cx="8097743" cy="119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18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kern="0" dirty="0" smtClean="0"/>
              <a:t>			    		</a:t>
            </a:r>
          </a:p>
          <a:p>
            <a:r>
              <a:rPr lang="en-GB" kern="0" dirty="0"/>
              <a:t>	</a:t>
            </a:r>
            <a:r>
              <a:rPr lang="en-GB" kern="0" dirty="0" smtClean="0"/>
              <a:t>			For Android phones, tablets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 smtClean="0"/>
              <a:t>Will be also on App Store (iPhone, </a:t>
            </a:r>
            <a:r>
              <a:rPr lang="en-GB" kern="0" dirty="0" err="1" smtClean="0"/>
              <a:t>iPad</a:t>
            </a:r>
            <a:r>
              <a:rPr lang="en-GB" kern="0" dirty="0" smtClean="0"/>
              <a:t>) in April</a:t>
            </a:r>
          </a:p>
        </p:txBody>
      </p:sp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5475" y="302133"/>
            <a:ext cx="6105525" cy="584775"/>
          </a:xfrm>
        </p:spPr>
        <p:txBody>
          <a:bodyPr/>
          <a:lstStyle/>
          <a:p>
            <a:r>
              <a:rPr lang="en-GB" sz="3200" dirty="0" err="1" smtClean="0"/>
              <a:t>Proba</a:t>
            </a:r>
            <a:r>
              <a:rPr lang="en-GB" sz="3200" dirty="0" smtClean="0"/>
              <a:t>-V App</a:t>
            </a:r>
            <a:endParaRPr lang="en-GB" sz="3200" dirty="0"/>
          </a:p>
        </p:txBody>
      </p:sp>
      <p:pic>
        <p:nvPicPr>
          <p:cNvPr id="4098" name="Picture 2" descr="http://theswitchradio.com/wp-content/uploads/2013/06/Google-Play-Badge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929" y="1396747"/>
            <a:ext cx="2363506" cy="81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44" y="1372205"/>
            <a:ext cx="879399" cy="86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bgerundetes Rechteck 41"/>
          <p:cNvSpPr/>
          <p:nvPr/>
        </p:nvSpPr>
        <p:spPr>
          <a:xfrm>
            <a:off x="257350" y="2892772"/>
            <a:ext cx="4162247" cy="3785931"/>
          </a:xfrm>
          <a:prstGeom prst="roundRect">
            <a:avLst>
              <a:gd name="adj" fmla="val 2971"/>
            </a:avLst>
          </a:prstGeom>
          <a:solidFill>
            <a:srgbClr val="6CC24A"/>
          </a:solidFill>
          <a:ln w="25400" cap="flat" cmpd="sng" algn="ctr">
            <a:noFill/>
            <a:prstDash val="solid"/>
          </a:ln>
          <a:effectLst>
            <a:outerShdw blurRad="673100" sx="110000" sy="110000" algn="ctr" rotWithShape="0">
              <a:prstClr val="black">
                <a:alpha val="40000"/>
              </a:prstClr>
            </a:outerShdw>
          </a:effectLst>
        </p:spPr>
        <p:txBody>
          <a:bodyPr rtlCol="0" anchor="t"/>
          <a:lstStyle/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en-GB" sz="1600" kern="0" spc="80" dirty="0" smtClean="0">
                <a:solidFill>
                  <a:sysClr val="window" lastClr="FFFFFF"/>
                </a:solidFill>
                <a:latin typeface="Calibri"/>
              </a:rPr>
              <a:t>Take a picture of a landscape</a:t>
            </a: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en-GB" sz="1600" kern="0" spc="80" dirty="0" smtClean="0">
                <a:solidFill>
                  <a:sysClr val="window" lastClr="FFFFFF"/>
                </a:solidFill>
                <a:latin typeface="Calibri"/>
              </a:rPr>
              <a:t>Associate the vegetation status derived from </a:t>
            </a:r>
            <a:r>
              <a:rPr lang="en-GB" sz="1600" kern="0" spc="80" dirty="0" err="1" smtClean="0">
                <a:solidFill>
                  <a:sysClr val="window" lastClr="FFFFFF"/>
                </a:solidFill>
                <a:latin typeface="Calibri"/>
              </a:rPr>
              <a:t>Proba</a:t>
            </a:r>
            <a:r>
              <a:rPr lang="en-GB" sz="1600" kern="0" spc="80" dirty="0" smtClean="0">
                <a:solidFill>
                  <a:sysClr val="window" lastClr="FFFFFF"/>
                </a:solidFill>
                <a:latin typeface="Calibri"/>
              </a:rPr>
              <a:t>-V NDVI products in your area to the picture</a:t>
            </a: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en-GB" sz="1600" kern="0" spc="80" dirty="0" smtClean="0">
                <a:solidFill>
                  <a:sysClr val="window" lastClr="FFFFFF"/>
                </a:solidFill>
                <a:latin typeface="Calibri"/>
              </a:rPr>
              <a:t>See graphics of the vegetation status evolution during the last 6 months (tap on picture icon or on map)</a:t>
            </a: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en-GB" sz="1600" kern="0" spc="80" dirty="0" smtClean="0">
                <a:solidFill>
                  <a:sysClr val="window" lastClr="FFFFFF"/>
                </a:solidFill>
                <a:latin typeface="Calibri"/>
              </a:rPr>
              <a:t>Build your picture gallery and see all your pictures on the map</a:t>
            </a: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en-GB" sz="1600" kern="0" spc="80" dirty="0" smtClean="0">
                <a:solidFill>
                  <a:sysClr val="window" lastClr="FFFFFF"/>
                </a:solidFill>
                <a:latin typeface="Calibri"/>
              </a:rPr>
              <a:t>Share the pictures on social media</a:t>
            </a: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en-GB" sz="1600" kern="0" spc="80" dirty="0" smtClean="0">
                <a:solidFill>
                  <a:sysClr val="window" lastClr="FFFFFF"/>
                </a:solidFill>
                <a:latin typeface="Calibri"/>
              </a:rPr>
              <a:t>Learn about </a:t>
            </a:r>
            <a:r>
              <a:rPr lang="en-GB" sz="1600" kern="0" spc="80" dirty="0" err="1" smtClean="0">
                <a:solidFill>
                  <a:sysClr val="window" lastClr="FFFFFF"/>
                </a:solidFill>
                <a:latin typeface="Calibri"/>
              </a:rPr>
              <a:t>Proba</a:t>
            </a:r>
            <a:r>
              <a:rPr lang="en-GB" sz="1600" kern="0" spc="80" dirty="0" smtClean="0">
                <a:solidFill>
                  <a:sysClr val="window" lastClr="FFFFFF"/>
                </a:solidFill>
                <a:latin typeface="Calibri"/>
              </a:rPr>
              <a:t>-V, get news and image of the week</a:t>
            </a: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en-GB" sz="1600" kern="0" spc="80" dirty="0" smtClean="0">
                <a:solidFill>
                  <a:sysClr val="window" lastClr="FFFFFF"/>
                </a:solidFill>
                <a:latin typeface="Calibri"/>
              </a:rPr>
              <a:t>UI available in several languages: English, Italian, Portuguese, Dutch, Spanish, German, etc.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971" y="2788735"/>
            <a:ext cx="3743747" cy="205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534" y="4899566"/>
            <a:ext cx="1000874" cy="178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5" y="4867048"/>
            <a:ext cx="1040895" cy="185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077" y="4867048"/>
            <a:ext cx="894875" cy="159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06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5475" y="302133"/>
            <a:ext cx="6105525" cy="584775"/>
          </a:xfrm>
        </p:spPr>
        <p:txBody>
          <a:bodyPr/>
          <a:lstStyle/>
          <a:p>
            <a:r>
              <a:rPr lang="en-GB" sz="3200" dirty="0" smtClean="0"/>
              <a:t>Educational App for EO</a:t>
            </a:r>
            <a:endParaRPr lang="en-GB" sz="3200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5949" y="1673225"/>
            <a:ext cx="4269815" cy="4318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For </a:t>
            </a:r>
            <a:r>
              <a:rPr lang="en-GB" dirty="0" err="1" smtClean="0"/>
              <a:t>iOS</a:t>
            </a:r>
            <a:r>
              <a:rPr lang="en-GB" dirty="0" smtClean="0"/>
              <a:t> tablets (</a:t>
            </a:r>
            <a:r>
              <a:rPr lang="en-GB" dirty="0" err="1" smtClean="0"/>
              <a:t>iPad</a:t>
            </a:r>
            <a:r>
              <a:rPr lang="en-GB" dirty="0" smtClean="0"/>
              <a:t>, </a:t>
            </a:r>
            <a:r>
              <a:rPr lang="en-GB" dirty="0" err="1" smtClean="0"/>
              <a:t>iPad</a:t>
            </a:r>
            <a:r>
              <a:rPr lang="en-GB" dirty="0" smtClean="0"/>
              <a:t> mini)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Can be used as presentation tool and as support to school or educational labs/classes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Not on online stores at the moment</a:t>
            </a:r>
            <a:endParaRPr lang="en-GB" dirty="0"/>
          </a:p>
        </p:txBody>
      </p:sp>
      <p:pic>
        <p:nvPicPr>
          <p:cNvPr id="2050" name="Picture 2" descr="R:\Solenix Backup\Frame Contract for Fast Prototyping\MS4 meeting (Third Quarterly Review)\Screenshots for Presentation\iOS Simulator Screen Shot Jul 1, 2015, 6.55.59 P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693" y="3997150"/>
            <a:ext cx="3259942" cy="244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R:\Solenix Backup\Frame Contract for Fast Prototyping\MS4 meeting (Third Quarterly Review)\Screenshots for Presentation\iOS Simulator Screen Shot Jul 1, 2015, 6.59.01 P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86" y="3683385"/>
            <a:ext cx="3283775" cy="246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:\Solenix Backup\Frame Contract for Fast Prototyping\MS4 meeting (Third Quarterly Review)\Screenshots for Presentation\iOS Simulator Screen Shot Jul 1, 2015, 6.59.27 P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117" y="1279787"/>
            <a:ext cx="3358557" cy="251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43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5475" y="302133"/>
            <a:ext cx="6105525" cy="584775"/>
          </a:xfrm>
        </p:spPr>
        <p:txBody>
          <a:bodyPr/>
          <a:lstStyle/>
          <a:p>
            <a:r>
              <a:rPr lang="en-GB" sz="3200" dirty="0" smtClean="0"/>
              <a:t>NRT Image Viewing App</a:t>
            </a:r>
            <a:endParaRPr lang="en-GB" sz="3200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5950" y="1673225"/>
            <a:ext cx="4413250" cy="4318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For Android Tablets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Planned to be on Google Play in the next few months</a:t>
            </a:r>
            <a:endParaRPr lang="en-GB" dirty="0"/>
          </a:p>
        </p:txBody>
      </p:sp>
      <p:pic>
        <p:nvPicPr>
          <p:cNvPr id="4" name="Picture 2" descr="R:\Solenix Backup\Frame Contract for Fast Prototyping\MS4 meeting (Third Quarterly Review)\Screenshots for Presentation\device-2015-07-05-19354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860" y="1470211"/>
            <a:ext cx="3700632" cy="231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R:\Solenix Backup\Frame Contract for Fast Prototyping\MS4 meeting (Third Quarterly Review)\Screenshots for Presentation\device-2015-07-05-1936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6" y="3953344"/>
            <a:ext cx="3714188" cy="232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bgerundetes Rechteck 41"/>
          <p:cNvSpPr/>
          <p:nvPr/>
        </p:nvSpPr>
        <p:spPr>
          <a:xfrm>
            <a:off x="838200" y="3581400"/>
            <a:ext cx="3290048" cy="2575676"/>
          </a:xfrm>
          <a:prstGeom prst="roundRect">
            <a:avLst>
              <a:gd name="adj" fmla="val 2971"/>
            </a:avLst>
          </a:prstGeom>
          <a:solidFill>
            <a:srgbClr val="6CC24A"/>
          </a:solidFill>
          <a:ln w="25400" cap="flat" cmpd="sng" algn="ctr">
            <a:noFill/>
            <a:prstDash val="solid"/>
          </a:ln>
          <a:effectLst>
            <a:outerShdw blurRad="673100" sx="110000" sy="110000" algn="ctr" rotWithShape="0">
              <a:prstClr val="black">
                <a:alpha val="40000"/>
              </a:prstClr>
            </a:outerShdw>
          </a:effectLst>
        </p:spPr>
        <p:txBody>
          <a:bodyPr rtlCol="0" anchor="t"/>
          <a:lstStyle/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en-GB" sz="1600" kern="0" spc="80" dirty="0">
                <a:solidFill>
                  <a:sysClr val="window" lastClr="FFFFFF"/>
                </a:solidFill>
                <a:latin typeface="Calibri"/>
              </a:rPr>
              <a:t>EO satellite images within 1 minute from acquisition on the palm of your hand!</a:t>
            </a: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en-GB" sz="1600" kern="0" spc="80" dirty="0">
                <a:solidFill>
                  <a:sysClr val="window" lastClr="FFFFFF"/>
                </a:solidFill>
                <a:latin typeface="Calibri"/>
              </a:rPr>
              <a:t>Move easily between past acquisitions</a:t>
            </a: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en-GB" sz="1600" kern="0" spc="80" dirty="0">
                <a:solidFill>
                  <a:sysClr val="window" lastClr="FFFFFF"/>
                </a:solidFill>
                <a:latin typeface="Calibri"/>
              </a:rPr>
              <a:t>Receive alerts when satellite is passing over you</a:t>
            </a: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en-GB" sz="1600" kern="0" spc="80" dirty="0">
                <a:solidFill>
                  <a:sysClr val="window" lastClr="FFFFFF"/>
                </a:solidFill>
                <a:latin typeface="Calibri"/>
              </a:rPr>
              <a:t>Landsat-8 OLI </a:t>
            </a:r>
            <a:r>
              <a:rPr lang="en-GB" sz="1600" kern="0" spc="80" dirty="0" smtClean="0">
                <a:solidFill>
                  <a:sysClr val="window" lastClr="FFFFFF"/>
                </a:solidFill>
                <a:latin typeface="Calibri"/>
              </a:rPr>
              <a:t>data available. Sentinel-2, </a:t>
            </a:r>
            <a:r>
              <a:rPr lang="en-GB" sz="1600" kern="0" spc="80" dirty="0" err="1" smtClean="0">
                <a:solidFill>
                  <a:sysClr val="window" lastClr="FFFFFF"/>
                </a:solidFill>
                <a:latin typeface="Calibri"/>
              </a:rPr>
              <a:t>Proba</a:t>
            </a:r>
            <a:r>
              <a:rPr lang="en-GB" sz="1600" kern="0" spc="80" dirty="0" smtClean="0">
                <a:solidFill>
                  <a:sysClr val="window" lastClr="FFFFFF"/>
                </a:solidFill>
                <a:latin typeface="Calibri"/>
              </a:rPr>
              <a:t>-V </a:t>
            </a:r>
            <a:r>
              <a:rPr lang="en-GB" sz="1600" kern="0" spc="80" dirty="0">
                <a:solidFill>
                  <a:sysClr val="window" lastClr="FFFFFF"/>
                </a:solidFill>
                <a:latin typeface="Calibri"/>
              </a:rPr>
              <a:t>coming soon</a:t>
            </a:r>
          </a:p>
        </p:txBody>
      </p:sp>
    </p:spTree>
    <p:extLst>
      <p:ext uri="{BB962C8B-B14F-4D97-AF65-F5344CB8AC3E}">
        <p14:creationId xmlns:p14="http://schemas.microsoft.com/office/powerpoint/2010/main" val="231695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57275" y="302133"/>
            <a:ext cx="6105525" cy="584775"/>
          </a:xfrm>
        </p:spPr>
        <p:txBody>
          <a:bodyPr/>
          <a:lstStyle/>
          <a:p>
            <a:r>
              <a:rPr lang="en-GB" sz="3200" dirty="0" smtClean="0"/>
              <a:t>EO Missions (PDGS) App</a:t>
            </a:r>
            <a:endParaRPr lang="en-GB" sz="3200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5950" y="1673225"/>
            <a:ext cx="3959663" cy="4318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For </a:t>
            </a:r>
            <a:r>
              <a:rPr lang="en-GB" dirty="0" err="1" smtClean="0"/>
              <a:t>iOS</a:t>
            </a:r>
            <a:r>
              <a:rPr lang="en-GB" dirty="0" smtClean="0"/>
              <a:t> tablets (</a:t>
            </a:r>
            <a:r>
              <a:rPr lang="en-GB" dirty="0" err="1" smtClean="0"/>
              <a:t>iPad</a:t>
            </a:r>
            <a:r>
              <a:rPr lang="en-GB" dirty="0" smtClean="0"/>
              <a:t>, </a:t>
            </a:r>
            <a:r>
              <a:rPr lang="en-GB" dirty="0" err="1" smtClean="0"/>
              <a:t>iPad</a:t>
            </a:r>
            <a:r>
              <a:rPr lang="en-GB" dirty="0" smtClean="0"/>
              <a:t> mini)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Used for ESRIN visits, not planned for online stores</a:t>
            </a:r>
            <a:endParaRPr lang="en-GB" dirty="0"/>
          </a:p>
        </p:txBody>
      </p:sp>
      <p:sp>
        <p:nvSpPr>
          <p:cNvPr id="4" name="Abgerundetes Rechteck 38"/>
          <p:cNvSpPr/>
          <p:nvPr/>
        </p:nvSpPr>
        <p:spPr>
          <a:xfrm>
            <a:off x="524713" y="4618575"/>
            <a:ext cx="3294251" cy="1889821"/>
          </a:xfrm>
          <a:prstGeom prst="roundRect">
            <a:avLst>
              <a:gd name="adj" fmla="val 2971"/>
            </a:avLst>
          </a:prstGeom>
          <a:solidFill>
            <a:srgbClr val="009FDF"/>
          </a:solidFill>
          <a:ln w="25400" cap="flat" cmpd="sng" algn="ctr">
            <a:noFill/>
            <a:prstDash val="solid"/>
          </a:ln>
          <a:effectLst>
            <a:outerShdw blurRad="774700" dist="38100" dir="10800000" sx="111000" sy="111000" algn="r" rotWithShape="0">
              <a:prstClr val="black">
                <a:alpha val="40000"/>
              </a:prstClr>
            </a:outerShdw>
          </a:effectLst>
        </p:spPr>
        <p:txBody>
          <a:bodyPr rtlCol="0" anchor="t"/>
          <a:lstStyle/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en-GB" sz="2000" kern="0" dirty="0" smtClean="0">
                <a:solidFill>
                  <a:sysClr val="window" lastClr="FFFFFF"/>
                </a:solidFill>
                <a:latin typeface="Calibri"/>
              </a:rPr>
              <a:t>Learn about the Lifecycle of an EO Mission, from User Needs Definition, to Planning, Acquisition, Archiving, Dissemination and Exploitation</a:t>
            </a:r>
          </a:p>
        </p:txBody>
      </p:sp>
      <p:grpSp>
        <p:nvGrpSpPr>
          <p:cNvPr id="5" name="Gruppo 14"/>
          <p:cNvGrpSpPr>
            <a:grpSpLocks/>
          </p:cNvGrpSpPr>
          <p:nvPr/>
        </p:nvGrpSpPr>
        <p:grpSpPr>
          <a:xfrm>
            <a:off x="4575613" y="3924816"/>
            <a:ext cx="3832458" cy="2467526"/>
            <a:chOff x="13390451" y="16103422"/>
            <a:chExt cx="6241954" cy="4211498"/>
          </a:xfrm>
          <a:effectLst/>
        </p:grpSpPr>
        <p:pic>
          <p:nvPicPr>
            <p:cNvPr id="6" name="Immagine 49" descr="iPad_landscape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90451" y="16103422"/>
              <a:ext cx="6241954" cy="4211498"/>
            </a:xfrm>
            <a:prstGeom prst="rect">
              <a:avLst/>
            </a:prstGeom>
          </p:spPr>
        </p:pic>
        <p:pic>
          <p:nvPicPr>
            <p:cNvPr id="7" name="Picture 20" descr="E:\Solenix Backup\Frame Contract for Fast Prototyping\MS4 meeting (Third Quarterly Review)\Screenshots for Presentation\IMG_0036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77774" y="16292932"/>
              <a:ext cx="5105469" cy="3829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po 13"/>
          <p:cNvGrpSpPr/>
          <p:nvPr/>
        </p:nvGrpSpPr>
        <p:grpSpPr>
          <a:xfrm>
            <a:off x="5154705" y="1334095"/>
            <a:ext cx="3681751" cy="2359364"/>
            <a:chOff x="13390451" y="15618834"/>
            <a:chExt cx="6241954" cy="4211498"/>
          </a:xfrm>
          <a:effectLst/>
        </p:grpSpPr>
        <p:pic>
          <p:nvPicPr>
            <p:cNvPr id="9" name="Immagine 50" descr="iPad_landscape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90451" y="15618834"/>
              <a:ext cx="6241954" cy="4211498"/>
            </a:xfrm>
            <a:prstGeom prst="rect">
              <a:avLst/>
            </a:prstGeom>
          </p:spPr>
        </p:pic>
        <p:pic>
          <p:nvPicPr>
            <p:cNvPr id="10" name="Picture 22" descr="E:\Solenix Backup\Frame Contract for Fast Prototyping\MS4 meeting (Third Quarterly Review)\Screenshots for Presentation\IMG_004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25278" y="15825662"/>
              <a:ext cx="5057965" cy="3793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Abgerundetes Rechteck 38"/>
          <p:cNvSpPr/>
          <p:nvPr/>
        </p:nvSpPr>
        <p:spPr>
          <a:xfrm>
            <a:off x="524714" y="2749459"/>
            <a:ext cx="3294250" cy="1653956"/>
          </a:xfrm>
          <a:prstGeom prst="roundRect">
            <a:avLst>
              <a:gd name="adj" fmla="val 2971"/>
            </a:avLst>
          </a:prstGeom>
          <a:solidFill>
            <a:srgbClr val="009FDF"/>
          </a:solidFill>
          <a:ln w="25400" cap="flat" cmpd="sng" algn="ctr">
            <a:noFill/>
            <a:prstDash val="solid"/>
          </a:ln>
          <a:effectLst>
            <a:outerShdw blurRad="571500" dist="38100" dir="10800000" sx="110000" sy="110000" algn="r" rotWithShape="0">
              <a:prstClr val="black">
                <a:alpha val="40000"/>
              </a:prstClr>
            </a:outerShdw>
          </a:effectLst>
        </p:spPr>
        <p:txBody>
          <a:bodyPr rtlCol="0" anchor="t"/>
          <a:lstStyle/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ysClr val="window" lastClr="FFFFFF"/>
                </a:solidFill>
                <a:latin typeface="Calibri"/>
              </a:rPr>
              <a:t>Explore the Ground Stations, Processing Centres and Data Flows of Payload Data Ground Segments (</a:t>
            </a:r>
            <a:r>
              <a:rPr lang="en-GB" sz="2000" kern="0" dirty="0" smtClean="0">
                <a:solidFill>
                  <a:sysClr val="window" lastClr="FFFFFF"/>
                </a:solidFill>
                <a:latin typeface="Calibri"/>
              </a:rPr>
              <a:t>PDGS)</a:t>
            </a:r>
            <a:endParaRPr lang="en-GB" sz="2000" kern="0" dirty="0">
              <a:solidFill>
                <a:sysClr val="window" lastClr="FFFFFF"/>
              </a:solidFill>
              <a:latin typeface="Calibri"/>
            </a:endParaRPr>
          </a:p>
          <a:p>
            <a:pPr algn="just" defTabSz="914400"/>
            <a:endParaRPr lang="en-GB" sz="2000" kern="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5122" name="Picture 2" descr="R:\Solenix Backup\Frame Contract for Fast Prototyping\PDGS Video App design assets\esa-pdgs-final-data\assets\launcher-icons\App Icon [Rounded]\iTunesArtwork@2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673" y="2739580"/>
            <a:ext cx="953879" cy="95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25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595353" y="222169"/>
            <a:ext cx="6609315" cy="461665"/>
          </a:xfrm>
        </p:spPr>
        <p:txBody>
          <a:bodyPr/>
          <a:lstStyle/>
          <a:p>
            <a:r>
              <a:rPr lang="en-US" altLang="fr-FR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(iii) Creation of posters for schools</a:t>
            </a:r>
            <a:endParaRPr lang="fr-FR" altLang="fr-FR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0658" name="Picture 2" descr="C:\Users\fsarti\Desktop\ppt ESTEC\remote_sensing_nov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" y="941879"/>
            <a:ext cx="5957560" cy="322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C:\Users\fsarti\Desktop\ppt ESTEC\satellite_orbits_nov2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859" y="3689926"/>
            <a:ext cx="5848141" cy="316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78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42177" y="152400"/>
            <a:ext cx="5725423" cy="830991"/>
          </a:xfrm>
          <a:noFill/>
          <a:ln/>
        </p:spPr>
        <p:txBody>
          <a:bodyPr lIns="91434" tIns="45717" rIns="91434" bIns="45717" anchor="t"/>
          <a:lstStyle/>
          <a:p>
            <a:r>
              <a:rPr lang="en-GB" sz="2400" kern="1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(iii) ESA </a:t>
            </a:r>
            <a:r>
              <a:rPr lang="en-GB" sz="2400" kern="1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School </a:t>
            </a:r>
            <a:r>
              <a:rPr lang="en-GB" sz="2400" kern="1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Atlas, new ESA </a:t>
            </a:r>
            <a:r>
              <a:rPr lang="en-GB" sz="2400" kern="1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Water Atlas</a:t>
            </a:r>
          </a:p>
        </p:txBody>
      </p:sp>
      <p:pic>
        <p:nvPicPr>
          <p:cNvPr id="412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4" y="4239764"/>
            <a:ext cx="4148137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2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94" y="4330363"/>
            <a:ext cx="4170774" cy="252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2678" name="Rectangle 6"/>
          <p:cNvSpPr>
            <a:spLocks noChangeArrowheads="1"/>
          </p:cNvSpPr>
          <p:nvPr/>
        </p:nvSpPr>
        <p:spPr bwMode="auto">
          <a:xfrm>
            <a:off x="2522139" y="1261609"/>
            <a:ext cx="4328494" cy="301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u="none" dirty="0" smtClean="0">
                <a:latin typeface="Arial" pitchFamily="34" charset="0"/>
                <a:cs typeface="Arial" pitchFamily="34" charset="0"/>
              </a:rPr>
              <a:t>Introduction </a:t>
            </a:r>
            <a:r>
              <a:rPr lang="en-US" sz="2000" u="none" dirty="0">
                <a:latin typeface="Arial" pitchFamily="34" charset="0"/>
                <a:cs typeface="Arial" pitchFamily="34" charset="0"/>
              </a:rPr>
              <a:t>to </a:t>
            </a:r>
            <a:r>
              <a:rPr lang="en-US" sz="2000" u="none" dirty="0" smtClean="0">
                <a:latin typeface="Arial" pitchFamily="34" charset="0"/>
                <a:cs typeface="Arial" pitchFamily="34" charset="0"/>
              </a:rPr>
              <a:t>ESA; Earth Observation; Global Overview; Continental Overview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; t</a:t>
            </a:r>
            <a:r>
              <a:rPr lang="en-US" sz="2000" u="none" dirty="0" smtClean="0">
                <a:latin typeface="Arial" pitchFamily="34" charset="0"/>
                <a:cs typeface="Arial" pitchFamily="34" charset="0"/>
              </a:rPr>
              <a:t>he </a:t>
            </a:r>
            <a:r>
              <a:rPr lang="en-US" sz="2000" u="none" dirty="0">
                <a:latin typeface="Arial" pitchFamily="34" charset="0"/>
                <a:cs typeface="Arial" pitchFamily="34" charset="0"/>
              </a:rPr>
              <a:t>Natural </a:t>
            </a:r>
            <a:r>
              <a:rPr lang="en-US" sz="2000" u="none" dirty="0" smtClean="0">
                <a:latin typeface="Arial" pitchFamily="34" charset="0"/>
                <a:cs typeface="Arial" pitchFamily="34" charset="0"/>
              </a:rPr>
              <a:t>Sphere; The </a:t>
            </a:r>
            <a:r>
              <a:rPr lang="en-US" sz="2000" u="none" dirty="0">
                <a:latin typeface="Arial" pitchFamily="34" charset="0"/>
                <a:cs typeface="Arial" pitchFamily="34" charset="0"/>
              </a:rPr>
              <a:t>Cultural </a:t>
            </a:r>
            <a:r>
              <a:rPr lang="en-US" sz="2000" u="none" dirty="0" smtClean="0">
                <a:latin typeface="Arial" pitchFamily="34" charset="0"/>
                <a:cs typeface="Arial" pitchFamily="34" charset="0"/>
              </a:rPr>
              <a:t>Sphere.</a:t>
            </a:r>
          </a:p>
          <a:p>
            <a:pPr>
              <a:spcBef>
                <a:spcPct val="50000"/>
              </a:spcBef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Annex: Teachers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’ 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Handbook,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DVD-ROMs 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with the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original bands of the satellite data, handbook content and 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exercises, </a:t>
            </a:r>
            <a:r>
              <a:rPr lang="en-GB" sz="2000" dirty="0">
                <a:latin typeface="Arial" charset="0"/>
              </a:rPr>
              <a:t>connected to </a:t>
            </a:r>
            <a:r>
              <a:rPr lang="en-GB" sz="2000" dirty="0" err="1">
                <a:latin typeface="Arial" charset="0"/>
              </a:rPr>
              <a:t>Eduspace</a:t>
            </a:r>
            <a:r>
              <a:rPr lang="en-GB" sz="2000" dirty="0">
                <a:latin typeface="Arial" charset="0"/>
              </a:rPr>
              <a:t> and its SW </a:t>
            </a:r>
            <a:r>
              <a:rPr lang="en-GB" sz="2000" dirty="0" err="1">
                <a:latin typeface="Arial" charset="0"/>
              </a:rPr>
              <a:t>Leoworks</a:t>
            </a:r>
            <a:endParaRPr lang="en-US" sz="2000" u="non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681" y="1240977"/>
            <a:ext cx="2231981" cy="30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dvd_cover_inhal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35" y="1126199"/>
            <a:ext cx="2620962" cy="30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133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1676400" y="235803"/>
            <a:ext cx="5891834" cy="830997"/>
          </a:xfrm>
        </p:spPr>
        <p:txBody>
          <a:bodyPr/>
          <a:lstStyle/>
          <a:p>
            <a:r>
              <a:rPr lang="en-GB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(iii) Creation of a school lab following the DLR model and promotion of experiments at school</a:t>
            </a:r>
            <a:endParaRPr lang="en-GB" sz="2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8372" name="Picture 4" descr="http://spaceinimages.esa.int/var/esa/storage/images/esa_multimedia/images/2013/08/living_planet_symposium_school_lab/13000292-1-eng-GB/Living_Planet_Symposium_School_Lab_node_full_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" y="1259073"/>
            <a:ext cx="6876303" cy="160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 descr="http://www.typologos.com/wp-content/uploads/2013/09/DLR_School_La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5" t="64231"/>
          <a:stretch/>
        </p:blipFill>
        <p:spPr bwMode="auto">
          <a:xfrm>
            <a:off x="6969435" y="1866741"/>
            <a:ext cx="2046323" cy="72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8" name="Picture 10" descr="http://resources.yesican-science.ca/trek/scisat/final/images/trans_spectrometer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614" y="4485424"/>
            <a:ext cx="2613822" cy="189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2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143608" y="-10969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14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284285" y="-9445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8384" name="Picture 16" descr="http://www.vision4thefuture.org/s3_workshop/photos/irimag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5"/>
          <a:stretch/>
        </p:blipFill>
        <p:spPr bwMode="auto">
          <a:xfrm>
            <a:off x="5719863" y="4466171"/>
            <a:ext cx="3115206" cy="191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020382"/>
            <a:ext cx="91979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Creation of joint School Labs with ESA, DLR, UKSA and UK national space academy, C Charles University.</a:t>
            </a:r>
          </a:p>
          <a:p>
            <a:pPr marL="0" lvl="1"/>
            <a:r>
              <a:rPr lang="en-GB" dirty="0" smtClean="0"/>
              <a:t>Demonstrating </a:t>
            </a:r>
            <a:r>
              <a:rPr lang="en-GB" dirty="0"/>
              <a:t>RS to schools using instruments (</a:t>
            </a:r>
            <a:r>
              <a:rPr lang="en-US" altLang="fr-FR" dirty="0" smtClean="0"/>
              <a:t>Field </a:t>
            </a:r>
            <a:r>
              <a:rPr lang="en-US" altLang="fr-FR" dirty="0"/>
              <a:t>Spectrometer, Thermal camera, </a:t>
            </a:r>
            <a:r>
              <a:rPr lang="en-GB" dirty="0"/>
              <a:t>UV light, </a:t>
            </a:r>
            <a:r>
              <a:rPr lang="fr-CH" dirty="0" err="1"/>
              <a:t>Stereo</a:t>
            </a:r>
            <a:r>
              <a:rPr lang="fr-CH" dirty="0"/>
              <a:t> Optical </a:t>
            </a:r>
            <a:r>
              <a:rPr lang="fr-CH" dirty="0" smtClean="0"/>
              <a:t>Camera, </a:t>
            </a:r>
            <a:r>
              <a:rPr lang="fr-CH" dirty="0" err="1" smtClean="0"/>
              <a:t>possibly</a:t>
            </a:r>
            <a:r>
              <a:rPr lang="fr-CH" dirty="0" smtClean="0"/>
              <a:t> </a:t>
            </a:r>
            <a:r>
              <a:rPr lang="fr-CH" dirty="0" err="1" smtClean="0"/>
              <a:t>enriched</a:t>
            </a:r>
            <a:r>
              <a:rPr lang="fr-CH" dirty="0" smtClean="0"/>
              <a:t> by </a:t>
            </a:r>
            <a:r>
              <a:rPr lang="fr-CH" dirty="0" err="1" smtClean="0"/>
              <a:t>many</a:t>
            </a:r>
            <a:r>
              <a:rPr lang="fr-CH" dirty="0" smtClean="0"/>
              <a:t> </a:t>
            </a:r>
            <a:r>
              <a:rPr lang="fr-CH" dirty="0" err="1" smtClean="0"/>
              <a:t>other</a:t>
            </a:r>
            <a:r>
              <a:rPr lang="fr-CH" dirty="0" smtClean="0"/>
              <a:t> </a:t>
            </a:r>
            <a:r>
              <a:rPr lang="fr-CH" dirty="0" err="1" smtClean="0"/>
              <a:t>experiments</a:t>
            </a:r>
            <a:r>
              <a:rPr lang="fr-CH" dirty="0" smtClean="0"/>
              <a:t>) in </a:t>
            </a:r>
            <a:r>
              <a:rPr lang="fr-CH" dirty="0" err="1" smtClean="0"/>
              <a:t>connection</a:t>
            </a:r>
            <a:r>
              <a:rPr lang="fr-CH" dirty="0" smtClean="0"/>
              <a:t> </a:t>
            </a:r>
            <a:r>
              <a:rPr lang="fr-CH" dirty="0" err="1" smtClean="0"/>
              <a:t>with</a:t>
            </a:r>
            <a:r>
              <a:rPr lang="fr-CH" dirty="0" smtClean="0"/>
              <a:t> </a:t>
            </a:r>
            <a:r>
              <a:rPr lang="fr-CH" dirty="0" err="1" smtClean="0"/>
              <a:t>examples</a:t>
            </a:r>
            <a:r>
              <a:rPr lang="fr-CH" dirty="0" smtClean="0"/>
              <a:t> of satellite images and computer </a:t>
            </a:r>
            <a:r>
              <a:rPr lang="fr-CH" dirty="0" err="1" smtClean="0"/>
              <a:t>exercises</a:t>
            </a:r>
            <a:endParaRPr lang="en-GB" dirty="0"/>
          </a:p>
          <a:p>
            <a:endParaRPr lang="en-GB" dirty="0"/>
          </a:p>
        </p:txBody>
      </p:sp>
      <p:pic>
        <p:nvPicPr>
          <p:cNvPr id="15" name="Picture 3" descr="C:\Dropbox\ESA Postdoc\Education\8_IOS_APP\Presentation_ESTEC\spectrum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7" y="4491252"/>
            <a:ext cx="2591467" cy="17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2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1676400" y="235803"/>
            <a:ext cx="5891834" cy="830997"/>
          </a:xfrm>
        </p:spPr>
        <p:txBody>
          <a:bodyPr/>
          <a:lstStyle/>
          <a:p>
            <a:r>
              <a:rPr lang="en-GB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(iii) ESA ESERO project (</a:t>
            </a:r>
            <a:r>
              <a:rPr lang="en-US" sz="2000" dirty="0"/>
              <a:t>European Space Education Resource Office </a:t>
            </a:r>
            <a:r>
              <a:rPr lang="en-GB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 </a:t>
            </a:r>
            <a:endParaRPr lang="en-GB" sz="2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AutoShape 12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143608" y="-10969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14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284285" y="-9445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76200" y="1225689"/>
            <a:ext cx="8763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Target: </a:t>
            </a:r>
            <a:r>
              <a:rPr lang="en-US" dirty="0"/>
              <a:t>European students starting from an early </a:t>
            </a:r>
            <a:r>
              <a:rPr lang="en-US" dirty="0" smtClean="0"/>
              <a:t>age (primary </a:t>
            </a:r>
            <a:r>
              <a:rPr lang="en-US" dirty="0"/>
              <a:t>and secondary </a:t>
            </a:r>
            <a:r>
              <a:rPr lang="en-US" dirty="0" smtClean="0"/>
              <a:t>education)</a:t>
            </a:r>
          </a:p>
          <a:p>
            <a:endParaRPr lang="en-US" dirty="0"/>
          </a:p>
          <a:p>
            <a:r>
              <a:rPr lang="en-US" dirty="0" smtClean="0"/>
              <a:t>Goal: using </a:t>
            </a:r>
            <a:r>
              <a:rPr lang="en-US" dirty="0"/>
              <a:t>the space context to make the teaching and learning of STEM subjects more </a:t>
            </a:r>
            <a:r>
              <a:rPr lang="en-US" dirty="0" smtClean="0"/>
              <a:t>attractive</a:t>
            </a:r>
          </a:p>
          <a:p>
            <a:endParaRPr lang="en-US" dirty="0"/>
          </a:p>
          <a:p>
            <a:r>
              <a:rPr lang="en-US" dirty="0" smtClean="0"/>
              <a:t>ESERO </a:t>
            </a:r>
            <a:r>
              <a:rPr lang="en-US" dirty="0"/>
              <a:t>offers an annual series of national or regional training sessions for both primary and secondary school </a:t>
            </a:r>
            <a:r>
              <a:rPr lang="en-US" dirty="0" smtClean="0"/>
              <a:t>teachers, offered </a:t>
            </a:r>
            <a:r>
              <a:rPr lang="en-US" dirty="0"/>
              <a:t>in collaboration with national </a:t>
            </a:r>
            <a:r>
              <a:rPr lang="en-US" dirty="0" smtClean="0"/>
              <a:t>partners</a:t>
            </a:r>
          </a:p>
          <a:p>
            <a:endParaRPr lang="en-US" dirty="0"/>
          </a:p>
          <a:p>
            <a:r>
              <a:rPr lang="en-US" dirty="0" smtClean="0"/>
              <a:t>Presently located in:</a:t>
            </a:r>
          </a:p>
          <a:p>
            <a:r>
              <a:rPr lang="en-US" b="1" dirty="0" smtClean="0"/>
              <a:t>Belgium</a:t>
            </a:r>
            <a:r>
              <a:rPr lang="en-US" dirty="0"/>
              <a:t>: </a:t>
            </a:r>
            <a:r>
              <a:rPr lang="en-US" dirty="0" smtClean="0"/>
              <a:t>Planetarium </a:t>
            </a:r>
            <a:r>
              <a:rPr lang="en-US" dirty="0"/>
              <a:t>of the Royal Observatory of Belgium in </a:t>
            </a:r>
            <a:r>
              <a:rPr lang="en-US" dirty="0" smtClean="0"/>
              <a:t>Brussels</a:t>
            </a:r>
          </a:p>
          <a:p>
            <a:r>
              <a:rPr lang="en-US" b="1" dirty="0" smtClean="0"/>
              <a:t>Czech </a:t>
            </a:r>
            <a:r>
              <a:rPr lang="en-US" b="1" dirty="0"/>
              <a:t>Republic</a:t>
            </a:r>
            <a:r>
              <a:rPr lang="en-US" dirty="0"/>
              <a:t>: </a:t>
            </a:r>
            <a:r>
              <a:rPr lang="en-US" dirty="0" smtClean="0"/>
              <a:t>Prague</a:t>
            </a:r>
            <a:r>
              <a:rPr lang="en-US" dirty="0"/>
              <a:t>, </a:t>
            </a:r>
            <a:r>
              <a:rPr lang="en-US" dirty="0" smtClean="0"/>
              <a:t>with Charles </a:t>
            </a:r>
            <a:r>
              <a:rPr lang="en-US" dirty="0"/>
              <a:t>University of </a:t>
            </a:r>
            <a:r>
              <a:rPr lang="en-US" dirty="0" smtClean="0"/>
              <a:t>Prague and others</a:t>
            </a:r>
          </a:p>
          <a:p>
            <a:r>
              <a:rPr lang="en-US" b="1" dirty="0" smtClean="0"/>
              <a:t>UK</a:t>
            </a:r>
            <a:r>
              <a:rPr lang="en-US" dirty="0"/>
              <a:t>: based at the National STEM Centre in </a:t>
            </a:r>
            <a:r>
              <a:rPr lang="en-US" dirty="0" smtClean="0"/>
              <a:t>York</a:t>
            </a:r>
          </a:p>
          <a:p>
            <a:r>
              <a:rPr lang="en-US" b="1" dirty="0" smtClean="0"/>
              <a:t>Ireland</a:t>
            </a:r>
            <a:r>
              <a:rPr lang="en-US" dirty="0"/>
              <a:t>: </a:t>
            </a:r>
            <a:r>
              <a:rPr lang="en-US" dirty="0" smtClean="0"/>
              <a:t>Dublin, with the </a:t>
            </a:r>
            <a:r>
              <a:rPr lang="en-US" dirty="0"/>
              <a:t>Science Foundation </a:t>
            </a:r>
            <a:r>
              <a:rPr lang="en-US" dirty="0" smtClean="0"/>
              <a:t>Ireland</a:t>
            </a:r>
          </a:p>
          <a:p>
            <a:r>
              <a:rPr lang="en-US" b="1" dirty="0" smtClean="0"/>
              <a:t>Netherlands</a:t>
            </a:r>
            <a:r>
              <a:rPr lang="en-US" dirty="0"/>
              <a:t>: </a:t>
            </a:r>
            <a:r>
              <a:rPr lang="en-US" dirty="0" smtClean="0"/>
              <a:t>at </a:t>
            </a:r>
            <a:r>
              <a:rPr lang="en-US" dirty="0"/>
              <a:t>the </a:t>
            </a:r>
            <a:r>
              <a:rPr lang="en-US" dirty="0" err="1"/>
              <a:t>Nemo</a:t>
            </a:r>
            <a:r>
              <a:rPr lang="en-US" dirty="0"/>
              <a:t> Science Learning Centre in Amsterdam, </a:t>
            </a:r>
          </a:p>
          <a:p>
            <a:r>
              <a:rPr lang="en-US" b="1" dirty="0"/>
              <a:t>Nordic ESERO</a:t>
            </a:r>
            <a:r>
              <a:rPr lang="en-US" dirty="0"/>
              <a:t>: </a:t>
            </a:r>
            <a:r>
              <a:rPr lang="en-US" dirty="0" smtClean="0"/>
              <a:t>Denmark</a:t>
            </a:r>
            <a:r>
              <a:rPr lang="en-US" dirty="0"/>
              <a:t>, Finland, Sweden and </a:t>
            </a:r>
            <a:r>
              <a:rPr lang="en-US" dirty="0" smtClean="0"/>
              <a:t>Norway (based at NAROM</a:t>
            </a:r>
            <a:r>
              <a:rPr lang="en-US" dirty="0"/>
              <a:t>), </a:t>
            </a:r>
            <a:r>
              <a:rPr lang="en-US" b="1" dirty="0" smtClean="0"/>
              <a:t>Poland</a:t>
            </a:r>
            <a:r>
              <a:rPr lang="en-US" dirty="0"/>
              <a:t>: </a:t>
            </a:r>
            <a:r>
              <a:rPr lang="en-US" dirty="0" smtClean="0"/>
              <a:t>in </a:t>
            </a:r>
            <a:r>
              <a:rPr lang="en-US" dirty="0"/>
              <a:t>the Copernicus Science Centre in Warsaw, </a:t>
            </a:r>
            <a:endParaRPr lang="en-US" dirty="0" smtClean="0"/>
          </a:p>
          <a:p>
            <a:r>
              <a:rPr lang="en-US" b="1" dirty="0" smtClean="0"/>
              <a:t>Portugal</a:t>
            </a:r>
            <a:r>
              <a:rPr lang="en-US" dirty="0"/>
              <a:t>: </a:t>
            </a:r>
            <a:r>
              <a:rPr lang="en-US" dirty="0" smtClean="0"/>
              <a:t>in </a:t>
            </a:r>
            <a:r>
              <a:rPr lang="en-US" dirty="0"/>
              <a:t>the Knowledge Pavilion, Lisbon, </a:t>
            </a:r>
            <a:endParaRPr lang="en-US" dirty="0" smtClean="0"/>
          </a:p>
          <a:p>
            <a:r>
              <a:rPr lang="en-US" b="1" dirty="0" smtClean="0"/>
              <a:t>Romania</a:t>
            </a:r>
            <a:r>
              <a:rPr lang="en-US" dirty="0"/>
              <a:t>: based in the Romanian Space </a:t>
            </a:r>
            <a:r>
              <a:rPr lang="en-US" dirty="0" smtClean="0"/>
              <a:t>Agency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98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1709310" y="179023"/>
            <a:ext cx="5986890" cy="830997"/>
          </a:xfrm>
        </p:spPr>
        <p:txBody>
          <a:bodyPr/>
          <a:lstStyle/>
          <a:p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(i) 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Capacity </a:t>
            </a:r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Building in the frame of International 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Cooperation with UNESCO </a:t>
            </a:r>
            <a:endParaRPr lang="en-GB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" t="15849" r="35094"/>
          <a:stretch/>
        </p:blipFill>
        <p:spPr bwMode="auto">
          <a:xfrm>
            <a:off x="32264" y="2057399"/>
            <a:ext cx="4698755" cy="477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6" t="16157" r="16363" b="9325"/>
          <a:stretch/>
        </p:blipFill>
        <p:spPr bwMode="auto">
          <a:xfrm>
            <a:off x="3130819" y="1233657"/>
            <a:ext cx="5327381" cy="4554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1" r="2017"/>
          <a:stretch/>
        </p:blipFill>
        <p:spPr bwMode="auto">
          <a:xfrm>
            <a:off x="5725381" y="4380092"/>
            <a:ext cx="3439128" cy="2276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297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200"/>
            <a:ext cx="5486400" cy="1470025"/>
          </a:xfrm>
        </p:spPr>
        <p:txBody>
          <a:bodyPr/>
          <a:lstStyle/>
          <a:p>
            <a:r>
              <a:rPr lang="en-GB" dirty="0" smtClean="0"/>
              <a:t>Impact </a:t>
            </a:r>
            <a:r>
              <a:rPr lang="en-GB" dirty="0" smtClean="0"/>
              <a:t>evaluation and improvement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362200"/>
            <a:ext cx="6858000" cy="3048000"/>
          </a:xfrm>
        </p:spPr>
        <p:txBody>
          <a:bodyPr/>
          <a:lstStyle/>
          <a:p>
            <a:r>
              <a:rPr lang="en-GB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Continuous improvement from online feedback collection after each course</a:t>
            </a:r>
          </a:p>
          <a:p>
            <a:endParaRPr lang="en-GB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en-GB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Evaluation of impact for other educational tools (videos, apps, </a:t>
            </a:r>
            <a:r>
              <a:rPr lang="en-GB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etc</a:t>
            </a:r>
            <a:r>
              <a:rPr lang="en-GB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) is harder  </a:t>
            </a:r>
            <a:endParaRPr lang="en-GB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94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539262" y="2262188"/>
            <a:ext cx="8128489" cy="281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706" tIns="40853" rIns="81706" bIns="40853">
            <a:spAutoFit/>
          </a:bodyPr>
          <a:lstStyle/>
          <a:p>
            <a:pPr marL="334963" indent="-334963" defTabSz="817563" eaLnBrk="0" hangingPunct="0"/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900" b="1" dirty="0">
              <a:latin typeface="Comic Sans MS" pitchFamily="66" charset="0"/>
              <a:cs typeface="Times New Roman" pitchFamily="18" charset="0"/>
            </a:endParaRPr>
          </a:p>
          <a:p>
            <a:pPr marL="334963" indent="-334963" defTabSz="817563" eaLnBrk="0" hangingPunct="0">
              <a:lnSpc>
                <a:spcPct val="150000"/>
              </a:lnSpc>
              <a:buFont typeface="Wingdings 2" pitchFamily="18" charset="2"/>
              <a:buChar char="?"/>
            </a:pPr>
            <a:r>
              <a:rPr lang="en-GB" sz="2100" b="1" i="1" dirty="0">
                <a:latin typeface="Comic Sans MS" pitchFamily="66" charset="0"/>
                <a:cs typeface="Times New Roman" pitchFamily="18" charset="0"/>
              </a:rPr>
              <a:t>ESA education portal: </a:t>
            </a:r>
            <a:r>
              <a:rPr lang="en-GB" sz="2100" b="1" i="1" dirty="0">
                <a:latin typeface="Comic Sans MS" pitchFamily="66" charset="0"/>
                <a:cs typeface="Times New Roman" pitchFamily="18" charset="0"/>
                <a:hlinkClick r:id="rId2"/>
              </a:rPr>
              <a:t>www.esa.int/education</a:t>
            </a:r>
            <a:endParaRPr lang="en-GB" sz="2100" b="1" i="1" dirty="0">
              <a:latin typeface="Comic Sans MS" pitchFamily="66" charset="0"/>
              <a:cs typeface="Times New Roman" pitchFamily="18" charset="0"/>
            </a:endParaRPr>
          </a:p>
          <a:p>
            <a:pPr marL="334963" indent="-334963" defTabSz="817563" eaLnBrk="0" hangingPunct="0">
              <a:lnSpc>
                <a:spcPct val="150000"/>
              </a:lnSpc>
              <a:buFont typeface="Wingdings 2" pitchFamily="18" charset="2"/>
              <a:buChar char="?"/>
            </a:pPr>
            <a:r>
              <a:rPr lang="en-GB" sz="2100" b="1" i="1" dirty="0">
                <a:latin typeface="Comic Sans MS" pitchFamily="66" charset="0"/>
                <a:cs typeface="Times New Roman" pitchFamily="18" charset="0"/>
                <a:sym typeface="Wingdings 3" pitchFamily="18" charset="2"/>
              </a:rPr>
              <a:t>to order EO material: </a:t>
            </a:r>
            <a:r>
              <a:rPr lang="en-GB" sz="2100" b="1" i="1" dirty="0">
                <a:latin typeface="Comic Sans MS" pitchFamily="66" charset="0"/>
                <a:cs typeface="Times New Roman" pitchFamily="18" charset="0"/>
                <a:sym typeface="Wingdings 3" pitchFamily="18" charset="2"/>
                <a:hlinkClick r:id="rId3"/>
              </a:rPr>
              <a:t>education@esa.int</a:t>
            </a:r>
            <a:r>
              <a:rPr lang="en-GB" sz="2100" b="1" i="1" dirty="0">
                <a:latin typeface="Comic Sans MS" pitchFamily="66" charset="0"/>
                <a:cs typeface="Times New Roman" pitchFamily="18" charset="0"/>
                <a:sym typeface="Wingdings 3" pitchFamily="18" charset="2"/>
              </a:rPr>
              <a:t> or </a:t>
            </a:r>
            <a:r>
              <a:rPr lang="en-GB" sz="2100" b="1" i="1" dirty="0">
                <a:latin typeface="Comic Sans MS" pitchFamily="66" charset="0"/>
                <a:cs typeface="Times New Roman" pitchFamily="18" charset="0"/>
                <a:sym typeface="Wingdings 3" pitchFamily="18" charset="2"/>
                <a:hlinkClick r:id="rId4"/>
              </a:rPr>
              <a:t>eohelp@esa.int</a:t>
            </a:r>
            <a:endParaRPr lang="en-GB" sz="2100" b="1" i="1" dirty="0">
              <a:latin typeface="Comic Sans MS" pitchFamily="66" charset="0"/>
              <a:cs typeface="Times New Roman" pitchFamily="18" charset="0"/>
              <a:sym typeface="Wingdings 3" pitchFamily="18" charset="2"/>
            </a:endParaRPr>
          </a:p>
          <a:p>
            <a:pPr marL="334963" indent="-334963" defTabSz="817563" eaLnBrk="0" hangingPunct="0">
              <a:lnSpc>
                <a:spcPct val="150000"/>
              </a:lnSpc>
              <a:buFont typeface="Wingdings 2" pitchFamily="18" charset="2"/>
              <a:buChar char="?"/>
            </a:pPr>
            <a:r>
              <a:rPr lang="en-GB" sz="2100" b="1" i="1" dirty="0" err="1">
                <a:latin typeface="Comic Sans MS" pitchFamily="66" charset="0"/>
                <a:cs typeface="Times New Roman" pitchFamily="18" charset="0"/>
              </a:rPr>
              <a:t>Eduspace</a:t>
            </a:r>
            <a:r>
              <a:rPr lang="en-GB" sz="2100" b="1" i="1" dirty="0">
                <a:latin typeface="Comic Sans MS" pitchFamily="66" charset="0"/>
                <a:cs typeface="Times New Roman" pitchFamily="18" charset="0"/>
              </a:rPr>
              <a:t>:</a:t>
            </a:r>
            <a:r>
              <a:rPr lang="en-GB" b="1" u="sng" dirty="0">
                <a:latin typeface="ESAtitle" pitchFamily="2" charset="0"/>
              </a:rPr>
              <a:t> </a:t>
            </a:r>
            <a:r>
              <a:rPr lang="en-GB" sz="2100" b="1" i="1" dirty="0">
                <a:latin typeface="Comic Sans MS" pitchFamily="66" charset="0"/>
                <a:cs typeface="Times New Roman" pitchFamily="18" charset="0"/>
                <a:hlinkClick r:id="rId5"/>
              </a:rPr>
              <a:t>www.esa.int/eduspace</a:t>
            </a:r>
            <a:endParaRPr lang="en-GB" sz="2100" b="1" i="1" dirty="0">
              <a:latin typeface="Comic Sans MS" pitchFamily="66" charset="0"/>
              <a:cs typeface="Times New Roman" pitchFamily="18" charset="0"/>
            </a:endParaRPr>
          </a:p>
          <a:p>
            <a:pPr marL="334963" indent="-334963" defTabSz="817563" eaLnBrk="0" hangingPunct="0">
              <a:lnSpc>
                <a:spcPct val="150000"/>
              </a:lnSpc>
              <a:buFont typeface="Wingdings 2" pitchFamily="18" charset="2"/>
              <a:buChar char="?"/>
            </a:pPr>
            <a:r>
              <a:rPr lang="en-GB" sz="2100" b="1" i="1" dirty="0">
                <a:latin typeface="Comic Sans MS" pitchFamily="66" charset="0"/>
                <a:cs typeface="Times New Roman" pitchFamily="18" charset="0"/>
              </a:rPr>
              <a:t>ESA EO Education web page:</a:t>
            </a:r>
            <a:r>
              <a:rPr lang="en-GB" b="1" u="sng" dirty="0">
                <a:latin typeface="ESAtitle" pitchFamily="2" charset="0"/>
              </a:rPr>
              <a:t> </a:t>
            </a:r>
            <a:r>
              <a:rPr lang="en-GB" sz="2100" b="1" i="1" dirty="0">
                <a:latin typeface="Comic Sans MS" pitchFamily="66" charset="0"/>
                <a:cs typeface="Times New Roman" pitchFamily="18" charset="0"/>
                <a:hlinkClick r:id="rId6"/>
              </a:rPr>
              <a:t>http://eo-edu.eo.esa.int</a:t>
            </a:r>
            <a:endParaRPr lang="en-GB" sz="2100" b="1" i="1" dirty="0"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2615712" y="1689101"/>
            <a:ext cx="2999117" cy="405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706" tIns="40853" rIns="81706" bIns="40853">
            <a:spAutoFit/>
          </a:bodyPr>
          <a:lstStyle>
            <a:lvl1pPr defTabSz="817563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defTabSz="817563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defTabSz="817563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defTabSz="817563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defTabSz="817563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100" b="1">
                <a:latin typeface="Comic Sans MS" pitchFamily="66" charset="0"/>
              </a:rPr>
              <a:t>USEFUL ADDRESSES</a:t>
            </a:r>
            <a:endParaRPr lang="en-US" sz="2100" b="1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1589" y="1264367"/>
            <a:ext cx="8455660" cy="4562475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smtClean="0"/>
              <a:t>The content of most training courses can be linked from the central web page for ESA EO Education and Training:</a:t>
            </a:r>
          </a:p>
          <a:p>
            <a:pPr marL="0" indent="0">
              <a:buNone/>
            </a:pPr>
            <a:r>
              <a:rPr lang="en-GB" sz="2000" b="1" u="sng" dirty="0">
                <a:solidFill>
                  <a:srgbClr val="0000FF"/>
                </a:solidFill>
                <a:hlinkClick r:id="rId2"/>
              </a:rPr>
              <a:t>https://</a:t>
            </a:r>
            <a:r>
              <a:rPr lang="en-GB" sz="2000" b="1" u="sng" dirty="0" smtClean="0">
                <a:solidFill>
                  <a:srgbClr val="0000FF"/>
                </a:solidFill>
                <a:hlinkClick r:id="rId2"/>
              </a:rPr>
              <a:t>earth.esa.int/web/guest/eo-education-and-training</a:t>
            </a:r>
            <a:endParaRPr lang="en-GB" sz="2000" b="1" u="sng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 smtClean="0"/>
              <a:t> </a:t>
            </a:r>
            <a:endParaRPr lang="en-GB" sz="200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4" r="1199"/>
          <a:stretch/>
        </p:blipFill>
        <p:spPr bwMode="auto">
          <a:xfrm>
            <a:off x="302999" y="2453743"/>
            <a:ext cx="8299935" cy="440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676400" y="152400"/>
            <a:ext cx="5715000" cy="461665"/>
          </a:xfrm>
        </p:spPr>
        <p:txBody>
          <a:bodyPr/>
          <a:lstStyle/>
          <a:p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ii) Training courses  - centralized web page</a:t>
            </a:r>
            <a:endParaRPr lang="en-GB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55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58762"/>
            <a:ext cx="6105525" cy="427038"/>
          </a:xfrm>
        </p:spPr>
        <p:txBody>
          <a:bodyPr/>
          <a:lstStyle/>
          <a:p>
            <a:r>
              <a:rPr lang="en-GB" dirty="0" smtClean="0"/>
              <a:t>CB for policy makers: Africa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8400"/>
            <a:ext cx="8991600" cy="56896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Recent events in </a:t>
            </a:r>
            <a:r>
              <a:rPr lang="en-US" sz="1800" dirty="0" smtClean="0">
                <a:solidFill>
                  <a:srgbClr val="FF0000"/>
                </a:solidFill>
              </a:rPr>
              <a:t>TIGER</a:t>
            </a:r>
            <a:r>
              <a:rPr lang="en-US" sz="1800" dirty="0" smtClean="0"/>
              <a:t> (that will be repeated in the future):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TIGER </a:t>
            </a:r>
            <a:r>
              <a:rPr lang="en-US" sz="1800" dirty="0"/>
              <a:t>workshop hosted by UNECA in Addis </a:t>
            </a:r>
            <a:r>
              <a:rPr lang="en-US" sz="1800" dirty="0" err="1" smtClean="0"/>
              <a:t>Abeba</a:t>
            </a:r>
            <a:r>
              <a:rPr lang="en-US" sz="1800" dirty="0" smtClean="0"/>
              <a:t> in early 2016 included </a:t>
            </a:r>
            <a:r>
              <a:rPr lang="en-US" sz="1800" dirty="0"/>
              <a:t>participants of the African Union commission and</a:t>
            </a:r>
            <a:br>
              <a:rPr lang="en-US" sz="1800" dirty="0"/>
            </a:br>
            <a:r>
              <a:rPr lang="en-US" sz="1800" dirty="0"/>
              <a:t>several national and regional African organizations </a:t>
            </a:r>
            <a:br>
              <a:rPr lang="en-US" sz="1800" dirty="0"/>
            </a:br>
            <a:r>
              <a:rPr lang="en-US" sz="1800" dirty="0">
                <a:hlinkClick r:id="rId2"/>
              </a:rPr>
              <a:t>http://www.tiger.esa.int/tiger_news_page67.php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The </a:t>
            </a:r>
            <a:r>
              <a:rPr lang="en-US" sz="1800" dirty="0"/>
              <a:t>event was followed with a training on sentinel data exploitation for</a:t>
            </a:r>
            <a:br>
              <a:rPr lang="en-US" sz="1800" dirty="0"/>
            </a:br>
            <a:r>
              <a:rPr lang="en-US" sz="1800" dirty="0"/>
              <a:t>water management dedicated for </a:t>
            </a:r>
            <a:r>
              <a:rPr lang="en-US" sz="1800" dirty="0" smtClean="0"/>
              <a:t>stakeholders (</a:t>
            </a:r>
            <a:r>
              <a:rPr lang="en-US" sz="1800" dirty="0"/>
              <a:t>ministries and governmental agencies</a:t>
            </a:r>
            <a:r>
              <a:rPr lang="en-US" sz="1800" dirty="0" smtClean="0"/>
              <a:t>) </a:t>
            </a:r>
            <a:r>
              <a:rPr lang="en-US" sz="1800" dirty="0"/>
              <a:t>from different African </a:t>
            </a:r>
            <a:r>
              <a:rPr lang="en-US" sz="1800" dirty="0" smtClean="0"/>
              <a:t>countries.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The </a:t>
            </a:r>
            <a:r>
              <a:rPr lang="en-US" sz="1800" dirty="0" err="1">
                <a:solidFill>
                  <a:srgbClr val="FF0000"/>
                </a:solidFill>
              </a:rPr>
              <a:t>GLobWetland</a:t>
            </a:r>
            <a:r>
              <a:rPr lang="en-US" sz="1800" dirty="0">
                <a:solidFill>
                  <a:srgbClr val="FF0000"/>
                </a:solidFill>
              </a:rPr>
              <a:t> Africa </a:t>
            </a:r>
            <a:r>
              <a:rPr lang="en-US" sz="1800" dirty="0"/>
              <a:t>project builds capacity within UN </a:t>
            </a:r>
            <a:r>
              <a:rPr lang="en-US" sz="1800" dirty="0" err="1"/>
              <a:t>Ramsar</a:t>
            </a:r>
            <a:r>
              <a:rPr lang="en-US" sz="1800" dirty="0"/>
              <a:t> </a:t>
            </a:r>
            <a:r>
              <a:rPr lang="en-US" sz="1800" dirty="0" smtClean="0"/>
              <a:t>secretariat and in </a:t>
            </a:r>
            <a:r>
              <a:rPr lang="en-US" sz="1800" dirty="0"/>
              <a:t>national focal  points in several African countries</a:t>
            </a:r>
            <a:br>
              <a:rPr lang="en-US" sz="1800" dirty="0"/>
            </a:br>
            <a:r>
              <a:rPr lang="en-US" sz="1800" dirty="0"/>
              <a:t>through regional training events.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In the frame of agriculture the </a:t>
            </a:r>
            <a:r>
              <a:rPr lang="en-US" sz="1800" dirty="0">
                <a:solidFill>
                  <a:srgbClr val="FF0000"/>
                </a:solidFill>
              </a:rPr>
              <a:t>Sen2-Agri</a:t>
            </a:r>
            <a:r>
              <a:rPr lang="en-US" sz="1800" dirty="0"/>
              <a:t> project builds capacity in 3</a:t>
            </a:r>
            <a:br>
              <a:rPr lang="en-US" sz="1800" dirty="0"/>
            </a:br>
            <a:r>
              <a:rPr lang="en-US" sz="1800" dirty="0"/>
              <a:t>countries (</a:t>
            </a:r>
            <a:r>
              <a:rPr lang="en-US" sz="1800" dirty="0" smtClean="0"/>
              <a:t>Mali</a:t>
            </a:r>
            <a:r>
              <a:rPr lang="en-US" sz="1800" dirty="0"/>
              <a:t>, South Africa and </a:t>
            </a:r>
            <a:r>
              <a:rPr lang="en-US" sz="1800" dirty="0" smtClean="0"/>
              <a:t>Ukraine) for </a:t>
            </a:r>
            <a:r>
              <a:rPr lang="en-US" sz="1800" dirty="0"/>
              <a:t>national scale agricultural</a:t>
            </a:r>
            <a:br>
              <a:rPr lang="en-US" sz="1800" dirty="0"/>
            </a:br>
            <a:r>
              <a:rPr lang="en-US" sz="1800" dirty="0"/>
              <a:t>monitoring based on S2 and L8. The CB includes the installation of a full</a:t>
            </a:r>
            <a:br>
              <a:rPr lang="en-US" sz="1800" dirty="0"/>
            </a:br>
            <a:r>
              <a:rPr lang="en-US" sz="1800" dirty="0"/>
              <a:t>processing system, hardware and training</a:t>
            </a:r>
            <a:r>
              <a:rPr lang="en-US" sz="1800" dirty="0" smtClean="0"/>
              <a:t>.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88743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8275" y="152400"/>
            <a:ext cx="5800725" cy="1295400"/>
          </a:xfrm>
        </p:spPr>
        <p:txBody>
          <a:bodyPr/>
          <a:lstStyle/>
          <a:p>
            <a:r>
              <a:rPr lang="en-GB" sz="2400" dirty="0" smtClean="0"/>
              <a:t>CB for policy makers within ESA projects with developing countries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8400"/>
            <a:ext cx="8991600" cy="6985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In the frame of agriculture the </a:t>
            </a:r>
            <a:r>
              <a:rPr lang="en-US" sz="2000" dirty="0">
                <a:solidFill>
                  <a:srgbClr val="FF0000"/>
                </a:solidFill>
              </a:rPr>
              <a:t>Sen2-Agri</a:t>
            </a:r>
            <a:r>
              <a:rPr lang="en-US" sz="2000" dirty="0"/>
              <a:t> project builds capacity in 3</a:t>
            </a:r>
            <a:br>
              <a:rPr lang="en-US" sz="2000" dirty="0"/>
            </a:br>
            <a:r>
              <a:rPr lang="en-US" sz="2000" dirty="0"/>
              <a:t>countries (</a:t>
            </a:r>
            <a:r>
              <a:rPr lang="en-US" sz="2000" dirty="0" smtClean="0"/>
              <a:t>Mali</a:t>
            </a:r>
            <a:r>
              <a:rPr lang="en-US" sz="2000" dirty="0"/>
              <a:t>, South Africa and </a:t>
            </a:r>
            <a:r>
              <a:rPr lang="en-US" sz="2000" dirty="0" smtClean="0"/>
              <a:t>Ukraine) for </a:t>
            </a:r>
            <a:r>
              <a:rPr lang="en-US" sz="2000" dirty="0"/>
              <a:t>national scale agricultural</a:t>
            </a:r>
            <a:br>
              <a:rPr lang="en-US" sz="2000" dirty="0"/>
            </a:br>
            <a:r>
              <a:rPr lang="en-US" sz="2000" dirty="0"/>
              <a:t>monitoring based on S2 and L8. The CB includes the installation of a full</a:t>
            </a:r>
            <a:br>
              <a:rPr lang="en-US" sz="2000" dirty="0"/>
            </a:br>
            <a:r>
              <a:rPr lang="en-US" sz="2000" dirty="0"/>
              <a:t>processing system, hardware and training.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More CB </a:t>
            </a:r>
            <a:r>
              <a:rPr lang="en-US" sz="2000" dirty="0"/>
              <a:t>activities </a:t>
            </a:r>
            <a:r>
              <a:rPr lang="en-US" sz="2000" dirty="0" smtClean="0"/>
              <a:t>will </a:t>
            </a:r>
            <a:r>
              <a:rPr lang="en-US" sz="2000" dirty="0"/>
              <a:t>take place as part of </a:t>
            </a:r>
            <a:r>
              <a:rPr lang="en-US" sz="2000" dirty="0" smtClean="0"/>
              <a:t>the new</a:t>
            </a:r>
            <a:r>
              <a:rPr lang="en-US" sz="2000" dirty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ESA initiative </a:t>
            </a:r>
            <a:r>
              <a:rPr lang="en-US" sz="2000" dirty="0">
                <a:solidFill>
                  <a:srgbClr val="FF0000"/>
                </a:solidFill>
              </a:rPr>
              <a:t>with the development banks</a:t>
            </a:r>
            <a:r>
              <a:rPr lang="en-US" sz="2000" dirty="0"/>
              <a:t> (WB, ADB</a:t>
            </a:r>
            <a:r>
              <a:rPr lang="en-US" sz="2000" dirty="0" smtClean="0"/>
              <a:t>...): </a:t>
            </a:r>
            <a:r>
              <a:rPr lang="en-US" sz="2000" dirty="0"/>
              <a:t>3 new contracts </a:t>
            </a:r>
            <a:r>
              <a:rPr lang="en-US" sz="2000" dirty="0" smtClean="0"/>
              <a:t>of 2.5M</a:t>
            </a:r>
            <a:r>
              <a:rPr lang="en-US" sz="2000" dirty="0"/>
              <a:t>€ each just started on water, agriculture and urban. </a:t>
            </a:r>
            <a:r>
              <a:rPr lang="en-US" sz="2000" dirty="0" smtClean="0"/>
              <a:t>Each contract foresees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multiple trainings in developing countries around the world with national</a:t>
            </a:r>
            <a:br>
              <a:rPr lang="en-US" sz="2000" dirty="0"/>
            </a:br>
            <a:r>
              <a:rPr lang="en-US" sz="2000" dirty="0"/>
              <a:t>stakeholders.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3799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In the </a:t>
            </a:r>
            <a:r>
              <a:rPr lang="it-IT" dirty="0" err="1" smtClean="0"/>
              <a:t>past</a:t>
            </a:r>
            <a:r>
              <a:rPr lang="it-IT" dirty="0" smtClean="0"/>
              <a:t>, ESA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r>
              <a:rPr lang="it-IT" dirty="0" err="1" smtClean="0"/>
              <a:t>organised</a:t>
            </a:r>
            <a:r>
              <a:rPr lang="it-IT" dirty="0" smtClean="0"/>
              <a:t> with UNOOSA </a:t>
            </a:r>
            <a:r>
              <a:rPr lang="it-IT" dirty="0"/>
              <a:t>(S. </a:t>
            </a:r>
            <a:r>
              <a:rPr lang="it-IT" dirty="0" err="1"/>
              <a:t>Camacho</a:t>
            </a:r>
            <a:r>
              <a:rPr lang="it-IT" dirty="0"/>
              <a:t>, V. </a:t>
            </a:r>
            <a:r>
              <a:rPr lang="it-IT" dirty="0" err="1"/>
              <a:t>Kotelnikov</a:t>
            </a:r>
            <a:r>
              <a:rPr lang="it-IT" dirty="0"/>
              <a:t>, S. </a:t>
            </a:r>
            <a:r>
              <a:rPr lang="it-IT" dirty="0" err="1"/>
              <a:t>Chernikov</a:t>
            </a:r>
            <a:r>
              <a:rPr lang="it-IT" dirty="0"/>
              <a:t>) </a:t>
            </a:r>
            <a:r>
              <a:rPr lang="it-IT" dirty="0" smtClean="0"/>
              <a:t>and </a:t>
            </a:r>
            <a:r>
              <a:rPr lang="it-IT" dirty="0"/>
              <a:t>UNESCO (M. </a:t>
            </a:r>
            <a:r>
              <a:rPr lang="it-IT" dirty="0" err="1"/>
              <a:t>Hernandez</a:t>
            </a:r>
            <a:r>
              <a:rPr lang="it-IT" dirty="0" smtClean="0"/>
              <a:t>) 1-2 workshops for policy and </a:t>
            </a:r>
            <a:r>
              <a:rPr lang="it-IT" dirty="0" err="1" smtClean="0"/>
              <a:t>decision-makers</a:t>
            </a:r>
            <a:r>
              <a:rPr lang="it-IT" dirty="0" smtClean="0"/>
              <a:t> </a:t>
            </a:r>
            <a:r>
              <a:rPr lang="it-IT" dirty="0" err="1" smtClean="0"/>
              <a:t>worldwide</a:t>
            </a:r>
            <a:r>
              <a:rPr lang="it-IT" dirty="0" smtClean="0"/>
              <a:t>. </a:t>
            </a:r>
          </a:p>
          <a:p>
            <a:pPr marL="0" indent="0">
              <a:buNone/>
            </a:pPr>
            <a:r>
              <a:rPr lang="it-IT" dirty="0" smtClean="0"/>
              <a:t>The </a:t>
            </a:r>
            <a:r>
              <a:rPr lang="it-IT" dirty="0" err="1" smtClean="0"/>
              <a:t>most</a:t>
            </a:r>
            <a:r>
              <a:rPr lang="it-IT" dirty="0" smtClean="0"/>
              <a:t> </a:t>
            </a:r>
            <a:r>
              <a:rPr lang="it-IT" dirty="0" err="1" smtClean="0"/>
              <a:t>recent</a:t>
            </a:r>
            <a:r>
              <a:rPr lang="it-IT" dirty="0" smtClean="0"/>
              <a:t>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done</a:t>
            </a:r>
            <a:r>
              <a:rPr lang="it-IT" dirty="0" smtClean="0"/>
              <a:t> in 2005 in Campeche for World Heritage </a:t>
            </a:r>
            <a:r>
              <a:rPr lang="it-IT" dirty="0" err="1" smtClean="0"/>
              <a:t>sites</a:t>
            </a:r>
            <a:r>
              <a:rPr lang="it-IT" dirty="0" smtClean="0"/>
              <a:t> </a:t>
            </a:r>
            <a:r>
              <a:rPr lang="it-IT" dirty="0" err="1" smtClean="0"/>
              <a:t>managers</a:t>
            </a:r>
            <a:r>
              <a:rPr lang="it-IT" dirty="0" smtClean="0"/>
              <a:t> </a:t>
            </a:r>
            <a:r>
              <a:rPr lang="it-IT" dirty="0" err="1" smtClean="0"/>
              <a:t>worldwide</a:t>
            </a:r>
            <a:endParaRPr lang="it-IT" dirty="0" smtClean="0"/>
          </a:p>
          <a:p>
            <a:endParaRPr lang="it-IT" dirty="0"/>
          </a:p>
          <a:p>
            <a:endParaRPr 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47800" y="381000"/>
            <a:ext cx="6105525" cy="427038"/>
          </a:xfrm>
        </p:spPr>
        <p:txBody>
          <a:bodyPr/>
          <a:lstStyle/>
          <a:p>
            <a:r>
              <a:rPr lang="en-GB" dirty="0" smtClean="0"/>
              <a:t>CB for policy makers with UN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945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8991600" cy="45751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</a:t>
            </a:r>
            <a:r>
              <a:rPr lang="en-US" dirty="0" smtClean="0"/>
              <a:t>n </a:t>
            </a:r>
            <a:r>
              <a:rPr lang="en-US" dirty="0"/>
              <a:t>the </a:t>
            </a:r>
            <a:r>
              <a:rPr lang="en-US" dirty="0" smtClean="0"/>
              <a:t>past, outreach </a:t>
            </a:r>
            <a:r>
              <a:rPr lang="en-US" dirty="0"/>
              <a:t>activities to institutional user </a:t>
            </a:r>
            <a:r>
              <a:rPr lang="en-US" dirty="0" smtClean="0"/>
              <a:t>organizations</a:t>
            </a:r>
            <a:r>
              <a:rPr lang="en-US" dirty="0"/>
              <a:t>, including </a:t>
            </a:r>
            <a:r>
              <a:rPr lang="en-US" dirty="0" smtClean="0"/>
              <a:t>policy </a:t>
            </a:r>
            <a:r>
              <a:rPr lang="en-US" dirty="0"/>
              <a:t>implementers and </a:t>
            </a:r>
            <a:r>
              <a:rPr lang="en-US" dirty="0" smtClean="0"/>
              <a:t>policy </a:t>
            </a:r>
            <a:r>
              <a:rPr lang="en-US" dirty="0"/>
              <a:t>makers, were done in the framework of the </a:t>
            </a:r>
            <a:r>
              <a:rPr lang="en-US" dirty="0" smtClean="0"/>
              <a:t>ESA Data </a:t>
            </a:r>
            <a:r>
              <a:rPr lang="en-US" dirty="0"/>
              <a:t>User Element (DUE, and its predecessor Data User </a:t>
            </a:r>
            <a:r>
              <a:rPr lang="en-US" dirty="0" err="1"/>
              <a:t>Programme</a:t>
            </a:r>
            <a:r>
              <a:rPr lang="en-US" dirty="0"/>
              <a:t>), and of the GMES Service Element (GSE) which specifically focused on policy-related needs. This includes User Consultation meetings preparing for new projects (see </a:t>
            </a:r>
            <a:r>
              <a:rPr lang="en-US" dirty="0" err="1" smtClean="0"/>
              <a:t>f.e</a:t>
            </a:r>
            <a:r>
              <a:rPr lang="en-US" dirty="0" smtClean="0"/>
              <a:t>. </a:t>
            </a:r>
            <a:r>
              <a:rPr lang="en-US" dirty="0">
                <a:hlinkClick r:id="rId2"/>
              </a:rPr>
              <a:t>http://due.esrin.esa.int/page_meetings.php</a:t>
            </a:r>
            <a:r>
              <a:rPr lang="en-US" dirty="0"/>
              <a:t>) and direct involvement in projects </a:t>
            </a:r>
            <a:r>
              <a:rPr lang="en-US" dirty="0" smtClean="0"/>
              <a:t>(see DUE examples: </a:t>
            </a:r>
            <a:r>
              <a:rPr lang="en-US" dirty="0">
                <a:hlinkClick r:id="rId3"/>
              </a:rPr>
              <a:t>http://due.esrin.esa.int/page_userpartnership.php</a:t>
            </a:r>
            <a:r>
              <a:rPr lang="en-US" dirty="0"/>
              <a:t>).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14475" y="76200"/>
            <a:ext cx="6105525" cy="427038"/>
          </a:xfrm>
        </p:spPr>
        <p:txBody>
          <a:bodyPr/>
          <a:lstStyle/>
          <a:p>
            <a:r>
              <a:rPr lang="en-GB" dirty="0" smtClean="0"/>
              <a:t>CB for policy makers in DUE and GMES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354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8991600" cy="45751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Another example of outreach is the planned Food Security and Sustainable Agriculture workshop in ESRIN 11-12 April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This should be followed in the future by more specific actions in CB on EO for Food Security, possibly in the frame of our WG </a:t>
            </a:r>
            <a:r>
              <a:rPr lang="en-US" dirty="0" err="1" smtClean="0"/>
              <a:t>CapD</a:t>
            </a: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14475" y="76200"/>
            <a:ext cx="6105525" cy="427038"/>
          </a:xfrm>
        </p:spPr>
        <p:txBody>
          <a:bodyPr/>
          <a:lstStyle/>
          <a:p>
            <a:r>
              <a:rPr lang="en-GB" dirty="0" smtClean="0"/>
              <a:t>CB for policy makers in Food Security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193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4318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All </a:t>
            </a:r>
            <a:r>
              <a:rPr lang="en-US" dirty="0"/>
              <a:t>activities are done in close cooperation with the European Commission, </a:t>
            </a:r>
            <a:r>
              <a:rPr lang="en-US" dirty="0" smtClean="0"/>
              <a:t>that also </a:t>
            </a:r>
            <a:r>
              <a:rPr lang="en-US" dirty="0"/>
              <a:t>carries out CB initiatives via its entrusted entities (e.g. Copernicus Services) or directly (notably Copernicus-wide initiatives).</a:t>
            </a:r>
            <a:endParaRPr lang="en-GB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Regular publication of brochures about possible Sentinels applications, targeting public and policy makers (</a:t>
            </a:r>
            <a:r>
              <a:rPr lang="en-US" dirty="0">
                <a:hlinkClick r:id="rId2"/>
              </a:rPr>
              <a:t>http://www.esa.int/Our_Activities/Observing_the_Earth/Copernicus/Focus_on_Copernicus_applications</a:t>
            </a:r>
            <a:r>
              <a:rPr lang="en-US" dirty="0"/>
              <a:t>)</a:t>
            </a:r>
          </a:p>
          <a:p>
            <a:r>
              <a:rPr lang="en-US" dirty="0"/>
              <a:t>Regular competitions for the development of innovative solutions based on Copernicus-like data (</a:t>
            </a:r>
            <a:r>
              <a:rPr lang="en-US" dirty="0">
                <a:hlinkClick r:id="rId3"/>
              </a:rPr>
              <a:t>http://www.copernicus-masters.com</a:t>
            </a:r>
            <a:r>
              <a:rPr lang="en-US" dirty="0"/>
              <a:t>)</a:t>
            </a:r>
          </a:p>
          <a:p>
            <a:r>
              <a:rPr lang="en-US" dirty="0"/>
              <a:t>Regular competitions for the development of innovative Apps based on Copernicus-like data (</a:t>
            </a:r>
            <a:r>
              <a:rPr lang="en-US" dirty="0">
                <a:hlinkClick r:id="rId4"/>
              </a:rPr>
              <a:t>http://www.app-camp.eu</a:t>
            </a:r>
            <a:r>
              <a:rPr lang="en-US" dirty="0"/>
              <a:t> )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11299" y="76200"/>
            <a:ext cx="5775301" cy="533400"/>
          </a:xfrm>
        </p:spPr>
        <p:txBody>
          <a:bodyPr/>
          <a:lstStyle/>
          <a:p>
            <a:r>
              <a:rPr lang="en-GB" dirty="0" smtClean="0"/>
              <a:t>Copernicus CB for policy makers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738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73200"/>
            <a:ext cx="8762999" cy="5232400"/>
          </a:xfrm>
        </p:spPr>
        <p:txBody>
          <a:bodyPr/>
          <a:lstStyle/>
          <a:p>
            <a:r>
              <a:rPr lang="en-US" dirty="0" smtClean="0"/>
              <a:t>Interaction </a:t>
            </a:r>
            <a:r>
              <a:rPr lang="en-US" dirty="0"/>
              <a:t>with regional administrations </a:t>
            </a:r>
            <a:r>
              <a:rPr lang="en-US" dirty="0" smtClean="0"/>
              <a:t>in Europe, </a:t>
            </a:r>
            <a:r>
              <a:rPr lang="en-US" dirty="0"/>
              <a:t>EU institutions &amp;</a:t>
            </a:r>
            <a:r>
              <a:rPr lang="en-US" dirty="0" smtClean="0"/>
              <a:t> </a:t>
            </a:r>
            <a:r>
              <a:rPr lang="en-US" dirty="0"/>
              <a:t>the Committee of the Regions</a:t>
            </a:r>
            <a:r>
              <a:rPr lang="en-US" dirty="0" smtClean="0"/>
              <a:t> to explore benefits/use of </a:t>
            </a:r>
            <a:r>
              <a:rPr lang="en-US" dirty="0"/>
              <a:t>Sentinel data </a:t>
            </a:r>
            <a:r>
              <a:rPr lang="en-US" dirty="0" smtClean="0"/>
              <a:t>for them. </a:t>
            </a:r>
            <a:r>
              <a:rPr lang="en-US" dirty="0"/>
              <a:t>D</a:t>
            </a:r>
            <a:r>
              <a:rPr lang="en-US" dirty="0" smtClean="0"/>
              <a:t>edicated </a:t>
            </a:r>
            <a:r>
              <a:rPr lang="en-US" dirty="0"/>
              <a:t>event </a:t>
            </a:r>
            <a:r>
              <a:rPr lang="en-US" dirty="0" smtClean="0"/>
              <a:t>planned at </a:t>
            </a:r>
            <a:r>
              <a:rPr lang="en-US" dirty="0"/>
              <a:t>the European Parliament on </a:t>
            </a:r>
            <a:r>
              <a:rPr lang="en-US" dirty="0" smtClean="0"/>
              <a:t>June 28 (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www.nereus-regions.eu/Sentinels4Regions</a:t>
            </a:r>
            <a:r>
              <a:rPr lang="en-US" dirty="0" smtClean="0"/>
              <a:t>)</a:t>
            </a:r>
          </a:p>
          <a:p>
            <a:r>
              <a:rPr lang="en-US" dirty="0" smtClean="0"/>
              <a:t>Showcasing </a:t>
            </a:r>
            <a:r>
              <a:rPr lang="en-US" dirty="0"/>
              <a:t>case studies of economic benefits </a:t>
            </a:r>
            <a:r>
              <a:rPr lang="en-US" dirty="0" smtClean="0"/>
              <a:t>of Sentinel-like </a:t>
            </a:r>
            <a:r>
              <a:rPr lang="en-US" dirty="0"/>
              <a:t>data </a:t>
            </a:r>
            <a:r>
              <a:rPr lang="en-US" dirty="0" smtClean="0"/>
              <a:t>(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earsc.org/news/earsc-new-brochure-is-out-from-satellites-to-supermarkets-in-the-baltic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The </a:t>
            </a:r>
            <a:r>
              <a:rPr lang="en-US" dirty="0"/>
              <a:t>use of Sentinels data within European regions has been explored in </a:t>
            </a:r>
            <a:r>
              <a:rPr lang="en-US" dirty="0" smtClean="0"/>
              <a:t>the past </a:t>
            </a:r>
            <a:r>
              <a:rPr lang="en-US" dirty="0"/>
              <a:t>via a dedicated publication </a:t>
            </a:r>
            <a:r>
              <a:rPr lang="en-US" dirty="0" smtClean="0"/>
              <a:t>(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://esamultimedia.esa.int/multimedia/publications/NEREUS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) - planned </a:t>
            </a:r>
            <a:r>
              <a:rPr lang="en-US" dirty="0"/>
              <a:t>to be further </a:t>
            </a:r>
            <a:r>
              <a:rPr lang="en-US" dirty="0" smtClean="0"/>
              <a:t>expanded</a:t>
            </a:r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11299" y="76200"/>
            <a:ext cx="5775301" cy="533400"/>
          </a:xfrm>
        </p:spPr>
        <p:txBody>
          <a:bodyPr/>
          <a:lstStyle/>
          <a:p>
            <a:r>
              <a:rPr lang="en-GB" dirty="0" smtClean="0"/>
              <a:t>Copernicus CB for policy makers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218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-121920" y="179023"/>
            <a:ext cx="7920220" cy="830997"/>
          </a:xfrm>
        </p:spPr>
        <p:txBody>
          <a:bodyPr/>
          <a:lstStyle/>
          <a:p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(i) 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Education in </a:t>
            </a:r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frame of International 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Cooperation with other space agencies </a:t>
            </a:r>
            <a:endParaRPr lang="en-GB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8372" name="Picture 4" descr="http://spaceinimages.esa.int/var/esa/storage/images/esa_multimedia/images/2013/08/living_planet_symposium_school_lab/13000292-1-eng-GB/Living_Planet_Symposium_School_Lab_node_full_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" y="1259073"/>
            <a:ext cx="6876303" cy="160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 descr="http://www.typologos.com/wp-content/uploads/2013/09/DLR_School_La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5" t="64231"/>
          <a:stretch/>
        </p:blipFill>
        <p:spPr bwMode="auto">
          <a:xfrm>
            <a:off x="6969435" y="1866741"/>
            <a:ext cx="2046323" cy="72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8" name="Picture 10" descr="http://resources.yesican-science.ca/trek/scisat/final/images/trans_spectrometer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08719"/>
            <a:ext cx="2613822" cy="189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2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143608" y="-10969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14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284285" y="-9445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8384" name="Picture 16" descr="http://www.vision4thefuture.org/s3_workshop/photos/irimag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5"/>
          <a:stretch/>
        </p:blipFill>
        <p:spPr bwMode="auto">
          <a:xfrm>
            <a:off x="3041371" y="4789467"/>
            <a:ext cx="3115206" cy="191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020382"/>
            <a:ext cx="91979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Creation of joint School Labs with ESA, DLR, UKSA and UK national space academy, Charles University.</a:t>
            </a:r>
          </a:p>
          <a:p>
            <a:pPr marL="0" lvl="1"/>
            <a:r>
              <a:rPr lang="en-GB" dirty="0" smtClean="0"/>
              <a:t>Such as IGARSS 2012 and LP Symposium 2013 and LP Symposium in May 2016. </a:t>
            </a:r>
            <a:r>
              <a:rPr lang="en-GB" dirty="0"/>
              <a:t>Demonstrating RS to schools using instruments such </a:t>
            </a:r>
            <a:r>
              <a:rPr lang="en-GB" dirty="0" smtClean="0"/>
              <a:t>as: </a:t>
            </a:r>
            <a:r>
              <a:rPr lang="en-US" altLang="fr-FR" dirty="0" smtClean="0"/>
              <a:t>Field </a:t>
            </a:r>
            <a:r>
              <a:rPr lang="en-US" altLang="fr-FR" dirty="0"/>
              <a:t>Spectrometer, Thermal camera, </a:t>
            </a:r>
            <a:r>
              <a:rPr lang="en-GB" dirty="0"/>
              <a:t>UV light, </a:t>
            </a:r>
            <a:r>
              <a:rPr lang="fr-CH" dirty="0" err="1"/>
              <a:t>Stereo</a:t>
            </a:r>
            <a:r>
              <a:rPr lang="fr-CH" dirty="0"/>
              <a:t> Optical </a:t>
            </a:r>
            <a:r>
              <a:rPr lang="fr-CH" dirty="0" smtClean="0"/>
              <a:t>Camera, </a:t>
            </a:r>
            <a:r>
              <a:rPr lang="fr-CH" dirty="0" err="1" smtClean="0"/>
              <a:t>possibly</a:t>
            </a:r>
            <a:r>
              <a:rPr lang="fr-CH" dirty="0" smtClean="0"/>
              <a:t> </a:t>
            </a:r>
            <a:r>
              <a:rPr lang="fr-CH" dirty="0" err="1" smtClean="0"/>
              <a:t>enriched</a:t>
            </a:r>
            <a:r>
              <a:rPr lang="fr-CH" dirty="0" smtClean="0"/>
              <a:t> by </a:t>
            </a:r>
            <a:r>
              <a:rPr lang="fr-CH" dirty="0" err="1" smtClean="0"/>
              <a:t>many</a:t>
            </a:r>
            <a:r>
              <a:rPr lang="fr-CH" dirty="0" smtClean="0"/>
              <a:t> </a:t>
            </a:r>
            <a:r>
              <a:rPr lang="fr-CH" dirty="0" err="1" smtClean="0"/>
              <a:t>other</a:t>
            </a:r>
            <a:r>
              <a:rPr lang="fr-CH" dirty="0" smtClean="0"/>
              <a:t> </a:t>
            </a:r>
            <a:r>
              <a:rPr lang="fr-CH" dirty="0" err="1" smtClean="0"/>
              <a:t>experiments</a:t>
            </a:r>
            <a:r>
              <a:rPr lang="fr-CH" dirty="0" smtClean="0"/>
              <a:t> and 3D / oculus </a:t>
            </a:r>
            <a:r>
              <a:rPr lang="fr-CH" dirty="0" err="1" smtClean="0"/>
              <a:t>technology</a:t>
            </a:r>
            <a:endParaRPr lang="en-GB" dirty="0"/>
          </a:p>
          <a:p>
            <a:endParaRPr lang="en-GB" dirty="0"/>
          </a:p>
        </p:txBody>
      </p:sp>
      <p:pic>
        <p:nvPicPr>
          <p:cNvPr id="11" name="Picture 2" descr="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986854"/>
            <a:ext cx="2524903" cy="141394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63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4294967295"/>
          </p:nvPr>
        </p:nvSpPr>
        <p:spPr>
          <a:xfrm>
            <a:off x="8458200" y="6477000"/>
            <a:ext cx="609600" cy="32639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z="1100" smtClean="0"/>
              <a:pPr lvl="0"/>
              <a:t>50</a:t>
            </a:fld>
            <a:endParaRPr lang="en-US" sz="1100" dirty="0"/>
          </a:p>
        </p:txBody>
      </p:sp>
      <p:sp>
        <p:nvSpPr>
          <p:cNvPr id="15" name="Shape 15"/>
          <p:cNvSpPr/>
          <p:nvPr/>
        </p:nvSpPr>
        <p:spPr>
          <a:xfrm>
            <a:off x="208166" y="1499717"/>
            <a:ext cx="8631034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240142" y="2438400"/>
            <a:ext cx="8686800" cy="3664226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algn="ctr" defTabSz="914400">
              <a:buFont typeface="Arial"/>
              <a:buNone/>
            </a:pPr>
            <a:endParaRPr lang="pt-BR" sz="4800" i="1" dirty="0" smtClean="0">
              <a:solidFill>
                <a:schemeClr val="tx1"/>
              </a:solidFill>
              <a:latin typeface="Brush Script MT" panose="03060802040406070304" pitchFamily="66" charset="0"/>
            </a:endParaRPr>
          </a:p>
          <a:p>
            <a:pPr marL="0" indent="0" algn="ctr" defTabSz="914400">
              <a:buFont typeface="Arial"/>
              <a:buNone/>
            </a:pPr>
            <a:r>
              <a:rPr lang="pt-BR" sz="6000" i="1" dirty="0" smtClean="0">
                <a:solidFill>
                  <a:schemeClr val="tx1"/>
                </a:solidFill>
                <a:latin typeface="Brush Script MT" panose="03060802040406070304" pitchFamily="66" charset="0"/>
              </a:rPr>
              <a:t>Thank you</a:t>
            </a:r>
          </a:p>
          <a:p>
            <a:pPr marL="0" indent="0" algn="ctr" defTabSz="914400">
              <a:buFont typeface="Arial"/>
              <a:buNone/>
            </a:pPr>
            <a:endParaRPr lang="pt-BR" sz="32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458200" y="6474823"/>
            <a:ext cx="659242" cy="38100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ZA" sz="1800" b="0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8800" y="76200"/>
            <a:ext cx="47404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The 5</a:t>
            </a:r>
            <a:r>
              <a:rPr lang="en-GB" sz="1200" baseline="30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</a:t>
            </a:r>
            <a:r>
              <a:rPr lang="en-GB" sz="1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Meeting of the CEOS Working Group on </a:t>
            </a:r>
          </a:p>
          <a:p>
            <a:r>
              <a:rPr lang="en-GB" sz="1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Capacity Building &amp; Data Democracy (WGCapD-5</a:t>
            </a:r>
            <a:r>
              <a:rPr lang="en-GB" sz="1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)</a:t>
            </a:r>
          </a:p>
          <a:p>
            <a:r>
              <a:rPr lang="en-ZA" sz="1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The CEOS Systems Engineering Office (SEO), Hampton, VA, </a:t>
            </a:r>
            <a:r>
              <a:rPr lang="en-ZA" sz="1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USA</a:t>
            </a:r>
          </a:p>
          <a:p>
            <a:r>
              <a:rPr lang="en-ZA" sz="1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March 30th – April 1st, 2016</a:t>
            </a:r>
            <a:endParaRPr lang="en-GB" sz="1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lvl="0" algn="ctr">
              <a:defRPr>
                <a:solidFill>
                  <a:srgbClr val="000000"/>
                </a:solidFill>
              </a:defRPr>
            </a:pPr>
            <a:endParaRPr lang="en-ZA" sz="12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85807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1558504" y="18871"/>
            <a:ext cx="6137696" cy="1200329"/>
          </a:xfrm>
        </p:spPr>
        <p:txBody>
          <a:bodyPr/>
          <a:lstStyle/>
          <a:p>
            <a:r>
              <a:rPr lang="en-GB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(i) </a:t>
            </a:r>
            <a:r>
              <a:rPr lang="en-GB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Capacity </a:t>
            </a:r>
            <a:r>
              <a:rPr lang="en-GB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Building in the frame of International </a:t>
            </a:r>
            <a:r>
              <a:rPr lang="en-GB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Cooperation with other space agencies </a:t>
            </a:r>
            <a:endParaRPr lang="en-GB" sz="2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AutoShape 12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143608" y="-10969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14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284285" y="-9445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96838" y="1266167"/>
            <a:ext cx="86452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 defTabSz="914400">
              <a:buNone/>
            </a:pPr>
            <a:r>
              <a:rPr lang="en-GB" dirty="0" smtClean="0">
                <a:solidFill>
                  <a:srgbClr val="0000FF"/>
                </a:solidFill>
              </a:rPr>
              <a:t>Examples: Cooperation with NASA </a:t>
            </a:r>
            <a:r>
              <a:rPr lang="en-GB" dirty="0" smtClean="0"/>
              <a:t>(Trans-Atlantic Training on LULC in Baltic Countries and </a:t>
            </a:r>
            <a:r>
              <a:rPr lang="en-GB" dirty="0"/>
              <a:t>E</a:t>
            </a:r>
            <a:r>
              <a:rPr lang="en-GB" dirty="0" smtClean="0"/>
              <a:t>astern Europe). </a:t>
            </a:r>
            <a:r>
              <a:rPr lang="en-GB" dirty="0" smtClean="0">
                <a:solidFill>
                  <a:srgbClr val="FF0000"/>
                </a:solidFill>
              </a:rPr>
              <a:t>Forthcoming </a:t>
            </a:r>
            <a:r>
              <a:rPr lang="en-US" dirty="0" smtClean="0">
                <a:solidFill>
                  <a:srgbClr val="FF0000"/>
                </a:solidFill>
              </a:rPr>
              <a:t>TAT training event  in Slovakia, July 2016.</a:t>
            </a:r>
          </a:p>
          <a:p>
            <a:pPr marL="0" indent="0" algn="just" defTabSz="914400">
              <a:buNone/>
            </a:pPr>
            <a:endParaRPr lang="en-US" dirty="0" smtClean="0"/>
          </a:p>
          <a:p>
            <a:pPr marL="0" indent="0" algn="just" defTabSz="914400">
              <a:buNone/>
            </a:pPr>
            <a:r>
              <a:rPr lang="en-US" dirty="0" smtClean="0"/>
              <a:t>See TAT  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://web.natur.cuni.cz/gis/tat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0" algn="just" defTabSz="914400">
              <a:buNone/>
            </a:pPr>
            <a:r>
              <a:rPr lang="en-US" dirty="0" smtClean="0"/>
              <a:t>LCLUC workshop </a:t>
            </a:r>
            <a:r>
              <a:rPr lang="en-US" dirty="0">
                <a:hlinkClick r:id="rId3"/>
              </a:rPr>
              <a:t>https://web.natur.cuni.cz/gis/lucc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pt-BR" dirty="0"/>
          </a:p>
          <a:p>
            <a:endParaRPr lang="en-GB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" t="16299" r="3713" b="39730"/>
          <a:stretch/>
        </p:blipFill>
        <p:spPr bwMode="auto">
          <a:xfrm>
            <a:off x="0" y="3175276"/>
            <a:ext cx="6627446" cy="238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6" name="Picture 4" descr="Ú&amp;ccaron;astníci setkání SCERI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t="14837" r="4866" b="7084"/>
          <a:stretch/>
        </p:blipFill>
        <p:spPr bwMode="auto">
          <a:xfrm>
            <a:off x="5045725" y="3405343"/>
            <a:ext cx="4098275" cy="266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01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1447800" y="128223"/>
            <a:ext cx="6044455" cy="830997"/>
          </a:xfrm>
        </p:spPr>
        <p:txBody>
          <a:bodyPr/>
          <a:lstStyle/>
          <a:p>
            <a:r>
              <a:rPr lang="en-GB" sz="2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(i) </a:t>
            </a:r>
            <a:r>
              <a:rPr lang="en-GB" sz="2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Education </a:t>
            </a:r>
            <a:r>
              <a:rPr lang="en-GB" sz="2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 the frame of International </a:t>
            </a:r>
            <a:r>
              <a:rPr lang="en-GB" sz="2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Cooperation:  EGU/GIFT network</a:t>
            </a:r>
          </a:p>
        </p:txBody>
      </p:sp>
      <p:sp>
        <p:nvSpPr>
          <p:cNvPr id="2" name="AutoShape 12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143608" y="-10969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14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284285" y="-9445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20852" y="1304334"/>
            <a:ext cx="8186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6</a:t>
            </a:r>
            <a:r>
              <a:rPr lang="en-GB" dirty="0" smtClean="0">
                <a:solidFill>
                  <a:srgbClr val="0000FF"/>
                </a:solidFill>
              </a:rPr>
              <a:t>-years </a:t>
            </a:r>
            <a:r>
              <a:rPr lang="en-GB" dirty="0">
                <a:solidFill>
                  <a:srgbClr val="0000FF"/>
                </a:solidFill>
              </a:rPr>
              <a:t>cooperation with </a:t>
            </a:r>
            <a:r>
              <a:rPr lang="en-GB" u="sng" dirty="0">
                <a:solidFill>
                  <a:srgbClr val="0000FF"/>
                </a:solidFill>
              </a:rPr>
              <a:t>EGU/GIFT</a:t>
            </a:r>
            <a:r>
              <a:rPr lang="en-GB" dirty="0">
                <a:solidFill>
                  <a:srgbClr val="0000FF"/>
                </a:solidFill>
              </a:rPr>
              <a:t> (</a:t>
            </a:r>
            <a:r>
              <a:rPr lang="en-US" dirty="0">
                <a:solidFill>
                  <a:srgbClr val="0000FF"/>
                </a:solidFill>
              </a:rPr>
              <a:t>European Geosciences Union</a:t>
            </a:r>
          </a:p>
          <a:p>
            <a:r>
              <a:rPr lang="en-US" dirty="0">
                <a:solidFill>
                  <a:srgbClr val="0000FF"/>
                </a:solidFill>
              </a:rPr>
              <a:t>GIFT – Geosciences Information for </a:t>
            </a:r>
            <a:r>
              <a:rPr lang="en-US" dirty="0" smtClean="0">
                <a:solidFill>
                  <a:srgbClr val="0000FF"/>
                </a:solidFill>
              </a:rPr>
              <a:t>Teachers</a:t>
            </a:r>
            <a:r>
              <a:rPr lang="en-GB" dirty="0" smtClean="0">
                <a:solidFill>
                  <a:srgbClr val="0000FF"/>
                </a:solidFill>
              </a:rPr>
              <a:t>). Recently </a:t>
            </a:r>
            <a:r>
              <a:rPr lang="en-GB" dirty="0">
                <a:solidFill>
                  <a:srgbClr val="0000FF"/>
                </a:solidFill>
              </a:rPr>
              <a:t>enlarged to </a:t>
            </a:r>
            <a:r>
              <a:rPr lang="en-GB" dirty="0" smtClean="0">
                <a:solidFill>
                  <a:srgbClr val="0000FF"/>
                </a:solidFill>
              </a:rPr>
              <a:t>Africa and South America (</a:t>
            </a:r>
            <a:r>
              <a:rPr lang="en-GB" dirty="0" smtClean="0">
                <a:solidFill>
                  <a:srgbClr val="FF0000"/>
                </a:solidFill>
              </a:rPr>
              <a:t>2016 events planned in Merida Mexico and Pretoria</a:t>
            </a:r>
            <a:r>
              <a:rPr lang="en-GB" dirty="0" smtClean="0">
                <a:solidFill>
                  <a:srgbClr val="0000FF"/>
                </a:solidFill>
              </a:rPr>
              <a:t>).</a:t>
            </a:r>
          </a:p>
          <a:p>
            <a:r>
              <a:rPr lang="en-GB" dirty="0" smtClean="0"/>
              <a:t>Workshops </a:t>
            </a:r>
            <a:r>
              <a:rPr lang="en-GB" dirty="0"/>
              <a:t>for Secondary School teachers selected </a:t>
            </a:r>
            <a:r>
              <a:rPr lang="en-GB" dirty="0" smtClean="0"/>
              <a:t>worldwide</a:t>
            </a:r>
            <a:endParaRPr lang="en-GB" dirty="0"/>
          </a:p>
        </p:txBody>
      </p:sp>
      <p:pic>
        <p:nvPicPr>
          <p:cNvPr id="6042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4" t="16099" r="10681" b="2117"/>
          <a:stretch/>
        </p:blipFill>
        <p:spPr bwMode="auto">
          <a:xfrm>
            <a:off x="166633" y="2506894"/>
            <a:ext cx="5363043" cy="427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3" t="26476" r="28053" b="16067"/>
          <a:stretch/>
        </p:blipFill>
        <p:spPr bwMode="auto">
          <a:xfrm>
            <a:off x="5290923" y="2947258"/>
            <a:ext cx="3623884" cy="3037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738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1524000" y="179023"/>
            <a:ext cx="5865934" cy="830997"/>
          </a:xfrm>
        </p:spPr>
        <p:txBody>
          <a:bodyPr/>
          <a:lstStyle/>
          <a:p>
            <a:r>
              <a:rPr lang="en-GB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(i) </a:t>
            </a:r>
            <a:r>
              <a:rPr lang="en-GB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Training &amp; Education </a:t>
            </a:r>
            <a:r>
              <a:rPr lang="en-GB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 the frame of International </a:t>
            </a:r>
            <a:r>
              <a:rPr lang="en-GB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Cooperation: </a:t>
            </a:r>
            <a:r>
              <a:rPr lang="en-GB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Earsel</a:t>
            </a:r>
            <a:r>
              <a:rPr lang="en-GB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network</a:t>
            </a:r>
            <a:endParaRPr lang="en-GB" sz="2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AutoShape 12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143608" y="-10969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14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284285" y="-9445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20852" y="1304334"/>
            <a:ext cx="8660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Long-term cooperation in organising joint Workshops for Secondary School  teachers with </a:t>
            </a:r>
            <a:r>
              <a:rPr lang="en-GB" dirty="0" err="1">
                <a:solidFill>
                  <a:srgbClr val="0000FF"/>
                </a:solidFill>
              </a:rPr>
              <a:t>Earsel</a:t>
            </a:r>
            <a:r>
              <a:rPr lang="en-GB" dirty="0">
                <a:solidFill>
                  <a:srgbClr val="0000FF"/>
                </a:solidFill>
              </a:rPr>
              <a:t> (</a:t>
            </a:r>
            <a:r>
              <a:rPr lang="en-US" dirty="0">
                <a:solidFill>
                  <a:srgbClr val="0000FF"/>
                </a:solidFill>
              </a:rPr>
              <a:t>European Association of </a:t>
            </a:r>
            <a:r>
              <a:rPr lang="en-US" dirty="0" smtClean="0">
                <a:solidFill>
                  <a:srgbClr val="0000FF"/>
                </a:solidFill>
              </a:rPr>
              <a:t>Remote </a:t>
            </a:r>
            <a:r>
              <a:rPr lang="en-US" dirty="0">
                <a:solidFill>
                  <a:srgbClr val="0000FF"/>
                </a:solidFill>
              </a:rPr>
              <a:t>Sensing Laboratories</a:t>
            </a:r>
            <a:r>
              <a:rPr lang="en-GB" dirty="0">
                <a:solidFill>
                  <a:srgbClr val="0000FF"/>
                </a:solidFill>
              </a:rPr>
              <a:t>)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2" t="17170" r="17358"/>
          <a:stretch/>
        </p:blipFill>
        <p:spPr bwMode="auto">
          <a:xfrm>
            <a:off x="599277" y="2061255"/>
            <a:ext cx="5309154" cy="464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24600" y="2667000"/>
            <a:ext cx="2362200" cy="36933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indent="0">
              <a:buNone/>
            </a:pPr>
            <a:r>
              <a:rPr lang="en-GB" b="1" i="1" dirty="0" smtClean="0">
                <a:solidFill>
                  <a:srgbClr val="00B050"/>
                </a:solidFill>
              </a:rPr>
              <a:t>recent </a:t>
            </a:r>
            <a:r>
              <a:rPr lang="en-GB" b="1" i="1" dirty="0" err="1">
                <a:solidFill>
                  <a:srgbClr val="00B050"/>
                </a:solidFill>
              </a:rPr>
              <a:t>Earsel</a:t>
            </a:r>
            <a:r>
              <a:rPr lang="en-GB" b="1" i="1" dirty="0">
                <a:solidFill>
                  <a:srgbClr val="00B050"/>
                </a:solidFill>
              </a:rPr>
              <a:t> Workshop and Training in ESRIN on RS for </a:t>
            </a:r>
            <a:r>
              <a:rPr lang="en-GB" b="1" i="1" dirty="0" smtClean="0">
                <a:solidFill>
                  <a:srgbClr val="00B050"/>
                </a:solidFill>
              </a:rPr>
              <a:t>Archaeology</a:t>
            </a:r>
            <a:r>
              <a:rPr lang="en-GB" b="1" i="1" dirty="0">
                <a:solidFill>
                  <a:srgbClr val="00B050"/>
                </a:solidFill>
              </a:rPr>
              <a:t> </a:t>
            </a:r>
            <a:r>
              <a:rPr lang="en-GB" b="1" i="1" dirty="0" smtClean="0">
                <a:solidFill>
                  <a:srgbClr val="00B050"/>
                </a:solidFill>
              </a:rPr>
              <a:t>(Nov 2015)</a:t>
            </a:r>
          </a:p>
          <a:p>
            <a:pPr marL="0" indent="0">
              <a:buNone/>
            </a:pPr>
            <a:endParaRPr lang="en-GB" b="1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GB" b="1" i="1" dirty="0" smtClean="0">
                <a:solidFill>
                  <a:srgbClr val="00B050"/>
                </a:solidFill>
              </a:rPr>
              <a:t> </a:t>
            </a:r>
            <a:r>
              <a:rPr lang="en-GB" b="1" i="1" dirty="0">
                <a:solidFill>
                  <a:srgbClr val="FF0000"/>
                </a:solidFill>
              </a:rPr>
              <a:t>P</a:t>
            </a:r>
            <a:r>
              <a:rPr lang="en-GB" b="1" i="1" dirty="0" smtClean="0">
                <a:solidFill>
                  <a:srgbClr val="FF0000"/>
                </a:solidFill>
              </a:rPr>
              <a:t>reparing Bonn (June 2016), </a:t>
            </a:r>
            <a:r>
              <a:rPr lang="en-GB" b="1" i="1" dirty="0" err="1" smtClean="0">
                <a:solidFill>
                  <a:srgbClr val="FF0000"/>
                </a:solidFill>
              </a:rPr>
              <a:t>Bejing</a:t>
            </a:r>
            <a:r>
              <a:rPr lang="en-GB" b="1" i="1" dirty="0" smtClean="0">
                <a:solidFill>
                  <a:srgbClr val="FF0000"/>
                </a:solidFill>
              </a:rPr>
              <a:t> (July 2016) and Krakow (Sept 2016) </a:t>
            </a:r>
            <a:r>
              <a:rPr lang="en-GB" b="1" i="1" dirty="0" err="1" smtClean="0">
                <a:solidFill>
                  <a:srgbClr val="FF0000"/>
                </a:solidFill>
              </a:rPr>
              <a:t>Earsel</a:t>
            </a:r>
            <a:r>
              <a:rPr lang="en-GB" b="1" i="1" dirty="0" smtClean="0">
                <a:solidFill>
                  <a:srgbClr val="FF0000"/>
                </a:solidFill>
              </a:rPr>
              <a:t> training events</a:t>
            </a:r>
            <a:endParaRPr lang="en-GB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18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" r="4079"/>
          <a:stretch>
            <a:fillRect/>
          </a:stretch>
        </p:blipFill>
        <p:spPr bwMode="auto">
          <a:xfrm>
            <a:off x="26988" y="2209800"/>
            <a:ext cx="9117012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5334" name="Text Box 6"/>
          <p:cNvSpPr txBox="1">
            <a:spLocks noChangeArrowheads="1"/>
          </p:cNvSpPr>
          <p:nvPr/>
        </p:nvSpPr>
        <p:spPr bwMode="auto">
          <a:xfrm>
            <a:off x="3125787" y="6316663"/>
            <a:ext cx="57896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zh-CN" u="none" dirty="0">
                <a:solidFill>
                  <a:schemeClr val="bg1"/>
                </a:solidFill>
                <a:ea typeface="SimSun" pitchFamily="2" charset="-122"/>
              </a:rPr>
              <a:t>	http://www.tiger.esa.int/training_main.asp</a:t>
            </a:r>
            <a:r>
              <a:rPr lang="en-GB" altLang="zh-CN" u="none" dirty="0">
                <a:ea typeface="SimSun" pitchFamily="2" charset="-122"/>
              </a:rPr>
              <a:t> </a:t>
            </a:r>
            <a:endParaRPr lang="en-GB" u="none" dirty="0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1757180" y="179023"/>
            <a:ext cx="7920220" cy="83099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(i) </a:t>
            </a:r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International c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ooperation </a:t>
            </a:r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with 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Africa</a:t>
            </a:r>
            <a:endParaRPr lang="en-GB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endParaRPr lang="en-GB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417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2569"/>
      </a:dk1>
      <a:lt1>
        <a:srgbClr val="696969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2422</Words>
  <Application>Microsoft Office PowerPoint</Application>
  <PresentationFormat>On-screen Show (4:3)</PresentationFormat>
  <Paragraphs>292</Paragraphs>
  <Slides>50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Default</vt:lpstr>
      <vt:lpstr>PowerPoint Presentation</vt:lpstr>
      <vt:lpstr>Who do we target</vt:lpstr>
      <vt:lpstr>ESA partners in CB, Education &amp; Training activities – Earth Observation </vt:lpstr>
      <vt:lpstr>(i) Capacity Building in the frame of International Cooperation with UNESCO </vt:lpstr>
      <vt:lpstr>(i) Education in the frame of International Cooperation with other space agencies </vt:lpstr>
      <vt:lpstr>(i) Capacity Building in the frame of International Cooperation with other space agencies </vt:lpstr>
      <vt:lpstr>(i) Education in the frame of International Cooperation:  EGU/GIFT network</vt:lpstr>
      <vt:lpstr>(i) Training &amp; Education in the frame of International Cooperation: Earsel network</vt:lpstr>
      <vt:lpstr>PowerPoint Presentation</vt:lpstr>
      <vt:lpstr>The TIGER Initiative: Example - Hydrological Community</vt:lpstr>
      <vt:lpstr>TIGER Capacity Building Facility (TCBF):  Developing African Knowledge and Scientific Capacity </vt:lpstr>
      <vt:lpstr>PowerPoint Presentation</vt:lpstr>
      <vt:lpstr>PowerPoint Presentation</vt:lpstr>
      <vt:lpstr>(ii) Training courses at University level in Europe</vt:lpstr>
      <vt:lpstr>(ii) Radar training courses in PECS</vt:lpstr>
      <vt:lpstr>PowerPoint Presentation</vt:lpstr>
      <vt:lpstr>PowerPoint Presentation</vt:lpstr>
      <vt:lpstr>Previous Advanced Training Courses</vt:lpstr>
      <vt:lpstr>PowerPoint Presentation</vt:lpstr>
      <vt:lpstr>(ii) video courses, University level, about EO and Climate Change</vt:lpstr>
      <vt:lpstr>PowerPoint Presentation</vt:lpstr>
      <vt:lpstr>(ii) video courses, University level, about EO and Climate Change</vt:lpstr>
      <vt:lpstr>PowerPoint Presentation</vt:lpstr>
      <vt:lpstr>PowerPoint Presentation</vt:lpstr>
      <vt:lpstr>PowerPoint Presentation</vt:lpstr>
      <vt:lpstr>Education for secondary schools</vt:lpstr>
      <vt:lpstr>(iii) Eduspace:  ESA web-based EO Educational tool for secondary schools </vt:lpstr>
      <vt:lpstr>PowerPoint Presentation</vt:lpstr>
      <vt:lpstr>(iii) I-books,  apps</vt:lpstr>
      <vt:lpstr>(iii) Development of Apps for EO  Education and Outreach; Vegetation; Sentinels; ESA Ground Station)</vt:lpstr>
      <vt:lpstr>PowerPoint Presentation</vt:lpstr>
      <vt:lpstr>Proba-V App</vt:lpstr>
      <vt:lpstr>Educational App for EO</vt:lpstr>
      <vt:lpstr>NRT Image Viewing App</vt:lpstr>
      <vt:lpstr>EO Missions (PDGS) App</vt:lpstr>
      <vt:lpstr>(iii) Creation of posters for schools</vt:lpstr>
      <vt:lpstr>(iii) ESA School Atlas, new ESA Water Atlas</vt:lpstr>
      <vt:lpstr>(iii) Creation of a school lab following the DLR model and promotion of experiments at school</vt:lpstr>
      <vt:lpstr>(iii) ESA ESERO project (European Space Education Resource Office ) </vt:lpstr>
      <vt:lpstr>Impact evaluation and improvement </vt:lpstr>
      <vt:lpstr>PowerPoint Presentation</vt:lpstr>
      <vt:lpstr>(ii) Training courses  - centralized web page</vt:lpstr>
      <vt:lpstr>CB for policy makers: Africa</vt:lpstr>
      <vt:lpstr>CB for policy makers within ESA projects with developing countries</vt:lpstr>
      <vt:lpstr>CB for policy makers with UN</vt:lpstr>
      <vt:lpstr>CB for policy makers in DUE and GMES</vt:lpstr>
      <vt:lpstr>CB for policy makers in Food Security</vt:lpstr>
      <vt:lpstr>Copernicus CB for policy makers </vt:lpstr>
      <vt:lpstr>Copernicus CB for policy makers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Francesco Sarti</cp:lastModifiedBy>
  <cp:revision>144</cp:revision>
  <dcterms:modified xsi:type="dcterms:W3CDTF">2016-04-01T16:58:20Z</dcterms:modified>
</cp:coreProperties>
</file>