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61" r:id="rId4"/>
    <p:sldId id="263" r:id="rId5"/>
    <p:sldId id="264" r:id="rId6"/>
    <p:sldId id="262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85" r:id="rId18"/>
    <p:sldId id="276" r:id="rId19"/>
    <p:sldId id="279" r:id="rId20"/>
    <p:sldId id="280" r:id="rId21"/>
    <p:sldId id="278" r:id="rId22"/>
    <p:sldId id="281" r:id="rId23"/>
    <p:sldId id="282" r:id="rId24"/>
    <p:sldId id="284" r:id="rId2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0DA26-EB8D-4069-94F4-10C491A55BC4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023637-A060-49C4-8982-3459C05F64F8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41700B93-3301-4A19-8211-8596B5A51B7D}" type="parTrans" cxnId="{387461FD-13BE-42EB-AE64-95FA38DD0282}">
      <dgm:prSet/>
      <dgm:spPr/>
      <dgm:t>
        <a:bodyPr/>
        <a:lstStyle/>
        <a:p>
          <a:endParaRPr lang="en-US"/>
        </a:p>
      </dgm:t>
    </dgm:pt>
    <dgm:pt modelId="{24557905-0015-41B0-AA30-620BE0F67720}" type="sibTrans" cxnId="{387461FD-13BE-42EB-AE64-95FA38DD0282}">
      <dgm:prSet/>
      <dgm:spPr/>
      <dgm:t>
        <a:bodyPr/>
        <a:lstStyle/>
        <a:p>
          <a:endParaRPr lang="en-US"/>
        </a:p>
      </dgm:t>
    </dgm:pt>
    <dgm:pt modelId="{B89C9871-11FD-45E7-A42A-D4F096E75B15}">
      <dgm:prSet phldrT="[Text]" custT="1"/>
      <dgm:spPr/>
      <dgm:t>
        <a:bodyPr/>
        <a:lstStyle/>
        <a:p>
          <a:r>
            <a:rPr lang="en-US" sz="1400" dirty="0" smtClean="0"/>
            <a:t>Infrastructure </a:t>
          </a:r>
          <a:endParaRPr lang="en-US" sz="1400" dirty="0"/>
        </a:p>
      </dgm:t>
    </dgm:pt>
    <dgm:pt modelId="{AC59994A-F16B-45BB-9CE6-C6E0C9A14365}" type="parTrans" cxnId="{DB2EB873-682E-4303-86D2-9CA779538BA1}">
      <dgm:prSet/>
      <dgm:spPr/>
      <dgm:t>
        <a:bodyPr/>
        <a:lstStyle/>
        <a:p>
          <a:endParaRPr lang="en-US"/>
        </a:p>
      </dgm:t>
    </dgm:pt>
    <dgm:pt modelId="{C6FA3756-C985-4364-A919-44A694D9438E}" type="sibTrans" cxnId="{DB2EB873-682E-4303-86D2-9CA779538BA1}">
      <dgm:prSet/>
      <dgm:spPr/>
      <dgm:t>
        <a:bodyPr/>
        <a:lstStyle/>
        <a:p>
          <a:endParaRPr lang="en-US"/>
        </a:p>
      </dgm:t>
    </dgm:pt>
    <dgm:pt modelId="{1E72F19F-B9F1-4C82-B1A9-4323BE4484FB}">
      <dgm:prSet phldrT="[Text]"/>
      <dgm:spPr/>
      <dgm:t>
        <a:bodyPr/>
        <a:lstStyle/>
        <a:p>
          <a:r>
            <a:rPr lang="en-US" dirty="0" smtClean="0"/>
            <a:t>Institutional</a:t>
          </a:r>
          <a:endParaRPr lang="en-US" dirty="0"/>
        </a:p>
      </dgm:t>
    </dgm:pt>
    <dgm:pt modelId="{105CC771-273C-4492-BDC0-BE338E2C7B44}" type="parTrans" cxnId="{2AEDC1B9-98BB-49A9-B340-E8B14184864F}">
      <dgm:prSet/>
      <dgm:spPr/>
      <dgm:t>
        <a:bodyPr/>
        <a:lstStyle/>
        <a:p>
          <a:endParaRPr lang="en-US"/>
        </a:p>
      </dgm:t>
    </dgm:pt>
    <dgm:pt modelId="{4006DA6E-1792-4B46-B683-4839180C020F}" type="sibTrans" cxnId="{2AEDC1B9-98BB-49A9-B340-E8B14184864F}">
      <dgm:prSet/>
      <dgm:spPr/>
      <dgm:t>
        <a:bodyPr/>
        <a:lstStyle/>
        <a:p>
          <a:endParaRPr lang="en-US"/>
        </a:p>
      </dgm:t>
    </dgm:pt>
    <dgm:pt modelId="{700A7A3F-1367-4E5E-A519-C840AA6A2BAB}">
      <dgm:prSet phldrT="[Text]" custT="1"/>
      <dgm:spPr/>
      <dgm:t>
        <a:bodyPr/>
        <a:lstStyle/>
        <a:p>
          <a:r>
            <a:rPr lang="en-US" sz="1400" dirty="0" smtClean="0"/>
            <a:t>Enabling policies &amp; structures</a:t>
          </a:r>
          <a:endParaRPr lang="en-US" sz="1400" dirty="0"/>
        </a:p>
      </dgm:t>
    </dgm:pt>
    <dgm:pt modelId="{D40669E4-B9E7-41F1-8C45-DAF09B3B1BC9}" type="parTrans" cxnId="{02D7BB49-8618-40E9-B4E3-C588311C2481}">
      <dgm:prSet/>
      <dgm:spPr/>
      <dgm:t>
        <a:bodyPr/>
        <a:lstStyle/>
        <a:p>
          <a:endParaRPr lang="en-US"/>
        </a:p>
      </dgm:t>
    </dgm:pt>
    <dgm:pt modelId="{F5E95EA2-F925-42D3-9382-F8BC8F74607B}" type="sibTrans" cxnId="{02D7BB49-8618-40E9-B4E3-C588311C2481}">
      <dgm:prSet/>
      <dgm:spPr/>
      <dgm:t>
        <a:bodyPr/>
        <a:lstStyle/>
        <a:p>
          <a:endParaRPr lang="en-US"/>
        </a:p>
      </dgm:t>
    </dgm:pt>
    <dgm:pt modelId="{B1DE5474-76DB-4ACD-B8D8-5D45C6248EB9}">
      <dgm:prSet phldrT="[Text]"/>
      <dgm:spPr/>
      <dgm:t>
        <a:bodyPr/>
        <a:lstStyle/>
        <a:p>
          <a:r>
            <a:rPr lang="en-US" dirty="0" smtClean="0"/>
            <a:t>Human</a:t>
          </a:r>
          <a:endParaRPr lang="en-US" dirty="0"/>
        </a:p>
      </dgm:t>
    </dgm:pt>
    <dgm:pt modelId="{75507147-D99B-4B20-A292-484EC4D8913D}" type="parTrans" cxnId="{FC931513-F64B-4980-9BE0-5BF24233796F}">
      <dgm:prSet/>
      <dgm:spPr/>
      <dgm:t>
        <a:bodyPr/>
        <a:lstStyle/>
        <a:p>
          <a:endParaRPr lang="en-US"/>
        </a:p>
      </dgm:t>
    </dgm:pt>
    <dgm:pt modelId="{7625F8C7-0956-49EE-A5CF-8814B4C41BF1}" type="sibTrans" cxnId="{FC931513-F64B-4980-9BE0-5BF24233796F}">
      <dgm:prSet/>
      <dgm:spPr/>
      <dgm:t>
        <a:bodyPr/>
        <a:lstStyle/>
        <a:p>
          <a:endParaRPr lang="en-US"/>
        </a:p>
      </dgm:t>
    </dgm:pt>
    <dgm:pt modelId="{68E432DA-9AB8-47AA-9D9A-DDF298901E83}">
      <dgm:prSet phldrT="[Text]" custT="1"/>
      <dgm:spPr/>
      <dgm:t>
        <a:bodyPr/>
        <a:lstStyle/>
        <a:p>
          <a:r>
            <a:rPr lang="en-US" sz="1400" dirty="0" smtClean="0"/>
            <a:t>Relational abilities</a:t>
          </a:r>
          <a:endParaRPr lang="en-US" sz="1400" dirty="0"/>
        </a:p>
      </dgm:t>
    </dgm:pt>
    <dgm:pt modelId="{2DF31B45-56B3-4E71-93AE-0478A91F9751}" type="parTrans" cxnId="{C8712A8C-BADD-4C30-814A-34D55F74953C}">
      <dgm:prSet/>
      <dgm:spPr/>
      <dgm:t>
        <a:bodyPr/>
        <a:lstStyle/>
        <a:p>
          <a:endParaRPr lang="en-US"/>
        </a:p>
      </dgm:t>
    </dgm:pt>
    <dgm:pt modelId="{E0D5837C-A25B-4963-B04D-5C95FE024572}" type="sibTrans" cxnId="{C8712A8C-BADD-4C30-814A-34D55F74953C}">
      <dgm:prSet/>
      <dgm:spPr/>
      <dgm:t>
        <a:bodyPr/>
        <a:lstStyle/>
        <a:p>
          <a:endParaRPr lang="en-US"/>
        </a:p>
      </dgm:t>
    </dgm:pt>
    <dgm:pt modelId="{BF513406-1F7B-46C3-9AB5-A56C8447D202}">
      <dgm:prSet phldrT="[Text]"/>
      <dgm:spPr/>
      <dgm:t>
        <a:bodyPr/>
        <a:lstStyle/>
        <a:p>
          <a:r>
            <a:rPr lang="en-US" dirty="0" smtClean="0"/>
            <a:t>Economic</a:t>
          </a:r>
          <a:endParaRPr lang="en-US" dirty="0"/>
        </a:p>
      </dgm:t>
    </dgm:pt>
    <dgm:pt modelId="{2FFFEEA0-9EFE-49B3-9134-2F9DAAC21A25}" type="parTrans" cxnId="{3586FE4B-C3E3-44C6-B717-1CB03C5C1933}">
      <dgm:prSet/>
      <dgm:spPr/>
      <dgm:t>
        <a:bodyPr/>
        <a:lstStyle/>
        <a:p>
          <a:endParaRPr lang="en-US"/>
        </a:p>
      </dgm:t>
    </dgm:pt>
    <dgm:pt modelId="{C5C4F214-6821-469A-8051-62D7EC55072E}" type="sibTrans" cxnId="{3586FE4B-C3E3-44C6-B717-1CB03C5C1933}">
      <dgm:prSet/>
      <dgm:spPr/>
      <dgm:t>
        <a:bodyPr/>
        <a:lstStyle/>
        <a:p>
          <a:endParaRPr lang="en-US"/>
        </a:p>
      </dgm:t>
    </dgm:pt>
    <dgm:pt modelId="{252FE3F5-A7D5-47D1-B07A-E79D9806437F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002342B9-6818-4744-9CA2-0E02E9838BC7}" type="parTrans" cxnId="{782B0A85-4D6E-4FCE-86B5-C974CD43E52C}">
      <dgm:prSet/>
      <dgm:spPr/>
      <dgm:t>
        <a:bodyPr/>
        <a:lstStyle/>
        <a:p>
          <a:endParaRPr lang="en-US"/>
        </a:p>
      </dgm:t>
    </dgm:pt>
    <dgm:pt modelId="{8B56C322-540E-40EC-9428-19CFEE123171}" type="sibTrans" cxnId="{782B0A85-4D6E-4FCE-86B5-C974CD43E52C}">
      <dgm:prSet/>
      <dgm:spPr/>
      <dgm:t>
        <a:bodyPr/>
        <a:lstStyle/>
        <a:p>
          <a:endParaRPr lang="en-US"/>
        </a:p>
      </dgm:t>
    </dgm:pt>
    <dgm:pt modelId="{EF9FF721-5474-412A-B3F0-A2A118DB2A18}">
      <dgm:prSet custT="1"/>
      <dgm:spPr/>
      <dgm:t>
        <a:bodyPr/>
        <a:lstStyle/>
        <a:p>
          <a:r>
            <a:rPr lang="en-US" sz="1400" dirty="0" smtClean="0"/>
            <a:t>Natural environment</a:t>
          </a:r>
          <a:endParaRPr lang="en-US" sz="1400" dirty="0"/>
        </a:p>
      </dgm:t>
    </dgm:pt>
    <dgm:pt modelId="{94CB574E-09E5-493C-8527-190A2E7CC1F9}" type="parTrans" cxnId="{6948E27F-5913-4AA5-AACC-2A2E46BB78D0}">
      <dgm:prSet/>
      <dgm:spPr/>
      <dgm:t>
        <a:bodyPr/>
        <a:lstStyle/>
        <a:p>
          <a:endParaRPr lang="en-US"/>
        </a:p>
      </dgm:t>
    </dgm:pt>
    <dgm:pt modelId="{AEE84F5D-058F-4AB7-B84F-E17AB8A0CB29}" type="sibTrans" cxnId="{6948E27F-5913-4AA5-AACC-2A2E46BB78D0}">
      <dgm:prSet/>
      <dgm:spPr/>
      <dgm:t>
        <a:bodyPr/>
        <a:lstStyle/>
        <a:p>
          <a:endParaRPr lang="en-US"/>
        </a:p>
      </dgm:t>
    </dgm:pt>
    <dgm:pt modelId="{59414584-5EE0-4EC1-8F27-9B3B8272DECC}">
      <dgm:prSet custT="1"/>
      <dgm:spPr/>
      <dgm:t>
        <a:bodyPr/>
        <a:lstStyle/>
        <a:p>
          <a:r>
            <a:rPr lang="en-US" sz="1400" dirty="0" smtClean="0"/>
            <a:t>Intersystem linkages</a:t>
          </a:r>
          <a:endParaRPr lang="en-US" sz="1400" dirty="0"/>
        </a:p>
      </dgm:t>
    </dgm:pt>
    <dgm:pt modelId="{7D662F78-374A-442E-BAA7-2CECC7C861C6}" type="parTrans" cxnId="{A5F23256-1FBD-4BD8-B3B9-19FC2101B9FB}">
      <dgm:prSet/>
      <dgm:spPr/>
      <dgm:t>
        <a:bodyPr/>
        <a:lstStyle/>
        <a:p>
          <a:endParaRPr lang="en-US"/>
        </a:p>
      </dgm:t>
    </dgm:pt>
    <dgm:pt modelId="{7BB1310D-C094-4FD1-A4A0-6E6D58282CBA}" type="sibTrans" cxnId="{A5F23256-1FBD-4BD8-B3B9-19FC2101B9FB}">
      <dgm:prSet/>
      <dgm:spPr/>
      <dgm:t>
        <a:bodyPr/>
        <a:lstStyle/>
        <a:p>
          <a:endParaRPr lang="en-US"/>
        </a:p>
      </dgm:t>
    </dgm:pt>
    <dgm:pt modelId="{7F87B26C-ABF1-4B05-8353-BE945CCA70DB}">
      <dgm:prSet/>
      <dgm:spPr/>
      <dgm:t>
        <a:bodyPr/>
        <a:lstStyle/>
        <a:p>
          <a:r>
            <a:rPr lang="en-US" smtClean="0"/>
            <a:t>Opportunities</a:t>
          </a:r>
          <a:endParaRPr lang="en-US" dirty="0"/>
        </a:p>
      </dgm:t>
    </dgm:pt>
    <dgm:pt modelId="{6B1EEF42-E543-448A-9537-23F6200E1D46}" type="parTrans" cxnId="{462BBB50-9710-4601-B3E4-A02452219A3A}">
      <dgm:prSet/>
      <dgm:spPr/>
      <dgm:t>
        <a:bodyPr/>
        <a:lstStyle/>
        <a:p>
          <a:endParaRPr lang="en-US"/>
        </a:p>
      </dgm:t>
    </dgm:pt>
    <dgm:pt modelId="{BC449FBB-AF61-4BD4-B360-6190438C7779}" type="sibTrans" cxnId="{462BBB50-9710-4601-B3E4-A02452219A3A}">
      <dgm:prSet/>
      <dgm:spPr/>
      <dgm:t>
        <a:bodyPr/>
        <a:lstStyle/>
        <a:p>
          <a:endParaRPr lang="en-US"/>
        </a:p>
      </dgm:t>
    </dgm:pt>
    <dgm:pt modelId="{57ACFA0C-B56E-4633-B4EB-2D441BB4F15A}">
      <dgm:prSet/>
      <dgm:spPr/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3532FD75-2DA6-47CF-81BD-2E6AEA1E3FFA}" type="parTrans" cxnId="{44778BB4-EC5F-4955-A32B-80AA883BF8A5}">
      <dgm:prSet/>
      <dgm:spPr/>
      <dgm:t>
        <a:bodyPr/>
        <a:lstStyle/>
        <a:p>
          <a:endParaRPr lang="en-US"/>
        </a:p>
      </dgm:t>
    </dgm:pt>
    <dgm:pt modelId="{B0A5485E-930D-4579-A978-DC1A5E56A07A}" type="sibTrans" cxnId="{44778BB4-EC5F-4955-A32B-80AA883BF8A5}">
      <dgm:prSet/>
      <dgm:spPr/>
      <dgm:t>
        <a:bodyPr/>
        <a:lstStyle/>
        <a:p>
          <a:endParaRPr lang="en-US"/>
        </a:p>
      </dgm:t>
    </dgm:pt>
    <dgm:pt modelId="{AD729E90-6F88-47BC-9F66-3611E323BF37}">
      <dgm:prSet custT="1"/>
      <dgm:spPr/>
      <dgm:t>
        <a:bodyPr/>
        <a:lstStyle/>
        <a:p>
          <a:r>
            <a:rPr lang="en-US" sz="1400" smtClean="0"/>
            <a:t>Skills</a:t>
          </a:r>
          <a:endParaRPr lang="en-US" sz="1400" dirty="0"/>
        </a:p>
      </dgm:t>
    </dgm:pt>
    <dgm:pt modelId="{3757B249-2934-454A-AD9B-452B7B294385}" type="parTrans" cxnId="{A4596A5E-2B69-496B-BD88-70BD0FF9B72D}">
      <dgm:prSet/>
      <dgm:spPr/>
      <dgm:t>
        <a:bodyPr/>
        <a:lstStyle/>
        <a:p>
          <a:endParaRPr lang="en-US"/>
        </a:p>
      </dgm:t>
    </dgm:pt>
    <dgm:pt modelId="{1A7DDF37-42DC-42B9-8433-C1DA2D69CF04}" type="sibTrans" cxnId="{A4596A5E-2B69-496B-BD88-70BD0FF9B72D}">
      <dgm:prSet/>
      <dgm:spPr/>
      <dgm:t>
        <a:bodyPr/>
        <a:lstStyle/>
        <a:p>
          <a:endParaRPr lang="en-US"/>
        </a:p>
      </dgm:t>
    </dgm:pt>
    <dgm:pt modelId="{DE1D86E6-17A0-4FC8-8ECF-96BD583326B5}">
      <dgm:prSet custT="1"/>
      <dgm:spPr/>
      <dgm:t>
        <a:bodyPr/>
        <a:lstStyle/>
        <a:p>
          <a:r>
            <a:rPr lang="en-US" sz="1400" dirty="0" smtClean="0"/>
            <a:t>Motivation </a:t>
          </a:r>
          <a:endParaRPr lang="en-US" sz="1400" dirty="0"/>
        </a:p>
      </dgm:t>
    </dgm:pt>
    <dgm:pt modelId="{F2BE3426-3AED-4FFD-83A3-2AF3C7C5F990}" type="parTrans" cxnId="{73995A48-906F-42A6-B116-F869085FCCC6}">
      <dgm:prSet/>
      <dgm:spPr/>
      <dgm:t>
        <a:bodyPr/>
        <a:lstStyle/>
        <a:p>
          <a:endParaRPr lang="en-US"/>
        </a:p>
      </dgm:t>
    </dgm:pt>
    <dgm:pt modelId="{804BA0F5-0352-41F7-B32A-C4BC504653CE}" type="sibTrans" cxnId="{73995A48-906F-42A6-B116-F869085FCCC6}">
      <dgm:prSet/>
      <dgm:spPr/>
      <dgm:t>
        <a:bodyPr/>
        <a:lstStyle/>
        <a:p>
          <a:endParaRPr lang="en-US"/>
        </a:p>
      </dgm:t>
    </dgm:pt>
    <dgm:pt modelId="{CEEE9A7B-A808-46C9-AD6C-CC28DB5BDAA9}" type="pres">
      <dgm:prSet presAssocID="{DF10DA26-EB8D-4069-94F4-10C491A55BC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A35D76-8FF8-4EB4-8897-F38A68B03B86}" type="pres">
      <dgm:prSet presAssocID="{DF10DA26-EB8D-4069-94F4-10C491A55BC4}" presName="children" presStyleCnt="0"/>
      <dgm:spPr/>
    </dgm:pt>
    <dgm:pt modelId="{781E60A0-4151-4EA0-965B-F90F3F27A43C}" type="pres">
      <dgm:prSet presAssocID="{DF10DA26-EB8D-4069-94F4-10C491A55BC4}" presName="child1group" presStyleCnt="0"/>
      <dgm:spPr/>
    </dgm:pt>
    <dgm:pt modelId="{3B0E6842-7C8C-4098-B075-CA050573C07B}" type="pres">
      <dgm:prSet presAssocID="{DF10DA26-EB8D-4069-94F4-10C491A55BC4}" presName="child1" presStyleLbl="bgAcc1" presStyleIdx="0" presStyleCnt="4" custLinFactNeighborX="-20243"/>
      <dgm:spPr/>
      <dgm:t>
        <a:bodyPr/>
        <a:lstStyle/>
        <a:p>
          <a:endParaRPr lang="en-US"/>
        </a:p>
      </dgm:t>
    </dgm:pt>
    <dgm:pt modelId="{5983BC0C-8ABC-4FAF-AC39-A0A5EF1CD814}" type="pres">
      <dgm:prSet presAssocID="{DF10DA26-EB8D-4069-94F4-10C491A55BC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80B73-DB3D-4E39-965D-B352276D0816}" type="pres">
      <dgm:prSet presAssocID="{DF10DA26-EB8D-4069-94F4-10C491A55BC4}" presName="child2group" presStyleCnt="0"/>
      <dgm:spPr/>
    </dgm:pt>
    <dgm:pt modelId="{20E02EB0-93F9-4FC4-9362-D7A80E0EF93B}" type="pres">
      <dgm:prSet presAssocID="{DF10DA26-EB8D-4069-94F4-10C491A55BC4}" presName="child2" presStyleLbl="bgAcc1" presStyleIdx="1" presStyleCnt="4" custLinFactNeighborX="21559"/>
      <dgm:spPr/>
      <dgm:t>
        <a:bodyPr/>
        <a:lstStyle/>
        <a:p>
          <a:endParaRPr lang="en-US"/>
        </a:p>
      </dgm:t>
    </dgm:pt>
    <dgm:pt modelId="{A6044531-8944-468D-B330-CEB3BB7B1C3E}" type="pres">
      <dgm:prSet presAssocID="{DF10DA26-EB8D-4069-94F4-10C491A55BC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39718-12D6-469A-BD76-18BEAFED8D15}" type="pres">
      <dgm:prSet presAssocID="{DF10DA26-EB8D-4069-94F4-10C491A55BC4}" presName="child3group" presStyleCnt="0"/>
      <dgm:spPr/>
    </dgm:pt>
    <dgm:pt modelId="{0D2D1854-0A18-49C8-B9AA-DE27775882AE}" type="pres">
      <dgm:prSet presAssocID="{DF10DA26-EB8D-4069-94F4-10C491A55BC4}" presName="child3" presStyleLbl="bgAcc1" presStyleIdx="2" presStyleCnt="4" custLinFactNeighborX="21559" custLinFactNeighborY="4297"/>
      <dgm:spPr/>
      <dgm:t>
        <a:bodyPr/>
        <a:lstStyle/>
        <a:p>
          <a:endParaRPr lang="en-US"/>
        </a:p>
      </dgm:t>
    </dgm:pt>
    <dgm:pt modelId="{2CB42525-2A1B-4E1B-9706-97399185FA14}" type="pres">
      <dgm:prSet presAssocID="{DF10DA26-EB8D-4069-94F4-10C491A55BC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04BB5-6A31-4D56-98C9-017DCB65F42F}" type="pres">
      <dgm:prSet presAssocID="{DF10DA26-EB8D-4069-94F4-10C491A55BC4}" presName="child4group" presStyleCnt="0"/>
      <dgm:spPr/>
    </dgm:pt>
    <dgm:pt modelId="{E21D4BFE-74EA-4C3B-848A-53B96B4B6B33}" type="pres">
      <dgm:prSet presAssocID="{DF10DA26-EB8D-4069-94F4-10C491A55BC4}" presName="child4" presStyleLbl="bgAcc1" presStyleIdx="3" presStyleCnt="4" custLinFactNeighborX="-20243" custLinFactNeighborY="4297"/>
      <dgm:spPr/>
      <dgm:t>
        <a:bodyPr/>
        <a:lstStyle/>
        <a:p>
          <a:endParaRPr lang="en-US"/>
        </a:p>
      </dgm:t>
    </dgm:pt>
    <dgm:pt modelId="{A77BBFD8-A6B2-4081-97F4-F77340C90E8F}" type="pres">
      <dgm:prSet presAssocID="{DF10DA26-EB8D-4069-94F4-10C491A55BC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FFD94-C68F-409C-9FE6-084AAE601169}" type="pres">
      <dgm:prSet presAssocID="{DF10DA26-EB8D-4069-94F4-10C491A55BC4}" presName="childPlaceholder" presStyleCnt="0"/>
      <dgm:spPr/>
    </dgm:pt>
    <dgm:pt modelId="{CBE12398-1AF9-45E9-A018-589FCDCE7124}" type="pres">
      <dgm:prSet presAssocID="{DF10DA26-EB8D-4069-94F4-10C491A55BC4}" presName="circle" presStyleCnt="0"/>
      <dgm:spPr/>
    </dgm:pt>
    <dgm:pt modelId="{92D30D16-6734-42DB-800E-C8C8DFCEA3DB}" type="pres">
      <dgm:prSet presAssocID="{DF10DA26-EB8D-4069-94F4-10C491A55BC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251BE-1792-4B2F-937F-740A13F76993}" type="pres">
      <dgm:prSet presAssocID="{DF10DA26-EB8D-4069-94F4-10C491A55BC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5FE1C-BE74-4730-B15E-1C9A5F72FE15}" type="pres">
      <dgm:prSet presAssocID="{DF10DA26-EB8D-4069-94F4-10C491A55BC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37612-7E8F-4A8E-95F9-3A80C3811E83}" type="pres">
      <dgm:prSet presAssocID="{DF10DA26-EB8D-4069-94F4-10C491A55BC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91505-6667-45B8-94AE-BE0609994895}" type="pres">
      <dgm:prSet presAssocID="{DF10DA26-EB8D-4069-94F4-10C491A55BC4}" presName="quadrantPlaceholder" presStyleCnt="0"/>
      <dgm:spPr/>
    </dgm:pt>
    <dgm:pt modelId="{4924267A-FCF2-4F94-AD6C-603167691D54}" type="pres">
      <dgm:prSet presAssocID="{DF10DA26-EB8D-4069-94F4-10C491A55BC4}" presName="center1" presStyleLbl="fgShp" presStyleIdx="0" presStyleCnt="2"/>
      <dgm:spPr/>
    </dgm:pt>
    <dgm:pt modelId="{53954BC0-32DC-477E-B5A2-38FB196DF896}" type="pres">
      <dgm:prSet presAssocID="{DF10DA26-EB8D-4069-94F4-10C491A55BC4}" presName="center2" presStyleLbl="fgShp" presStyleIdx="1" presStyleCnt="2"/>
      <dgm:spPr/>
    </dgm:pt>
  </dgm:ptLst>
  <dgm:cxnLst>
    <dgm:cxn modelId="{02D7BB49-8618-40E9-B4E3-C588311C2481}" srcId="{1E72F19F-B9F1-4C82-B1A9-4323BE4484FB}" destId="{700A7A3F-1367-4E5E-A519-C840AA6A2BAB}" srcOrd="0" destOrd="0" parTransId="{D40669E4-B9E7-41F1-8C45-DAF09B3B1BC9}" sibTransId="{F5E95EA2-F925-42D3-9382-F8BC8F74607B}"/>
    <dgm:cxn modelId="{FC931513-F64B-4980-9BE0-5BF24233796F}" srcId="{DF10DA26-EB8D-4069-94F4-10C491A55BC4}" destId="{B1DE5474-76DB-4ACD-B8D8-5D45C6248EB9}" srcOrd="2" destOrd="0" parTransId="{75507147-D99B-4B20-A292-484EC4D8913D}" sibTransId="{7625F8C7-0956-49EE-A5CF-8814B4C41BF1}"/>
    <dgm:cxn modelId="{D23259B1-D654-49B5-9EDF-97C965C2216F}" type="presOf" srcId="{57ACFA0C-B56E-4633-B4EB-2D441BB4F15A}" destId="{A77BBFD8-A6B2-4081-97F4-F77340C90E8F}" srcOrd="1" destOrd="2" presId="urn:microsoft.com/office/officeart/2005/8/layout/cycle4"/>
    <dgm:cxn modelId="{BF78960A-FE16-4897-A3D0-9B662310520B}" type="presOf" srcId="{B89C9871-11FD-45E7-A42A-D4F096E75B15}" destId="{5983BC0C-8ABC-4FAF-AC39-A0A5EF1CD814}" srcOrd="1" destOrd="0" presId="urn:microsoft.com/office/officeart/2005/8/layout/cycle4"/>
    <dgm:cxn modelId="{B46841A5-F093-4CCF-9120-C656310DD2ED}" type="presOf" srcId="{59414584-5EE0-4EC1-8F27-9B3B8272DECC}" destId="{20E02EB0-93F9-4FC4-9362-D7A80E0EF93B}" srcOrd="0" destOrd="1" presId="urn:microsoft.com/office/officeart/2005/8/layout/cycle4"/>
    <dgm:cxn modelId="{ACAFEB43-F04B-4B9E-AAD4-E525E4FF92E9}" type="presOf" srcId="{AD729E90-6F88-47BC-9F66-3611E323BF37}" destId="{0D2D1854-0A18-49C8-B9AA-DE27775882AE}" srcOrd="0" destOrd="1" presId="urn:microsoft.com/office/officeart/2005/8/layout/cycle4"/>
    <dgm:cxn modelId="{FCF65568-BC88-4722-8773-F12CA96D7872}" type="presOf" srcId="{B1DE5474-76DB-4ACD-B8D8-5D45C6248EB9}" destId="{5D95FE1C-BE74-4730-B15E-1C9A5F72FE15}" srcOrd="0" destOrd="0" presId="urn:microsoft.com/office/officeart/2005/8/layout/cycle4"/>
    <dgm:cxn modelId="{861B7EEB-83C9-40DB-A2D3-688A855B458A}" type="presOf" srcId="{E6023637-A060-49C4-8982-3459C05F64F8}" destId="{92D30D16-6734-42DB-800E-C8C8DFCEA3DB}" srcOrd="0" destOrd="0" presId="urn:microsoft.com/office/officeart/2005/8/layout/cycle4"/>
    <dgm:cxn modelId="{A4596A5E-2B69-496B-BD88-70BD0FF9B72D}" srcId="{B1DE5474-76DB-4ACD-B8D8-5D45C6248EB9}" destId="{AD729E90-6F88-47BC-9F66-3611E323BF37}" srcOrd="1" destOrd="0" parTransId="{3757B249-2934-454A-AD9B-452B7B294385}" sibTransId="{1A7DDF37-42DC-42B9-8433-C1DA2D69CF04}"/>
    <dgm:cxn modelId="{9A9BFA23-97A1-4100-B26D-F1B7A9B61DE1}" type="presOf" srcId="{1E72F19F-B9F1-4C82-B1A9-4323BE4484FB}" destId="{AEA251BE-1792-4B2F-937F-740A13F76993}" srcOrd="0" destOrd="0" presId="urn:microsoft.com/office/officeart/2005/8/layout/cycle4"/>
    <dgm:cxn modelId="{2C4BD8A5-F955-42C1-B69A-3058B6BCF355}" type="presOf" srcId="{AD729E90-6F88-47BC-9F66-3611E323BF37}" destId="{2CB42525-2A1B-4E1B-9706-97399185FA14}" srcOrd="1" destOrd="1" presId="urn:microsoft.com/office/officeart/2005/8/layout/cycle4"/>
    <dgm:cxn modelId="{C437ABA1-FDC6-4FCC-B770-B5CDF87E77D5}" type="presOf" srcId="{68E432DA-9AB8-47AA-9D9A-DDF298901E83}" destId="{0D2D1854-0A18-49C8-B9AA-DE27775882AE}" srcOrd="0" destOrd="0" presId="urn:microsoft.com/office/officeart/2005/8/layout/cycle4"/>
    <dgm:cxn modelId="{5CD35A32-CDD5-40F4-8ED9-504AE7856597}" type="presOf" srcId="{EF9FF721-5474-412A-B3F0-A2A118DB2A18}" destId="{5983BC0C-8ABC-4FAF-AC39-A0A5EF1CD814}" srcOrd="1" destOrd="1" presId="urn:microsoft.com/office/officeart/2005/8/layout/cycle4"/>
    <dgm:cxn modelId="{44778BB4-EC5F-4955-A32B-80AA883BF8A5}" srcId="{BF513406-1F7B-46C3-9AB5-A56C8447D202}" destId="{57ACFA0C-B56E-4633-B4EB-2D441BB4F15A}" srcOrd="2" destOrd="0" parTransId="{3532FD75-2DA6-47CF-81BD-2E6AEA1E3FFA}" sibTransId="{B0A5485E-930D-4579-A978-DC1A5E56A07A}"/>
    <dgm:cxn modelId="{0916342A-6B0E-4B3A-AFF0-69ED3AC05697}" type="presOf" srcId="{700A7A3F-1367-4E5E-A519-C840AA6A2BAB}" destId="{20E02EB0-93F9-4FC4-9362-D7A80E0EF93B}" srcOrd="0" destOrd="0" presId="urn:microsoft.com/office/officeart/2005/8/layout/cycle4"/>
    <dgm:cxn modelId="{462BBB50-9710-4601-B3E4-A02452219A3A}" srcId="{BF513406-1F7B-46C3-9AB5-A56C8447D202}" destId="{7F87B26C-ABF1-4B05-8353-BE945CCA70DB}" srcOrd="1" destOrd="0" parTransId="{6B1EEF42-E543-448A-9537-23F6200E1D46}" sibTransId="{BC449FBB-AF61-4BD4-B360-6190438C7779}"/>
    <dgm:cxn modelId="{3938C291-A253-42AA-9980-8799AF548C02}" type="presOf" srcId="{68E432DA-9AB8-47AA-9D9A-DDF298901E83}" destId="{2CB42525-2A1B-4E1B-9706-97399185FA14}" srcOrd="1" destOrd="0" presId="urn:microsoft.com/office/officeart/2005/8/layout/cycle4"/>
    <dgm:cxn modelId="{6948E27F-5913-4AA5-AACC-2A2E46BB78D0}" srcId="{E6023637-A060-49C4-8982-3459C05F64F8}" destId="{EF9FF721-5474-412A-B3F0-A2A118DB2A18}" srcOrd="1" destOrd="0" parTransId="{94CB574E-09E5-493C-8527-190A2E7CC1F9}" sibTransId="{AEE84F5D-058F-4AB7-B84F-E17AB8A0CB29}"/>
    <dgm:cxn modelId="{A5F23256-1FBD-4BD8-B3B9-19FC2101B9FB}" srcId="{1E72F19F-B9F1-4C82-B1A9-4323BE4484FB}" destId="{59414584-5EE0-4EC1-8F27-9B3B8272DECC}" srcOrd="1" destOrd="0" parTransId="{7D662F78-374A-442E-BAA7-2CECC7C861C6}" sibTransId="{7BB1310D-C094-4FD1-A4A0-6E6D58282CBA}"/>
    <dgm:cxn modelId="{346246F8-9ED8-477E-BBDA-768B36F3E25C}" type="presOf" srcId="{7F87B26C-ABF1-4B05-8353-BE945CCA70DB}" destId="{A77BBFD8-A6B2-4081-97F4-F77340C90E8F}" srcOrd="1" destOrd="1" presId="urn:microsoft.com/office/officeart/2005/8/layout/cycle4"/>
    <dgm:cxn modelId="{AA901E1D-3DC4-4EE6-B219-9A382BC7AD13}" type="presOf" srcId="{B89C9871-11FD-45E7-A42A-D4F096E75B15}" destId="{3B0E6842-7C8C-4098-B075-CA050573C07B}" srcOrd="0" destOrd="0" presId="urn:microsoft.com/office/officeart/2005/8/layout/cycle4"/>
    <dgm:cxn modelId="{C8712A8C-BADD-4C30-814A-34D55F74953C}" srcId="{B1DE5474-76DB-4ACD-B8D8-5D45C6248EB9}" destId="{68E432DA-9AB8-47AA-9D9A-DDF298901E83}" srcOrd="0" destOrd="0" parTransId="{2DF31B45-56B3-4E71-93AE-0478A91F9751}" sibTransId="{E0D5837C-A25B-4963-B04D-5C95FE024572}"/>
    <dgm:cxn modelId="{BE20731B-4C18-4C42-B6AE-02919D38EAF1}" type="presOf" srcId="{700A7A3F-1367-4E5E-A519-C840AA6A2BAB}" destId="{A6044531-8944-468D-B330-CEB3BB7B1C3E}" srcOrd="1" destOrd="0" presId="urn:microsoft.com/office/officeart/2005/8/layout/cycle4"/>
    <dgm:cxn modelId="{BAB05A7B-4676-4B79-907A-59304D2764A6}" type="presOf" srcId="{DF10DA26-EB8D-4069-94F4-10C491A55BC4}" destId="{CEEE9A7B-A808-46C9-AD6C-CC28DB5BDAA9}" srcOrd="0" destOrd="0" presId="urn:microsoft.com/office/officeart/2005/8/layout/cycle4"/>
    <dgm:cxn modelId="{596F1C16-5E5E-47F8-9C7F-7FD8AA465E6A}" type="presOf" srcId="{59414584-5EE0-4EC1-8F27-9B3B8272DECC}" destId="{A6044531-8944-468D-B330-CEB3BB7B1C3E}" srcOrd="1" destOrd="1" presId="urn:microsoft.com/office/officeart/2005/8/layout/cycle4"/>
    <dgm:cxn modelId="{8D3F5564-F475-42DB-8791-029EE879ADD8}" type="presOf" srcId="{DE1D86E6-17A0-4FC8-8ECF-96BD583326B5}" destId="{2CB42525-2A1B-4E1B-9706-97399185FA14}" srcOrd="1" destOrd="2" presId="urn:microsoft.com/office/officeart/2005/8/layout/cycle4"/>
    <dgm:cxn modelId="{2737037D-1DF4-4B3D-BC16-6D07573D8F9A}" type="presOf" srcId="{7F87B26C-ABF1-4B05-8353-BE945CCA70DB}" destId="{E21D4BFE-74EA-4C3B-848A-53B96B4B6B33}" srcOrd="0" destOrd="1" presId="urn:microsoft.com/office/officeart/2005/8/layout/cycle4"/>
    <dgm:cxn modelId="{782B0A85-4D6E-4FCE-86B5-C974CD43E52C}" srcId="{BF513406-1F7B-46C3-9AB5-A56C8447D202}" destId="{252FE3F5-A7D5-47D1-B07A-E79D9806437F}" srcOrd="0" destOrd="0" parTransId="{002342B9-6818-4744-9CA2-0E02E9838BC7}" sibTransId="{8B56C322-540E-40EC-9428-19CFEE123171}"/>
    <dgm:cxn modelId="{9065FD2E-E127-4EE9-8498-2727E726AD64}" type="presOf" srcId="{57ACFA0C-B56E-4633-B4EB-2D441BB4F15A}" destId="{E21D4BFE-74EA-4C3B-848A-53B96B4B6B33}" srcOrd="0" destOrd="2" presId="urn:microsoft.com/office/officeart/2005/8/layout/cycle4"/>
    <dgm:cxn modelId="{765C0331-6EFF-4FBF-9517-10F2420D92F7}" type="presOf" srcId="{252FE3F5-A7D5-47D1-B07A-E79D9806437F}" destId="{A77BBFD8-A6B2-4081-97F4-F77340C90E8F}" srcOrd="1" destOrd="0" presId="urn:microsoft.com/office/officeart/2005/8/layout/cycle4"/>
    <dgm:cxn modelId="{0F7FEAF6-AE6A-43D4-BEC5-CF76CC62668E}" type="presOf" srcId="{DE1D86E6-17A0-4FC8-8ECF-96BD583326B5}" destId="{0D2D1854-0A18-49C8-B9AA-DE27775882AE}" srcOrd="0" destOrd="2" presId="urn:microsoft.com/office/officeart/2005/8/layout/cycle4"/>
    <dgm:cxn modelId="{2AEDC1B9-98BB-49A9-B340-E8B14184864F}" srcId="{DF10DA26-EB8D-4069-94F4-10C491A55BC4}" destId="{1E72F19F-B9F1-4C82-B1A9-4323BE4484FB}" srcOrd="1" destOrd="0" parTransId="{105CC771-273C-4492-BDC0-BE338E2C7B44}" sibTransId="{4006DA6E-1792-4B46-B683-4839180C020F}"/>
    <dgm:cxn modelId="{3586FE4B-C3E3-44C6-B717-1CB03C5C1933}" srcId="{DF10DA26-EB8D-4069-94F4-10C491A55BC4}" destId="{BF513406-1F7B-46C3-9AB5-A56C8447D202}" srcOrd="3" destOrd="0" parTransId="{2FFFEEA0-9EFE-49B3-9134-2F9DAAC21A25}" sibTransId="{C5C4F214-6821-469A-8051-62D7EC55072E}"/>
    <dgm:cxn modelId="{DB2EB873-682E-4303-86D2-9CA779538BA1}" srcId="{E6023637-A060-49C4-8982-3459C05F64F8}" destId="{B89C9871-11FD-45E7-A42A-D4F096E75B15}" srcOrd="0" destOrd="0" parTransId="{AC59994A-F16B-45BB-9CE6-C6E0C9A14365}" sibTransId="{C6FA3756-C985-4364-A919-44A694D9438E}"/>
    <dgm:cxn modelId="{4E26172F-EDD3-4EB7-A99D-BCF356B366D3}" type="presOf" srcId="{EF9FF721-5474-412A-B3F0-A2A118DB2A18}" destId="{3B0E6842-7C8C-4098-B075-CA050573C07B}" srcOrd="0" destOrd="1" presId="urn:microsoft.com/office/officeart/2005/8/layout/cycle4"/>
    <dgm:cxn modelId="{73995A48-906F-42A6-B116-F869085FCCC6}" srcId="{B1DE5474-76DB-4ACD-B8D8-5D45C6248EB9}" destId="{DE1D86E6-17A0-4FC8-8ECF-96BD583326B5}" srcOrd="2" destOrd="0" parTransId="{F2BE3426-3AED-4FFD-83A3-2AF3C7C5F990}" sibTransId="{804BA0F5-0352-41F7-B32A-C4BC504653CE}"/>
    <dgm:cxn modelId="{387461FD-13BE-42EB-AE64-95FA38DD0282}" srcId="{DF10DA26-EB8D-4069-94F4-10C491A55BC4}" destId="{E6023637-A060-49C4-8982-3459C05F64F8}" srcOrd="0" destOrd="0" parTransId="{41700B93-3301-4A19-8211-8596B5A51B7D}" sibTransId="{24557905-0015-41B0-AA30-620BE0F67720}"/>
    <dgm:cxn modelId="{3DDFE8E3-F437-442A-8AFD-F34D8ACEDB24}" type="presOf" srcId="{252FE3F5-A7D5-47D1-B07A-E79D9806437F}" destId="{E21D4BFE-74EA-4C3B-848A-53B96B4B6B33}" srcOrd="0" destOrd="0" presId="urn:microsoft.com/office/officeart/2005/8/layout/cycle4"/>
    <dgm:cxn modelId="{AF5A8459-7348-42FE-B310-BD01EECE82D6}" type="presOf" srcId="{BF513406-1F7B-46C3-9AB5-A56C8447D202}" destId="{DA937612-7E8F-4A8E-95F9-3A80C3811E83}" srcOrd="0" destOrd="0" presId="urn:microsoft.com/office/officeart/2005/8/layout/cycle4"/>
    <dgm:cxn modelId="{03BDC946-6D31-473C-B8B1-B10B96409A9B}" type="presParOf" srcId="{CEEE9A7B-A808-46C9-AD6C-CC28DB5BDAA9}" destId="{28A35D76-8FF8-4EB4-8897-F38A68B03B86}" srcOrd="0" destOrd="0" presId="urn:microsoft.com/office/officeart/2005/8/layout/cycle4"/>
    <dgm:cxn modelId="{29C4343B-45E3-4D6C-B152-EDD2CB0C8E31}" type="presParOf" srcId="{28A35D76-8FF8-4EB4-8897-F38A68B03B86}" destId="{781E60A0-4151-4EA0-965B-F90F3F27A43C}" srcOrd="0" destOrd="0" presId="urn:microsoft.com/office/officeart/2005/8/layout/cycle4"/>
    <dgm:cxn modelId="{5953E9E8-B3AF-4172-8D44-71DF882931CC}" type="presParOf" srcId="{781E60A0-4151-4EA0-965B-F90F3F27A43C}" destId="{3B0E6842-7C8C-4098-B075-CA050573C07B}" srcOrd="0" destOrd="0" presId="urn:microsoft.com/office/officeart/2005/8/layout/cycle4"/>
    <dgm:cxn modelId="{BB4DF1F8-DFC2-4A4A-9B42-6B59EB32EF8E}" type="presParOf" srcId="{781E60A0-4151-4EA0-965B-F90F3F27A43C}" destId="{5983BC0C-8ABC-4FAF-AC39-A0A5EF1CD814}" srcOrd="1" destOrd="0" presId="urn:microsoft.com/office/officeart/2005/8/layout/cycle4"/>
    <dgm:cxn modelId="{AA989069-1CE2-455F-A7C1-3A48B6CDE709}" type="presParOf" srcId="{28A35D76-8FF8-4EB4-8897-F38A68B03B86}" destId="{01A80B73-DB3D-4E39-965D-B352276D0816}" srcOrd="1" destOrd="0" presId="urn:microsoft.com/office/officeart/2005/8/layout/cycle4"/>
    <dgm:cxn modelId="{094C344E-C4A2-4FFB-9C62-5B4B8D14201C}" type="presParOf" srcId="{01A80B73-DB3D-4E39-965D-B352276D0816}" destId="{20E02EB0-93F9-4FC4-9362-D7A80E0EF93B}" srcOrd="0" destOrd="0" presId="urn:microsoft.com/office/officeart/2005/8/layout/cycle4"/>
    <dgm:cxn modelId="{214B8B08-0C1F-4795-9F58-E3DBE046579E}" type="presParOf" srcId="{01A80B73-DB3D-4E39-965D-B352276D0816}" destId="{A6044531-8944-468D-B330-CEB3BB7B1C3E}" srcOrd="1" destOrd="0" presId="urn:microsoft.com/office/officeart/2005/8/layout/cycle4"/>
    <dgm:cxn modelId="{E48E7A67-72FA-4C49-A3A4-B365374B76A1}" type="presParOf" srcId="{28A35D76-8FF8-4EB4-8897-F38A68B03B86}" destId="{44F39718-12D6-469A-BD76-18BEAFED8D15}" srcOrd="2" destOrd="0" presId="urn:microsoft.com/office/officeart/2005/8/layout/cycle4"/>
    <dgm:cxn modelId="{B8F3AF68-B790-4D00-89A6-576026922789}" type="presParOf" srcId="{44F39718-12D6-469A-BD76-18BEAFED8D15}" destId="{0D2D1854-0A18-49C8-B9AA-DE27775882AE}" srcOrd="0" destOrd="0" presId="urn:microsoft.com/office/officeart/2005/8/layout/cycle4"/>
    <dgm:cxn modelId="{481A5A07-2924-4F02-BD2D-DBB9B6F0EDE1}" type="presParOf" srcId="{44F39718-12D6-469A-BD76-18BEAFED8D15}" destId="{2CB42525-2A1B-4E1B-9706-97399185FA14}" srcOrd="1" destOrd="0" presId="urn:microsoft.com/office/officeart/2005/8/layout/cycle4"/>
    <dgm:cxn modelId="{754F0E6B-DA78-48EA-B0D6-8868BDC3F1D6}" type="presParOf" srcId="{28A35D76-8FF8-4EB4-8897-F38A68B03B86}" destId="{00504BB5-6A31-4D56-98C9-017DCB65F42F}" srcOrd="3" destOrd="0" presId="urn:microsoft.com/office/officeart/2005/8/layout/cycle4"/>
    <dgm:cxn modelId="{2C7748D1-60FA-4119-90AF-967A16662F5D}" type="presParOf" srcId="{00504BB5-6A31-4D56-98C9-017DCB65F42F}" destId="{E21D4BFE-74EA-4C3B-848A-53B96B4B6B33}" srcOrd="0" destOrd="0" presId="urn:microsoft.com/office/officeart/2005/8/layout/cycle4"/>
    <dgm:cxn modelId="{9FF29A23-3ACC-4844-A569-86C143874F85}" type="presParOf" srcId="{00504BB5-6A31-4D56-98C9-017DCB65F42F}" destId="{A77BBFD8-A6B2-4081-97F4-F77340C90E8F}" srcOrd="1" destOrd="0" presId="urn:microsoft.com/office/officeart/2005/8/layout/cycle4"/>
    <dgm:cxn modelId="{02D4476A-1912-45CA-B47B-C057D151C2FD}" type="presParOf" srcId="{28A35D76-8FF8-4EB4-8897-F38A68B03B86}" destId="{807FFD94-C68F-409C-9FE6-084AAE601169}" srcOrd="4" destOrd="0" presId="urn:microsoft.com/office/officeart/2005/8/layout/cycle4"/>
    <dgm:cxn modelId="{9A470234-3752-4D9B-AF22-F6488D0E0A91}" type="presParOf" srcId="{CEEE9A7B-A808-46C9-AD6C-CC28DB5BDAA9}" destId="{CBE12398-1AF9-45E9-A018-589FCDCE7124}" srcOrd="1" destOrd="0" presId="urn:microsoft.com/office/officeart/2005/8/layout/cycle4"/>
    <dgm:cxn modelId="{DFE56D32-5F65-4EF9-94E4-820D3032F603}" type="presParOf" srcId="{CBE12398-1AF9-45E9-A018-589FCDCE7124}" destId="{92D30D16-6734-42DB-800E-C8C8DFCEA3DB}" srcOrd="0" destOrd="0" presId="urn:microsoft.com/office/officeart/2005/8/layout/cycle4"/>
    <dgm:cxn modelId="{2FB7FFB1-20C9-4C07-A861-6A82741EF73B}" type="presParOf" srcId="{CBE12398-1AF9-45E9-A018-589FCDCE7124}" destId="{AEA251BE-1792-4B2F-937F-740A13F76993}" srcOrd="1" destOrd="0" presId="urn:microsoft.com/office/officeart/2005/8/layout/cycle4"/>
    <dgm:cxn modelId="{9C6480F6-470F-4D1A-A568-665190E94733}" type="presParOf" srcId="{CBE12398-1AF9-45E9-A018-589FCDCE7124}" destId="{5D95FE1C-BE74-4730-B15E-1C9A5F72FE15}" srcOrd="2" destOrd="0" presId="urn:microsoft.com/office/officeart/2005/8/layout/cycle4"/>
    <dgm:cxn modelId="{E49E48D1-4523-4630-BE36-181CF6F19F28}" type="presParOf" srcId="{CBE12398-1AF9-45E9-A018-589FCDCE7124}" destId="{DA937612-7E8F-4A8E-95F9-3A80C3811E83}" srcOrd="3" destOrd="0" presId="urn:microsoft.com/office/officeart/2005/8/layout/cycle4"/>
    <dgm:cxn modelId="{3B93D9FD-DCA8-4111-ABF9-C0FF0B330A33}" type="presParOf" srcId="{CBE12398-1AF9-45E9-A018-589FCDCE7124}" destId="{ED591505-6667-45B8-94AE-BE0609994895}" srcOrd="4" destOrd="0" presId="urn:microsoft.com/office/officeart/2005/8/layout/cycle4"/>
    <dgm:cxn modelId="{17588F90-6AC7-415C-BBBD-E19FE941193A}" type="presParOf" srcId="{CEEE9A7B-A808-46C9-AD6C-CC28DB5BDAA9}" destId="{4924267A-FCF2-4F94-AD6C-603167691D54}" srcOrd="2" destOrd="0" presId="urn:microsoft.com/office/officeart/2005/8/layout/cycle4"/>
    <dgm:cxn modelId="{86AEA6B3-3902-4D8F-A86D-4C3F6BD058D6}" type="presParOf" srcId="{CEEE9A7B-A808-46C9-AD6C-CC28DB5BDAA9}" destId="{53954BC0-32DC-477E-B5A2-38FB196DF89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D1854-0A18-49C8-B9AA-DE27775882AE}">
      <dsp:nvSpPr>
        <dsp:cNvPr id="0" name=""/>
        <dsp:cNvSpPr/>
      </dsp:nvSpPr>
      <dsp:spPr>
        <a:xfrm>
          <a:off x="4088384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Relational abilities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Skills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Motivation </a:t>
          </a:r>
          <a:endParaRPr lang="en-US" sz="1400" kern="1200" dirty="0"/>
        </a:p>
      </dsp:txBody>
      <dsp:txXfrm>
        <a:off x="4719235" y="3117206"/>
        <a:ext cx="1348197" cy="918226"/>
      </dsp:txXfrm>
    </dsp:sp>
    <dsp:sp modelId="{E21D4BFE-74EA-4C3B-848A-53B96B4B6B33}">
      <dsp:nvSpPr>
        <dsp:cNvPr id="0" name=""/>
        <dsp:cNvSpPr/>
      </dsp:nvSpPr>
      <dsp:spPr>
        <a:xfrm>
          <a:off x="0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Resources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Opportunities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Knowledge</a:t>
          </a:r>
          <a:endParaRPr lang="en-US" sz="1400" kern="1200" dirty="0"/>
        </a:p>
      </dsp:txBody>
      <dsp:txXfrm>
        <a:off x="28567" y="3117206"/>
        <a:ext cx="1348197" cy="918226"/>
      </dsp:txXfrm>
    </dsp:sp>
    <dsp:sp modelId="{20E02EB0-93F9-4FC4-9362-D7A80E0EF93B}">
      <dsp:nvSpPr>
        <dsp:cNvPr id="0" name=""/>
        <dsp:cNvSpPr/>
      </dsp:nvSpPr>
      <dsp:spPr>
        <a:xfrm>
          <a:off x="4088384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Enabling policies &amp; structures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Intersystem linkages</a:t>
          </a:r>
          <a:endParaRPr lang="en-US" sz="1400" kern="1200" dirty="0"/>
        </a:p>
      </dsp:txBody>
      <dsp:txXfrm>
        <a:off x="4719235" y="28567"/>
        <a:ext cx="1348197" cy="918226"/>
      </dsp:txXfrm>
    </dsp:sp>
    <dsp:sp modelId="{3B0E6842-7C8C-4098-B075-CA050573C07B}">
      <dsp:nvSpPr>
        <dsp:cNvPr id="0" name=""/>
        <dsp:cNvSpPr/>
      </dsp:nvSpPr>
      <dsp:spPr>
        <a:xfrm>
          <a:off x="0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Infrastructure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Natural environment</a:t>
          </a:r>
          <a:endParaRPr lang="en-US" sz="1400" kern="1200" dirty="0"/>
        </a:p>
      </dsp:txBody>
      <dsp:txXfrm>
        <a:off x="28567" y="28567"/>
        <a:ext cx="1348197" cy="918226"/>
      </dsp:txXfrm>
    </dsp:sp>
    <dsp:sp modelId="{92D30D16-6734-42DB-800E-C8C8DFCEA3DB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Physical</a:t>
          </a:r>
          <a:endParaRPr lang="en-US" sz="1500" kern="1200" dirty="0"/>
        </a:p>
      </dsp:txBody>
      <dsp:txXfrm>
        <a:off x="1763056" y="747055"/>
        <a:ext cx="1244304" cy="1244304"/>
      </dsp:txXfrm>
    </dsp:sp>
    <dsp:sp modelId="{AEA251BE-1792-4B2F-937F-740A13F76993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Institutional</a:t>
          </a:r>
          <a:endParaRPr lang="en-US" sz="1500" kern="1200" dirty="0"/>
        </a:p>
      </dsp:txBody>
      <dsp:txXfrm rot="-5400000">
        <a:off x="3088640" y="747055"/>
        <a:ext cx="1244304" cy="1244304"/>
      </dsp:txXfrm>
    </dsp:sp>
    <dsp:sp modelId="{5D95FE1C-BE74-4730-B15E-1C9A5F72FE15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Human</a:t>
          </a:r>
          <a:endParaRPr lang="en-US" sz="1500" kern="1200" dirty="0"/>
        </a:p>
      </dsp:txBody>
      <dsp:txXfrm rot="10800000">
        <a:off x="3088640" y="2072640"/>
        <a:ext cx="1244304" cy="1244304"/>
      </dsp:txXfrm>
    </dsp:sp>
    <dsp:sp modelId="{DA937612-7E8F-4A8E-95F9-3A80C3811E83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Economic</a:t>
          </a:r>
          <a:endParaRPr lang="en-US" sz="1500" kern="1200" dirty="0"/>
        </a:p>
      </dsp:txBody>
      <dsp:txXfrm rot="5400000">
        <a:off x="1763056" y="2072640"/>
        <a:ext cx="1244304" cy="1244304"/>
      </dsp:txXfrm>
    </dsp:sp>
    <dsp:sp modelId="{4924267A-FCF2-4F94-AD6C-603167691D54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54BC0-32DC-477E-B5A2-38FB196DF896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7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096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1676400"/>
            <a:ext cx="8305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GB" sz="4000" dirty="0">
                <a:solidFill>
                  <a:schemeClr val="bg1"/>
                </a:solidFill>
              </a:rPr>
              <a:t>Capacity Building Activities in Earth Observation at ISRO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lang="en-US" dirty="0" smtClean="0">
                <a:solidFill>
                  <a:schemeClr val="bg1"/>
                </a:solidFill>
              </a:rPr>
              <a:t>Dr</a:t>
            </a:r>
            <a:r>
              <a:rPr lang="en-US" dirty="0">
                <a:solidFill>
                  <a:schemeClr val="bg1"/>
                </a:solidFill>
              </a:rPr>
              <a:t>. A. Senthil Kumar</a:t>
            </a:r>
          </a:p>
          <a:p>
            <a:r>
              <a:rPr lang="en-US" dirty="0">
                <a:solidFill>
                  <a:schemeClr val="bg1"/>
                </a:solidFill>
              </a:rPr>
              <a:t>IIRS/ ISRO</a:t>
            </a:r>
          </a:p>
          <a:p>
            <a:r>
              <a:rPr lang="en-US" dirty="0">
                <a:solidFill>
                  <a:schemeClr val="bg1"/>
                </a:solidFill>
              </a:rPr>
              <a:t>Dehradun, </a:t>
            </a:r>
            <a:r>
              <a:rPr lang="en-US" dirty="0" smtClean="0">
                <a:solidFill>
                  <a:schemeClr val="bg1"/>
                </a:solidFill>
              </a:rPr>
              <a:t>INDIA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WGCapD-5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Hampton, Virginia, USA</a:t>
            </a:r>
            <a:br>
              <a:rPr lang="en-US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dirty="0" smtClean="0">
                <a:solidFill>
                  <a:schemeClr val="bg1"/>
                </a:solidFill>
                <a:latin typeface="Arial Bold"/>
                <a:ea typeface="Arial Bold"/>
                <a:cs typeface="Arial Bold"/>
                <a:sym typeface="Arial Bold"/>
              </a:rPr>
              <a:t>March 29</a:t>
            </a:r>
            <a:r>
              <a:rPr lang="en-US" baseline="30000" dirty="0" smtClean="0">
                <a:solidFill>
                  <a:schemeClr val="bg1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 Bold"/>
                <a:ea typeface="Arial Bold"/>
                <a:cs typeface="Arial Bold"/>
                <a:sym typeface="Arial Bold"/>
              </a:rPr>
              <a:t> – April 1</a:t>
            </a:r>
            <a:r>
              <a:rPr lang="en-US" baseline="30000" dirty="0" smtClean="0">
                <a:solidFill>
                  <a:schemeClr val="bg1"/>
                </a:solidFill>
                <a:latin typeface="Arial Bold"/>
                <a:ea typeface="Arial Bold"/>
                <a:cs typeface="Arial Bold"/>
                <a:sym typeface="Arial Bold"/>
              </a:rPr>
              <a:t>st</a:t>
            </a:r>
            <a:r>
              <a:rPr lang="en-US" dirty="0" smtClean="0">
                <a:solidFill>
                  <a:schemeClr val="bg1"/>
                </a:solidFill>
                <a:latin typeface="Arial Bold"/>
                <a:ea typeface="Arial Bold"/>
                <a:cs typeface="Arial Bold"/>
                <a:sym typeface="Arial Bold"/>
              </a:rPr>
              <a:t>, 2016</a:t>
            </a:r>
            <a:endParaRPr dirty="0">
              <a:solidFill>
                <a:schemeClr val="bg1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52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304800" y="11816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0"/>
            <a:ext cx="6096000" cy="533400"/>
          </a:xfrm>
        </p:spPr>
        <p:txBody>
          <a:bodyPr/>
          <a:lstStyle/>
          <a:p>
            <a:pPr marL="0" lvl="1" indent="0" algn="l">
              <a:buNone/>
            </a:pPr>
            <a:r>
              <a:rPr lang="en-GB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evidence do you measure to show that capacity is built?</a:t>
            </a:r>
          </a:p>
          <a:p>
            <a:pPr algn="l"/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52600" y="472731"/>
            <a:ext cx="7059304" cy="5334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CSSTEAP Courses in 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3962400" y="1025218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cs typeface="Arial" charset="0"/>
              </a:rPr>
              <a:t> </a:t>
            </a:r>
            <a:endParaRPr lang="en-US" sz="2400" b="1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19100" y="1183860"/>
            <a:ext cx="8610600" cy="39087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buFont typeface="Wingdings" pitchFamily="2" charset="2"/>
              <a:buChar char="§"/>
            </a:pPr>
            <a:r>
              <a:rPr lang="en-US" sz="1600" dirty="0" smtClean="0"/>
              <a:t>19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PG course in ‘</a:t>
            </a:r>
            <a:r>
              <a:rPr lang="en-US" sz="1600" b="1" dirty="0" smtClean="0"/>
              <a:t>RS &amp; GIS</a:t>
            </a:r>
            <a:r>
              <a:rPr lang="en-US" sz="1600" dirty="0" smtClean="0"/>
              <a:t>’ at IIRS  Dehradun (July 1, 2014 – March 31, 2015).</a:t>
            </a:r>
          </a:p>
          <a:p>
            <a:pPr marL="231775" indent="-231775"/>
            <a:endParaRPr lang="en-US" sz="1050" dirty="0" smtClean="0"/>
          </a:p>
          <a:p>
            <a:pPr marL="231775" indent="-231775">
              <a:buFont typeface="Wingdings" pitchFamily="2" charset="2"/>
              <a:buChar char="§"/>
            </a:pPr>
            <a:r>
              <a:rPr lang="en-US" sz="1600" dirty="0" smtClean="0"/>
              <a:t>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PG course in ‘</a:t>
            </a:r>
            <a:r>
              <a:rPr lang="en-US" sz="1600" b="1" dirty="0" smtClean="0"/>
              <a:t>Satellite Meteorology and Global Climate</a:t>
            </a:r>
            <a:r>
              <a:rPr lang="en-US" sz="1600" dirty="0" smtClean="0"/>
              <a:t>’ at SAC Ahmedabad (August 1, 2014 - April 30, 2015). </a:t>
            </a:r>
            <a:endParaRPr lang="en-US" sz="1600" b="1" dirty="0" smtClean="0">
              <a:solidFill>
                <a:srgbClr val="000099"/>
              </a:solidFill>
            </a:endParaRPr>
          </a:p>
          <a:p>
            <a:pPr marL="231775" indent="-231775"/>
            <a:endParaRPr lang="en-US" sz="1100" dirty="0" smtClean="0"/>
          </a:p>
          <a:p>
            <a:pPr marL="231775" indent="-231775">
              <a:buFont typeface="Wingdings" pitchFamily="2" charset="2"/>
              <a:buChar char="§"/>
            </a:pPr>
            <a:r>
              <a:rPr lang="en-US" sz="1600" dirty="0" smtClean="0"/>
              <a:t>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PG course in ‘</a:t>
            </a:r>
            <a:r>
              <a:rPr lang="en-US" sz="1600" b="1" dirty="0" smtClean="0"/>
              <a:t>Space and Atmospheric Sciences</a:t>
            </a:r>
            <a:r>
              <a:rPr lang="en-US" sz="1600" dirty="0" smtClean="0"/>
              <a:t>’ at PRL Ahmedabad (August 1, 2014 - April 30, 2015).</a:t>
            </a:r>
          </a:p>
          <a:p>
            <a:endParaRPr lang="en-US" sz="1000" dirty="0" smtClean="0"/>
          </a:p>
          <a:p>
            <a:pPr marL="231775" indent="-231775">
              <a:buFont typeface="Wingdings" pitchFamily="2" charset="2"/>
              <a:buChar char="§"/>
            </a:pPr>
            <a:r>
              <a:rPr lang="en-US" sz="1600" dirty="0" smtClean="0"/>
              <a:t>Short Course on ‘</a:t>
            </a:r>
            <a:r>
              <a:rPr lang="en-US" sz="1600" b="1" dirty="0" smtClean="0"/>
              <a:t>Earth </a:t>
            </a:r>
            <a:r>
              <a:rPr lang="en-US" sz="1600" b="1" dirty="0"/>
              <a:t>Observation for Disaster Response and Recovery </a:t>
            </a:r>
            <a:r>
              <a:rPr lang="en-US" sz="1600" b="1" dirty="0" smtClean="0"/>
              <a:t>Preparedness</a:t>
            </a:r>
            <a:r>
              <a:rPr lang="en-US" sz="1600" dirty="0" smtClean="0"/>
              <a:t>’ </a:t>
            </a:r>
            <a:r>
              <a:rPr lang="en-US" sz="1600" dirty="0"/>
              <a:t>for Bhutan officials at IIRS, Dehradun </a:t>
            </a:r>
            <a:r>
              <a:rPr lang="en-US" sz="1600" dirty="0" smtClean="0"/>
              <a:t>(April </a:t>
            </a:r>
            <a:r>
              <a:rPr lang="en-US" sz="1600" dirty="0"/>
              <a:t>13–17, </a:t>
            </a:r>
            <a:r>
              <a:rPr lang="en-US" sz="1600" dirty="0" smtClean="0"/>
              <a:t>2015) in Collaboration with UNDP, Bhutan &amp; UN-SPIDER, Beijing</a:t>
            </a:r>
          </a:p>
          <a:p>
            <a:pPr marL="231775" indent="-231775">
              <a:buFont typeface="Wingdings" pitchFamily="2" charset="2"/>
              <a:buChar char="§"/>
            </a:pPr>
            <a:endParaRPr lang="en-US" sz="1000" b="1" dirty="0">
              <a:solidFill>
                <a:srgbClr val="000099"/>
              </a:solidFill>
            </a:endParaRPr>
          </a:p>
          <a:p>
            <a:pPr marL="231775" indent="-231775">
              <a:buFont typeface="Wingdings" pitchFamily="2" charset="2"/>
              <a:buChar char="§"/>
            </a:pPr>
            <a:r>
              <a:rPr lang="en-US" sz="1600" dirty="0" smtClean="0"/>
              <a:t>Short Course on </a:t>
            </a:r>
            <a:r>
              <a:rPr lang="en-US" sz="1600" b="1" dirty="0" smtClean="0"/>
              <a:t>‘Geospatial </a:t>
            </a:r>
            <a:r>
              <a:rPr lang="en-US" sz="1600" b="1" dirty="0"/>
              <a:t>Technologies for Coastal &amp; Marine Disaster Management &amp; Climate </a:t>
            </a:r>
            <a:r>
              <a:rPr lang="en-US" sz="1600" b="1" dirty="0" smtClean="0"/>
              <a:t>Change</a:t>
            </a:r>
            <a:r>
              <a:rPr lang="en-US" sz="1600" dirty="0" smtClean="0"/>
              <a:t>’ </a:t>
            </a:r>
            <a:r>
              <a:rPr lang="en-US" sz="1600" dirty="0"/>
              <a:t>at IIRS, Dehradun </a:t>
            </a:r>
            <a:r>
              <a:rPr lang="en-US" sz="1600" dirty="0" smtClean="0"/>
              <a:t>(May </a:t>
            </a:r>
            <a:r>
              <a:rPr lang="en-US" sz="1600" dirty="0"/>
              <a:t>4–31, </a:t>
            </a:r>
            <a:r>
              <a:rPr lang="en-US" sz="1600" dirty="0" smtClean="0"/>
              <a:t>2015) </a:t>
            </a:r>
          </a:p>
          <a:p>
            <a:pPr marL="231775" indent="-231775">
              <a:buFont typeface="Wingdings" pitchFamily="2" charset="2"/>
              <a:buChar char="§"/>
            </a:pPr>
            <a:endParaRPr lang="en-US" sz="1000" b="1" dirty="0">
              <a:solidFill>
                <a:srgbClr val="000099"/>
              </a:solidFill>
            </a:endParaRPr>
          </a:p>
          <a:p>
            <a:pPr marL="231775" indent="-231775">
              <a:buFont typeface="Wingdings" pitchFamily="2" charset="2"/>
              <a:buChar char="§"/>
            </a:pPr>
            <a:r>
              <a:rPr lang="en-US" sz="1600" dirty="0" smtClean="0"/>
              <a:t>International Training Course on ‘</a:t>
            </a:r>
            <a:r>
              <a:rPr lang="en-US" sz="1600" b="1" dirty="0" smtClean="0"/>
              <a:t>Small Satellite Missions</a:t>
            </a:r>
            <a:r>
              <a:rPr lang="en-US" sz="1600" dirty="0" smtClean="0"/>
              <a:t>’ at IIRS, Dehradun (November </a:t>
            </a:r>
            <a:r>
              <a:rPr lang="en-US" sz="1600" dirty="0"/>
              <a:t>16-27, </a:t>
            </a:r>
            <a:r>
              <a:rPr lang="en-US" sz="1600" dirty="0" smtClean="0"/>
              <a:t>2015)</a:t>
            </a:r>
            <a:endParaRPr lang="en-US" sz="1050" dirty="0" smtClean="0"/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419100" y="5080590"/>
            <a:ext cx="8610600" cy="17774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tabLst>
                <a:tab pos="803275" algn="l"/>
              </a:tabLst>
            </a:pP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PG course on ‘</a:t>
            </a:r>
            <a:r>
              <a:rPr lang="en-US" b="1" dirty="0" smtClean="0"/>
              <a:t>RS </a:t>
            </a:r>
            <a:r>
              <a:rPr lang="en-US" b="1" dirty="0"/>
              <a:t>&amp; </a:t>
            </a:r>
            <a:r>
              <a:rPr lang="en-US" b="1" dirty="0" smtClean="0"/>
              <a:t>GIS</a:t>
            </a:r>
            <a:r>
              <a:rPr lang="en-US" dirty="0" smtClean="0"/>
              <a:t>’ </a:t>
            </a:r>
            <a:r>
              <a:rPr lang="en-US" dirty="0"/>
              <a:t>at IIRS, Dehradun (</a:t>
            </a:r>
            <a:r>
              <a:rPr lang="en-US" dirty="0" smtClean="0"/>
              <a:t>July </a:t>
            </a:r>
            <a:r>
              <a:rPr lang="en-US" dirty="0"/>
              <a:t>1, </a:t>
            </a:r>
            <a:r>
              <a:rPr lang="en-US" dirty="0" smtClean="0"/>
              <a:t>2015 - Mar.31</a:t>
            </a:r>
            <a:r>
              <a:rPr lang="en-US" dirty="0"/>
              <a:t>, </a:t>
            </a:r>
            <a:r>
              <a:rPr lang="en-US" dirty="0" smtClean="0"/>
              <a:t>2016)</a:t>
            </a:r>
          </a:p>
          <a:p>
            <a:pPr marL="396875" indent="-228600" algn="ctr">
              <a:buFont typeface="Wingdings" panose="05000000000000000000" pitchFamily="2" charset="2"/>
              <a:buChar char="§"/>
            </a:pPr>
            <a:endParaRPr lang="en-US" sz="1050" dirty="0"/>
          </a:p>
          <a:p>
            <a:pPr marL="457200" indent="-288925">
              <a:buFont typeface="Wingdings" panose="05000000000000000000" pitchFamily="2" charset="2"/>
              <a:buChar char="§"/>
            </a:pP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PG course on </a:t>
            </a:r>
            <a:r>
              <a:rPr lang="en-US" b="1" dirty="0" smtClean="0"/>
              <a:t>‘Satellite Communications</a:t>
            </a:r>
            <a:r>
              <a:rPr lang="en-US" dirty="0" smtClean="0"/>
              <a:t>’ </a:t>
            </a:r>
            <a:r>
              <a:rPr lang="en-US" dirty="0"/>
              <a:t>at SAC, Ahmedabad </a:t>
            </a:r>
            <a:r>
              <a:rPr lang="en-US" dirty="0" smtClean="0"/>
              <a:t>(August </a:t>
            </a:r>
            <a:r>
              <a:rPr lang="en-US" dirty="0"/>
              <a:t>1, 2015 – </a:t>
            </a:r>
            <a:r>
              <a:rPr lang="en-US" dirty="0" smtClean="0"/>
              <a:t>April </a:t>
            </a:r>
            <a:r>
              <a:rPr lang="en-US" dirty="0"/>
              <a:t>30, </a:t>
            </a:r>
            <a:r>
              <a:rPr lang="en-US" dirty="0" smtClean="0"/>
              <a:t>2016)</a:t>
            </a:r>
          </a:p>
          <a:p>
            <a:pPr marL="457200" indent="-288925">
              <a:buFont typeface="Wingdings" panose="05000000000000000000" pitchFamily="2" charset="2"/>
              <a:buChar char="§"/>
            </a:pPr>
            <a:endParaRPr lang="en-US" sz="900" dirty="0" smtClean="0"/>
          </a:p>
          <a:p>
            <a:pPr marL="457200" indent="-288925">
              <a:buFont typeface="Wingdings" panose="05000000000000000000" pitchFamily="2" charset="2"/>
              <a:buChar char="§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smtClean="0"/>
              <a:t>PG course on ‘</a:t>
            </a:r>
            <a:r>
              <a:rPr lang="en-US" b="1" dirty="0" smtClean="0"/>
              <a:t>Global </a:t>
            </a:r>
            <a:r>
              <a:rPr lang="en-US" b="1" dirty="0"/>
              <a:t>Navigation Satellite </a:t>
            </a:r>
            <a:r>
              <a:rPr lang="en-US" b="1" dirty="0" smtClean="0"/>
              <a:t>Systems</a:t>
            </a:r>
            <a:r>
              <a:rPr lang="en-US" dirty="0" smtClean="0"/>
              <a:t>’ </a:t>
            </a:r>
            <a:r>
              <a:rPr lang="en-US" dirty="0"/>
              <a:t>at SAC, Ahmedabad during August 1, 2015 – April 30, 2016 </a:t>
            </a:r>
            <a:r>
              <a:rPr lang="en-US" dirty="0" smtClean="0"/>
              <a:t> </a:t>
            </a:r>
            <a:endParaRPr lang="en-US" b="1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 rot="16200000">
            <a:off x="-871255" y="5519454"/>
            <a:ext cx="2051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  <a:cs typeface="Arial" charset="0"/>
              </a:rPr>
              <a:t>In progress</a:t>
            </a:r>
            <a:endParaRPr lang="en-US" sz="2400" b="1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 rot="16200000">
            <a:off x="-921387" y="2776255"/>
            <a:ext cx="2051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  <a:cs typeface="Arial" charset="0"/>
              </a:rPr>
              <a:t>Completed</a:t>
            </a:r>
            <a:endParaRPr lang="en-US" sz="2400" b="1" dirty="0">
              <a:solidFill>
                <a:srgbClr val="7030A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18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4953000" cy="533400"/>
          </a:xfrm>
        </p:spPr>
        <p:txBody>
          <a:bodyPr/>
          <a:lstStyle/>
          <a:p>
            <a:r>
              <a:rPr lang="en-US" sz="2800" b="1" dirty="0" smtClean="0"/>
              <a:t>Capacity Building @ NRSC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25049" y="1146428"/>
            <a:ext cx="5715000" cy="22798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14" tIns="45007" rIns="324000" bIns="45007" rtlCol="0">
            <a:spAutoFit/>
          </a:bodyPr>
          <a:lstStyle/>
          <a:p>
            <a:pPr algn="just"/>
            <a:r>
              <a:rPr lang="en-US" sz="1500" b="1" dirty="0" smtClean="0">
                <a:solidFill>
                  <a:srgbClr val="002060"/>
                </a:solidFill>
                <a:cs typeface="Arial" pitchFamily="34" charset="0"/>
              </a:rPr>
              <a:t>NRSC &amp; Regional Centers (West, East, Central and South) have contributed to Capacity Building for </a:t>
            </a:r>
            <a:r>
              <a:rPr lang="en-US" sz="1500" b="1" dirty="0" smtClean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Officials from various User Departments</a:t>
            </a:r>
            <a:r>
              <a:rPr lang="en-US" sz="1500" b="1" dirty="0" smtClean="0">
                <a:solidFill>
                  <a:srgbClr val="002060"/>
                </a:solidFill>
                <a:cs typeface="Arial" pitchFamily="34" charset="0"/>
              </a:rPr>
              <a:t> and </a:t>
            </a:r>
            <a:r>
              <a:rPr lang="en-US" sz="1500" b="1" dirty="0" smtClean="0">
                <a:solidFill>
                  <a:srgbClr val="C0504D">
                    <a:lumMod val="75000"/>
                  </a:srgbClr>
                </a:solidFill>
                <a:cs typeface="Arial" pitchFamily="34" charset="0"/>
              </a:rPr>
              <a:t>In-House Capacity Building for ISRO Scientists  </a:t>
            </a:r>
            <a:r>
              <a:rPr lang="en-US" sz="1500" b="1" dirty="0" smtClean="0">
                <a:solidFill>
                  <a:srgbClr val="002060"/>
                </a:solidFill>
                <a:cs typeface="Arial" pitchFamily="34" charset="0"/>
              </a:rPr>
              <a:t>in effective use of Space Inputs by organizing Training Programs / Courses, Outreach and Promotional Activities. Officials from </a:t>
            </a:r>
            <a:r>
              <a:rPr lang="en-US" sz="1500" b="1" dirty="0" smtClean="0">
                <a:solidFill>
                  <a:srgbClr val="0000FF"/>
                </a:solidFill>
                <a:cs typeface="Arial" pitchFamily="34" charset="0"/>
              </a:rPr>
              <a:t>Government, Private / NGO, Academia </a:t>
            </a:r>
            <a:r>
              <a:rPr lang="en-US" sz="1500" b="1" dirty="0" smtClean="0">
                <a:solidFill>
                  <a:srgbClr val="002060"/>
                </a:solidFill>
                <a:cs typeface="Arial" pitchFamily="34" charset="0"/>
              </a:rPr>
              <a:t>including Research Scholars trained in various courses.</a:t>
            </a:r>
          </a:p>
          <a:p>
            <a:pPr algn="just"/>
            <a:endParaRPr lang="en-US" sz="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448082"/>
            <a:ext cx="5715000" cy="2143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14" tIns="45007" rIns="324000" bIns="45007" rtlCol="0">
            <a:spAutoFit/>
          </a:bodyPr>
          <a:lstStyle/>
          <a:p>
            <a:pPr marL="233363" indent="-233363" algn="just"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002060"/>
                </a:solidFill>
                <a:cs typeface="Arial" pitchFamily="34" charset="0"/>
              </a:rPr>
              <a:t>Types of Training </a:t>
            </a:r>
            <a:r>
              <a:rPr lang="en-US" sz="1200" b="1" dirty="0" err="1" smtClean="0">
                <a:solidFill>
                  <a:srgbClr val="002060"/>
                </a:solidFill>
                <a:cs typeface="Arial" pitchFamily="34" charset="0"/>
              </a:rPr>
              <a:t>Programmes</a:t>
            </a:r>
            <a:r>
              <a:rPr lang="en-US" sz="1200" b="1" dirty="0" smtClean="0">
                <a:solidFill>
                  <a:srgbClr val="002060"/>
                </a:solidFill>
                <a:cs typeface="Arial" pitchFamily="34" charset="0"/>
              </a:rPr>
              <a:t> organized  at T&amp;ED</a:t>
            </a:r>
          </a:p>
          <a:p>
            <a:pPr marL="512763" lvl="1" indent="-223838" algn="just">
              <a:buFont typeface="Wingdings" pitchFamily="2" charset="2"/>
              <a:buChar char="v"/>
              <a:tabLst>
                <a:tab pos="55563" algn="l"/>
              </a:tabLst>
            </a:pPr>
            <a:r>
              <a:rPr lang="en-US" sz="1200" b="1" dirty="0" smtClean="0">
                <a:solidFill>
                  <a:srgbClr val="002060"/>
                </a:solidFill>
                <a:cs typeface="Arial" pitchFamily="34" charset="0"/>
              </a:rPr>
              <a:t>Regular Courses</a:t>
            </a:r>
          </a:p>
          <a:p>
            <a:pPr marL="512763" lvl="1" indent="-223838" algn="just">
              <a:buFont typeface="Wingdings" pitchFamily="2" charset="2"/>
              <a:buChar char="v"/>
              <a:tabLst>
                <a:tab pos="55563" algn="l"/>
              </a:tabLst>
            </a:pPr>
            <a:r>
              <a:rPr lang="en-US" sz="1200" b="1" dirty="0" smtClean="0">
                <a:solidFill>
                  <a:srgbClr val="002060"/>
                </a:solidFill>
                <a:cs typeface="Arial" pitchFamily="34" charset="0"/>
              </a:rPr>
              <a:t>Special Courses </a:t>
            </a:r>
          </a:p>
          <a:p>
            <a:pPr marL="512763" lvl="1" indent="-223838" algn="just">
              <a:buFont typeface="Wingdings" pitchFamily="2" charset="2"/>
              <a:buChar char="v"/>
              <a:tabLst>
                <a:tab pos="55563" algn="l"/>
              </a:tabLst>
            </a:pPr>
            <a:r>
              <a:rPr lang="en-US" sz="1200" b="1" dirty="0" smtClean="0">
                <a:solidFill>
                  <a:srgbClr val="002060"/>
                </a:solidFill>
                <a:cs typeface="Arial" pitchFamily="34" charset="0"/>
              </a:rPr>
              <a:t> Customized courses based on user’s request</a:t>
            </a:r>
          </a:p>
          <a:p>
            <a:pPr marL="512763" lvl="1" indent="-223838" algn="just">
              <a:buFont typeface="Wingdings" pitchFamily="2" charset="2"/>
              <a:buChar char="v"/>
              <a:tabLst>
                <a:tab pos="55563" algn="l"/>
              </a:tabLst>
            </a:pPr>
            <a:r>
              <a:rPr lang="en-US" sz="1200" b="1" dirty="0" smtClean="0">
                <a:solidFill>
                  <a:srgbClr val="002060"/>
                </a:solidFill>
                <a:cs typeface="Arial" pitchFamily="34" charset="0"/>
              </a:rPr>
              <a:t>In-House </a:t>
            </a:r>
            <a:r>
              <a:rPr lang="en-US" sz="1200" b="1" dirty="0" err="1" smtClean="0">
                <a:solidFill>
                  <a:srgbClr val="002060"/>
                </a:solidFill>
                <a:cs typeface="Arial" pitchFamily="34" charset="0"/>
              </a:rPr>
              <a:t>Programmes</a:t>
            </a:r>
            <a:r>
              <a:rPr lang="en-US" sz="1200" b="1" dirty="0" smtClean="0">
                <a:solidFill>
                  <a:srgbClr val="002060"/>
                </a:solidFill>
                <a:cs typeface="Arial" pitchFamily="34" charset="0"/>
              </a:rPr>
              <a:t> for ISRO/DOS and NRSC Scientists</a:t>
            </a:r>
          </a:p>
          <a:p>
            <a:pPr algn="just"/>
            <a:endParaRPr lang="en-US" sz="12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233363" indent="-233363" algn="just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2060"/>
                </a:solidFill>
                <a:cs typeface="Arial" pitchFamily="34" charset="0"/>
              </a:rPr>
              <a:t>RS Applications Area  </a:t>
            </a:r>
            <a:r>
              <a:rPr lang="en-US" sz="1200" b="1" dirty="0" smtClean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and</a:t>
            </a:r>
            <a:r>
              <a:rPr lang="en-US" sz="12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Regional Centers </a:t>
            </a:r>
            <a:r>
              <a:rPr lang="en-US" sz="1200" b="1" dirty="0" smtClean="0">
                <a:solidFill>
                  <a:srgbClr val="002060"/>
                </a:solidFill>
                <a:cs typeface="Arial" pitchFamily="34" charset="0"/>
              </a:rPr>
              <a:t>conducted </a:t>
            </a:r>
          </a:p>
          <a:p>
            <a:pPr marL="233363" algn="just"/>
            <a:r>
              <a:rPr lang="en-US" sz="1200" b="1" dirty="0" smtClean="0">
                <a:solidFill>
                  <a:srgbClr val="002060"/>
                </a:solidFill>
                <a:cs typeface="Arial" pitchFamily="34" charset="0"/>
              </a:rPr>
              <a:t>Outreach &amp; Promotional Activities on Space Inputs for Governance &amp; Development</a:t>
            </a:r>
          </a:p>
          <a:p>
            <a:pPr marL="233363" indent="-233363" algn="just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2060"/>
                </a:solidFill>
                <a:cs typeface="Arial" pitchFamily="34" charset="0"/>
              </a:rPr>
              <a:t>Regional Centers conducted training </a:t>
            </a:r>
            <a:r>
              <a:rPr lang="en-US" sz="1200" b="1" dirty="0" err="1" smtClean="0">
                <a:solidFill>
                  <a:srgbClr val="002060"/>
                </a:solidFill>
                <a:cs typeface="Arial" pitchFamily="34" charset="0"/>
              </a:rPr>
              <a:t>programmes</a:t>
            </a:r>
            <a:r>
              <a:rPr lang="en-US" sz="1200" b="1" dirty="0" smtClean="0">
                <a:solidFill>
                  <a:srgbClr val="002060"/>
                </a:solidFill>
                <a:cs typeface="Arial" pitchFamily="34" charset="0"/>
              </a:rPr>
              <a:t> for users</a:t>
            </a:r>
            <a:endParaRPr lang="en-US" sz="1200" b="1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0998" y="5943600"/>
          <a:ext cx="8458203" cy="868680"/>
        </p:xfrm>
        <a:graphic>
          <a:graphicData uri="http://schemas.openxmlformats.org/drawingml/2006/table">
            <a:tbl>
              <a:tblPr/>
              <a:tblGrid>
                <a:gridCol w="1005448"/>
                <a:gridCol w="1366975"/>
                <a:gridCol w="1547231"/>
                <a:gridCol w="1444084"/>
                <a:gridCol w="1237785"/>
                <a:gridCol w="928340"/>
                <a:gridCol w="928340"/>
              </a:tblGrid>
              <a:tr h="34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Year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Regular Course Participants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Special course Participants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Custom Course</a:t>
                      </a:r>
                    </a:p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participants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In-house</a:t>
                      </a:r>
                    </a:p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Participants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Officials Trained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No. of</a:t>
                      </a:r>
                    </a:p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courses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</a:tr>
              <a:tr h="1721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2015-16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52 (2)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303 (13)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112 (5)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38 (2)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5610807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Officials Trained from Various Courses  at Training Division in  2015-16 </a:t>
            </a:r>
            <a:r>
              <a:rPr lang="en-US" sz="1200" dirty="0" smtClean="0">
                <a:solidFill>
                  <a:prstClr val="black"/>
                </a:solidFill>
              </a:rPr>
              <a:t>(</a:t>
            </a:r>
            <a:r>
              <a:rPr lang="en-US" sz="1200" b="1" dirty="0" smtClean="0">
                <a:solidFill>
                  <a:prstClr val="black"/>
                </a:solidFill>
              </a:rPr>
              <a:t> no. of courses)</a:t>
            </a:r>
            <a:endParaRPr lang="en-US" sz="1200" b="1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1905000"/>
            <a:ext cx="3248618" cy="2667000"/>
            <a:chOff x="6484639" y="2324100"/>
            <a:chExt cx="9031072" cy="5308964"/>
          </a:xfrm>
        </p:grpSpPr>
        <p:sp>
          <p:nvSpPr>
            <p:cNvPr id="9" name="Rounded Rectangle 8"/>
            <p:cNvSpPr/>
            <p:nvPr/>
          </p:nvSpPr>
          <p:spPr>
            <a:xfrm>
              <a:off x="8724900" y="2324100"/>
              <a:ext cx="4114800" cy="914400"/>
            </a:xfrm>
            <a:prstGeom prst="roundRect">
              <a:avLst/>
            </a:prstGeom>
            <a:solidFill>
              <a:srgbClr val="FFAFB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</a:rPr>
                <a:t>NRSC Capacity </a:t>
              </a:r>
              <a:r>
                <a:rPr lang="en-US" sz="1000" b="1" dirty="0">
                  <a:solidFill>
                    <a:prstClr val="black"/>
                  </a:solidFill>
                </a:rPr>
                <a:t>Building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858500" y="4098468"/>
              <a:ext cx="3276600" cy="990600"/>
            </a:xfrm>
            <a:prstGeom prst="roundRect">
              <a:avLst/>
            </a:prstGeom>
            <a:solidFill>
              <a:srgbClr val="9FE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sz="1000" b="1" dirty="0" smtClean="0">
                  <a:solidFill>
                    <a:prstClr val="black"/>
                  </a:solidFill>
                </a:rPr>
                <a:t>Outreach Activities</a:t>
              </a:r>
              <a:endParaRPr lang="en-US" sz="1000" b="1" dirty="0">
                <a:solidFill>
                  <a:prstClr val="black"/>
                </a:solidFill>
              </a:endParaRPr>
            </a:p>
            <a:p>
              <a:pPr algn="ctr"/>
              <a:endParaRPr lang="en-US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484639" y="6469523"/>
              <a:ext cx="2316461" cy="1112377"/>
            </a:xfrm>
            <a:prstGeom prst="roundRect">
              <a:avLst/>
            </a:prstGeom>
            <a:solidFill>
              <a:srgbClr val="FFAB2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</a:rPr>
                <a:t>Training  Division</a:t>
              </a:r>
              <a:endParaRPr 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647616" y="6520687"/>
              <a:ext cx="2209800" cy="1112377"/>
            </a:xfrm>
            <a:prstGeom prst="roundRect">
              <a:avLst/>
            </a:prstGeom>
            <a:solidFill>
              <a:srgbClr val="FFFF9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</a:rPr>
                <a:t>Regional </a:t>
              </a:r>
              <a:r>
                <a:rPr lang="en-US" sz="1000" b="1" dirty="0" err="1" smtClean="0">
                  <a:solidFill>
                    <a:prstClr val="black"/>
                  </a:solidFill>
                </a:rPr>
                <a:t>Centres</a:t>
              </a:r>
              <a:endParaRPr 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2611100" y="6471557"/>
              <a:ext cx="2904611" cy="1112376"/>
            </a:xfrm>
            <a:prstGeom prst="roundRect">
              <a:avLst/>
            </a:prstGeom>
            <a:solidFill>
              <a:srgbClr val="C9C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</a:rPr>
                <a:t>Application Groups/ RSAA</a:t>
              </a:r>
              <a:endParaRPr lang="en-US" sz="1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1315700" y="5829300"/>
              <a:ext cx="27432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H="1">
              <a:off x="13752489" y="6135329"/>
              <a:ext cx="612439" cy="38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11009289" y="6136197"/>
              <a:ext cx="612439" cy="38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7106795" y="4084636"/>
              <a:ext cx="3218304" cy="1015694"/>
            </a:xfrm>
            <a:prstGeom prst="roundRect">
              <a:avLst/>
            </a:prstGeom>
            <a:solidFill>
              <a:srgbClr val="A9DA7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</a:rPr>
                <a:t>Training  / Courses</a:t>
              </a:r>
              <a:endParaRPr lang="en-US" sz="1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82283" y="5825592"/>
              <a:ext cx="27432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10019072" y="6131621"/>
              <a:ext cx="612439" cy="38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7275872" y="6132489"/>
              <a:ext cx="612439" cy="38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411083" y="3463392"/>
              <a:ext cx="27432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6200000" flipH="1">
              <a:off x="11847872" y="3769421"/>
              <a:ext cx="612439" cy="38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9104672" y="3770289"/>
              <a:ext cx="612439" cy="38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0668000" y="3352800"/>
              <a:ext cx="228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12116594" y="5471092"/>
              <a:ext cx="6858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8535194" y="5489236"/>
              <a:ext cx="6858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2289331" y="-53697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best practices do you follow?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77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304800" y="1219200"/>
            <a:ext cx="8686800" cy="5531149"/>
          </a:xfrm>
          <a:prstGeom prst="roundRect">
            <a:avLst>
              <a:gd name="adj" fmla="val 7359"/>
            </a:avLst>
          </a:prstGeom>
          <a:solidFill>
            <a:srgbClr val="DBECB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14" tIns="45007" rIns="324000" bIns="108000">
            <a:spAutoFit/>
          </a:bodyPr>
          <a:lstStyle/>
          <a:p>
            <a:pPr marL="7938" algn="just"/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2015-16, NRSC organized 22</a:t>
            </a:r>
            <a:r>
              <a:rPr lang="en-US" sz="1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training </a:t>
            </a:r>
            <a:r>
              <a:rPr lang="en-US" sz="1600" b="1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programmes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imparting  </a:t>
            </a:r>
            <a:r>
              <a:rPr lang="en-US" sz="1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training to 505 officials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from User Departments through various courses including 150 persons through 6 Bhuvan overview trainings.</a:t>
            </a:r>
          </a:p>
          <a:p>
            <a:pPr marL="7938" algn="just"/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938" algn="just"/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Brief details on training courses organized in 2015-16 as follows.</a:t>
            </a:r>
          </a:p>
          <a:p>
            <a:pPr marL="618843" indent="-618843" algn="just"/>
            <a:endParaRPr lang="en-US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Regular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courses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the area of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“Geospatial Technologies and Applications”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“Microwave Remote Sensing Applications”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were organized to facilitate effective utilization of Remote Sensing data in various Geo-spatial Applications besides promoting RISAT utilization.</a:t>
            </a:r>
          </a:p>
          <a:p>
            <a:pPr algn="just"/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Special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Courses: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provide exposure in State-of-the-art technology in emerging fields, 1 to 2 weeks Special courses  on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Emerging Trends in Remote Sensing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Hyperspectral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Remote Sensing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Remote Sensing Ground Segment Systems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Advances in GIS,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Open source GIS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Bhuvan Overview Training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organized for the benefit of user community.</a:t>
            </a:r>
          </a:p>
          <a:p>
            <a:pPr algn="just"/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User Customized courses: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Based on request from user departments, courses were organized in the area of specialization towards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adoption and use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Remote Sensing technology in their organizations. Courses under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ISRO-DMSP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two  course for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CWC officials, NDEM and Training for NCERT PG Teachers  under ISRO/NCERT Initiative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were organized.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89484" y="-4011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best practices do you follow?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4953000" cy="533400"/>
          </a:xfrm>
        </p:spPr>
        <p:txBody>
          <a:bodyPr/>
          <a:lstStyle/>
          <a:p>
            <a:r>
              <a:rPr lang="en-US" sz="2800" b="1" dirty="0" smtClean="0"/>
              <a:t>Capacity Building @ NRSC</a:t>
            </a:r>
            <a:endParaRPr lang="en-US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74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1524000"/>
            <a:ext cx="8305800" cy="5145398"/>
          </a:xfrm>
          <a:prstGeom prst="roundRect">
            <a:avLst>
              <a:gd name="adj" fmla="val 7483"/>
            </a:avLst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14" tIns="45007" rIns="180000" bIns="45007">
            <a:spAutoFit/>
          </a:bodyPr>
          <a:lstStyle/>
          <a:p>
            <a:pPr marL="520391" indent="-462570" algn="just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2,577 officials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trained in </a:t>
            </a:r>
            <a:r>
              <a:rPr lang="en-IN" sz="1400" b="1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Bhuvan</a:t>
            </a:r>
            <a:r>
              <a:rPr lang="en-IN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-NUIS</a:t>
            </a:r>
            <a:r>
              <a:rPr lang="en-IN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on  GIS Based Master Plan Preparation for Central and State level Urban administrators/Town Planners at Urban Local bodies  (ULB). National/Regional/State level workshops were conducted by  </a:t>
            </a:r>
            <a:r>
              <a:rPr lang="en-IN" sz="1400" dirty="0" smtClean="0">
                <a:solidFill>
                  <a:srgbClr val="BF0B9D"/>
                </a:solidFill>
                <a:latin typeface="Arial" pitchFamily="34" charset="0"/>
                <a:cs typeface="Arial" pitchFamily="34" charset="0"/>
              </a:rPr>
              <a:t>Urban Studies Group (NRSC), RRSC-South and Partner Institutions</a:t>
            </a:r>
            <a:endParaRPr lang="en-US" sz="1400" dirty="0" smtClean="0">
              <a:solidFill>
                <a:srgbClr val="BF0B9D"/>
              </a:solidFill>
              <a:latin typeface="Arial" pitchFamily="34" charset="0"/>
              <a:cs typeface="Arial" pitchFamily="34" charset="0"/>
            </a:endParaRPr>
          </a:p>
          <a:p>
            <a:pPr marL="520391" indent="-462570" algn="just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500 people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trained under IWMP for DOLR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MoRD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 IWMP Bhuvan (</a:t>
            </a:r>
            <a:r>
              <a:rPr lang="en-US" sz="1400" b="1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Srishti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Smart Phone App 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Drishti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Training cum orientation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as well as 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900 people were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trained on Identification and mapping of small water bodies in 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Tribal Inhabited Area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1400" dirty="0" smtClean="0">
                <a:solidFill>
                  <a:srgbClr val="BF0B9D"/>
                </a:solidFill>
                <a:latin typeface="Arial" pitchFamily="34" charset="0"/>
                <a:cs typeface="Arial" pitchFamily="34" charset="0"/>
              </a:rPr>
              <a:t>Land Resources Group (NRSC)</a:t>
            </a:r>
          </a:p>
          <a:p>
            <a:pPr marL="520391" indent="-462570" algn="just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700  people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trained through </a:t>
            </a:r>
            <a:r>
              <a:rPr lang="en-IN" sz="1400" b="1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Bhuvan</a:t>
            </a:r>
            <a:r>
              <a:rPr lang="en-IN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Outreach  </a:t>
            </a:r>
            <a:r>
              <a:rPr lang="en-IN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activities through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Workshops, popularizing and Training programs by </a:t>
            </a:r>
            <a:r>
              <a:rPr lang="en-US" sz="1400" dirty="0" smtClean="0">
                <a:solidFill>
                  <a:srgbClr val="BF0B9D"/>
                </a:solidFill>
                <a:latin typeface="Arial" pitchFamily="34" charset="0"/>
                <a:cs typeface="Arial" pitchFamily="34" charset="0"/>
              </a:rPr>
              <a:t>Bhuvan Team, NRSC</a:t>
            </a:r>
          </a:p>
          <a:p>
            <a:pPr marL="520391" indent="-462570" algn="just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123 Officials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trained under Coordinated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on Horticulture Assessment and Management using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Geoinformatics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CHAMAN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by </a:t>
            </a:r>
            <a:r>
              <a:rPr lang="en-US" sz="1400" dirty="0" smtClean="0">
                <a:solidFill>
                  <a:srgbClr val="BF0B9D"/>
                </a:solidFill>
                <a:latin typeface="Arial" pitchFamily="34" charset="0"/>
                <a:cs typeface="Arial" pitchFamily="34" charset="0"/>
              </a:rPr>
              <a:t>Agricultural Sciences Group (NRSC), RRSC-East/Central and South</a:t>
            </a:r>
          </a:p>
          <a:p>
            <a:pPr marL="520391" indent="-462570" algn="just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44 Officials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trained on Feasibility Evaluation of 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Water Supply Pipeline Grid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using Geospatial Techniques  by </a:t>
            </a:r>
            <a:r>
              <a:rPr lang="en-US" sz="1400" dirty="0" smtClean="0">
                <a:solidFill>
                  <a:srgbClr val="BF0B9D"/>
                </a:solidFill>
                <a:latin typeface="Arial" pitchFamily="34" charset="0"/>
                <a:cs typeface="Arial" pitchFamily="34" charset="0"/>
              </a:rPr>
              <a:t>Geosciences Group, NRSC</a:t>
            </a:r>
          </a:p>
          <a:p>
            <a:pPr marL="520391" indent="-462570" algn="just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125 PG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Geography Teachers from 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NCERT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were trained under ISRO and NCERT initiative by </a:t>
            </a:r>
            <a:r>
              <a:rPr lang="en-US" sz="1400" dirty="0" smtClean="0">
                <a:solidFill>
                  <a:srgbClr val="BF0B9D"/>
                </a:solidFill>
                <a:latin typeface="Arial" pitchFamily="34" charset="0"/>
                <a:cs typeface="Arial" pitchFamily="34" charset="0"/>
              </a:rPr>
              <a:t>RC-West, East, Central, South and Training Division (NRSC)</a:t>
            </a:r>
          </a:p>
          <a:p>
            <a:pPr marL="520391" indent="-462570" algn="just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188 Officials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Archeological Survey of India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trained on “Inventory and Site Management  plans of Monuments and Heritage” by </a:t>
            </a:r>
            <a:r>
              <a:rPr lang="en-US" sz="1400" dirty="0" smtClean="0">
                <a:solidFill>
                  <a:srgbClr val="BF0B9D"/>
                </a:solidFill>
                <a:latin typeface="Arial" pitchFamily="34" charset="0"/>
                <a:cs typeface="Arial" pitchFamily="34" charset="0"/>
              </a:rPr>
              <a:t>RRSC-South, West and East  </a:t>
            </a:r>
            <a:endParaRPr lang="en-US" sz="1400" dirty="0">
              <a:solidFill>
                <a:srgbClr val="BF0B9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0"/>
            <a:ext cx="6096000" cy="533400"/>
          </a:xfrm>
        </p:spPr>
        <p:txBody>
          <a:bodyPr/>
          <a:lstStyle/>
          <a:p>
            <a:pPr marL="0" lvl="1" indent="0" algn="l">
              <a:buNone/>
            </a:pPr>
            <a:r>
              <a:rPr lang="en-GB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evidence do you measure to show that capacity is built?</a:t>
            </a:r>
          </a:p>
          <a:p>
            <a:pPr algn="l"/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4953000" cy="533400"/>
          </a:xfrm>
        </p:spPr>
        <p:txBody>
          <a:bodyPr/>
          <a:lstStyle/>
          <a:p>
            <a:r>
              <a:rPr lang="en-US" sz="2800" b="1" dirty="0" smtClean="0"/>
              <a:t>Capacity Building @ NRSC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54104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083260"/>
            <a:ext cx="8763000" cy="5774740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0014" tIns="45007" rIns="324000" bIns="45007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Promotional Activities by NRSC including Regional Centers: </a:t>
            </a:r>
          </a:p>
          <a:p>
            <a:pPr marL="401638" marR="0" lvl="0" indent="-288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1638" marR="0" lvl="0" indent="-288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Organized User Interaction workshops</a:t>
            </a:r>
          </a:p>
          <a:p>
            <a:pPr marL="401638" marR="0" lvl="0" indent="-288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Organized National and International Workshops with Collaborating Organizations / Societies</a:t>
            </a:r>
          </a:p>
          <a:p>
            <a:pPr marL="401638" marR="0" lvl="0" indent="-288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Delivered Invited &amp; Contributed Talks in various National workshops </a:t>
            </a:r>
          </a:p>
          <a:p>
            <a:pPr marL="401638" marR="0" lvl="0" indent="-288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Showcasing the potential of Geospatial  Applications by means of Posters</a:t>
            </a:r>
          </a:p>
          <a:p>
            <a:pPr marL="401638" marR="0" lvl="0" indent="-288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Kept Exclusive Exhibition Stalls in various workshops providing awareness and outreach of Technology, visited by about 1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Lakh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people.</a:t>
            </a:r>
          </a:p>
          <a:p>
            <a:pPr marL="401638" marR="0" lvl="0" indent="-288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1292" marR="0" lvl="0" indent="-171901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 to Institutions in Educational Activities by NRSC including Regional Centers: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 a part of Educational support, about 100 </a:t>
            </a:r>
            <a:r>
              <a:rPr kumimoji="0" lang="en-IN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M.Tech</a:t>
            </a:r>
            <a:r>
              <a:rPr kumimoji="0" lang="en-I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kumimoji="0" lang="en-IN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B.Tech</a:t>
            </a:r>
            <a:r>
              <a:rPr kumimoji="0" lang="en-I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students at NRSC, Hyderabad and  80 </a:t>
            </a:r>
            <a:r>
              <a:rPr kumimoji="0" lang="en-IN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B.Tech</a:t>
            </a:r>
            <a:r>
              <a:rPr kumimoji="0" lang="en-I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Students at Regional Centres have carried out their course project work in the areas of</a:t>
            </a:r>
          </a:p>
          <a:p>
            <a:pPr marL="512763" marR="0" lvl="0" indent="-2794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I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Geospatial Applications</a:t>
            </a:r>
          </a:p>
          <a:p>
            <a:pPr marL="512763" marR="0" lvl="0" indent="-2794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I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Hardware development and </a:t>
            </a:r>
          </a:p>
          <a:p>
            <a:pPr marL="512763" marR="0" lvl="0" indent="-2794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I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Software 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9331" y="-53697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best practices do you follow?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4953000" cy="533400"/>
          </a:xfrm>
        </p:spPr>
        <p:txBody>
          <a:bodyPr/>
          <a:lstStyle/>
          <a:p>
            <a:r>
              <a:rPr lang="en-US" sz="2800" b="1" dirty="0" smtClean="0"/>
              <a:t>Capacity Building @ NRSC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22387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246" y="1165841"/>
            <a:ext cx="3733799" cy="3389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14" tIns="45007" rIns="324000" bIns="45007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Courses  Planned in 2016-17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36220"/>
              </p:ext>
            </p:extLst>
          </p:nvPr>
        </p:nvGraphicFramePr>
        <p:xfrm>
          <a:off x="114299" y="1541956"/>
          <a:ext cx="8839201" cy="3349093"/>
        </p:xfrm>
        <a:graphic>
          <a:graphicData uri="http://schemas.openxmlformats.org/drawingml/2006/table">
            <a:tbl>
              <a:tblPr/>
              <a:tblGrid>
                <a:gridCol w="786512"/>
                <a:gridCol w="1607222"/>
                <a:gridCol w="4885608"/>
                <a:gridCol w="1559859"/>
              </a:tblGrid>
              <a:tr h="4026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Sl. No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Course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Type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Course Name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Duration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4350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Regular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Microwave Remote Sensing and Applications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weeks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4139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Special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Remote Sensing  Ground Segment Systems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days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9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Special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Advances in GIS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weeks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326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Special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Hyperspectral Remote Sensing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week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Special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Digital Photogrammetry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IN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918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Regular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Arial"/>
                          <a:ea typeface="Calibri"/>
                          <a:cs typeface="Times New Roman"/>
                        </a:rPr>
                        <a:t>Geospatial Technologies &amp; Applications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Arial"/>
                          <a:ea typeface="Calibri"/>
                          <a:cs typeface="Times New Roman"/>
                        </a:rPr>
                        <a:t>12 weeks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Special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Bhuvan Overview  </a:t>
                      </a:r>
                      <a:r>
                        <a:rPr lang="en-IN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Training with Hands-on Practical 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days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4809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Customized Courses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Organized in Specific Areas  Based on Request from User Organizations 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660058"/>
              </p:ext>
            </p:extLst>
          </p:nvPr>
        </p:nvGraphicFramePr>
        <p:xfrm>
          <a:off x="114300" y="4861816"/>
          <a:ext cx="883920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533147"/>
                <a:gridCol w="162025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Sl. 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In House Training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Planned in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ISRO-STP on </a:t>
                      </a:r>
                      <a:r>
                        <a:rPr lang="en-IN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“Space Inputs for Disaster Management” </a:t>
                      </a:r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 ISRO Scientists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June, 2016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ISRO-STP on </a:t>
                      </a:r>
                      <a:r>
                        <a:rPr lang="en-IN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“Space Inputs for Governance” </a:t>
                      </a:r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 ISRO Scientists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October, 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“Technical Activities of NRSC”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for NRSC Scientists – in Alternate Year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July:Aug</a:t>
                      </a:r>
                      <a:r>
                        <a:rPr lang="en-US" sz="1600" dirty="0" smtClean="0"/>
                        <a:t>, 2016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4953000" cy="533400"/>
          </a:xfrm>
        </p:spPr>
        <p:txBody>
          <a:bodyPr/>
          <a:lstStyle/>
          <a:p>
            <a:r>
              <a:rPr lang="en-US" sz="2800" b="1" dirty="0" smtClean="0"/>
              <a:t>Capacity Building @ NRSC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289331" y="-53697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best practices do you follow?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653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4953000" cy="533400"/>
          </a:xfrm>
        </p:spPr>
        <p:txBody>
          <a:bodyPr/>
          <a:lstStyle/>
          <a:p>
            <a:r>
              <a:rPr lang="en-US" sz="2800" b="1" dirty="0" smtClean="0"/>
              <a:t>Capacity Building @ IIST</a:t>
            </a:r>
            <a:endParaRPr lang="en-US" sz="2800" b="1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-457200" y="1371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sz="2800" dirty="0" smtClean="0">
                <a:solidFill>
                  <a:srgbClr val="0000FF"/>
                </a:solidFill>
              </a:rPr>
              <a:t>Undergraduate level </a:t>
            </a:r>
            <a:r>
              <a:rPr lang="en-US" sz="2800" dirty="0" err="1" smtClean="0">
                <a:solidFill>
                  <a:srgbClr val="0000FF"/>
                </a:solidFill>
              </a:rPr>
              <a:t>programmes</a:t>
            </a:r>
            <a:endParaRPr lang="en-US" sz="2800" dirty="0"/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8229600" cy="1905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latin typeface="Arabic Typesetting" pitchFamily="66" charset="-78"/>
                <a:cs typeface="Arabic Typesetting" pitchFamily="66" charset="-78"/>
              </a:rPr>
              <a:t>1. B.Tech in Aerospace Engineering</a:t>
            </a:r>
          </a:p>
          <a:p>
            <a:pPr>
              <a:buNone/>
            </a:pPr>
            <a:r>
              <a:rPr lang="en-US" sz="1800" dirty="0" smtClean="0">
                <a:latin typeface="Arabic Typesetting" pitchFamily="66" charset="-78"/>
                <a:cs typeface="Arabic Typesetting" pitchFamily="66" charset="-78"/>
              </a:rPr>
              <a:t>2. B.Tech in Avionics</a:t>
            </a:r>
          </a:p>
          <a:p>
            <a:pPr>
              <a:buNone/>
            </a:pPr>
            <a:r>
              <a:rPr lang="en-US" sz="1800" dirty="0" smtClean="0">
                <a:latin typeface="Arabic Typesetting" pitchFamily="66" charset="-78"/>
                <a:cs typeface="Arabic Typesetting" pitchFamily="66" charset="-78"/>
              </a:rPr>
              <a:t>3. B.Tech in Engineering Physics (started from</a:t>
            </a:r>
            <a:r>
              <a:rPr lang="en-US" sz="1800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1800" dirty="0" smtClean="0">
                <a:latin typeface="Arabic Typesetting" pitchFamily="66" charset="-78"/>
                <a:cs typeface="Arabic Typesetting" pitchFamily="66" charset="-78"/>
              </a:rPr>
              <a:t>the</a:t>
            </a:r>
            <a:r>
              <a:rPr lang="en-US" sz="1800" i="1" dirty="0" smtClean="0">
                <a:latin typeface="Arabic Typesetting" pitchFamily="66" charset="-78"/>
                <a:cs typeface="Arabic Typesetting" pitchFamily="66" charset="-78"/>
              </a:rPr>
              <a:t> year 2014).</a:t>
            </a:r>
          </a:p>
          <a:p>
            <a:pPr>
              <a:buNone/>
            </a:pPr>
            <a:r>
              <a:rPr lang="en-US" sz="1800" i="1" dirty="0" smtClean="0">
                <a:latin typeface="Arabic Typesetting" pitchFamily="66" charset="-78"/>
                <a:cs typeface="Arabic Typesetting" pitchFamily="66" charset="-78"/>
              </a:rPr>
              <a:t>4. </a:t>
            </a:r>
            <a:r>
              <a:rPr lang="en-US" sz="1800" dirty="0" smtClean="0">
                <a:latin typeface="Arabic Typesetting" pitchFamily="66" charset="-78"/>
                <a:cs typeface="Arabic Typesetting" pitchFamily="66" charset="-78"/>
              </a:rPr>
              <a:t>Five Year Dual Degree Programme (</a:t>
            </a:r>
            <a:r>
              <a:rPr lang="en-US" sz="1800" dirty="0" err="1" smtClean="0">
                <a:latin typeface="Arabic Typesetting" pitchFamily="66" charset="-78"/>
                <a:cs typeface="Arabic Typesetting" pitchFamily="66" charset="-78"/>
              </a:rPr>
              <a:t>B.Tech</a:t>
            </a:r>
            <a:r>
              <a:rPr lang="en-US" sz="1800" dirty="0" smtClean="0">
                <a:latin typeface="Arabic Typesetting" pitchFamily="66" charset="-78"/>
                <a:cs typeface="Arabic Typesetting" pitchFamily="66" charset="-78"/>
              </a:rPr>
              <a:t>-M.S/</a:t>
            </a:r>
            <a:r>
              <a:rPr lang="en-US" sz="1800" dirty="0" err="1" smtClean="0">
                <a:latin typeface="Arabic Typesetting" pitchFamily="66" charset="-78"/>
                <a:cs typeface="Arabic Typesetting" pitchFamily="66" charset="-78"/>
              </a:rPr>
              <a:t>M.Tech</a:t>
            </a:r>
            <a:r>
              <a:rPr lang="en-US" sz="1800" dirty="0" smtClean="0">
                <a:latin typeface="Arabic Typesetting" pitchFamily="66" charset="-78"/>
                <a:cs typeface="Arabic Typesetting" pitchFamily="66" charset="-78"/>
              </a:rPr>
              <a:t>).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9331" y="-53697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best practices do you follow?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82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4953000" cy="533400"/>
          </a:xfrm>
        </p:spPr>
        <p:txBody>
          <a:bodyPr/>
          <a:lstStyle/>
          <a:p>
            <a:r>
              <a:rPr lang="en-US" sz="2800" b="1" dirty="0" smtClean="0"/>
              <a:t>Capacity Building @ IIST</a:t>
            </a:r>
            <a:endParaRPr lang="en-US" sz="2800" b="1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19100" y="1219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sz="2400" dirty="0" smtClean="0">
                <a:solidFill>
                  <a:srgbClr val="0000FF"/>
                </a:solidFill>
              </a:rPr>
              <a:t>Academics and internship </a:t>
            </a:r>
            <a:r>
              <a:rPr lang="en-US" sz="2400" dirty="0" err="1" smtClean="0">
                <a:solidFill>
                  <a:srgbClr val="0000FF"/>
                </a:solidFill>
              </a:rPr>
              <a:t>programmes</a:t>
            </a:r>
            <a:r>
              <a:rPr lang="en-US" sz="2400" dirty="0" smtClean="0">
                <a:solidFill>
                  <a:srgbClr val="0000FF"/>
                </a:solidFill>
              </a:rPr>
              <a:t> abroad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 (for </a:t>
            </a:r>
            <a:r>
              <a:rPr lang="en-US" sz="2400" dirty="0" err="1" smtClean="0">
                <a:solidFill>
                  <a:srgbClr val="0000FF"/>
                </a:solidFill>
              </a:rPr>
              <a:t>B.Tech</a:t>
            </a:r>
            <a:r>
              <a:rPr lang="en-US" sz="2400" dirty="0" smtClean="0">
                <a:solidFill>
                  <a:srgbClr val="0000FF"/>
                </a:solidFill>
              </a:rPr>
              <a:t> Students)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4294967295"/>
          </p:nvPr>
        </p:nvSpPr>
        <p:spPr>
          <a:xfrm>
            <a:off x="228600" y="2220629"/>
            <a:ext cx="8686800" cy="25988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California Institute of Technology (CALTECH), U.S.A.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Universities Space Research Association (USRA), U.S.A.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Jet Propulsion Laboratory (JPL), U.S.A.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Lockheed Martin Undergraduate Student Visitation Program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Mitacs Globalink Foundation, Canada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9331" y="-53697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best practices do you follow? </a:t>
            </a:r>
            <a:endParaRPr lang="en-US" dirty="0"/>
          </a:p>
        </p:txBody>
      </p:sp>
      <p:pic>
        <p:nvPicPr>
          <p:cNvPr id="12" name="Picture 11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443693"/>
            <a:ext cx="1676400" cy="1600200"/>
          </a:xfrm>
          <a:prstGeom prst="rect">
            <a:avLst/>
          </a:prstGeom>
        </p:spPr>
      </p:pic>
      <p:pic>
        <p:nvPicPr>
          <p:cNvPr id="13" name="Picture 12" descr="download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710" y="4476350"/>
            <a:ext cx="1676400" cy="1676400"/>
          </a:xfrm>
          <a:prstGeom prst="rect">
            <a:avLst/>
          </a:prstGeom>
        </p:spPr>
      </p:pic>
      <p:pic>
        <p:nvPicPr>
          <p:cNvPr id="14" name="Picture 13" descr="240px-Jet_Propulsion_Laboratory_logo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967" y="4525880"/>
            <a:ext cx="2057400" cy="1577340"/>
          </a:xfrm>
          <a:prstGeom prst="rect">
            <a:avLst/>
          </a:prstGeom>
        </p:spPr>
      </p:pic>
      <p:pic>
        <p:nvPicPr>
          <p:cNvPr id="15" name="Picture 14" descr="imag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171" y="5897480"/>
            <a:ext cx="5638800" cy="990600"/>
          </a:xfrm>
          <a:prstGeom prst="rect">
            <a:avLst/>
          </a:prstGeom>
        </p:spPr>
      </p:pic>
      <p:pic>
        <p:nvPicPr>
          <p:cNvPr id="16" name="Picture 15" descr="images (1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224" y="4402471"/>
            <a:ext cx="244928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54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4953000" cy="533400"/>
          </a:xfrm>
        </p:spPr>
        <p:txBody>
          <a:bodyPr/>
          <a:lstStyle/>
          <a:p>
            <a:r>
              <a:rPr lang="en-US" sz="2800" b="1" dirty="0" smtClean="0"/>
              <a:t>Capacity Building @ IIST</a:t>
            </a:r>
            <a:endParaRPr lang="en-US" sz="2800" b="1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04800" y="92242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PG/Doctoral </a:t>
            </a:r>
            <a:r>
              <a:rPr lang="en-US" sz="2800" dirty="0" err="1" smtClean="0">
                <a:solidFill>
                  <a:srgbClr val="0000FF"/>
                </a:solidFill>
              </a:rPr>
              <a:t>programmes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9331" y="-53697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best practices do you follow?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93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4953000" cy="533400"/>
          </a:xfrm>
        </p:spPr>
        <p:txBody>
          <a:bodyPr/>
          <a:lstStyle/>
          <a:p>
            <a:r>
              <a:rPr lang="en-US" sz="2800" b="1" dirty="0" smtClean="0"/>
              <a:t>Capacity Building @ IIST</a:t>
            </a:r>
            <a:endParaRPr lang="en-US" sz="2800" b="1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1295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sz="2400" smtClean="0">
                <a:solidFill>
                  <a:srgbClr val="0000FF"/>
                </a:solidFill>
              </a:rPr>
              <a:t>B.Tech student strength across the disciplines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" name="Content Placeholder 5" descr="R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3400" y="2209800"/>
            <a:ext cx="8229600" cy="413641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-76200"/>
            <a:ext cx="6096000" cy="533400"/>
          </a:xfrm>
        </p:spPr>
        <p:txBody>
          <a:bodyPr/>
          <a:lstStyle/>
          <a:p>
            <a:pPr marL="0" lvl="1" indent="0" algn="l">
              <a:buNone/>
            </a:pPr>
            <a:r>
              <a:rPr lang="en-GB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evidence do you measure to show that capacity is built?</a:t>
            </a:r>
          </a:p>
          <a:p>
            <a:pPr algn="l"/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41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7306" y="2443592"/>
            <a:ext cx="4650898" cy="2877337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Indian Institute of Remote Sensing (IIRS)</a:t>
            </a:r>
          </a:p>
          <a:p>
            <a:pPr marL="0" indent="0">
              <a:buNone/>
            </a:pPr>
            <a:r>
              <a:rPr lang="en-US" sz="2200" dirty="0"/>
              <a:t>National Remote Sensing </a:t>
            </a:r>
            <a:r>
              <a:rPr lang="en-US" sz="2200" dirty="0" smtClean="0"/>
              <a:t>Centre (</a:t>
            </a:r>
            <a:r>
              <a:rPr lang="en-US" sz="2200" dirty="0"/>
              <a:t>NRSC)</a:t>
            </a:r>
          </a:p>
          <a:p>
            <a:pPr marL="0" indent="0">
              <a:buNone/>
            </a:pPr>
            <a:r>
              <a:rPr lang="en-US" sz="2200" dirty="0"/>
              <a:t>Space Application </a:t>
            </a:r>
            <a:r>
              <a:rPr lang="en-US" sz="2200" dirty="0" smtClean="0"/>
              <a:t>Centre (</a:t>
            </a:r>
            <a:r>
              <a:rPr lang="en-US" sz="2200" dirty="0"/>
              <a:t>SAC) </a:t>
            </a:r>
          </a:p>
          <a:p>
            <a:pPr marL="0" indent="0">
              <a:buNone/>
            </a:pPr>
            <a:r>
              <a:rPr lang="en-US" sz="2200" dirty="0"/>
              <a:t>Indian Institute of Space </a:t>
            </a:r>
            <a:r>
              <a:rPr lang="en-US" sz="2200" dirty="0" smtClean="0"/>
              <a:t>Science&amp; Technology (IIST)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171700" y="0"/>
            <a:ext cx="4953000" cy="533400"/>
          </a:xfrm>
        </p:spPr>
        <p:txBody>
          <a:bodyPr/>
          <a:lstStyle/>
          <a:p>
            <a:pPr marL="0" lvl="1" indent="0" algn="just">
              <a:buNone/>
            </a:pPr>
            <a:r>
              <a:rPr lang="en-GB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your implementing partners?</a:t>
            </a:r>
          </a:p>
          <a:p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295400"/>
            <a:ext cx="7467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smtClean="0">
                <a:solidFill>
                  <a:schemeClr val="tx1"/>
                </a:solidFill>
              </a:rPr>
              <a:t>ISRO Institutions for Capacity Building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1030"/>
          <p:cNvGrpSpPr>
            <a:grpSpLocks/>
          </p:cNvGrpSpPr>
          <p:nvPr/>
        </p:nvGrpSpPr>
        <p:grpSpPr bwMode="auto">
          <a:xfrm>
            <a:off x="4698204" y="1948543"/>
            <a:ext cx="4317449" cy="4746971"/>
            <a:chOff x="117" y="1005"/>
            <a:chExt cx="2592" cy="3072"/>
          </a:xfrm>
        </p:grpSpPr>
        <p:sp>
          <p:nvSpPr>
            <p:cNvPr id="6" name="AutoShape 1031"/>
            <p:cNvSpPr>
              <a:spLocks noChangeArrowheads="1"/>
            </p:cNvSpPr>
            <p:nvPr/>
          </p:nvSpPr>
          <p:spPr bwMode="auto">
            <a:xfrm>
              <a:off x="117" y="1005"/>
              <a:ext cx="2592" cy="3072"/>
            </a:xfrm>
            <a:prstGeom prst="roundRect">
              <a:avLst>
                <a:gd name="adj" fmla="val 7718"/>
              </a:avLst>
            </a:prstGeom>
            <a:solidFill>
              <a:srgbClr val="E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7" name="Group 1032"/>
            <p:cNvGrpSpPr>
              <a:grpSpLocks/>
            </p:cNvGrpSpPr>
            <p:nvPr/>
          </p:nvGrpSpPr>
          <p:grpSpPr bwMode="auto">
            <a:xfrm>
              <a:off x="122" y="1104"/>
              <a:ext cx="2566" cy="2966"/>
              <a:chOff x="122" y="1104"/>
              <a:chExt cx="2566" cy="2966"/>
            </a:xfrm>
          </p:grpSpPr>
          <p:grpSp>
            <p:nvGrpSpPr>
              <p:cNvPr id="8" name="Group 1033"/>
              <p:cNvGrpSpPr>
                <a:grpSpLocks/>
              </p:cNvGrpSpPr>
              <p:nvPr/>
            </p:nvGrpSpPr>
            <p:grpSpPr bwMode="auto">
              <a:xfrm>
                <a:off x="122" y="1104"/>
                <a:ext cx="2566" cy="2880"/>
                <a:chOff x="1152" y="432"/>
                <a:chExt cx="3454" cy="3888"/>
              </a:xfrm>
            </p:grpSpPr>
            <p:grpSp>
              <p:nvGrpSpPr>
                <p:cNvPr id="62" name="Group 1034"/>
                <p:cNvGrpSpPr>
                  <a:grpSpLocks/>
                </p:cNvGrpSpPr>
                <p:nvPr/>
              </p:nvGrpSpPr>
              <p:grpSpPr bwMode="auto">
                <a:xfrm>
                  <a:off x="1152" y="432"/>
                  <a:ext cx="3454" cy="3888"/>
                  <a:chOff x="0" y="45"/>
                  <a:chExt cx="3798" cy="4275"/>
                </a:xfrm>
              </p:grpSpPr>
              <p:sp>
                <p:nvSpPr>
                  <p:cNvPr id="64" name="Freeform 1035"/>
                  <p:cNvSpPr>
                    <a:spLocks/>
                  </p:cNvSpPr>
                  <p:nvPr/>
                </p:nvSpPr>
                <p:spPr bwMode="auto">
                  <a:xfrm>
                    <a:off x="3258" y="3371"/>
                    <a:ext cx="55" cy="287"/>
                  </a:xfrm>
                  <a:custGeom>
                    <a:avLst/>
                    <a:gdLst/>
                    <a:ahLst/>
                    <a:cxnLst>
                      <a:cxn ang="0">
                        <a:pos x="43" y="6"/>
                      </a:cxn>
                      <a:cxn ang="0">
                        <a:pos x="47" y="0"/>
                      </a:cxn>
                      <a:cxn ang="0">
                        <a:pos x="39" y="12"/>
                      </a:cxn>
                      <a:cxn ang="0">
                        <a:pos x="33" y="39"/>
                      </a:cxn>
                      <a:cxn ang="0">
                        <a:pos x="24" y="67"/>
                      </a:cxn>
                      <a:cxn ang="0">
                        <a:pos x="20" y="125"/>
                      </a:cxn>
                      <a:cxn ang="0">
                        <a:pos x="16" y="152"/>
                      </a:cxn>
                      <a:cxn ang="0">
                        <a:pos x="20" y="174"/>
                      </a:cxn>
                      <a:cxn ang="0">
                        <a:pos x="20" y="189"/>
                      </a:cxn>
                      <a:cxn ang="0">
                        <a:pos x="14" y="207"/>
                      </a:cxn>
                      <a:cxn ang="0">
                        <a:pos x="6" y="224"/>
                      </a:cxn>
                      <a:cxn ang="0">
                        <a:pos x="0" y="236"/>
                      </a:cxn>
                      <a:cxn ang="0">
                        <a:pos x="2" y="265"/>
                      </a:cxn>
                      <a:cxn ang="0">
                        <a:pos x="4" y="271"/>
                      </a:cxn>
                      <a:cxn ang="0">
                        <a:pos x="16" y="287"/>
                      </a:cxn>
                      <a:cxn ang="0">
                        <a:pos x="29" y="283"/>
                      </a:cxn>
                      <a:cxn ang="0">
                        <a:pos x="22" y="265"/>
                      </a:cxn>
                      <a:cxn ang="0">
                        <a:pos x="31" y="209"/>
                      </a:cxn>
                      <a:cxn ang="0">
                        <a:pos x="39" y="184"/>
                      </a:cxn>
                      <a:cxn ang="0">
                        <a:pos x="37" y="166"/>
                      </a:cxn>
                      <a:cxn ang="0">
                        <a:pos x="43" y="143"/>
                      </a:cxn>
                      <a:cxn ang="0">
                        <a:pos x="49" y="108"/>
                      </a:cxn>
                      <a:cxn ang="0">
                        <a:pos x="41" y="92"/>
                      </a:cxn>
                      <a:cxn ang="0">
                        <a:pos x="41" y="76"/>
                      </a:cxn>
                      <a:cxn ang="0">
                        <a:pos x="51" y="67"/>
                      </a:cxn>
                      <a:cxn ang="0">
                        <a:pos x="55" y="26"/>
                      </a:cxn>
                      <a:cxn ang="0">
                        <a:pos x="53" y="6"/>
                      </a:cxn>
                      <a:cxn ang="0">
                        <a:pos x="43" y="6"/>
                      </a:cxn>
                    </a:cxnLst>
                    <a:rect l="0" t="0" r="r" b="b"/>
                    <a:pathLst>
                      <a:path w="55" h="287">
                        <a:moveTo>
                          <a:pt x="43" y="6"/>
                        </a:moveTo>
                        <a:lnTo>
                          <a:pt x="47" y="0"/>
                        </a:lnTo>
                        <a:lnTo>
                          <a:pt x="39" y="12"/>
                        </a:lnTo>
                        <a:lnTo>
                          <a:pt x="33" y="39"/>
                        </a:lnTo>
                        <a:lnTo>
                          <a:pt x="24" y="67"/>
                        </a:lnTo>
                        <a:lnTo>
                          <a:pt x="20" y="125"/>
                        </a:lnTo>
                        <a:lnTo>
                          <a:pt x="16" y="152"/>
                        </a:lnTo>
                        <a:lnTo>
                          <a:pt x="20" y="174"/>
                        </a:lnTo>
                        <a:lnTo>
                          <a:pt x="20" y="189"/>
                        </a:lnTo>
                        <a:lnTo>
                          <a:pt x="14" y="207"/>
                        </a:lnTo>
                        <a:lnTo>
                          <a:pt x="6" y="224"/>
                        </a:lnTo>
                        <a:lnTo>
                          <a:pt x="0" y="236"/>
                        </a:lnTo>
                        <a:lnTo>
                          <a:pt x="2" y="265"/>
                        </a:lnTo>
                        <a:lnTo>
                          <a:pt x="4" y="271"/>
                        </a:lnTo>
                        <a:lnTo>
                          <a:pt x="16" y="287"/>
                        </a:lnTo>
                        <a:lnTo>
                          <a:pt x="29" y="283"/>
                        </a:lnTo>
                        <a:lnTo>
                          <a:pt x="22" y="265"/>
                        </a:lnTo>
                        <a:lnTo>
                          <a:pt x="31" y="209"/>
                        </a:lnTo>
                        <a:lnTo>
                          <a:pt x="39" y="184"/>
                        </a:lnTo>
                        <a:lnTo>
                          <a:pt x="37" y="166"/>
                        </a:lnTo>
                        <a:lnTo>
                          <a:pt x="43" y="143"/>
                        </a:lnTo>
                        <a:lnTo>
                          <a:pt x="49" y="108"/>
                        </a:lnTo>
                        <a:lnTo>
                          <a:pt x="41" y="92"/>
                        </a:lnTo>
                        <a:lnTo>
                          <a:pt x="41" y="76"/>
                        </a:lnTo>
                        <a:lnTo>
                          <a:pt x="51" y="67"/>
                        </a:lnTo>
                        <a:lnTo>
                          <a:pt x="55" y="26"/>
                        </a:lnTo>
                        <a:lnTo>
                          <a:pt x="53" y="6"/>
                        </a:lnTo>
                        <a:lnTo>
                          <a:pt x="43" y="6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5" name="Freeform 1036"/>
                  <p:cNvSpPr>
                    <a:spLocks/>
                  </p:cNvSpPr>
                  <p:nvPr/>
                </p:nvSpPr>
                <p:spPr bwMode="auto">
                  <a:xfrm>
                    <a:off x="3258" y="3371"/>
                    <a:ext cx="55" cy="287"/>
                  </a:xfrm>
                  <a:custGeom>
                    <a:avLst/>
                    <a:gdLst/>
                    <a:ahLst/>
                    <a:cxnLst>
                      <a:cxn ang="0">
                        <a:pos x="43" y="6"/>
                      </a:cxn>
                      <a:cxn ang="0">
                        <a:pos x="47" y="0"/>
                      </a:cxn>
                      <a:cxn ang="0">
                        <a:pos x="39" y="12"/>
                      </a:cxn>
                      <a:cxn ang="0">
                        <a:pos x="33" y="39"/>
                      </a:cxn>
                      <a:cxn ang="0">
                        <a:pos x="24" y="67"/>
                      </a:cxn>
                      <a:cxn ang="0">
                        <a:pos x="20" y="125"/>
                      </a:cxn>
                      <a:cxn ang="0">
                        <a:pos x="16" y="152"/>
                      </a:cxn>
                      <a:cxn ang="0">
                        <a:pos x="20" y="174"/>
                      </a:cxn>
                      <a:cxn ang="0">
                        <a:pos x="20" y="189"/>
                      </a:cxn>
                      <a:cxn ang="0">
                        <a:pos x="14" y="207"/>
                      </a:cxn>
                      <a:cxn ang="0">
                        <a:pos x="6" y="224"/>
                      </a:cxn>
                      <a:cxn ang="0">
                        <a:pos x="0" y="236"/>
                      </a:cxn>
                      <a:cxn ang="0">
                        <a:pos x="2" y="265"/>
                      </a:cxn>
                      <a:cxn ang="0">
                        <a:pos x="4" y="271"/>
                      </a:cxn>
                      <a:cxn ang="0">
                        <a:pos x="16" y="287"/>
                      </a:cxn>
                      <a:cxn ang="0">
                        <a:pos x="29" y="283"/>
                      </a:cxn>
                      <a:cxn ang="0">
                        <a:pos x="22" y="265"/>
                      </a:cxn>
                      <a:cxn ang="0">
                        <a:pos x="31" y="209"/>
                      </a:cxn>
                      <a:cxn ang="0">
                        <a:pos x="39" y="184"/>
                      </a:cxn>
                      <a:cxn ang="0">
                        <a:pos x="37" y="166"/>
                      </a:cxn>
                      <a:cxn ang="0">
                        <a:pos x="43" y="143"/>
                      </a:cxn>
                      <a:cxn ang="0">
                        <a:pos x="49" y="108"/>
                      </a:cxn>
                      <a:cxn ang="0">
                        <a:pos x="41" y="92"/>
                      </a:cxn>
                      <a:cxn ang="0">
                        <a:pos x="41" y="76"/>
                      </a:cxn>
                      <a:cxn ang="0">
                        <a:pos x="51" y="67"/>
                      </a:cxn>
                      <a:cxn ang="0">
                        <a:pos x="55" y="26"/>
                      </a:cxn>
                      <a:cxn ang="0">
                        <a:pos x="53" y="6"/>
                      </a:cxn>
                      <a:cxn ang="0">
                        <a:pos x="43" y="6"/>
                      </a:cxn>
                    </a:cxnLst>
                    <a:rect l="0" t="0" r="r" b="b"/>
                    <a:pathLst>
                      <a:path w="55" h="287">
                        <a:moveTo>
                          <a:pt x="43" y="6"/>
                        </a:moveTo>
                        <a:lnTo>
                          <a:pt x="47" y="0"/>
                        </a:lnTo>
                        <a:lnTo>
                          <a:pt x="39" y="12"/>
                        </a:lnTo>
                        <a:lnTo>
                          <a:pt x="33" y="39"/>
                        </a:lnTo>
                        <a:lnTo>
                          <a:pt x="24" y="67"/>
                        </a:lnTo>
                        <a:lnTo>
                          <a:pt x="20" y="125"/>
                        </a:lnTo>
                        <a:lnTo>
                          <a:pt x="16" y="152"/>
                        </a:lnTo>
                        <a:lnTo>
                          <a:pt x="20" y="174"/>
                        </a:lnTo>
                        <a:lnTo>
                          <a:pt x="20" y="189"/>
                        </a:lnTo>
                        <a:lnTo>
                          <a:pt x="14" y="207"/>
                        </a:lnTo>
                        <a:lnTo>
                          <a:pt x="6" y="224"/>
                        </a:lnTo>
                        <a:lnTo>
                          <a:pt x="0" y="236"/>
                        </a:lnTo>
                        <a:lnTo>
                          <a:pt x="2" y="265"/>
                        </a:lnTo>
                        <a:lnTo>
                          <a:pt x="4" y="271"/>
                        </a:lnTo>
                        <a:lnTo>
                          <a:pt x="16" y="287"/>
                        </a:lnTo>
                        <a:lnTo>
                          <a:pt x="29" y="283"/>
                        </a:lnTo>
                        <a:lnTo>
                          <a:pt x="22" y="265"/>
                        </a:lnTo>
                        <a:lnTo>
                          <a:pt x="31" y="209"/>
                        </a:lnTo>
                        <a:lnTo>
                          <a:pt x="39" y="184"/>
                        </a:lnTo>
                        <a:lnTo>
                          <a:pt x="37" y="166"/>
                        </a:lnTo>
                        <a:lnTo>
                          <a:pt x="43" y="143"/>
                        </a:lnTo>
                        <a:lnTo>
                          <a:pt x="49" y="108"/>
                        </a:lnTo>
                        <a:lnTo>
                          <a:pt x="41" y="92"/>
                        </a:lnTo>
                        <a:lnTo>
                          <a:pt x="41" y="76"/>
                        </a:lnTo>
                        <a:lnTo>
                          <a:pt x="51" y="67"/>
                        </a:lnTo>
                        <a:lnTo>
                          <a:pt x="55" y="26"/>
                        </a:lnTo>
                        <a:lnTo>
                          <a:pt x="53" y="6"/>
                        </a:lnTo>
                        <a:lnTo>
                          <a:pt x="43" y="6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6" name="Freeform 1037"/>
                  <p:cNvSpPr>
                    <a:spLocks/>
                  </p:cNvSpPr>
                  <p:nvPr/>
                </p:nvSpPr>
                <p:spPr bwMode="auto">
                  <a:xfrm>
                    <a:off x="3258" y="3371"/>
                    <a:ext cx="55" cy="287"/>
                  </a:xfrm>
                  <a:custGeom>
                    <a:avLst/>
                    <a:gdLst/>
                    <a:ahLst/>
                    <a:cxnLst>
                      <a:cxn ang="0">
                        <a:pos x="43" y="6"/>
                      </a:cxn>
                      <a:cxn ang="0">
                        <a:pos x="47" y="0"/>
                      </a:cxn>
                      <a:cxn ang="0">
                        <a:pos x="39" y="12"/>
                      </a:cxn>
                      <a:cxn ang="0">
                        <a:pos x="33" y="39"/>
                      </a:cxn>
                      <a:cxn ang="0">
                        <a:pos x="24" y="67"/>
                      </a:cxn>
                      <a:cxn ang="0">
                        <a:pos x="20" y="125"/>
                      </a:cxn>
                      <a:cxn ang="0">
                        <a:pos x="16" y="152"/>
                      </a:cxn>
                      <a:cxn ang="0">
                        <a:pos x="20" y="174"/>
                      </a:cxn>
                      <a:cxn ang="0">
                        <a:pos x="20" y="189"/>
                      </a:cxn>
                      <a:cxn ang="0">
                        <a:pos x="14" y="207"/>
                      </a:cxn>
                      <a:cxn ang="0">
                        <a:pos x="6" y="224"/>
                      </a:cxn>
                      <a:cxn ang="0">
                        <a:pos x="0" y="236"/>
                      </a:cxn>
                      <a:cxn ang="0">
                        <a:pos x="2" y="265"/>
                      </a:cxn>
                      <a:cxn ang="0">
                        <a:pos x="4" y="271"/>
                      </a:cxn>
                      <a:cxn ang="0">
                        <a:pos x="16" y="287"/>
                      </a:cxn>
                      <a:cxn ang="0">
                        <a:pos x="29" y="283"/>
                      </a:cxn>
                      <a:cxn ang="0">
                        <a:pos x="22" y="265"/>
                      </a:cxn>
                      <a:cxn ang="0">
                        <a:pos x="31" y="209"/>
                      </a:cxn>
                      <a:cxn ang="0">
                        <a:pos x="39" y="184"/>
                      </a:cxn>
                      <a:cxn ang="0">
                        <a:pos x="37" y="166"/>
                      </a:cxn>
                      <a:cxn ang="0">
                        <a:pos x="43" y="143"/>
                      </a:cxn>
                      <a:cxn ang="0">
                        <a:pos x="49" y="108"/>
                      </a:cxn>
                      <a:cxn ang="0">
                        <a:pos x="41" y="92"/>
                      </a:cxn>
                      <a:cxn ang="0">
                        <a:pos x="41" y="76"/>
                      </a:cxn>
                      <a:cxn ang="0">
                        <a:pos x="51" y="67"/>
                      </a:cxn>
                      <a:cxn ang="0">
                        <a:pos x="55" y="26"/>
                      </a:cxn>
                      <a:cxn ang="0">
                        <a:pos x="53" y="6"/>
                      </a:cxn>
                      <a:cxn ang="0">
                        <a:pos x="43" y="6"/>
                      </a:cxn>
                    </a:cxnLst>
                    <a:rect l="0" t="0" r="r" b="b"/>
                    <a:pathLst>
                      <a:path w="55" h="287">
                        <a:moveTo>
                          <a:pt x="43" y="6"/>
                        </a:moveTo>
                        <a:lnTo>
                          <a:pt x="47" y="0"/>
                        </a:lnTo>
                        <a:lnTo>
                          <a:pt x="39" y="12"/>
                        </a:lnTo>
                        <a:lnTo>
                          <a:pt x="33" y="39"/>
                        </a:lnTo>
                        <a:lnTo>
                          <a:pt x="24" y="67"/>
                        </a:lnTo>
                        <a:lnTo>
                          <a:pt x="20" y="125"/>
                        </a:lnTo>
                        <a:lnTo>
                          <a:pt x="16" y="152"/>
                        </a:lnTo>
                        <a:lnTo>
                          <a:pt x="20" y="174"/>
                        </a:lnTo>
                        <a:lnTo>
                          <a:pt x="20" y="189"/>
                        </a:lnTo>
                        <a:lnTo>
                          <a:pt x="14" y="207"/>
                        </a:lnTo>
                        <a:lnTo>
                          <a:pt x="6" y="224"/>
                        </a:lnTo>
                        <a:lnTo>
                          <a:pt x="0" y="236"/>
                        </a:lnTo>
                        <a:lnTo>
                          <a:pt x="2" y="265"/>
                        </a:lnTo>
                        <a:lnTo>
                          <a:pt x="4" y="271"/>
                        </a:lnTo>
                        <a:lnTo>
                          <a:pt x="16" y="287"/>
                        </a:lnTo>
                        <a:lnTo>
                          <a:pt x="29" y="283"/>
                        </a:lnTo>
                        <a:lnTo>
                          <a:pt x="22" y="265"/>
                        </a:lnTo>
                        <a:lnTo>
                          <a:pt x="31" y="209"/>
                        </a:lnTo>
                        <a:lnTo>
                          <a:pt x="39" y="184"/>
                        </a:lnTo>
                        <a:lnTo>
                          <a:pt x="37" y="166"/>
                        </a:lnTo>
                        <a:lnTo>
                          <a:pt x="43" y="143"/>
                        </a:lnTo>
                        <a:lnTo>
                          <a:pt x="49" y="108"/>
                        </a:lnTo>
                        <a:lnTo>
                          <a:pt x="41" y="92"/>
                        </a:lnTo>
                        <a:lnTo>
                          <a:pt x="41" y="76"/>
                        </a:lnTo>
                        <a:lnTo>
                          <a:pt x="51" y="67"/>
                        </a:lnTo>
                        <a:lnTo>
                          <a:pt x="55" y="26"/>
                        </a:lnTo>
                        <a:lnTo>
                          <a:pt x="53" y="6"/>
                        </a:lnTo>
                        <a:lnTo>
                          <a:pt x="43" y="6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7" name="Freeform 1038"/>
                  <p:cNvSpPr>
                    <a:spLocks/>
                  </p:cNvSpPr>
                  <p:nvPr/>
                </p:nvSpPr>
                <p:spPr bwMode="auto">
                  <a:xfrm>
                    <a:off x="3258" y="3371"/>
                    <a:ext cx="55" cy="287"/>
                  </a:xfrm>
                  <a:custGeom>
                    <a:avLst/>
                    <a:gdLst/>
                    <a:ahLst/>
                    <a:cxnLst>
                      <a:cxn ang="0">
                        <a:pos x="43" y="6"/>
                      </a:cxn>
                      <a:cxn ang="0">
                        <a:pos x="47" y="0"/>
                      </a:cxn>
                      <a:cxn ang="0">
                        <a:pos x="39" y="12"/>
                      </a:cxn>
                      <a:cxn ang="0">
                        <a:pos x="33" y="39"/>
                      </a:cxn>
                      <a:cxn ang="0">
                        <a:pos x="24" y="67"/>
                      </a:cxn>
                      <a:cxn ang="0">
                        <a:pos x="20" y="125"/>
                      </a:cxn>
                      <a:cxn ang="0">
                        <a:pos x="16" y="152"/>
                      </a:cxn>
                      <a:cxn ang="0">
                        <a:pos x="20" y="174"/>
                      </a:cxn>
                      <a:cxn ang="0">
                        <a:pos x="20" y="189"/>
                      </a:cxn>
                      <a:cxn ang="0">
                        <a:pos x="14" y="207"/>
                      </a:cxn>
                      <a:cxn ang="0">
                        <a:pos x="6" y="224"/>
                      </a:cxn>
                      <a:cxn ang="0">
                        <a:pos x="0" y="236"/>
                      </a:cxn>
                      <a:cxn ang="0">
                        <a:pos x="2" y="265"/>
                      </a:cxn>
                      <a:cxn ang="0">
                        <a:pos x="4" y="271"/>
                      </a:cxn>
                      <a:cxn ang="0">
                        <a:pos x="16" y="287"/>
                      </a:cxn>
                      <a:cxn ang="0">
                        <a:pos x="29" y="283"/>
                      </a:cxn>
                      <a:cxn ang="0">
                        <a:pos x="22" y="265"/>
                      </a:cxn>
                      <a:cxn ang="0">
                        <a:pos x="31" y="209"/>
                      </a:cxn>
                      <a:cxn ang="0">
                        <a:pos x="39" y="184"/>
                      </a:cxn>
                      <a:cxn ang="0">
                        <a:pos x="37" y="166"/>
                      </a:cxn>
                      <a:cxn ang="0">
                        <a:pos x="43" y="143"/>
                      </a:cxn>
                      <a:cxn ang="0">
                        <a:pos x="49" y="108"/>
                      </a:cxn>
                      <a:cxn ang="0">
                        <a:pos x="41" y="92"/>
                      </a:cxn>
                      <a:cxn ang="0">
                        <a:pos x="41" y="76"/>
                      </a:cxn>
                      <a:cxn ang="0">
                        <a:pos x="51" y="67"/>
                      </a:cxn>
                      <a:cxn ang="0">
                        <a:pos x="55" y="26"/>
                      </a:cxn>
                      <a:cxn ang="0">
                        <a:pos x="53" y="6"/>
                      </a:cxn>
                      <a:cxn ang="0">
                        <a:pos x="43" y="6"/>
                      </a:cxn>
                    </a:cxnLst>
                    <a:rect l="0" t="0" r="r" b="b"/>
                    <a:pathLst>
                      <a:path w="55" h="287">
                        <a:moveTo>
                          <a:pt x="43" y="6"/>
                        </a:moveTo>
                        <a:lnTo>
                          <a:pt x="47" y="0"/>
                        </a:lnTo>
                        <a:lnTo>
                          <a:pt x="39" y="12"/>
                        </a:lnTo>
                        <a:lnTo>
                          <a:pt x="33" y="39"/>
                        </a:lnTo>
                        <a:lnTo>
                          <a:pt x="24" y="67"/>
                        </a:lnTo>
                        <a:lnTo>
                          <a:pt x="20" y="125"/>
                        </a:lnTo>
                        <a:lnTo>
                          <a:pt x="16" y="152"/>
                        </a:lnTo>
                        <a:lnTo>
                          <a:pt x="20" y="174"/>
                        </a:lnTo>
                        <a:lnTo>
                          <a:pt x="20" y="189"/>
                        </a:lnTo>
                        <a:lnTo>
                          <a:pt x="14" y="207"/>
                        </a:lnTo>
                        <a:lnTo>
                          <a:pt x="6" y="224"/>
                        </a:lnTo>
                        <a:lnTo>
                          <a:pt x="0" y="236"/>
                        </a:lnTo>
                        <a:lnTo>
                          <a:pt x="2" y="265"/>
                        </a:lnTo>
                        <a:lnTo>
                          <a:pt x="4" y="271"/>
                        </a:lnTo>
                        <a:lnTo>
                          <a:pt x="16" y="287"/>
                        </a:lnTo>
                        <a:lnTo>
                          <a:pt x="29" y="283"/>
                        </a:lnTo>
                        <a:lnTo>
                          <a:pt x="22" y="265"/>
                        </a:lnTo>
                        <a:lnTo>
                          <a:pt x="31" y="209"/>
                        </a:lnTo>
                        <a:lnTo>
                          <a:pt x="39" y="184"/>
                        </a:lnTo>
                        <a:lnTo>
                          <a:pt x="37" y="166"/>
                        </a:lnTo>
                        <a:lnTo>
                          <a:pt x="43" y="143"/>
                        </a:lnTo>
                        <a:lnTo>
                          <a:pt x="49" y="108"/>
                        </a:lnTo>
                        <a:lnTo>
                          <a:pt x="41" y="92"/>
                        </a:lnTo>
                        <a:lnTo>
                          <a:pt x="41" y="76"/>
                        </a:lnTo>
                        <a:lnTo>
                          <a:pt x="51" y="67"/>
                        </a:lnTo>
                        <a:lnTo>
                          <a:pt x="55" y="26"/>
                        </a:lnTo>
                        <a:lnTo>
                          <a:pt x="53" y="6"/>
                        </a:lnTo>
                        <a:lnTo>
                          <a:pt x="43" y="6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8" name="Freeform 1039"/>
                  <p:cNvSpPr>
                    <a:spLocks/>
                  </p:cNvSpPr>
                  <p:nvPr/>
                </p:nvSpPr>
                <p:spPr bwMode="auto">
                  <a:xfrm>
                    <a:off x="3439" y="4248"/>
                    <a:ext cx="30" cy="72"/>
                  </a:xfrm>
                  <a:custGeom>
                    <a:avLst/>
                    <a:gdLst/>
                    <a:ahLst/>
                    <a:cxnLst>
                      <a:cxn ang="0">
                        <a:pos x="24" y="6"/>
                      </a:cxn>
                      <a:cxn ang="0">
                        <a:pos x="12" y="4"/>
                      </a:cxn>
                      <a:cxn ang="0">
                        <a:pos x="0" y="18"/>
                      </a:cxn>
                      <a:cxn ang="0">
                        <a:pos x="2" y="43"/>
                      </a:cxn>
                      <a:cxn ang="0">
                        <a:pos x="12" y="72"/>
                      </a:cxn>
                      <a:cxn ang="0">
                        <a:pos x="26" y="53"/>
                      </a:cxn>
                      <a:cxn ang="0">
                        <a:pos x="30" y="20"/>
                      </a:cxn>
                      <a:cxn ang="0">
                        <a:pos x="24" y="0"/>
                      </a:cxn>
                      <a:cxn ang="0">
                        <a:pos x="24" y="6"/>
                      </a:cxn>
                    </a:cxnLst>
                    <a:rect l="0" t="0" r="r" b="b"/>
                    <a:pathLst>
                      <a:path w="30" h="72">
                        <a:moveTo>
                          <a:pt x="24" y="6"/>
                        </a:moveTo>
                        <a:lnTo>
                          <a:pt x="12" y="4"/>
                        </a:lnTo>
                        <a:lnTo>
                          <a:pt x="0" y="18"/>
                        </a:lnTo>
                        <a:lnTo>
                          <a:pt x="2" y="43"/>
                        </a:lnTo>
                        <a:lnTo>
                          <a:pt x="12" y="72"/>
                        </a:lnTo>
                        <a:lnTo>
                          <a:pt x="26" y="53"/>
                        </a:lnTo>
                        <a:lnTo>
                          <a:pt x="30" y="20"/>
                        </a:lnTo>
                        <a:lnTo>
                          <a:pt x="24" y="0"/>
                        </a:lnTo>
                        <a:lnTo>
                          <a:pt x="24" y="6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9" name="Freeform 1040"/>
                  <p:cNvSpPr>
                    <a:spLocks/>
                  </p:cNvSpPr>
                  <p:nvPr/>
                </p:nvSpPr>
                <p:spPr bwMode="auto">
                  <a:xfrm>
                    <a:off x="3439" y="4248"/>
                    <a:ext cx="30" cy="72"/>
                  </a:xfrm>
                  <a:custGeom>
                    <a:avLst/>
                    <a:gdLst/>
                    <a:ahLst/>
                    <a:cxnLst>
                      <a:cxn ang="0">
                        <a:pos x="24" y="6"/>
                      </a:cxn>
                      <a:cxn ang="0">
                        <a:pos x="12" y="4"/>
                      </a:cxn>
                      <a:cxn ang="0">
                        <a:pos x="0" y="18"/>
                      </a:cxn>
                      <a:cxn ang="0">
                        <a:pos x="2" y="43"/>
                      </a:cxn>
                      <a:cxn ang="0">
                        <a:pos x="12" y="72"/>
                      </a:cxn>
                      <a:cxn ang="0">
                        <a:pos x="26" y="53"/>
                      </a:cxn>
                      <a:cxn ang="0">
                        <a:pos x="30" y="20"/>
                      </a:cxn>
                      <a:cxn ang="0">
                        <a:pos x="24" y="0"/>
                      </a:cxn>
                      <a:cxn ang="0">
                        <a:pos x="24" y="6"/>
                      </a:cxn>
                    </a:cxnLst>
                    <a:rect l="0" t="0" r="r" b="b"/>
                    <a:pathLst>
                      <a:path w="30" h="72">
                        <a:moveTo>
                          <a:pt x="24" y="6"/>
                        </a:moveTo>
                        <a:lnTo>
                          <a:pt x="12" y="4"/>
                        </a:lnTo>
                        <a:lnTo>
                          <a:pt x="0" y="18"/>
                        </a:lnTo>
                        <a:lnTo>
                          <a:pt x="2" y="43"/>
                        </a:lnTo>
                        <a:lnTo>
                          <a:pt x="12" y="72"/>
                        </a:lnTo>
                        <a:lnTo>
                          <a:pt x="26" y="53"/>
                        </a:lnTo>
                        <a:lnTo>
                          <a:pt x="30" y="20"/>
                        </a:lnTo>
                        <a:lnTo>
                          <a:pt x="24" y="0"/>
                        </a:lnTo>
                        <a:lnTo>
                          <a:pt x="24" y="6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0" name="Freeform 1041"/>
                  <p:cNvSpPr>
                    <a:spLocks/>
                  </p:cNvSpPr>
                  <p:nvPr/>
                </p:nvSpPr>
                <p:spPr bwMode="auto">
                  <a:xfrm>
                    <a:off x="3439" y="4248"/>
                    <a:ext cx="30" cy="72"/>
                  </a:xfrm>
                  <a:custGeom>
                    <a:avLst/>
                    <a:gdLst/>
                    <a:ahLst/>
                    <a:cxnLst>
                      <a:cxn ang="0">
                        <a:pos x="24" y="6"/>
                      </a:cxn>
                      <a:cxn ang="0">
                        <a:pos x="12" y="4"/>
                      </a:cxn>
                      <a:cxn ang="0">
                        <a:pos x="0" y="18"/>
                      </a:cxn>
                      <a:cxn ang="0">
                        <a:pos x="2" y="43"/>
                      </a:cxn>
                      <a:cxn ang="0">
                        <a:pos x="12" y="72"/>
                      </a:cxn>
                      <a:cxn ang="0">
                        <a:pos x="26" y="53"/>
                      </a:cxn>
                      <a:cxn ang="0">
                        <a:pos x="30" y="20"/>
                      </a:cxn>
                      <a:cxn ang="0">
                        <a:pos x="24" y="0"/>
                      </a:cxn>
                      <a:cxn ang="0">
                        <a:pos x="24" y="6"/>
                      </a:cxn>
                    </a:cxnLst>
                    <a:rect l="0" t="0" r="r" b="b"/>
                    <a:pathLst>
                      <a:path w="30" h="72">
                        <a:moveTo>
                          <a:pt x="24" y="6"/>
                        </a:moveTo>
                        <a:lnTo>
                          <a:pt x="12" y="4"/>
                        </a:lnTo>
                        <a:lnTo>
                          <a:pt x="0" y="18"/>
                        </a:lnTo>
                        <a:lnTo>
                          <a:pt x="2" y="43"/>
                        </a:lnTo>
                        <a:lnTo>
                          <a:pt x="12" y="72"/>
                        </a:lnTo>
                        <a:lnTo>
                          <a:pt x="26" y="53"/>
                        </a:lnTo>
                        <a:lnTo>
                          <a:pt x="30" y="20"/>
                        </a:lnTo>
                        <a:lnTo>
                          <a:pt x="24" y="0"/>
                        </a:lnTo>
                        <a:lnTo>
                          <a:pt x="24" y="6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1" name="Freeform 1042"/>
                  <p:cNvSpPr>
                    <a:spLocks/>
                  </p:cNvSpPr>
                  <p:nvPr/>
                </p:nvSpPr>
                <p:spPr bwMode="auto">
                  <a:xfrm>
                    <a:off x="3439" y="4248"/>
                    <a:ext cx="30" cy="72"/>
                  </a:xfrm>
                  <a:custGeom>
                    <a:avLst/>
                    <a:gdLst/>
                    <a:ahLst/>
                    <a:cxnLst>
                      <a:cxn ang="0">
                        <a:pos x="24" y="6"/>
                      </a:cxn>
                      <a:cxn ang="0">
                        <a:pos x="12" y="4"/>
                      </a:cxn>
                      <a:cxn ang="0">
                        <a:pos x="0" y="18"/>
                      </a:cxn>
                      <a:cxn ang="0">
                        <a:pos x="2" y="43"/>
                      </a:cxn>
                      <a:cxn ang="0">
                        <a:pos x="12" y="72"/>
                      </a:cxn>
                      <a:cxn ang="0">
                        <a:pos x="26" y="53"/>
                      </a:cxn>
                      <a:cxn ang="0">
                        <a:pos x="30" y="20"/>
                      </a:cxn>
                      <a:cxn ang="0">
                        <a:pos x="24" y="0"/>
                      </a:cxn>
                      <a:cxn ang="0">
                        <a:pos x="24" y="6"/>
                      </a:cxn>
                    </a:cxnLst>
                    <a:rect l="0" t="0" r="r" b="b"/>
                    <a:pathLst>
                      <a:path w="30" h="72">
                        <a:moveTo>
                          <a:pt x="24" y="6"/>
                        </a:moveTo>
                        <a:lnTo>
                          <a:pt x="12" y="4"/>
                        </a:lnTo>
                        <a:lnTo>
                          <a:pt x="0" y="18"/>
                        </a:lnTo>
                        <a:lnTo>
                          <a:pt x="2" y="43"/>
                        </a:lnTo>
                        <a:lnTo>
                          <a:pt x="12" y="72"/>
                        </a:lnTo>
                        <a:lnTo>
                          <a:pt x="26" y="53"/>
                        </a:lnTo>
                        <a:lnTo>
                          <a:pt x="30" y="20"/>
                        </a:lnTo>
                        <a:lnTo>
                          <a:pt x="24" y="0"/>
                        </a:lnTo>
                        <a:lnTo>
                          <a:pt x="24" y="6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2" name="Freeform 1043"/>
                  <p:cNvSpPr>
                    <a:spLocks/>
                  </p:cNvSpPr>
                  <p:nvPr/>
                </p:nvSpPr>
                <p:spPr bwMode="auto">
                  <a:xfrm>
                    <a:off x="0" y="45"/>
                    <a:ext cx="3798" cy="4100"/>
                  </a:xfrm>
                  <a:custGeom>
                    <a:avLst/>
                    <a:gdLst/>
                    <a:ahLst/>
                    <a:cxnLst>
                      <a:cxn ang="0">
                        <a:pos x="2623" y="1783"/>
                      </a:cxn>
                      <a:cxn ang="0">
                        <a:pos x="2644" y="1649"/>
                      </a:cxn>
                      <a:cxn ang="0">
                        <a:pos x="2711" y="1518"/>
                      </a:cxn>
                      <a:cxn ang="0">
                        <a:pos x="2913" y="1682"/>
                      </a:cxn>
                      <a:cxn ang="0">
                        <a:pos x="3018" y="1841"/>
                      </a:cxn>
                      <a:cxn ang="0">
                        <a:pos x="3188" y="2003"/>
                      </a:cxn>
                      <a:cxn ang="0">
                        <a:pos x="3305" y="1997"/>
                      </a:cxn>
                      <a:cxn ang="0">
                        <a:pos x="3488" y="1639"/>
                      </a:cxn>
                      <a:cxn ang="0">
                        <a:pos x="3751" y="1372"/>
                      </a:cxn>
                      <a:cxn ang="0">
                        <a:pos x="3640" y="1120"/>
                      </a:cxn>
                      <a:cxn ang="0">
                        <a:pos x="3406" y="1095"/>
                      </a:cxn>
                      <a:cxn ang="0">
                        <a:pos x="3075" y="1325"/>
                      </a:cxn>
                      <a:cxn ang="0">
                        <a:pos x="3038" y="1450"/>
                      </a:cxn>
                      <a:cxn ang="0">
                        <a:pos x="2707" y="1438"/>
                      </a:cxn>
                      <a:cxn ang="0">
                        <a:pos x="2685" y="1286"/>
                      </a:cxn>
                      <a:cxn ang="0">
                        <a:pos x="2599" y="1454"/>
                      </a:cxn>
                      <a:cxn ang="0">
                        <a:pos x="2475" y="1524"/>
                      </a:cxn>
                      <a:cxn ang="0">
                        <a:pos x="2145" y="1415"/>
                      </a:cxn>
                      <a:cxn ang="0">
                        <a:pos x="1904" y="1364"/>
                      </a:cxn>
                      <a:cxn ang="0">
                        <a:pos x="1625" y="1210"/>
                      </a:cxn>
                      <a:cxn ang="0">
                        <a:pos x="1627" y="1046"/>
                      </a:cxn>
                      <a:cxn ang="0">
                        <a:pos x="1668" y="955"/>
                      </a:cxn>
                      <a:cxn ang="0">
                        <a:pos x="1530" y="873"/>
                      </a:cxn>
                      <a:cxn ang="0">
                        <a:pos x="1422" y="746"/>
                      </a:cxn>
                      <a:cxn ang="0">
                        <a:pos x="1436" y="631"/>
                      </a:cxn>
                      <a:cxn ang="0">
                        <a:pos x="1530" y="594"/>
                      </a:cxn>
                      <a:cxn ang="0">
                        <a:pos x="1473" y="470"/>
                      </a:cxn>
                      <a:cxn ang="0">
                        <a:pos x="1580" y="333"/>
                      </a:cxn>
                      <a:cxn ang="0">
                        <a:pos x="1643" y="195"/>
                      </a:cxn>
                      <a:cxn ang="0">
                        <a:pos x="1559" y="150"/>
                      </a:cxn>
                      <a:cxn ang="0">
                        <a:pos x="1399" y="166"/>
                      </a:cxn>
                      <a:cxn ang="0">
                        <a:pos x="1224" y="164"/>
                      </a:cxn>
                      <a:cxn ang="0">
                        <a:pos x="1015" y="2"/>
                      </a:cxn>
                      <a:cxn ang="0">
                        <a:pos x="781" y="168"/>
                      </a:cxn>
                      <a:cxn ang="0">
                        <a:pos x="869" y="269"/>
                      </a:cxn>
                      <a:cxn ang="0">
                        <a:pos x="871" y="405"/>
                      </a:cxn>
                      <a:cxn ang="0">
                        <a:pos x="890" y="565"/>
                      </a:cxn>
                      <a:cxn ang="0">
                        <a:pos x="996" y="631"/>
                      </a:cxn>
                      <a:cxn ang="0">
                        <a:pos x="937" y="694"/>
                      </a:cxn>
                      <a:cxn ang="0">
                        <a:pos x="933" y="832"/>
                      </a:cxn>
                      <a:cxn ang="0">
                        <a:pos x="812" y="912"/>
                      </a:cxn>
                      <a:cxn ang="0">
                        <a:pos x="664" y="1109"/>
                      </a:cxn>
                      <a:cxn ang="0">
                        <a:pos x="413" y="1280"/>
                      </a:cxn>
                      <a:cxn ang="0">
                        <a:pos x="218" y="1399"/>
                      </a:cxn>
                      <a:cxn ang="0">
                        <a:pos x="315" y="1565"/>
                      </a:cxn>
                      <a:cxn ang="0">
                        <a:pos x="382" y="1762"/>
                      </a:cxn>
                      <a:cxn ang="0">
                        <a:pos x="197" y="1758"/>
                      </a:cxn>
                      <a:cxn ang="0">
                        <a:pos x="35" y="1787"/>
                      </a:cxn>
                      <a:cxn ang="0">
                        <a:pos x="204" y="1960"/>
                      </a:cxn>
                      <a:cxn ang="0">
                        <a:pos x="130" y="2097"/>
                      </a:cxn>
                      <a:cxn ang="0">
                        <a:pos x="514" y="2093"/>
                      </a:cxn>
                      <a:cxn ang="0">
                        <a:pos x="567" y="2227"/>
                      </a:cxn>
                      <a:cxn ang="0">
                        <a:pos x="571" y="2605"/>
                      </a:cxn>
                      <a:cxn ang="0">
                        <a:pos x="658" y="2985"/>
                      </a:cxn>
                      <a:cxn ang="0">
                        <a:pos x="812" y="3361"/>
                      </a:cxn>
                      <a:cxn ang="0">
                        <a:pos x="1163" y="4098"/>
                      </a:cxn>
                      <a:cxn ang="0">
                        <a:pos x="1358" y="3923"/>
                      </a:cxn>
                      <a:cxn ang="0">
                        <a:pos x="1522" y="3521"/>
                      </a:cxn>
                      <a:cxn ang="0">
                        <a:pos x="1526" y="3161"/>
                      </a:cxn>
                      <a:cxn ang="0">
                        <a:pos x="1915" y="2814"/>
                      </a:cxn>
                      <a:cxn ang="0">
                        <a:pos x="2459" y="2288"/>
                      </a:cxn>
                      <a:cxn ang="0">
                        <a:pos x="2672" y="2204"/>
                      </a:cxn>
                    </a:cxnLst>
                    <a:rect l="0" t="0" r="r" b="b"/>
                    <a:pathLst>
                      <a:path w="3798" h="4100">
                        <a:moveTo>
                          <a:pt x="2681" y="2019"/>
                        </a:moveTo>
                        <a:lnTo>
                          <a:pt x="2685" y="2015"/>
                        </a:lnTo>
                        <a:lnTo>
                          <a:pt x="2685" y="2009"/>
                        </a:lnTo>
                        <a:lnTo>
                          <a:pt x="2687" y="2001"/>
                        </a:lnTo>
                        <a:lnTo>
                          <a:pt x="2687" y="1993"/>
                        </a:lnTo>
                        <a:lnTo>
                          <a:pt x="2687" y="1984"/>
                        </a:lnTo>
                        <a:lnTo>
                          <a:pt x="2685" y="1976"/>
                        </a:lnTo>
                        <a:lnTo>
                          <a:pt x="2681" y="1970"/>
                        </a:lnTo>
                        <a:lnTo>
                          <a:pt x="2677" y="1966"/>
                        </a:lnTo>
                        <a:lnTo>
                          <a:pt x="2675" y="1960"/>
                        </a:lnTo>
                        <a:lnTo>
                          <a:pt x="2675" y="1953"/>
                        </a:lnTo>
                        <a:lnTo>
                          <a:pt x="2677" y="1947"/>
                        </a:lnTo>
                        <a:lnTo>
                          <a:pt x="2677" y="1941"/>
                        </a:lnTo>
                        <a:lnTo>
                          <a:pt x="2677" y="1935"/>
                        </a:lnTo>
                        <a:lnTo>
                          <a:pt x="2672" y="1929"/>
                        </a:lnTo>
                        <a:lnTo>
                          <a:pt x="2668" y="1923"/>
                        </a:lnTo>
                        <a:lnTo>
                          <a:pt x="2658" y="1914"/>
                        </a:lnTo>
                        <a:lnTo>
                          <a:pt x="2660" y="1904"/>
                        </a:lnTo>
                        <a:lnTo>
                          <a:pt x="2660" y="1894"/>
                        </a:lnTo>
                        <a:lnTo>
                          <a:pt x="2660" y="1884"/>
                        </a:lnTo>
                        <a:lnTo>
                          <a:pt x="2662" y="1873"/>
                        </a:lnTo>
                        <a:lnTo>
                          <a:pt x="2664" y="1863"/>
                        </a:lnTo>
                        <a:lnTo>
                          <a:pt x="2664" y="1853"/>
                        </a:lnTo>
                        <a:lnTo>
                          <a:pt x="2666" y="1843"/>
                        </a:lnTo>
                        <a:lnTo>
                          <a:pt x="2666" y="1832"/>
                        </a:lnTo>
                        <a:lnTo>
                          <a:pt x="2666" y="1826"/>
                        </a:lnTo>
                        <a:lnTo>
                          <a:pt x="2664" y="1820"/>
                        </a:lnTo>
                        <a:lnTo>
                          <a:pt x="2662" y="1814"/>
                        </a:lnTo>
                        <a:lnTo>
                          <a:pt x="2658" y="1808"/>
                        </a:lnTo>
                        <a:lnTo>
                          <a:pt x="2650" y="1797"/>
                        </a:lnTo>
                        <a:lnTo>
                          <a:pt x="2638" y="1789"/>
                        </a:lnTo>
                        <a:lnTo>
                          <a:pt x="2623" y="1783"/>
                        </a:lnTo>
                        <a:lnTo>
                          <a:pt x="2611" y="1775"/>
                        </a:lnTo>
                        <a:lnTo>
                          <a:pt x="2596" y="1771"/>
                        </a:lnTo>
                        <a:lnTo>
                          <a:pt x="2584" y="1767"/>
                        </a:lnTo>
                        <a:lnTo>
                          <a:pt x="2584" y="1758"/>
                        </a:lnTo>
                        <a:lnTo>
                          <a:pt x="2582" y="1752"/>
                        </a:lnTo>
                        <a:lnTo>
                          <a:pt x="2584" y="1746"/>
                        </a:lnTo>
                        <a:lnTo>
                          <a:pt x="2584" y="1742"/>
                        </a:lnTo>
                        <a:lnTo>
                          <a:pt x="2586" y="1736"/>
                        </a:lnTo>
                        <a:lnTo>
                          <a:pt x="2588" y="1730"/>
                        </a:lnTo>
                        <a:lnTo>
                          <a:pt x="2590" y="1723"/>
                        </a:lnTo>
                        <a:lnTo>
                          <a:pt x="2594" y="1717"/>
                        </a:lnTo>
                        <a:lnTo>
                          <a:pt x="2627" y="1705"/>
                        </a:lnTo>
                        <a:lnTo>
                          <a:pt x="2631" y="1699"/>
                        </a:lnTo>
                        <a:lnTo>
                          <a:pt x="2636" y="1693"/>
                        </a:lnTo>
                        <a:lnTo>
                          <a:pt x="2642" y="1689"/>
                        </a:lnTo>
                        <a:lnTo>
                          <a:pt x="2648" y="1686"/>
                        </a:lnTo>
                        <a:lnTo>
                          <a:pt x="2656" y="1686"/>
                        </a:lnTo>
                        <a:lnTo>
                          <a:pt x="2664" y="1684"/>
                        </a:lnTo>
                        <a:lnTo>
                          <a:pt x="2672" y="1684"/>
                        </a:lnTo>
                        <a:lnTo>
                          <a:pt x="2681" y="1684"/>
                        </a:lnTo>
                        <a:lnTo>
                          <a:pt x="2679" y="1678"/>
                        </a:lnTo>
                        <a:lnTo>
                          <a:pt x="2679" y="1674"/>
                        </a:lnTo>
                        <a:lnTo>
                          <a:pt x="2677" y="1670"/>
                        </a:lnTo>
                        <a:lnTo>
                          <a:pt x="2675" y="1666"/>
                        </a:lnTo>
                        <a:lnTo>
                          <a:pt x="2675" y="1662"/>
                        </a:lnTo>
                        <a:lnTo>
                          <a:pt x="2672" y="1656"/>
                        </a:lnTo>
                        <a:lnTo>
                          <a:pt x="2672" y="1652"/>
                        </a:lnTo>
                        <a:lnTo>
                          <a:pt x="2672" y="1647"/>
                        </a:lnTo>
                        <a:lnTo>
                          <a:pt x="2664" y="1649"/>
                        </a:lnTo>
                        <a:lnTo>
                          <a:pt x="2658" y="1649"/>
                        </a:lnTo>
                        <a:lnTo>
                          <a:pt x="2652" y="1649"/>
                        </a:lnTo>
                        <a:lnTo>
                          <a:pt x="2644" y="1649"/>
                        </a:lnTo>
                        <a:lnTo>
                          <a:pt x="2638" y="1647"/>
                        </a:lnTo>
                        <a:lnTo>
                          <a:pt x="2631" y="1645"/>
                        </a:lnTo>
                        <a:lnTo>
                          <a:pt x="2625" y="1643"/>
                        </a:lnTo>
                        <a:lnTo>
                          <a:pt x="2619" y="1639"/>
                        </a:lnTo>
                        <a:lnTo>
                          <a:pt x="2617" y="1635"/>
                        </a:lnTo>
                        <a:lnTo>
                          <a:pt x="2617" y="1629"/>
                        </a:lnTo>
                        <a:lnTo>
                          <a:pt x="2615" y="1625"/>
                        </a:lnTo>
                        <a:lnTo>
                          <a:pt x="2615" y="1621"/>
                        </a:lnTo>
                        <a:lnTo>
                          <a:pt x="2613" y="1617"/>
                        </a:lnTo>
                        <a:lnTo>
                          <a:pt x="2611" y="1610"/>
                        </a:lnTo>
                        <a:lnTo>
                          <a:pt x="2609" y="1604"/>
                        </a:lnTo>
                        <a:lnTo>
                          <a:pt x="2605" y="1598"/>
                        </a:lnTo>
                        <a:lnTo>
                          <a:pt x="2611" y="1588"/>
                        </a:lnTo>
                        <a:lnTo>
                          <a:pt x="2615" y="1578"/>
                        </a:lnTo>
                        <a:lnTo>
                          <a:pt x="2621" y="1567"/>
                        </a:lnTo>
                        <a:lnTo>
                          <a:pt x="2627" y="1557"/>
                        </a:lnTo>
                        <a:lnTo>
                          <a:pt x="2631" y="1547"/>
                        </a:lnTo>
                        <a:lnTo>
                          <a:pt x="2636" y="1537"/>
                        </a:lnTo>
                        <a:lnTo>
                          <a:pt x="2640" y="1524"/>
                        </a:lnTo>
                        <a:lnTo>
                          <a:pt x="2644" y="1514"/>
                        </a:lnTo>
                        <a:lnTo>
                          <a:pt x="2654" y="1508"/>
                        </a:lnTo>
                        <a:lnTo>
                          <a:pt x="2658" y="1514"/>
                        </a:lnTo>
                        <a:lnTo>
                          <a:pt x="2662" y="1522"/>
                        </a:lnTo>
                        <a:lnTo>
                          <a:pt x="2668" y="1528"/>
                        </a:lnTo>
                        <a:lnTo>
                          <a:pt x="2672" y="1537"/>
                        </a:lnTo>
                        <a:lnTo>
                          <a:pt x="2677" y="1543"/>
                        </a:lnTo>
                        <a:lnTo>
                          <a:pt x="2683" y="1551"/>
                        </a:lnTo>
                        <a:lnTo>
                          <a:pt x="2687" y="1557"/>
                        </a:lnTo>
                        <a:lnTo>
                          <a:pt x="2693" y="1563"/>
                        </a:lnTo>
                        <a:lnTo>
                          <a:pt x="2701" y="1518"/>
                        </a:lnTo>
                        <a:lnTo>
                          <a:pt x="2707" y="1518"/>
                        </a:lnTo>
                        <a:lnTo>
                          <a:pt x="2711" y="1518"/>
                        </a:lnTo>
                        <a:lnTo>
                          <a:pt x="2714" y="1520"/>
                        </a:lnTo>
                        <a:lnTo>
                          <a:pt x="2716" y="1522"/>
                        </a:lnTo>
                        <a:lnTo>
                          <a:pt x="2718" y="1530"/>
                        </a:lnTo>
                        <a:lnTo>
                          <a:pt x="2718" y="1539"/>
                        </a:lnTo>
                        <a:lnTo>
                          <a:pt x="2720" y="1549"/>
                        </a:lnTo>
                        <a:lnTo>
                          <a:pt x="2722" y="1559"/>
                        </a:lnTo>
                        <a:lnTo>
                          <a:pt x="2724" y="1563"/>
                        </a:lnTo>
                        <a:lnTo>
                          <a:pt x="2728" y="1569"/>
                        </a:lnTo>
                        <a:lnTo>
                          <a:pt x="2734" y="1573"/>
                        </a:lnTo>
                        <a:lnTo>
                          <a:pt x="2740" y="1580"/>
                        </a:lnTo>
                        <a:lnTo>
                          <a:pt x="2746" y="1573"/>
                        </a:lnTo>
                        <a:lnTo>
                          <a:pt x="2751" y="1569"/>
                        </a:lnTo>
                        <a:lnTo>
                          <a:pt x="2753" y="1567"/>
                        </a:lnTo>
                        <a:lnTo>
                          <a:pt x="2755" y="1565"/>
                        </a:lnTo>
                        <a:lnTo>
                          <a:pt x="2757" y="1565"/>
                        </a:lnTo>
                        <a:lnTo>
                          <a:pt x="2761" y="1567"/>
                        </a:lnTo>
                        <a:lnTo>
                          <a:pt x="2765" y="1573"/>
                        </a:lnTo>
                        <a:lnTo>
                          <a:pt x="2775" y="1582"/>
                        </a:lnTo>
                        <a:lnTo>
                          <a:pt x="2792" y="1549"/>
                        </a:lnTo>
                        <a:lnTo>
                          <a:pt x="2798" y="1563"/>
                        </a:lnTo>
                        <a:lnTo>
                          <a:pt x="2802" y="1578"/>
                        </a:lnTo>
                        <a:lnTo>
                          <a:pt x="2806" y="1592"/>
                        </a:lnTo>
                        <a:lnTo>
                          <a:pt x="2808" y="1606"/>
                        </a:lnTo>
                        <a:lnTo>
                          <a:pt x="2812" y="1621"/>
                        </a:lnTo>
                        <a:lnTo>
                          <a:pt x="2818" y="1637"/>
                        </a:lnTo>
                        <a:lnTo>
                          <a:pt x="2824" y="1652"/>
                        </a:lnTo>
                        <a:lnTo>
                          <a:pt x="2835" y="1668"/>
                        </a:lnTo>
                        <a:lnTo>
                          <a:pt x="2851" y="1672"/>
                        </a:lnTo>
                        <a:lnTo>
                          <a:pt x="2868" y="1676"/>
                        </a:lnTo>
                        <a:lnTo>
                          <a:pt x="2882" y="1678"/>
                        </a:lnTo>
                        <a:lnTo>
                          <a:pt x="2896" y="1680"/>
                        </a:lnTo>
                        <a:lnTo>
                          <a:pt x="2913" y="1682"/>
                        </a:lnTo>
                        <a:lnTo>
                          <a:pt x="2927" y="1684"/>
                        </a:lnTo>
                        <a:lnTo>
                          <a:pt x="2946" y="1684"/>
                        </a:lnTo>
                        <a:lnTo>
                          <a:pt x="2964" y="1684"/>
                        </a:lnTo>
                        <a:lnTo>
                          <a:pt x="2972" y="1680"/>
                        </a:lnTo>
                        <a:lnTo>
                          <a:pt x="2981" y="1676"/>
                        </a:lnTo>
                        <a:lnTo>
                          <a:pt x="2993" y="1674"/>
                        </a:lnTo>
                        <a:lnTo>
                          <a:pt x="3003" y="1674"/>
                        </a:lnTo>
                        <a:lnTo>
                          <a:pt x="3030" y="1672"/>
                        </a:lnTo>
                        <a:lnTo>
                          <a:pt x="3059" y="1676"/>
                        </a:lnTo>
                        <a:lnTo>
                          <a:pt x="3085" y="1680"/>
                        </a:lnTo>
                        <a:lnTo>
                          <a:pt x="3112" y="1684"/>
                        </a:lnTo>
                        <a:lnTo>
                          <a:pt x="3135" y="1691"/>
                        </a:lnTo>
                        <a:lnTo>
                          <a:pt x="3153" y="1697"/>
                        </a:lnTo>
                        <a:lnTo>
                          <a:pt x="3149" y="1709"/>
                        </a:lnTo>
                        <a:lnTo>
                          <a:pt x="3141" y="1713"/>
                        </a:lnTo>
                        <a:lnTo>
                          <a:pt x="3135" y="1717"/>
                        </a:lnTo>
                        <a:lnTo>
                          <a:pt x="3128" y="1721"/>
                        </a:lnTo>
                        <a:lnTo>
                          <a:pt x="3126" y="1725"/>
                        </a:lnTo>
                        <a:lnTo>
                          <a:pt x="3122" y="1730"/>
                        </a:lnTo>
                        <a:lnTo>
                          <a:pt x="3122" y="1736"/>
                        </a:lnTo>
                        <a:lnTo>
                          <a:pt x="3120" y="1744"/>
                        </a:lnTo>
                        <a:lnTo>
                          <a:pt x="3120" y="1752"/>
                        </a:lnTo>
                        <a:lnTo>
                          <a:pt x="3110" y="1765"/>
                        </a:lnTo>
                        <a:lnTo>
                          <a:pt x="3102" y="1777"/>
                        </a:lnTo>
                        <a:lnTo>
                          <a:pt x="3091" y="1785"/>
                        </a:lnTo>
                        <a:lnTo>
                          <a:pt x="3083" y="1795"/>
                        </a:lnTo>
                        <a:lnTo>
                          <a:pt x="3073" y="1804"/>
                        </a:lnTo>
                        <a:lnTo>
                          <a:pt x="3061" y="1812"/>
                        </a:lnTo>
                        <a:lnTo>
                          <a:pt x="3050" y="1820"/>
                        </a:lnTo>
                        <a:lnTo>
                          <a:pt x="3036" y="1828"/>
                        </a:lnTo>
                        <a:lnTo>
                          <a:pt x="3026" y="1834"/>
                        </a:lnTo>
                        <a:lnTo>
                          <a:pt x="3018" y="1841"/>
                        </a:lnTo>
                        <a:lnTo>
                          <a:pt x="3011" y="1847"/>
                        </a:lnTo>
                        <a:lnTo>
                          <a:pt x="3005" y="1853"/>
                        </a:lnTo>
                        <a:lnTo>
                          <a:pt x="3001" y="1859"/>
                        </a:lnTo>
                        <a:lnTo>
                          <a:pt x="2999" y="1867"/>
                        </a:lnTo>
                        <a:lnTo>
                          <a:pt x="2999" y="1873"/>
                        </a:lnTo>
                        <a:lnTo>
                          <a:pt x="2999" y="1882"/>
                        </a:lnTo>
                        <a:lnTo>
                          <a:pt x="3001" y="1896"/>
                        </a:lnTo>
                        <a:lnTo>
                          <a:pt x="3007" y="1912"/>
                        </a:lnTo>
                        <a:lnTo>
                          <a:pt x="3013" y="1933"/>
                        </a:lnTo>
                        <a:lnTo>
                          <a:pt x="3024" y="1956"/>
                        </a:lnTo>
                        <a:lnTo>
                          <a:pt x="3036" y="1956"/>
                        </a:lnTo>
                        <a:lnTo>
                          <a:pt x="3044" y="1958"/>
                        </a:lnTo>
                        <a:lnTo>
                          <a:pt x="3048" y="1960"/>
                        </a:lnTo>
                        <a:lnTo>
                          <a:pt x="3052" y="1964"/>
                        </a:lnTo>
                        <a:lnTo>
                          <a:pt x="3055" y="1968"/>
                        </a:lnTo>
                        <a:lnTo>
                          <a:pt x="3059" y="1976"/>
                        </a:lnTo>
                        <a:lnTo>
                          <a:pt x="3067" y="1984"/>
                        </a:lnTo>
                        <a:lnTo>
                          <a:pt x="3079" y="1995"/>
                        </a:lnTo>
                        <a:lnTo>
                          <a:pt x="3089" y="1974"/>
                        </a:lnTo>
                        <a:lnTo>
                          <a:pt x="3104" y="1931"/>
                        </a:lnTo>
                        <a:lnTo>
                          <a:pt x="3116" y="1902"/>
                        </a:lnTo>
                        <a:lnTo>
                          <a:pt x="3122" y="1894"/>
                        </a:lnTo>
                        <a:lnTo>
                          <a:pt x="3126" y="1888"/>
                        </a:lnTo>
                        <a:lnTo>
                          <a:pt x="3131" y="1886"/>
                        </a:lnTo>
                        <a:lnTo>
                          <a:pt x="3137" y="1886"/>
                        </a:lnTo>
                        <a:lnTo>
                          <a:pt x="3141" y="1890"/>
                        </a:lnTo>
                        <a:lnTo>
                          <a:pt x="3145" y="1896"/>
                        </a:lnTo>
                        <a:lnTo>
                          <a:pt x="3151" y="1906"/>
                        </a:lnTo>
                        <a:lnTo>
                          <a:pt x="3155" y="1917"/>
                        </a:lnTo>
                        <a:lnTo>
                          <a:pt x="3167" y="1945"/>
                        </a:lnTo>
                        <a:lnTo>
                          <a:pt x="3182" y="1982"/>
                        </a:lnTo>
                        <a:lnTo>
                          <a:pt x="3188" y="2003"/>
                        </a:lnTo>
                        <a:lnTo>
                          <a:pt x="3192" y="2023"/>
                        </a:lnTo>
                        <a:lnTo>
                          <a:pt x="3196" y="2044"/>
                        </a:lnTo>
                        <a:lnTo>
                          <a:pt x="3200" y="2066"/>
                        </a:lnTo>
                        <a:lnTo>
                          <a:pt x="3202" y="2087"/>
                        </a:lnTo>
                        <a:lnTo>
                          <a:pt x="3207" y="2108"/>
                        </a:lnTo>
                        <a:lnTo>
                          <a:pt x="3211" y="2128"/>
                        </a:lnTo>
                        <a:lnTo>
                          <a:pt x="3215" y="2149"/>
                        </a:lnTo>
                        <a:lnTo>
                          <a:pt x="3221" y="2142"/>
                        </a:lnTo>
                        <a:lnTo>
                          <a:pt x="3227" y="2138"/>
                        </a:lnTo>
                        <a:lnTo>
                          <a:pt x="3229" y="2134"/>
                        </a:lnTo>
                        <a:lnTo>
                          <a:pt x="3233" y="2130"/>
                        </a:lnTo>
                        <a:lnTo>
                          <a:pt x="3235" y="2130"/>
                        </a:lnTo>
                        <a:lnTo>
                          <a:pt x="3241" y="2130"/>
                        </a:lnTo>
                        <a:lnTo>
                          <a:pt x="3248" y="2130"/>
                        </a:lnTo>
                        <a:lnTo>
                          <a:pt x="3258" y="2134"/>
                        </a:lnTo>
                        <a:lnTo>
                          <a:pt x="3266" y="2132"/>
                        </a:lnTo>
                        <a:lnTo>
                          <a:pt x="3274" y="2130"/>
                        </a:lnTo>
                        <a:lnTo>
                          <a:pt x="3278" y="2126"/>
                        </a:lnTo>
                        <a:lnTo>
                          <a:pt x="3280" y="2122"/>
                        </a:lnTo>
                        <a:lnTo>
                          <a:pt x="3280" y="2110"/>
                        </a:lnTo>
                        <a:lnTo>
                          <a:pt x="3276" y="2093"/>
                        </a:lnTo>
                        <a:lnTo>
                          <a:pt x="3270" y="2077"/>
                        </a:lnTo>
                        <a:lnTo>
                          <a:pt x="3266" y="2056"/>
                        </a:lnTo>
                        <a:lnTo>
                          <a:pt x="3264" y="2044"/>
                        </a:lnTo>
                        <a:lnTo>
                          <a:pt x="3264" y="2032"/>
                        </a:lnTo>
                        <a:lnTo>
                          <a:pt x="3266" y="2021"/>
                        </a:lnTo>
                        <a:lnTo>
                          <a:pt x="3268" y="2007"/>
                        </a:lnTo>
                        <a:lnTo>
                          <a:pt x="3278" y="2011"/>
                        </a:lnTo>
                        <a:lnTo>
                          <a:pt x="3287" y="2011"/>
                        </a:lnTo>
                        <a:lnTo>
                          <a:pt x="3295" y="2007"/>
                        </a:lnTo>
                        <a:lnTo>
                          <a:pt x="3301" y="2003"/>
                        </a:lnTo>
                        <a:lnTo>
                          <a:pt x="3305" y="1997"/>
                        </a:lnTo>
                        <a:lnTo>
                          <a:pt x="3307" y="1988"/>
                        </a:lnTo>
                        <a:lnTo>
                          <a:pt x="3309" y="1980"/>
                        </a:lnTo>
                        <a:lnTo>
                          <a:pt x="3309" y="1970"/>
                        </a:lnTo>
                        <a:lnTo>
                          <a:pt x="3309" y="1947"/>
                        </a:lnTo>
                        <a:lnTo>
                          <a:pt x="3307" y="1927"/>
                        </a:lnTo>
                        <a:lnTo>
                          <a:pt x="3305" y="1904"/>
                        </a:lnTo>
                        <a:lnTo>
                          <a:pt x="3303" y="1888"/>
                        </a:lnTo>
                        <a:lnTo>
                          <a:pt x="3311" y="1880"/>
                        </a:lnTo>
                        <a:lnTo>
                          <a:pt x="3317" y="1873"/>
                        </a:lnTo>
                        <a:lnTo>
                          <a:pt x="3326" y="1869"/>
                        </a:lnTo>
                        <a:lnTo>
                          <a:pt x="3334" y="1867"/>
                        </a:lnTo>
                        <a:lnTo>
                          <a:pt x="3348" y="1863"/>
                        </a:lnTo>
                        <a:lnTo>
                          <a:pt x="3363" y="1863"/>
                        </a:lnTo>
                        <a:lnTo>
                          <a:pt x="3377" y="1863"/>
                        </a:lnTo>
                        <a:lnTo>
                          <a:pt x="3391" y="1863"/>
                        </a:lnTo>
                        <a:lnTo>
                          <a:pt x="3398" y="1863"/>
                        </a:lnTo>
                        <a:lnTo>
                          <a:pt x="3404" y="1859"/>
                        </a:lnTo>
                        <a:lnTo>
                          <a:pt x="3408" y="1857"/>
                        </a:lnTo>
                        <a:lnTo>
                          <a:pt x="3414" y="1853"/>
                        </a:lnTo>
                        <a:lnTo>
                          <a:pt x="3418" y="1830"/>
                        </a:lnTo>
                        <a:lnTo>
                          <a:pt x="3424" y="1808"/>
                        </a:lnTo>
                        <a:lnTo>
                          <a:pt x="3432" y="1789"/>
                        </a:lnTo>
                        <a:lnTo>
                          <a:pt x="3441" y="1769"/>
                        </a:lnTo>
                        <a:lnTo>
                          <a:pt x="3451" y="1748"/>
                        </a:lnTo>
                        <a:lnTo>
                          <a:pt x="3459" y="1730"/>
                        </a:lnTo>
                        <a:lnTo>
                          <a:pt x="3467" y="1709"/>
                        </a:lnTo>
                        <a:lnTo>
                          <a:pt x="3474" y="1689"/>
                        </a:lnTo>
                        <a:lnTo>
                          <a:pt x="3471" y="1674"/>
                        </a:lnTo>
                        <a:lnTo>
                          <a:pt x="3471" y="1664"/>
                        </a:lnTo>
                        <a:lnTo>
                          <a:pt x="3476" y="1654"/>
                        </a:lnTo>
                        <a:lnTo>
                          <a:pt x="3480" y="1647"/>
                        </a:lnTo>
                        <a:lnTo>
                          <a:pt x="3488" y="1639"/>
                        </a:lnTo>
                        <a:lnTo>
                          <a:pt x="3496" y="1633"/>
                        </a:lnTo>
                        <a:lnTo>
                          <a:pt x="3506" y="1627"/>
                        </a:lnTo>
                        <a:lnTo>
                          <a:pt x="3517" y="1619"/>
                        </a:lnTo>
                        <a:lnTo>
                          <a:pt x="3525" y="1608"/>
                        </a:lnTo>
                        <a:lnTo>
                          <a:pt x="3529" y="1596"/>
                        </a:lnTo>
                        <a:lnTo>
                          <a:pt x="3529" y="1586"/>
                        </a:lnTo>
                        <a:lnTo>
                          <a:pt x="3529" y="1576"/>
                        </a:lnTo>
                        <a:lnTo>
                          <a:pt x="3529" y="1563"/>
                        </a:lnTo>
                        <a:lnTo>
                          <a:pt x="3527" y="1551"/>
                        </a:lnTo>
                        <a:lnTo>
                          <a:pt x="3525" y="1539"/>
                        </a:lnTo>
                        <a:lnTo>
                          <a:pt x="3523" y="1524"/>
                        </a:lnTo>
                        <a:lnTo>
                          <a:pt x="3529" y="1508"/>
                        </a:lnTo>
                        <a:lnTo>
                          <a:pt x="3535" y="1493"/>
                        </a:lnTo>
                        <a:lnTo>
                          <a:pt x="3543" y="1481"/>
                        </a:lnTo>
                        <a:lnTo>
                          <a:pt x="3550" y="1471"/>
                        </a:lnTo>
                        <a:lnTo>
                          <a:pt x="3568" y="1456"/>
                        </a:lnTo>
                        <a:lnTo>
                          <a:pt x="3584" y="1446"/>
                        </a:lnTo>
                        <a:lnTo>
                          <a:pt x="3603" y="1436"/>
                        </a:lnTo>
                        <a:lnTo>
                          <a:pt x="3617" y="1424"/>
                        </a:lnTo>
                        <a:lnTo>
                          <a:pt x="3626" y="1417"/>
                        </a:lnTo>
                        <a:lnTo>
                          <a:pt x="3632" y="1407"/>
                        </a:lnTo>
                        <a:lnTo>
                          <a:pt x="3638" y="1397"/>
                        </a:lnTo>
                        <a:lnTo>
                          <a:pt x="3642" y="1385"/>
                        </a:lnTo>
                        <a:lnTo>
                          <a:pt x="3650" y="1382"/>
                        </a:lnTo>
                        <a:lnTo>
                          <a:pt x="3658" y="1380"/>
                        </a:lnTo>
                        <a:lnTo>
                          <a:pt x="3665" y="1378"/>
                        </a:lnTo>
                        <a:lnTo>
                          <a:pt x="3673" y="1376"/>
                        </a:lnTo>
                        <a:lnTo>
                          <a:pt x="3681" y="1374"/>
                        </a:lnTo>
                        <a:lnTo>
                          <a:pt x="3689" y="1372"/>
                        </a:lnTo>
                        <a:lnTo>
                          <a:pt x="3699" y="1368"/>
                        </a:lnTo>
                        <a:lnTo>
                          <a:pt x="3712" y="1362"/>
                        </a:lnTo>
                        <a:lnTo>
                          <a:pt x="3751" y="1372"/>
                        </a:lnTo>
                        <a:lnTo>
                          <a:pt x="3761" y="1360"/>
                        </a:lnTo>
                        <a:lnTo>
                          <a:pt x="3759" y="1352"/>
                        </a:lnTo>
                        <a:lnTo>
                          <a:pt x="3759" y="1343"/>
                        </a:lnTo>
                        <a:lnTo>
                          <a:pt x="3757" y="1337"/>
                        </a:lnTo>
                        <a:lnTo>
                          <a:pt x="3755" y="1329"/>
                        </a:lnTo>
                        <a:lnTo>
                          <a:pt x="3753" y="1323"/>
                        </a:lnTo>
                        <a:lnTo>
                          <a:pt x="3753" y="1313"/>
                        </a:lnTo>
                        <a:lnTo>
                          <a:pt x="3755" y="1304"/>
                        </a:lnTo>
                        <a:lnTo>
                          <a:pt x="3761" y="1294"/>
                        </a:lnTo>
                        <a:lnTo>
                          <a:pt x="3773" y="1284"/>
                        </a:lnTo>
                        <a:lnTo>
                          <a:pt x="3784" y="1276"/>
                        </a:lnTo>
                        <a:lnTo>
                          <a:pt x="3792" y="1267"/>
                        </a:lnTo>
                        <a:lnTo>
                          <a:pt x="3796" y="1257"/>
                        </a:lnTo>
                        <a:lnTo>
                          <a:pt x="3798" y="1249"/>
                        </a:lnTo>
                        <a:lnTo>
                          <a:pt x="3796" y="1237"/>
                        </a:lnTo>
                        <a:lnTo>
                          <a:pt x="3792" y="1222"/>
                        </a:lnTo>
                        <a:lnTo>
                          <a:pt x="3786" y="1208"/>
                        </a:lnTo>
                        <a:lnTo>
                          <a:pt x="3761" y="1198"/>
                        </a:lnTo>
                        <a:lnTo>
                          <a:pt x="3728" y="1200"/>
                        </a:lnTo>
                        <a:lnTo>
                          <a:pt x="3704" y="1189"/>
                        </a:lnTo>
                        <a:lnTo>
                          <a:pt x="3662" y="1193"/>
                        </a:lnTo>
                        <a:lnTo>
                          <a:pt x="3665" y="1183"/>
                        </a:lnTo>
                        <a:lnTo>
                          <a:pt x="3667" y="1175"/>
                        </a:lnTo>
                        <a:lnTo>
                          <a:pt x="3667" y="1167"/>
                        </a:lnTo>
                        <a:lnTo>
                          <a:pt x="3667" y="1159"/>
                        </a:lnTo>
                        <a:lnTo>
                          <a:pt x="3667" y="1150"/>
                        </a:lnTo>
                        <a:lnTo>
                          <a:pt x="3669" y="1142"/>
                        </a:lnTo>
                        <a:lnTo>
                          <a:pt x="3669" y="1134"/>
                        </a:lnTo>
                        <a:lnTo>
                          <a:pt x="3669" y="1124"/>
                        </a:lnTo>
                        <a:lnTo>
                          <a:pt x="3654" y="1124"/>
                        </a:lnTo>
                        <a:lnTo>
                          <a:pt x="3646" y="1122"/>
                        </a:lnTo>
                        <a:lnTo>
                          <a:pt x="3640" y="1120"/>
                        </a:lnTo>
                        <a:lnTo>
                          <a:pt x="3638" y="1115"/>
                        </a:lnTo>
                        <a:lnTo>
                          <a:pt x="3638" y="1113"/>
                        </a:lnTo>
                        <a:lnTo>
                          <a:pt x="3636" y="1111"/>
                        </a:lnTo>
                        <a:lnTo>
                          <a:pt x="3636" y="1109"/>
                        </a:lnTo>
                        <a:lnTo>
                          <a:pt x="3636" y="1107"/>
                        </a:lnTo>
                        <a:lnTo>
                          <a:pt x="3638" y="1076"/>
                        </a:lnTo>
                        <a:lnTo>
                          <a:pt x="3630" y="1070"/>
                        </a:lnTo>
                        <a:lnTo>
                          <a:pt x="3623" y="1064"/>
                        </a:lnTo>
                        <a:lnTo>
                          <a:pt x="3619" y="1060"/>
                        </a:lnTo>
                        <a:lnTo>
                          <a:pt x="3613" y="1056"/>
                        </a:lnTo>
                        <a:lnTo>
                          <a:pt x="3609" y="1054"/>
                        </a:lnTo>
                        <a:lnTo>
                          <a:pt x="3601" y="1054"/>
                        </a:lnTo>
                        <a:lnTo>
                          <a:pt x="3593" y="1056"/>
                        </a:lnTo>
                        <a:lnTo>
                          <a:pt x="3582" y="1060"/>
                        </a:lnTo>
                        <a:lnTo>
                          <a:pt x="3574" y="1064"/>
                        </a:lnTo>
                        <a:lnTo>
                          <a:pt x="3568" y="1068"/>
                        </a:lnTo>
                        <a:lnTo>
                          <a:pt x="3562" y="1072"/>
                        </a:lnTo>
                        <a:lnTo>
                          <a:pt x="3556" y="1076"/>
                        </a:lnTo>
                        <a:lnTo>
                          <a:pt x="3550" y="1081"/>
                        </a:lnTo>
                        <a:lnTo>
                          <a:pt x="3541" y="1085"/>
                        </a:lnTo>
                        <a:lnTo>
                          <a:pt x="3531" y="1089"/>
                        </a:lnTo>
                        <a:lnTo>
                          <a:pt x="3517" y="1093"/>
                        </a:lnTo>
                        <a:lnTo>
                          <a:pt x="3502" y="1095"/>
                        </a:lnTo>
                        <a:lnTo>
                          <a:pt x="3488" y="1097"/>
                        </a:lnTo>
                        <a:lnTo>
                          <a:pt x="3478" y="1097"/>
                        </a:lnTo>
                        <a:lnTo>
                          <a:pt x="3465" y="1097"/>
                        </a:lnTo>
                        <a:lnTo>
                          <a:pt x="3455" y="1095"/>
                        </a:lnTo>
                        <a:lnTo>
                          <a:pt x="3447" y="1093"/>
                        </a:lnTo>
                        <a:lnTo>
                          <a:pt x="3437" y="1089"/>
                        </a:lnTo>
                        <a:lnTo>
                          <a:pt x="3426" y="1085"/>
                        </a:lnTo>
                        <a:lnTo>
                          <a:pt x="3416" y="1091"/>
                        </a:lnTo>
                        <a:lnTo>
                          <a:pt x="3406" y="1095"/>
                        </a:lnTo>
                        <a:lnTo>
                          <a:pt x="3398" y="1101"/>
                        </a:lnTo>
                        <a:lnTo>
                          <a:pt x="3391" y="1105"/>
                        </a:lnTo>
                        <a:lnTo>
                          <a:pt x="3385" y="1111"/>
                        </a:lnTo>
                        <a:lnTo>
                          <a:pt x="3381" y="1120"/>
                        </a:lnTo>
                        <a:lnTo>
                          <a:pt x="3375" y="1128"/>
                        </a:lnTo>
                        <a:lnTo>
                          <a:pt x="3371" y="1138"/>
                        </a:lnTo>
                        <a:lnTo>
                          <a:pt x="3352" y="1157"/>
                        </a:lnTo>
                        <a:lnTo>
                          <a:pt x="3336" y="1167"/>
                        </a:lnTo>
                        <a:lnTo>
                          <a:pt x="3324" y="1175"/>
                        </a:lnTo>
                        <a:lnTo>
                          <a:pt x="3311" y="1181"/>
                        </a:lnTo>
                        <a:lnTo>
                          <a:pt x="3299" y="1189"/>
                        </a:lnTo>
                        <a:lnTo>
                          <a:pt x="3285" y="1198"/>
                        </a:lnTo>
                        <a:lnTo>
                          <a:pt x="3268" y="1212"/>
                        </a:lnTo>
                        <a:lnTo>
                          <a:pt x="3248" y="1235"/>
                        </a:lnTo>
                        <a:lnTo>
                          <a:pt x="3243" y="1239"/>
                        </a:lnTo>
                        <a:lnTo>
                          <a:pt x="3239" y="1245"/>
                        </a:lnTo>
                        <a:lnTo>
                          <a:pt x="3235" y="1247"/>
                        </a:lnTo>
                        <a:lnTo>
                          <a:pt x="3229" y="1251"/>
                        </a:lnTo>
                        <a:lnTo>
                          <a:pt x="3223" y="1255"/>
                        </a:lnTo>
                        <a:lnTo>
                          <a:pt x="3219" y="1257"/>
                        </a:lnTo>
                        <a:lnTo>
                          <a:pt x="3213" y="1259"/>
                        </a:lnTo>
                        <a:lnTo>
                          <a:pt x="3207" y="1261"/>
                        </a:lnTo>
                        <a:lnTo>
                          <a:pt x="3192" y="1272"/>
                        </a:lnTo>
                        <a:lnTo>
                          <a:pt x="3176" y="1280"/>
                        </a:lnTo>
                        <a:lnTo>
                          <a:pt x="3159" y="1286"/>
                        </a:lnTo>
                        <a:lnTo>
                          <a:pt x="3141" y="1292"/>
                        </a:lnTo>
                        <a:lnTo>
                          <a:pt x="3124" y="1298"/>
                        </a:lnTo>
                        <a:lnTo>
                          <a:pt x="3106" y="1304"/>
                        </a:lnTo>
                        <a:lnTo>
                          <a:pt x="3089" y="1309"/>
                        </a:lnTo>
                        <a:lnTo>
                          <a:pt x="3073" y="1315"/>
                        </a:lnTo>
                        <a:lnTo>
                          <a:pt x="3075" y="1319"/>
                        </a:lnTo>
                        <a:lnTo>
                          <a:pt x="3075" y="1325"/>
                        </a:lnTo>
                        <a:lnTo>
                          <a:pt x="3073" y="1329"/>
                        </a:lnTo>
                        <a:lnTo>
                          <a:pt x="3073" y="1333"/>
                        </a:lnTo>
                        <a:lnTo>
                          <a:pt x="3071" y="1337"/>
                        </a:lnTo>
                        <a:lnTo>
                          <a:pt x="3071" y="1343"/>
                        </a:lnTo>
                        <a:lnTo>
                          <a:pt x="3073" y="1348"/>
                        </a:lnTo>
                        <a:lnTo>
                          <a:pt x="3079" y="1356"/>
                        </a:lnTo>
                        <a:lnTo>
                          <a:pt x="3091" y="1358"/>
                        </a:lnTo>
                        <a:lnTo>
                          <a:pt x="3104" y="1362"/>
                        </a:lnTo>
                        <a:lnTo>
                          <a:pt x="3114" y="1366"/>
                        </a:lnTo>
                        <a:lnTo>
                          <a:pt x="3122" y="1370"/>
                        </a:lnTo>
                        <a:lnTo>
                          <a:pt x="3128" y="1378"/>
                        </a:lnTo>
                        <a:lnTo>
                          <a:pt x="3133" y="1387"/>
                        </a:lnTo>
                        <a:lnTo>
                          <a:pt x="3131" y="1397"/>
                        </a:lnTo>
                        <a:lnTo>
                          <a:pt x="3128" y="1413"/>
                        </a:lnTo>
                        <a:lnTo>
                          <a:pt x="3128" y="1417"/>
                        </a:lnTo>
                        <a:lnTo>
                          <a:pt x="3131" y="1421"/>
                        </a:lnTo>
                        <a:lnTo>
                          <a:pt x="3128" y="1424"/>
                        </a:lnTo>
                        <a:lnTo>
                          <a:pt x="3128" y="1426"/>
                        </a:lnTo>
                        <a:lnTo>
                          <a:pt x="3126" y="1430"/>
                        </a:lnTo>
                        <a:lnTo>
                          <a:pt x="3124" y="1432"/>
                        </a:lnTo>
                        <a:lnTo>
                          <a:pt x="3120" y="1434"/>
                        </a:lnTo>
                        <a:lnTo>
                          <a:pt x="3116" y="1436"/>
                        </a:lnTo>
                        <a:lnTo>
                          <a:pt x="3112" y="1438"/>
                        </a:lnTo>
                        <a:lnTo>
                          <a:pt x="3106" y="1440"/>
                        </a:lnTo>
                        <a:lnTo>
                          <a:pt x="3100" y="1442"/>
                        </a:lnTo>
                        <a:lnTo>
                          <a:pt x="3091" y="1444"/>
                        </a:lnTo>
                        <a:lnTo>
                          <a:pt x="3083" y="1446"/>
                        </a:lnTo>
                        <a:lnTo>
                          <a:pt x="3075" y="1448"/>
                        </a:lnTo>
                        <a:lnTo>
                          <a:pt x="3069" y="1448"/>
                        </a:lnTo>
                        <a:lnTo>
                          <a:pt x="3063" y="1450"/>
                        </a:lnTo>
                        <a:lnTo>
                          <a:pt x="3050" y="1448"/>
                        </a:lnTo>
                        <a:lnTo>
                          <a:pt x="3038" y="1450"/>
                        </a:lnTo>
                        <a:lnTo>
                          <a:pt x="3024" y="1454"/>
                        </a:lnTo>
                        <a:lnTo>
                          <a:pt x="3009" y="1456"/>
                        </a:lnTo>
                        <a:lnTo>
                          <a:pt x="2995" y="1461"/>
                        </a:lnTo>
                        <a:lnTo>
                          <a:pt x="2979" y="1465"/>
                        </a:lnTo>
                        <a:lnTo>
                          <a:pt x="2962" y="1467"/>
                        </a:lnTo>
                        <a:lnTo>
                          <a:pt x="2944" y="1467"/>
                        </a:lnTo>
                        <a:lnTo>
                          <a:pt x="2937" y="1463"/>
                        </a:lnTo>
                        <a:lnTo>
                          <a:pt x="2929" y="1461"/>
                        </a:lnTo>
                        <a:lnTo>
                          <a:pt x="2921" y="1461"/>
                        </a:lnTo>
                        <a:lnTo>
                          <a:pt x="2913" y="1461"/>
                        </a:lnTo>
                        <a:lnTo>
                          <a:pt x="2898" y="1463"/>
                        </a:lnTo>
                        <a:lnTo>
                          <a:pt x="2882" y="1467"/>
                        </a:lnTo>
                        <a:lnTo>
                          <a:pt x="2868" y="1473"/>
                        </a:lnTo>
                        <a:lnTo>
                          <a:pt x="2851" y="1477"/>
                        </a:lnTo>
                        <a:lnTo>
                          <a:pt x="2837" y="1479"/>
                        </a:lnTo>
                        <a:lnTo>
                          <a:pt x="2820" y="1477"/>
                        </a:lnTo>
                        <a:lnTo>
                          <a:pt x="2810" y="1479"/>
                        </a:lnTo>
                        <a:lnTo>
                          <a:pt x="2798" y="1479"/>
                        </a:lnTo>
                        <a:lnTo>
                          <a:pt x="2783" y="1477"/>
                        </a:lnTo>
                        <a:lnTo>
                          <a:pt x="2769" y="1475"/>
                        </a:lnTo>
                        <a:lnTo>
                          <a:pt x="2755" y="1473"/>
                        </a:lnTo>
                        <a:lnTo>
                          <a:pt x="2742" y="1469"/>
                        </a:lnTo>
                        <a:lnTo>
                          <a:pt x="2730" y="1465"/>
                        </a:lnTo>
                        <a:lnTo>
                          <a:pt x="2722" y="1458"/>
                        </a:lnTo>
                        <a:lnTo>
                          <a:pt x="2716" y="1458"/>
                        </a:lnTo>
                        <a:lnTo>
                          <a:pt x="2711" y="1458"/>
                        </a:lnTo>
                        <a:lnTo>
                          <a:pt x="2709" y="1458"/>
                        </a:lnTo>
                        <a:lnTo>
                          <a:pt x="2707" y="1456"/>
                        </a:lnTo>
                        <a:lnTo>
                          <a:pt x="2707" y="1454"/>
                        </a:lnTo>
                        <a:lnTo>
                          <a:pt x="2707" y="1450"/>
                        </a:lnTo>
                        <a:lnTo>
                          <a:pt x="2707" y="1444"/>
                        </a:lnTo>
                        <a:lnTo>
                          <a:pt x="2707" y="1438"/>
                        </a:lnTo>
                        <a:lnTo>
                          <a:pt x="2705" y="1436"/>
                        </a:lnTo>
                        <a:lnTo>
                          <a:pt x="2703" y="1434"/>
                        </a:lnTo>
                        <a:lnTo>
                          <a:pt x="2701" y="1432"/>
                        </a:lnTo>
                        <a:lnTo>
                          <a:pt x="2697" y="1432"/>
                        </a:lnTo>
                        <a:lnTo>
                          <a:pt x="2697" y="1432"/>
                        </a:lnTo>
                        <a:lnTo>
                          <a:pt x="2695" y="1430"/>
                        </a:lnTo>
                        <a:lnTo>
                          <a:pt x="2695" y="1426"/>
                        </a:lnTo>
                        <a:lnTo>
                          <a:pt x="2695" y="1419"/>
                        </a:lnTo>
                        <a:lnTo>
                          <a:pt x="2697" y="1417"/>
                        </a:lnTo>
                        <a:lnTo>
                          <a:pt x="2701" y="1413"/>
                        </a:lnTo>
                        <a:lnTo>
                          <a:pt x="2705" y="1411"/>
                        </a:lnTo>
                        <a:lnTo>
                          <a:pt x="2707" y="1407"/>
                        </a:lnTo>
                        <a:lnTo>
                          <a:pt x="2711" y="1403"/>
                        </a:lnTo>
                        <a:lnTo>
                          <a:pt x="2714" y="1397"/>
                        </a:lnTo>
                        <a:lnTo>
                          <a:pt x="2716" y="1393"/>
                        </a:lnTo>
                        <a:lnTo>
                          <a:pt x="2716" y="1389"/>
                        </a:lnTo>
                        <a:lnTo>
                          <a:pt x="2705" y="1389"/>
                        </a:lnTo>
                        <a:lnTo>
                          <a:pt x="2697" y="1387"/>
                        </a:lnTo>
                        <a:lnTo>
                          <a:pt x="2693" y="1380"/>
                        </a:lnTo>
                        <a:lnTo>
                          <a:pt x="2691" y="1372"/>
                        </a:lnTo>
                        <a:lnTo>
                          <a:pt x="2691" y="1364"/>
                        </a:lnTo>
                        <a:lnTo>
                          <a:pt x="2691" y="1356"/>
                        </a:lnTo>
                        <a:lnTo>
                          <a:pt x="2695" y="1345"/>
                        </a:lnTo>
                        <a:lnTo>
                          <a:pt x="2697" y="1337"/>
                        </a:lnTo>
                        <a:lnTo>
                          <a:pt x="2699" y="1327"/>
                        </a:lnTo>
                        <a:lnTo>
                          <a:pt x="2699" y="1317"/>
                        </a:lnTo>
                        <a:lnTo>
                          <a:pt x="2699" y="1309"/>
                        </a:lnTo>
                        <a:lnTo>
                          <a:pt x="2699" y="1300"/>
                        </a:lnTo>
                        <a:lnTo>
                          <a:pt x="2695" y="1296"/>
                        </a:lnTo>
                        <a:lnTo>
                          <a:pt x="2693" y="1290"/>
                        </a:lnTo>
                        <a:lnTo>
                          <a:pt x="2689" y="1288"/>
                        </a:lnTo>
                        <a:lnTo>
                          <a:pt x="2685" y="1286"/>
                        </a:lnTo>
                        <a:lnTo>
                          <a:pt x="2675" y="1284"/>
                        </a:lnTo>
                        <a:lnTo>
                          <a:pt x="2664" y="1288"/>
                        </a:lnTo>
                        <a:lnTo>
                          <a:pt x="2654" y="1292"/>
                        </a:lnTo>
                        <a:lnTo>
                          <a:pt x="2644" y="1302"/>
                        </a:lnTo>
                        <a:lnTo>
                          <a:pt x="2636" y="1302"/>
                        </a:lnTo>
                        <a:lnTo>
                          <a:pt x="2627" y="1302"/>
                        </a:lnTo>
                        <a:lnTo>
                          <a:pt x="2621" y="1304"/>
                        </a:lnTo>
                        <a:lnTo>
                          <a:pt x="2615" y="1309"/>
                        </a:lnTo>
                        <a:lnTo>
                          <a:pt x="2607" y="1315"/>
                        </a:lnTo>
                        <a:lnTo>
                          <a:pt x="2601" y="1325"/>
                        </a:lnTo>
                        <a:lnTo>
                          <a:pt x="2596" y="1337"/>
                        </a:lnTo>
                        <a:lnTo>
                          <a:pt x="2592" y="1352"/>
                        </a:lnTo>
                        <a:lnTo>
                          <a:pt x="2592" y="1366"/>
                        </a:lnTo>
                        <a:lnTo>
                          <a:pt x="2590" y="1378"/>
                        </a:lnTo>
                        <a:lnTo>
                          <a:pt x="2592" y="1385"/>
                        </a:lnTo>
                        <a:lnTo>
                          <a:pt x="2592" y="1389"/>
                        </a:lnTo>
                        <a:lnTo>
                          <a:pt x="2592" y="1393"/>
                        </a:lnTo>
                        <a:lnTo>
                          <a:pt x="2592" y="1399"/>
                        </a:lnTo>
                        <a:lnTo>
                          <a:pt x="2592" y="1403"/>
                        </a:lnTo>
                        <a:lnTo>
                          <a:pt x="2592" y="1407"/>
                        </a:lnTo>
                        <a:lnTo>
                          <a:pt x="2590" y="1413"/>
                        </a:lnTo>
                        <a:lnTo>
                          <a:pt x="2590" y="1417"/>
                        </a:lnTo>
                        <a:lnTo>
                          <a:pt x="2590" y="1421"/>
                        </a:lnTo>
                        <a:lnTo>
                          <a:pt x="2590" y="1424"/>
                        </a:lnTo>
                        <a:lnTo>
                          <a:pt x="2588" y="1426"/>
                        </a:lnTo>
                        <a:lnTo>
                          <a:pt x="2586" y="1428"/>
                        </a:lnTo>
                        <a:lnTo>
                          <a:pt x="2584" y="1432"/>
                        </a:lnTo>
                        <a:lnTo>
                          <a:pt x="2584" y="1434"/>
                        </a:lnTo>
                        <a:lnTo>
                          <a:pt x="2582" y="1438"/>
                        </a:lnTo>
                        <a:lnTo>
                          <a:pt x="2582" y="1444"/>
                        </a:lnTo>
                        <a:lnTo>
                          <a:pt x="2590" y="1448"/>
                        </a:lnTo>
                        <a:lnTo>
                          <a:pt x="2599" y="1454"/>
                        </a:lnTo>
                        <a:lnTo>
                          <a:pt x="2605" y="1461"/>
                        </a:lnTo>
                        <a:lnTo>
                          <a:pt x="2609" y="1467"/>
                        </a:lnTo>
                        <a:lnTo>
                          <a:pt x="2611" y="1475"/>
                        </a:lnTo>
                        <a:lnTo>
                          <a:pt x="2613" y="1483"/>
                        </a:lnTo>
                        <a:lnTo>
                          <a:pt x="2611" y="1493"/>
                        </a:lnTo>
                        <a:lnTo>
                          <a:pt x="2607" y="1506"/>
                        </a:lnTo>
                        <a:lnTo>
                          <a:pt x="2605" y="1508"/>
                        </a:lnTo>
                        <a:lnTo>
                          <a:pt x="2603" y="1510"/>
                        </a:lnTo>
                        <a:lnTo>
                          <a:pt x="2601" y="1512"/>
                        </a:lnTo>
                        <a:lnTo>
                          <a:pt x="2599" y="1514"/>
                        </a:lnTo>
                        <a:lnTo>
                          <a:pt x="2599" y="1518"/>
                        </a:lnTo>
                        <a:lnTo>
                          <a:pt x="2599" y="1520"/>
                        </a:lnTo>
                        <a:lnTo>
                          <a:pt x="2596" y="1522"/>
                        </a:lnTo>
                        <a:lnTo>
                          <a:pt x="2596" y="1524"/>
                        </a:lnTo>
                        <a:lnTo>
                          <a:pt x="2588" y="1524"/>
                        </a:lnTo>
                        <a:lnTo>
                          <a:pt x="2580" y="1524"/>
                        </a:lnTo>
                        <a:lnTo>
                          <a:pt x="2572" y="1524"/>
                        </a:lnTo>
                        <a:lnTo>
                          <a:pt x="2564" y="1526"/>
                        </a:lnTo>
                        <a:lnTo>
                          <a:pt x="2555" y="1526"/>
                        </a:lnTo>
                        <a:lnTo>
                          <a:pt x="2547" y="1526"/>
                        </a:lnTo>
                        <a:lnTo>
                          <a:pt x="2539" y="1528"/>
                        </a:lnTo>
                        <a:lnTo>
                          <a:pt x="2529" y="1528"/>
                        </a:lnTo>
                        <a:lnTo>
                          <a:pt x="2523" y="1526"/>
                        </a:lnTo>
                        <a:lnTo>
                          <a:pt x="2518" y="1526"/>
                        </a:lnTo>
                        <a:lnTo>
                          <a:pt x="2512" y="1526"/>
                        </a:lnTo>
                        <a:lnTo>
                          <a:pt x="2506" y="1526"/>
                        </a:lnTo>
                        <a:lnTo>
                          <a:pt x="2502" y="1528"/>
                        </a:lnTo>
                        <a:lnTo>
                          <a:pt x="2498" y="1530"/>
                        </a:lnTo>
                        <a:lnTo>
                          <a:pt x="2494" y="1530"/>
                        </a:lnTo>
                        <a:lnTo>
                          <a:pt x="2490" y="1530"/>
                        </a:lnTo>
                        <a:lnTo>
                          <a:pt x="2481" y="1528"/>
                        </a:lnTo>
                        <a:lnTo>
                          <a:pt x="2475" y="1524"/>
                        </a:lnTo>
                        <a:lnTo>
                          <a:pt x="2467" y="1522"/>
                        </a:lnTo>
                        <a:lnTo>
                          <a:pt x="2461" y="1520"/>
                        </a:lnTo>
                        <a:lnTo>
                          <a:pt x="2453" y="1518"/>
                        </a:lnTo>
                        <a:lnTo>
                          <a:pt x="2444" y="1518"/>
                        </a:lnTo>
                        <a:lnTo>
                          <a:pt x="2436" y="1518"/>
                        </a:lnTo>
                        <a:lnTo>
                          <a:pt x="2428" y="1518"/>
                        </a:lnTo>
                        <a:lnTo>
                          <a:pt x="2418" y="1516"/>
                        </a:lnTo>
                        <a:lnTo>
                          <a:pt x="2405" y="1514"/>
                        </a:lnTo>
                        <a:lnTo>
                          <a:pt x="2391" y="1512"/>
                        </a:lnTo>
                        <a:lnTo>
                          <a:pt x="2375" y="1508"/>
                        </a:lnTo>
                        <a:lnTo>
                          <a:pt x="2358" y="1506"/>
                        </a:lnTo>
                        <a:lnTo>
                          <a:pt x="2342" y="1504"/>
                        </a:lnTo>
                        <a:lnTo>
                          <a:pt x="2327" y="1502"/>
                        </a:lnTo>
                        <a:lnTo>
                          <a:pt x="2315" y="1500"/>
                        </a:lnTo>
                        <a:lnTo>
                          <a:pt x="2309" y="1493"/>
                        </a:lnTo>
                        <a:lnTo>
                          <a:pt x="2301" y="1487"/>
                        </a:lnTo>
                        <a:lnTo>
                          <a:pt x="2295" y="1483"/>
                        </a:lnTo>
                        <a:lnTo>
                          <a:pt x="2288" y="1481"/>
                        </a:lnTo>
                        <a:lnTo>
                          <a:pt x="2282" y="1481"/>
                        </a:lnTo>
                        <a:lnTo>
                          <a:pt x="2274" y="1481"/>
                        </a:lnTo>
                        <a:lnTo>
                          <a:pt x="2264" y="1481"/>
                        </a:lnTo>
                        <a:lnTo>
                          <a:pt x="2251" y="1481"/>
                        </a:lnTo>
                        <a:lnTo>
                          <a:pt x="2235" y="1479"/>
                        </a:lnTo>
                        <a:lnTo>
                          <a:pt x="2221" y="1477"/>
                        </a:lnTo>
                        <a:lnTo>
                          <a:pt x="2206" y="1473"/>
                        </a:lnTo>
                        <a:lnTo>
                          <a:pt x="2196" y="1469"/>
                        </a:lnTo>
                        <a:lnTo>
                          <a:pt x="2186" y="1463"/>
                        </a:lnTo>
                        <a:lnTo>
                          <a:pt x="2177" y="1456"/>
                        </a:lnTo>
                        <a:lnTo>
                          <a:pt x="2169" y="1448"/>
                        </a:lnTo>
                        <a:lnTo>
                          <a:pt x="2163" y="1442"/>
                        </a:lnTo>
                        <a:lnTo>
                          <a:pt x="2153" y="1428"/>
                        </a:lnTo>
                        <a:lnTo>
                          <a:pt x="2145" y="1415"/>
                        </a:lnTo>
                        <a:lnTo>
                          <a:pt x="2138" y="1409"/>
                        </a:lnTo>
                        <a:lnTo>
                          <a:pt x="2134" y="1405"/>
                        </a:lnTo>
                        <a:lnTo>
                          <a:pt x="2130" y="1403"/>
                        </a:lnTo>
                        <a:lnTo>
                          <a:pt x="2124" y="1401"/>
                        </a:lnTo>
                        <a:lnTo>
                          <a:pt x="2118" y="1399"/>
                        </a:lnTo>
                        <a:lnTo>
                          <a:pt x="2110" y="1399"/>
                        </a:lnTo>
                        <a:lnTo>
                          <a:pt x="2101" y="1397"/>
                        </a:lnTo>
                        <a:lnTo>
                          <a:pt x="2093" y="1395"/>
                        </a:lnTo>
                        <a:lnTo>
                          <a:pt x="2085" y="1395"/>
                        </a:lnTo>
                        <a:lnTo>
                          <a:pt x="2077" y="1395"/>
                        </a:lnTo>
                        <a:lnTo>
                          <a:pt x="2071" y="1395"/>
                        </a:lnTo>
                        <a:lnTo>
                          <a:pt x="2067" y="1399"/>
                        </a:lnTo>
                        <a:lnTo>
                          <a:pt x="2058" y="1397"/>
                        </a:lnTo>
                        <a:lnTo>
                          <a:pt x="2050" y="1397"/>
                        </a:lnTo>
                        <a:lnTo>
                          <a:pt x="2042" y="1393"/>
                        </a:lnTo>
                        <a:lnTo>
                          <a:pt x="2034" y="1391"/>
                        </a:lnTo>
                        <a:lnTo>
                          <a:pt x="2025" y="1389"/>
                        </a:lnTo>
                        <a:lnTo>
                          <a:pt x="2017" y="1389"/>
                        </a:lnTo>
                        <a:lnTo>
                          <a:pt x="2009" y="1387"/>
                        </a:lnTo>
                        <a:lnTo>
                          <a:pt x="2003" y="1389"/>
                        </a:lnTo>
                        <a:lnTo>
                          <a:pt x="1997" y="1393"/>
                        </a:lnTo>
                        <a:lnTo>
                          <a:pt x="1989" y="1397"/>
                        </a:lnTo>
                        <a:lnTo>
                          <a:pt x="1980" y="1399"/>
                        </a:lnTo>
                        <a:lnTo>
                          <a:pt x="1972" y="1399"/>
                        </a:lnTo>
                        <a:lnTo>
                          <a:pt x="1964" y="1397"/>
                        </a:lnTo>
                        <a:lnTo>
                          <a:pt x="1954" y="1395"/>
                        </a:lnTo>
                        <a:lnTo>
                          <a:pt x="1943" y="1393"/>
                        </a:lnTo>
                        <a:lnTo>
                          <a:pt x="1931" y="1389"/>
                        </a:lnTo>
                        <a:lnTo>
                          <a:pt x="1925" y="1382"/>
                        </a:lnTo>
                        <a:lnTo>
                          <a:pt x="1917" y="1376"/>
                        </a:lnTo>
                        <a:lnTo>
                          <a:pt x="1910" y="1370"/>
                        </a:lnTo>
                        <a:lnTo>
                          <a:pt x="1904" y="1364"/>
                        </a:lnTo>
                        <a:lnTo>
                          <a:pt x="1898" y="1358"/>
                        </a:lnTo>
                        <a:lnTo>
                          <a:pt x="1890" y="1354"/>
                        </a:lnTo>
                        <a:lnTo>
                          <a:pt x="1880" y="1350"/>
                        </a:lnTo>
                        <a:lnTo>
                          <a:pt x="1867" y="1350"/>
                        </a:lnTo>
                        <a:lnTo>
                          <a:pt x="1855" y="1337"/>
                        </a:lnTo>
                        <a:lnTo>
                          <a:pt x="1843" y="1329"/>
                        </a:lnTo>
                        <a:lnTo>
                          <a:pt x="1828" y="1323"/>
                        </a:lnTo>
                        <a:lnTo>
                          <a:pt x="1816" y="1319"/>
                        </a:lnTo>
                        <a:lnTo>
                          <a:pt x="1802" y="1315"/>
                        </a:lnTo>
                        <a:lnTo>
                          <a:pt x="1789" y="1311"/>
                        </a:lnTo>
                        <a:lnTo>
                          <a:pt x="1775" y="1304"/>
                        </a:lnTo>
                        <a:lnTo>
                          <a:pt x="1763" y="1296"/>
                        </a:lnTo>
                        <a:lnTo>
                          <a:pt x="1754" y="1284"/>
                        </a:lnTo>
                        <a:lnTo>
                          <a:pt x="1744" y="1272"/>
                        </a:lnTo>
                        <a:lnTo>
                          <a:pt x="1734" y="1263"/>
                        </a:lnTo>
                        <a:lnTo>
                          <a:pt x="1726" y="1257"/>
                        </a:lnTo>
                        <a:lnTo>
                          <a:pt x="1715" y="1251"/>
                        </a:lnTo>
                        <a:lnTo>
                          <a:pt x="1705" y="1245"/>
                        </a:lnTo>
                        <a:lnTo>
                          <a:pt x="1697" y="1237"/>
                        </a:lnTo>
                        <a:lnTo>
                          <a:pt x="1687" y="1228"/>
                        </a:lnTo>
                        <a:lnTo>
                          <a:pt x="1682" y="1226"/>
                        </a:lnTo>
                        <a:lnTo>
                          <a:pt x="1676" y="1224"/>
                        </a:lnTo>
                        <a:lnTo>
                          <a:pt x="1672" y="1222"/>
                        </a:lnTo>
                        <a:lnTo>
                          <a:pt x="1668" y="1220"/>
                        </a:lnTo>
                        <a:lnTo>
                          <a:pt x="1664" y="1216"/>
                        </a:lnTo>
                        <a:lnTo>
                          <a:pt x="1660" y="1214"/>
                        </a:lnTo>
                        <a:lnTo>
                          <a:pt x="1656" y="1212"/>
                        </a:lnTo>
                        <a:lnTo>
                          <a:pt x="1650" y="1212"/>
                        </a:lnTo>
                        <a:lnTo>
                          <a:pt x="1648" y="1220"/>
                        </a:lnTo>
                        <a:lnTo>
                          <a:pt x="1637" y="1220"/>
                        </a:lnTo>
                        <a:lnTo>
                          <a:pt x="1629" y="1216"/>
                        </a:lnTo>
                        <a:lnTo>
                          <a:pt x="1625" y="1210"/>
                        </a:lnTo>
                        <a:lnTo>
                          <a:pt x="1621" y="1204"/>
                        </a:lnTo>
                        <a:lnTo>
                          <a:pt x="1617" y="1198"/>
                        </a:lnTo>
                        <a:lnTo>
                          <a:pt x="1611" y="1191"/>
                        </a:lnTo>
                        <a:lnTo>
                          <a:pt x="1600" y="1185"/>
                        </a:lnTo>
                        <a:lnTo>
                          <a:pt x="1586" y="1183"/>
                        </a:lnTo>
                        <a:lnTo>
                          <a:pt x="1586" y="1177"/>
                        </a:lnTo>
                        <a:lnTo>
                          <a:pt x="1586" y="1169"/>
                        </a:lnTo>
                        <a:lnTo>
                          <a:pt x="1586" y="1163"/>
                        </a:lnTo>
                        <a:lnTo>
                          <a:pt x="1588" y="1157"/>
                        </a:lnTo>
                        <a:lnTo>
                          <a:pt x="1592" y="1150"/>
                        </a:lnTo>
                        <a:lnTo>
                          <a:pt x="1596" y="1146"/>
                        </a:lnTo>
                        <a:lnTo>
                          <a:pt x="1600" y="1142"/>
                        </a:lnTo>
                        <a:lnTo>
                          <a:pt x="1606" y="1140"/>
                        </a:lnTo>
                        <a:lnTo>
                          <a:pt x="1609" y="1134"/>
                        </a:lnTo>
                        <a:lnTo>
                          <a:pt x="1609" y="1130"/>
                        </a:lnTo>
                        <a:lnTo>
                          <a:pt x="1611" y="1128"/>
                        </a:lnTo>
                        <a:lnTo>
                          <a:pt x="1613" y="1124"/>
                        </a:lnTo>
                        <a:lnTo>
                          <a:pt x="1615" y="1120"/>
                        </a:lnTo>
                        <a:lnTo>
                          <a:pt x="1617" y="1115"/>
                        </a:lnTo>
                        <a:lnTo>
                          <a:pt x="1619" y="1111"/>
                        </a:lnTo>
                        <a:lnTo>
                          <a:pt x="1623" y="1109"/>
                        </a:lnTo>
                        <a:lnTo>
                          <a:pt x="1617" y="1103"/>
                        </a:lnTo>
                        <a:lnTo>
                          <a:pt x="1615" y="1097"/>
                        </a:lnTo>
                        <a:lnTo>
                          <a:pt x="1613" y="1093"/>
                        </a:lnTo>
                        <a:lnTo>
                          <a:pt x="1615" y="1087"/>
                        </a:lnTo>
                        <a:lnTo>
                          <a:pt x="1617" y="1081"/>
                        </a:lnTo>
                        <a:lnTo>
                          <a:pt x="1621" y="1074"/>
                        </a:lnTo>
                        <a:lnTo>
                          <a:pt x="1625" y="1068"/>
                        </a:lnTo>
                        <a:lnTo>
                          <a:pt x="1631" y="1064"/>
                        </a:lnTo>
                        <a:lnTo>
                          <a:pt x="1629" y="1058"/>
                        </a:lnTo>
                        <a:lnTo>
                          <a:pt x="1627" y="1052"/>
                        </a:lnTo>
                        <a:lnTo>
                          <a:pt x="1627" y="1046"/>
                        </a:lnTo>
                        <a:lnTo>
                          <a:pt x="1627" y="1039"/>
                        </a:lnTo>
                        <a:lnTo>
                          <a:pt x="1629" y="1035"/>
                        </a:lnTo>
                        <a:lnTo>
                          <a:pt x="1633" y="1031"/>
                        </a:lnTo>
                        <a:lnTo>
                          <a:pt x="1639" y="1029"/>
                        </a:lnTo>
                        <a:lnTo>
                          <a:pt x="1648" y="1029"/>
                        </a:lnTo>
                        <a:lnTo>
                          <a:pt x="1650" y="1027"/>
                        </a:lnTo>
                        <a:lnTo>
                          <a:pt x="1650" y="1025"/>
                        </a:lnTo>
                        <a:lnTo>
                          <a:pt x="1652" y="1025"/>
                        </a:lnTo>
                        <a:lnTo>
                          <a:pt x="1652" y="1023"/>
                        </a:lnTo>
                        <a:lnTo>
                          <a:pt x="1654" y="1021"/>
                        </a:lnTo>
                        <a:lnTo>
                          <a:pt x="1654" y="1019"/>
                        </a:lnTo>
                        <a:lnTo>
                          <a:pt x="1654" y="1017"/>
                        </a:lnTo>
                        <a:lnTo>
                          <a:pt x="1654" y="1015"/>
                        </a:lnTo>
                        <a:lnTo>
                          <a:pt x="1658" y="1011"/>
                        </a:lnTo>
                        <a:lnTo>
                          <a:pt x="1662" y="1007"/>
                        </a:lnTo>
                        <a:lnTo>
                          <a:pt x="1666" y="1005"/>
                        </a:lnTo>
                        <a:lnTo>
                          <a:pt x="1670" y="1000"/>
                        </a:lnTo>
                        <a:lnTo>
                          <a:pt x="1674" y="998"/>
                        </a:lnTo>
                        <a:lnTo>
                          <a:pt x="1678" y="992"/>
                        </a:lnTo>
                        <a:lnTo>
                          <a:pt x="1682" y="986"/>
                        </a:lnTo>
                        <a:lnTo>
                          <a:pt x="1687" y="976"/>
                        </a:lnTo>
                        <a:lnTo>
                          <a:pt x="1697" y="978"/>
                        </a:lnTo>
                        <a:lnTo>
                          <a:pt x="1705" y="976"/>
                        </a:lnTo>
                        <a:lnTo>
                          <a:pt x="1709" y="976"/>
                        </a:lnTo>
                        <a:lnTo>
                          <a:pt x="1711" y="974"/>
                        </a:lnTo>
                        <a:lnTo>
                          <a:pt x="1711" y="972"/>
                        </a:lnTo>
                        <a:lnTo>
                          <a:pt x="1707" y="970"/>
                        </a:lnTo>
                        <a:lnTo>
                          <a:pt x="1703" y="968"/>
                        </a:lnTo>
                        <a:lnTo>
                          <a:pt x="1697" y="965"/>
                        </a:lnTo>
                        <a:lnTo>
                          <a:pt x="1682" y="963"/>
                        </a:lnTo>
                        <a:lnTo>
                          <a:pt x="1674" y="959"/>
                        </a:lnTo>
                        <a:lnTo>
                          <a:pt x="1668" y="955"/>
                        </a:lnTo>
                        <a:lnTo>
                          <a:pt x="1664" y="949"/>
                        </a:lnTo>
                        <a:lnTo>
                          <a:pt x="1662" y="945"/>
                        </a:lnTo>
                        <a:lnTo>
                          <a:pt x="1658" y="941"/>
                        </a:lnTo>
                        <a:lnTo>
                          <a:pt x="1654" y="939"/>
                        </a:lnTo>
                        <a:lnTo>
                          <a:pt x="1648" y="937"/>
                        </a:lnTo>
                        <a:lnTo>
                          <a:pt x="1641" y="937"/>
                        </a:lnTo>
                        <a:lnTo>
                          <a:pt x="1635" y="935"/>
                        </a:lnTo>
                        <a:lnTo>
                          <a:pt x="1631" y="931"/>
                        </a:lnTo>
                        <a:lnTo>
                          <a:pt x="1627" y="924"/>
                        </a:lnTo>
                        <a:lnTo>
                          <a:pt x="1623" y="920"/>
                        </a:lnTo>
                        <a:lnTo>
                          <a:pt x="1617" y="916"/>
                        </a:lnTo>
                        <a:lnTo>
                          <a:pt x="1609" y="912"/>
                        </a:lnTo>
                        <a:lnTo>
                          <a:pt x="1600" y="912"/>
                        </a:lnTo>
                        <a:lnTo>
                          <a:pt x="1592" y="908"/>
                        </a:lnTo>
                        <a:lnTo>
                          <a:pt x="1588" y="904"/>
                        </a:lnTo>
                        <a:lnTo>
                          <a:pt x="1586" y="902"/>
                        </a:lnTo>
                        <a:lnTo>
                          <a:pt x="1584" y="900"/>
                        </a:lnTo>
                        <a:lnTo>
                          <a:pt x="1582" y="896"/>
                        </a:lnTo>
                        <a:lnTo>
                          <a:pt x="1582" y="892"/>
                        </a:lnTo>
                        <a:lnTo>
                          <a:pt x="1582" y="887"/>
                        </a:lnTo>
                        <a:lnTo>
                          <a:pt x="1580" y="879"/>
                        </a:lnTo>
                        <a:lnTo>
                          <a:pt x="1576" y="881"/>
                        </a:lnTo>
                        <a:lnTo>
                          <a:pt x="1574" y="881"/>
                        </a:lnTo>
                        <a:lnTo>
                          <a:pt x="1569" y="881"/>
                        </a:lnTo>
                        <a:lnTo>
                          <a:pt x="1565" y="879"/>
                        </a:lnTo>
                        <a:lnTo>
                          <a:pt x="1561" y="877"/>
                        </a:lnTo>
                        <a:lnTo>
                          <a:pt x="1557" y="875"/>
                        </a:lnTo>
                        <a:lnTo>
                          <a:pt x="1555" y="871"/>
                        </a:lnTo>
                        <a:lnTo>
                          <a:pt x="1551" y="867"/>
                        </a:lnTo>
                        <a:lnTo>
                          <a:pt x="1541" y="871"/>
                        </a:lnTo>
                        <a:lnTo>
                          <a:pt x="1535" y="873"/>
                        </a:lnTo>
                        <a:lnTo>
                          <a:pt x="1530" y="873"/>
                        </a:lnTo>
                        <a:lnTo>
                          <a:pt x="1530" y="871"/>
                        </a:lnTo>
                        <a:lnTo>
                          <a:pt x="1530" y="867"/>
                        </a:lnTo>
                        <a:lnTo>
                          <a:pt x="1528" y="863"/>
                        </a:lnTo>
                        <a:lnTo>
                          <a:pt x="1526" y="857"/>
                        </a:lnTo>
                        <a:lnTo>
                          <a:pt x="1522" y="855"/>
                        </a:lnTo>
                        <a:lnTo>
                          <a:pt x="1512" y="850"/>
                        </a:lnTo>
                        <a:lnTo>
                          <a:pt x="1502" y="853"/>
                        </a:lnTo>
                        <a:lnTo>
                          <a:pt x="1491" y="853"/>
                        </a:lnTo>
                        <a:lnTo>
                          <a:pt x="1481" y="857"/>
                        </a:lnTo>
                        <a:lnTo>
                          <a:pt x="1473" y="859"/>
                        </a:lnTo>
                        <a:lnTo>
                          <a:pt x="1463" y="859"/>
                        </a:lnTo>
                        <a:lnTo>
                          <a:pt x="1457" y="859"/>
                        </a:lnTo>
                        <a:lnTo>
                          <a:pt x="1450" y="855"/>
                        </a:lnTo>
                        <a:lnTo>
                          <a:pt x="1454" y="844"/>
                        </a:lnTo>
                        <a:lnTo>
                          <a:pt x="1454" y="838"/>
                        </a:lnTo>
                        <a:lnTo>
                          <a:pt x="1450" y="832"/>
                        </a:lnTo>
                        <a:lnTo>
                          <a:pt x="1446" y="828"/>
                        </a:lnTo>
                        <a:lnTo>
                          <a:pt x="1442" y="824"/>
                        </a:lnTo>
                        <a:lnTo>
                          <a:pt x="1438" y="820"/>
                        </a:lnTo>
                        <a:lnTo>
                          <a:pt x="1436" y="813"/>
                        </a:lnTo>
                        <a:lnTo>
                          <a:pt x="1434" y="803"/>
                        </a:lnTo>
                        <a:lnTo>
                          <a:pt x="1428" y="797"/>
                        </a:lnTo>
                        <a:lnTo>
                          <a:pt x="1426" y="793"/>
                        </a:lnTo>
                        <a:lnTo>
                          <a:pt x="1424" y="789"/>
                        </a:lnTo>
                        <a:lnTo>
                          <a:pt x="1426" y="785"/>
                        </a:lnTo>
                        <a:lnTo>
                          <a:pt x="1426" y="781"/>
                        </a:lnTo>
                        <a:lnTo>
                          <a:pt x="1428" y="777"/>
                        </a:lnTo>
                        <a:lnTo>
                          <a:pt x="1430" y="770"/>
                        </a:lnTo>
                        <a:lnTo>
                          <a:pt x="1432" y="764"/>
                        </a:lnTo>
                        <a:lnTo>
                          <a:pt x="1426" y="758"/>
                        </a:lnTo>
                        <a:lnTo>
                          <a:pt x="1424" y="752"/>
                        </a:lnTo>
                        <a:lnTo>
                          <a:pt x="1422" y="746"/>
                        </a:lnTo>
                        <a:lnTo>
                          <a:pt x="1422" y="740"/>
                        </a:lnTo>
                        <a:lnTo>
                          <a:pt x="1424" y="735"/>
                        </a:lnTo>
                        <a:lnTo>
                          <a:pt x="1426" y="729"/>
                        </a:lnTo>
                        <a:lnTo>
                          <a:pt x="1428" y="721"/>
                        </a:lnTo>
                        <a:lnTo>
                          <a:pt x="1432" y="713"/>
                        </a:lnTo>
                        <a:lnTo>
                          <a:pt x="1428" y="709"/>
                        </a:lnTo>
                        <a:lnTo>
                          <a:pt x="1424" y="703"/>
                        </a:lnTo>
                        <a:lnTo>
                          <a:pt x="1420" y="698"/>
                        </a:lnTo>
                        <a:lnTo>
                          <a:pt x="1415" y="692"/>
                        </a:lnTo>
                        <a:lnTo>
                          <a:pt x="1411" y="688"/>
                        </a:lnTo>
                        <a:lnTo>
                          <a:pt x="1405" y="682"/>
                        </a:lnTo>
                        <a:lnTo>
                          <a:pt x="1401" y="678"/>
                        </a:lnTo>
                        <a:lnTo>
                          <a:pt x="1397" y="674"/>
                        </a:lnTo>
                        <a:lnTo>
                          <a:pt x="1397" y="668"/>
                        </a:lnTo>
                        <a:lnTo>
                          <a:pt x="1397" y="659"/>
                        </a:lnTo>
                        <a:lnTo>
                          <a:pt x="1395" y="653"/>
                        </a:lnTo>
                        <a:lnTo>
                          <a:pt x="1395" y="647"/>
                        </a:lnTo>
                        <a:lnTo>
                          <a:pt x="1395" y="639"/>
                        </a:lnTo>
                        <a:lnTo>
                          <a:pt x="1397" y="633"/>
                        </a:lnTo>
                        <a:lnTo>
                          <a:pt x="1399" y="629"/>
                        </a:lnTo>
                        <a:lnTo>
                          <a:pt x="1403" y="627"/>
                        </a:lnTo>
                        <a:lnTo>
                          <a:pt x="1407" y="624"/>
                        </a:lnTo>
                        <a:lnTo>
                          <a:pt x="1411" y="624"/>
                        </a:lnTo>
                        <a:lnTo>
                          <a:pt x="1413" y="624"/>
                        </a:lnTo>
                        <a:lnTo>
                          <a:pt x="1415" y="624"/>
                        </a:lnTo>
                        <a:lnTo>
                          <a:pt x="1420" y="622"/>
                        </a:lnTo>
                        <a:lnTo>
                          <a:pt x="1422" y="622"/>
                        </a:lnTo>
                        <a:lnTo>
                          <a:pt x="1426" y="620"/>
                        </a:lnTo>
                        <a:lnTo>
                          <a:pt x="1430" y="616"/>
                        </a:lnTo>
                        <a:lnTo>
                          <a:pt x="1434" y="620"/>
                        </a:lnTo>
                        <a:lnTo>
                          <a:pt x="1436" y="627"/>
                        </a:lnTo>
                        <a:lnTo>
                          <a:pt x="1436" y="631"/>
                        </a:lnTo>
                        <a:lnTo>
                          <a:pt x="1438" y="635"/>
                        </a:lnTo>
                        <a:lnTo>
                          <a:pt x="1440" y="641"/>
                        </a:lnTo>
                        <a:lnTo>
                          <a:pt x="1442" y="647"/>
                        </a:lnTo>
                        <a:lnTo>
                          <a:pt x="1450" y="651"/>
                        </a:lnTo>
                        <a:lnTo>
                          <a:pt x="1461" y="657"/>
                        </a:lnTo>
                        <a:lnTo>
                          <a:pt x="1465" y="657"/>
                        </a:lnTo>
                        <a:lnTo>
                          <a:pt x="1467" y="655"/>
                        </a:lnTo>
                        <a:lnTo>
                          <a:pt x="1467" y="655"/>
                        </a:lnTo>
                        <a:lnTo>
                          <a:pt x="1469" y="653"/>
                        </a:lnTo>
                        <a:lnTo>
                          <a:pt x="1471" y="653"/>
                        </a:lnTo>
                        <a:lnTo>
                          <a:pt x="1473" y="653"/>
                        </a:lnTo>
                        <a:lnTo>
                          <a:pt x="1475" y="653"/>
                        </a:lnTo>
                        <a:lnTo>
                          <a:pt x="1481" y="655"/>
                        </a:lnTo>
                        <a:lnTo>
                          <a:pt x="1485" y="649"/>
                        </a:lnTo>
                        <a:lnTo>
                          <a:pt x="1489" y="643"/>
                        </a:lnTo>
                        <a:lnTo>
                          <a:pt x="1493" y="637"/>
                        </a:lnTo>
                        <a:lnTo>
                          <a:pt x="1498" y="631"/>
                        </a:lnTo>
                        <a:lnTo>
                          <a:pt x="1502" y="627"/>
                        </a:lnTo>
                        <a:lnTo>
                          <a:pt x="1508" y="627"/>
                        </a:lnTo>
                        <a:lnTo>
                          <a:pt x="1512" y="629"/>
                        </a:lnTo>
                        <a:lnTo>
                          <a:pt x="1516" y="637"/>
                        </a:lnTo>
                        <a:lnTo>
                          <a:pt x="1520" y="633"/>
                        </a:lnTo>
                        <a:lnTo>
                          <a:pt x="1522" y="629"/>
                        </a:lnTo>
                        <a:lnTo>
                          <a:pt x="1524" y="627"/>
                        </a:lnTo>
                        <a:lnTo>
                          <a:pt x="1526" y="622"/>
                        </a:lnTo>
                        <a:lnTo>
                          <a:pt x="1528" y="618"/>
                        </a:lnTo>
                        <a:lnTo>
                          <a:pt x="1533" y="616"/>
                        </a:lnTo>
                        <a:lnTo>
                          <a:pt x="1535" y="612"/>
                        </a:lnTo>
                        <a:lnTo>
                          <a:pt x="1537" y="610"/>
                        </a:lnTo>
                        <a:lnTo>
                          <a:pt x="1537" y="604"/>
                        </a:lnTo>
                        <a:lnTo>
                          <a:pt x="1535" y="598"/>
                        </a:lnTo>
                        <a:lnTo>
                          <a:pt x="1530" y="594"/>
                        </a:lnTo>
                        <a:lnTo>
                          <a:pt x="1528" y="588"/>
                        </a:lnTo>
                        <a:lnTo>
                          <a:pt x="1524" y="581"/>
                        </a:lnTo>
                        <a:lnTo>
                          <a:pt x="1520" y="575"/>
                        </a:lnTo>
                        <a:lnTo>
                          <a:pt x="1516" y="571"/>
                        </a:lnTo>
                        <a:lnTo>
                          <a:pt x="1514" y="565"/>
                        </a:lnTo>
                        <a:lnTo>
                          <a:pt x="1518" y="559"/>
                        </a:lnTo>
                        <a:lnTo>
                          <a:pt x="1518" y="553"/>
                        </a:lnTo>
                        <a:lnTo>
                          <a:pt x="1518" y="548"/>
                        </a:lnTo>
                        <a:lnTo>
                          <a:pt x="1514" y="544"/>
                        </a:lnTo>
                        <a:lnTo>
                          <a:pt x="1510" y="542"/>
                        </a:lnTo>
                        <a:lnTo>
                          <a:pt x="1504" y="540"/>
                        </a:lnTo>
                        <a:lnTo>
                          <a:pt x="1493" y="538"/>
                        </a:lnTo>
                        <a:lnTo>
                          <a:pt x="1483" y="536"/>
                        </a:lnTo>
                        <a:lnTo>
                          <a:pt x="1483" y="532"/>
                        </a:lnTo>
                        <a:lnTo>
                          <a:pt x="1483" y="530"/>
                        </a:lnTo>
                        <a:lnTo>
                          <a:pt x="1481" y="528"/>
                        </a:lnTo>
                        <a:lnTo>
                          <a:pt x="1477" y="526"/>
                        </a:lnTo>
                        <a:lnTo>
                          <a:pt x="1473" y="524"/>
                        </a:lnTo>
                        <a:lnTo>
                          <a:pt x="1471" y="520"/>
                        </a:lnTo>
                        <a:lnTo>
                          <a:pt x="1467" y="516"/>
                        </a:lnTo>
                        <a:lnTo>
                          <a:pt x="1463" y="509"/>
                        </a:lnTo>
                        <a:lnTo>
                          <a:pt x="1461" y="505"/>
                        </a:lnTo>
                        <a:lnTo>
                          <a:pt x="1461" y="501"/>
                        </a:lnTo>
                        <a:lnTo>
                          <a:pt x="1461" y="495"/>
                        </a:lnTo>
                        <a:lnTo>
                          <a:pt x="1461" y="491"/>
                        </a:lnTo>
                        <a:lnTo>
                          <a:pt x="1461" y="485"/>
                        </a:lnTo>
                        <a:lnTo>
                          <a:pt x="1463" y="481"/>
                        </a:lnTo>
                        <a:lnTo>
                          <a:pt x="1465" y="479"/>
                        </a:lnTo>
                        <a:lnTo>
                          <a:pt x="1469" y="479"/>
                        </a:lnTo>
                        <a:lnTo>
                          <a:pt x="1471" y="477"/>
                        </a:lnTo>
                        <a:lnTo>
                          <a:pt x="1473" y="475"/>
                        </a:lnTo>
                        <a:lnTo>
                          <a:pt x="1473" y="470"/>
                        </a:lnTo>
                        <a:lnTo>
                          <a:pt x="1473" y="466"/>
                        </a:lnTo>
                        <a:lnTo>
                          <a:pt x="1473" y="460"/>
                        </a:lnTo>
                        <a:lnTo>
                          <a:pt x="1473" y="456"/>
                        </a:lnTo>
                        <a:lnTo>
                          <a:pt x="1473" y="452"/>
                        </a:lnTo>
                        <a:lnTo>
                          <a:pt x="1473" y="450"/>
                        </a:lnTo>
                        <a:lnTo>
                          <a:pt x="1465" y="442"/>
                        </a:lnTo>
                        <a:lnTo>
                          <a:pt x="1461" y="436"/>
                        </a:lnTo>
                        <a:lnTo>
                          <a:pt x="1459" y="429"/>
                        </a:lnTo>
                        <a:lnTo>
                          <a:pt x="1461" y="425"/>
                        </a:lnTo>
                        <a:lnTo>
                          <a:pt x="1465" y="421"/>
                        </a:lnTo>
                        <a:lnTo>
                          <a:pt x="1469" y="419"/>
                        </a:lnTo>
                        <a:lnTo>
                          <a:pt x="1477" y="421"/>
                        </a:lnTo>
                        <a:lnTo>
                          <a:pt x="1485" y="421"/>
                        </a:lnTo>
                        <a:lnTo>
                          <a:pt x="1493" y="413"/>
                        </a:lnTo>
                        <a:lnTo>
                          <a:pt x="1508" y="419"/>
                        </a:lnTo>
                        <a:lnTo>
                          <a:pt x="1520" y="419"/>
                        </a:lnTo>
                        <a:lnTo>
                          <a:pt x="1528" y="417"/>
                        </a:lnTo>
                        <a:lnTo>
                          <a:pt x="1535" y="409"/>
                        </a:lnTo>
                        <a:lnTo>
                          <a:pt x="1541" y="401"/>
                        </a:lnTo>
                        <a:lnTo>
                          <a:pt x="1545" y="388"/>
                        </a:lnTo>
                        <a:lnTo>
                          <a:pt x="1547" y="374"/>
                        </a:lnTo>
                        <a:lnTo>
                          <a:pt x="1547" y="362"/>
                        </a:lnTo>
                        <a:lnTo>
                          <a:pt x="1572" y="357"/>
                        </a:lnTo>
                        <a:lnTo>
                          <a:pt x="1569" y="353"/>
                        </a:lnTo>
                        <a:lnTo>
                          <a:pt x="1569" y="349"/>
                        </a:lnTo>
                        <a:lnTo>
                          <a:pt x="1569" y="347"/>
                        </a:lnTo>
                        <a:lnTo>
                          <a:pt x="1569" y="345"/>
                        </a:lnTo>
                        <a:lnTo>
                          <a:pt x="1569" y="343"/>
                        </a:lnTo>
                        <a:lnTo>
                          <a:pt x="1572" y="343"/>
                        </a:lnTo>
                        <a:lnTo>
                          <a:pt x="1574" y="339"/>
                        </a:lnTo>
                        <a:lnTo>
                          <a:pt x="1578" y="337"/>
                        </a:lnTo>
                        <a:lnTo>
                          <a:pt x="1580" y="333"/>
                        </a:lnTo>
                        <a:lnTo>
                          <a:pt x="1582" y="331"/>
                        </a:lnTo>
                        <a:lnTo>
                          <a:pt x="1586" y="327"/>
                        </a:lnTo>
                        <a:lnTo>
                          <a:pt x="1588" y="325"/>
                        </a:lnTo>
                        <a:lnTo>
                          <a:pt x="1592" y="320"/>
                        </a:lnTo>
                        <a:lnTo>
                          <a:pt x="1596" y="318"/>
                        </a:lnTo>
                        <a:lnTo>
                          <a:pt x="1600" y="314"/>
                        </a:lnTo>
                        <a:lnTo>
                          <a:pt x="1604" y="312"/>
                        </a:lnTo>
                        <a:lnTo>
                          <a:pt x="1604" y="308"/>
                        </a:lnTo>
                        <a:lnTo>
                          <a:pt x="1604" y="306"/>
                        </a:lnTo>
                        <a:lnTo>
                          <a:pt x="1606" y="302"/>
                        </a:lnTo>
                        <a:lnTo>
                          <a:pt x="1606" y="300"/>
                        </a:lnTo>
                        <a:lnTo>
                          <a:pt x="1609" y="298"/>
                        </a:lnTo>
                        <a:lnTo>
                          <a:pt x="1611" y="296"/>
                        </a:lnTo>
                        <a:lnTo>
                          <a:pt x="1613" y="294"/>
                        </a:lnTo>
                        <a:lnTo>
                          <a:pt x="1617" y="292"/>
                        </a:lnTo>
                        <a:lnTo>
                          <a:pt x="1621" y="267"/>
                        </a:lnTo>
                        <a:lnTo>
                          <a:pt x="1621" y="263"/>
                        </a:lnTo>
                        <a:lnTo>
                          <a:pt x="1623" y="259"/>
                        </a:lnTo>
                        <a:lnTo>
                          <a:pt x="1625" y="255"/>
                        </a:lnTo>
                        <a:lnTo>
                          <a:pt x="1625" y="251"/>
                        </a:lnTo>
                        <a:lnTo>
                          <a:pt x="1627" y="247"/>
                        </a:lnTo>
                        <a:lnTo>
                          <a:pt x="1629" y="242"/>
                        </a:lnTo>
                        <a:lnTo>
                          <a:pt x="1629" y="238"/>
                        </a:lnTo>
                        <a:lnTo>
                          <a:pt x="1629" y="234"/>
                        </a:lnTo>
                        <a:lnTo>
                          <a:pt x="1637" y="228"/>
                        </a:lnTo>
                        <a:lnTo>
                          <a:pt x="1641" y="222"/>
                        </a:lnTo>
                        <a:lnTo>
                          <a:pt x="1645" y="216"/>
                        </a:lnTo>
                        <a:lnTo>
                          <a:pt x="1645" y="210"/>
                        </a:lnTo>
                        <a:lnTo>
                          <a:pt x="1648" y="205"/>
                        </a:lnTo>
                        <a:lnTo>
                          <a:pt x="1648" y="201"/>
                        </a:lnTo>
                        <a:lnTo>
                          <a:pt x="1645" y="197"/>
                        </a:lnTo>
                        <a:lnTo>
                          <a:pt x="1643" y="195"/>
                        </a:lnTo>
                        <a:lnTo>
                          <a:pt x="1641" y="193"/>
                        </a:lnTo>
                        <a:lnTo>
                          <a:pt x="1637" y="191"/>
                        </a:lnTo>
                        <a:lnTo>
                          <a:pt x="1633" y="193"/>
                        </a:lnTo>
                        <a:lnTo>
                          <a:pt x="1629" y="193"/>
                        </a:lnTo>
                        <a:lnTo>
                          <a:pt x="1623" y="197"/>
                        </a:lnTo>
                        <a:lnTo>
                          <a:pt x="1619" y="201"/>
                        </a:lnTo>
                        <a:lnTo>
                          <a:pt x="1613" y="208"/>
                        </a:lnTo>
                        <a:lnTo>
                          <a:pt x="1609" y="216"/>
                        </a:lnTo>
                        <a:lnTo>
                          <a:pt x="1604" y="214"/>
                        </a:lnTo>
                        <a:lnTo>
                          <a:pt x="1602" y="212"/>
                        </a:lnTo>
                        <a:lnTo>
                          <a:pt x="1600" y="208"/>
                        </a:lnTo>
                        <a:lnTo>
                          <a:pt x="1600" y="201"/>
                        </a:lnTo>
                        <a:lnTo>
                          <a:pt x="1598" y="195"/>
                        </a:lnTo>
                        <a:lnTo>
                          <a:pt x="1598" y="191"/>
                        </a:lnTo>
                        <a:lnTo>
                          <a:pt x="1598" y="185"/>
                        </a:lnTo>
                        <a:lnTo>
                          <a:pt x="1596" y="181"/>
                        </a:lnTo>
                        <a:lnTo>
                          <a:pt x="1590" y="185"/>
                        </a:lnTo>
                        <a:lnTo>
                          <a:pt x="1586" y="187"/>
                        </a:lnTo>
                        <a:lnTo>
                          <a:pt x="1584" y="187"/>
                        </a:lnTo>
                        <a:lnTo>
                          <a:pt x="1580" y="187"/>
                        </a:lnTo>
                        <a:lnTo>
                          <a:pt x="1578" y="187"/>
                        </a:lnTo>
                        <a:lnTo>
                          <a:pt x="1576" y="185"/>
                        </a:lnTo>
                        <a:lnTo>
                          <a:pt x="1574" y="181"/>
                        </a:lnTo>
                        <a:lnTo>
                          <a:pt x="1572" y="177"/>
                        </a:lnTo>
                        <a:lnTo>
                          <a:pt x="1569" y="179"/>
                        </a:lnTo>
                        <a:lnTo>
                          <a:pt x="1567" y="179"/>
                        </a:lnTo>
                        <a:lnTo>
                          <a:pt x="1563" y="177"/>
                        </a:lnTo>
                        <a:lnTo>
                          <a:pt x="1561" y="173"/>
                        </a:lnTo>
                        <a:lnTo>
                          <a:pt x="1559" y="168"/>
                        </a:lnTo>
                        <a:lnTo>
                          <a:pt x="1557" y="162"/>
                        </a:lnTo>
                        <a:lnTo>
                          <a:pt x="1557" y="156"/>
                        </a:lnTo>
                        <a:lnTo>
                          <a:pt x="1559" y="150"/>
                        </a:lnTo>
                        <a:lnTo>
                          <a:pt x="1533" y="142"/>
                        </a:lnTo>
                        <a:lnTo>
                          <a:pt x="1530" y="138"/>
                        </a:lnTo>
                        <a:lnTo>
                          <a:pt x="1526" y="136"/>
                        </a:lnTo>
                        <a:lnTo>
                          <a:pt x="1524" y="132"/>
                        </a:lnTo>
                        <a:lnTo>
                          <a:pt x="1522" y="129"/>
                        </a:lnTo>
                        <a:lnTo>
                          <a:pt x="1520" y="129"/>
                        </a:lnTo>
                        <a:lnTo>
                          <a:pt x="1516" y="129"/>
                        </a:lnTo>
                        <a:lnTo>
                          <a:pt x="1510" y="129"/>
                        </a:lnTo>
                        <a:lnTo>
                          <a:pt x="1502" y="132"/>
                        </a:lnTo>
                        <a:lnTo>
                          <a:pt x="1498" y="132"/>
                        </a:lnTo>
                        <a:lnTo>
                          <a:pt x="1496" y="132"/>
                        </a:lnTo>
                        <a:lnTo>
                          <a:pt x="1491" y="134"/>
                        </a:lnTo>
                        <a:lnTo>
                          <a:pt x="1489" y="134"/>
                        </a:lnTo>
                        <a:lnTo>
                          <a:pt x="1487" y="134"/>
                        </a:lnTo>
                        <a:lnTo>
                          <a:pt x="1485" y="136"/>
                        </a:lnTo>
                        <a:lnTo>
                          <a:pt x="1481" y="138"/>
                        </a:lnTo>
                        <a:lnTo>
                          <a:pt x="1477" y="140"/>
                        </a:lnTo>
                        <a:lnTo>
                          <a:pt x="1473" y="140"/>
                        </a:lnTo>
                        <a:lnTo>
                          <a:pt x="1469" y="140"/>
                        </a:lnTo>
                        <a:lnTo>
                          <a:pt x="1463" y="138"/>
                        </a:lnTo>
                        <a:lnTo>
                          <a:pt x="1459" y="138"/>
                        </a:lnTo>
                        <a:lnTo>
                          <a:pt x="1454" y="138"/>
                        </a:lnTo>
                        <a:lnTo>
                          <a:pt x="1450" y="140"/>
                        </a:lnTo>
                        <a:lnTo>
                          <a:pt x="1446" y="140"/>
                        </a:lnTo>
                        <a:lnTo>
                          <a:pt x="1442" y="142"/>
                        </a:lnTo>
                        <a:lnTo>
                          <a:pt x="1438" y="146"/>
                        </a:lnTo>
                        <a:lnTo>
                          <a:pt x="1432" y="152"/>
                        </a:lnTo>
                        <a:lnTo>
                          <a:pt x="1424" y="156"/>
                        </a:lnTo>
                        <a:lnTo>
                          <a:pt x="1418" y="160"/>
                        </a:lnTo>
                        <a:lnTo>
                          <a:pt x="1409" y="162"/>
                        </a:lnTo>
                        <a:lnTo>
                          <a:pt x="1403" y="164"/>
                        </a:lnTo>
                        <a:lnTo>
                          <a:pt x="1399" y="166"/>
                        </a:lnTo>
                        <a:lnTo>
                          <a:pt x="1397" y="166"/>
                        </a:lnTo>
                        <a:lnTo>
                          <a:pt x="1395" y="168"/>
                        </a:lnTo>
                        <a:lnTo>
                          <a:pt x="1391" y="173"/>
                        </a:lnTo>
                        <a:lnTo>
                          <a:pt x="1387" y="175"/>
                        </a:lnTo>
                        <a:lnTo>
                          <a:pt x="1385" y="177"/>
                        </a:lnTo>
                        <a:lnTo>
                          <a:pt x="1381" y="181"/>
                        </a:lnTo>
                        <a:lnTo>
                          <a:pt x="1376" y="183"/>
                        </a:lnTo>
                        <a:lnTo>
                          <a:pt x="1374" y="187"/>
                        </a:lnTo>
                        <a:lnTo>
                          <a:pt x="1370" y="189"/>
                        </a:lnTo>
                        <a:lnTo>
                          <a:pt x="1364" y="189"/>
                        </a:lnTo>
                        <a:lnTo>
                          <a:pt x="1360" y="191"/>
                        </a:lnTo>
                        <a:lnTo>
                          <a:pt x="1358" y="193"/>
                        </a:lnTo>
                        <a:lnTo>
                          <a:pt x="1356" y="195"/>
                        </a:lnTo>
                        <a:lnTo>
                          <a:pt x="1354" y="197"/>
                        </a:lnTo>
                        <a:lnTo>
                          <a:pt x="1350" y="199"/>
                        </a:lnTo>
                        <a:lnTo>
                          <a:pt x="1344" y="197"/>
                        </a:lnTo>
                        <a:lnTo>
                          <a:pt x="1333" y="193"/>
                        </a:lnTo>
                        <a:lnTo>
                          <a:pt x="1331" y="195"/>
                        </a:lnTo>
                        <a:lnTo>
                          <a:pt x="1329" y="197"/>
                        </a:lnTo>
                        <a:lnTo>
                          <a:pt x="1327" y="199"/>
                        </a:lnTo>
                        <a:lnTo>
                          <a:pt x="1325" y="199"/>
                        </a:lnTo>
                        <a:lnTo>
                          <a:pt x="1325" y="201"/>
                        </a:lnTo>
                        <a:lnTo>
                          <a:pt x="1321" y="201"/>
                        </a:lnTo>
                        <a:lnTo>
                          <a:pt x="1319" y="199"/>
                        </a:lnTo>
                        <a:lnTo>
                          <a:pt x="1313" y="199"/>
                        </a:lnTo>
                        <a:lnTo>
                          <a:pt x="1280" y="201"/>
                        </a:lnTo>
                        <a:lnTo>
                          <a:pt x="1272" y="195"/>
                        </a:lnTo>
                        <a:lnTo>
                          <a:pt x="1261" y="187"/>
                        </a:lnTo>
                        <a:lnTo>
                          <a:pt x="1251" y="181"/>
                        </a:lnTo>
                        <a:lnTo>
                          <a:pt x="1243" y="175"/>
                        </a:lnTo>
                        <a:lnTo>
                          <a:pt x="1233" y="171"/>
                        </a:lnTo>
                        <a:lnTo>
                          <a:pt x="1224" y="164"/>
                        </a:lnTo>
                        <a:lnTo>
                          <a:pt x="1214" y="158"/>
                        </a:lnTo>
                        <a:lnTo>
                          <a:pt x="1206" y="154"/>
                        </a:lnTo>
                        <a:lnTo>
                          <a:pt x="1198" y="150"/>
                        </a:lnTo>
                        <a:lnTo>
                          <a:pt x="1192" y="142"/>
                        </a:lnTo>
                        <a:lnTo>
                          <a:pt x="1183" y="134"/>
                        </a:lnTo>
                        <a:lnTo>
                          <a:pt x="1173" y="125"/>
                        </a:lnTo>
                        <a:lnTo>
                          <a:pt x="1165" y="117"/>
                        </a:lnTo>
                        <a:lnTo>
                          <a:pt x="1157" y="109"/>
                        </a:lnTo>
                        <a:lnTo>
                          <a:pt x="1146" y="101"/>
                        </a:lnTo>
                        <a:lnTo>
                          <a:pt x="1136" y="97"/>
                        </a:lnTo>
                        <a:lnTo>
                          <a:pt x="1128" y="92"/>
                        </a:lnTo>
                        <a:lnTo>
                          <a:pt x="1122" y="88"/>
                        </a:lnTo>
                        <a:lnTo>
                          <a:pt x="1116" y="82"/>
                        </a:lnTo>
                        <a:lnTo>
                          <a:pt x="1109" y="78"/>
                        </a:lnTo>
                        <a:lnTo>
                          <a:pt x="1105" y="74"/>
                        </a:lnTo>
                        <a:lnTo>
                          <a:pt x="1099" y="70"/>
                        </a:lnTo>
                        <a:lnTo>
                          <a:pt x="1095" y="68"/>
                        </a:lnTo>
                        <a:lnTo>
                          <a:pt x="1089" y="68"/>
                        </a:lnTo>
                        <a:lnTo>
                          <a:pt x="1083" y="68"/>
                        </a:lnTo>
                        <a:lnTo>
                          <a:pt x="1079" y="66"/>
                        </a:lnTo>
                        <a:lnTo>
                          <a:pt x="1077" y="64"/>
                        </a:lnTo>
                        <a:lnTo>
                          <a:pt x="1072" y="60"/>
                        </a:lnTo>
                        <a:lnTo>
                          <a:pt x="1066" y="49"/>
                        </a:lnTo>
                        <a:lnTo>
                          <a:pt x="1062" y="35"/>
                        </a:lnTo>
                        <a:lnTo>
                          <a:pt x="1058" y="23"/>
                        </a:lnTo>
                        <a:lnTo>
                          <a:pt x="1054" y="10"/>
                        </a:lnTo>
                        <a:lnTo>
                          <a:pt x="1052" y="6"/>
                        </a:lnTo>
                        <a:lnTo>
                          <a:pt x="1050" y="2"/>
                        </a:lnTo>
                        <a:lnTo>
                          <a:pt x="1046" y="0"/>
                        </a:lnTo>
                        <a:lnTo>
                          <a:pt x="1042" y="0"/>
                        </a:lnTo>
                        <a:lnTo>
                          <a:pt x="1029" y="0"/>
                        </a:lnTo>
                        <a:lnTo>
                          <a:pt x="1015" y="2"/>
                        </a:lnTo>
                        <a:lnTo>
                          <a:pt x="996" y="6"/>
                        </a:lnTo>
                        <a:lnTo>
                          <a:pt x="978" y="8"/>
                        </a:lnTo>
                        <a:lnTo>
                          <a:pt x="959" y="12"/>
                        </a:lnTo>
                        <a:lnTo>
                          <a:pt x="943" y="16"/>
                        </a:lnTo>
                        <a:lnTo>
                          <a:pt x="929" y="19"/>
                        </a:lnTo>
                        <a:lnTo>
                          <a:pt x="918" y="19"/>
                        </a:lnTo>
                        <a:lnTo>
                          <a:pt x="914" y="21"/>
                        </a:lnTo>
                        <a:lnTo>
                          <a:pt x="908" y="23"/>
                        </a:lnTo>
                        <a:lnTo>
                          <a:pt x="902" y="25"/>
                        </a:lnTo>
                        <a:lnTo>
                          <a:pt x="896" y="29"/>
                        </a:lnTo>
                        <a:lnTo>
                          <a:pt x="888" y="35"/>
                        </a:lnTo>
                        <a:lnTo>
                          <a:pt x="877" y="39"/>
                        </a:lnTo>
                        <a:lnTo>
                          <a:pt x="867" y="45"/>
                        </a:lnTo>
                        <a:lnTo>
                          <a:pt x="853" y="53"/>
                        </a:lnTo>
                        <a:lnTo>
                          <a:pt x="847" y="56"/>
                        </a:lnTo>
                        <a:lnTo>
                          <a:pt x="840" y="62"/>
                        </a:lnTo>
                        <a:lnTo>
                          <a:pt x="834" y="68"/>
                        </a:lnTo>
                        <a:lnTo>
                          <a:pt x="828" y="74"/>
                        </a:lnTo>
                        <a:lnTo>
                          <a:pt x="824" y="82"/>
                        </a:lnTo>
                        <a:lnTo>
                          <a:pt x="820" y="90"/>
                        </a:lnTo>
                        <a:lnTo>
                          <a:pt x="818" y="99"/>
                        </a:lnTo>
                        <a:lnTo>
                          <a:pt x="816" y="107"/>
                        </a:lnTo>
                        <a:lnTo>
                          <a:pt x="812" y="111"/>
                        </a:lnTo>
                        <a:lnTo>
                          <a:pt x="801" y="117"/>
                        </a:lnTo>
                        <a:lnTo>
                          <a:pt x="789" y="127"/>
                        </a:lnTo>
                        <a:lnTo>
                          <a:pt x="779" y="140"/>
                        </a:lnTo>
                        <a:lnTo>
                          <a:pt x="773" y="146"/>
                        </a:lnTo>
                        <a:lnTo>
                          <a:pt x="771" y="152"/>
                        </a:lnTo>
                        <a:lnTo>
                          <a:pt x="768" y="156"/>
                        </a:lnTo>
                        <a:lnTo>
                          <a:pt x="771" y="162"/>
                        </a:lnTo>
                        <a:lnTo>
                          <a:pt x="773" y="166"/>
                        </a:lnTo>
                        <a:lnTo>
                          <a:pt x="781" y="168"/>
                        </a:lnTo>
                        <a:lnTo>
                          <a:pt x="789" y="171"/>
                        </a:lnTo>
                        <a:lnTo>
                          <a:pt x="803" y="171"/>
                        </a:lnTo>
                        <a:lnTo>
                          <a:pt x="807" y="173"/>
                        </a:lnTo>
                        <a:lnTo>
                          <a:pt x="810" y="175"/>
                        </a:lnTo>
                        <a:lnTo>
                          <a:pt x="812" y="181"/>
                        </a:lnTo>
                        <a:lnTo>
                          <a:pt x="814" y="187"/>
                        </a:lnTo>
                        <a:lnTo>
                          <a:pt x="816" y="193"/>
                        </a:lnTo>
                        <a:lnTo>
                          <a:pt x="818" y="199"/>
                        </a:lnTo>
                        <a:lnTo>
                          <a:pt x="820" y="205"/>
                        </a:lnTo>
                        <a:lnTo>
                          <a:pt x="822" y="212"/>
                        </a:lnTo>
                        <a:lnTo>
                          <a:pt x="822" y="210"/>
                        </a:lnTo>
                        <a:lnTo>
                          <a:pt x="824" y="210"/>
                        </a:lnTo>
                        <a:lnTo>
                          <a:pt x="824" y="210"/>
                        </a:lnTo>
                        <a:lnTo>
                          <a:pt x="826" y="210"/>
                        </a:lnTo>
                        <a:lnTo>
                          <a:pt x="826" y="210"/>
                        </a:lnTo>
                        <a:lnTo>
                          <a:pt x="828" y="210"/>
                        </a:lnTo>
                        <a:lnTo>
                          <a:pt x="828" y="210"/>
                        </a:lnTo>
                        <a:lnTo>
                          <a:pt x="830" y="210"/>
                        </a:lnTo>
                        <a:lnTo>
                          <a:pt x="838" y="218"/>
                        </a:lnTo>
                        <a:lnTo>
                          <a:pt x="851" y="224"/>
                        </a:lnTo>
                        <a:lnTo>
                          <a:pt x="863" y="228"/>
                        </a:lnTo>
                        <a:lnTo>
                          <a:pt x="875" y="232"/>
                        </a:lnTo>
                        <a:lnTo>
                          <a:pt x="886" y="236"/>
                        </a:lnTo>
                        <a:lnTo>
                          <a:pt x="896" y="238"/>
                        </a:lnTo>
                        <a:lnTo>
                          <a:pt x="902" y="242"/>
                        </a:lnTo>
                        <a:lnTo>
                          <a:pt x="904" y="244"/>
                        </a:lnTo>
                        <a:lnTo>
                          <a:pt x="902" y="249"/>
                        </a:lnTo>
                        <a:lnTo>
                          <a:pt x="900" y="253"/>
                        </a:lnTo>
                        <a:lnTo>
                          <a:pt x="896" y="257"/>
                        </a:lnTo>
                        <a:lnTo>
                          <a:pt x="892" y="259"/>
                        </a:lnTo>
                        <a:lnTo>
                          <a:pt x="881" y="263"/>
                        </a:lnTo>
                        <a:lnTo>
                          <a:pt x="869" y="269"/>
                        </a:lnTo>
                        <a:lnTo>
                          <a:pt x="859" y="273"/>
                        </a:lnTo>
                        <a:lnTo>
                          <a:pt x="849" y="279"/>
                        </a:lnTo>
                        <a:lnTo>
                          <a:pt x="847" y="284"/>
                        </a:lnTo>
                        <a:lnTo>
                          <a:pt x="844" y="288"/>
                        </a:lnTo>
                        <a:lnTo>
                          <a:pt x="844" y="292"/>
                        </a:lnTo>
                        <a:lnTo>
                          <a:pt x="847" y="296"/>
                        </a:lnTo>
                        <a:lnTo>
                          <a:pt x="844" y="300"/>
                        </a:lnTo>
                        <a:lnTo>
                          <a:pt x="840" y="304"/>
                        </a:lnTo>
                        <a:lnTo>
                          <a:pt x="836" y="310"/>
                        </a:lnTo>
                        <a:lnTo>
                          <a:pt x="832" y="316"/>
                        </a:lnTo>
                        <a:lnTo>
                          <a:pt x="830" y="323"/>
                        </a:lnTo>
                        <a:lnTo>
                          <a:pt x="828" y="327"/>
                        </a:lnTo>
                        <a:lnTo>
                          <a:pt x="826" y="331"/>
                        </a:lnTo>
                        <a:lnTo>
                          <a:pt x="826" y="335"/>
                        </a:lnTo>
                        <a:lnTo>
                          <a:pt x="840" y="337"/>
                        </a:lnTo>
                        <a:lnTo>
                          <a:pt x="849" y="339"/>
                        </a:lnTo>
                        <a:lnTo>
                          <a:pt x="851" y="343"/>
                        </a:lnTo>
                        <a:lnTo>
                          <a:pt x="849" y="349"/>
                        </a:lnTo>
                        <a:lnTo>
                          <a:pt x="847" y="353"/>
                        </a:lnTo>
                        <a:lnTo>
                          <a:pt x="840" y="360"/>
                        </a:lnTo>
                        <a:lnTo>
                          <a:pt x="836" y="366"/>
                        </a:lnTo>
                        <a:lnTo>
                          <a:pt x="834" y="372"/>
                        </a:lnTo>
                        <a:lnTo>
                          <a:pt x="842" y="378"/>
                        </a:lnTo>
                        <a:lnTo>
                          <a:pt x="849" y="382"/>
                        </a:lnTo>
                        <a:lnTo>
                          <a:pt x="855" y="382"/>
                        </a:lnTo>
                        <a:lnTo>
                          <a:pt x="861" y="382"/>
                        </a:lnTo>
                        <a:lnTo>
                          <a:pt x="867" y="382"/>
                        </a:lnTo>
                        <a:lnTo>
                          <a:pt x="871" y="382"/>
                        </a:lnTo>
                        <a:lnTo>
                          <a:pt x="875" y="386"/>
                        </a:lnTo>
                        <a:lnTo>
                          <a:pt x="879" y="394"/>
                        </a:lnTo>
                        <a:lnTo>
                          <a:pt x="875" y="401"/>
                        </a:lnTo>
                        <a:lnTo>
                          <a:pt x="871" y="405"/>
                        </a:lnTo>
                        <a:lnTo>
                          <a:pt x="867" y="407"/>
                        </a:lnTo>
                        <a:lnTo>
                          <a:pt x="861" y="411"/>
                        </a:lnTo>
                        <a:lnTo>
                          <a:pt x="857" y="413"/>
                        </a:lnTo>
                        <a:lnTo>
                          <a:pt x="851" y="417"/>
                        </a:lnTo>
                        <a:lnTo>
                          <a:pt x="849" y="421"/>
                        </a:lnTo>
                        <a:lnTo>
                          <a:pt x="847" y="425"/>
                        </a:lnTo>
                        <a:lnTo>
                          <a:pt x="859" y="436"/>
                        </a:lnTo>
                        <a:lnTo>
                          <a:pt x="867" y="444"/>
                        </a:lnTo>
                        <a:lnTo>
                          <a:pt x="873" y="452"/>
                        </a:lnTo>
                        <a:lnTo>
                          <a:pt x="875" y="460"/>
                        </a:lnTo>
                        <a:lnTo>
                          <a:pt x="873" y="468"/>
                        </a:lnTo>
                        <a:lnTo>
                          <a:pt x="867" y="477"/>
                        </a:lnTo>
                        <a:lnTo>
                          <a:pt x="855" y="487"/>
                        </a:lnTo>
                        <a:lnTo>
                          <a:pt x="836" y="497"/>
                        </a:lnTo>
                        <a:lnTo>
                          <a:pt x="838" y="501"/>
                        </a:lnTo>
                        <a:lnTo>
                          <a:pt x="840" y="503"/>
                        </a:lnTo>
                        <a:lnTo>
                          <a:pt x="842" y="505"/>
                        </a:lnTo>
                        <a:lnTo>
                          <a:pt x="849" y="507"/>
                        </a:lnTo>
                        <a:lnTo>
                          <a:pt x="853" y="514"/>
                        </a:lnTo>
                        <a:lnTo>
                          <a:pt x="857" y="518"/>
                        </a:lnTo>
                        <a:lnTo>
                          <a:pt x="863" y="526"/>
                        </a:lnTo>
                        <a:lnTo>
                          <a:pt x="869" y="538"/>
                        </a:lnTo>
                        <a:lnTo>
                          <a:pt x="875" y="540"/>
                        </a:lnTo>
                        <a:lnTo>
                          <a:pt x="879" y="542"/>
                        </a:lnTo>
                        <a:lnTo>
                          <a:pt x="883" y="544"/>
                        </a:lnTo>
                        <a:lnTo>
                          <a:pt x="883" y="544"/>
                        </a:lnTo>
                        <a:lnTo>
                          <a:pt x="883" y="546"/>
                        </a:lnTo>
                        <a:lnTo>
                          <a:pt x="883" y="551"/>
                        </a:lnTo>
                        <a:lnTo>
                          <a:pt x="881" y="557"/>
                        </a:lnTo>
                        <a:lnTo>
                          <a:pt x="881" y="563"/>
                        </a:lnTo>
                        <a:lnTo>
                          <a:pt x="886" y="563"/>
                        </a:lnTo>
                        <a:lnTo>
                          <a:pt x="890" y="565"/>
                        </a:lnTo>
                        <a:lnTo>
                          <a:pt x="892" y="565"/>
                        </a:lnTo>
                        <a:lnTo>
                          <a:pt x="894" y="565"/>
                        </a:lnTo>
                        <a:lnTo>
                          <a:pt x="896" y="567"/>
                        </a:lnTo>
                        <a:lnTo>
                          <a:pt x="898" y="569"/>
                        </a:lnTo>
                        <a:lnTo>
                          <a:pt x="900" y="571"/>
                        </a:lnTo>
                        <a:lnTo>
                          <a:pt x="904" y="575"/>
                        </a:lnTo>
                        <a:lnTo>
                          <a:pt x="908" y="575"/>
                        </a:lnTo>
                        <a:lnTo>
                          <a:pt x="916" y="571"/>
                        </a:lnTo>
                        <a:lnTo>
                          <a:pt x="922" y="571"/>
                        </a:lnTo>
                        <a:lnTo>
                          <a:pt x="925" y="573"/>
                        </a:lnTo>
                        <a:lnTo>
                          <a:pt x="927" y="577"/>
                        </a:lnTo>
                        <a:lnTo>
                          <a:pt x="927" y="581"/>
                        </a:lnTo>
                        <a:lnTo>
                          <a:pt x="927" y="585"/>
                        </a:lnTo>
                        <a:lnTo>
                          <a:pt x="925" y="592"/>
                        </a:lnTo>
                        <a:lnTo>
                          <a:pt x="925" y="596"/>
                        </a:lnTo>
                        <a:lnTo>
                          <a:pt x="925" y="598"/>
                        </a:lnTo>
                        <a:lnTo>
                          <a:pt x="927" y="602"/>
                        </a:lnTo>
                        <a:lnTo>
                          <a:pt x="927" y="604"/>
                        </a:lnTo>
                        <a:lnTo>
                          <a:pt x="929" y="606"/>
                        </a:lnTo>
                        <a:lnTo>
                          <a:pt x="931" y="608"/>
                        </a:lnTo>
                        <a:lnTo>
                          <a:pt x="931" y="612"/>
                        </a:lnTo>
                        <a:lnTo>
                          <a:pt x="933" y="614"/>
                        </a:lnTo>
                        <a:lnTo>
                          <a:pt x="933" y="616"/>
                        </a:lnTo>
                        <a:lnTo>
                          <a:pt x="976" y="624"/>
                        </a:lnTo>
                        <a:lnTo>
                          <a:pt x="978" y="624"/>
                        </a:lnTo>
                        <a:lnTo>
                          <a:pt x="980" y="627"/>
                        </a:lnTo>
                        <a:lnTo>
                          <a:pt x="982" y="629"/>
                        </a:lnTo>
                        <a:lnTo>
                          <a:pt x="984" y="631"/>
                        </a:lnTo>
                        <a:lnTo>
                          <a:pt x="986" y="633"/>
                        </a:lnTo>
                        <a:lnTo>
                          <a:pt x="988" y="633"/>
                        </a:lnTo>
                        <a:lnTo>
                          <a:pt x="992" y="633"/>
                        </a:lnTo>
                        <a:lnTo>
                          <a:pt x="996" y="631"/>
                        </a:lnTo>
                        <a:lnTo>
                          <a:pt x="1001" y="633"/>
                        </a:lnTo>
                        <a:lnTo>
                          <a:pt x="1003" y="635"/>
                        </a:lnTo>
                        <a:lnTo>
                          <a:pt x="1005" y="637"/>
                        </a:lnTo>
                        <a:lnTo>
                          <a:pt x="1007" y="637"/>
                        </a:lnTo>
                        <a:lnTo>
                          <a:pt x="1007" y="639"/>
                        </a:lnTo>
                        <a:lnTo>
                          <a:pt x="1007" y="641"/>
                        </a:lnTo>
                        <a:lnTo>
                          <a:pt x="1007" y="645"/>
                        </a:lnTo>
                        <a:lnTo>
                          <a:pt x="1007" y="649"/>
                        </a:lnTo>
                        <a:lnTo>
                          <a:pt x="1007" y="657"/>
                        </a:lnTo>
                        <a:lnTo>
                          <a:pt x="1009" y="664"/>
                        </a:lnTo>
                        <a:lnTo>
                          <a:pt x="1009" y="668"/>
                        </a:lnTo>
                        <a:lnTo>
                          <a:pt x="1007" y="670"/>
                        </a:lnTo>
                        <a:lnTo>
                          <a:pt x="1007" y="670"/>
                        </a:lnTo>
                        <a:lnTo>
                          <a:pt x="1005" y="672"/>
                        </a:lnTo>
                        <a:lnTo>
                          <a:pt x="1001" y="672"/>
                        </a:lnTo>
                        <a:lnTo>
                          <a:pt x="998" y="676"/>
                        </a:lnTo>
                        <a:lnTo>
                          <a:pt x="996" y="680"/>
                        </a:lnTo>
                        <a:lnTo>
                          <a:pt x="992" y="684"/>
                        </a:lnTo>
                        <a:lnTo>
                          <a:pt x="990" y="686"/>
                        </a:lnTo>
                        <a:lnTo>
                          <a:pt x="986" y="686"/>
                        </a:lnTo>
                        <a:lnTo>
                          <a:pt x="982" y="688"/>
                        </a:lnTo>
                        <a:lnTo>
                          <a:pt x="978" y="688"/>
                        </a:lnTo>
                        <a:lnTo>
                          <a:pt x="974" y="688"/>
                        </a:lnTo>
                        <a:lnTo>
                          <a:pt x="968" y="688"/>
                        </a:lnTo>
                        <a:lnTo>
                          <a:pt x="962" y="686"/>
                        </a:lnTo>
                        <a:lnTo>
                          <a:pt x="957" y="686"/>
                        </a:lnTo>
                        <a:lnTo>
                          <a:pt x="953" y="686"/>
                        </a:lnTo>
                        <a:lnTo>
                          <a:pt x="949" y="686"/>
                        </a:lnTo>
                        <a:lnTo>
                          <a:pt x="947" y="688"/>
                        </a:lnTo>
                        <a:lnTo>
                          <a:pt x="943" y="690"/>
                        </a:lnTo>
                        <a:lnTo>
                          <a:pt x="939" y="692"/>
                        </a:lnTo>
                        <a:lnTo>
                          <a:pt x="937" y="694"/>
                        </a:lnTo>
                        <a:lnTo>
                          <a:pt x="929" y="694"/>
                        </a:lnTo>
                        <a:lnTo>
                          <a:pt x="920" y="698"/>
                        </a:lnTo>
                        <a:lnTo>
                          <a:pt x="916" y="707"/>
                        </a:lnTo>
                        <a:lnTo>
                          <a:pt x="910" y="715"/>
                        </a:lnTo>
                        <a:lnTo>
                          <a:pt x="908" y="723"/>
                        </a:lnTo>
                        <a:lnTo>
                          <a:pt x="906" y="733"/>
                        </a:lnTo>
                        <a:lnTo>
                          <a:pt x="908" y="742"/>
                        </a:lnTo>
                        <a:lnTo>
                          <a:pt x="910" y="750"/>
                        </a:lnTo>
                        <a:lnTo>
                          <a:pt x="912" y="754"/>
                        </a:lnTo>
                        <a:lnTo>
                          <a:pt x="912" y="756"/>
                        </a:lnTo>
                        <a:lnTo>
                          <a:pt x="914" y="760"/>
                        </a:lnTo>
                        <a:lnTo>
                          <a:pt x="914" y="762"/>
                        </a:lnTo>
                        <a:lnTo>
                          <a:pt x="916" y="766"/>
                        </a:lnTo>
                        <a:lnTo>
                          <a:pt x="916" y="768"/>
                        </a:lnTo>
                        <a:lnTo>
                          <a:pt x="918" y="772"/>
                        </a:lnTo>
                        <a:lnTo>
                          <a:pt x="920" y="774"/>
                        </a:lnTo>
                        <a:lnTo>
                          <a:pt x="918" y="779"/>
                        </a:lnTo>
                        <a:lnTo>
                          <a:pt x="914" y="783"/>
                        </a:lnTo>
                        <a:lnTo>
                          <a:pt x="910" y="789"/>
                        </a:lnTo>
                        <a:lnTo>
                          <a:pt x="906" y="795"/>
                        </a:lnTo>
                        <a:lnTo>
                          <a:pt x="902" y="801"/>
                        </a:lnTo>
                        <a:lnTo>
                          <a:pt x="902" y="805"/>
                        </a:lnTo>
                        <a:lnTo>
                          <a:pt x="902" y="811"/>
                        </a:lnTo>
                        <a:lnTo>
                          <a:pt x="906" y="813"/>
                        </a:lnTo>
                        <a:lnTo>
                          <a:pt x="908" y="816"/>
                        </a:lnTo>
                        <a:lnTo>
                          <a:pt x="914" y="816"/>
                        </a:lnTo>
                        <a:lnTo>
                          <a:pt x="920" y="813"/>
                        </a:lnTo>
                        <a:lnTo>
                          <a:pt x="925" y="816"/>
                        </a:lnTo>
                        <a:lnTo>
                          <a:pt x="929" y="816"/>
                        </a:lnTo>
                        <a:lnTo>
                          <a:pt x="933" y="822"/>
                        </a:lnTo>
                        <a:lnTo>
                          <a:pt x="935" y="828"/>
                        </a:lnTo>
                        <a:lnTo>
                          <a:pt x="933" y="832"/>
                        </a:lnTo>
                        <a:lnTo>
                          <a:pt x="927" y="836"/>
                        </a:lnTo>
                        <a:lnTo>
                          <a:pt x="925" y="838"/>
                        </a:lnTo>
                        <a:lnTo>
                          <a:pt x="920" y="836"/>
                        </a:lnTo>
                        <a:lnTo>
                          <a:pt x="916" y="836"/>
                        </a:lnTo>
                        <a:lnTo>
                          <a:pt x="912" y="832"/>
                        </a:lnTo>
                        <a:lnTo>
                          <a:pt x="906" y="832"/>
                        </a:lnTo>
                        <a:lnTo>
                          <a:pt x="904" y="832"/>
                        </a:lnTo>
                        <a:lnTo>
                          <a:pt x="902" y="834"/>
                        </a:lnTo>
                        <a:lnTo>
                          <a:pt x="902" y="836"/>
                        </a:lnTo>
                        <a:lnTo>
                          <a:pt x="902" y="840"/>
                        </a:lnTo>
                        <a:lnTo>
                          <a:pt x="900" y="844"/>
                        </a:lnTo>
                        <a:lnTo>
                          <a:pt x="896" y="846"/>
                        </a:lnTo>
                        <a:lnTo>
                          <a:pt x="890" y="848"/>
                        </a:lnTo>
                        <a:lnTo>
                          <a:pt x="883" y="848"/>
                        </a:lnTo>
                        <a:lnTo>
                          <a:pt x="877" y="850"/>
                        </a:lnTo>
                        <a:lnTo>
                          <a:pt x="871" y="855"/>
                        </a:lnTo>
                        <a:lnTo>
                          <a:pt x="865" y="861"/>
                        </a:lnTo>
                        <a:lnTo>
                          <a:pt x="859" y="867"/>
                        </a:lnTo>
                        <a:lnTo>
                          <a:pt x="853" y="873"/>
                        </a:lnTo>
                        <a:lnTo>
                          <a:pt x="849" y="879"/>
                        </a:lnTo>
                        <a:lnTo>
                          <a:pt x="847" y="883"/>
                        </a:lnTo>
                        <a:lnTo>
                          <a:pt x="842" y="885"/>
                        </a:lnTo>
                        <a:lnTo>
                          <a:pt x="840" y="887"/>
                        </a:lnTo>
                        <a:lnTo>
                          <a:pt x="836" y="892"/>
                        </a:lnTo>
                        <a:lnTo>
                          <a:pt x="832" y="894"/>
                        </a:lnTo>
                        <a:lnTo>
                          <a:pt x="830" y="896"/>
                        </a:lnTo>
                        <a:lnTo>
                          <a:pt x="826" y="898"/>
                        </a:lnTo>
                        <a:lnTo>
                          <a:pt x="822" y="900"/>
                        </a:lnTo>
                        <a:lnTo>
                          <a:pt x="820" y="902"/>
                        </a:lnTo>
                        <a:lnTo>
                          <a:pt x="818" y="906"/>
                        </a:lnTo>
                        <a:lnTo>
                          <a:pt x="814" y="908"/>
                        </a:lnTo>
                        <a:lnTo>
                          <a:pt x="812" y="912"/>
                        </a:lnTo>
                        <a:lnTo>
                          <a:pt x="807" y="916"/>
                        </a:lnTo>
                        <a:lnTo>
                          <a:pt x="805" y="920"/>
                        </a:lnTo>
                        <a:lnTo>
                          <a:pt x="803" y="924"/>
                        </a:lnTo>
                        <a:lnTo>
                          <a:pt x="801" y="931"/>
                        </a:lnTo>
                        <a:lnTo>
                          <a:pt x="801" y="935"/>
                        </a:lnTo>
                        <a:lnTo>
                          <a:pt x="803" y="945"/>
                        </a:lnTo>
                        <a:lnTo>
                          <a:pt x="801" y="953"/>
                        </a:lnTo>
                        <a:lnTo>
                          <a:pt x="801" y="959"/>
                        </a:lnTo>
                        <a:lnTo>
                          <a:pt x="797" y="965"/>
                        </a:lnTo>
                        <a:lnTo>
                          <a:pt x="789" y="972"/>
                        </a:lnTo>
                        <a:lnTo>
                          <a:pt x="777" y="976"/>
                        </a:lnTo>
                        <a:lnTo>
                          <a:pt x="762" y="980"/>
                        </a:lnTo>
                        <a:lnTo>
                          <a:pt x="750" y="984"/>
                        </a:lnTo>
                        <a:lnTo>
                          <a:pt x="744" y="988"/>
                        </a:lnTo>
                        <a:lnTo>
                          <a:pt x="738" y="992"/>
                        </a:lnTo>
                        <a:lnTo>
                          <a:pt x="734" y="1000"/>
                        </a:lnTo>
                        <a:lnTo>
                          <a:pt x="729" y="1009"/>
                        </a:lnTo>
                        <a:lnTo>
                          <a:pt x="725" y="1015"/>
                        </a:lnTo>
                        <a:lnTo>
                          <a:pt x="723" y="1021"/>
                        </a:lnTo>
                        <a:lnTo>
                          <a:pt x="721" y="1027"/>
                        </a:lnTo>
                        <a:lnTo>
                          <a:pt x="719" y="1033"/>
                        </a:lnTo>
                        <a:lnTo>
                          <a:pt x="715" y="1039"/>
                        </a:lnTo>
                        <a:lnTo>
                          <a:pt x="713" y="1046"/>
                        </a:lnTo>
                        <a:lnTo>
                          <a:pt x="709" y="1052"/>
                        </a:lnTo>
                        <a:lnTo>
                          <a:pt x="705" y="1058"/>
                        </a:lnTo>
                        <a:lnTo>
                          <a:pt x="697" y="1066"/>
                        </a:lnTo>
                        <a:lnTo>
                          <a:pt x="690" y="1072"/>
                        </a:lnTo>
                        <a:lnTo>
                          <a:pt x="686" y="1081"/>
                        </a:lnTo>
                        <a:lnTo>
                          <a:pt x="680" y="1087"/>
                        </a:lnTo>
                        <a:lnTo>
                          <a:pt x="676" y="1095"/>
                        </a:lnTo>
                        <a:lnTo>
                          <a:pt x="670" y="1101"/>
                        </a:lnTo>
                        <a:lnTo>
                          <a:pt x="664" y="1109"/>
                        </a:lnTo>
                        <a:lnTo>
                          <a:pt x="658" y="1115"/>
                        </a:lnTo>
                        <a:lnTo>
                          <a:pt x="651" y="1122"/>
                        </a:lnTo>
                        <a:lnTo>
                          <a:pt x="645" y="1126"/>
                        </a:lnTo>
                        <a:lnTo>
                          <a:pt x="635" y="1130"/>
                        </a:lnTo>
                        <a:lnTo>
                          <a:pt x="625" y="1136"/>
                        </a:lnTo>
                        <a:lnTo>
                          <a:pt x="612" y="1144"/>
                        </a:lnTo>
                        <a:lnTo>
                          <a:pt x="602" y="1150"/>
                        </a:lnTo>
                        <a:lnTo>
                          <a:pt x="594" y="1159"/>
                        </a:lnTo>
                        <a:lnTo>
                          <a:pt x="588" y="1165"/>
                        </a:lnTo>
                        <a:lnTo>
                          <a:pt x="584" y="1171"/>
                        </a:lnTo>
                        <a:lnTo>
                          <a:pt x="577" y="1179"/>
                        </a:lnTo>
                        <a:lnTo>
                          <a:pt x="571" y="1185"/>
                        </a:lnTo>
                        <a:lnTo>
                          <a:pt x="565" y="1193"/>
                        </a:lnTo>
                        <a:lnTo>
                          <a:pt x="557" y="1204"/>
                        </a:lnTo>
                        <a:lnTo>
                          <a:pt x="551" y="1212"/>
                        </a:lnTo>
                        <a:lnTo>
                          <a:pt x="545" y="1220"/>
                        </a:lnTo>
                        <a:lnTo>
                          <a:pt x="540" y="1228"/>
                        </a:lnTo>
                        <a:lnTo>
                          <a:pt x="536" y="1237"/>
                        </a:lnTo>
                        <a:lnTo>
                          <a:pt x="530" y="1245"/>
                        </a:lnTo>
                        <a:lnTo>
                          <a:pt x="524" y="1253"/>
                        </a:lnTo>
                        <a:lnTo>
                          <a:pt x="518" y="1259"/>
                        </a:lnTo>
                        <a:lnTo>
                          <a:pt x="512" y="1261"/>
                        </a:lnTo>
                        <a:lnTo>
                          <a:pt x="503" y="1265"/>
                        </a:lnTo>
                        <a:lnTo>
                          <a:pt x="495" y="1265"/>
                        </a:lnTo>
                        <a:lnTo>
                          <a:pt x="485" y="1265"/>
                        </a:lnTo>
                        <a:lnTo>
                          <a:pt x="473" y="1265"/>
                        </a:lnTo>
                        <a:lnTo>
                          <a:pt x="456" y="1261"/>
                        </a:lnTo>
                        <a:lnTo>
                          <a:pt x="442" y="1261"/>
                        </a:lnTo>
                        <a:lnTo>
                          <a:pt x="432" y="1263"/>
                        </a:lnTo>
                        <a:lnTo>
                          <a:pt x="425" y="1269"/>
                        </a:lnTo>
                        <a:lnTo>
                          <a:pt x="417" y="1274"/>
                        </a:lnTo>
                        <a:lnTo>
                          <a:pt x="413" y="1280"/>
                        </a:lnTo>
                        <a:lnTo>
                          <a:pt x="405" y="1282"/>
                        </a:lnTo>
                        <a:lnTo>
                          <a:pt x="399" y="1284"/>
                        </a:lnTo>
                        <a:lnTo>
                          <a:pt x="395" y="1280"/>
                        </a:lnTo>
                        <a:lnTo>
                          <a:pt x="391" y="1274"/>
                        </a:lnTo>
                        <a:lnTo>
                          <a:pt x="384" y="1263"/>
                        </a:lnTo>
                        <a:lnTo>
                          <a:pt x="378" y="1253"/>
                        </a:lnTo>
                        <a:lnTo>
                          <a:pt x="372" y="1243"/>
                        </a:lnTo>
                        <a:lnTo>
                          <a:pt x="366" y="1235"/>
                        </a:lnTo>
                        <a:lnTo>
                          <a:pt x="364" y="1233"/>
                        </a:lnTo>
                        <a:lnTo>
                          <a:pt x="360" y="1230"/>
                        </a:lnTo>
                        <a:lnTo>
                          <a:pt x="358" y="1230"/>
                        </a:lnTo>
                        <a:lnTo>
                          <a:pt x="356" y="1233"/>
                        </a:lnTo>
                        <a:lnTo>
                          <a:pt x="345" y="1239"/>
                        </a:lnTo>
                        <a:lnTo>
                          <a:pt x="337" y="1247"/>
                        </a:lnTo>
                        <a:lnTo>
                          <a:pt x="327" y="1255"/>
                        </a:lnTo>
                        <a:lnTo>
                          <a:pt x="317" y="1263"/>
                        </a:lnTo>
                        <a:lnTo>
                          <a:pt x="308" y="1274"/>
                        </a:lnTo>
                        <a:lnTo>
                          <a:pt x="298" y="1282"/>
                        </a:lnTo>
                        <a:lnTo>
                          <a:pt x="290" y="1290"/>
                        </a:lnTo>
                        <a:lnTo>
                          <a:pt x="282" y="1300"/>
                        </a:lnTo>
                        <a:lnTo>
                          <a:pt x="273" y="1306"/>
                        </a:lnTo>
                        <a:lnTo>
                          <a:pt x="267" y="1315"/>
                        </a:lnTo>
                        <a:lnTo>
                          <a:pt x="261" y="1321"/>
                        </a:lnTo>
                        <a:lnTo>
                          <a:pt x="253" y="1329"/>
                        </a:lnTo>
                        <a:lnTo>
                          <a:pt x="247" y="1337"/>
                        </a:lnTo>
                        <a:lnTo>
                          <a:pt x="241" y="1343"/>
                        </a:lnTo>
                        <a:lnTo>
                          <a:pt x="234" y="1352"/>
                        </a:lnTo>
                        <a:lnTo>
                          <a:pt x="228" y="1360"/>
                        </a:lnTo>
                        <a:lnTo>
                          <a:pt x="226" y="1370"/>
                        </a:lnTo>
                        <a:lnTo>
                          <a:pt x="222" y="1380"/>
                        </a:lnTo>
                        <a:lnTo>
                          <a:pt x="220" y="1391"/>
                        </a:lnTo>
                        <a:lnTo>
                          <a:pt x="218" y="1399"/>
                        </a:lnTo>
                        <a:lnTo>
                          <a:pt x="220" y="1409"/>
                        </a:lnTo>
                        <a:lnTo>
                          <a:pt x="222" y="1417"/>
                        </a:lnTo>
                        <a:lnTo>
                          <a:pt x="228" y="1426"/>
                        </a:lnTo>
                        <a:lnTo>
                          <a:pt x="236" y="1432"/>
                        </a:lnTo>
                        <a:lnTo>
                          <a:pt x="241" y="1432"/>
                        </a:lnTo>
                        <a:lnTo>
                          <a:pt x="245" y="1432"/>
                        </a:lnTo>
                        <a:lnTo>
                          <a:pt x="247" y="1432"/>
                        </a:lnTo>
                        <a:lnTo>
                          <a:pt x="251" y="1432"/>
                        </a:lnTo>
                        <a:lnTo>
                          <a:pt x="255" y="1432"/>
                        </a:lnTo>
                        <a:lnTo>
                          <a:pt x="259" y="1434"/>
                        </a:lnTo>
                        <a:lnTo>
                          <a:pt x="261" y="1434"/>
                        </a:lnTo>
                        <a:lnTo>
                          <a:pt x="265" y="1436"/>
                        </a:lnTo>
                        <a:lnTo>
                          <a:pt x="267" y="1438"/>
                        </a:lnTo>
                        <a:lnTo>
                          <a:pt x="278" y="1438"/>
                        </a:lnTo>
                        <a:lnTo>
                          <a:pt x="286" y="1438"/>
                        </a:lnTo>
                        <a:lnTo>
                          <a:pt x="292" y="1440"/>
                        </a:lnTo>
                        <a:lnTo>
                          <a:pt x="296" y="1442"/>
                        </a:lnTo>
                        <a:lnTo>
                          <a:pt x="300" y="1446"/>
                        </a:lnTo>
                        <a:lnTo>
                          <a:pt x="304" y="1450"/>
                        </a:lnTo>
                        <a:lnTo>
                          <a:pt x="306" y="1454"/>
                        </a:lnTo>
                        <a:lnTo>
                          <a:pt x="306" y="1461"/>
                        </a:lnTo>
                        <a:lnTo>
                          <a:pt x="306" y="1471"/>
                        </a:lnTo>
                        <a:lnTo>
                          <a:pt x="306" y="1481"/>
                        </a:lnTo>
                        <a:lnTo>
                          <a:pt x="302" y="1487"/>
                        </a:lnTo>
                        <a:lnTo>
                          <a:pt x="298" y="1491"/>
                        </a:lnTo>
                        <a:lnTo>
                          <a:pt x="292" y="1502"/>
                        </a:lnTo>
                        <a:lnTo>
                          <a:pt x="288" y="1514"/>
                        </a:lnTo>
                        <a:lnTo>
                          <a:pt x="288" y="1526"/>
                        </a:lnTo>
                        <a:lnTo>
                          <a:pt x="290" y="1539"/>
                        </a:lnTo>
                        <a:lnTo>
                          <a:pt x="296" y="1549"/>
                        </a:lnTo>
                        <a:lnTo>
                          <a:pt x="304" y="1557"/>
                        </a:lnTo>
                        <a:lnTo>
                          <a:pt x="315" y="1565"/>
                        </a:lnTo>
                        <a:lnTo>
                          <a:pt x="329" y="1569"/>
                        </a:lnTo>
                        <a:lnTo>
                          <a:pt x="339" y="1567"/>
                        </a:lnTo>
                        <a:lnTo>
                          <a:pt x="345" y="1567"/>
                        </a:lnTo>
                        <a:lnTo>
                          <a:pt x="351" y="1569"/>
                        </a:lnTo>
                        <a:lnTo>
                          <a:pt x="354" y="1573"/>
                        </a:lnTo>
                        <a:lnTo>
                          <a:pt x="354" y="1580"/>
                        </a:lnTo>
                        <a:lnTo>
                          <a:pt x="354" y="1586"/>
                        </a:lnTo>
                        <a:lnTo>
                          <a:pt x="354" y="1594"/>
                        </a:lnTo>
                        <a:lnTo>
                          <a:pt x="354" y="1602"/>
                        </a:lnTo>
                        <a:lnTo>
                          <a:pt x="356" y="1619"/>
                        </a:lnTo>
                        <a:lnTo>
                          <a:pt x="360" y="1633"/>
                        </a:lnTo>
                        <a:lnTo>
                          <a:pt x="368" y="1647"/>
                        </a:lnTo>
                        <a:lnTo>
                          <a:pt x="376" y="1662"/>
                        </a:lnTo>
                        <a:lnTo>
                          <a:pt x="386" y="1674"/>
                        </a:lnTo>
                        <a:lnTo>
                          <a:pt x="393" y="1686"/>
                        </a:lnTo>
                        <a:lnTo>
                          <a:pt x="399" y="1697"/>
                        </a:lnTo>
                        <a:lnTo>
                          <a:pt x="403" y="1709"/>
                        </a:lnTo>
                        <a:lnTo>
                          <a:pt x="391" y="1715"/>
                        </a:lnTo>
                        <a:lnTo>
                          <a:pt x="391" y="1717"/>
                        </a:lnTo>
                        <a:lnTo>
                          <a:pt x="388" y="1721"/>
                        </a:lnTo>
                        <a:lnTo>
                          <a:pt x="388" y="1725"/>
                        </a:lnTo>
                        <a:lnTo>
                          <a:pt x="388" y="1732"/>
                        </a:lnTo>
                        <a:lnTo>
                          <a:pt x="388" y="1736"/>
                        </a:lnTo>
                        <a:lnTo>
                          <a:pt x="388" y="1742"/>
                        </a:lnTo>
                        <a:lnTo>
                          <a:pt x="386" y="1746"/>
                        </a:lnTo>
                        <a:lnTo>
                          <a:pt x="386" y="1750"/>
                        </a:lnTo>
                        <a:lnTo>
                          <a:pt x="401" y="1754"/>
                        </a:lnTo>
                        <a:lnTo>
                          <a:pt x="407" y="1756"/>
                        </a:lnTo>
                        <a:lnTo>
                          <a:pt x="407" y="1758"/>
                        </a:lnTo>
                        <a:lnTo>
                          <a:pt x="401" y="1758"/>
                        </a:lnTo>
                        <a:lnTo>
                          <a:pt x="393" y="1760"/>
                        </a:lnTo>
                        <a:lnTo>
                          <a:pt x="382" y="1762"/>
                        </a:lnTo>
                        <a:lnTo>
                          <a:pt x="372" y="1769"/>
                        </a:lnTo>
                        <a:lnTo>
                          <a:pt x="364" y="1777"/>
                        </a:lnTo>
                        <a:lnTo>
                          <a:pt x="349" y="1773"/>
                        </a:lnTo>
                        <a:lnTo>
                          <a:pt x="341" y="1771"/>
                        </a:lnTo>
                        <a:lnTo>
                          <a:pt x="337" y="1765"/>
                        </a:lnTo>
                        <a:lnTo>
                          <a:pt x="337" y="1760"/>
                        </a:lnTo>
                        <a:lnTo>
                          <a:pt x="337" y="1756"/>
                        </a:lnTo>
                        <a:lnTo>
                          <a:pt x="337" y="1752"/>
                        </a:lnTo>
                        <a:lnTo>
                          <a:pt x="335" y="1748"/>
                        </a:lnTo>
                        <a:lnTo>
                          <a:pt x="329" y="1744"/>
                        </a:lnTo>
                        <a:lnTo>
                          <a:pt x="325" y="1744"/>
                        </a:lnTo>
                        <a:lnTo>
                          <a:pt x="321" y="1746"/>
                        </a:lnTo>
                        <a:lnTo>
                          <a:pt x="312" y="1748"/>
                        </a:lnTo>
                        <a:lnTo>
                          <a:pt x="304" y="1750"/>
                        </a:lnTo>
                        <a:lnTo>
                          <a:pt x="294" y="1752"/>
                        </a:lnTo>
                        <a:lnTo>
                          <a:pt x="288" y="1754"/>
                        </a:lnTo>
                        <a:lnTo>
                          <a:pt x="282" y="1756"/>
                        </a:lnTo>
                        <a:lnTo>
                          <a:pt x="280" y="1758"/>
                        </a:lnTo>
                        <a:lnTo>
                          <a:pt x="278" y="1767"/>
                        </a:lnTo>
                        <a:lnTo>
                          <a:pt x="273" y="1771"/>
                        </a:lnTo>
                        <a:lnTo>
                          <a:pt x="265" y="1775"/>
                        </a:lnTo>
                        <a:lnTo>
                          <a:pt x="257" y="1777"/>
                        </a:lnTo>
                        <a:lnTo>
                          <a:pt x="247" y="1777"/>
                        </a:lnTo>
                        <a:lnTo>
                          <a:pt x="236" y="1775"/>
                        </a:lnTo>
                        <a:lnTo>
                          <a:pt x="224" y="1771"/>
                        </a:lnTo>
                        <a:lnTo>
                          <a:pt x="212" y="1762"/>
                        </a:lnTo>
                        <a:lnTo>
                          <a:pt x="210" y="1760"/>
                        </a:lnTo>
                        <a:lnTo>
                          <a:pt x="208" y="1758"/>
                        </a:lnTo>
                        <a:lnTo>
                          <a:pt x="206" y="1756"/>
                        </a:lnTo>
                        <a:lnTo>
                          <a:pt x="204" y="1758"/>
                        </a:lnTo>
                        <a:lnTo>
                          <a:pt x="200" y="1758"/>
                        </a:lnTo>
                        <a:lnTo>
                          <a:pt x="197" y="1758"/>
                        </a:lnTo>
                        <a:lnTo>
                          <a:pt x="193" y="1760"/>
                        </a:lnTo>
                        <a:lnTo>
                          <a:pt x="191" y="1760"/>
                        </a:lnTo>
                        <a:lnTo>
                          <a:pt x="185" y="1758"/>
                        </a:lnTo>
                        <a:lnTo>
                          <a:pt x="179" y="1756"/>
                        </a:lnTo>
                        <a:lnTo>
                          <a:pt x="173" y="1756"/>
                        </a:lnTo>
                        <a:lnTo>
                          <a:pt x="165" y="1754"/>
                        </a:lnTo>
                        <a:lnTo>
                          <a:pt x="158" y="1754"/>
                        </a:lnTo>
                        <a:lnTo>
                          <a:pt x="150" y="1752"/>
                        </a:lnTo>
                        <a:lnTo>
                          <a:pt x="144" y="1752"/>
                        </a:lnTo>
                        <a:lnTo>
                          <a:pt x="138" y="1752"/>
                        </a:lnTo>
                        <a:lnTo>
                          <a:pt x="130" y="1750"/>
                        </a:lnTo>
                        <a:lnTo>
                          <a:pt x="126" y="1750"/>
                        </a:lnTo>
                        <a:lnTo>
                          <a:pt x="121" y="1750"/>
                        </a:lnTo>
                        <a:lnTo>
                          <a:pt x="119" y="1750"/>
                        </a:lnTo>
                        <a:lnTo>
                          <a:pt x="119" y="1752"/>
                        </a:lnTo>
                        <a:lnTo>
                          <a:pt x="117" y="1752"/>
                        </a:lnTo>
                        <a:lnTo>
                          <a:pt x="115" y="1752"/>
                        </a:lnTo>
                        <a:lnTo>
                          <a:pt x="113" y="1752"/>
                        </a:lnTo>
                        <a:lnTo>
                          <a:pt x="109" y="1744"/>
                        </a:lnTo>
                        <a:lnTo>
                          <a:pt x="105" y="1740"/>
                        </a:lnTo>
                        <a:lnTo>
                          <a:pt x="101" y="1744"/>
                        </a:lnTo>
                        <a:lnTo>
                          <a:pt x="99" y="1752"/>
                        </a:lnTo>
                        <a:lnTo>
                          <a:pt x="99" y="1762"/>
                        </a:lnTo>
                        <a:lnTo>
                          <a:pt x="97" y="1775"/>
                        </a:lnTo>
                        <a:lnTo>
                          <a:pt x="97" y="1785"/>
                        </a:lnTo>
                        <a:lnTo>
                          <a:pt x="97" y="1791"/>
                        </a:lnTo>
                        <a:lnTo>
                          <a:pt x="50" y="1789"/>
                        </a:lnTo>
                        <a:lnTo>
                          <a:pt x="45" y="1789"/>
                        </a:lnTo>
                        <a:lnTo>
                          <a:pt x="43" y="1789"/>
                        </a:lnTo>
                        <a:lnTo>
                          <a:pt x="39" y="1789"/>
                        </a:lnTo>
                        <a:lnTo>
                          <a:pt x="37" y="1789"/>
                        </a:lnTo>
                        <a:lnTo>
                          <a:pt x="35" y="1787"/>
                        </a:lnTo>
                        <a:lnTo>
                          <a:pt x="33" y="1787"/>
                        </a:lnTo>
                        <a:lnTo>
                          <a:pt x="31" y="1785"/>
                        </a:lnTo>
                        <a:lnTo>
                          <a:pt x="29" y="1785"/>
                        </a:lnTo>
                        <a:lnTo>
                          <a:pt x="25" y="1793"/>
                        </a:lnTo>
                        <a:lnTo>
                          <a:pt x="21" y="1799"/>
                        </a:lnTo>
                        <a:lnTo>
                          <a:pt x="15" y="1804"/>
                        </a:lnTo>
                        <a:lnTo>
                          <a:pt x="11" y="1810"/>
                        </a:lnTo>
                        <a:lnTo>
                          <a:pt x="6" y="1814"/>
                        </a:lnTo>
                        <a:lnTo>
                          <a:pt x="4" y="1820"/>
                        </a:lnTo>
                        <a:lnTo>
                          <a:pt x="2" y="1828"/>
                        </a:lnTo>
                        <a:lnTo>
                          <a:pt x="0" y="1838"/>
                        </a:lnTo>
                        <a:lnTo>
                          <a:pt x="4" y="1841"/>
                        </a:lnTo>
                        <a:lnTo>
                          <a:pt x="6" y="1843"/>
                        </a:lnTo>
                        <a:lnTo>
                          <a:pt x="8" y="1843"/>
                        </a:lnTo>
                        <a:lnTo>
                          <a:pt x="11" y="1845"/>
                        </a:lnTo>
                        <a:lnTo>
                          <a:pt x="15" y="1845"/>
                        </a:lnTo>
                        <a:lnTo>
                          <a:pt x="17" y="1845"/>
                        </a:lnTo>
                        <a:lnTo>
                          <a:pt x="19" y="1847"/>
                        </a:lnTo>
                        <a:lnTo>
                          <a:pt x="21" y="1847"/>
                        </a:lnTo>
                        <a:lnTo>
                          <a:pt x="27" y="1861"/>
                        </a:lnTo>
                        <a:lnTo>
                          <a:pt x="33" y="1875"/>
                        </a:lnTo>
                        <a:lnTo>
                          <a:pt x="41" y="1892"/>
                        </a:lnTo>
                        <a:lnTo>
                          <a:pt x="54" y="1906"/>
                        </a:lnTo>
                        <a:lnTo>
                          <a:pt x="64" y="1921"/>
                        </a:lnTo>
                        <a:lnTo>
                          <a:pt x="76" y="1935"/>
                        </a:lnTo>
                        <a:lnTo>
                          <a:pt x="91" y="1945"/>
                        </a:lnTo>
                        <a:lnTo>
                          <a:pt x="103" y="1953"/>
                        </a:lnTo>
                        <a:lnTo>
                          <a:pt x="126" y="1958"/>
                        </a:lnTo>
                        <a:lnTo>
                          <a:pt x="146" y="1962"/>
                        </a:lnTo>
                        <a:lnTo>
                          <a:pt x="165" y="1962"/>
                        </a:lnTo>
                        <a:lnTo>
                          <a:pt x="183" y="1962"/>
                        </a:lnTo>
                        <a:lnTo>
                          <a:pt x="204" y="1960"/>
                        </a:lnTo>
                        <a:lnTo>
                          <a:pt x="222" y="1958"/>
                        </a:lnTo>
                        <a:lnTo>
                          <a:pt x="243" y="1953"/>
                        </a:lnTo>
                        <a:lnTo>
                          <a:pt x="263" y="1949"/>
                        </a:lnTo>
                        <a:lnTo>
                          <a:pt x="265" y="1941"/>
                        </a:lnTo>
                        <a:lnTo>
                          <a:pt x="269" y="1937"/>
                        </a:lnTo>
                        <a:lnTo>
                          <a:pt x="273" y="1933"/>
                        </a:lnTo>
                        <a:lnTo>
                          <a:pt x="276" y="1929"/>
                        </a:lnTo>
                        <a:lnTo>
                          <a:pt x="280" y="1929"/>
                        </a:lnTo>
                        <a:lnTo>
                          <a:pt x="284" y="1929"/>
                        </a:lnTo>
                        <a:lnTo>
                          <a:pt x="286" y="1933"/>
                        </a:lnTo>
                        <a:lnTo>
                          <a:pt x="290" y="1939"/>
                        </a:lnTo>
                        <a:lnTo>
                          <a:pt x="269" y="1988"/>
                        </a:lnTo>
                        <a:lnTo>
                          <a:pt x="218" y="2023"/>
                        </a:lnTo>
                        <a:lnTo>
                          <a:pt x="206" y="2025"/>
                        </a:lnTo>
                        <a:lnTo>
                          <a:pt x="195" y="2025"/>
                        </a:lnTo>
                        <a:lnTo>
                          <a:pt x="183" y="2025"/>
                        </a:lnTo>
                        <a:lnTo>
                          <a:pt x="173" y="2027"/>
                        </a:lnTo>
                        <a:lnTo>
                          <a:pt x="160" y="2027"/>
                        </a:lnTo>
                        <a:lnTo>
                          <a:pt x="150" y="2029"/>
                        </a:lnTo>
                        <a:lnTo>
                          <a:pt x="138" y="2032"/>
                        </a:lnTo>
                        <a:lnTo>
                          <a:pt x="128" y="2034"/>
                        </a:lnTo>
                        <a:lnTo>
                          <a:pt x="117" y="2023"/>
                        </a:lnTo>
                        <a:lnTo>
                          <a:pt x="109" y="2019"/>
                        </a:lnTo>
                        <a:lnTo>
                          <a:pt x="107" y="2019"/>
                        </a:lnTo>
                        <a:lnTo>
                          <a:pt x="105" y="2019"/>
                        </a:lnTo>
                        <a:lnTo>
                          <a:pt x="103" y="2021"/>
                        </a:lnTo>
                        <a:lnTo>
                          <a:pt x="101" y="2023"/>
                        </a:lnTo>
                        <a:lnTo>
                          <a:pt x="99" y="2032"/>
                        </a:lnTo>
                        <a:lnTo>
                          <a:pt x="99" y="2042"/>
                        </a:lnTo>
                        <a:lnTo>
                          <a:pt x="99" y="2052"/>
                        </a:lnTo>
                        <a:lnTo>
                          <a:pt x="101" y="2064"/>
                        </a:lnTo>
                        <a:lnTo>
                          <a:pt x="130" y="2097"/>
                        </a:lnTo>
                        <a:lnTo>
                          <a:pt x="156" y="2130"/>
                        </a:lnTo>
                        <a:lnTo>
                          <a:pt x="181" y="2161"/>
                        </a:lnTo>
                        <a:lnTo>
                          <a:pt x="204" y="2190"/>
                        </a:lnTo>
                        <a:lnTo>
                          <a:pt x="226" y="2214"/>
                        </a:lnTo>
                        <a:lnTo>
                          <a:pt x="247" y="2235"/>
                        </a:lnTo>
                        <a:lnTo>
                          <a:pt x="255" y="2243"/>
                        </a:lnTo>
                        <a:lnTo>
                          <a:pt x="265" y="2251"/>
                        </a:lnTo>
                        <a:lnTo>
                          <a:pt x="273" y="2255"/>
                        </a:lnTo>
                        <a:lnTo>
                          <a:pt x="284" y="2260"/>
                        </a:lnTo>
                        <a:lnTo>
                          <a:pt x="302" y="2262"/>
                        </a:lnTo>
                        <a:lnTo>
                          <a:pt x="317" y="2264"/>
                        </a:lnTo>
                        <a:lnTo>
                          <a:pt x="331" y="2266"/>
                        </a:lnTo>
                        <a:lnTo>
                          <a:pt x="341" y="2268"/>
                        </a:lnTo>
                        <a:lnTo>
                          <a:pt x="354" y="2266"/>
                        </a:lnTo>
                        <a:lnTo>
                          <a:pt x="370" y="2264"/>
                        </a:lnTo>
                        <a:lnTo>
                          <a:pt x="388" y="2255"/>
                        </a:lnTo>
                        <a:lnTo>
                          <a:pt x="413" y="2243"/>
                        </a:lnTo>
                        <a:lnTo>
                          <a:pt x="427" y="2241"/>
                        </a:lnTo>
                        <a:lnTo>
                          <a:pt x="442" y="2237"/>
                        </a:lnTo>
                        <a:lnTo>
                          <a:pt x="454" y="2231"/>
                        </a:lnTo>
                        <a:lnTo>
                          <a:pt x="464" y="2223"/>
                        </a:lnTo>
                        <a:lnTo>
                          <a:pt x="475" y="2210"/>
                        </a:lnTo>
                        <a:lnTo>
                          <a:pt x="483" y="2200"/>
                        </a:lnTo>
                        <a:lnTo>
                          <a:pt x="491" y="2188"/>
                        </a:lnTo>
                        <a:lnTo>
                          <a:pt x="499" y="2175"/>
                        </a:lnTo>
                        <a:lnTo>
                          <a:pt x="501" y="2163"/>
                        </a:lnTo>
                        <a:lnTo>
                          <a:pt x="501" y="2151"/>
                        </a:lnTo>
                        <a:lnTo>
                          <a:pt x="503" y="2138"/>
                        </a:lnTo>
                        <a:lnTo>
                          <a:pt x="506" y="2128"/>
                        </a:lnTo>
                        <a:lnTo>
                          <a:pt x="508" y="2116"/>
                        </a:lnTo>
                        <a:lnTo>
                          <a:pt x="510" y="2105"/>
                        </a:lnTo>
                        <a:lnTo>
                          <a:pt x="514" y="2093"/>
                        </a:lnTo>
                        <a:lnTo>
                          <a:pt x="518" y="2081"/>
                        </a:lnTo>
                        <a:lnTo>
                          <a:pt x="522" y="2046"/>
                        </a:lnTo>
                        <a:lnTo>
                          <a:pt x="524" y="2050"/>
                        </a:lnTo>
                        <a:lnTo>
                          <a:pt x="528" y="2054"/>
                        </a:lnTo>
                        <a:lnTo>
                          <a:pt x="532" y="2056"/>
                        </a:lnTo>
                        <a:lnTo>
                          <a:pt x="538" y="2058"/>
                        </a:lnTo>
                        <a:lnTo>
                          <a:pt x="549" y="2060"/>
                        </a:lnTo>
                        <a:lnTo>
                          <a:pt x="561" y="2062"/>
                        </a:lnTo>
                        <a:lnTo>
                          <a:pt x="575" y="2062"/>
                        </a:lnTo>
                        <a:lnTo>
                          <a:pt x="588" y="2062"/>
                        </a:lnTo>
                        <a:lnTo>
                          <a:pt x="600" y="2062"/>
                        </a:lnTo>
                        <a:lnTo>
                          <a:pt x="612" y="2066"/>
                        </a:lnTo>
                        <a:lnTo>
                          <a:pt x="592" y="2085"/>
                        </a:lnTo>
                        <a:lnTo>
                          <a:pt x="567" y="2081"/>
                        </a:lnTo>
                        <a:lnTo>
                          <a:pt x="565" y="2087"/>
                        </a:lnTo>
                        <a:lnTo>
                          <a:pt x="563" y="2095"/>
                        </a:lnTo>
                        <a:lnTo>
                          <a:pt x="561" y="2105"/>
                        </a:lnTo>
                        <a:lnTo>
                          <a:pt x="559" y="2116"/>
                        </a:lnTo>
                        <a:lnTo>
                          <a:pt x="559" y="2128"/>
                        </a:lnTo>
                        <a:lnTo>
                          <a:pt x="557" y="2136"/>
                        </a:lnTo>
                        <a:lnTo>
                          <a:pt x="559" y="2145"/>
                        </a:lnTo>
                        <a:lnTo>
                          <a:pt x="561" y="2151"/>
                        </a:lnTo>
                        <a:lnTo>
                          <a:pt x="573" y="2159"/>
                        </a:lnTo>
                        <a:lnTo>
                          <a:pt x="569" y="2167"/>
                        </a:lnTo>
                        <a:lnTo>
                          <a:pt x="567" y="2175"/>
                        </a:lnTo>
                        <a:lnTo>
                          <a:pt x="563" y="2184"/>
                        </a:lnTo>
                        <a:lnTo>
                          <a:pt x="561" y="2192"/>
                        </a:lnTo>
                        <a:lnTo>
                          <a:pt x="559" y="2200"/>
                        </a:lnTo>
                        <a:lnTo>
                          <a:pt x="557" y="2208"/>
                        </a:lnTo>
                        <a:lnTo>
                          <a:pt x="557" y="2216"/>
                        </a:lnTo>
                        <a:lnTo>
                          <a:pt x="557" y="2227"/>
                        </a:lnTo>
                        <a:lnTo>
                          <a:pt x="567" y="2227"/>
                        </a:lnTo>
                        <a:lnTo>
                          <a:pt x="571" y="2249"/>
                        </a:lnTo>
                        <a:lnTo>
                          <a:pt x="571" y="2251"/>
                        </a:lnTo>
                        <a:lnTo>
                          <a:pt x="579" y="2280"/>
                        </a:lnTo>
                        <a:lnTo>
                          <a:pt x="584" y="2303"/>
                        </a:lnTo>
                        <a:lnTo>
                          <a:pt x="584" y="2319"/>
                        </a:lnTo>
                        <a:lnTo>
                          <a:pt x="582" y="2336"/>
                        </a:lnTo>
                        <a:lnTo>
                          <a:pt x="577" y="2350"/>
                        </a:lnTo>
                        <a:lnTo>
                          <a:pt x="573" y="2364"/>
                        </a:lnTo>
                        <a:lnTo>
                          <a:pt x="567" y="2383"/>
                        </a:lnTo>
                        <a:lnTo>
                          <a:pt x="559" y="2405"/>
                        </a:lnTo>
                        <a:lnTo>
                          <a:pt x="559" y="2422"/>
                        </a:lnTo>
                        <a:lnTo>
                          <a:pt x="561" y="2438"/>
                        </a:lnTo>
                        <a:lnTo>
                          <a:pt x="563" y="2455"/>
                        </a:lnTo>
                        <a:lnTo>
                          <a:pt x="565" y="2469"/>
                        </a:lnTo>
                        <a:lnTo>
                          <a:pt x="567" y="2483"/>
                        </a:lnTo>
                        <a:lnTo>
                          <a:pt x="569" y="2498"/>
                        </a:lnTo>
                        <a:lnTo>
                          <a:pt x="569" y="2512"/>
                        </a:lnTo>
                        <a:lnTo>
                          <a:pt x="567" y="2527"/>
                        </a:lnTo>
                        <a:lnTo>
                          <a:pt x="573" y="2520"/>
                        </a:lnTo>
                        <a:lnTo>
                          <a:pt x="577" y="2516"/>
                        </a:lnTo>
                        <a:lnTo>
                          <a:pt x="582" y="2514"/>
                        </a:lnTo>
                        <a:lnTo>
                          <a:pt x="584" y="2514"/>
                        </a:lnTo>
                        <a:lnTo>
                          <a:pt x="588" y="2518"/>
                        </a:lnTo>
                        <a:lnTo>
                          <a:pt x="588" y="2527"/>
                        </a:lnTo>
                        <a:lnTo>
                          <a:pt x="586" y="2537"/>
                        </a:lnTo>
                        <a:lnTo>
                          <a:pt x="584" y="2549"/>
                        </a:lnTo>
                        <a:lnTo>
                          <a:pt x="582" y="2559"/>
                        </a:lnTo>
                        <a:lnTo>
                          <a:pt x="577" y="2568"/>
                        </a:lnTo>
                        <a:lnTo>
                          <a:pt x="575" y="2578"/>
                        </a:lnTo>
                        <a:lnTo>
                          <a:pt x="573" y="2586"/>
                        </a:lnTo>
                        <a:lnTo>
                          <a:pt x="573" y="2596"/>
                        </a:lnTo>
                        <a:lnTo>
                          <a:pt x="571" y="2605"/>
                        </a:lnTo>
                        <a:lnTo>
                          <a:pt x="573" y="2613"/>
                        </a:lnTo>
                        <a:lnTo>
                          <a:pt x="575" y="2621"/>
                        </a:lnTo>
                        <a:lnTo>
                          <a:pt x="577" y="2629"/>
                        </a:lnTo>
                        <a:lnTo>
                          <a:pt x="584" y="2638"/>
                        </a:lnTo>
                        <a:lnTo>
                          <a:pt x="582" y="2650"/>
                        </a:lnTo>
                        <a:lnTo>
                          <a:pt x="582" y="2664"/>
                        </a:lnTo>
                        <a:lnTo>
                          <a:pt x="584" y="2681"/>
                        </a:lnTo>
                        <a:lnTo>
                          <a:pt x="588" y="2697"/>
                        </a:lnTo>
                        <a:lnTo>
                          <a:pt x="592" y="2714"/>
                        </a:lnTo>
                        <a:lnTo>
                          <a:pt x="596" y="2730"/>
                        </a:lnTo>
                        <a:lnTo>
                          <a:pt x="600" y="2744"/>
                        </a:lnTo>
                        <a:lnTo>
                          <a:pt x="602" y="2755"/>
                        </a:lnTo>
                        <a:lnTo>
                          <a:pt x="604" y="2763"/>
                        </a:lnTo>
                        <a:lnTo>
                          <a:pt x="606" y="2773"/>
                        </a:lnTo>
                        <a:lnTo>
                          <a:pt x="608" y="2783"/>
                        </a:lnTo>
                        <a:lnTo>
                          <a:pt x="610" y="2794"/>
                        </a:lnTo>
                        <a:lnTo>
                          <a:pt x="612" y="2804"/>
                        </a:lnTo>
                        <a:lnTo>
                          <a:pt x="612" y="2816"/>
                        </a:lnTo>
                        <a:lnTo>
                          <a:pt x="614" y="2824"/>
                        </a:lnTo>
                        <a:lnTo>
                          <a:pt x="614" y="2835"/>
                        </a:lnTo>
                        <a:lnTo>
                          <a:pt x="614" y="2847"/>
                        </a:lnTo>
                        <a:lnTo>
                          <a:pt x="614" y="2861"/>
                        </a:lnTo>
                        <a:lnTo>
                          <a:pt x="616" y="2878"/>
                        </a:lnTo>
                        <a:lnTo>
                          <a:pt x="616" y="2892"/>
                        </a:lnTo>
                        <a:lnTo>
                          <a:pt x="621" y="2907"/>
                        </a:lnTo>
                        <a:lnTo>
                          <a:pt x="625" y="2919"/>
                        </a:lnTo>
                        <a:lnTo>
                          <a:pt x="631" y="2931"/>
                        </a:lnTo>
                        <a:lnTo>
                          <a:pt x="641" y="2942"/>
                        </a:lnTo>
                        <a:lnTo>
                          <a:pt x="641" y="2954"/>
                        </a:lnTo>
                        <a:lnTo>
                          <a:pt x="643" y="2964"/>
                        </a:lnTo>
                        <a:lnTo>
                          <a:pt x="649" y="2974"/>
                        </a:lnTo>
                        <a:lnTo>
                          <a:pt x="658" y="2985"/>
                        </a:lnTo>
                        <a:lnTo>
                          <a:pt x="664" y="2995"/>
                        </a:lnTo>
                        <a:lnTo>
                          <a:pt x="670" y="3007"/>
                        </a:lnTo>
                        <a:lnTo>
                          <a:pt x="676" y="3022"/>
                        </a:lnTo>
                        <a:lnTo>
                          <a:pt x="678" y="3034"/>
                        </a:lnTo>
                        <a:lnTo>
                          <a:pt x="684" y="3036"/>
                        </a:lnTo>
                        <a:lnTo>
                          <a:pt x="690" y="3034"/>
                        </a:lnTo>
                        <a:lnTo>
                          <a:pt x="695" y="3032"/>
                        </a:lnTo>
                        <a:lnTo>
                          <a:pt x="697" y="3032"/>
                        </a:lnTo>
                        <a:lnTo>
                          <a:pt x="697" y="3032"/>
                        </a:lnTo>
                        <a:lnTo>
                          <a:pt x="697" y="3036"/>
                        </a:lnTo>
                        <a:lnTo>
                          <a:pt x="695" y="3044"/>
                        </a:lnTo>
                        <a:lnTo>
                          <a:pt x="690" y="3059"/>
                        </a:lnTo>
                        <a:lnTo>
                          <a:pt x="695" y="3071"/>
                        </a:lnTo>
                        <a:lnTo>
                          <a:pt x="699" y="3081"/>
                        </a:lnTo>
                        <a:lnTo>
                          <a:pt x="701" y="3091"/>
                        </a:lnTo>
                        <a:lnTo>
                          <a:pt x="705" y="3102"/>
                        </a:lnTo>
                        <a:lnTo>
                          <a:pt x="709" y="3112"/>
                        </a:lnTo>
                        <a:lnTo>
                          <a:pt x="713" y="3122"/>
                        </a:lnTo>
                        <a:lnTo>
                          <a:pt x="719" y="3133"/>
                        </a:lnTo>
                        <a:lnTo>
                          <a:pt x="725" y="3145"/>
                        </a:lnTo>
                        <a:lnTo>
                          <a:pt x="736" y="3153"/>
                        </a:lnTo>
                        <a:lnTo>
                          <a:pt x="744" y="3163"/>
                        </a:lnTo>
                        <a:lnTo>
                          <a:pt x="752" y="3176"/>
                        </a:lnTo>
                        <a:lnTo>
                          <a:pt x="758" y="3188"/>
                        </a:lnTo>
                        <a:lnTo>
                          <a:pt x="762" y="3202"/>
                        </a:lnTo>
                        <a:lnTo>
                          <a:pt x="764" y="3217"/>
                        </a:lnTo>
                        <a:lnTo>
                          <a:pt x="768" y="3231"/>
                        </a:lnTo>
                        <a:lnTo>
                          <a:pt x="771" y="3246"/>
                        </a:lnTo>
                        <a:lnTo>
                          <a:pt x="785" y="3272"/>
                        </a:lnTo>
                        <a:lnTo>
                          <a:pt x="795" y="3301"/>
                        </a:lnTo>
                        <a:lnTo>
                          <a:pt x="803" y="3330"/>
                        </a:lnTo>
                        <a:lnTo>
                          <a:pt x="812" y="3361"/>
                        </a:lnTo>
                        <a:lnTo>
                          <a:pt x="818" y="3389"/>
                        </a:lnTo>
                        <a:lnTo>
                          <a:pt x="822" y="3420"/>
                        </a:lnTo>
                        <a:lnTo>
                          <a:pt x="830" y="3451"/>
                        </a:lnTo>
                        <a:lnTo>
                          <a:pt x="836" y="3480"/>
                        </a:lnTo>
                        <a:lnTo>
                          <a:pt x="838" y="3492"/>
                        </a:lnTo>
                        <a:lnTo>
                          <a:pt x="857" y="3519"/>
                        </a:lnTo>
                        <a:lnTo>
                          <a:pt x="869" y="3539"/>
                        </a:lnTo>
                        <a:lnTo>
                          <a:pt x="881" y="3554"/>
                        </a:lnTo>
                        <a:lnTo>
                          <a:pt x="890" y="3564"/>
                        </a:lnTo>
                        <a:lnTo>
                          <a:pt x="896" y="3574"/>
                        </a:lnTo>
                        <a:lnTo>
                          <a:pt x="902" y="3582"/>
                        </a:lnTo>
                        <a:lnTo>
                          <a:pt x="908" y="3591"/>
                        </a:lnTo>
                        <a:lnTo>
                          <a:pt x="916" y="3599"/>
                        </a:lnTo>
                        <a:lnTo>
                          <a:pt x="931" y="3652"/>
                        </a:lnTo>
                        <a:lnTo>
                          <a:pt x="945" y="3702"/>
                        </a:lnTo>
                        <a:lnTo>
                          <a:pt x="962" y="3749"/>
                        </a:lnTo>
                        <a:lnTo>
                          <a:pt x="978" y="3790"/>
                        </a:lnTo>
                        <a:lnTo>
                          <a:pt x="992" y="3829"/>
                        </a:lnTo>
                        <a:lnTo>
                          <a:pt x="1005" y="3866"/>
                        </a:lnTo>
                        <a:lnTo>
                          <a:pt x="1015" y="3901"/>
                        </a:lnTo>
                        <a:lnTo>
                          <a:pt x="1021" y="3934"/>
                        </a:lnTo>
                        <a:lnTo>
                          <a:pt x="1031" y="3956"/>
                        </a:lnTo>
                        <a:lnTo>
                          <a:pt x="1042" y="3979"/>
                        </a:lnTo>
                        <a:lnTo>
                          <a:pt x="1054" y="4001"/>
                        </a:lnTo>
                        <a:lnTo>
                          <a:pt x="1068" y="4022"/>
                        </a:lnTo>
                        <a:lnTo>
                          <a:pt x="1083" y="4043"/>
                        </a:lnTo>
                        <a:lnTo>
                          <a:pt x="1099" y="4063"/>
                        </a:lnTo>
                        <a:lnTo>
                          <a:pt x="1116" y="4082"/>
                        </a:lnTo>
                        <a:lnTo>
                          <a:pt x="1134" y="4098"/>
                        </a:lnTo>
                        <a:lnTo>
                          <a:pt x="1142" y="4100"/>
                        </a:lnTo>
                        <a:lnTo>
                          <a:pt x="1153" y="4098"/>
                        </a:lnTo>
                        <a:lnTo>
                          <a:pt x="1163" y="4098"/>
                        </a:lnTo>
                        <a:lnTo>
                          <a:pt x="1175" y="4096"/>
                        </a:lnTo>
                        <a:lnTo>
                          <a:pt x="1183" y="4094"/>
                        </a:lnTo>
                        <a:lnTo>
                          <a:pt x="1192" y="4088"/>
                        </a:lnTo>
                        <a:lnTo>
                          <a:pt x="1196" y="4086"/>
                        </a:lnTo>
                        <a:lnTo>
                          <a:pt x="1198" y="4082"/>
                        </a:lnTo>
                        <a:lnTo>
                          <a:pt x="1200" y="4077"/>
                        </a:lnTo>
                        <a:lnTo>
                          <a:pt x="1200" y="4071"/>
                        </a:lnTo>
                        <a:lnTo>
                          <a:pt x="1206" y="4069"/>
                        </a:lnTo>
                        <a:lnTo>
                          <a:pt x="1214" y="4065"/>
                        </a:lnTo>
                        <a:lnTo>
                          <a:pt x="1218" y="4061"/>
                        </a:lnTo>
                        <a:lnTo>
                          <a:pt x="1224" y="4059"/>
                        </a:lnTo>
                        <a:lnTo>
                          <a:pt x="1229" y="4053"/>
                        </a:lnTo>
                        <a:lnTo>
                          <a:pt x="1233" y="4049"/>
                        </a:lnTo>
                        <a:lnTo>
                          <a:pt x="1237" y="4040"/>
                        </a:lnTo>
                        <a:lnTo>
                          <a:pt x="1241" y="4034"/>
                        </a:lnTo>
                        <a:lnTo>
                          <a:pt x="1239" y="4028"/>
                        </a:lnTo>
                        <a:lnTo>
                          <a:pt x="1241" y="4022"/>
                        </a:lnTo>
                        <a:lnTo>
                          <a:pt x="1241" y="4014"/>
                        </a:lnTo>
                        <a:lnTo>
                          <a:pt x="1243" y="4008"/>
                        </a:lnTo>
                        <a:lnTo>
                          <a:pt x="1245" y="4001"/>
                        </a:lnTo>
                        <a:lnTo>
                          <a:pt x="1249" y="3993"/>
                        </a:lnTo>
                        <a:lnTo>
                          <a:pt x="1251" y="3987"/>
                        </a:lnTo>
                        <a:lnTo>
                          <a:pt x="1251" y="3981"/>
                        </a:lnTo>
                        <a:lnTo>
                          <a:pt x="1259" y="3971"/>
                        </a:lnTo>
                        <a:lnTo>
                          <a:pt x="1272" y="3962"/>
                        </a:lnTo>
                        <a:lnTo>
                          <a:pt x="1286" y="3956"/>
                        </a:lnTo>
                        <a:lnTo>
                          <a:pt x="1300" y="3952"/>
                        </a:lnTo>
                        <a:lnTo>
                          <a:pt x="1317" y="3948"/>
                        </a:lnTo>
                        <a:lnTo>
                          <a:pt x="1331" y="3946"/>
                        </a:lnTo>
                        <a:lnTo>
                          <a:pt x="1346" y="3942"/>
                        </a:lnTo>
                        <a:lnTo>
                          <a:pt x="1358" y="3940"/>
                        </a:lnTo>
                        <a:lnTo>
                          <a:pt x="1358" y="3923"/>
                        </a:lnTo>
                        <a:lnTo>
                          <a:pt x="1358" y="3911"/>
                        </a:lnTo>
                        <a:lnTo>
                          <a:pt x="1360" y="3899"/>
                        </a:lnTo>
                        <a:lnTo>
                          <a:pt x="1366" y="3888"/>
                        </a:lnTo>
                        <a:lnTo>
                          <a:pt x="1370" y="3878"/>
                        </a:lnTo>
                        <a:lnTo>
                          <a:pt x="1378" y="3868"/>
                        </a:lnTo>
                        <a:lnTo>
                          <a:pt x="1387" y="3856"/>
                        </a:lnTo>
                        <a:lnTo>
                          <a:pt x="1397" y="3843"/>
                        </a:lnTo>
                        <a:lnTo>
                          <a:pt x="1399" y="3829"/>
                        </a:lnTo>
                        <a:lnTo>
                          <a:pt x="1405" y="3815"/>
                        </a:lnTo>
                        <a:lnTo>
                          <a:pt x="1411" y="3802"/>
                        </a:lnTo>
                        <a:lnTo>
                          <a:pt x="1420" y="3794"/>
                        </a:lnTo>
                        <a:lnTo>
                          <a:pt x="1424" y="3792"/>
                        </a:lnTo>
                        <a:lnTo>
                          <a:pt x="1428" y="3790"/>
                        </a:lnTo>
                        <a:lnTo>
                          <a:pt x="1434" y="3788"/>
                        </a:lnTo>
                        <a:lnTo>
                          <a:pt x="1438" y="3788"/>
                        </a:lnTo>
                        <a:lnTo>
                          <a:pt x="1442" y="3790"/>
                        </a:lnTo>
                        <a:lnTo>
                          <a:pt x="1448" y="3792"/>
                        </a:lnTo>
                        <a:lnTo>
                          <a:pt x="1452" y="3796"/>
                        </a:lnTo>
                        <a:lnTo>
                          <a:pt x="1459" y="3800"/>
                        </a:lnTo>
                        <a:lnTo>
                          <a:pt x="1485" y="3802"/>
                        </a:lnTo>
                        <a:lnTo>
                          <a:pt x="1485" y="3761"/>
                        </a:lnTo>
                        <a:lnTo>
                          <a:pt x="1483" y="3726"/>
                        </a:lnTo>
                        <a:lnTo>
                          <a:pt x="1481" y="3691"/>
                        </a:lnTo>
                        <a:lnTo>
                          <a:pt x="1481" y="3658"/>
                        </a:lnTo>
                        <a:lnTo>
                          <a:pt x="1481" y="3642"/>
                        </a:lnTo>
                        <a:lnTo>
                          <a:pt x="1483" y="3626"/>
                        </a:lnTo>
                        <a:lnTo>
                          <a:pt x="1485" y="3609"/>
                        </a:lnTo>
                        <a:lnTo>
                          <a:pt x="1489" y="3593"/>
                        </a:lnTo>
                        <a:lnTo>
                          <a:pt x="1496" y="3576"/>
                        </a:lnTo>
                        <a:lnTo>
                          <a:pt x="1502" y="3558"/>
                        </a:lnTo>
                        <a:lnTo>
                          <a:pt x="1512" y="3539"/>
                        </a:lnTo>
                        <a:lnTo>
                          <a:pt x="1522" y="3521"/>
                        </a:lnTo>
                        <a:lnTo>
                          <a:pt x="1530" y="3500"/>
                        </a:lnTo>
                        <a:lnTo>
                          <a:pt x="1539" y="3478"/>
                        </a:lnTo>
                        <a:lnTo>
                          <a:pt x="1549" y="3449"/>
                        </a:lnTo>
                        <a:lnTo>
                          <a:pt x="1557" y="3420"/>
                        </a:lnTo>
                        <a:lnTo>
                          <a:pt x="1559" y="3406"/>
                        </a:lnTo>
                        <a:lnTo>
                          <a:pt x="1561" y="3393"/>
                        </a:lnTo>
                        <a:lnTo>
                          <a:pt x="1561" y="3379"/>
                        </a:lnTo>
                        <a:lnTo>
                          <a:pt x="1559" y="3367"/>
                        </a:lnTo>
                        <a:lnTo>
                          <a:pt x="1557" y="3354"/>
                        </a:lnTo>
                        <a:lnTo>
                          <a:pt x="1551" y="3344"/>
                        </a:lnTo>
                        <a:lnTo>
                          <a:pt x="1545" y="3336"/>
                        </a:lnTo>
                        <a:lnTo>
                          <a:pt x="1535" y="3330"/>
                        </a:lnTo>
                        <a:lnTo>
                          <a:pt x="1543" y="3319"/>
                        </a:lnTo>
                        <a:lnTo>
                          <a:pt x="1549" y="3326"/>
                        </a:lnTo>
                        <a:lnTo>
                          <a:pt x="1547" y="3317"/>
                        </a:lnTo>
                        <a:lnTo>
                          <a:pt x="1545" y="3307"/>
                        </a:lnTo>
                        <a:lnTo>
                          <a:pt x="1543" y="3299"/>
                        </a:lnTo>
                        <a:lnTo>
                          <a:pt x="1541" y="3289"/>
                        </a:lnTo>
                        <a:lnTo>
                          <a:pt x="1539" y="3278"/>
                        </a:lnTo>
                        <a:lnTo>
                          <a:pt x="1537" y="3268"/>
                        </a:lnTo>
                        <a:lnTo>
                          <a:pt x="1535" y="3260"/>
                        </a:lnTo>
                        <a:lnTo>
                          <a:pt x="1533" y="3250"/>
                        </a:lnTo>
                        <a:lnTo>
                          <a:pt x="1535" y="3243"/>
                        </a:lnTo>
                        <a:lnTo>
                          <a:pt x="1537" y="3235"/>
                        </a:lnTo>
                        <a:lnTo>
                          <a:pt x="1539" y="3229"/>
                        </a:lnTo>
                        <a:lnTo>
                          <a:pt x="1541" y="3221"/>
                        </a:lnTo>
                        <a:lnTo>
                          <a:pt x="1541" y="3213"/>
                        </a:lnTo>
                        <a:lnTo>
                          <a:pt x="1541" y="3204"/>
                        </a:lnTo>
                        <a:lnTo>
                          <a:pt x="1541" y="3198"/>
                        </a:lnTo>
                        <a:lnTo>
                          <a:pt x="1537" y="3192"/>
                        </a:lnTo>
                        <a:lnTo>
                          <a:pt x="1530" y="3178"/>
                        </a:lnTo>
                        <a:lnTo>
                          <a:pt x="1526" y="3161"/>
                        </a:lnTo>
                        <a:lnTo>
                          <a:pt x="1524" y="3145"/>
                        </a:lnTo>
                        <a:lnTo>
                          <a:pt x="1526" y="3128"/>
                        </a:lnTo>
                        <a:lnTo>
                          <a:pt x="1528" y="3112"/>
                        </a:lnTo>
                        <a:lnTo>
                          <a:pt x="1533" y="3098"/>
                        </a:lnTo>
                        <a:lnTo>
                          <a:pt x="1541" y="3083"/>
                        </a:lnTo>
                        <a:lnTo>
                          <a:pt x="1549" y="3069"/>
                        </a:lnTo>
                        <a:lnTo>
                          <a:pt x="1559" y="3054"/>
                        </a:lnTo>
                        <a:lnTo>
                          <a:pt x="1567" y="3042"/>
                        </a:lnTo>
                        <a:lnTo>
                          <a:pt x="1578" y="3032"/>
                        </a:lnTo>
                        <a:lnTo>
                          <a:pt x="1586" y="3026"/>
                        </a:lnTo>
                        <a:lnTo>
                          <a:pt x="1598" y="3022"/>
                        </a:lnTo>
                        <a:lnTo>
                          <a:pt x="1611" y="3022"/>
                        </a:lnTo>
                        <a:lnTo>
                          <a:pt x="1625" y="3028"/>
                        </a:lnTo>
                        <a:lnTo>
                          <a:pt x="1641" y="3034"/>
                        </a:lnTo>
                        <a:lnTo>
                          <a:pt x="1670" y="2999"/>
                        </a:lnTo>
                        <a:lnTo>
                          <a:pt x="1685" y="2978"/>
                        </a:lnTo>
                        <a:lnTo>
                          <a:pt x="1693" y="2968"/>
                        </a:lnTo>
                        <a:lnTo>
                          <a:pt x="1699" y="2964"/>
                        </a:lnTo>
                        <a:lnTo>
                          <a:pt x="1711" y="2960"/>
                        </a:lnTo>
                        <a:lnTo>
                          <a:pt x="1730" y="2956"/>
                        </a:lnTo>
                        <a:lnTo>
                          <a:pt x="1765" y="2948"/>
                        </a:lnTo>
                        <a:lnTo>
                          <a:pt x="1820" y="2927"/>
                        </a:lnTo>
                        <a:lnTo>
                          <a:pt x="1822" y="2913"/>
                        </a:lnTo>
                        <a:lnTo>
                          <a:pt x="1826" y="2900"/>
                        </a:lnTo>
                        <a:lnTo>
                          <a:pt x="1830" y="2888"/>
                        </a:lnTo>
                        <a:lnTo>
                          <a:pt x="1837" y="2880"/>
                        </a:lnTo>
                        <a:lnTo>
                          <a:pt x="1841" y="2870"/>
                        </a:lnTo>
                        <a:lnTo>
                          <a:pt x="1849" y="2861"/>
                        </a:lnTo>
                        <a:lnTo>
                          <a:pt x="1857" y="2855"/>
                        </a:lnTo>
                        <a:lnTo>
                          <a:pt x="1865" y="2847"/>
                        </a:lnTo>
                        <a:lnTo>
                          <a:pt x="1888" y="2833"/>
                        </a:lnTo>
                        <a:lnTo>
                          <a:pt x="1915" y="2814"/>
                        </a:lnTo>
                        <a:lnTo>
                          <a:pt x="1947" y="2790"/>
                        </a:lnTo>
                        <a:lnTo>
                          <a:pt x="1986" y="2757"/>
                        </a:lnTo>
                        <a:lnTo>
                          <a:pt x="1995" y="2746"/>
                        </a:lnTo>
                        <a:lnTo>
                          <a:pt x="2007" y="2734"/>
                        </a:lnTo>
                        <a:lnTo>
                          <a:pt x="2021" y="2720"/>
                        </a:lnTo>
                        <a:lnTo>
                          <a:pt x="2036" y="2705"/>
                        </a:lnTo>
                        <a:lnTo>
                          <a:pt x="2052" y="2693"/>
                        </a:lnTo>
                        <a:lnTo>
                          <a:pt x="2067" y="2681"/>
                        </a:lnTo>
                        <a:lnTo>
                          <a:pt x="2081" y="2672"/>
                        </a:lnTo>
                        <a:lnTo>
                          <a:pt x="2093" y="2668"/>
                        </a:lnTo>
                        <a:lnTo>
                          <a:pt x="2122" y="2638"/>
                        </a:lnTo>
                        <a:lnTo>
                          <a:pt x="2145" y="2611"/>
                        </a:lnTo>
                        <a:lnTo>
                          <a:pt x="2165" y="2586"/>
                        </a:lnTo>
                        <a:lnTo>
                          <a:pt x="2184" y="2562"/>
                        </a:lnTo>
                        <a:lnTo>
                          <a:pt x="2206" y="2539"/>
                        </a:lnTo>
                        <a:lnTo>
                          <a:pt x="2233" y="2516"/>
                        </a:lnTo>
                        <a:lnTo>
                          <a:pt x="2247" y="2504"/>
                        </a:lnTo>
                        <a:lnTo>
                          <a:pt x="2266" y="2492"/>
                        </a:lnTo>
                        <a:lnTo>
                          <a:pt x="2286" y="2481"/>
                        </a:lnTo>
                        <a:lnTo>
                          <a:pt x="2311" y="2469"/>
                        </a:lnTo>
                        <a:lnTo>
                          <a:pt x="2350" y="2455"/>
                        </a:lnTo>
                        <a:lnTo>
                          <a:pt x="2381" y="2440"/>
                        </a:lnTo>
                        <a:lnTo>
                          <a:pt x="2401" y="2428"/>
                        </a:lnTo>
                        <a:lnTo>
                          <a:pt x="2418" y="2414"/>
                        </a:lnTo>
                        <a:lnTo>
                          <a:pt x="2430" y="2397"/>
                        </a:lnTo>
                        <a:lnTo>
                          <a:pt x="2440" y="2381"/>
                        </a:lnTo>
                        <a:lnTo>
                          <a:pt x="2455" y="2360"/>
                        </a:lnTo>
                        <a:lnTo>
                          <a:pt x="2473" y="2340"/>
                        </a:lnTo>
                        <a:lnTo>
                          <a:pt x="2469" y="2323"/>
                        </a:lnTo>
                        <a:lnTo>
                          <a:pt x="2465" y="2311"/>
                        </a:lnTo>
                        <a:lnTo>
                          <a:pt x="2461" y="2299"/>
                        </a:lnTo>
                        <a:lnTo>
                          <a:pt x="2459" y="2288"/>
                        </a:lnTo>
                        <a:lnTo>
                          <a:pt x="2457" y="2278"/>
                        </a:lnTo>
                        <a:lnTo>
                          <a:pt x="2459" y="2268"/>
                        </a:lnTo>
                        <a:lnTo>
                          <a:pt x="2463" y="2255"/>
                        </a:lnTo>
                        <a:lnTo>
                          <a:pt x="2473" y="2241"/>
                        </a:lnTo>
                        <a:lnTo>
                          <a:pt x="2486" y="2235"/>
                        </a:lnTo>
                        <a:lnTo>
                          <a:pt x="2502" y="2227"/>
                        </a:lnTo>
                        <a:lnTo>
                          <a:pt x="2516" y="2221"/>
                        </a:lnTo>
                        <a:lnTo>
                          <a:pt x="2531" y="2212"/>
                        </a:lnTo>
                        <a:lnTo>
                          <a:pt x="2545" y="2206"/>
                        </a:lnTo>
                        <a:lnTo>
                          <a:pt x="2560" y="2198"/>
                        </a:lnTo>
                        <a:lnTo>
                          <a:pt x="2574" y="2190"/>
                        </a:lnTo>
                        <a:lnTo>
                          <a:pt x="2588" y="2182"/>
                        </a:lnTo>
                        <a:lnTo>
                          <a:pt x="2601" y="2159"/>
                        </a:lnTo>
                        <a:lnTo>
                          <a:pt x="2609" y="2140"/>
                        </a:lnTo>
                        <a:lnTo>
                          <a:pt x="2617" y="2132"/>
                        </a:lnTo>
                        <a:lnTo>
                          <a:pt x="2621" y="2130"/>
                        </a:lnTo>
                        <a:lnTo>
                          <a:pt x="2625" y="2136"/>
                        </a:lnTo>
                        <a:lnTo>
                          <a:pt x="2625" y="2147"/>
                        </a:lnTo>
                        <a:lnTo>
                          <a:pt x="2623" y="2165"/>
                        </a:lnTo>
                        <a:lnTo>
                          <a:pt x="2619" y="2192"/>
                        </a:lnTo>
                        <a:lnTo>
                          <a:pt x="2621" y="2192"/>
                        </a:lnTo>
                        <a:lnTo>
                          <a:pt x="2623" y="2194"/>
                        </a:lnTo>
                        <a:lnTo>
                          <a:pt x="2625" y="2194"/>
                        </a:lnTo>
                        <a:lnTo>
                          <a:pt x="2629" y="2196"/>
                        </a:lnTo>
                        <a:lnTo>
                          <a:pt x="2631" y="2198"/>
                        </a:lnTo>
                        <a:lnTo>
                          <a:pt x="2636" y="2202"/>
                        </a:lnTo>
                        <a:lnTo>
                          <a:pt x="2640" y="2208"/>
                        </a:lnTo>
                        <a:lnTo>
                          <a:pt x="2644" y="2214"/>
                        </a:lnTo>
                        <a:lnTo>
                          <a:pt x="2652" y="2212"/>
                        </a:lnTo>
                        <a:lnTo>
                          <a:pt x="2660" y="2210"/>
                        </a:lnTo>
                        <a:lnTo>
                          <a:pt x="2666" y="2206"/>
                        </a:lnTo>
                        <a:lnTo>
                          <a:pt x="2672" y="2204"/>
                        </a:lnTo>
                        <a:lnTo>
                          <a:pt x="2677" y="2202"/>
                        </a:lnTo>
                        <a:lnTo>
                          <a:pt x="2681" y="2200"/>
                        </a:lnTo>
                        <a:lnTo>
                          <a:pt x="2683" y="2202"/>
                        </a:lnTo>
                        <a:lnTo>
                          <a:pt x="2685" y="2204"/>
                        </a:lnTo>
                        <a:lnTo>
                          <a:pt x="2687" y="2190"/>
                        </a:lnTo>
                        <a:lnTo>
                          <a:pt x="2689" y="2182"/>
                        </a:lnTo>
                        <a:lnTo>
                          <a:pt x="2691" y="2179"/>
                        </a:lnTo>
                        <a:lnTo>
                          <a:pt x="2693" y="2179"/>
                        </a:lnTo>
                        <a:lnTo>
                          <a:pt x="2695" y="2184"/>
                        </a:lnTo>
                        <a:lnTo>
                          <a:pt x="2699" y="2192"/>
                        </a:lnTo>
                        <a:lnTo>
                          <a:pt x="2703" y="2200"/>
                        </a:lnTo>
                        <a:lnTo>
                          <a:pt x="2707" y="2208"/>
                        </a:lnTo>
                        <a:lnTo>
                          <a:pt x="2726" y="2200"/>
                        </a:lnTo>
                        <a:lnTo>
                          <a:pt x="2722" y="2196"/>
                        </a:lnTo>
                        <a:lnTo>
                          <a:pt x="2718" y="2190"/>
                        </a:lnTo>
                        <a:lnTo>
                          <a:pt x="2714" y="2184"/>
                        </a:lnTo>
                        <a:lnTo>
                          <a:pt x="2711" y="2177"/>
                        </a:lnTo>
                        <a:lnTo>
                          <a:pt x="2709" y="2171"/>
                        </a:lnTo>
                        <a:lnTo>
                          <a:pt x="2709" y="2165"/>
                        </a:lnTo>
                        <a:lnTo>
                          <a:pt x="2711" y="2161"/>
                        </a:lnTo>
                        <a:lnTo>
                          <a:pt x="2714" y="2155"/>
                        </a:lnTo>
                        <a:lnTo>
                          <a:pt x="2711" y="2116"/>
                        </a:lnTo>
                        <a:lnTo>
                          <a:pt x="2705" y="2087"/>
                        </a:lnTo>
                        <a:lnTo>
                          <a:pt x="2699" y="2066"/>
                        </a:lnTo>
                        <a:lnTo>
                          <a:pt x="2691" y="2052"/>
                        </a:lnTo>
                        <a:lnTo>
                          <a:pt x="2687" y="2040"/>
                        </a:lnTo>
                        <a:lnTo>
                          <a:pt x="2681" y="2034"/>
                        </a:lnTo>
                        <a:lnTo>
                          <a:pt x="2681" y="2027"/>
                        </a:lnTo>
                        <a:lnTo>
                          <a:pt x="2681" y="2019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3" name="Freeform 1044"/>
                  <p:cNvSpPr>
                    <a:spLocks/>
                  </p:cNvSpPr>
                  <p:nvPr/>
                </p:nvSpPr>
                <p:spPr bwMode="auto">
                  <a:xfrm>
                    <a:off x="0" y="45"/>
                    <a:ext cx="3798" cy="4100"/>
                  </a:xfrm>
                  <a:custGeom>
                    <a:avLst/>
                    <a:gdLst/>
                    <a:ahLst/>
                    <a:cxnLst>
                      <a:cxn ang="0">
                        <a:pos x="2623" y="1783"/>
                      </a:cxn>
                      <a:cxn ang="0">
                        <a:pos x="2644" y="1649"/>
                      </a:cxn>
                      <a:cxn ang="0">
                        <a:pos x="2711" y="1518"/>
                      </a:cxn>
                      <a:cxn ang="0">
                        <a:pos x="2913" y="1682"/>
                      </a:cxn>
                      <a:cxn ang="0">
                        <a:pos x="3018" y="1841"/>
                      </a:cxn>
                      <a:cxn ang="0">
                        <a:pos x="3188" y="2003"/>
                      </a:cxn>
                      <a:cxn ang="0">
                        <a:pos x="3305" y="1997"/>
                      </a:cxn>
                      <a:cxn ang="0">
                        <a:pos x="3488" y="1639"/>
                      </a:cxn>
                      <a:cxn ang="0">
                        <a:pos x="3751" y="1372"/>
                      </a:cxn>
                      <a:cxn ang="0">
                        <a:pos x="3640" y="1120"/>
                      </a:cxn>
                      <a:cxn ang="0">
                        <a:pos x="3406" y="1095"/>
                      </a:cxn>
                      <a:cxn ang="0">
                        <a:pos x="3075" y="1325"/>
                      </a:cxn>
                      <a:cxn ang="0">
                        <a:pos x="3038" y="1450"/>
                      </a:cxn>
                      <a:cxn ang="0">
                        <a:pos x="2707" y="1438"/>
                      </a:cxn>
                      <a:cxn ang="0">
                        <a:pos x="2675" y="1284"/>
                      </a:cxn>
                      <a:cxn ang="0">
                        <a:pos x="2605" y="1461"/>
                      </a:cxn>
                      <a:cxn ang="0">
                        <a:pos x="2467" y="1522"/>
                      </a:cxn>
                      <a:cxn ang="0">
                        <a:pos x="2138" y="1409"/>
                      </a:cxn>
                      <a:cxn ang="0">
                        <a:pos x="1898" y="1358"/>
                      </a:cxn>
                      <a:cxn ang="0">
                        <a:pos x="1621" y="1204"/>
                      </a:cxn>
                      <a:cxn ang="0">
                        <a:pos x="1627" y="1039"/>
                      </a:cxn>
                      <a:cxn ang="0">
                        <a:pos x="1664" y="949"/>
                      </a:cxn>
                      <a:cxn ang="0">
                        <a:pos x="1530" y="871"/>
                      </a:cxn>
                      <a:cxn ang="0">
                        <a:pos x="1422" y="740"/>
                      </a:cxn>
                      <a:cxn ang="0">
                        <a:pos x="1438" y="635"/>
                      </a:cxn>
                      <a:cxn ang="0">
                        <a:pos x="1524" y="581"/>
                      </a:cxn>
                      <a:cxn ang="0">
                        <a:pos x="1473" y="460"/>
                      </a:cxn>
                      <a:cxn ang="0">
                        <a:pos x="1586" y="327"/>
                      </a:cxn>
                      <a:cxn ang="0">
                        <a:pos x="1637" y="191"/>
                      </a:cxn>
                      <a:cxn ang="0">
                        <a:pos x="1530" y="138"/>
                      </a:cxn>
                      <a:cxn ang="0">
                        <a:pos x="1395" y="168"/>
                      </a:cxn>
                      <a:cxn ang="0">
                        <a:pos x="1206" y="154"/>
                      </a:cxn>
                      <a:cxn ang="0">
                        <a:pos x="978" y="8"/>
                      </a:cxn>
                      <a:cxn ang="0">
                        <a:pos x="803" y="171"/>
                      </a:cxn>
                      <a:cxn ang="0">
                        <a:pos x="844" y="292"/>
                      </a:cxn>
                      <a:cxn ang="0">
                        <a:pos x="849" y="421"/>
                      </a:cxn>
                      <a:cxn ang="0">
                        <a:pos x="904" y="575"/>
                      </a:cxn>
                      <a:cxn ang="0">
                        <a:pos x="1007" y="641"/>
                      </a:cxn>
                      <a:cxn ang="0">
                        <a:pos x="908" y="742"/>
                      </a:cxn>
                      <a:cxn ang="0">
                        <a:pos x="904" y="832"/>
                      </a:cxn>
                      <a:cxn ang="0">
                        <a:pos x="801" y="953"/>
                      </a:cxn>
                      <a:cxn ang="0">
                        <a:pos x="602" y="1150"/>
                      </a:cxn>
                      <a:cxn ang="0">
                        <a:pos x="372" y="1243"/>
                      </a:cxn>
                      <a:cxn ang="0">
                        <a:pos x="247" y="1432"/>
                      </a:cxn>
                      <a:cxn ang="0">
                        <a:pos x="354" y="1586"/>
                      </a:cxn>
                      <a:cxn ang="0">
                        <a:pos x="337" y="1756"/>
                      </a:cxn>
                      <a:cxn ang="0">
                        <a:pos x="158" y="1754"/>
                      </a:cxn>
                      <a:cxn ang="0">
                        <a:pos x="11" y="1810"/>
                      </a:cxn>
                      <a:cxn ang="0">
                        <a:pos x="276" y="1929"/>
                      </a:cxn>
                      <a:cxn ang="0">
                        <a:pos x="265" y="2251"/>
                      </a:cxn>
                      <a:cxn ang="0">
                        <a:pos x="549" y="2060"/>
                      </a:cxn>
                      <a:cxn ang="0">
                        <a:pos x="577" y="2350"/>
                      </a:cxn>
                      <a:cxn ang="0">
                        <a:pos x="584" y="2681"/>
                      </a:cxn>
                      <a:cxn ang="0">
                        <a:pos x="695" y="3032"/>
                      </a:cxn>
                      <a:cxn ang="0">
                        <a:pos x="881" y="3554"/>
                      </a:cxn>
                      <a:cxn ang="0">
                        <a:pos x="1206" y="4069"/>
                      </a:cxn>
                      <a:cxn ang="0">
                        <a:pos x="1399" y="3829"/>
                      </a:cxn>
                      <a:cxn ang="0">
                        <a:pos x="1559" y="3367"/>
                      </a:cxn>
                      <a:cxn ang="0">
                        <a:pos x="1567" y="3042"/>
                      </a:cxn>
                      <a:cxn ang="0">
                        <a:pos x="2067" y="2681"/>
                      </a:cxn>
                      <a:cxn ang="0">
                        <a:pos x="2531" y="2212"/>
                      </a:cxn>
                      <a:cxn ang="0">
                        <a:pos x="2693" y="2179"/>
                      </a:cxn>
                    </a:cxnLst>
                    <a:rect l="0" t="0" r="r" b="b"/>
                    <a:pathLst>
                      <a:path w="3798" h="4100">
                        <a:moveTo>
                          <a:pt x="2681" y="2019"/>
                        </a:moveTo>
                        <a:lnTo>
                          <a:pt x="2685" y="2015"/>
                        </a:lnTo>
                        <a:lnTo>
                          <a:pt x="2685" y="2009"/>
                        </a:lnTo>
                        <a:lnTo>
                          <a:pt x="2687" y="2001"/>
                        </a:lnTo>
                        <a:lnTo>
                          <a:pt x="2687" y="1993"/>
                        </a:lnTo>
                        <a:lnTo>
                          <a:pt x="2687" y="1984"/>
                        </a:lnTo>
                        <a:lnTo>
                          <a:pt x="2685" y="1976"/>
                        </a:lnTo>
                        <a:lnTo>
                          <a:pt x="2681" y="1970"/>
                        </a:lnTo>
                        <a:lnTo>
                          <a:pt x="2677" y="1966"/>
                        </a:lnTo>
                        <a:lnTo>
                          <a:pt x="2675" y="1960"/>
                        </a:lnTo>
                        <a:lnTo>
                          <a:pt x="2675" y="1953"/>
                        </a:lnTo>
                        <a:lnTo>
                          <a:pt x="2677" y="1947"/>
                        </a:lnTo>
                        <a:lnTo>
                          <a:pt x="2677" y="1941"/>
                        </a:lnTo>
                        <a:lnTo>
                          <a:pt x="2677" y="1935"/>
                        </a:lnTo>
                        <a:lnTo>
                          <a:pt x="2672" y="1929"/>
                        </a:lnTo>
                        <a:lnTo>
                          <a:pt x="2668" y="1923"/>
                        </a:lnTo>
                        <a:lnTo>
                          <a:pt x="2658" y="1914"/>
                        </a:lnTo>
                        <a:lnTo>
                          <a:pt x="2660" y="1904"/>
                        </a:lnTo>
                        <a:lnTo>
                          <a:pt x="2660" y="1894"/>
                        </a:lnTo>
                        <a:lnTo>
                          <a:pt x="2660" y="1884"/>
                        </a:lnTo>
                        <a:lnTo>
                          <a:pt x="2662" y="1873"/>
                        </a:lnTo>
                        <a:lnTo>
                          <a:pt x="2664" y="1863"/>
                        </a:lnTo>
                        <a:lnTo>
                          <a:pt x="2664" y="1853"/>
                        </a:lnTo>
                        <a:lnTo>
                          <a:pt x="2666" y="1843"/>
                        </a:lnTo>
                        <a:lnTo>
                          <a:pt x="2666" y="1832"/>
                        </a:lnTo>
                        <a:lnTo>
                          <a:pt x="2666" y="1826"/>
                        </a:lnTo>
                        <a:lnTo>
                          <a:pt x="2664" y="1820"/>
                        </a:lnTo>
                        <a:lnTo>
                          <a:pt x="2662" y="1814"/>
                        </a:lnTo>
                        <a:lnTo>
                          <a:pt x="2658" y="1808"/>
                        </a:lnTo>
                        <a:lnTo>
                          <a:pt x="2650" y="1797"/>
                        </a:lnTo>
                        <a:lnTo>
                          <a:pt x="2638" y="1789"/>
                        </a:lnTo>
                        <a:lnTo>
                          <a:pt x="2623" y="1783"/>
                        </a:lnTo>
                        <a:lnTo>
                          <a:pt x="2611" y="1775"/>
                        </a:lnTo>
                        <a:lnTo>
                          <a:pt x="2596" y="1771"/>
                        </a:lnTo>
                        <a:lnTo>
                          <a:pt x="2584" y="1767"/>
                        </a:lnTo>
                        <a:lnTo>
                          <a:pt x="2584" y="1758"/>
                        </a:lnTo>
                        <a:lnTo>
                          <a:pt x="2582" y="1752"/>
                        </a:lnTo>
                        <a:lnTo>
                          <a:pt x="2584" y="1746"/>
                        </a:lnTo>
                        <a:lnTo>
                          <a:pt x="2584" y="1742"/>
                        </a:lnTo>
                        <a:lnTo>
                          <a:pt x="2586" y="1736"/>
                        </a:lnTo>
                        <a:lnTo>
                          <a:pt x="2588" y="1730"/>
                        </a:lnTo>
                        <a:lnTo>
                          <a:pt x="2590" y="1723"/>
                        </a:lnTo>
                        <a:lnTo>
                          <a:pt x="2594" y="1717"/>
                        </a:lnTo>
                        <a:lnTo>
                          <a:pt x="2627" y="1705"/>
                        </a:lnTo>
                        <a:lnTo>
                          <a:pt x="2631" y="1699"/>
                        </a:lnTo>
                        <a:lnTo>
                          <a:pt x="2636" y="1693"/>
                        </a:lnTo>
                        <a:lnTo>
                          <a:pt x="2642" y="1689"/>
                        </a:lnTo>
                        <a:lnTo>
                          <a:pt x="2648" y="1686"/>
                        </a:lnTo>
                        <a:lnTo>
                          <a:pt x="2656" y="1686"/>
                        </a:lnTo>
                        <a:lnTo>
                          <a:pt x="2664" y="1684"/>
                        </a:lnTo>
                        <a:lnTo>
                          <a:pt x="2672" y="1684"/>
                        </a:lnTo>
                        <a:lnTo>
                          <a:pt x="2681" y="1684"/>
                        </a:lnTo>
                        <a:lnTo>
                          <a:pt x="2679" y="1678"/>
                        </a:lnTo>
                        <a:lnTo>
                          <a:pt x="2679" y="1674"/>
                        </a:lnTo>
                        <a:lnTo>
                          <a:pt x="2677" y="1670"/>
                        </a:lnTo>
                        <a:lnTo>
                          <a:pt x="2675" y="1666"/>
                        </a:lnTo>
                        <a:lnTo>
                          <a:pt x="2675" y="1662"/>
                        </a:lnTo>
                        <a:lnTo>
                          <a:pt x="2672" y="1656"/>
                        </a:lnTo>
                        <a:lnTo>
                          <a:pt x="2672" y="1652"/>
                        </a:lnTo>
                        <a:lnTo>
                          <a:pt x="2672" y="1647"/>
                        </a:lnTo>
                        <a:lnTo>
                          <a:pt x="2664" y="1649"/>
                        </a:lnTo>
                        <a:lnTo>
                          <a:pt x="2658" y="1649"/>
                        </a:lnTo>
                        <a:lnTo>
                          <a:pt x="2652" y="1649"/>
                        </a:lnTo>
                        <a:lnTo>
                          <a:pt x="2644" y="1649"/>
                        </a:lnTo>
                        <a:lnTo>
                          <a:pt x="2638" y="1647"/>
                        </a:lnTo>
                        <a:lnTo>
                          <a:pt x="2631" y="1645"/>
                        </a:lnTo>
                        <a:lnTo>
                          <a:pt x="2625" y="1643"/>
                        </a:lnTo>
                        <a:lnTo>
                          <a:pt x="2619" y="1639"/>
                        </a:lnTo>
                        <a:lnTo>
                          <a:pt x="2617" y="1635"/>
                        </a:lnTo>
                        <a:lnTo>
                          <a:pt x="2617" y="1629"/>
                        </a:lnTo>
                        <a:lnTo>
                          <a:pt x="2615" y="1625"/>
                        </a:lnTo>
                        <a:lnTo>
                          <a:pt x="2615" y="1621"/>
                        </a:lnTo>
                        <a:lnTo>
                          <a:pt x="2613" y="1617"/>
                        </a:lnTo>
                        <a:lnTo>
                          <a:pt x="2611" y="1610"/>
                        </a:lnTo>
                        <a:lnTo>
                          <a:pt x="2609" y="1604"/>
                        </a:lnTo>
                        <a:lnTo>
                          <a:pt x="2605" y="1598"/>
                        </a:lnTo>
                        <a:lnTo>
                          <a:pt x="2611" y="1588"/>
                        </a:lnTo>
                        <a:lnTo>
                          <a:pt x="2615" y="1578"/>
                        </a:lnTo>
                        <a:lnTo>
                          <a:pt x="2621" y="1567"/>
                        </a:lnTo>
                        <a:lnTo>
                          <a:pt x="2627" y="1557"/>
                        </a:lnTo>
                        <a:lnTo>
                          <a:pt x="2631" y="1547"/>
                        </a:lnTo>
                        <a:lnTo>
                          <a:pt x="2636" y="1537"/>
                        </a:lnTo>
                        <a:lnTo>
                          <a:pt x="2640" y="1524"/>
                        </a:lnTo>
                        <a:lnTo>
                          <a:pt x="2644" y="1514"/>
                        </a:lnTo>
                        <a:lnTo>
                          <a:pt x="2654" y="1508"/>
                        </a:lnTo>
                        <a:lnTo>
                          <a:pt x="2658" y="1514"/>
                        </a:lnTo>
                        <a:lnTo>
                          <a:pt x="2662" y="1522"/>
                        </a:lnTo>
                        <a:lnTo>
                          <a:pt x="2668" y="1528"/>
                        </a:lnTo>
                        <a:lnTo>
                          <a:pt x="2672" y="1537"/>
                        </a:lnTo>
                        <a:lnTo>
                          <a:pt x="2677" y="1543"/>
                        </a:lnTo>
                        <a:lnTo>
                          <a:pt x="2683" y="1551"/>
                        </a:lnTo>
                        <a:lnTo>
                          <a:pt x="2687" y="1557"/>
                        </a:lnTo>
                        <a:lnTo>
                          <a:pt x="2693" y="1563"/>
                        </a:lnTo>
                        <a:lnTo>
                          <a:pt x="2701" y="1518"/>
                        </a:lnTo>
                        <a:lnTo>
                          <a:pt x="2707" y="1518"/>
                        </a:lnTo>
                        <a:lnTo>
                          <a:pt x="2711" y="1518"/>
                        </a:lnTo>
                        <a:lnTo>
                          <a:pt x="2714" y="1520"/>
                        </a:lnTo>
                        <a:lnTo>
                          <a:pt x="2716" y="1522"/>
                        </a:lnTo>
                        <a:lnTo>
                          <a:pt x="2718" y="1530"/>
                        </a:lnTo>
                        <a:lnTo>
                          <a:pt x="2718" y="1539"/>
                        </a:lnTo>
                        <a:lnTo>
                          <a:pt x="2720" y="1549"/>
                        </a:lnTo>
                        <a:lnTo>
                          <a:pt x="2722" y="1559"/>
                        </a:lnTo>
                        <a:lnTo>
                          <a:pt x="2724" y="1563"/>
                        </a:lnTo>
                        <a:lnTo>
                          <a:pt x="2728" y="1569"/>
                        </a:lnTo>
                        <a:lnTo>
                          <a:pt x="2734" y="1573"/>
                        </a:lnTo>
                        <a:lnTo>
                          <a:pt x="2740" y="1580"/>
                        </a:lnTo>
                        <a:lnTo>
                          <a:pt x="2746" y="1573"/>
                        </a:lnTo>
                        <a:lnTo>
                          <a:pt x="2751" y="1569"/>
                        </a:lnTo>
                        <a:lnTo>
                          <a:pt x="2753" y="1567"/>
                        </a:lnTo>
                        <a:lnTo>
                          <a:pt x="2755" y="1565"/>
                        </a:lnTo>
                        <a:lnTo>
                          <a:pt x="2757" y="1565"/>
                        </a:lnTo>
                        <a:lnTo>
                          <a:pt x="2761" y="1567"/>
                        </a:lnTo>
                        <a:lnTo>
                          <a:pt x="2765" y="1573"/>
                        </a:lnTo>
                        <a:lnTo>
                          <a:pt x="2775" y="1582"/>
                        </a:lnTo>
                        <a:lnTo>
                          <a:pt x="2792" y="1549"/>
                        </a:lnTo>
                        <a:lnTo>
                          <a:pt x="2798" y="1563"/>
                        </a:lnTo>
                        <a:lnTo>
                          <a:pt x="2802" y="1578"/>
                        </a:lnTo>
                        <a:lnTo>
                          <a:pt x="2806" y="1592"/>
                        </a:lnTo>
                        <a:lnTo>
                          <a:pt x="2808" y="1606"/>
                        </a:lnTo>
                        <a:lnTo>
                          <a:pt x="2812" y="1621"/>
                        </a:lnTo>
                        <a:lnTo>
                          <a:pt x="2818" y="1637"/>
                        </a:lnTo>
                        <a:lnTo>
                          <a:pt x="2824" y="1652"/>
                        </a:lnTo>
                        <a:lnTo>
                          <a:pt x="2835" y="1668"/>
                        </a:lnTo>
                        <a:lnTo>
                          <a:pt x="2851" y="1672"/>
                        </a:lnTo>
                        <a:lnTo>
                          <a:pt x="2868" y="1676"/>
                        </a:lnTo>
                        <a:lnTo>
                          <a:pt x="2882" y="1678"/>
                        </a:lnTo>
                        <a:lnTo>
                          <a:pt x="2896" y="1680"/>
                        </a:lnTo>
                        <a:lnTo>
                          <a:pt x="2913" y="1682"/>
                        </a:lnTo>
                        <a:lnTo>
                          <a:pt x="2927" y="1684"/>
                        </a:lnTo>
                        <a:lnTo>
                          <a:pt x="2946" y="1684"/>
                        </a:lnTo>
                        <a:lnTo>
                          <a:pt x="2964" y="1684"/>
                        </a:lnTo>
                        <a:lnTo>
                          <a:pt x="2972" y="1680"/>
                        </a:lnTo>
                        <a:lnTo>
                          <a:pt x="2981" y="1676"/>
                        </a:lnTo>
                        <a:lnTo>
                          <a:pt x="2993" y="1674"/>
                        </a:lnTo>
                        <a:lnTo>
                          <a:pt x="3003" y="1674"/>
                        </a:lnTo>
                        <a:lnTo>
                          <a:pt x="3030" y="1672"/>
                        </a:lnTo>
                        <a:lnTo>
                          <a:pt x="3059" y="1676"/>
                        </a:lnTo>
                        <a:lnTo>
                          <a:pt x="3085" y="1680"/>
                        </a:lnTo>
                        <a:lnTo>
                          <a:pt x="3112" y="1684"/>
                        </a:lnTo>
                        <a:lnTo>
                          <a:pt x="3135" y="1691"/>
                        </a:lnTo>
                        <a:lnTo>
                          <a:pt x="3153" y="1697"/>
                        </a:lnTo>
                        <a:lnTo>
                          <a:pt x="3149" y="1709"/>
                        </a:lnTo>
                        <a:lnTo>
                          <a:pt x="3141" y="1713"/>
                        </a:lnTo>
                        <a:lnTo>
                          <a:pt x="3135" y="1717"/>
                        </a:lnTo>
                        <a:lnTo>
                          <a:pt x="3128" y="1721"/>
                        </a:lnTo>
                        <a:lnTo>
                          <a:pt x="3126" y="1725"/>
                        </a:lnTo>
                        <a:lnTo>
                          <a:pt x="3122" y="1730"/>
                        </a:lnTo>
                        <a:lnTo>
                          <a:pt x="3122" y="1736"/>
                        </a:lnTo>
                        <a:lnTo>
                          <a:pt x="3120" y="1744"/>
                        </a:lnTo>
                        <a:lnTo>
                          <a:pt x="3120" y="1752"/>
                        </a:lnTo>
                        <a:lnTo>
                          <a:pt x="3110" y="1765"/>
                        </a:lnTo>
                        <a:lnTo>
                          <a:pt x="3102" y="1777"/>
                        </a:lnTo>
                        <a:lnTo>
                          <a:pt x="3091" y="1785"/>
                        </a:lnTo>
                        <a:lnTo>
                          <a:pt x="3083" y="1795"/>
                        </a:lnTo>
                        <a:lnTo>
                          <a:pt x="3073" y="1804"/>
                        </a:lnTo>
                        <a:lnTo>
                          <a:pt x="3061" y="1812"/>
                        </a:lnTo>
                        <a:lnTo>
                          <a:pt x="3050" y="1820"/>
                        </a:lnTo>
                        <a:lnTo>
                          <a:pt x="3036" y="1828"/>
                        </a:lnTo>
                        <a:lnTo>
                          <a:pt x="3026" y="1834"/>
                        </a:lnTo>
                        <a:lnTo>
                          <a:pt x="3018" y="1841"/>
                        </a:lnTo>
                        <a:lnTo>
                          <a:pt x="3011" y="1847"/>
                        </a:lnTo>
                        <a:lnTo>
                          <a:pt x="3005" y="1853"/>
                        </a:lnTo>
                        <a:lnTo>
                          <a:pt x="3001" y="1859"/>
                        </a:lnTo>
                        <a:lnTo>
                          <a:pt x="2999" y="1867"/>
                        </a:lnTo>
                        <a:lnTo>
                          <a:pt x="2999" y="1873"/>
                        </a:lnTo>
                        <a:lnTo>
                          <a:pt x="2999" y="1882"/>
                        </a:lnTo>
                        <a:lnTo>
                          <a:pt x="3001" y="1896"/>
                        </a:lnTo>
                        <a:lnTo>
                          <a:pt x="3007" y="1912"/>
                        </a:lnTo>
                        <a:lnTo>
                          <a:pt x="3013" y="1933"/>
                        </a:lnTo>
                        <a:lnTo>
                          <a:pt x="3024" y="1956"/>
                        </a:lnTo>
                        <a:lnTo>
                          <a:pt x="3036" y="1956"/>
                        </a:lnTo>
                        <a:lnTo>
                          <a:pt x="3044" y="1958"/>
                        </a:lnTo>
                        <a:lnTo>
                          <a:pt x="3048" y="1960"/>
                        </a:lnTo>
                        <a:lnTo>
                          <a:pt x="3052" y="1964"/>
                        </a:lnTo>
                        <a:lnTo>
                          <a:pt x="3055" y="1968"/>
                        </a:lnTo>
                        <a:lnTo>
                          <a:pt x="3059" y="1976"/>
                        </a:lnTo>
                        <a:lnTo>
                          <a:pt x="3067" y="1984"/>
                        </a:lnTo>
                        <a:lnTo>
                          <a:pt x="3079" y="1995"/>
                        </a:lnTo>
                        <a:lnTo>
                          <a:pt x="3089" y="1974"/>
                        </a:lnTo>
                        <a:lnTo>
                          <a:pt x="3104" y="1931"/>
                        </a:lnTo>
                        <a:lnTo>
                          <a:pt x="3116" y="1902"/>
                        </a:lnTo>
                        <a:lnTo>
                          <a:pt x="3122" y="1894"/>
                        </a:lnTo>
                        <a:lnTo>
                          <a:pt x="3126" y="1888"/>
                        </a:lnTo>
                        <a:lnTo>
                          <a:pt x="3131" y="1886"/>
                        </a:lnTo>
                        <a:lnTo>
                          <a:pt x="3137" y="1886"/>
                        </a:lnTo>
                        <a:lnTo>
                          <a:pt x="3141" y="1890"/>
                        </a:lnTo>
                        <a:lnTo>
                          <a:pt x="3145" y="1896"/>
                        </a:lnTo>
                        <a:lnTo>
                          <a:pt x="3151" y="1906"/>
                        </a:lnTo>
                        <a:lnTo>
                          <a:pt x="3155" y="1917"/>
                        </a:lnTo>
                        <a:lnTo>
                          <a:pt x="3167" y="1945"/>
                        </a:lnTo>
                        <a:lnTo>
                          <a:pt x="3182" y="1982"/>
                        </a:lnTo>
                        <a:lnTo>
                          <a:pt x="3188" y="2003"/>
                        </a:lnTo>
                        <a:lnTo>
                          <a:pt x="3192" y="2023"/>
                        </a:lnTo>
                        <a:lnTo>
                          <a:pt x="3196" y="2044"/>
                        </a:lnTo>
                        <a:lnTo>
                          <a:pt x="3200" y="2066"/>
                        </a:lnTo>
                        <a:lnTo>
                          <a:pt x="3202" y="2087"/>
                        </a:lnTo>
                        <a:lnTo>
                          <a:pt x="3207" y="2108"/>
                        </a:lnTo>
                        <a:lnTo>
                          <a:pt x="3211" y="2128"/>
                        </a:lnTo>
                        <a:lnTo>
                          <a:pt x="3215" y="2149"/>
                        </a:lnTo>
                        <a:lnTo>
                          <a:pt x="3221" y="2142"/>
                        </a:lnTo>
                        <a:lnTo>
                          <a:pt x="3227" y="2138"/>
                        </a:lnTo>
                        <a:lnTo>
                          <a:pt x="3229" y="2134"/>
                        </a:lnTo>
                        <a:lnTo>
                          <a:pt x="3233" y="2130"/>
                        </a:lnTo>
                        <a:lnTo>
                          <a:pt x="3235" y="2130"/>
                        </a:lnTo>
                        <a:lnTo>
                          <a:pt x="3241" y="2130"/>
                        </a:lnTo>
                        <a:lnTo>
                          <a:pt x="3248" y="2130"/>
                        </a:lnTo>
                        <a:lnTo>
                          <a:pt x="3258" y="2134"/>
                        </a:lnTo>
                        <a:lnTo>
                          <a:pt x="3266" y="2132"/>
                        </a:lnTo>
                        <a:lnTo>
                          <a:pt x="3274" y="2130"/>
                        </a:lnTo>
                        <a:lnTo>
                          <a:pt x="3278" y="2126"/>
                        </a:lnTo>
                        <a:lnTo>
                          <a:pt x="3280" y="2122"/>
                        </a:lnTo>
                        <a:lnTo>
                          <a:pt x="3280" y="2110"/>
                        </a:lnTo>
                        <a:lnTo>
                          <a:pt x="3276" y="2093"/>
                        </a:lnTo>
                        <a:lnTo>
                          <a:pt x="3270" y="2077"/>
                        </a:lnTo>
                        <a:lnTo>
                          <a:pt x="3266" y="2056"/>
                        </a:lnTo>
                        <a:lnTo>
                          <a:pt x="3264" y="2044"/>
                        </a:lnTo>
                        <a:lnTo>
                          <a:pt x="3264" y="2032"/>
                        </a:lnTo>
                        <a:lnTo>
                          <a:pt x="3266" y="2021"/>
                        </a:lnTo>
                        <a:lnTo>
                          <a:pt x="3268" y="2007"/>
                        </a:lnTo>
                        <a:lnTo>
                          <a:pt x="3278" y="2011"/>
                        </a:lnTo>
                        <a:lnTo>
                          <a:pt x="3287" y="2011"/>
                        </a:lnTo>
                        <a:lnTo>
                          <a:pt x="3295" y="2007"/>
                        </a:lnTo>
                        <a:lnTo>
                          <a:pt x="3301" y="2003"/>
                        </a:lnTo>
                        <a:lnTo>
                          <a:pt x="3305" y="1997"/>
                        </a:lnTo>
                        <a:lnTo>
                          <a:pt x="3307" y="1988"/>
                        </a:lnTo>
                        <a:lnTo>
                          <a:pt x="3309" y="1980"/>
                        </a:lnTo>
                        <a:lnTo>
                          <a:pt x="3309" y="1970"/>
                        </a:lnTo>
                        <a:lnTo>
                          <a:pt x="3309" y="1947"/>
                        </a:lnTo>
                        <a:lnTo>
                          <a:pt x="3307" y="1927"/>
                        </a:lnTo>
                        <a:lnTo>
                          <a:pt x="3305" y="1904"/>
                        </a:lnTo>
                        <a:lnTo>
                          <a:pt x="3303" y="1888"/>
                        </a:lnTo>
                        <a:lnTo>
                          <a:pt x="3311" y="1880"/>
                        </a:lnTo>
                        <a:lnTo>
                          <a:pt x="3317" y="1873"/>
                        </a:lnTo>
                        <a:lnTo>
                          <a:pt x="3326" y="1869"/>
                        </a:lnTo>
                        <a:lnTo>
                          <a:pt x="3334" y="1867"/>
                        </a:lnTo>
                        <a:lnTo>
                          <a:pt x="3348" y="1863"/>
                        </a:lnTo>
                        <a:lnTo>
                          <a:pt x="3363" y="1863"/>
                        </a:lnTo>
                        <a:lnTo>
                          <a:pt x="3377" y="1863"/>
                        </a:lnTo>
                        <a:lnTo>
                          <a:pt x="3391" y="1863"/>
                        </a:lnTo>
                        <a:lnTo>
                          <a:pt x="3398" y="1863"/>
                        </a:lnTo>
                        <a:lnTo>
                          <a:pt x="3404" y="1859"/>
                        </a:lnTo>
                        <a:lnTo>
                          <a:pt x="3408" y="1857"/>
                        </a:lnTo>
                        <a:lnTo>
                          <a:pt x="3414" y="1853"/>
                        </a:lnTo>
                        <a:lnTo>
                          <a:pt x="3418" y="1830"/>
                        </a:lnTo>
                        <a:lnTo>
                          <a:pt x="3424" y="1808"/>
                        </a:lnTo>
                        <a:lnTo>
                          <a:pt x="3432" y="1789"/>
                        </a:lnTo>
                        <a:lnTo>
                          <a:pt x="3441" y="1769"/>
                        </a:lnTo>
                        <a:lnTo>
                          <a:pt x="3451" y="1748"/>
                        </a:lnTo>
                        <a:lnTo>
                          <a:pt x="3459" y="1730"/>
                        </a:lnTo>
                        <a:lnTo>
                          <a:pt x="3467" y="1709"/>
                        </a:lnTo>
                        <a:lnTo>
                          <a:pt x="3474" y="1689"/>
                        </a:lnTo>
                        <a:lnTo>
                          <a:pt x="3471" y="1674"/>
                        </a:lnTo>
                        <a:lnTo>
                          <a:pt x="3471" y="1664"/>
                        </a:lnTo>
                        <a:lnTo>
                          <a:pt x="3476" y="1654"/>
                        </a:lnTo>
                        <a:lnTo>
                          <a:pt x="3480" y="1647"/>
                        </a:lnTo>
                        <a:lnTo>
                          <a:pt x="3488" y="1639"/>
                        </a:lnTo>
                        <a:lnTo>
                          <a:pt x="3496" y="1633"/>
                        </a:lnTo>
                        <a:lnTo>
                          <a:pt x="3506" y="1627"/>
                        </a:lnTo>
                        <a:lnTo>
                          <a:pt x="3517" y="1619"/>
                        </a:lnTo>
                        <a:lnTo>
                          <a:pt x="3525" y="1608"/>
                        </a:lnTo>
                        <a:lnTo>
                          <a:pt x="3529" y="1596"/>
                        </a:lnTo>
                        <a:lnTo>
                          <a:pt x="3529" y="1586"/>
                        </a:lnTo>
                        <a:lnTo>
                          <a:pt x="3529" y="1576"/>
                        </a:lnTo>
                        <a:lnTo>
                          <a:pt x="3529" y="1563"/>
                        </a:lnTo>
                        <a:lnTo>
                          <a:pt x="3527" y="1551"/>
                        </a:lnTo>
                        <a:lnTo>
                          <a:pt x="3525" y="1539"/>
                        </a:lnTo>
                        <a:lnTo>
                          <a:pt x="3523" y="1524"/>
                        </a:lnTo>
                        <a:lnTo>
                          <a:pt x="3529" y="1508"/>
                        </a:lnTo>
                        <a:lnTo>
                          <a:pt x="3535" y="1493"/>
                        </a:lnTo>
                        <a:lnTo>
                          <a:pt x="3543" y="1481"/>
                        </a:lnTo>
                        <a:lnTo>
                          <a:pt x="3550" y="1471"/>
                        </a:lnTo>
                        <a:lnTo>
                          <a:pt x="3568" y="1456"/>
                        </a:lnTo>
                        <a:lnTo>
                          <a:pt x="3584" y="1446"/>
                        </a:lnTo>
                        <a:lnTo>
                          <a:pt x="3603" y="1436"/>
                        </a:lnTo>
                        <a:lnTo>
                          <a:pt x="3617" y="1424"/>
                        </a:lnTo>
                        <a:lnTo>
                          <a:pt x="3626" y="1417"/>
                        </a:lnTo>
                        <a:lnTo>
                          <a:pt x="3632" y="1407"/>
                        </a:lnTo>
                        <a:lnTo>
                          <a:pt x="3638" y="1397"/>
                        </a:lnTo>
                        <a:lnTo>
                          <a:pt x="3642" y="1385"/>
                        </a:lnTo>
                        <a:lnTo>
                          <a:pt x="3650" y="1382"/>
                        </a:lnTo>
                        <a:lnTo>
                          <a:pt x="3658" y="1380"/>
                        </a:lnTo>
                        <a:lnTo>
                          <a:pt x="3665" y="1378"/>
                        </a:lnTo>
                        <a:lnTo>
                          <a:pt x="3673" y="1376"/>
                        </a:lnTo>
                        <a:lnTo>
                          <a:pt x="3681" y="1374"/>
                        </a:lnTo>
                        <a:lnTo>
                          <a:pt x="3689" y="1372"/>
                        </a:lnTo>
                        <a:lnTo>
                          <a:pt x="3699" y="1368"/>
                        </a:lnTo>
                        <a:lnTo>
                          <a:pt x="3712" y="1362"/>
                        </a:lnTo>
                        <a:lnTo>
                          <a:pt x="3751" y="1372"/>
                        </a:lnTo>
                        <a:lnTo>
                          <a:pt x="3761" y="1360"/>
                        </a:lnTo>
                        <a:lnTo>
                          <a:pt x="3759" y="1352"/>
                        </a:lnTo>
                        <a:lnTo>
                          <a:pt x="3759" y="1343"/>
                        </a:lnTo>
                        <a:lnTo>
                          <a:pt x="3757" y="1337"/>
                        </a:lnTo>
                        <a:lnTo>
                          <a:pt x="3755" y="1329"/>
                        </a:lnTo>
                        <a:lnTo>
                          <a:pt x="3753" y="1323"/>
                        </a:lnTo>
                        <a:lnTo>
                          <a:pt x="3753" y="1313"/>
                        </a:lnTo>
                        <a:lnTo>
                          <a:pt x="3755" y="1304"/>
                        </a:lnTo>
                        <a:lnTo>
                          <a:pt x="3761" y="1294"/>
                        </a:lnTo>
                        <a:lnTo>
                          <a:pt x="3773" y="1284"/>
                        </a:lnTo>
                        <a:lnTo>
                          <a:pt x="3784" y="1276"/>
                        </a:lnTo>
                        <a:lnTo>
                          <a:pt x="3792" y="1267"/>
                        </a:lnTo>
                        <a:lnTo>
                          <a:pt x="3796" y="1257"/>
                        </a:lnTo>
                        <a:lnTo>
                          <a:pt x="3798" y="1249"/>
                        </a:lnTo>
                        <a:lnTo>
                          <a:pt x="3796" y="1237"/>
                        </a:lnTo>
                        <a:lnTo>
                          <a:pt x="3792" y="1222"/>
                        </a:lnTo>
                        <a:lnTo>
                          <a:pt x="3786" y="1208"/>
                        </a:lnTo>
                        <a:lnTo>
                          <a:pt x="3761" y="1198"/>
                        </a:lnTo>
                        <a:lnTo>
                          <a:pt x="3728" y="1200"/>
                        </a:lnTo>
                        <a:lnTo>
                          <a:pt x="3704" y="1189"/>
                        </a:lnTo>
                        <a:lnTo>
                          <a:pt x="3662" y="1193"/>
                        </a:lnTo>
                        <a:lnTo>
                          <a:pt x="3665" y="1183"/>
                        </a:lnTo>
                        <a:lnTo>
                          <a:pt x="3667" y="1175"/>
                        </a:lnTo>
                        <a:lnTo>
                          <a:pt x="3667" y="1167"/>
                        </a:lnTo>
                        <a:lnTo>
                          <a:pt x="3667" y="1159"/>
                        </a:lnTo>
                        <a:lnTo>
                          <a:pt x="3667" y="1150"/>
                        </a:lnTo>
                        <a:lnTo>
                          <a:pt x="3669" y="1142"/>
                        </a:lnTo>
                        <a:lnTo>
                          <a:pt x="3669" y="1134"/>
                        </a:lnTo>
                        <a:lnTo>
                          <a:pt x="3669" y="1124"/>
                        </a:lnTo>
                        <a:lnTo>
                          <a:pt x="3654" y="1124"/>
                        </a:lnTo>
                        <a:lnTo>
                          <a:pt x="3646" y="1122"/>
                        </a:lnTo>
                        <a:lnTo>
                          <a:pt x="3640" y="1120"/>
                        </a:lnTo>
                        <a:lnTo>
                          <a:pt x="3638" y="1115"/>
                        </a:lnTo>
                        <a:lnTo>
                          <a:pt x="3638" y="1113"/>
                        </a:lnTo>
                        <a:lnTo>
                          <a:pt x="3636" y="1111"/>
                        </a:lnTo>
                        <a:lnTo>
                          <a:pt x="3636" y="1109"/>
                        </a:lnTo>
                        <a:lnTo>
                          <a:pt x="3636" y="1107"/>
                        </a:lnTo>
                        <a:lnTo>
                          <a:pt x="3638" y="1076"/>
                        </a:lnTo>
                        <a:lnTo>
                          <a:pt x="3630" y="1070"/>
                        </a:lnTo>
                        <a:lnTo>
                          <a:pt x="3623" y="1064"/>
                        </a:lnTo>
                        <a:lnTo>
                          <a:pt x="3619" y="1060"/>
                        </a:lnTo>
                        <a:lnTo>
                          <a:pt x="3613" y="1056"/>
                        </a:lnTo>
                        <a:lnTo>
                          <a:pt x="3609" y="1054"/>
                        </a:lnTo>
                        <a:lnTo>
                          <a:pt x="3601" y="1054"/>
                        </a:lnTo>
                        <a:lnTo>
                          <a:pt x="3593" y="1056"/>
                        </a:lnTo>
                        <a:lnTo>
                          <a:pt x="3582" y="1060"/>
                        </a:lnTo>
                        <a:lnTo>
                          <a:pt x="3574" y="1064"/>
                        </a:lnTo>
                        <a:lnTo>
                          <a:pt x="3568" y="1068"/>
                        </a:lnTo>
                        <a:lnTo>
                          <a:pt x="3562" y="1072"/>
                        </a:lnTo>
                        <a:lnTo>
                          <a:pt x="3556" y="1076"/>
                        </a:lnTo>
                        <a:lnTo>
                          <a:pt x="3550" y="1081"/>
                        </a:lnTo>
                        <a:lnTo>
                          <a:pt x="3541" y="1085"/>
                        </a:lnTo>
                        <a:lnTo>
                          <a:pt x="3531" y="1089"/>
                        </a:lnTo>
                        <a:lnTo>
                          <a:pt x="3517" y="1093"/>
                        </a:lnTo>
                        <a:lnTo>
                          <a:pt x="3502" y="1095"/>
                        </a:lnTo>
                        <a:lnTo>
                          <a:pt x="3488" y="1097"/>
                        </a:lnTo>
                        <a:lnTo>
                          <a:pt x="3478" y="1097"/>
                        </a:lnTo>
                        <a:lnTo>
                          <a:pt x="3465" y="1097"/>
                        </a:lnTo>
                        <a:lnTo>
                          <a:pt x="3455" y="1095"/>
                        </a:lnTo>
                        <a:lnTo>
                          <a:pt x="3447" y="1093"/>
                        </a:lnTo>
                        <a:lnTo>
                          <a:pt x="3437" y="1089"/>
                        </a:lnTo>
                        <a:lnTo>
                          <a:pt x="3426" y="1085"/>
                        </a:lnTo>
                        <a:lnTo>
                          <a:pt x="3416" y="1091"/>
                        </a:lnTo>
                        <a:lnTo>
                          <a:pt x="3406" y="1095"/>
                        </a:lnTo>
                        <a:lnTo>
                          <a:pt x="3398" y="1101"/>
                        </a:lnTo>
                        <a:lnTo>
                          <a:pt x="3391" y="1105"/>
                        </a:lnTo>
                        <a:lnTo>
                          <a:pt x="3385" y="1111"/>
                        </a:lnTo>
                        <a:lnTo>
                          <a:pt x="3381" y="1120"/>
                        </a:lnTo>
                        <a:lnTo>
                          <a:pt x="3375" y="1128"/>
                        </a:lnTo>
                        <a:lnTo>
                          <a:pt x="3371" y="1138"/>
                        </a:lnTo>
                        <a:lnTo>
                          <a:pt x="3352" y="1157"/>
                        </a:lnTo>
                        <a:lnTo>
                          <a:pt x="3336" y="1167"/>
                        </a:lnTo>
                        <a:lnTo>
                          <a:pt x="3324" y="1175"/>
                        </a:lnTo>
                        <a:lnTo>
                          <a:pt x="3311" y="1181"/>
                        </a:lnTo>
                        <a:lnTo>
                          <a:pt x="3299" y="1189"/>
                        </a:lnTo>
                        <a:lnTo>
                          <a:pt x="3285" y="1198"/>
                        </a:lnTo>
                        <a:lnTo>
                          <a:pt x="3268" y="1212"/>
                        </a:lnTo>
                        <a:lnTo>
                          <a:pt x="3248" y="1235"/>
                        </a:lnTo>
                        <a:lnTo>
                          <a:pt x="3243" y="1239"/>
                        </a:lnTo>
                        <a:lnTo>
                          <a:pt x="3239" y="1245"/>
                        </a:lnTo>
                        <a:lnTo>
                          <a:pt x="3235" y="1247"/>
                        </a:lnTo>
                        <a:lnTo>
                          <a:pt x="3229" y="1251"/>
                        </a:lnTo>
                        <a:lnTo>
                          <a:pt x="3223" y="1255"/>
                        </a:lnTo>
                        <a:lnTo>
                          <a:pt x="3219" y="1257"/>
                        </a:lnTo>
                        <a:lnTo>
                          <a:pt x="3213" y="1259"/>
                        </a:lnTo>
                        <a:lnTo>
                          <a:pt x="3207" y="1261"/>
                        </a:lnTo>
                        <a:lnTo>
                          <a:pt x="3192" y="1272"/>
                        </a:lnTo>
                        <a:lnTo>
                          <a:pt x="3176" y="1280"/>
                        </a:lnTo>
                        <a:lnTo>
                          <a:pt x="3159" y="1286"/>
                        </a:lnTo>
                        <a:lnTo>
                          <a:pt x="3141" y="1292"/>
                        </a:lnTo>
                        <a:lnTo>
                          <a:pt x="3124" y="1298"/>
                        </a:lnTo>
                        <a:lnTo>
                          <a:pt x="3106" y="1304"/>
                        </a:lnTo>
                        <a:lnTo>
                          <a:pt x="3089" y="1309"/>
                        </a:lnTo>
                        <a:lnTo>
                          <a:pt x="3073" y="1315"/>
                        </a:lnTo>
                        <a:lnTo>
                          <a:pt x="3075" y="1319"/>
                        </a:lnTo>
                        <a:lnTo>
                          <a:pt x="3075" y="1325"/>
                        </a:lnTo>
                        <a:lnTo>
                          <a:pt x="3073" y="1329"/>
                        </a:lnTo>
                        <a:lnTo>
                          <a:pt x="3073" y="1333"/>
                        </a:lnTo>
                        <a:lnTo>
                          <a:pt x="3071" y="1337"/>
                        </a:lnTo>
                        <a:lnTo>
                          <a:pt x="3071" y="1343"/>
                        </a:lnTo>
                        <a:lnTo>
                          <a:pt x="3073" y="1348"/>
                        </a:lnTo>
                        <a:lnTo>
                          <a:pt x="3079" y="1356"/>
                        </a:lnTo>
                        <a:lnTo>
                          <a:pt x="3091" y="1358"/>
                        </a:lnTo>
                        <a:lnTo>
                          <a:pt x="3104" y="1362"/>
                        </a:lnTo>
                        <a:lnTo>
                          <a:pt x="3114" y="1366"/>
                        </a:lnTo>
                        <a:lnTo>
                          <a:pt x="3122" y="1370"/>
                        </a:lnTo>
                        <a:lnTo>
                          <a:pt x="3128" y="1378"/>
                        </a:lnTo>
                        <a:lnTo>
                          <a:pt x="3133" y="1387"/>
                        </a:lnTo>
                        <a:lnTo>
                          <a:pt x="3131" y="1397"/>
                        </a:lnTo>
                        <a:lnTo>
                          <a:pt x="3128" y="1413"/>
                        </a:lnTo>
                        <a:lnTo>
                          <a:pt x="3128" y="1417"/>
                        </a:lnTo>
                        <a:lnTo>
                          <a:pt x="3131" y="1421"/>
                        </a:lnTo>
                        <a:lnTo>
                          <a:pt x="3128" y="1424"/>
                        </a:lnTo>
                        <a:lnTo>
                          <a:pt x="3128" y="1426"/>
                        </a:lnTo>
                        <a:lnTo>
                          <a:pt x="3126" y="1430"/>
                        </a:lnTo>
                        <a:lnTo>
                          <a:pt x="3124" y="1432"/>
                        </a:lnTo>
                        <a:lnTo>
                          <a:pt x="3120" y="1434"/>
                        </a:lnTo>
                        <a:lnTo>
                          <a:pt x="3116" y="1436"/>
                        </a:lnTo>
                        <a:lnTo>
                          <a:pt x="3112" y="1438"/>
                        </a:lnTo>
                        <a:lnTo>
                          <a:pt x="3106" y="1440"/>
                        </a:lnTo>
                        <a:lnTo>
                          <a:pt x="3100" y="1442"/>
                        </a:lnTo>
                        <a:lnTo>
                          <a:pt x="3091" y="1444"/>
                        </a:lnTo>
                        <a:lnTo>
                          <a:pt x="3083" y="1446"/>
                        </a:lnTo>
                        <a:lnTo>
                          <a:pt x="3075" y="1448"/>
                        </a:lnTo>
                        <a:lnTo>
                          <a:pt x="3069" y="1448"/>
                        </a:lnTo>
                        <a:lnTo>
                          <a:pt x="3063" y="1450"/>
                        </a:lnTo>
                        <a:lnTo>
                          <a:pt x="3050" y="1448"/>
                        </a:lnTo>
                        <a:lnTo>
                          <a:pt x="3038" y="1450"/>
                        </a:lnTo>
                        <a:lnTo>
                          <a:pt x="3024" y="1454"/>
                        </a:lnTo>
                        <a:lnTo>
                          <a:pt x="3009" y="1456"/>
                        </a:lnTo>
                        <a:lnTo>
                          <a:pt x="2995" y="1461"/>
                        </a:lnTo>
                        <a:lnTo>
                          <a:pt x="2979" y="1465"/>
                        </a:lnTo>
                        <a:lnTo>
                          <a:pt x="2962" y="1467"/>
                        </a:lnTo>
                        <a:lnTo>
                          <a:pt x="2944" y="1467"/>
                        </a:lnTo>
                        <a:lnTo>
                          <a:pt x="2937" y="1463"/>
                        </a:lnTo>
                        <a:lnTo>
                          <a:pt x="2929" y="1461"/>
                        </a:lnTo>
                        <a:lnTo>
                          <a:pt x="2921" y="1461"/>
                        </a:lnTo>
                        <a:lnTo>
                          <a:pt x="2913" y="1461"/>
                        </a:lnTo>
                        <a:lnTo>
                          <a:pt x="2898" y="1463"/>
                        </a:lnTo>
                        <a:lnTo>
                          <a:pt x="2882" y="1467"/>
                        </a:lnTo>
                        <a:lnTo>
                          <a:pt x="2868" y="1473"/>
                        </a:lnTo>
                        <a:lnTo>
                          <a:pt x="2851" y="1477"/>
                        </a:lnTo>
                        <a:lnTo>
                          <a:pt x="2837" y="1479"/>
                        </a:lnTo>
                        <a:lnTo>
                          <a:pt x="2820" y="1477"/>
                        </a:lnTo>
                        <a:lnTo>
                          <a:pt x="2810" y="1479"/>
                        </a:lnTo>
                        <a:lnTo>
                          <a:pt x="2798" y="1479"/>
                        </a:lnTo>
                        <a:lnTo>
                          <a:pt x="2783" y="1477"/>
                        </a:lnTo>
                        <a:lnTo>
                          <a:pt x="2769" y="1475"/>
                        </a:lnTo>
                        <a:lnTo>
                          <a:pt x="2755" y="1473"/>
                        </a:lnTo>
                        <a:lnTo>
                          <a:pt x="2742" y="1469"/>
                        </a:lnTo>
                        <a:lnTo>
                          <a:pt x="2730" y="1465"/>
                        </a:lnTo>
                        <a:lnTo>
                          <a:pt x="2722" y="1458"/>
                        </a:lnTo>
                        <a:lnTo>
                          <a:pt x="2716" y="1458"/>
                        </a:lnTo>
                        <a:lnTo>
                          <a:pt x="2711" y="1458"/>
                        </a:lnTo>
                        <a:lnTo>
                          <a:pt x="2709" y="1458"/>
                        </a:lnTo>
                        <a:lnTo>
                          <a:pt x="2707" y="1456"/>
                        </a:lnTo>
                        <a:lnTo>
                          <a:pt x="2707" y="1454"/>
                        </a:lnTo>
                        <a:lnTo>
                          <a:pt x="2707" y="1450"/>
                        </a:lnTo>
                        <a:lnTo>
                          <a:pt x="2707" y="1444"/>
                        </a:lnTo>
                        <a:lnTo>
                          <a:pt x="2707" y="1438"/>
                        </a:lnTo>
                        <a:lnTo>
                          <a:pt x="2705" y="1436"/>
                        </a:lnTo>
                        <a:lnTo>
                          <a:pt x="2703" y="1434"/>
                        </a:lnTo>
                        <a:lnTo>
                          <a:pt x="2701" y="1432"/>
                        </a:lnTo>
                        <a:lnTo>
                          <a:pt x="2697" y="1432"/>
                        </a:lnTo>
                        <a:lnTo>
                          <a:pt x="2695" y="1430"/>
                        </a:lnTo>
                        <a:lnTo>
                          <a:pt x="2695" y="1426"/>
                        </a:lnTo>
                        <a:lnTo>
                          <a:pt x="2695" y="1419"/>
                        </a:lnTo>
                        <a:lnTo>
                          <a:pt x="2697" y="1417"/>
                        </a:lnTo>
                        <a:lnTo>
                          <a:pt x="2701" y="1413"/>
                        </a:lnTo>
                        <a:lnTo>
                          <a:pt x="2705" y="1411"/>
                        </a:lnTo>
                        <a:lnTo>
                          <a:pt x="2707" y="1407"/>
                        </a:lnTo>
                        <a:lnTo>
                          <a:pt x="2711" y="1403"/>
                        </a:lnTo>
                        <a:lnTo>
                          <a:pt x="2714" y="1397"/>
                        </a:lnTo>
                        <a:lnTo>
                          <a:pt x="2716" y="1393"/>
                        </a:lnTo>
                        <a:lnTo>
                          <a:pt x="2716" y="1389"/>
                        </a:lnTo>
                        <a:lnTo>
                          <a:pt x="2705" y="1389"/>
                        </a:lnTo>
                        <a:lnTo>
                          <a:pt x="2697" y="1387"/>
                        </a:lnTo>
                        <a:lnTo>
                          <a:pt x="2693" y="1380"/>
                        </a:lnTo>
                        <a:lnTo>
                          <a:pt x="2691" y="1372"/>
                        </a:lnTo>
                        <a:lnTo>
                          <a:pt x="2691" y="1364"/>
                        </a:lnTo>
                        <a:lnTo>
                          <a:pt x="2691" y="1356"/>
                        </a:lnTo>
                        <a:lnTo>
                          <a:pt x="2695" y="1345"/>
                        </a:lnTo>
                        <a:lnTo>
                          <a:pt x="2697" y="1337"/>
                        </a:lnTo>
                        <a:lnTo>
                          <a:pt x="2699" y="1327"/>
                        </a:lnTo>
                        <a:lnTo>
                          <a:pt x="2699" y="1317"/>
                        </a:lnTo>
                        <a:lnTo>
                          <a:pt x="2699" y="1309"/>
                        </a:lnTo>
                        <a:lnTo>
                          <a:pt x="2699" y="1300"/>
                        </a:lnTo>
                        <a:lnTo>
                          <a:pt x="2695" y="1296"/>
                        </a:lnTo>
                        <a:lnTo>
                          <a:pt x="2693" y="1290"/>
                        </a:lnTo>
                        <a:lnTo>
                          <a:pt x="2689" y="1288"/>
                        </a:lnTo>
                        <a:lnTo>
                          <a:pt x="2685" y="1286"/>
                        </a:lnTo>
                        <a:lnTo>
                          <a:pt x="2675" y="1284"/>
                        </a:lnTo>
                        <a:lnTo>
                          <a:pt x="2664" y="1288"/>
                        </a:lnTo>
                        <a:lnTo>
                          <a:pt x="2654" y="1292"/>
                        </a:lnTo>
                        <a:lnTo>
                          <a:pt x="2644" y="1302"/>
                        </a:lnTo>
                        <a:lnTo>
                          <a:pt x="2636" y="1302"/>
                        </a:lnTo>
                        <a:lnTo>
                          <a:pt x="2627" y="1302"/>
                        </a:lnTo>
                        <a:lnTo>
                          <a:pt x="2621" y="1304"/>
                        </a:lnTo>
                        <a:lnTo>
                          <a:pt x="2615" y="1309"/>
                        </a:lnTo>
                        <a:lnTo>
                          <a:pt x="2607" y="1315"/>
                        </a:lnTo>
                        <a:lnTo>
                          <a:pt x="2601" y="1325"/>
                        </a:lnTo>
                        <a:lnTo>
                          <a:pt x="2596" y="1337"/>
                        </a:lnTo>
                        <a:lnTo>
                          <a:pt x="2592" y="1352"/>
                        </a:lnTo>
                        <a:lnTo>
                          <a:pt x="2592" y="1366"/>
                        </a:lnTo>
                        <a:lnTo>
                          <a:pt x="2590" y="1378"/>
                        </a:lnTo>
                        <a:lnTo>
                          <a:pt x="2592" y="1385"/>
                        </a:lnTo>
                        <a:lnTo>
                          <a:pt x="2592" y="1389"/>
                        </a:lnTo>
                        <a:lnTo>
                          <a:pt x="2592" y="1393"/>
                        </a:lnTo>
                        <a:lnTo>
                          <a:pt x="2592" y="1399"/>
                        </a:lnTo>
                        <a:lnTo>
                          <a:pt x="2592" y="1403"/>
                        </a:lnTo>
                        <a:lnTo>
                          <a:pt x="2592" y="1407"/>
                        </a:lnTo>
                        <a:lnTo>
                          <a:pt x="2590" y="1413"/>
                        </a:lnTo>
                        <a:lnTo>
                          <a:pt x="2590" y="1417"/>
                        </a:lnTo>
                        <a:lnTo>
                          <a:pt x="2590" y="1421"/>
                        </a:lnTo>
                        <a:lnTo>
                          <a:pt x="2590" y="1424"/>
                        </a:lnTo>
                        <a:lnTo>
                          <a:pt x="2588" y="1426"/>
                        </a:lnTo>
                        <a:lnTo>
                          <a:pt x="2586" y="1428"/>
                        </a:lnTo>
                        <a:lnTo>
                          <a:pt x="2584" y="1432"/>
                        </a:lnTo>
                        <a:lnTo>
                          <a:pt x="2584" y="1434"/>
                        </a:lnTo>
                        <a:lnTo>
                          <a:pt x="2582" y="1438"/>
                        </a:lnTo>
                        <a:lnTo>
                          <a:pt x="2582" y="1444"/>
                        </a:lnTo>
                        <a:lnTo>
                          <a:pt x="2590" y="1448"/>
                        </a:lnTo>
                        <a:lnTo>
                          <a:pt x="2599" y="1454"/>
                        </a:lnTo>
                        <a:lnTo>
                          <a:pt x="2605" y="1461"/>
                        </a:lnTo>
                        <a:lnTo>
                          <a:pt x="2609" y="1467"/>
                        </a:lnTo>
                        <a:lnTo>
                          <a:pt x="2611" y="1475"/>
                        </a:lnTo>
                        <a:lnTo>
                          <a:pt x="2613" y="1483"/>
                        </a:lnTo>
                        <a:lnTo>
                          <a:pt x="2611" y="1493"/>
                        </a:lnTo>
                        <a:lnTo>
                          <a:pt x="2607" y="1506"/>
                        </a:lnTo>
                        <a:lnTo>
                          <a:pt x="2605" y="1508"/>
                        </a:lnTo>
                        <a:lnTo>
                          <a:pt x="2603" y="1510"/>
                        </a:lnTo>
                        <a:lnTo>
                          <a:pt x="2601" y="1512"/>
                        </a:lnTo>
                        <a:lnTo>
                          <a:pt x="2599" y="1514"/>
                        </a:lnTo>
                        <a:lnTo>
                          <a:pt x="2599" y="1518"/>
                        </a:lnTo>
                        <a:lnTo>
                          <a:pt x="2599" y="1520"/>
                        </a:lnTo>
                        <a:lnTo>
                          <a:pt x="2596" y="1522"/>
                        </a:lnTo>
                        <a:lnTo>
                          <a:pt x="2596" y="1524"/>
                        </a:lnTo>
                        <a:lnTo>
                          <a:pt x="2588" y="1524"/>
                        </a:lnTo>
                        <a:lnTo>
                          <a:pt x="2580" y="1524"/>
                        </a:lnTo>
                        <a:lnTo>
                          <a:pt x="2572" y="1524"/>
                        </a:lnTo>
                        <a:lnTo>
                          <a:pt x="2564" y="1526"/>
                        </a:lnTo>
                        <a:lnTo>
                          <a:pt x="2555" y="1526"/>
                        </a:lnTo>
                        <a:lnTo>
                          <a:pt x="2547" y="1526"/>
                        </a:lnTo>
                        <a:lnTo>
                          <a:pt x="2539" y="1528"/>
                        </a:lnTo>
                        <a:lnTo>
                          <a:pt x="2529" y="1528"/>
                        </a:lnTo>
                        <a:lnTo>
                          <a:pt x="2523" y="1526"/>
                        </a:lnTo>
                        <a:lnTo>
                          <a:pt x="2518" y="1526"/>
                        </a:lnTo>
                        <a:lnTo>
                          <a:pt x="2512" y="1526"/>
                        </a:lnTo>
                        <a:lnTo>
                          <a:pt x="2506" y="1526"/>
                        </a:lnTo>
                        <a:lnTo>
                          <a:pt x="2502" y="1528"/>
                        </a:lnTo>
                        <a:lnTo>
                          <a:pt x="2498" y="1530"/>
                        </a:lnTo>
                        <a:lnTo>
                          <a:pt x="2494" y="1530"/>
                        </a:lnTo>
                        <a:lnTo>
                          <a:pt x="2490" y="1530"/>
                        </a:lnTo>
                        <a:lnTo>
                          <a:pt x="2481" y="1528"/>
                        </a:lnTo>
                        <a:lnTo>
                          <a:pt x="2475" y="1524"/>
                        </a:lnTo>
                        <a:lnTo>
                          <a:pt x="2467" y="1522"/>
                        </a:lnTo>
                        <a:lnTo>
                          <a:pt x="2461" y="1520"/>
                        </a:lnTo>
                        <a:lnTo>
                          <a:pt x="2453" y="1518"/>
                        </a:lnTo>
                        <a:lnTo>
                          <a:pt x="2444" y="1518"/>
                        </a:lnTo>
                        <a:lnTo>
                          <a:pt x="2436" y="1518"/>
                        </a:lnTo>
                        <a:lnTo>
                          <a:pt x="2428" y="1518"/>
                        </a:lnTo>
                        <a:lnTo>
                          <a:pt x="2418" y="1516"/>
                        </a:lnTo>
                        <a:lnTo>
                          <a:pt x="2405" y="1514"/>
                        </a:lnTo>
                        <a:lnTo>
                          <a:pt x="2391" y="1512"/>
                        </a:lnTo>
                        <a:lnTo>
                          <a:pt x="2375" y="1508"/>
                        </a:lnTo>
                        <a:lnTo>
                          <a:pt x="2358" y="1506"/>
                        </a:lnTo>
                        <a:lnTo>
                          <a:pt x="2342" y="1504"/>
                        </a:lnTo>
                        <a:lnTo>
                          <a:pt x="2327" y="1502"/>
                        </a:lnTo>
                        <a:lnTo>
                          <a:pt x="2315" y="1500"/>
                        </a:lnTo>
                        <a:lnTo>
                          <a:pt x="2309" y="1493"/>
                        </a:lnTo>
                        <a:lnTo>
                          <a:pt x="2301" y="1487"/>
                        </a:lnTo>
                        <a:lnTo>
                          <a:pt x="2295" y="1483"/>
                        </a:lnTo>
                        <a:lnTo>
                          <a:pt x="2288" y="1481"/>
                        </a:lnTo>
                        <a:lnTo>
                          <a:pt x="2282" y="1481"/>
                        </a:lnTo>
                        <a:lnTo>
                          <a:pt x="2274" y="1481"/>
                        </a:lnTo>
                        <a:lnTo>
                          <a:pt x="2264" y="1481"/>
                        </a:lnTo>
                        <a:lnTo>
                          <a:pt x="2251" y="1481"/>
                        </a:lnTo>
                        <a:lnTo>
                          <a:pt x="2235" y="1479"/>
                        </a:lnTo>
                        <a:lnTo>
                          <a:pt x="2221" y="1477"/>
                        </a:lnTo>
                        <a:lnTo>
                          <a:pt x="2206" y="1473"/>
                        </a:lnTo>
                        <a:lnTo>
                          <a:pt x="2196" y="1469"/>
                        </a:lnTo>
                        <a:lnTo>
                          <a:pt x="2186" y="1463"/>
                        </a:lnTo>
                        <a:lnTo>
                          <a:pt x="2177" y="1456"/>
                        </a:lnTo>
                        <a:lnTo>
                          <a:pt x="2169" y="1448"/>
                        </a:lnTo>
                        <a:lnTo>
                          <a:pt x="2163" y="1442"/>
                        </a:lnTo>
                        <a:lnTo>
                          <a:pt x="2153" y="1428"/>
                        </a:lnTo>
                        <a:lnTo>
                          <a:pt x="2145" y="1415"/>
                        </a:lnTo>
                        <a:lnTo>
                          <a:pt x="2138" y="1409"/>
                        </a:lnTo>
                        <a:lnTo>
                          <a:pt x="2134" y="1405"/>
                        </a:lnTo>
                        <a:lnTo>
                          <a:pt x="2130" y="1403"/>
                        </a:lnTo>
                        <a:lnTo>
                          <a:pt x="2124" y="1401"/>
                        </a:lnTo>
                        <a:lnTo>
                          <a:pt x="2118" y="1399"/>
                        </a:lnTo>
                        <a:lnTo>
                          <a:pt x="2110" y="1399"/>
                        </a:lnTo>
                        <a:lnTo>
                          <a:pt x="2101" y="1397"/>
                        </a:lnTo>
                        <a:lnTo>
                          <a:pt x="2093" y="1395"/>
                        </a:lnTo>
                        <a:lnTo>
                          <a:pt x="2085" y="1395"/>
                        </a:lnTo>
                        <a:lnTo>
                          <a:pt x="2077" y="1395"/>
                        </a:lnTo>
                        <a:lnTo>
                          <a:pt x="2071" y="1395"/>
                        </a:lnTo>
                        <a:lnTo>
                          <a:pt x="2067" y="1399"/>
                        </a:lnTo>
                        <a:lnTo>
                          <a:pt x="2058" y="1397"/>
                        </a:lnTo>
                        <a:lnTo>
                          <a:pt x="2050" y="1397"/>
                        </a:lnTo>
                        <a:lnTo>
                          <a:pt x="2042" y="1393"/>
                        </a:lnTo>
                        <a:lnTo>
                          <a:pt x="2034" y="1391"/>
                        </a:lnTo>
                        <a:lnTo>
                          <a:pt x="2025" y="1389"/>
                        </a:lnTo>
                        <a:lnTo>
                          <a:pt x="2017" y="1389"/>
                        </a:lnTo>
                        <a:lnTo>
                          <a:pt x="2009" y="1387"/>
                        </a:lnTo>
                        <a:lnTo>
                          <a:pt x="2003" y="1389"/>
                        </a:lnTo>
                        <a:lnTo>
                          <a:pt x="1997" y="1393"/>
                        </a:lnTo>
                        <a:lnTo>
                          <a:pt x="1989" y="1397"/>
                        </a:lnTo>
                        <a:lnTo>
                          <a:pt x="1980" y="1399"/>
                        </a:lnTo>
                        <a:lnTo>
                          <a:pt x="1972" y="1399"/>
                        </a:lnTo>
                        <a:lnTo>
                          <a:pt x="1964" y="1397"/>
                        </a:lnTo>
                        <a:lnTo>
                          <a:pt x="1954" y="1395"/>
                        </a:lnTo>
                        <a:lnTo>
                          <a:pt x="1943" y="1393"/>
                        </a:lnTo>
                        <a:lnTo>
                          <a:pt x="1931" y="1389"/>
                        </a:lnTo>
                        <a:lnTo>
                          <a:pt x="1925" y="1382"/>
                        </a:lnTo>
                        <a:lnTo>
                          <a:pt x="1917" y="1376"/>
                        </a:lnTo>
                        <a:lnTo>
                          <a:pt x="1910" y="1370"/>
                        </a:lnTo>
                        <a:lnTo>
                          <a:pt x="1904" y="1364"/>
                        </a:lnTo>
                        <a:lnTo>
                          <a:pt x="1898" y="1358"/>
                        </a:lnTo>
                        <a:lnTo>
                          <a:pt x="1890" y="1354"/>
                        </a:lnTo>
                        <a:lnTo>
                          <a:pt x="1880" y="1350"/>
                        </a:lnTo>
                        <a:lnTo>
                          <a:pt x="1867" y="1350"/>
                        </a:lnTo>
                        <a:lnTo>
                          <a:pt x="1855" y="1337"/>
                        </a:lnTo>
                        <a:lnTo>
                          <a:pt x="1843" y="1329"/>
                        </a:lnTo>
                        <a:lnTo>
                          <a:pt x="1828" y="1323"/>
                        </a:lnTo>
                        <a:lnTo>
                          <a:pt x="1816" y="1319"/>
                        </a:lnTo>
                        <a:lnTo>
                          <a:pt x="1802" y="1315"/>
                        </a:lnTo>
                        <a:lnTo>
                          <a:pt x="1789" y="1311"/>
                        </a:lnTo>
                        <a:lnTo>
                          <a:pt x="1775" y="1304"/>
                        </a:lnTo>
                        <a:lnTo>
                          <a:pt x="1763" y="1296"/>
                        </a:lnTo>
                        <a:lnTo>
                          <a:pt x="1754" y="1284"/>
                        </a:lnTo>
                        <a:lnTo>
                          <a:pt x="1744" y="1272"/>
                        </a:lnTo>
                        <a:lnTo>
                          <a:pt x="1734" y="1263"/>
                        </a:lnTo>
                        <a:lnTo>
                          <a:pt x="1726" y="1257"/>
                        </a:lnTo>
                        <a:lnTo>
                          <a:pt x="1715" y="1251"/>
                        </a:lnTo>
                        <a:lnTo>
                          <a:pt x="1705" y="1245"/>
                        </a:lnTo>
                        <a:lnTo>
                          <a:pt x="1697" y="1237"/>
                        </a:lnTo>
                        <a:lnTo>
                          <a:pt x="1687" y="1228"/>
                        </a:lnTo>
                        <a:lnTo>
                          <a:pt x="1682" y="1226"/>
                        </a:lnTo>
                        <a:lnTo>
                          <a:pt x="1676" y="1224"/>
                        </a:lnTo>
                        <a:lnTo>
                          <a:pt x="1672" y="1222"/>
                        </a:lnTo>
                        <a:lnTo>
                          <a:pt x="1668" y="1220"/>
                        </a:lnTo>
                        <a:lnTo>
                          <a:pt x="1664" y="1216"/>
                        </a:lnTo>
                        <a:lnTo>
                          <a:pt x="1660" y="1214"/>
                        </a:lnTo>
                        <a:lnTo>
                          <a:pt x="1656" y="1212"/>
                        </a:lnTo>
                        <a:lnTo>
                          <a:pt x="1650" y="1212"/>
                        </a:lnTo>
                        <a:lnTo>
                          <a:pt x="1648" y="1220"/>
                        </a:lnTo>
                        <a:lnTo>
                          <a:pt x="1637" y="1220"/>
                        </a:lnTo>
                        <a:lnTo>
                          <a:pt x="1629" y="1216"/>
                        </a:lnTo>
                        <a:lnTo>
                          <a:pt x="1625" y="1210"/>
                        </a:lnTo>
                        <a:lnTo>
                          <a:pt x="1621" y="1204"/>
                        </a:lnTo>
                        <a:lnTo>
                          <a:pt x="1617" y="1198"/>
                        </a:lnTo>
                        <a:lnTo>
                          <a:pt x="1611" y="1191"/>
                        </a:lnTo>
                        <a:lnTo>
                          <a:pt x="1600" y="1185"/>
                        </a:lnTo>
                        <a:lnTo>
                          <a:pt x="1586" y="1183"/>
                        </a:lnTo>
                        <a:lnTo>
                          <a:pt x="1586" y="1177"/>
                        </a:lnTo>
                        <a:lnTo>
                          <a:pt x="1586" y="1169"/>
                        </a:lnTo>
                        <a:lnTo>
                          <a:pt x="1586" y="1163"/>
                        </a:lnTo>
                        <a:lnTo>
                          <a:pt x="1588" y="1157"/>
                        </a:lnTo>
                        <a:lnTo>
                          <a:pt x="1592" y="1150"/>
                        </a:lnTo>
                        <a:lnTo>
                          <a:pt x="1596" y="1146"/>
                        </a:lnTo>
                        <a:lnTo>
                          <a:pt x="1600" y="1142"/>
                        </a:lnTo>
                        <a:lnTo>
                          <a:pt x="1606" y="1140"/>
                        </a:lnTo>
                        <a:lnTo>
                          <a:pt x="1609" y="1134"/>
                        </a:lnTo>
                        <a:lnTo>
                          <a:pt x="1609" y="1130"/>
                        </a:lnTo>
                        <a:lnTo>
                          <a:pt x="1611" y="1128"/>
                        </a:lnTo>
                        <a:lnTo>
                          <a:pt x="1613" y="1124"/>
                        </a:lnTo>
                        <a:lnTo>
                          <a:pt x="1615" y="1120"/>
                        </a:lnTo>
                        <a:lnTo>
                          <a:pt x="1617" y="1115"/>
                        </a:lnTo>
                        <a:lnTo>
                          <a:pt x="1619" y="1111"/>
                        </a:lnTo>
                        <a:lnTo>
                          <a:pt x="1623" y="1109"/>
                        </a:lnTo>
                        <a:lnTo>
                          <a:pt x="1617" y="1103"/>
                        </a:lnTo>
                        <a:lnTo>
                          <a:pt x="1615" y="1097"/>
                        </a:lnTo>
                        <a:lnTo>
                          <a:pt x="1613" y="1093"/>
                        </a:lnTo>
                        <a:lnTo>
                          <a:pt x="1615" y="1087"/>
                        </a:lnTo>
                        <a:lnTo>
                          <a:pt x="1617" y="1081"/>
                        </a:lnTo>
                        <a:lnTo>
                          <a:pt x="1621" y="1074"/>
                        </a:lnTo>
                        <a:lnTo>
                          <a:pt x="1625" y="1068"/>
                        </a:lnTo>
                        <a:lnTo>
                          <a:pt x="1631" y="1064"/>
                        </a:lnTo>
                        <a:lnTo>
                          <a:pt x="1629" y="1058"/>
                        </a:lnTo>
                        <a:lnTo>
                          <a:pt x="1627" y="1052"/>
                        </a:lnTo>
                        <a:lnTo>
                          <a:pt x="1627" y="1046"/>
                        </a:lnTo>
                        <a:lnTo>
                          <a:pt x="1627" y="1039"/>
                        </a:lnTo>
                        <a:lnTo>
                          <a:pt x="1629" y="1035"/>
                        </a:lnTo>
                        <a:lnTo>
                          <a:pt x="1633" y="1031"/>
                        </a:lnTo>
                        <a:lnTo>
                          <a:pt x="1639" y="1029"/>
                        </a:lnTo>
                        <a:lnTo>
                          <a:pt x="1648" y="1029"/>
                        </a:lnTo>
                        <a:lnTo>
                          <a:pt x="1650" y="1027"/>
                        </a:lnTo>
                        <a:lnTo>
                          <a:pt x="1650" y="1025"/>
                        </a:lnTo>
                        <a:lnTo>
                          <a:pt x="1652" y="1025"/>
                        </a:lnTo>
                        <a:lnTo>
                          <a:pt x="1652" y="1023"/>
                        </a:lnTo>
                        <a:lnTo>
                          <a:pt x="1654" y="1021"/>
                        </a:lnTo>
                        <a:lnTo>
                          <a:pt x="1654" y="1019"/>
                        </a:lnTo>
                        <a:lnTo>
                          <a:pt x="1654" y="1017"/>
                        </a:lnTo>
                        <a:lnTo>
                          <a:pt x="1654" y="1015"/>
                        </a:lnTo>
                        <a:lnTo>
                          <a:pt x="1658" y="1011"/>
                        </a:lnTo>
                        <a:lnTo>
                          <a:pt x="1662" y="1007"/>
                        </a:lnTo>
                        <a:lnTo>
                          <a:pt x="1666" y="1005"/>
                        </a:lnTo>
                        <a:lnTo>
                          <a:pt x="1670" y="1000"/>
                        </a:lnTo>
                        <a:lnTo>
                          <a:pt x="1674" y="998"/>
                        </a:lnTo>
                        <a:lnTo>
                          <a:pt x="1678" y="992"/>
                        </a:lnTo>
                        <a:lnTo>
                          <a:pt x="1682" y="986"/>
                        </a:lnTo>
                        <a:lnTo>
                          <a:pt x="1687" y="976"/>
                        </a:lnTo>
                        <a:lnTo>
                          <a:pt x="1697" y="978"/>
                        </a:lnTo>
                        <a:lnTo>
                          <a:pt x="1705" y="976"/>
                        </a:lnTo>
                        <a:lnTo>
                          <a:pt x="1709" y="976"/>
                        </a:lnTo>
                        <a:lnTo>
                          <a:pt x="1711" y="974"/>
                        </a:lnTo>
                        <a:lnTo>
                          <a:pt x="1711" y="972"/>
                        </a:lnTo>
                        <a:lnTo>
                          <a:pt x="1707" y="970"/>
                        </a:lnTo>
                        <a:lnTo>
                          <a:pt x="1703" y="968"/>
                        </a:lnTo>
                        <a:lnTo>
                          <a:pt x="1697" y="965"/>
                        </a:lnTo>
                        <a:lnTo>
                          <a:pt x="1682" y="963"/>
                        </a:lnTo>
                        <a:lnTo>
                          <a:pt x="1674" y="959"/>
                        </a:lnTo>
                        <a:lnTo>
                          <a:pt x="1668" y="955"/>
                        </a:lnTo>
                        <a:lnTo>
                          <a:pt x="1664" y="949"/>
                        </a:lnTo>
                        <a:lnTo>
                          <a:pt x="1662" y="945"/>
                        </a:lnTo>
                        <a:lnTo>
                          <a:pt x="1658" y="941"/>
                        </a:lnTo>
                        <a:lnTo>
                          <a:pt x="1654" y="939"/>
                        </a:lnTo>
                        <a:lnTo>
                          <a:pt x="1648" y="937"/>
                        </a:lnTo>
                        <a:lnTo>
                          <a:pt x="1641" y="937"/>
                        </a:lnTo>
                        <a:lnTo>
                          <a:pt x="1635" y="935"/>
                        </a:lnTo>
                        <a:lnTo>
                          <a:pt x="1631" y="931"/>
                        </a:lnTo>
                        <a:lnTo>
                          <a:pt x="1627" y="924"/>
                        </a:lnTo>
                        <a:lnTo>
                          <a:pt x="1623" y="920"/>
                        </a:lnTo>
                        <a:lnTo>
                          <a:pt x="1617" y="916"/>
                        </a:lnTo>
                        <a:lnTo>
                          <a:pt x="1609" y="912"/>
                        </a:lnTo>
                        <a:lnTo>
                          <a:pt x="1600" y="912"/>
                        </a:lnTo>
                        <a:lnTo>
                          <a:pt x="1592" y="908"/>
                        </a:lnTo>
                        <a:lnTo>
                          <a:pt x="1588" y="904"/>
                        </a:lnTo>
                        <a:lnTo>
                          <a:pt x="1586" y="902"/>
                        </a:lnTo>
                        <a:lnTo>
                          <a:pt x="1584" y="900"/>
                        </a:lnTo>
                        <a:lnTo>
                          <a:pt x="1582" y="896"/>
                        </a:lnTo>
                        <a:lnTo>
                          <a:pt x="1582" y="892"/>
                        </a:lnTo>
                        <a:lnTo>
                          <a:pt x="1582" y="887"/>
                        </a:lnTo>
                        <a:lnTo>
                          <a:pt x="1580" y="879"/>
                        </a:lnTo>
                        <a:lnTo>
                          <a:pt x="1576" y="881"/>
                        </a:lnTo>
                        <a:lnTo>
                          <a:pt x="1574" y="881"/>
                        </a:lnTo>
                        <a:lnTo>
                          <a:pt x="1569" y="881"/>
                        </a:lnTo>
                        <a:lnTo>
                          <a:pt x="1565" y="879"/>
                        </a:lnTo>
                        <a:lnTo>
                          <a:pt x="1561" y="877"/>
                        </a:lnTo>
                        <a:lnTo>
                          <a:pt x="1557" y="875"/>
                        </a:lnTo>
                        <a:lnTo>
                          <a:pt x="1555" y="871"/>
                        </a:lnTo>
                        <a:lnTo>
                          <a:pt x="1551" y="867"/>
                        </a:lnTo>
                        <a:lnTo>
                          <a:pt x="1541" y="871"/>
                        </a:lnTo>
                        <a:lnTo>
                          <a:pt x="1535" y="873"/>
                        </a:lnTo>
                        <a:lnTo>
                          <a:pt x="1530" y="873"/>
                        </a:lnTo>
                        <a:lnTo>
                          <a:pt x="1530" y="871"/>
                        </a:lnTo>
                        <a:lnTo>
                          <a:pt x="1530" y="867"/>
                        </a:lnTo>
                        <a:lnTo>
                          <a:pt x="1528" y="863"/>
                        </a:lnTo>
                        <a:lnTo>
                          <a:pt x="1526" y="857"/>
                        </a:lnTo>
                        <a:lnTo>
                          <a:pt x="1522" y="855"/>
                        </a:lnTo>
                        <a:lnTo>
                          <a:pt x="1512" y="850"/>
                        </a:lnTo>
                        <a:lnTo>
                          <a:pt x="1502" y="853"/>
                        </a:lnTo>
                        <a:lnTo>
                          <a:pt x="1491" y="853"/>
                        </a:lnTo>
                        <a:lnTo>
                          <a:pt x="1481" y="857"/>
                        </a:lnTo>
                        <a:lnTo>
                          <a:pt x="1473" y="859"/>
                        </a:lnTo>
                        <a:lnTo>
                          <a:pt x="1463" y="859"/>
                        </a:lnTo>
                        <a:lnTo>
                          <a:pt x="1457" y="859"/>
                        </a:lnTo>
                        <a:lnTo>
                          <a:pt x="1450" y="855"/>
                        </a:lnTo>
                        <a:lnTo>
                          <a:pt x="1454" y="844"/>
                        </a:lnTo>
                        <a:lnTo>
                          <a:pt x="1454" y="838"/>
                        </a:lnTo>
                        <a:lnTo>
                          <a:pt x="1450" y="832"/>
                        </a:lnTo>
                        <a:lnTo>
                          <a:pt x="1446" y="828"/>
                        </a:lnTo>
                        <a:lnTo>
                          <a:pt x="1442" y="824"/>
                        </a:lnTo>
                        <a:lnTo>
                          <a:pt x="1438" y="820"/>
                        </a:lnTo>
                        <a:lnTo>
                          <a:pt x="1436" y="813"/>
                        </a:lnTo>
                        <a:lnTo>
                          <a:pt x="1434" y="803"/>
                        </a:lnTo>
                        <a:lnTo>
                          <a:pt x="1428" y="797"/>
                        </a:lnTo>
                        <a:lnTo>
                          <a:pt x="1426" y="793"/>
                        </a:lnTo>
                        <a:lnTo>
                          <a:pt x="1424" y="789"/>
                        </a:lnTo>
                        <a:lnTo>
                          <a:pt x="1426" y="785"/>
                        </a:lnTo>
                        <a:lnTo>
                          <a:pt x="1426" y="781"/>
                        </a:lnTo>
                        <a:lnTo>
                          <a:pt x="1428" y="777"/>
                        </a:lnTo>
                        <a:lnTo>
                          <a:pt x="1430" y="770"/>
                        </a:lnTo>
                        <a:lnTo>
                          <a:pt x="1432" y="764"/>
                        </a:lnTo>
                        <a:lnTo>
                          <a:pt x="1426" y="758"/>
                        </a:lnTo>
                        <a:lnTo>
                          <a:pt x="1424" y="752"/>
                        </a:lnTo>
                        <a:lnTo>
                          <a:pt x="1422" y="746"/>
                        </a:lnTo>
                        <a:lnTo>
                          <a:pt x="1422" y="740"/>
                        </a:lnTo>
                        <a:lnTo>
                          <a:pt x="1424" y="735"/>
                        </a:lnTo>
                        <a:lnTo>
                          <a:pt x="1426" y="729"/>
                        </a:lnTo>
                        <a:lnTo>
                          <a:pt x="1428" y="721"/>
                        </a:lnTo>
                        <a:lnTo>
                          <a:pt x="1432" y="713"/>
                        </a:lnTo>
                        <a:lnTo>
                          <a:pt x="1428" y="709"/>
                        </a:lnTo>
                        <a:lnTo>
                          <a:pt x="1424" y="703"/>
                        </a:lnTo>
                        <a:lnTo>
                          <a:pt x="1420" y="698"/>
                        </a:lnTo>
                        <a:lnTo>
                          <a:pt x="1415" y="692"/>
                        </a:lnTo>
                        <a:lnTo>
                          <a:pt x="1411" y="688"/>
                        </a:lnTo>
                        <a:lnTo>
                          <a:pt x="1405" y="682"/>
                        </a:lnTo>
                        <a:lnTo>
                          <a:pt x="1401" y="678"/>
                        </a:lnTo>
                        <a:lnTo>
                          <a:pt x="1397" y="674"/>
                        </a:lnTo>
                        <a:lnTo>
                          <a:pt x="1397" y="668"/>
                        </a:lnTo>
                        <a:lnTo>
                          <a:pt x="1397" y="659"/>
                        </a:lnTo>
                        <a:lnTo>
                          <a:pt x="1395" y="653"/>
                        </a:lnTo>
                        <a:lnTo>
                          <a:pt x="1395" y="647"/>
                        </a:lnTo>
                        <a:lnTo>
                          <a:pt x="1395" y="639"/>
                        </a:lnTo>
                        <a:lnTo>
                          <a:pt x="1397" y="633"/>
                        </a:lnTo>
                        <a:lnTo>
                          <a:pt x="1399" y="629"/>
                        </a:lnTo>
                        <a:lnTo>
                          <a:pt x="1403" y="627"/>
                        </a:lnTo>
                        <a:lnTo>
                          <a:pt x="1407" y="624"/>
                        </a:lnTo>
                        <a:lnTo>
                          <a:pt x="1411" y="624"/>
                        </a:lnTo>
                        <a:lnTo>
                          <a:pt x="1413" y="624"/>
                        </a:lnTo>
                        <a:lnTo>
                          <a:pt x="1415" y="624"/>
                        </a:lnTo>
                        <a:lnTo>
                          <a:pt x="1420" y="622"/>
                        </a:lnTo>
                        <a:lnTo>
                          <a:pt x="1422" y="622"/>
                        </a:lnTo>
                        <a:lnTo>
                          <a:pt x="1426" y="620"/>
                        </a:lnTo>
                        <a:lnTo>
                          <a:pt x="1430" y="616"/>
                        </a:lnTo>
                        <a:lnTo>
                          <a:pt x="1434" y="620"/>
                        </a:lnTo>
                        <a:lnTo>
                          <a:pt x="1436" y="627"/>
                        </a:lnTo>
                        <a:lnTo>
                          <a:pt x="1436" y="631"/>
                        </a:lnTo>
                        <a:lnTo>
                          <a:pt x="1438" y="635"/>
                        </a:lnTo>
                        <a:lnTo>
                          <a:pt x="1440" y="641"/>
                        </a:lnTo>
                        <a:lnTo>
                          <a:pt x="1442" y="647"/>
                        </a:lnTo>
                        <a:lnTo>
                          <a:pt x="1450" y="651"/>
                        </a:lnTo>
                        <a:lnTo>
                          <a:pt x="1461" y="657"/>
                        </a:lnTo>
                        <a:lnTo>
                          <a:pt x="1465" y="657"/>
                        </a:lnTo>
                        <a:lnTo>
                          <a:pt x="1467" y="655"/>
                        </a:lnTo>
                        <a:lnTo>
                          <a:pt x="1469" y="653"/>
                        </a:lnTo>
                        <a:lnTo>
                          <a:pt x="1471" y="653"/>
                        </a:lnTo>
                        <a:lnTo>
                          <a:pt x="1473" y="653"/>
                        </a:lnTo>
                        <a:lnTo>
                          <a:pt x="1475" y="653"/>
                        </a:lnTo>
                        <a:lnTo>
                          <a:pt x="1481" y="655"/>
                        </a:lnTo>
                        <a:lnTo>
                          <a:pt x="1485" y="649"/>
                        </a:lnTo>
                        <a:lnTo>
                          <a:pt x="1489" y="643"/>
                        </a:lnTo>
                        <a:lnTo>
                          <a:pt x="1493" y="637"/>
                        </a:lnTo>
                        <a:lnTo>
                          <a:pt x="1498" y="631"/>
                        </a:lnTo>
                        <a:lnTo>
                          <a:pt x="1502" y="627"/>
                        </a:lnTo>
                        <a:lnTo>
                          <a:pt x="1508" y="627"/>
                        </a:lnTo>
                        <a:lnTo>
                          <a:pt x="1512" y="629"/>
                        </a:lnTo>
                        <a:lnTo>
                          <a:pt x="1516" y="637"/>
                        </a:lnTo>
                        <a:lnTo>
                          <a:pt x="1520" y="633"/>
                        </a:lnTo>
                        <a:lnTo>
                          <a:pt x="1522" y="629"/>
                        </a:lnTo>
                        <a:lnTo>
                          <a:pt x="1524" y="627"/>
                        </a:lnTo>
                        <a:lnTo>
                          <a:pt x="1526" y="622"/>
                        </a:lnTo>
                        <a:lnTo>
                          <a:pt x="1528" y="618"/>
                        </a:lnTo>
                        <a:lnTo>
                          <a:pt x="1533" y="616"/>
                        </a:lnTo>
                        <a:lnTo>
                          <a:pt x="1535" y="612"/>
                        </a:lnTo>
                        <a:lnTo>
                          <a:pt x="1537" y="610"/>
                        </a:lnTo>
                        <a:lnTo>
                          <a:pt x="1537" y="604"/>
                        </a:lnTo>
                        <a:lnTo>
                          <a:pt x="1535" y="598"/>
                        </a:lnTo>
                        <a:lnTo>
                          <a:pt x="1530" y="594"/>
                        </a:lnTo>
                        <a:lnTo>
                          <a:pt x="1528" y="588"/>
                        </a:lnTo>
                        <a:lnTo>
                          <a:pt x="1524" y="581"/>
                        </a:lnTo>
                        <a:lnTo>
                          <a:pt x="1520" y="575"/>
                        </a:lnTo>
                        <a:lnTo>
                          <a:pt x="1516" y="571"/>
                        </a:lnTo>
                        <a:lnTo>
                          <a:pt x="1514" y="565"/>
                        </a:lnTo>
                        <a:lnTo>
                          <a:pt x="1518" y="559"/>
                        </a:lnTo>
                        <a:lnTo>
                          <a:pt x="1518" y="553"/>
                        </a:lnTo>
                        <a:lnTo>
                          <a:pt x="1518" y="548"/>
                        </a:lnTo>
                        <a:lnTo>
                          <a:pt x="1514" y="544"/>
                        </a:lnTo>
                        <a:lnTo>
                          <a:pt x="1510" y="542"/>
                        </a:lnTo>
                        <a:lnTo>
                          <a:pt x="1504" y="540"/>
                        </a:lnTo>
                        <a:lnTo>
                          <a:pt x="1493" y="538"/>
                        </a:lnTo>
                        <a:lnTo>
                          <a:pt x="1483" y="536"/>
                        </a:lnTo>
                        <a:lnTo>
                          <a:pt x="1483" y="532"/>
                        </a:lnTo>
                        <a:lnTo>
                          <a:pt x="1483" y="530"/>
                        </a:lnTo>
                        <a:lnTo>
                          <a:pt x="1481" y="528"/>
                        </a:lnTo>
                        <a:lnTo>
                          <a:pt x="1477" y="526"/>
                        </a:lnTo>
                        <a:lnTo>
                          <a:pt x="1473" y="524"/>
                        </a:lnTo>
                        <a:lnTo>
                          <a:pt x="1471" y="520"/>
                        </a:lnTo>
                        <a:lnTo>
                          <a:pt x="1467" y="516"/>
                        </a:lnTo>
                        <a:lnTo>
                          <a:pt x="1463" y="509"/>
                        </a:lnTo>
                        <a:lnTo>
                          <a:pt x="1461" y="505"/>
                        </a:lnTo>
                        <a:lnTo>
                          <a:pt x="1461" y="501"/>
                        </a:lnTo>
                        <a:lnTo>
                          <a:pt x="1461" y="495"/>
                        </a:lnTo>
                        <a:lnTo>
                          <a:pt x="1461" y="491"/>
                        </a:lnTo>
                        <a:lnTo>
                          <a:pt x="1461" y="485"/>
                        </a:lnTo>
                        <a:lnTo>
                          <a:pt x="1463" y="481"/>
                        </a:lnTo>
                        <a:lnTo>
                          <a:pt x="1465" y="479"/>
                        </a:lnTo>
                        <a:lnTo>
                          <a:pt x="1469" y="479"/>
                        </a:lnTo>
                        <a:lnTo>
                          <a:pt x="1471" y="477"/>
                        </a:lnTo>
                        <a:lnTo>
                          <a:pt x="1473" y="475"/>
                        </a:lnTo>
                        <a:lnTo>
                          <a:pt x="1473" y="470"/>
                        </a:lnTo>
                        <a:lnTo>
                          <a:pt x="1473" y="466"/>
                        </a:lnTo>
                        <a:lnTo>
                          <a:pt x="1473" y="460"/>
                        </a:lnTo>
                        <a:lnTo>
                          <a:pt x="1473" y="456"/>
                        </a:lnTo>
                        <a:lnTo>
                          <a:pt x="1473" y="452"/>
                        </a:lnTo>
                        <a:lnTo>
                          <a:pt x="1473" y="450"/>
                        </a:lnTo>
                        <a:lnTo>
                          <a:pt x="1465" y="442"/>
                        </a:lnTo>
                        <a:lnTo>
                          <a:pt x="1461" y="436"/>
                        </a:lnTo>
                        <a:lnTo>
                          <a:pt x="1459" y="429"/>
                        </a:lnTo>
                        <a:lnTo>
                          <a:pt x="1461" y="425"/>
                        </a:lnTo>
                        <a:lnTo>
                          <a:pt x="1465" y="421"/>
                        </a:lnTo>
                        <a:lnTo>
                          <a:pt x="1469" y="419"/>
                        </a:lnTo>
                        <a:lnTo>
                          <a:pt x="1477" y="421"/>
                        </a:lnTo>
                        <a:lnTo>
                          <a:pt x="1485" y="421"/>
                        </a:lnTo>
                        <a:lnTo>
                          <a:pt x="1493" y="413"/>
                        </a:lnTo>
                        <a:lnTo>
                          <a:pt x="1508" y="419"/>
                        </a:lnTo>
                        <a:lnTo>
                          <a:pt x="1520" y="419"/>
                        </a:lnTo>
                        <a:lnTo>
                          <a:pt x="1528" y="417"/>
                        </a:lnTo>
                        <a:lnTo>
                          <a:pt x="1535" y="409"/>
                        </a:lnTo>
                        <a:lnTo>
                          <a:pt x="1541" y="401"/>
                        </a:lnTo>
                        <a:lnTo>
                          <a:pt x="1545" y="388"/>
                        </a:lnTo>
                        <a:lnTo>
                          <a:pt x="1547" y="374"/>
                        </a:lnTo>
                        <a:lnTo>
                          <a:pt x="1547" y="362"/>
                        </a:lnTo>
                        <a:lnTo>
                          <a:pt x="1572" y="357"/>
                        </a:lnTo>
                        <a:lnTo>
                          <a:pt x="1569" y="353"/>
                        </a:lnTo>
                        <a:lnTo>
                          <a:pt x="1569" y="349"/>
                        </a:lnTo>
                        <a:lnTo>
                          <a:pt x="1569" y="347"/>
                        </a:lnTo>
                        <a:lnTo>
                          <a:pt x="1569" y="345"/>
                        </a:lnTo>
                        <a:lnTo>
                          <a:pt x="1569" y="343"/>
                        </a:lnTo>
                        <a:lnTo>
                          <a:pt x="1572" y="343"/>
                        </a:lnTo>
                        <a:lnTo>
                          <a:pt x="1574" y="339"/>
                        </a:lnTo>
                        <a:lnTo>
                          <a:pt x="1578" y="337"/>
                        </a:lnTo>
                        <a:lnTo>
                          <a:pt x="1580" y="333"/>
                        </a:lnTo>
                        <a:lnTo>
                          <a:pt x="1582" y="331"/>
                        </a:lnTo>
                        <a:lnTo>
                          <a:pt x="1586" y="327"/>
                        </a:lnTo>
                        <a:lnTo>
                          <a:pt x="1588" y="325"/>
                        </a:lnTo>
                        <a:lnTo>
                          <a:pt x="1592" y="320"/>
                        </a:lnTo>
                        <a:lnTo>
                          <a:pt x="1596" y="318"/>
                        </a:lnTo>
                        <a:lnTo>
                          <a:pt x="1600" y="314"/>
                        </a:lnTo>
                        <a:lnTo>
                          <a:pt x="1604" y="312"/>
                        </a:lnTo>
                        <a:lnTo>
                          <a:pt x="1604" y="308"/>
                        </a:lnTo>
                        <a:lnTo>
                          <a:pt x="1604" y="306"/>
                        </a:lnTo>
                        <a:lnTo>
                          <a:pt x="1606" y="302"/>
                        </a:lnTo>
                        <a:lnTo>
                          <a:pt x="1606" y="300"/>
                        </a:lnTo>
                        <a:lnTo>
                          <a:pt x="1609" y="298"/>
                        </a:lnTo>
                        <a:lnTo>
                          <a:pt x="1611" y="296"/>
                        </a:lnTo>
                        <a:lnTo>
                          <a:pt x="1613" y="294"/>
                        </a:lnTo>
                        <a:lnTo>
                          <a:pt x="1617" y="292"/>
                        </a:lnTo>
                        <a:lnTo>
                          <a:pt x="1621" y="267"/>
                        </a:lnTo>
                        <a:lnTo>
                          <a:pt x="1621" y="263"/>
                        </a:lnTo>
                        <a:lnTo>
                          <a:pt x="1623" y="259"/>
                        </a:lnTo>
                        <a:lnTo>
                          <a:pt x="1625" y="255"/>
                        </a:lnTo>
                        <a:lnTo>
                          <a:pt x="1625" y="251"/>
                        </a:lnTo>
                        <a:lnTo>
                          <a:pt x="1627" y="247"/>
                        </a:lnTo>
                        <a:lnTo>
                          <a:pt x="1629" y="242"/>
                        </a:lnTo>
                        <a:lnTo>
                          <a:pt x="1629" y="238"/>
                        </a:lnTo>
                        <a:lnTo>
                          <a:pt x="1629" y="234"/>
                        </a:lnTo>
                        <a:lnTo>
                          <a:pt x="1637" y="228"/>
                        </a:lnTo>
                        <a:lnTo>
                          <a:pt x="1641" y="222"/>
                        </a:lnTo>
                        <a:lnTo>
                          <a:pt x="1645" y="216"/>
                        </a:lnTo>
                        <a:lnTo>
                          <a:pt x="1645" y="210"/>
                        </a:lnTo>
                        <a:lnTo>
                          <a:pt x="1648" y="205"/>
                        </a:lnTo>
                        <a:lnTo>
                          <a:pt x="1648" y="201"/>
                        </a:lnTo>
                        <a:lnTo>
                          <a:pt x="1645" y="197"/>
                        </a:lnTo>
                        <a:lnTo>
                          <a:pt x="1643" y="195"/>
                        </a:lnTo>
                        <a:lnTo>
                          <a:pt x="1641" y="193"/>
                        </a:lnTo>
                        <a:lnTo>
                          <a:pt x="1637" y="191"/>
                        </a:lnTo>
                        <a:lnTo>
                          <a:pt x="1633" y="193"/>
                        </a:lnTo>
                        <a:lnTo>
                          <a:pt x="1629" y="193"/>
                        </a:lnTo>
                        <a:lnTo>
                          <a:pt x="1623" y="197"/>
                        </a:lnTo>
                        <a:lnTo>
                          <a:pt x="1619" y="201"/>
                        </a:lnTo>
                        <a:lnTo>
                          <a:pt x="1613" y="208"/>
                        </a:lnTo>
                        <a:lnTo>
                          <a:pt x="1609" y="216"/>
                        </a:lnTo>
                        <a:lnTo>
                          <a:pt x="1604" y="214"/>
                        </a:lnTo>
                        <a:lnTo>
                          <a:pt x="1602" y="212"/>
                        </a:lnTo>
                        <a:lnTo>
                          <a:pt x="1600" y="208"/>
                        </a:lnTo>
                        <a:lnTo>
                          <a:pt x="1600" y="201"/>
                        </a:lnTo>
                        <a:lnTo>
                          <a:pt x="1598" y="195"/>
                        </a:lnTo>
                        <a:lnTo>
                          <a:pt x="1598" y="191"/>
                        </a:lnTo>
                        <a:lnTo>
                          <a:pt x="1598" y="185"/>
                        </a:lnTo>
                        <a:lnTo>
                          <a:pt x="1596" y="181"/>
                        </a:lnTo>
                        <a:lnTo>
                          <a:pt x="1590" y="185"/>
                        </a:lnTo>
                        <a:lnTo>
                          <a:pt x="1586" y="187"/>
                        </a:lnTo>
                        <a:lnTo>
                          <a:pt x="1584" y="187"/>
                        </a:lnTo>
                        <a:lnTo>
                          <a:pt x="1580" y="187"/>
                        </a:lnTo>
                        <a:lnTo>
                          <a:pt x="1578" y="187"/>
                        </a:lnTo>
                        <a:lnTo>
                          <a:pt x="1576" y="185"/>
                        </a:lnTo>
                        <a:lnTo>
                          <a:pt x="1574" y="181"/>
                        </a:lnTo>
                        <a:lnTo>
                          <a:pt x="1572" y="177"/>
                        </a:lnTo>
                        <a:lnTo>
                          <a:pt x="1569" y="179"/>
                        </a:lnTo>
                        <a:lnTo>
                          <a:pt x="1567" y="179"/>
                        </a:lnTo>
                        <a:lnTo>
                          <a:pt x="1563" y="177"/>
                        </a:lnTo>
                        <a:lnTo>
                          <a:pt x="1561" y="173"/>
                        </a:lnTo>
                        <a:lnTo>
                          <a:pt x="1559" y="168"/>
                        </a:lnTo>
                        <a:lnTo>
                          <a:pt x="1557" y="162"/>
                        </a:lnTo>
                        <a:lnTo>
                          <a:pt x="1557" y="156"/>
                        </a:lnTo>
                        <a:lnTo>
                          <a:pt x="1559" y="150"/>
                        </a:lnTo>
                        <a:lnTo>
                          <a:pt x="1533" y="142"/>
                        </a:lnTo>
                        <a:lnTo>
                          <a:pt x="1530" y="138"/>
                        </a:lnTo>
                        <a:lnTo>
                          <a:pt x="1526" y="136"/>
                        </a:lnTo>
                        <a:lnTo>
                          <a:pt x="1524" y="132"/>
                        </a:lnTo>
                        <a:lnTo>
                          <a:pt x="1522" y="129"/>
                        </a:lnTo>
                        <a:lnTo>
                          <a:pt x="1520" y="129"/>
                        </a:lnTo>
                        <a:lnTo>
                          <a:pt x="1516" y="129"/>
                        </a:lnTo>
                        <a:lnTo>
                          <a:pt x="1510" y="129"/>
                        </a:lnTo>
                        <a:lnTo>
                          <a:pt x="1502" y="132"/>
                        </a:lnTo>
                        <a:lnTo>
                          <a:pt x="1498" y="132"/>
                        </a:lnTo>
                        <a:lnTo>
                          <a:pt x="1496" y="132"/>
                        </a:lnTo>
                        <a:lnTo>
                          <a:pt x="1491" y="134"/>
                        </a:lnTo>
                        <a:lnTo>
                          <a:pt x="1489" y="134"/>
                        </a:lnTo>
                        <a:lnTo>
                          <a:pt x="1487" y="134"/>
                        </a:lnTo>
                        <a:lnTo>
                          <a:pt x="1485" y="136"/>
                        </a:lnTo>
                        <a:lnTo>
                          <a:pt x="1481" y="138"/>
                        </a:lnTo>
                        <a:lnTo>
                          <a:pt x="1477" y="140"/>
                        </a:lnTo>
                        <a:lnTo>
                          <a:pt x="1473" y="140"/>
                        </a:lnTo>
                        <a:lnTo>
                          <a:pt x="1469" y="140"/>
                        </a:lnTo>
                        <a:lnTo>
                          <a:pt x="1463" y="138"/>
                        </a:lnTo>
                        <a:lnTo>
                          <a:pt x="1459" y="138"/>
                        </a:lnTo>
                        <a:lnTo>
                          <a:pt x="1454" y="138"/>
                        </a:lnTo>
                        <a:lnTo>
                          <a:pt x="1450" y="140"/>
                        </a:lnTo>
                        <a:lnTo>
                          <a:pt x="1446" y="140"/>
                        </a:lnTo>
                        <a:lnTo>
                          <a:pt x="1442" y="142"/>
                        </a:lnTo>
                        <a:lnTo>
                          <a:pt x="1438" y="146"/>
                        </a:lnTo>
                        <a:lnTo>
                          <a:pt x="1432" y="152"/>
                        </a:lnTo>
                        <a:lnTo>
                          <a:pt x="1424" y="156"/>
                        </a:lnTo>
                        <a:lnTo>
                          <a:pt x="1418" y="160"/>
                        </a:lnTo>
                        <a:lnTo>
                          <a:pt x="1409" y="162"/>
                        </a:lnTo>
                        <a:lnTo>
                          <a:pt x="1403" y="164"/>
                        </a:lnTo>
                        <a:lnTo>
                          <a:pt x="1399" y="166"/>
                        </a:lnTo>
                        <a:lnTo>
                          <a:pt x="1397" y="166"/>
                        </a:lnTo>
                        <a:lnTo>
                          <a:pt x="1395" y="168"/>
                        </a:lnTo>
                        <a:lnTo>
                          <a:pt x="1391" y="173"/>
                        </a:lnTo>
                        <a:lnTo>
                          <a:pt x="1387" y="175"/>
                        </a:lnTo>
                        <a:lnTo>
                          <a:pt x="1385" y="177"/>
                        </a:lnTo>
                        <a:lnTo>
                          <a:pt x="1381" y="181"/>
                        </a:lnTo>
                        <a:lnTo>
                          <a:pt x="1376" y="183"/>
                        </a:lnTo>
                        <a:lnTo>
                          <a:pt x="1374" y="187"/>
                        </a:lnTo>
                        <a:lnTo>
                          <a:pt x="1370" y="189"/>
                        </a:lnTo>
                        <a:lnTo>
                          <a:pt x="1364" y="189"/>
                        </a:lnTo>
                        <a:lnTo>
                          <a:pt x="1360" y="191"/>
                        </a:lnTo>
                        <a:lnTo>
                          <a:pt x="1358" y="193"/>
                        </a:lnTo>
                        <a:lnTo>
                          <a:pt x="1356" y="195"/>
                        </a:lnTo>
                        <a:lnTo>
                          <a:pt x="1354" y="197"/>
                        </a:lnTo>
                        <a:lnTo>
                          <a:pt x="1350" y="199"/>
                        </a:lnTo>
                        <a:lnTo>
                          <a:pt x="1344" y="197"/>
                        </a:lnTo>
                        <a:lnTo>
                          <a:pt x="1333" y="193"/>
                        </a:lnTo>
                        <a:lnTo>
                          <a:pt x="1331" y="195"/>
                        </a:lnTo>
                        <a:lnTo>
                          <a:pt x="1329" y="197"/>
                        </a:lnTo>
                        <a:lnTo>
                          <a:pt x="1327" y="199"/>
                        </a:lnTo>
                        <a:lnTo>
                          <a:pt x="1325" y="199"/>
                        </a:lnTo>
                        <a:lnTo>
                          <a:pt x="1325" y="201"/>
                        </a:lnTo>
                        <a:lnTo>
                          <a:pt x="1321" y="201"/>
                        </a:lnTo>
                        <a:lnTo>
                          <a:pt x="1319" y="199"/>
                        </a:lnTo>
                        <a:lnTo>
                          <a:pt x="1313" y="199"/>
                        </a:lnTo>
                        <a:lnTo>
                          <a:pt x="1280" y="201"/>
                        </a:lnTo>
                        <a:lnTo>
                          <a:pt x="1272" y="195"/>
                        </a:lnTo>
                        <a:lnTo>
                          <a:pt x="1261" y="187"/>
                        </a:lnTo>
                        <a:lnTo>
                          <a:pt x="1251" y="181"/>
                        </a:lnTo>
                        <a:lnTo>
                          <a:pt x="1243" y="175"/>
                        </a:lnTo>
                        <a:lnTo>
                          <a:pt x="1233" y="171"/>
                        </a:lnTo>
                        <a:lnTo>
                          <a:pt x="1224" y="164"/>
                        </a:lnTo>
                        <a:lnTo>
                          <a:pt x="1214" y="158"/>
                        </a:lnTo>
                        <a:lnTo>
                          <a:pt x="1206" y="154"/>
                        </a:lnTo>
                        <a:lnTo>
                          <a:pt x="1198" y="150"/>
                        </a:lnTo>
                        <a:lnTo>
                          <a:pt x="1192" y="142"/>
                        </a:lnTo>
                        <a:lnTo>
                          <a:pt x="1183" y="134"/>
                        </a:lnTo>
                        <a:lnTo>
                          <a:pt x="1173" y="125"/>
                        </a:lnTo>
                        <a:lnTo>
                          <a:pt x="1165" y="117"/>
                        </a:lnTo>
                        <a:lnTo>
                          <a:pt x="1157" y="109"/>
                        </a:lnTo>
                        <a:lnTo>
                          <a:pt x="1146" y="101"/>
                        </a:lnTo>
                        <a:lnTo>
                          <a:pt x="1136" y="97"/>
                        </a:lnTo>
                        <a:lnTo>
                          <a:pt x="1128" y="92"/>
                        </a:lnTo>
                        <a:lnTo>
                          <a:pt x="1122" y="88"/>
                        </a:lnTo>
                        <a:lnTo>
                          <a:pt x="1116" y="82"/>
                        </a:lnTo>
                        <a:lnTo>
                          <a:pt x="1109" y="78"/>
                        </a:lnTo>
                        <a:lnTo>
                          <a:pt x="1105" y="74"/>
                        </a:lnTo>
                        <a:lnTo>
                          <a:pt x="1099" y="70"/>
                        </a:lnTo>
                        <a:lnTo>
                          <a:pt x="1095" y="68"/>
                        </a:lnTo>
                        <a:lnTo>
                          <a:pt x="1089" y="68"/>
                        </a:lnTo>
                        <a:lnTo>
                          <a:pt x="1083" y="68"/>
                        </a:lnTo>
                        <a:lnTo>
                          <a:pt x="1079" y="66"/>
                        </a:lnTo>
                        <a:lnTo>
                          <a:pt x="1077" y="64"/>
                        </a:lnTo>
                        <a:lnTo>
                          <a:pt x="1072" y="60"/>
                        </a:lnTo>
                        <a:lnTo>
                          <a:pt x="1066" y="49"/>
                        </a:lnTo>
                        <a:lnTo>
                          <a:pt x="1062" y="35"/>
                        </a:lnTo>
                        <a:lnTo>
                          <a:pt x="1058" y="23"/>
                        </a:lnTo>
                        <a:lnTo>
                          <a:pt x="1054" y="10"/>
                        </a:lnTo>
                        <a:lnTo>
                          <a:pt x="1052" y="6"/>
                        </a:lnTo>
                        <a:lnTo>
                          <a:pt x="1050" y="2"/>
                        </a:lnTo>
                        <a:lnTo>
                          <a:pt x="1046" y="0"/>
                        </a:lnTo>
                        <a:lnTo>
                          <a:pt x="1042" y="0"/>
                        </a:lnTo>
                        <a:lnTo>
                          <a:pt x="1029" y="0"/>
                        </a:lnTo>
                        <a:lnTo>
                          <a:pt x="1015" y="2"/>
                        </a:lnTo>
                        <a:lnTo>
                          <a:pt x="996" y="6"/>
                        </a:lnTo>
                        <a:lnTo>
                          <a:pt x="978" y="8"/>
                        </a:lnTo>
                        <a:lnTo>
                          <a:pt x="959" y="12"/>
                        </a:lnTo>
                        <a:lnTo>
                          <a:pt x="943" y="16"/>
                        </a:lnTo>
                        <a:lnTo>
                          <a:pt x="929" y="19"/>
                        </a:lnTo>
                        <a:lnTo>
                          <a:pt x="918" y="19"/>
                        </a:lnTo>
                        <a:lnTo>
                          <a:pt x="914" y="21"/>
                        </a:lnTo>
                        <a:lnTo>
                          <a:pt x="908" y="23"/>
                        </a:lnTo>
                        <a:lnTo>
                          <a:pt x="902" y="25"/>
                        </a:lnTo>
                        <a:lnTo>
                          <a:pt x="896" y="29"/>
                        </a:lnTo>
                        <a:lnTo>
                          <a:pt x="888" y="35"/>
                        </a:lnTo>
                        <a:lnTo>
                          <a:pt x="877" y="39"/>
                        </a:lnTo>
                        <a:lnTo>
                          <a:pt x="867" y="45"/>
                        </a:lnTo>
                        <a:lnTo>
                          <a:pt x="853" y="53"/>
                        </a:lnTo>
                        <a:lnTo>
                          <a:pt x="847" y="56"/>
                        </a:lnTo>
                        <a:lnTo>
                          <a:pt x="840" y="62"/>
                        </a:lnTo>
                        <a:lnTo>
                          <a:pt x="834" y="68"/>
                        </a:lnTo>
                        <a:lnTo>
                          <a:pt x="828" y="74"/>
                        </a:lnTo>
                        <a:lnTo>
                          <a:pt x="824" y="82"/>
                        </a:lnTo>
                        <a:lnTo>
                          <a:pt x="820" y="90"/>
                        </a:lnTo>
                        <a:lnTo>
                          <a:pt x="818" y="99"/>
                        </a:lnTo>
                        <a:lnTo>
                          <a:pt x="816" y="107"/>
                        </a:lnTo>
                        <a:lnTo>
                          <a:pt x="812" y="111"/>
                        </a:lnTo>
                        <a:lnTo>
                          <a:pt x="801" y="117"/>
                        </a:lnTo>
                        <a:lnTo>
                          <a:pt x="789" y="127"/>
                        </a:lnTo>
                        <a:lnTo>
                          <a:pt x="779" y="140"/>
                        </a:lnTo>
                        <a:lnTo>
                          <a:pt x="773" y="146"/>
                        </a:lnTo>
                        <a:lnTo>
                          <a:pt x="771" y="152"/>
                        </a:lnTo>
                        <a:lnTo>
                          <a:pt x="768" y="156"/>
                        </a:lnTo>
                        <a:lnTo>
                          <a:pt x="771" y="162"/>
                        </a:lnTo>
                        <a:lnTo>
                          <a:pt x="773" y="166"/>
                        </a:lnTo>
                        <a:lnTo>
                          <a:pt x="781" y="168"/>
                        </a:lnTo>
                        <a:lnTo>
                          <a:pt x="789" y="171"/>
                        </a:lnTo>
                        <a:lnTo>
                          <a:pt x="803" y="171"/>
                        </a:lnTo>
                        <a:lnTo>
                          <a:pt x="807" y="173"/>
                        </a:lnTo>
                        <a:lnTo>
                          <a:pt x="810" y="175"/>
                        </a:lnTo>
                        <a:lnTo>
                          <a:pt x="812" y="181"/>
                        </a:lnTo>
                        <a:lnTo>
                          <a:pt x="814" y="187"/>
                        </a:lnTo>
                        <a:lnTo>
                          <a:pt x="816" y="193"/>
                        </a:lnTo>
                        <a:lnTo>
                          <a:pt x="818" y="199"/>
                        </a:lnTo>
                        <a:lnTo>
                          <a:pt x="820" y="205"/>
                        </a:lnTo>
                        <a:lnTo>
                          <a:pt x="822" y="212"/>
                        </a:lnTo>
                        <a:lnTo>
                          <a:pt x="822" y="210"/>
                        </a:lnTo>
                        <a:lnTo>
                          <a:pt x="824" y="210"/>
                        </a:lnTo>
                        <a:lnTo>
                          <a:pt x="826" y="210"/>
                        </a:lnTo>
                        <a:lnTo>
                          <a:pt x="828" y="210"/>
                        </a:lnTo>
                        <a:lnTo>
                          <a:pt x="830" y="210"/>
                        </a:lnTo>
                        <a:lnTo>
                          <a:pt x="838" y="218"/>
                        </a:lnTo>
                        <a:lnTo>
                          <a:pt x="851" y="224"/>
                        </a:lnTo>
                        <a:lnTo>
                          <a:pt x="863" y="228"/>
                        </a:lnTo>
                        <a:lnTo>
                          <a:pt x="875" y="232"/>
                        </a:lnTo>
                        <a:lnTo>
                          <a:pt x="886" y="236"/>
                        </a:lnTo>
                        <a:lnTo>
                          <a:pt x="896" y="238"/>
                        </a:lnTo>
                        <a:lnTo>
                          <a:pt x="902" y="242"/>
                        </a:lnTo>
                        <a:lnTo>
                          <a:pt x="904" y="244"/>
                        </a:lnTo>
                        <a:lnTo>
                          <a:pt x="902" y="249"/>
                        </a:lnTo>
                        <a:lnTo>
                          <a:pt x="900" y="253"/>
                        </a:lnTo>
                        <a:lnTo>
                          <a:pt x="896" y="257"/>
                        </a:lnTo>
                        <a:lnTo>
                          <a:pt x="892" y="259"/>
                        </a:lnTo>
                        <a:lnTo>
                          <a:pt x="881" y="263"/>
                        </a:lnTo>
                        <a:lnTo>
                          <a:pt x="869" y="269"/>
                        </a:lnTo>
                        <a:lnTo>
                          <a:pt x="859" y="273"/>
                        </a:lnTo>
                        <a:lnTo>
                          <a:pt x="849" y="279"/>
                        </a:lnTo>
                        <a:lnTo>
                          <a:pt x="847" y="284"/>
                        </a:lnTo>
                        <a:lnTo>
                          <a:pt x="844" y="288"/>
                        </a:lnTo>
                        <a:lnTo>
                          <a:pt x="844" y="292"/>
                        </a:lnTo>
                        <a:lnTo>
                          <a:pt x="847" y="296"/>
                        </a:lnTo>
                        <a:lnTo>
                          <a:pt x="844" y="300"/>
                        </a:lnTo>
                        <a:lnTo>
                          <a:pt x="840" y="304"/>
                        </a:lnTo>
                        <a:lnTo>
                          <a:pt x="836" y="310"/>
                        </a:lnTo>
                        <a:lnTo>
                          <a:pt x="832" y="316"/>
                        </a:lnTo>
                        <a:lnTo>
                          <a:pt x="830" y="323"/>
                        </a:lnTo>
                        <a:lnTo>
                          <a:pt x="828" y="327"/>
                        </a:lnTo>
                        <a:lnTo>
                          <a:pt x="826" y="331"/>
                        </a:lnTo>
                        <a:lnTo>
                          <a:pt x="826" y="335"/>
                        </a:lnTo>
                        <a:lnTo>
                          <a:pt x="840" y="337"/>
                        </a:lnTo>
                        <a:lnTo>
                          <a:pt x="849" y="339"/>
                        </a:lnTo>
                        <a:lnTo>
                          <a:pt x="851" y="343"/>
                        </a:lnTo>
                        <a:lnTo>
                          <a:pt x="849" y="349"/>
                        </a:lnTo>
                        <a:lnTo>
                          <a:pt x="847" y="353"/>
                        </a:lnTo>
                        <a:lnTo>
                          <a:pt x="840" y="360"/>
                        </a:lnTo>
                        <a:lnTo>
                          <a:pt x="836" y="366"/>
                        </a:lnTo>
                        <a:lnTo>
                          <a:pt x="834" y="372"/>
                        </a:lnTo>
                        <a:lnTo>
                          <a:pt x="842" y="378"/>
                        </a:lnTo>
                        <a:lnTo>
                          <a:pt x="849" y="382"/>
                        </a:lnTo>
                        <a:lnTo>
                          <a:pt x="855" y="382"/>
                        </a:lnTo>
                        <a:lnTo>
                          <a:pt x="861" y="382"/>
                        </a:lnTo>
                        <a:lnTo>
                          <a:pt x="867" y="382"/>
                        </a:lnTo>
                        <a:lnTo>
                          <a:pt x="871" y="382"/>
                        </a:lnTo>
                        <a:lnTo>
                          <a:pt x="875" y="386"/>
                        </a:lnTo>
                        <a:lnTo>
                          <a:pt x="879" y="394"/>
                        </a:lnTo>
                        <a:lnTo>
                          <a:pt x="875" y="401"/>
                        </a:lnTo>
                        <a:lnTo>
                          <a:pt x="871" y="405"/>
                        </a:lnTo>
                        <a:lnTo>
                          <a:pt x="867" y="407"/>
                        </a:lnTo>
                        <a:lnTo>
                          <a:pt x="861" y="411"/>
                        </a:lnTo>
                        <a:lnTo>
                          <a:pt x="857" y="413"/>
                        </a:lnTo>
                        <a:lnTo>
                          <a:pt x="851" y="417"/>
                        </a:lnTo>
                        <a:lnTo>
                          <a:pt x="849" y="421"/>
                        </a:lnTo>
                        <a:lnTo>
                          <a:pt x="847" y="425"/>
                        </a:lnTo>
                        <a:lnTo>
                          <a:pt x="859" y="436"/>
                        </a:lnTo>
                        <a:lnTo>
                          <a:pt x="867" y="444"/>
                        </a:lnTo>
                        <a:lnTo>
                          <a:pt x="873" y="452"/>
                        </a:lnTo>
                        <a:lnTo>
                          <a:pt x="875" y="460"/>
                        </a:lnTo>
                        <a:lnTo>
                          <a:pt x="873" y="468"/>
                        </a:lnTo>
                        <a:lnTo>
                          <a:pt x="867" y="477"/>
                        </a:lnTo>
                        <a:lnTo>
                          <a:pt x="855" y="487"/>
                        </a:lnTo>
                        <a:lnTo>
                          <a:pt x="836" y="497"/>
                        </a:lnTo>
                        <a:lnTo>
                          <a:pt x="838" y="501"/>
                        </a:lnTo>
                        <a:lnTo>
                          <a:pt x="840" y="503"/>
                        </a:lnTo>
                        <a:lnTo>
                          <a:pt x="842" y="505"/>
                        </a:lnTo>
                        <a:lnTo>
                          <a:pt x="849" y="507"/>
                        </a:lnTo>
                        <a:lnTo>
                          <a:pt x="853" y="514"/>
                        </a:lnTo>
                        <a:lnTo>
                          <a:pt x="857" y="518"/>
                        </a:lnTo>
                        <a:lnTo>
                          <a:pt x="863" y="526"/>
                        </a:lnTo>
                        <a:lnTo>
                          <a:pt x="869" y="538"/>
                        </a:lnTo>
                        <a:lnTo>
                          <a:pt x="875" y="540"/>
                        </a:lnTo>
                        <a:lnTo>
                          <a:pt x="879" y="542"/>
                        </a:lnTo>
                        <a:lnTo>
                          <a:pt x="883" y="544"/>
                        </a:lnTo>
                        <a:lnTo>
                          <a:pt x="883" y="546"/>
                        </a:lnTo>
                        <a:lnTo>
                          <a:pt x="883" y="551"/>
                        </a:lnTo>
                        <a:lnTo>
                          <a:pt x="881" y="557"/>
                        </a:lnTo>
                        <a:lnTo>
                          <a:pt x="881" y="563"/>
                        </a:lnTo>
                        <a:lnTo>
                          <a:pt x="886" y="563"/>
                        </a:lnTo>
                        <a:lnTo>
                          <a:pt x="890" y="565"/>
                        </a:lnTo>
                        <a:lnTo>
                          <a:pt x="892" y="565"/>
                        </a:lnTo>
                        <a:lnTo>
                          <a:pt x="894" y="565"/>
                        </a:lnTo>
                        <a:lnTo>
                          <a:pt x="896" y="567"/>
                        </a:lnTo>
                        <a:lnTo>
                          <a:pt x="898" y="569"/>
                        </a:lnTo>
                        <a:lnTo>
                          <a:pt x="900" y="571"/>
                        </a:lnTo>
                        <a:lnTo>
                          <a:pt x="904" y="575"/>
                        </a:lnTo>
                        <a:lnTo>
                          <a:pt x="908" y="575"/>
                        </a:lnTo>
                        <a:lnTo>
                          <a:pt x="916" y="571"/>
                        </a:lnTo>
                        <a:lnTo>
                          <a:pt x="922" y="571"/>
                        </a:lnTo>
                        <a:lnTo>
                          <a:pt x="925" y="573"/>
                        </a:lnTo>
                        <a:lnTo>
                          <a:pt x="927" y="577"/>
                        </a:lnTo>
                        <a:lnTo>
                          <a:pt x="927" y="581"/>
                        </a:lnTo>
                        <a:lnTo>
                          <a:pt x="927" y="585"/>
                        </a:lnTo>
                        <a:lnTo>
                          <a:pt x="925" y="592"/>
                        </a:lnTo>
                        <a:lnTo>
                          <a:pt x="925" y="596"/>
                        </a:lnTo>
                        <a:lnTo>
                          <a:pt x="925" y="598"/>
                        </a:lnTo>
                        <a:lnTo>
                          <a:pt x="927" y="602"/>
                        </a:lnTo>
                        <a:lnTo>
                          <a:pt x="927" y="604"/>
                        </a:lnTo>
                        <a:lnTo>
                          <a:pt x="929" y="606"/>
                        </a:lnTo>
                        <a:lnTo>
                          <a:pt x="931" y="608"/>
                        </a:lnTo>
                        <a:lnTo>
                          <a:pt x="931" y="612"/>
                        </a:lnTo>
                        <a:lnTo>
                          <a:pt x="933" y="614"/>
                        </a:lnTo>
                        <a:lnTo>
                          <a:pt x="933" y="616"/>
                        </a:lnTo>
                        <a:lnTo>
                          <a:pt x="976" y="624"/>
                        </a:lnTo>
                        <a:lnTo>
                          <a:pt x="978" y="624"/>
                        </a:lnTo>
                        <a:lnTo>
                          <a:pt x="980" y="627"/>
                        </a:lnTo>
                        <a:lnTo>
                          <a:pt x="982" y="629"/>
                        </a:lnTo>
                        <a:lnTo>
                          <a:pt x="984" y="631"/>
                        </a:lnTo>
                        <a:lnTo>
                          <a:pt x="986" y="633"/>
                        </a:lnTo>
                        <a:lnTo>
                          <a:pt x="988" y="633"/>
                        </a:lnTo>
                        <a:lnTo>
                          <a:pt x="992" y="633"/>
                        </a:lnTo>
                        <a:lnTo>
                          <a:pt x="996" y="631"/>
                        </a:lnTo>
                        <a:lnTo>
                          <a:pt x="1001" y="633"/>
                        </a:lnTo>
                        <a:lnTo>
                          <a:pt x="1003" y="635"/>
                        </a:lnTo>
                        <a:lnTo>
                          <a:pt x="1005" y="637"/>
                        </a:lnTo>
                        <a:lnTo>
                          <a:pt x="1007" y="637"/>
                        </a:lnTo>
                        <a:lnTo>
                          <a:pt x="1007" y="639"/>
                        </a:lnTo>
                        <a:lnTo>
                          <a:pt x="1007" y="641"/>
                        </a:lnTo>
                        <a:lnTo>
                          <a:pt x="1007" y="645"/>
                        </a:lnTo>
                        <a:lnTo>
                          <a:pt x="1007" y="649"/>
                        </a:lnTo>
                        <a:lnTo>
                          <a:pt x="1007" y="657"/>
                        </a:lnTo>
                        <a:lnTo>
                          <a:pt x="1009" y="664"/>
                        </a:lnTo>
                        <a:lnTo>
                          <a:pt x="1009" y="668"/>
                        </a:lnTo>
                        <a:lnTo>
                          <a:pt x="1007" y="670"/>
                        </a:lnTo>
                        <a:lnTo>
                          <a:pt x="1005" y="672"/>
                        </a:lnTo>
                        <a:lnTo>
                          <a:pt x="1001" y="672"/>
                        </a:lnTo>
                        <a:lnTo>
                          <a:pt x="998" y="676"/>
                        </a:lnTo>
                        <a:lnTo>
                          <a:pt x="996" y="680"/>
                        </a:lnTo>
                        <a:lnTo>
                          <a:pt x="992" y="684"/>
                        </a:lnTo>
                        <a:lnTo>
                          <a:pt x="990" y="686"/>
                        </a:lnTo>
                        <a:lnTo>
                          <a:pt x="986" y="686"/>
                        </a:lnTo>
                        <a:lnTo>
                          <a:pt x="982" y="688"/>
                        </a:lnTo>
                        <a:lnTo>
                          <a:pt x="978" y="688"/>
                        </a:lnTo>
                        <a:lnTo>
                          <a:pt x="974" y="688"/>
                        </a:lnTo>
                        <a:lnTo>
                          <a:pt x="968" y="688"/>
                        </a:lnTo>
                        <a:lnTo>
                          <a:pt x="962" y="686"/>
                        </a:lnTo>
                        <a:lnTo>
                          <a:pt x="957" y="686"/>
                        </a:lnTo>
                        <a:lnTo>
                          <a:pt x="953" y="686"/>
                        </a:lnTo>
                        <a:lnTo>
                          <a:pt x="949" y="686"/>
                        </a:lnTo>
                        <a:lnTo>
                          <a:pt x="947" y="688"/>
                        </a:lnTo>
                        <a:lnTo>
                          <a:pt x="943" y="690"/>
                        </a:lnTo>
                        <a:lnTo>
                          <a:pt x="939" y="692"/>
                        </a:lnTo>
                        <a:lnTo>
                          <a:pt x="937" y="694"/>
                        </a:lnTo>
                        <a:lnTo>
                          <a:pt x="929" y="694"/>
                        </a:lnTo>
                        <a:lnTo>
                          <a:pt x="920" y="698"/>
                        </a:lnTo>
                        <a:lnTo>
                          <a:pt x="916" y="707"/>
                        </a:lnTo>
                        <a:lnTo>
                          <a:pt x="910" y="715"/>
                        </a:lnTo>
                        <a:lnTo>
                          <a:pt x="908" y="723"/>
                        </a:lnTo>
                        <a:lnTo>
                          <a:pt x="906" y="733"/>
                        </a:lnTo>
                        <a:lnTo>
                          <a:pt x="908" y="742"/>
                        </a:lnTo>
                        <a:lnTo>
                          <a:pt x="910" y="750"/>
                        </a:lnTo>
                        <a:lnTo>
                          <a:pt x="912" y="754"/>
                        </a:lnTo>
                        <a:lnTo>
                          <a:pt x="912" y="756"/>
                        </a:lnTo>
                        <a:lnTo>
                          <a:pt x="914" y="760"/>
                        </a:lnTo>
                        <a:lnTo>
                          <a:pt x="914" y="762"/>
                        </a:lnTo>
                        <a:lnTo>
                          <a:pt x="916" y="766"/>
                        </a:lnTo>
                        <a:lnTo>
                          <a:pt x="916" y="768"/>
                        </a:lnTo>
                        <a:lnTo>
                          <a:pt x="918" y="772"/>
                        </a:lnTo>
                        <a:lnTo>
                          <a:pt x="920" y="774"/>
                        </a:lnTo>
                        <a:lnTo>
                          <a:pt x="918" y="779"/>
                        </a:lnTo>
                        <a:lnTo>
                          <a:pt x="914" y="783"/>
                        </a:lnTo>
                        <a:lnTo>
                          <a:pt x="910" y="789"/>
                        </a:lnTo>
                        <a:lnTo>
                          <a:pt x="906" y="795"/>
                        </a:lnTo>
                        <a:lnTo>
                          <a:pt x="902" y="801"/>
                        </a:lnTo>
                        <a:lnTo>
                          <a:pt x="902" y="805"/>
                        </a:lnTo>
                        <a:lnTo>
                          <a:pt x="902" y="811"/>
                        </a:lnTo>
                        <a:lnTo>
                          <a:pt x="906" y="813"/>
                        </a:lnTo>
                        <a:lnTo>
                          <a:pt x="908" y="816"/>
                        </a:lnTo>
                        <a:lnTo>
                          <a:pt x="914" y="816"/>
                        </a:lnTo>
                        <a:lnTo>
                          <a:pt x="920" y="813"/>
                        </a:lnTo>
                        <a:lnTo>
                          <a:pt x="925" y="816"/>
                        </a:lnTo>
                        <a:lnTo>
                          <a:pt x="929" y="816"/>
                        </a:lnTo>
                        <a:lnTo>
                          <a:pt x="933" y="822"/>
                        </a:lnTo>
                        <a:lnTo>
                          <a:pt x="935" y="828"/>
                        </a:lnTo>
                        <a:lnTo>
                          <a:pt x="933" y="832"/>
                        </a:lnTo>
                        <a:lnTo>
                          <a:pt x="927" y="836"/>
                        </a:lnTo>
                        <a:lnTo>
                          <a:pt x="925" y="838"/>
                        </a:lnTo>
                        <a:lnTo>
                          <a:pt x="920" y="836"/>
                        </a:lnTo>
                        <a:lnTo>
                          <a:pt x="916" y="836"/>
                        </a:lnTo>
                        <a:lnTo>
                          <a:pt x="912" y="832"/>
                        </a:lnTo>
                        <a:lnTo>
                          <a:pt x="906" y="832"/>
                        </a:lnTo>
                        <a:lnTo>
                          <a:pt x="904" y="832"/>
                        </a:lnTo>
                        <a:lnTo>
                          <a:pt x="902" y="834"/>
                        </a:lnTo>
                        <a:lnTo>
                          <a:pt x="902" y="836"/>
                        </a:lnTo>
                        <a:lnTo>
                          <a:pt x="902" y="840"/>
                        </a:lnTo>
                        <a:lnTo>
                          <a:pt x="900" y="844"/>
                        </a:lnTo>
                        <a:lnTo>
                          <a:pt x="896" y="846"/>
                        </a:lnTo>
                        <a:lnTo>
                          <a:pt x="890" y="848"/>
                        </a:lnTo>
                        <a:lnTo>
                          <a:pt x="883" y="848"/>
                        </a:lnTo>
                        <a:lnTo>
                          <a:pt x="877" y="850"/>
                        </a:lnTo>
                        <a:lnTo>
                          <a:pt x="871" y="855"/>
                        </a:lnTo>
                        <a:lnTo>
                          <a:pt x="865" y="861"/>
                        </a:lnTo>
                        <a:lnTo>
                          <a:pt x="859" y="867"/>
                        </a:lnTo>
                        <a:lnTo>
                          <a:pt x="853" y="873"/>
                        </a:lnTo>
                        <a:lnTo>
                          <a:pt x="849" y="879"/>
                        </a:lnTo>
                        <a:lnTo>
                          <a:pt x="847" y="883"/>
                        </a:lnTo>
                        <a:lnTo>
                          <a:pt x="842" y="885"/>
                        </a:lnTo>
                        <a:lnTo>
                          <a:pt x="840" y="887"/>
                        </a:lnTo>
                        <a:lnTo>
                          <a:pt x="836" y="892"/>
                        </a:lnTo>
                        <a:lnTo>
                          <a:pt x="832" y="894"/>
                        </a:lnTo>
                        <a:lnTo>
                          <a:pt x="830" y="896"/>
                        </a:lnTo>
                        <a:lnTo>
                          <a:pt x="826" y="898"/>
                        </a:lnTo>
                        <a:lnTo>
                          <a:pt x="822" y="900"/>
                        </a:lnTo>
                        <a:lnTo>
                          <a:pt x="820" y="902"/>
                        </a:lnTo>
                        <a:lnTo>
                          <a:pt x="818" y="906"/>
                        </a:lnTo>
                        <a:lnTo>
                          <a:pt x="814" y="908"/>
                        </a:lnTo>
                        <a:lnTo>
                          <a:pt x="812" y="912"/>
                        </a:lnTo>
                        <a:lnTo>
                          <a:pt x="807" y="916"/>
                        </a:lnTo>
                        <a:lnTo>
                          <a:pt x="805" y="920"/>
                        </a:lnTo>
                        <a:lnTo>
                          <a:pt x="803" y="924"/>
                        </a:lnTo>
                        <a:lnTo>
                          <a:pt x="801" y="931"/>
                        </a:lnTo>
                        <a:lnTo>
                          <a:pt x="801" y="935"/>
                        </a:lnTo>
                        <a:lnTo>
                          <a:pt x="803" y="945"/>
                        </a:lnTo>
                        <a:lnTo>
                          <a:pt x="801" y="953"/>
                        </a:lnTo>
                        <a:lnTo>
                          <a:pt x="801" y="959"/>
                        </a:lnTo>
                        <a:lnTo>
                          <a:pt x="797" y="965"/>
                        </a:lnTo>
                        <a:lnTo>
                          <a:pt x="789" y="972"/>
                        </a:lnTo>
                        <a:lnTo>
                          <a:pt x="777" y="976"/>
                        </a:lnTo>
                        <a:lnTo>
                          <a:pt x="762" y="980"/>
                        </a:lnTo>
                        <a:lnTo>
                          <a:pt x="750" y="984"/>
                        </a:lnTo>
                        <a:lnTo>
                          <a:pt x="744" y="988"/>
                        </a:lnTo>
                        <a:lnTo>
                          <a:pt x="738" y="992"/>
                        </a:lnTo>
                        <a:lnTo>
                          <a:pt x="734" y="1000"/>
                        </a:lnTo>
                        <a:lnTo>
                          <a:pt x="729" y="1009"/>
                        </a:lnTo>
                        <a:lnTo>
                          <a:pt x="725" y="1015"/>
                        </a:lnTo>
                        <a:lnTo>
                          <a:pt x="723" y="1021"/>
                        </a:lnTo>
                        <a:lnTo>
                          <a:pt x="721" y="1027"/>
                        </a:lnTo>
                        <a:lnTo>
                          <a:pt x="719" y="1033"/>
                        </a:lnTo>
                        <a:lnTo>
                          <a:pt x="715" y="1039"/>
                        </a:lnTo>
                        <a:lnTo>
                          <a:pt x="713" y="1046"/>
                        </a:lnTo>
                        <a:lnTo>
                          <a:pt x="709" y="1052"/>
                        </a:lnTo>
                        <a:lnTo>
                          <a:pt x="705" y="1058"/>
                        </a:lnTo>
                        <a:lnTo>
                          <a:pt x="697" y="1066"/>
                        </a:lnTo>
                        <a:lnTo>
                          <a:pt x="690" y="1072"/>
                        </a:lnTo>
                        <a:lnTo>
                          <a:pt x="686" y="1081"/>
                        </a:lnTo>
                        <a:lnTo>
                          <a:pt x="680" y="1087"/>
                        </a:lnTo>
                        <a:lnTo>
                          <a:pt x="676" y="1095"/>
                        </a:lnTo>
                        <a:lnTo>
                          <a:pt x="670" y="1101"/>
                        </a:lnTo>
                        <a:lnTo>
                          <a:pt x="664" y="1109"/>
                        </a:lnTo>
                        <a:lnTo>
                          <a:pt x="658" y="1115"/>
                        </a:lnTo>
                        <a:lnTo>
                          <a:pt x="651" y="1122"/>
                        </a:lnTo>
                        <a:lnTo>
                          <a:pt x="645" y="1126"/>
                        </a:lnTo>
                        <a:lnTo>
                          <a:pt x="635" y="1130"/>
                        </a:lnTo>
                        <a:lnTo>
                          <a:pt x="625" y="1136"/>
                        </a:lnTo>
                        <a:lnTo>
                          <a:pt x="612" y="1144"/>
                        </a:lnTo>
                        <a:lnTo>
                          <a:pt x="602" y="1150"/>
                        </a:lnTo>
                        <a:lnTo>
                          <a:pt x="594" y="1159"/>
                        </a:lnTo>
                        <a:lnTo>
                          <a:pt x="588" y="1165"/>
                        </a:lnTo>
                        <a:lnTo>
                          <a:pt x="584" y="1171"/>
                        </a:lnTo>
                        <a:lnTo>
                          <a:pt x="577" y="1179"/>
                        </a:lnTo>
                        <a:lnTo>
                          <a:pt x="571" y="1185"/>
                        </a:lnTo>
                        <a:lnTo>
                          <a:pt x="565" y="1193"/>
                        </a:lnTo>
                        <a:lnTo>
                          <a:pt x="557" y="1204"/>
                        </a:lnTo>
                        <a:lnTo>
                          <a:pt x="551" y="1212"/>
                        </a:lnTo>
                        <a:lnTo>
                          <a:pt x="545" y="1220"/>
                        </a:lnTo>
                        <a:lnTo>
                          <a:pt x="540" y="1228"/>
                        </a:lnTo>
                        <a:lnTo>
                          <a:pt x="536" y="1237"/>
                        </a:lnTo>
                        <a:lnTo>
                          <a:pt x="530" y="1245"/>
                        </a:lnTo>
                        <a:lnTo>
                          <a:pt x="524" y="1253"/>
                        </a:lnTo>
                        <a:lnTo>
                          <a:pt x="518" y="1259"/>
                        </a:lnTo>
                        <a:lnTo>
                          <a:pt x="512" y="1261"/>
                        </a:lnTo>
                        <a:lnTo>
                          <a:pt x="503" y="1265"/>
                        </a:lnTo>
                        <a:lnTo>
                          <a:pt x="495" y="1265"/>
                        </a:lnTo>
                        <a:lnTo>
                          <a:pt x="485" y="1265"/>
                        </a:lnTo>
                        <a:lnTo>
                          <a:pt x="473" y="1265"/>
                        </a:lnTo>
                        <a:lnTo>
                          <a:pt x="456" y="1261"/>
                        </a:lnTo>
                        <a:lnTo>
                          <a:pt x="442" y="1261"/>
                        </a:lnTo>
                        <a:lnTo>
                          <a:pt x="432" y="1263"/>
                        </a:lnTo>
                        <a:lnTo>
                          <a:pt x="425" y="1269"/>
                        </a:lnTo>
                        <a:lnTo>
                          <a:pt x="417" y="1274"/>
                        </a:lnTo>
                        <a:lnTo>
                          <a:pt x="413" y="1280"/>
                        </a:lnTo>
                        <a:lnTo>
                          <a:pt x="405" y="1282"/>
                        </a:lnTo>
                        <a:lnTo>
                          <a:pt x="399" y="1284"/>
                        </a:lnTo>
                        <a:lnTo>
                          <a:pt x="395" y="1280"/>
                        </a:lnTo>
                        <a:lnTo>
                          <a:pt x="391" y="1274"/>
                        </a:lnTo>
                        <a:lnTo>
                          <a:pt x="384" y="1263"/>
                        </a:lnTo>
                        <a:lnTo>
                          <a:pt x="378" y="1253"/>
                        </a:lnTo>
                        <a:lnTo>
                          <a:pt x="372" y="1243"/>
                        </a:lnTo>
                        <a:lnTo>
                          <a:pt x="366" y="1235"/>
                        </a:lnTo>
                        <a:lnTo>
                          <a:pt x="364" y="1233"/>
                        </a:lnTo>
                        <a:lnTo>
                          <a:pt x="360" y="1230"/>
                        </a:lnTo>
                        <a:lnTo>
                          <a:pt x="358" y="1230"/>
                        </a:lnTo>
                        <a:lnTo>
                          <a:pt x="356" y="1233"/>
                        </a:lnTo>
                        <a:lnTo>
                          <a:pt x="345" y="1239"/>
                        </a:lnTo>
                        <a:lnTo>
                          <a:pt x="337" y="1247"/>
                        </a:lnTo>
                        <a:lnTo>
                          <a:pt x="327" y="1255"/>
                        </a:lnTo>
                        <a:lnTo>
                          <a:pt x="317" y="1263"/>
                        </a:lnTo>
                        <a:lnTo>
                          <a:pt x="308" y="1274"/>
                        </a:lnTo>
                        <a:lnTo>
                          <a:pt x="298" y="1282"/>
                        </a:lnTo>
                        <a:lnTo>
                          <a:pt x="290" y="1290"/>
                        </a:lnTo>
                        <a:lnTo>
                          <a:pt x="282" y="1300"/>
                        </a:lnTo>
                        <a:lnTo>
                          <a:pt x="273" y="1306"/>
                        </a:lnTo>
                        <a:lnTo>
                          <a:pt x="267" y="1315"/>
                        </a:lnTo>
                        <a:lnTo>
                          <a:pt x="261" y="1321"/>
                        </a:lnTo>
                        <a:lnTo>
                          <a:pt x="253" y="1329"/>
                        </a:lnTo>
                        <a:lnTo>
                          <a:pt x="247" y="1337"/>
                        </a:lnTo>
                        <a:lnTo>
                          <a:pt x="241" y="1343"/>
                        </a:lnTo>
                        <a:lnTo>
                          <a:pt x="234" y="1352"/>
                        </a:lnTo>
                        <a:lnTo>
                          <a:pt x="228" y="1360"/>
                        </a:lnTo>
                        <a:lnTo>
                          <a:pt x="226" y="1370"/>
                        </a:lnTo>
                        <a:lnTo>
                          <a:pt x="222" y="1380"/>
                        </a:lnTo>
                        <a:lnTo>
                          <a:pt x="220" y="1391"/>
                        </a:lnTo>
                        <a:lnTo>
                          <a:pt x="218" y="1399"/>
                        </a:lnTo>
                        <a:lnTo>
                          <a:pt x="220" y="1409"/>
                        </a:lnTo>
                        <a:lnTo>
                          <a:pt x="222" y="1417"/>
                        </a:lnTo>
                        <a:lnTo>
                          <a:pt x="228" y="1426"/>
                        </a:lnTo>
                        <a:lnTo>
                          <a:pt x="236" y="1432"/>
                        </a:lnTo>
                        <a:lnTo>
                          <a:pt x="241" y="1432"/>
                        </a:lnTo>
                        <a:lnTo>
                          <a:pt x="245" y="1432"/>
                        </a:lnTo>
                        <a:lnTo>
                          <a:pt x="247" y="1432"/>
                        </a:lnTo>
                        <a:lnTo>
                          <a:pt x="251" y="1432"/>
                        </a:lnTo>
                        <a:lnTo>
                          <a:pt x="255" y="1432"/>
                        </a:lnTo>
                        <a:lnTo>
                          <a:pt x="259" y="1434"/>
                        </a:lnTo>
                        <a:lnTo>
                          <a:pt x="261" y="1434"/>
                        </a:lnTo>
                        <a:lnTo>
                          <a:pt x="265" y="1436"/>
                        </a:lnTo>
                        <a:lnTo>
                          <a:pt x="267" y="1438"/>
                        </a:lnTo>
                        <a:lnTo>
                          <a:pt x="278" y="1438"/>
                        </a:lnTo>
                        <a:lnTo>
                          <a:pt x="286" y="1438"/>
                        </a:lnTo>
                        <a:lnTo>
                          <a:pt x="292" y="1440"/>
                        </a:lnTo>
                        <a:lnTo>
                          <a:pt x="296" y="1442"/>
                        </a:lnTo>
                        <a:lnTo>
                          <a:pt x="300" y="1446"/>
                        </a:lnTo>
                        <a:lnTo>
                          <a:pt x="304" y="1450"/>
                        </a:lnTo>
                        <a:lnTo>
                          <a:pt x="306" y="1454"/>
                        </a:lnTo>
                        <a:lnTo>
                          <a:pt x="306" y="1461"/>
                        </a:lnTo>
                        <a:lnTo>
                          <a:pt x="306" y="1471"/>
                        </a:lnTo>
                        <a:lnTo>
                          <a:pt x="306" y="1481"/>
                        </a:lnTo>
                        <a:lnTo>
                          <a:pt x="302" y="1487"/>
                        </a:lnTo>
                        <a:lnTo>
                          <a:pt x="298" y="1491"/>
                        </a:lnTo>
                        <a:lnTo>
                          <a:pt x="292" y="1502"/>
                        </a:lnTo>
                        <a:lnTo>
                          <a:pt x="288" y="1514"/>
                        </a:lnTo>
                        <a:lnTo>
                          <a:pt x="288" y="1526"/>
                        </a:lnTo>
                        <a:lnTo>
                          <a:pt x="290" y="1539"/>
                        </a:lnTo>
                        <a:lnTo>
                          <a:pt x="296" y="1549"/>
                        </a:lnTo>
                        <a:lnTo>
                          <a:pt x="304" y="1557"/>
                        </a:lnTo>
                        <a:lnTo>
                          <a:pt x="315" y="1565"/>
                        </a:lnTo>
                        <a:lnTo>
                          <a:pt x="329" y="1569"/>
                        </a:lnTo>
                        <a:lnTo>
                          <a:pt x="339" y="1567"/>
                        </a:lnTo>
                        <a:lnTo>
                          <a:pt x="345" y="1567"/>
                        </a:lnTo>
                        <a:lnTo>
                          <a:pt x="351" y="1569"/>
                        </a:lnTo>
                        <a:lnTo>
                          <a:pt x="354" y="1573"/>
                        </a:lnTo>
                        <a:lnTo>
                          <a:pt x="354" y="1580"/>
                        </a:lnTo>
                        <a:lnTo>
                          <a:pt x="354" y="1586"/>
                        </a:lnTo>
                        <a:lnTo>
                          <a:pt x="354" y="1594"/>
                        </a:lnTo>
                        <a:lnTo>
                          <a:pt x="354" y="1602"/>
                        </a:lnTo>
                        <a:lnTo>
                          <a:pt x="356" y="1619"/>
                        </a:lnTo>
                        <a:lnTo>
                          <a:pt x="360" y="1633"/>
                        </a:lnTo>
                        <a:lnTo>
                          <a:pt x="368" y="1647"/>
                        </a:lnTo>
                        <a:lnTo>
                          <a:pt x="376" y="1662"/>
                        </a:lnTo>
                        <a:lnTo>
                          <a:pt x="386" y="1674"/>
                        </a:lnTo>
                        <a:lnTo>
                          <a:pt x="393" y="1686"/>
                        </a:lnTo>
                        <a:lnTo>
                          <a:pt x="399" y="1697"/>
                        </a:lnTo>
                        <a:lnTo>
                          <a:pt x="403" y="1709"/>
                        </a:lnTo>
                        <a:lnTo>
                          <a:pt x="391" y="1715"/>
                        </a:lnTo>
                        <a:lnTo>
                          <a:pt x="391" y="1717"/>
                        </a:lnTo>
                        <a:lnTo>
                          <a:pt x="388" y="1721"/>
                        </a:lnTo>
                        <a:lnTo>
                          <a:pt x="388" y="1725"/>
                        </a:lnTo>
                        <a:lnTo>
                          <a:pt x="388" y="1732"/>
                        </a:lnTo>
                        <a:lnTo>
                          <a:pt x="388" y="1736"/>
                        </a:lnTo>
                        <a:lnTo>
                          <a:pt x="388" y="1742"/>
                        </a:lnTo>
                        <a:lnTo>
                          <a:pt x="386" y="1746"/>
                        </a:lnTo>
                        <a:lnTo>
                          <a:pt x="386" y="1750"/>
                        </a:lnTo>
                        <a:lnTo>
                          <a:pt x="401" y="1754"/>
                        </a:lnTo>
                        <a:lnTo>
                          <a:pt x="407" y="1756"/>
                        </a:lnTo>
                        <a:lnTo>
                          <a:pt x="407" y="1758"/>
                        </a:lnTo>
                        <a:lnTo>
                          <a:pt x="401" y="1758"/>
                        </a:lnTo>
                        <a:lnTo>
                          <a:pt x="393" y="1760"/>
                        </a:lnTo>
                        <a:lnTo>
                          <a:pt x="382" y="1762"/>
                        </a:lnTo>
                        <a:lnTo>
                          <a:pt x="372" y="1769"/>
                        </a:lnTo>
                        <a:lnTo>
                          <a:pt x="364" y="1777"/>
                        </a:lnTo>
                        <a:lnTo>
                          <a:pt x="349" y="1773"/>
                        </a:lnTo>
                        <a:lnTo>
                          <a:pt x="341" y="1771"/>
                        </a:lnTo>
                        <a:lnTo>
                          <a:pt x="337" y="1765"/>
                        </a:lnTo>
                        <a:lnTo>
                          <a:pt x="337" y="1760"/>
                        </a:lnTo>
                        <a:lnTo>
                          <a:pt x="337" y="1756"/>
                        </a:lnTo>
                        <a:lnTo>
                          <a:pt x="337" y="1752"/>
                        </a:lnTo>
                        <a:lnTo>
                          <a:pt x="335" y="1748"/>
                        </a:lnTo>
                        <a:lnTo>
                          <a:pt x="329" y="1744"/>
                        </a:lnTo>
                        <a:lnTo>
                          <a:pt x="325" y="1744"/>
                        </a:lnTo>
                        <a:lnTo>
                          <a:pt x="321" y="1746"/>
                        </a:lnTo>
                        <a:lnTo>
                          <a:pt x="312" y="1748"/>
                        </a:lnTo>
                        <a:lnTo>
                          <a:pt x="304" y="1750"/>
                        </a:lnTo>
                        <a:lnTo>
                          <a:pt x="294" y="1752"/>
                        </a:lnTo>
                        <a:lnTo>
                          <a:pt x="288" y="1754"/>
                        </a:lnTo>
                        <a:lnTo>
                          <a:pt x="282" y="1756"/>
                        </a:lnTo>
                        <a:lnTo>
                          <a:pt x="280" y="1758"/>
                        </a:lnTo>
                        <a:lnTo>
                          <a:pt x="278" y="1767"/>
                        </a:lnTo>
                        <a:lnTo>
                          <a:pt x="273" y="1771"/>
                        </a:lnTo>
                        <a:lnTo>
                          <a:pt x="265" y="1775"/>
                        </a:lnTo>
                        <a:lnTo>
                          <a:pt x="257" y="1777"/>
                        </a:lnTo>
                        <a:lnTo>
                          <a:pt x="247" y="1777"/>
                        </a:lnTo>
                        <a:lnTo>
                          <a:pt x="236" y="1775"/>
                        </a:lnTo>
                        <a:lnTo>
                          <a:pt x="224" y="1771"/>
                        </a:lnTo>
                        <a:lnTo>
                          <a:pt x="212" y="1762"/>
                        </a:lnTo>
                        <a:lnTo>
                          <a:pt x="210" y="1760"/>
                        </a:lnTo>
                        <a:lnTo>
                          <a:pt x="208" y="1758"/>
                        </a:lnTo>
                        <a:lnTo>
                          <a:pt x="206" y="1756"/>
                        </a:lnTo>
                        <a:lnTo>
                          <a:pt x="204" y="1758"/>
                        </a:lnTo>
                        <a:lnTo>
                          <a:pt x="200" y="1758"/>
                        </a:lnTo>
                        <a:lnTo>
                          <a:pt x="197" y="1758"/>
                        </a:lnTo>
                        <a:lnTo>
                          <a:pt x="193" y="1760"/>
                        </a:lnTo>
                        <a:lnTo>
                          <a:pt x="191" y="1760"/>
                        </a:lnTo>
                        <a:lnTo>
                          <a:pt x="185" y="1758"/>
                        </a:lnTo>
                        <a:lnTo>
                          <a:pt x="179" y="1756"/>
                        </a:lnTo>
                        <a:lnTo>
                          <a:pt x="173" y="1756"/>
                        </a:lnTo>
                        <a:lnTo>
                          <a:pt x="165" y="1754"/>
                        </a:lnTo>
                        <a:lnTo>
                          <a:pt x="158" y="1754"/>
                        </a:lnTo>
                        <a:lnTo>
                          <a:pt x="150" y="1752"/>
                        </a:lnTo>
                        <a:lnTo>
                          <a:pt x="144" y="1752"/>
                        </a:lnTo>
                        <a:lnTo>
                          <a:pt x="138" y="1752"/>
                        </a:lnTo>
                        <a:lnTo>
                          <a:pt x="130" y="1750"/>
                        </a:lnTo>
                        <a:lnTo>
                          <a:pt x="126" y="1750"/>
                        </a:lnTo>
                        <a:lnTo>
                          <a:pt x="121" y="1750"/>
                        </a:lnTo>
                        <a:lnTo>
                          <a:pt x="119" y="1750"/>
                        </a:lnTo>
                        <a:lnTo>
                          <a:pt x="119" y="1752"/>
                        </a:lnTo>
                        <a:lnTo>
                          <a:pt x="117" y="1752"/>
                        </a:lnTo>
                        <a:lnTo>
                          <a:pt x="115" y="1752"/>
                        </a:lnTo>
                        <a:lnTo>
                          <a:pt x="113" y="1752"/>
                        </a:lnTo>
                        <a:lnTo>
                          <a:pt x="109" y="1744"/>
                        </a:lnTo>
                        <a:lnTo>
                          <a:pt x="105" y="1740"/>
                        </a:lnTo>
                        <a:lnTo>
                          <a:pt x="101" y="1744"/>
                        </a:lnTo>
                        <a:lnTo>
                          <a:pt x="99" y="1752"/>
                        </a:lnTo>
                        <a:lnTo>
                          <a:pt x="99" y="1762"/>
                        </a:lnTo>
                        <a:lnTo>
                          <a:pt x="97" y="1775"/>
                        </a:lnTo>
                        <a:lnTo>
                          <a:pt x="97" y="1785"/>
                        </a:lnTo>
                        <a:lnTo>
                          <a:pt x="97" y="1791"/>
                        </a:lnTo>
                        <a:lnTo>
                          <a:pt x="50" y="1789"/>
                        </a:lnTo>
                        <a:lnTo>
                          <a:pt x="45" y="1789"/>
                        </a:lnTo>
                        <a:lnTo>
                          <a:pt x="43" y="1789"/>
                        </a:lnTo>
                        <a:lnTo>
                          <a:pt x="39" y="1789"/>
                        </a:lnTo>
                        <a:lnTo>
                          <a:pt x="37" y="1789"/>
                        </a:lnTo>
                        <a:lnTo>
                          <a:pt x="35" y="1787"/>
                        </a:lnTo>
                        <a:lnTo>
                          <a:pt x="33" y="1787"/>
                        </a:lnTo>
                        <a:lnTo>
                          <a:pt x="31" y="1785"/>
                        </a:lnTo>
                        <a:lnTo>
                          <a:pt x="29" y="1785"/>
                        </a:lnTo>
                        <a:lnTo>
                          <a:pt x="25" y="1793"/>
                        </a:lnTo>
                        <a:lnTo>
                          <a:pt x="21" y="1799"/>
                        </a:lnTo>
                        <a:lnTo>
                          <a:pt x="15" y="1804"/>
                        </a:lnTo>
                        <a:lnTo>
                          <a:pt x="11" y="1810"/>
                        </a:lnTo>
                        <a:lnTo>
                          <a:pt x="6" y="1814"/>
                        </a:lnTo>
                        <a:lnTo>
                          <a:pt x="4" y="1820"/>
                        </a:lnTo>
                        <a:lnTo>
                          <a:pt x="2" y="1828"/>
                        </a:lnTo>
                        <a:lnTo>
                          <a:pt x="0" y="1838"/>
                        </a:lnTo>
                        <a:lnTo>
                          <a:pt x="4" y="1841"/>
                        </a:lnTo>
                        <a:lnTo>
                          <a:pt x="6" y="1843"/>
                        </a:lnTo>
                        <a:lnTo>
                          <a:pt x="8" y="1843"/>
                        </a:lnTo>
                        <a:lnTo>
                          <a:pt x="11" y="1845"/>
                        </a:lnTo>
                        <a:lnTo>
                          <a:pt x="15" y="1845"/>
                        </a:lnTo>
                        <a:lnTo>
                          <a:pt x="17" y="1845"/>
                        </a:lnTo>
                        <a:lnTo>
                          <a:pt x="19" y="1847"/>
                        </a:lnTo>
                        <a:lnTo>
                          <a:pt x="21" y="1847"/>
                        </a:lnTo>
                        <a:lnTo>
                          <a:pt x="27" y="1861"/>
                        </a:lnTo>
                        <a:lnTo>
                          <a:pt x="33" y="1875"/>
                        </a:lnTo>
                        <a:lnTo>
                          <a:pt x="41" y="1892"/>
                        </a:lnTo>
                        <a:lnTo>
                          <a:pt x="54" y="1906"/>
                        </a:lnTo>
                        <a:lnTo>
                          <a:pt x="64" y="1921"/>
                        </a:lnTo>
                        <a:lnTo>
                          <a:pt x="76" y="1935"/>
                        </a:lnTo>
                        <a:lnTo>
                          <a:pt x="91" y="1945"/>
                        </a:lnTo>
                        <a:lnTo>
                          <a:pt x="103" y="1953"/>
                        </a:lnTo>
                        <a:lnTo>
                          <a:pt x="126" y="1958"/>
                        </a:lnTo>
                        <a:lnTo>
                          <a:pt x="146" y="1962"/>
                        </a:lnTo>
                        <a:lnTo>
                          <a:pt x="165" y="1962"/>
                        </a:lnTo>
                        <a:lnTo>
                          <a:pt x="183" y="1962"/>
                        </a:lnTo>
                        <a:lnTo>
                          <a:pt x="204" y="1960"/>
                        </a:lnTo>
                        <a:lnTo>
                          <a:pt x="222" y="1958"/>
                        </a:lnTo>
                        <a:lnTo>
                          <a:pt x="243" y="1953"/>
                        </a:lnTo>
                        <a:lnTo>
                          <a:pt x="263" y="1949"/>
                        </a:lnTo>
                        <a:lnTo>
                          <a:pt x="265" y="1941"/>
                        </a:lnTo>
                        <a:lnTo>
                          <a:pt x="269" y="1937"/>
                        </a:lnTo>
                        <a:lnTo>
                          <a:pt x="273" y="1933"/>
                        </a:lnTo>
                        <a:lnTo>
                          <a:pt x="276" y="1929"/>
                        </a:lnTo>
                        <a:lnTo>
                          <a:pt x="280" y="1929"/>
                        </a:lnTo>
                        <a:lnTo>
                          <a:pt x="284" y="1929"/>
                        </a:lnTo>
                        <a:lnTo>
                          <a:pt x="286" y="1933"/>
                        </a:lnTo>
                        <a:lnTo>
                          <a:pt x="290" y="1939"/>
                        </a:lnTo>
                        <a:lnTo>
                          <a:pt x="269" y="1988"/>
                        </a:lnTo>
                        <a:lnTo>
                          <a:pt x="218" y="2023"/>
                        </a:lnTo>
                        <a:lnTo>
                          <a:pt x="206" y="2025"/>
                        </a:lnTo>
                        <a:lnTo>
                          <a:pt x="195" y="2025"/>
                        </a:lnTo>
                        <a:lnTo>
                          <a:pt x="183" y="2025"/>
                        </a:lnTo>
                        <a:lnTo>
                          <a:pt x="173" y="2027"/>
                        </a:lnTo>
                        <a:lnTo>
                          <a:pt x="160" y="2027"/>
                        </a:lnTo>
                        <a:lnTo>
                          <a:pt x="150" y="2029"/>
                        </a:lnTo>
                        <a:lnTo>
                          <a:pt x="138" y="2032"/>
                        </a:lnTo>
                        <a:lnTo>
                          <a:pt x="128" y="2034"/>
                        </a:lnTo>
                        <a:lnTo>
                          <a:pt x="117" y="2023"/>
                        </a:lnTo>
                        <a:lnTo>
                          <a:pt x="109" y="2019"/>
                        </a:lnTo>
                        <a:lnTo>
                          <a:pt x="107" y="2019"/>
                        </a:lnTo>
                        <a:lnTo>
                          <a:pt x="105" y="2019"/>
                        </a:lnTo>
                        <a:lnTo>
                          <a:pt x="103" y="2021"/>
                        </a:lnTo>
                        <a:lnTo>
                          <a:pt x="101" y="2023"/>
                        </a:lnTo>
                        <a:lnTo>
                          <a:pt x="99" y="2032"/>
                        </a:lnTo>
                        <a:lnTo>
                          <a:pt x="99" y="2042"/>
                        </a:lnTo>
                        <a:lnTo>
                          <a:pt x="99" y="2052"/>
                        </a:lnTo>
                        <a:lnTo>
                          <a:pt x="101" y="2064"/>
                        </a:lnTo>
                        <a:lnTo>
                          <a:pt x="130" y="2097"/>
                        </a:lnTo>
                        <a:lnTo>
                          <a:pt x="156" y="2130"/>
                        </a:lnTo>
                        <a:lnTo>
                          <a:pt x="181" y="2161"/>
                        </a:lnTo>
                        <a:lnTo>
                          <a:pt x="204" y="2190"/>
                        </a:lnTo>
                        <a:lnTo>
                          <a:pt x="226" y="2214"/>
                        </a:lnTo>
                        <a:lnTo>
                          <a:pt x="247" y="2235"/>
                        </a:lnTo>
                        <a:lnTo>
                          <a:pt x="255" y="2243"/>
                        </a:lnTo>
                        <a:lnTo>
                          <a:pt x="265" y="2251"/>
                        </a:lnTo>
                        <a:lnTo>
                          <a:pt x="273" y="2255"/>
                        </a:lnTo>
                        <a:lnTo>
                          <a:pt x="284" y="2260"/>
                        </a:lnTo>
                        <a:lnTo>
                          <a:pt x="302" y="2262"/>
                        </a:lnTo>
                        <a:lnTo>
                          <a:pt x="317" y="2264"/>
                        </a:lnTo>
                        <a:lnTo>
                          <a:pt x="331" y="2266"/>
                        </a:lnTo>
                        <a:lnTo>
                          <a:pt x="341" y="2268"/>
                        </a:lnTo>
                        <a:lnTo>
                          <a:pt x="354" y="2266"/>
                        </a:lnTo>
                        <a:lnTo>
                          <a:pt x="370" y="2264"/>
                        </a:lnTo>
                        <a:lnTo>
                          <a:pt x="388" y="2255"/>
                        </a:lnTo>
                        <a:lnTo>
                          <a:pt x="413" y="2243"/>
                        </a:lnTo>
                        <a:lnTo>
                          <a:pt x="427" y="2241"/>
                        </a:lnTo>
                        <a:lnTo>
                          <a:pt x="442" y="2237"/>
                        </a:lnTo>
                        <a:lnTo>
                          <a:pt x="454" y="2231"/>
                        </a:lnTo>
                        <a:lnTo>
                          <a:pt x="464" y="2223"/>
                        </a:lnTo>
                        <a:lnTo>
                          <a:pt x="475" y="2210"/>
                        </a:lnTo>
                        <a:lnTo>
                          <a:pt x="483" y="2200"/>
                        </a:lnTo>
                        <a:lnTo>
                          <a:pt x="491" y="2188"/>
                        </a:lnTo>
                        <a:lnTo>
                          <a:pt x="499" y="2175"/>
                        </a:lnTo>
                        <a:lnTo>
                          <a:pt x="501" y="2163"/>
                        </a:lnTo>
                        <a:lnTo>
                          <a:pt x="501" y="2151"/>
                        </a:lnTo>
                        <a:lnTo>
                          <a:pt x="503" y="2138"/>
                        </a:lnTo>
                        <a:lnTo>
                          <a:pt x="506" y="2128"/>
                        </a:lnTo>
                        <a:lnTo>
                          <a:pt x="508" y="2116"/>
                        </a:lnTo>
                        <a:lnTo>
                          <a:pt x="510" y="2105"/>
                        </a:lnTo>
                        <a:lnTo>
                          <a:pt x="514" y="2093"/>
                        </a:lnTo>
                        <a:lnTo>
                          <a:pt x="518" y="2081"/>
                        </a:lnTo>
                        <a:lnTo>
                          <a:pt x="522" y="2046"/>
                        </a:lnTo>
                        <a:lnTo>
                          <a:pt x="524" y="2050"/>
                        </a:lnTo>
                        <a:lnTo>
                          <a:pt x="528" y="2054"/>
                        </a:lnTo>
                        <a:lnTo>
                          <a:pt x="532" y="2056"/>
                        </a:lnTo>
                        <a:lnTo>
                          <a:pt x="538" y="2058"/>
                        </a:lnTo>
                        <a:lnTo>
                          <a:pt x="549" y="2060"/>
                        </a:lnTo>
                        <a:lnTo>
                          <a:pt x="561" y="2062"/>
                        </a:lnTo>
                        <a:lnTo>
                          <a:pt x="575" y="2062"/>
                        </a:lnTo>
                        <a:lnTo>
                          <a:pt x="588" y="2062"/>
                        </a:lnTo>
                        <a:lnTo>
                          <a:pt x="600" y="2062"/>
                        </a:lnTo>
                        <a:lnTo>
                          <a:pt x="612" y="2066"/>
                        </a:lnTo>
                        <a:lnTo>
                          <a:pt x="592" y="2085"/>
                        </a:lnTo>
                        <a:lnTo>
                          <a:pt x="567" y="2081"/>
                        </a:lnTo>
                        <a:lnTo>
                          <a:pt x="565" y="2087"/>
                        </a:lnTo>
                        <a:lnTo>
                          <a:pt x="563" y="2095"/>
                        </a:lnTo>
                        <a:lnTo>
                          <a:pt x="561" y="2105"/>
                        </a:lnTo>
                        <a:lnTo>
                          <a:pt x="559" y="2116"/>
                        </a:lnTo>
                        <a:lnTo>
                          <a:pt x="559" y="2128"/>
                        </a:lnTo>
                        <a:lnTo>
                          <a:pt x="557" y="2136"/>
                        </a:lnTo>
                        <a:lnTo>
                          <a:pt x="559" y="2145"/>
                        </a:lnTo>
                        <a:lnTo>
                          <a:pt x="561" y="2151"/>
                        </a:lnTo>
                        <a:lnTo>
                          <a:pt x="573" y="2159"/>
                        </a:lnTo>
                        <a:lnTo>
                          <a:pt x="569" y="2167"/>
                        </a:lnTo>
                        <a:lnTo>
                          <a:pt x="567" y="2175"/>
                        </a:lnTo>
                        <a:lnTo>
                          <a:pt x="563" y="2184"/>
                        </a:lnTo>
                        <a:lnTo>
                          <a:pt x="561" y="2192"/>
                        </a:lnTo>
                        <a:lnTo>
                          <a:pt x="559" y="2200"/>
                        </a:lnTo>
                        <a:lnTo>
                          <a:pt x="557" y="2208"/>
                        </a:lnTo>
                        <a:lnTo>
                          <a:pt x="557" y="2216"/>
                        </a:lnTo>
                        <a:lnTo>
                          <a:pt x="557" y="2227"/>
                        </a:lnTo>
                        <a:lnTo>
                          <a:pt x="567" y="2227"/>
                        </a:lnTo>
                        <a:lnTo>
                          <a:pt x="571" y="2249"/>
                        </a:lnTo>
                        <a:lnTo>
                          <a:pt x="571" y="2251"/>
                        </a:lnTo>
                        <a:lnTo>
                          <a:pt x="579" y="2280"/>
                        </a:lnTo>
                        <a:lnTo>
                          <a:pt x="584" y="2303"/>
                        </a:lnTo>
                        <a:lnTo>
                          <a:pt x="584" y="2319"/>
                        </a:lnTo>
                        <a:lnTo>
                          <a:pt x="582" y="2336"/>
                        </a:lnTo>
                        <a:lnTo>
                          <a:pt x="577" y="2350"/>
                        </a:lnTo>
                        <a:lnTo>
                          <a:pt x="573" y="2364"/>
                        </a:lnTo>
                        <a:lnTo>
                          <a:pt x="567" y="2383"/>
                        </a:lnTo>
                        <a:lnTo>
                          <a:pt x="559" y="2405"/>
                        </a:lnTo>
                        <a:lnTo>
                          <a:pt x="559" y="2422"/>
                        </a:lnTo>
                        <a:lnTo>
                          <a:pt x="561" y="2438"/>
                        </a:lnTo>
                        <a:lnTo>
                          <a:pt x="563" y="2455"/>
                        </a:lnTo>
                        <a:lnTo>
                          <a:pt x="565" y="2469"/>
                        </a:lnTo>
                        <a:lnTo>
                          <a:pt x="567" y="2483"/>
                        </a:lnTo>
                        <a:lnTo>
                          <a:pt x="569" y="2498"/>
                        </a:lnTo>
                        <a:lnTo>
                          <a:pt x="569" y="2512"/>
                        </a:lnTo>
                        <a:lnTo>
                          <a:pt x="567" y="2527"/>
                        </a:lnTo>
                        <a:lnTo>
                          <a:pt x="573" y="2520"/>
                        </a:lnTo>
                        <a:lnTo>
                          <a:pt x="577" y="2516"/>
                        </a:lnTo>
                        <a:lnTo>
                          <a:pt x="582" y="2514"/>
                        </a:lnTo>
                        <a:lnTo>
                          <a:pt x="584" y="2514"/>
                        </a:lnTo>
                        <a:lnTo>
                          <a:pt x="588" y="2518"/>
                        </a:lnTo>
                        <a:lnTo>
                          <a:pt x="588" y="2527"/>
                        </a:lnTo>
                        <a:lnTo>
                          <a:pt x="586" y="2537"/>
                        </a:lnTo>
                        <a:lnTo>
                          <a:pt x="584" y="2549"/>
                        </a:lnTo>
                        <a:lnTo>
                          <a:pt x="582" y="2559"/>
                        </a:lnTo>
                        <a:lnTo>
                          <a:pt x="577" y="2568"/>
                        </a:lnTo>
                        <a:lnTo>
                          <a:pt x="575" y="2578"/>
                        </a:lnTo>
                        <a:lnTo>
                          <a:pt x="573" y="2586"/>
                        </a:lnTo>
                        <a:lnTo>
                          <a:pt x="573" y="2596"/>
                        </a:lnTo>
                        <a:lnTo>
                          <a:pt x="571" y="2605"/>
                        </a:lnTo>
                        <a:lnTo>
                          <a:pt x="573" y="2613"/>
                        </a:lnTo>
                        <a:lnTo>
                          <a:pt x="575" y="2621"/>
                        </a:lnTo>
                        <a:lnTo>
                          <a:pt x="577" y="2629"/>
                        </a:lnTo>
                        <a:lnTo>
                          <a:pt x="584" y="2638"/>
                        </a:lnTo>
                        <a:lnTo>
                          <a:pt x="582" y="2650"/>
                        </a:lnTo>
                        <a:lnTo>
                          <a:pt x="582" y="2664"/>
                        </a:lnTo>
                        <a:lnTo>
                          <a:pt x="584" y="2681"/>
                        </a:lnTo>
                        <a:lnTo>
                          <a:pt x="588" y="2697"/>
                        </a:lnTo>
                        <a:lnTo>
                          <a:pt x="592" y="2714"/>
                        </a:lnTo>
                        <a:lnTo>
                          <a:pt x="596" y="2730"/>
                        </a:lnTo>
                        <a:lnTo>
                          <a:pt x="600" y="2744"/>
                        </a:lnTo>
                        <a:lnTo>
                          <a:pt x="602" y="2755"/>
                        </a:lnTo>
                        <a:lnTo>
                          <a:pt x="604" y="2763"/>
                        </a:lnTo>
                        <a:lnTo>
                          <a:pt x="606" y="2773"/>
                        </a:lnTo>
                        <a:lnTo>
                          <a:pt x="608" y="2783"/>
                        </a:lnTo>
                        <a:lnTo>
                          <a:pt x="610" y="2794"/>
                        </a:lnTo>
                        <a:lnTo>
                          <a:pt x="612" y="2804"/>
                        </a:lnTo>
                        <a:lnTo>
                          <a:pt x="612" y="2816"/>
                        </a:lnTo>
                        <a:lnTo>
                          <a:pt x="614" y="2824"/>
                        </a:lnTo>
                        <a:lnTo>
                          <a:pt x="614" y="2835"/>
                        </a:lnTo>
                        <a:lnTo>
                          <a:pt x="614" y="2847"/>
                        </a:lnTo>
                        <a:lnTo>
                          <a:pt x="614" y="2861"/>
                        </a:lnTo>
                        <a:lnTo>
                          <a:pt x="616" y="2878"/>
                        </a:lnTo>
                        <a:lnTo>
                          <a:pt x="616" y="2892"/>
                        </a:lnTo>
                        <a:lnTo>
                          <a:pt x="621" y="2907"/>
                        </a:lnTo>
                        <a:lnTo>
                          <a:pt x="625" y="2919"/>
                        </a:lnTo>
                        <a:lnTo>
                          <a:pt x="631" y="2931"/>
                        </a:lnTo>
                        <a:lnTo>
                          <a:pt x="641" y="2942"/>
                        </a:lnTo>
                        <a:lnTo>
                          <a:pt x="641" y="2954"/>
                        </a:lnTo>
                        <a:lnTo>
                          <a:pt x="643" y="2964"/>
                        </a:lnTo>
                        <a:lnTo>
                          <a:pt x="649" y="2974"/>
                        </a:lnTo>
                        <a:lnTo>
                          <a:pt x="658" y="2985"/>
                        </a:lnTo>
                        <a:lnTo>
                          <a:pt x="664" y="2995"/>
                        </a:lnTo>
                        <a:lnTo>
                          <a:pt x="670" y="3007"/>
                        </a:lnTo>
                        <a:lnTo>
                          <a:pt x="676" y="3022"/>
                        </a:lnTo>
                        <a:lnTo>
                          <a:pt x="678" y="3034"/>
                        </a:lnTo>
                        <a:lnTo>
                          <a:pt x="684" y="3036"/>
                        </a:lnTo>
                        <a:lnTo>
                          <a:pt x="690" y="3034"/>
                        </a:lnTo>
                        <a:lnTo>
                          <a:pt x="695" y="3032"/>
                        </a:lnTo>
                        <a:lnTo>
                          <a:pt x="697" y="3032"/>
                        </a:lnTo>
                        <a:lnTo>
                          <a:pt x="697" y="3036"/>
                        </a:lnTo>
                        <a:lnTo>
                          <a:pt x="695" y="3044"/>
                        </a:lnTo>
                        <a:lnTo>
                          <a:pt x="690" y="3059"/>
                        </a:lnTo>
                        <a:lnTo>
                          <a:pt x="695" y="3071"/>
                        </a:lnTo>
                        <a:lnTo>
                          <a:pt x="699" y="3081"/>
                        </a:lnTo>
                        <a:lnTo>
                          <a:pt x="701" y="3091"/>
                        </a:lnTo>
                        <a:lnTo>
                          <a:pt x="705" y="3102"/>
                        </a:lnTo>
                        <a:lnTo>
                          <a:pt x="709" y="3112"/>
                        </a:lnTo>
                        <a:lnTo>
                          <a:pt x="713" y="3122"/>
                        </a:lnTo>
                        <a:lnTo>
                          <a:pt x="719" y="3133"/>
                        </a:lnTo>
                        <a:lnTo>
                          <a:pt x="725" y="3145"/>
                        </a:lnTo>
                        <a:lnTo>
                          <a:pt x="736" y="3153"/>
                        </a:lnTo>
                        <a:lnTo>
                          <a:pt x="744" y="3163"/>
                        </a:lnTo>
                        <a:lnTo>
                          <a:pt x="752" y="3176"/>
                        </a:lnTo>
                        <a:lnTo>
                          <a:pt x="758" y="3188"/>
                        </a:lnTo>
                        <a:lnTo>
                          <a:pt x="762" y="3202"/>
                        </a:lnTo>
                        <a:lnTo>
                          <a:pt x="764" y="3217"/>
                        </a:lnTo>
                        <a:lnTo>
                          <a:pt x="768" y="3231"/>
                        </a:lnTo>
                        <a:lnTo>
                          <a:pt x="771" y="3246"/>
                        </a:lnTo>
                        <a:lnTo>
                          <a:pt x="785" y="3272"/>
                        </a:lnTo>
                        <a:lnTo>
                          <a:pt x="795" y="3301"/>
                        </a:lnTo>
                        <a:lnTo>
                          <a:pt x="803" y="3330"/>
                        </a:lnTo>
                        <a:lnTo>
                          <a:pt x="812" y="3361"/>
                        </a:lnTo>
                        <a:lnTo>
                          <a:pt x="818" y="3389"/>
                        </a:lnTo>
                        <a:lnTo>
                          <a:pt x="822" y="3420"/>
                        </a:lnTo>
                        <a:lnTo>
                          <a:pt x="830" y="3451"/>
                        </a:lnTo>
                        <a:lnTo>
                          <a:pt x="836" y="3480"/>
                        </a:lnTo>
                        <a:lnTo>
                          <a:pt x="838" y="3492"/>
                        </a:lnTo>
                        <a:lnTo>
                          <a:pt x="857" y="3519"/>
                        </a:lnTo>
                        <a:lnTo>
                          <a:pt x="869" y="3539"/>
                        </a:lnTo>
                        <a:lnTo>
                          <a:pt x="881" y="3554"/>
                        </a:lnTo>
                        <a:lnTo>
                          <a:pt x="890" y="3564"/>
                        </a:lnTo>
                        <a:lnTo>
                          <a:pt x="896" y="3574"/>
                        </a:lnTo>
                        <a:lnTo>
                          <a:pt x="902" y="3582"/>
                        </a:lnTo>
                        <a:lnTo>
                          <a:pt x="908" y="3591"/>
                        </a:lnTo>
                        <a:lnTo>
                          <a:pt x="916" y="3599"/>
                        </a:lnTo>
                        <a:lnTo>
                          <a:pt x="931" y="3652"/>
                        </a:lnTo>
                        <a:lnTo>
                          <a:pt x="945" y="3702"/>
                        </a:lnTo>
                        <a:lnTo>
                          <a:pt x="962" y="3749"/>
                        </a:lnTo>
                        <a:lnTo>
                          <a:pt x="978" y="3790"/>
                        </a:lnTo>
                        <a:lnTo>
                          <a:pt x="992" y="3829"/>
                        </a:lnTo>
                        <a:lnTo>
                          <a:pt x="1005" y="3866"/>
                        </a:lnTo>
                        <a:lnTo>
                          <a:pt x="1015" y="3901"/>
                        </a:lnTo>
                        <a:lnTo>
                          <a:pt x="1021" y="3934"/>
                        </a:lnTo>
                        <a:lnTo>
                          <a:pt x="1031" y="3956"/>
                        </a:lnTo>
                        <a:lnTo>
                          <a:pt x="1042" y="3979"/>
                        </a:lnTo>
                        <a:lnTo>
                          <a:pt x="1054" y="4001"/>
                        </a:lnTo>
                        <a:lnTo>
                          <a:pt x="1068" y="4022"/>
                        </a:lnTo>
                        <a:lnTo>
                          <a:pt x="1083" y="4043"/>
                        </a:lnTo>
                        <a:lnTo>
                          <a:pt x="1099" y="4063"/>
                        </a:lnTo>
                        <a:lnTo>
                          <a:pt x="1116" y="4082"/>
                        </a:lnTo>
                        <a:lnTo>
                          <a:pt x="1134" y="4098"/>
                        </a:lnTo>
                        <a:lnTo>
                          <a:pt x="1142" y="4100"/>
                        </a:lnTo>
                        <a:lnTo>
                          <a:pt x="1153" y="4098"/>
                        </a:lnTo>
                        <a:lnTo>
                          <a:pt x="1163" y="4098"/>
                        </a:lnTo>
                        <a:lnTo>
                          <a:pt x="1175" y="4096"/>
                        </a:lnTo>
                        <a:lnTo>
                          <a:pt x="1183" y="4094"/>
                        </a:lnTo>
                        <a:lnTo>
                          <a:pt x="1192" y="4088"/>
                        </a:lnTo>
                        <a:lnTo>
                          <a:pt x="1196" y="4086"/>
                        </a:lnTo>
                        <a:lnTo>
                          <a:pt x="1198" y="4082"/>
                        </a:lnTo>
                        <a:lnTo>
                          <a:pt x="1200" y="4077"/>
                        </a:lnTo>
                        <a:lnTo>
                          <a:pt x="1200" y="4071"/>
                        </a:lnTo>
                        <a:lnTo>
                          <a:pt x="1206" y="4069"/>
                        </a:lnTo>
                        <a:lnTo>
                          <a:pt x="1214" y="4065"/>
                        </a:lnTo>
                        <a:lnTo>
                          <a:pt x="1218" y="4061"/>
                        </a:lnTo>
                        <a:lnTo>
                          <a:pt x="1224" y="4059"/>
                        </a:lnTo>
                        <a:lnTo>
                          <a:pt x="1229" y="4053"/>
                        </a:lnTo>
                        <a:lnTo>
                          <a:pt x="1233" y="4049"/>
                        </a:lnTo>
                        <a:lnTo>
                          <a:pt x="1237" y="4040"/>
                        </a:lnTo>
                        <a:lnTo>
                          <a:pt x="1241" y="4034"/>
                        </a:lnTo>
                        <a:lnTo>
                          <a:pt x="1239" y="4028"/>
                        </a:lnTo>
                        <a:lnTo>
                          <a:pt x="1241" y="4022"/>
                        </a:lnTo>
                        <a:lnTo>
                          <a:pt x="1241" y="4014"/>
                        </a:lnTo>
                        <a:lnTo>
                          <a:pt x="1243" y="4008"/>
                        </a:lnTo>
                        <a:lnTo>
                          <a:pt x="1245" y="4001"/>
                        </a:lnTo>
                        <a:lnTo>
                          <a:pt x="1249" y="3993"/>
                        </a:lnTo>
                        <a:lnTo>
                          <a:pt x="1251" y="3987"/>
                        </a:lnTo>
                        <a:lnTo>
                          <a:pt x="1251" y="3981"/>
                        </a:lnTo>
                        <a:lnTo>
                          <a:pt x="1259" y="3971"/>
                        </a:lnTo>
                        <a:lnTo>
                          <a:pt x="1272" y="3962"/>
                        </a:lnTo>
                        <a:lnTo>
                          <a:pt x="1286" y="3956"/>
                        </a:lnTo>
                        <a:lnTo>
                          <a:pt x="1300" y="3952"/>
                        </a:lnTo>
                        <a:lnTo>
                          <a:pt x="1317" y="3948"/>
                        </a:lnTo>
                        <a:lnTo>
                          <a:pt x="1331" y="3946"/>
                        </a:lnTo>
                        <a:lnTo>
                          <a:pt x="1346" y="3942"/>
                        </a:lnTo>
                        <a:lnTo>
                          <a:pt x="1358" y="3940"/>
                        </a:lnTo>
                        <a:lnTo>
                          <a:pt x="1358" y="3923"/>
                        </a:lnTo>
                        <a:lnTo>
                          <a:pt x="1358" y="3911"/>
                        </a:lnTo>
                        <a:lnTo>
                          <a:pt x="1360" y="3899"/>
                        </a:lnTo>
                        <a:lnTo>
                          <a:pt x="1366" y="3888"/>
                        </a:lnTo>
                        <a:lnTo>
                          <a:pt x="1370" y="3878"/>
                        </a:lnTo>
                        <a:lnTo>
                          <a:pt x="1378" y="3868"/>
                        </a:lnTo>
                        <a:lnTo>
                          <a:pt x="1387" y="3856"/>
                        </a:lnTo>
                        <a:lnTo>
                          <a:pt x="1397" y="3843"/>
                        </a:lnTo>
                        <a:lnTo>
                          <a:pt x="1399" y="3829"/>
                        </a:lnTo>
                        <a:lnTo>
                          <a:pt x="1405" y="3815"/>
                        </a:lnTo>
                        <a:lnTo>
                          <a:pt x="1411" y="3802"/>
                        </a:lnTo>
                        <a:lnTo>
                          <a:pt x="1420" y="3794"/>
                        </a:lnTo>
                        <a:lnTo>
                          <a:pt x="1424" y="3792"/>
                        </a:lnTo>
                        <a:lnTo>
                          <a:pt x="1428" y="3790"/>
                        </a:lnTo>
                        <a:lnTo>
                          <a:pt x="1434" y="3788"/>
                        </a:lnTo>
                        <a:lnTo>
                          <a:pt x="1438" y="3788"/>
                        </a:lnTo>
                        <a:lnTo>
                          <a:pt x="1442" y="3790"/>
                        </a:lnTo>
                        <a:lnTo>
                          <a:pt x="1448" y="3792"/>
                        </a:lnTo>
                        <a:lnTo>
                          <a:pt x="1452" y="3796"/>
                        </a:lnTo>
                        <a:lnTo>
                          <a:pt x="1459" y="3800"/>
                        </a:lnTo>
                        <a:lnTo>
                          <a:pt x="1485" y="3802"/>
                        </a:lnTo>
                        <a:lnTo>
                          <a:pt x="1485" y="3761"/>
                        </a:lnTo>
                        <a:lnTo>
                          <a:pt x="1483" y="3726"/>
                        </a:lnTo>
                        <a:lnTo>
                          <a:pt x="1481" y="3691"/>
                        </a:lnTo>
                        <a:lnTo>
                          <a:pt x="1481" y="3658"/>
                        </a:lnTo>
                        <a:lnTo>
                          <a:pt x="1481" y="3642"/>
                        </a:lnTo>
                        <a:lnTo>
                          <a:pt x="1483" y="3626"/>
                        </a:lnTo>
                        <a:lnTo>
                          <a:pt x="1485" y="3609"/>
                        </a:lnTo>
                        <a:lnTo>
                          <a:pt x="1489" y="3593"/>
                        </a:lnTo>
                        <a:lnTo>
                          <a:pt x="1496" y="3576"/>
                        </a:lnTo>
                        <a:lnTo>
                          <a:pt x="1502" y="3558"/>
                        </a:lnTo>
                        <a:lnTo>
                          <a:pt x="1512" y="3539"/>
                        </a:lnTo>
                        <a:lnTo>
                          <a:pt x="1522" y="3521"/>
                        </a:lnTo>
                        <a:lnTo>
                          <a:pt x="1530" y="3500"/>
                        </a:lnTo>
                        <a:lnTo>
                          <a:pt x="1539" y="3478"/>
                        </a:lnTo>
                        <a:lnTo>
                          <a:pt x="1549" y="3449"/>
                        </a:lnTo>
                        <a:lnTo>
                          <a:pt x="1557" y="3420"/>
                        </a:lnTo>
                        <a:lnTo>
                          <a:pt x="1559" y="3406"/>
                        </a:lnTo>
                        <a:lnTo>
                          <a:pt x="1561" y="3393"/>
                        </a:lnTo>
                        <a:lnTo>
                          <a:pt x="1561" y="3379"/>
                        </a:lnTo>
                        <a:lnTo>
                          <a:pt x="1559" y="3367"/>
                        </a:lnTo>
                        <a:lnTo>
                          <a:pt x="1557" y="3354"/>
                        </a:lnTo>
                        <a:lnTo>
                          <a:pt x="1551" y="3344"/>
                        </a:lnTo>
                        <a:lnTo>
                          <a:pt x="1545" y="3336"/>
                        </a:lnTo>
                        <a:lnTo>
                          <a:pt x="1535" y="3330"/>
                        </a:lnTo>
                        <a:lnTo>
                          <a:pt x="1543" y="3319"/>
                        </a:lnTo>
                        <a:lnTo>
                          <a:pt x="1549" y="3326"/>
                        </a:lnTo>
                        <a:lnTo>
                          <a:pt x="1547" y="3317"/>
                        </a:lnTo>
                        <a:lnTo>
                          <a:pt x="1545" y="3307"/>
                        </a:lnTo>
                        <a:lnTo>
                          <a:pt x="1543" y="3299"/>
                        </a:lnTo>
                        <a:lnTo>
                          <a:pt x="1541" y="3289"/>
                        </a:lnTo>
                        <a:lnTo>
                          <a:pt x="1539" y="3278"/>
                        </a:lnTo>
                        <a:lnTo>
                          <a:pt x="1537" y="3268"/>
                        </a:lnTo>
                        <a:lnTo>
                          <a:pt x="1535" y="3260"/>
                        </a:lnTo>
                        <a:lnTo>
                          <a:pt x="1533" y="3250"/>
                        </a:lnTo>
                        <a:lnTo>
                          <a:pt x="1535" y="3243"/>
                        </a:lnTo>
                        <a:lnTo>
                          <a:pt x="1537" y="3235"/>
                        </a:lnTo>
                        <a:lnTo>
                          <a:pt x="1539" y="3229"/>
                        </a:lnTo>
                        <a:lnTo>
                          <a:pt x="1541" y="3221"/>
                        </a:lnTo>
                        <a:lnTo>
                          <a:pt x="1541" y="3213"/>
                        </a:lnTo>
                        <a:lnTo>
                          <a:pt x="1541" y="3204"/>
                        </a:lnTo>
                        <a:lnTo>
                          <a:pt x="1541" y="3198"/>
                        </a:lnTo>
                        <a:lnTo>
                          <a:pt x="1537" y="3192"/>
                        </a:lnTo>
                        <a:lnTo>
                          <a:pt x="1530" y="3178"/>
                        </a:lnTo>
                        <a:lnTo>
                          <a:pt x="1526" y="3161"/>
                        </a:lnTo>
                        <a:lnTo>
                          <a:pt x="1524" y="3145"/>
                        </a:lnTo>
                        <a:lnTo>
                          <a:pt x="1526" y="3128"/>
                        </a:lnTo>
                        <a:lnTo>
                          <a:pt x="1528" y="3112"/>
                        </a:lnTo>
                        <a:lnTo>
                          <a:pt x="1533" y="3098"/>
                        </a:lnTo>
                        <a:lnTo>
                          <a:pt x="1541" y="3083"/>
                        </a:lnTo>
                        <a:lnTo>
                          <a:pt x="1549" y="3069"/>
                        </a:lnTo>
                        <a:lnTo>
                          <a:pt x="1559" y="3054"/>
                        </a:lnTo>
                        <a:lnTo>
                          <a:pt x="1567" y="3042"/>
                        </a:lnTo>
                        <a:lnTo>
                          <a:pt x="1578" y="3032"/>
                        </a:lnTo>
                        <a:lnTo>
                          <a:pt x="1586" y="3026"/>
                        </a:lnTo>
                        <a:lnTo>
                          <a:pt x="1598" y="3022"/>
                        </a:lnTo>
                        <a:lnTo>
                          <a:pt x="1611" y="3022"/>
                        </a:lnTo>
                        <a:lnTo>
                          <a:pt x="1625" y="3028"/>
                        </a:lnTo>
                        <a:lnTo>
                          <a:pt x="1641" y="3034"/>
                        </a:lnTo>
                        <a:lnTo>
                          <a:pt x="1670" y="2999"/>
                        </a:lnTo>
                        <a:lnTo>
                          <a:pt x="1685" y="2978"/>
                        </a:lnTo>
                        <a:lnTo>
                          <a:pt x="1693" y="2968"/>
                        </a:lnTo>
                        <a:lnTo>
                          <a:pt x="1699" y="2964"/>
                        </a:lnTo>
                        <a:lnTo>
                          <a:pt x="1711" y="2960"/>
                        </a:lnTo>
                        <a:lnTo>
                          <a:pt x="1730" y="2956"/>
                        </a:lnTo>
                        <a:lnTo>
                          <a:pt x="1765" y="2948"/>
                        </a:lnTo>
                        <a:lnTo>
                          <a:pt x="1820" y="2927"/>
                        </a:lnTo>
                        <a:lnTo>
                          <a:pt x="1822" y="2913"/>
                        </a:lnTo>
                        <a:lnTo>
                          <a:pt x="1826" y="2900"/>
                        </a:lnTo>
                        <a:lnTo>
                          <a:pt x="1830" y="2888"/>
                        </a:lnTo>
                        <a:lnTo>
                          <a:pt x="1837" y="2880"/>
                        </a:lnTo>
                        <a:lnTo>
                          <a:pt x="1841" y="2870"/>
                        </a:lnTo>
                        <a:lnTo>
                          <a:pt x="1849" y="2861"/>
                        </a:lnTo>
                        <a:lnTo>
                          <a:pt x="1857" y="2855"/>
                        </a:lnTo>
                        <a:lnTo>
                          <a:pt x="1865" y="2847"/>
                        </a:lnTo>
                        <a:lnTo>
                          <a:pt x="1888" y="2833"/>
                        </a:lnTo>
                        <a:lnTo>
                          <a:pt x="1915" y="2814"/>
                        </a:lnTo>
                        <a:lnTo>
                          <a:pt x="1947" y="2790"/>
                        </a:lnTo>
                        <a:lnTo>
                          <a:pt x="1986" y="2757"/>
                        </a:lnTo>
                        <a:lnTo>
                          <a:pt x="1995" y="2746"/>
                        </a:lnTo>
                        <a:lnTo>
                          <a:pt x="2007" y="2734"/>
                        </a:lnTo>
                        <a:lnTo>
                          <a:pt x="2021" y="2720"/>
                        </a:lnTo>
                        <a:lnTo>
                          <a:pt x="2036" y="2705"/>
                        </a:lnTo>
                        <a:lnTo>
                          <a:pt x="2052" y="2693"/>
                        </a:lnTo>
                        <a:lnTo>
                          <a:pt x="2067" y="2681"/>
                        </a:lnTo>
                        <a:lnTo>
                          <a:pt x="2081" y="2672"/>
                        </a:lnTo>
                        <a:lnTo>
                          <a:pt x="2093" y="2668"/>
                        </a:lnTo>
                        <a:lnTo>
                          <a:pt x="2122" y="2638"/>
                        </a:lnTo>
                        <a:lnTo>
                          <a:pt x="2145" y="2611"/>
                        </a:lnTo>
                        <a:lnTo>
                          <a:pt x="2165" y="2586"/>
                        </a:lnTo>
                        <a:lnTo>
                          <a:pt x="2184" y="2562"/>
                        </a:lnTo>
                        <a:lnTo>
                          <a:pt x="2206" y="2539"/>
                        </a:lnTo>
                        <a:lnTo>
                          <a:pt x="2233" y="2516"/>
                        </a:lnTo>
                        <a:lnTo>
                          <a:pt x="2247" y="2504"/>
                        </a:lnTo>
                        <a:lnTo>
                          <a:pt x="2266" y="2492"/>
                        </a:lnTo>
                        <a:lnTo>
                          <a:pt x="2286" y="2481"/>
                        </a:lnTo>
                        <a:lnTo>
                          <a:pt x="2311" y="2469"/>
                        </a:lnTo>
                        <a:lnTo>
                          <a:pt x="2350" y="2455"/>
                        </a:lnTo>
                        <a:lnTo>
                          <a:pt x="2381" y="2440"/>
                        </a:lnTo>
                        <a:lnTo>
                          <a:pt x="2401" y="2428"/>
                        </a:lnTo>
                        <a:lnTo>
                          <a:pt x="2418" y="2414"/>
                        </a:lnTo>
                        <a:lnTo>
                          <a:pt x="2430" y="2397"/>
                        </a:lnTo>
                        <a:lnTo>
                          <a:pt x="2440" y="2381"/>
                        </a:lnTo>
                        <a:lnTo>
                          <a:pt x="2455" y="2360"/>
                        </a:lnTo>
                        <a:lnTo>
                          <a:pt x="2473" y="2340"/>
                        </a:lnTo>
                        <a:lnTo>
                          <a:pt x="2469" y="2323"/>
                        </a:lnTo>
                        <a:lnTo>
                          <a:pt x="2465" y="2311"/>
                        </a:lnTo>
                        <a:lnTo>
                          <a:pt x="2461" y="2299"/>
                        </a:lnTo>
                        <a:lnTo>
                          <a:pt x="2459" y="2288"/>
                        </a:lnTo>
                        <a:lnTo>
                          <a:pt x="2457" y="2278"/>
                        </a:lnTo>
                        <a:lnTo>
                          <a:pt x="2459" y="2268"/>
                        </a:lnTo>
                        <a:lnTo>
                          <a:pt x="2463" y="2255"/>
                        </a:lnTo>
                        <a:lnTo>
                          <a:pt x="2473" y="2241"/>
                        </a:lnTo>
                        <a:lnTo>
                          <a:pt x="2486" y="2235"/>
                        </a:lnTo>
                        <a:lnTo>
                          <a:pt x="2502" y="2227"/>
                        </a:lnTo>
                        <a:lnTo>
                          <a:pt x="2516" y="2221"/>
                        </a:lnTo>
                        <a:lnTo>
                          <a:pt x="2531" y="2212"/>
                        </a:lnTo>
                        <a:lnTo>
                          <a:pt x="2545" y="2206"/>
                        </a:lnTo>
                        <a:lnTo>
                          <a:pt x="2560" y="2198"/>
                        </a:lnTo>
                        <a:lnTo>
                          <a:pt x="2574" y="2190"/>
                        </a:lnTo>
                        <a:lnTo>
                          <a:pt x="2588" y="2182"/>
                        </a:lnTo>
                        <a:lnTo>
                          <a:pt x="2601" y="2159"/>
                        </a:lnTo>
                        <a:lnTo>
                          <a:pt x="2609" y="2140"/>
                        </a:lnTo>
                        <a:lnTo>
                          <a:pt x="2617" y="2132"/>
                        </a:lnTo>
                        <a:lnTo>
                          <a:pt x="2621" y="2130"/>
                        </a:lnTo>
                        <a:lnTo>
                          <a:pt x="2625" y="2136"/>
                        </a:lnTo>
                        <a:lnTo>
                          <a:pt x="2625" y="2147"/>
                        </a:lnTo>
                        <a:lnTo>
                          <a:pt x="2623" y="2165"/>
                        </a:lnTo>
                        <a:lnTo>
                          <a:pt x="2619" y="2192"/>
                        </a:lnTo>
                        <a:lnTo>
                          <a:pt x="2621" y="2192"/>
                        </a:lnTo>
                        <a:lnTo>
                          <a:pt x="2623" y="2194"/>
                        </a:lnTo>
                        <a:lnTo>
                          <a:pt x="2625" y="2194"/>
                        </a:lnTo>
                        <a:lnTo>
                          <a:pt x="2629" y="2196"/>
                        </a:lnTo>
                        <a:lnTo>
                          <a:pt x="2631" y="2198"/>
                        </a:lnTo>
                        <a:lnTo>
                          <a:pt x="2636" y="2202"/>
                        </a:lnTo>
                        <a:lnTo>
                          <a:pt x="2640" y="2208"/>
                        </a:lnTo>
                        <a:lnTo>
                          <a:pt x="2644" y="2214"/>
                        </a:lnTo>
                        <a:lnTo>
                          <a:pt x="2652" y="2212"/>
                        </a:lnTo>
                        <a:lnTo>
                          <a:pt x="2660" y="2210"/>
                        </a:lnTo>
                        <a:lnTo>
                          <a:pt x="2666" y="2206"/>
                        </a:lnTo>
                        <a:lnTo>
                          <a:pt x="2672" y="2204"/>
                        </a:lnTo>
                        <a:lnTo>
                          <a:pt x="2677" y="2202"/>
                        </a:lnTo>
                        <a:lnTo>
                          <a:pt x="2681" y="2200"/>
                        </a:lnTo>
                        <a:lnTo>
                          <a:pt x="2683" y="2202"/>
                        </a:lnTo>
                        <a:lnTo>
                          <a:pt x="2685" y="2204"/>
                        </a:lnTo>
                        <a:lnTo>
                          <a:pt x="2687" y="2190"/>
                        </a:lnTo>
                        <a:lnTo>
                          <a:pt x="2689" y="2182"/>
                        </a:lnTo>
                        <a:lnTo>
                          <a:pt x="2691" y="2179"/>
                        </a:lnTo>
                        <a:lnTo>
                          <a:pt x="2693" y="2179"/>
                        </a:lnTo>
                        <a:lnTo>
                          <a:pt x="2695" y="2184"/>
                        </a:lnTo>
                        <a:lnTo>
                          <a:pt x="2699" y="2192"/>
                        </a:lnTo>
                        <a:lnTo>
                          <a:pt x="2703" y="2200"/>
                        </a:lnTo>
                        <a:lnTo>
                          <a:pt x="2707" y="2208"/>
                        </a:lnTo>
                        <a:lnTo>
                          <a:pt x="2726" y="2200"/>
                        </a:lnTo>
                        <a:lnTo>
                          <a:pt x="2722" y="2196"/>
                        </a:lnTo>
                        <a:lnTo>
                          <a:pt x="2718" y="2190"/>
                        </a:lnTo>
                        <a:lnTo>
                          <a:pt x="2714" y="2184"/>
                        </a:lnTo>
                        <a:lnTo>
                          <a:pt x="2711" y="2177"/>
                        </a:lnTo>
                        <a:lnTo>
                          <a:pt x="2709" y="2171"/>
                        </a:lnTo>
                        <a:lnTo>
                          <a:pt x="2709" y="2165"/>
                        </a:lnTo>
                        <a:lnTo>
                          <a:pt x="2711" y="2161"/>
                        </a:lnTo>
                        <a:lnTo>
                          <a:pt x="2714" y="2155"/>
                        </a:lnTo>
                        <a:lnTo>
                          <a:pt x="2711" y="2116"/>
                        </a:lnTo>
                        <a:lnTo>
                          <a:pt x="2705" y="2087"/>
                        </a:lnTo>
                        <a:lnTo>
                          <a:pt x="2699" y="2066"/>
                        </a:lnTo>
                        <a:lnTo>
                          <a:pt x="2691" y="2052"/>
                        </a:lnTo>
                        <a:lnTo>
                          <a:pt x="2687" y="2040"/>
                        </a:lnTo>
                        <a:lnTo>
                          <a:pt x="2681" y="2034"/>
                        </a:lnTo>
                        <a:lnTo>
                          <a:pt x="2681" y="2027"/>
                        </a:lnTo>
                        <a:lnTo>
                          <a:pt x="2681" y="2019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4" name="Freeform 1045"/>
                  <p:cNvSpPr>
                    <a:spLocks/>
                  </p:cNvSpPr>
                  <p:nvPr/>
                </p:nvSpPr>
                <p:spPr bwMode="auto">
                  <a:xfrm>
                    <a:off x="814" y="916"/>
                    <a:ext cx="378" cy="129"/>
                  </a:xfrm>
                  <a:custGeom>
                    <a:avLst/>
                    <a:gdLst/>
                    <a:ahLst/>
                    <a:cxnLst>
                      <a:cxn ang="0">
                        <a:pos x="378" y="0"/>
                      </a:cxn>
                      <a:cxn ang="0">
                        <a:pos x="332" y="49"/>
                      </a:cxn>
                      <a:cxn ang="0">
                        <a:pos x="306" y="58"/>
                      </a:cxn>
                      <a:cxn ang="0">
                        <a:pos x="291" y="86"/>
                      </a:cxn>
                      <a:cxn ang="0">
                        <a:pos x="263" y="101"/>
                      </a:cxn>
                      <a:cxn ang="0">
                        <a:pos x="224" y="129"/>
                      </a:cxn>
                      <a:cxn ang="0">
                        <a:pos x="189" y="115"/>
                      </a:cxn>
                      <a:cxn ang="0">
                        <a:pos x="135" y="129"/>
                      </a:cxn>
                      <a:cxn ang="0">
                        <a:pos x="106" y="107"/>
                      </a:cxn>
                      <a:cxn ang="0">
                        <a:pos x="63" y="86"/>
                      </a:cxn>
                      <a:cxn ang="0">
                        <a:pos x="14" y="72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378" h="129">
                        <a:moveTo>
                          <a:pt x="378" y="0"/>
                        </a:moveTo>
                        <a:lnTo>
                          <a:pt x="332" y="49"/>
                        </a:lnTo>
                        <a:lnTo>
                          <a:pt x="306" y="58"/>
                        </a:lnTo>
                        <a:lnTo>
                          <a:pt x="291" y="86"/>
                        </a:lnTo>
                        <a:lnTo>
                          <a:pt x="263" y="101"/>
                        </a:lnTo>
                        <a:lnTo>
                          <a:pt x="224" y="129"/>
                        </a:lnTo>
                        <a:lnTo>
                          <a:pt x="189" y="115"/>
                        </a:lnTo>
                        <a:lnTo>
                          <a:pt x="135" y="129"/>
                        </a:lnTo>
                        <a:lnTo>
                          <a:pt x="106" y="107"/>
                        </a:lnTo>
                        <a:lnTo>
                          <a:pt x="63" y="86"/>
                        </a:lnTo>
                        <a:lnTo>
                          <a:pt x="14" y="72"/>
                        </a:lnTo>
                        <a:lnTo>
                          <a:pt x="0" y="47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" name="Freeform 1047"/>
                  <p:cNvSpPr>
                    <a:spLocks/>
                  </p:cNvSpPr>
                  <p:nvPr/>
                </p:nvSpPr>
                <p:spPr bwMode="auto">
                  <a:xfrm>
                    <a:off x="904" y="1015"/>
                    <a:ext cx="452" cy="449"/>
                  </a:xfrm>
                  <a:custGeom>
                    <a:avLst/>
                    <a:gdLst/>
                    <a:ahLst/>
                    <a:cxnLst>
                      <a:cxn ang="0">
                        <a:pos x="8" y="59"/>
                      </a:cxn>
                      <a:cxn ang="0">
                        <a:pos x="4" y="67"/>
                      </a:cxn>
                      <a:cxn ang="0">
                        <a:pos x="0" y="82"/>
                      </a:cxn>
                      <a:cxn ang="0">
                        <a:pos x="6" y="92"/>
                      </a:cxn>
                      <a:cxn ang="0">
                        <a:pos x="35" y="92"/>
                      </a:cxn>
                      <a:cxn ang="0">
                        <a:pos x="58" y="90"/>
                      </a:cxn>
                      <a:cxn ang="0">
                        <a:pos x="82" y="94"/>
                      </a:cxn>
                      <a:cxn ang="0">
                        <a:pos x="94" y="135"/>
                      </a:cxn>
                      <a:cxn ang="0">
                        <a:pos x="97" y="150"/>
                      </a:cxn>
                      <a:cxn ang="0">
                        <a:pos x="101" y="174"/>
                      </a:cxn>
                      <a:cxn ang="0">
                        <a:pos x="107" y="193"/>
                      </a:cxn>
                      <a:cxn ang="0">
                        <a:pos x="123" y="201"/>
                      </a:cxn>
                      <a:cxn ang="0">
                        <a:pos x="140" y="209"/>
                      </a:cxn>
                      <a:cxn ang="0">
                        <a:pos x="150" y="236"/>
                      </a:cxn>
                      <a:cxn ang="0">
                        <a:pos x="148" y="269"/>
                      </a:cxn>
                      <a:cxn ang="0">
                        <a:pos x="148" y="281"/>
                      </a:cxn>
                      <a:cxn ang="0">
                        <a:pos x="148" y="293"/>
                      </a:cxn>
                      <a:cxn ang="0">
                        <a:pos x="156" y="306"/>
                      </a:cxn>
                      <a:cxn ang="0">
                        <a:pos x="173" y="299"/>
                      </a:cxn>
                      <a:cxn ang="0">
                        <a:pos x="185" y="279"/>
                      </a:cxn>
                      <a:cxn ang="0">
                        <a:pos x="189" y="269"/>
                      </a:cxn>
                      <a:cxn ang="0">
                        <a:pos x="193" y="275"/>
                      </a:cxn>
                      <a:cxn ang="0">
                        <a:pos x="203" y="281"/>
                      </a:cxn>
                      <a:cxn ang="0">
                        <a:pos x="220" y="279"/>
                      </a:cxn>
                      <a:cxn ang="0">
                        <a:pos x="222" y="269"/>
                      </a:cxn>
                      <a:cxn ang="0">
                        <a:pos x="246" y="258"/>
                      </a:cxn>
                      <a:cxn ang="0">
                        <a:pos x="263" y="265"/>
                      </a:cxn>
                      <a:cxn ang="0">
                        <a:pos x="269" y="297"/>
                      </a:cxn>
                      <a:cxn ang="0">
                        <a:pos x="267" y="336"/>
                      </a:cxn>
                      <a:cxn ang="0">
                        <a:pos x="277" y="336"/>
                      </a:cxn>
                      <a:cxn ang="0">
                        <a:pos x="286" y="314"/>
                      </a:cxn>
                      <a:cxn ang="0">
                        <a:pos x="306" y="299"/>
                      </a:cxn>
                      <a:cxn ang="0">
                        <a:pos x="325" y="314"/>
                      </a:cxn>
                      <a:cxn ang="0">
                        <a:pos x="333" y="336"/>
                      </a:cxn>
                      <a:cxn ang="0">
                        <a:pos x="335" y="345"/>
                      </a:cxn>
                      <a:cxn ang="0">
                        <a:pos x="349" y="365"/>
                      </a:cxn>
                      <a:cxn ang="0">
                        <a:pos x="362" y="396"/>
                      </a:cxn>
                      <a:cxn ang="0">
                        <a:pos x="362" y="417"/>
                      </a:cxn>
                      <a:cxn ang="0">
                        <a:pos x="353" y="427"/>
                      </a:cxn>
                      <a:cxn ang="0">
                        <a:pos x="353" y="439"/>
                      </a:cxn>
                      <a:cxn ang="0">
                        <a:pos x="364" y="443"/>
                      </a:cxn>
                      <a:cxn ang="0">
                        <a:pos x="376" y="435"/>
                      </a:cxn>
                      <a:cxn ang="0">
                        <a:pos x="396" y="431"/>
                      </a:cxn>
                      <a:cxn ang="0">
                        <a:pos x="427" y="439"/>
                      </a:cxn>
                      <a:cxn ang="0">
                        <a:pos x="450" y="447"/>
                      </a:cxn>
                    </a:cxnLst>
                    <a:rect l="0" t="0" r="r" b="b"/>
                    <a:pathLst>
                      <a:path w="452" h="449">
                        <a:moveTo>
                          <a:pt x="4" y="0"/>
                        </a:moveTo>
                        <a:lnTo>
                          <a:pt x="0" y="35"/>
                        </a:lnTo>
                        <a:lnTo>
                          <a:pt x="8" y="59"/>
                        </a:lnTo>
                        <a:lnTo>
                          <a:pt x="6" y="59"/>
                        </a:lnTo>
                        <a:lnTo>
                          <a:pt x="6" y="63"/>
                        </a:lnTo>
                        <a:lnTo>
                          <a:pt x="4" y="67"/>
                        </a:lnTo>
                        <a:lnTo>
                          <a:pt x="2" y="71"/>
                        </a:lnTo>
                        <a:lnTo>
                          <a:pt x="0" y="78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2" y="90"/>
                        </a:lnTo>
                        <a:lnTo>
                          <a:pt x="6" y="92"/>
                        </a:lnTo>
                        <a:lnTo>
                          <a:pt x="14" y="92"/>
                        </a:lnTo>
                        <a:lnTo>
                          <a:pt x="25" y="92"/>
                        </a:lnTo>
                        <a:lnTo>
                          <a:pt x="35" y="92"/>
                        </a:lnTo>
                        <a:lnTo>
                          <a:pt x="43" y="90"/>
                        </a:lnTo>
                        <a:lnTo>
                          <a:pt x="51" y="90"/>
                        </a:lnTo>
                        <a:lnTo>
                          <a:pt x="58" y="90"/>
                        </a:lnTo>
                        <a:lnTo>
                          <a:pt x="60" y="90"/>
                        </a:lnTo>
                        <a:lnTo>
                          <a:pt x="64" y="96"/>
                        </a:lnTo>
                        <a:lnTo>
                          <a:pt x="82" y="94"/>
                        </a:lnTo>
                        <a:lnTo>
                          <a:pt x="84" y="131"/>
                        </a:lnTo>
                        <a:lnTo>
                          <a:pt x="94" y="133"/>
                        </a:lnTo>
                        <a:lnTo>
                          <a:pt x="94" y="135"/>
                        </a:lnTo>
                        <a:lnTo>
                          <a:pt x="94" y="137"/>
                        </a:lnTo>
                        <a:lnTo>
                          <a:pt x="94" y="143"/>
                        </a:lnTo>
                        <a:lnTo>
                          <a:pt x="97" y="150"/>
                        </a:lnTo>
                        <a:lnTo>
                          <a:pt x="97" y="158"/>
                        </a:lnTo>
                        <a:lnTo>
                          <a:pt x="99" y="164"/>
                        </a:lnTo>
                        <a:lnTo>
                          <a:pt x="101" y="174"/>
                        </a:lnTo>
                        <a:lnTo>
                          <a:pt x="101" y="182"/>
                        </a:lnTo>
                        <a:lnTo>
                          <a:pt x="105" y="189"/>
                        </a:lnTo>
                        <a:lnTo>
                          <a:pt x="107" y="193"/>
                        </a:lnTo>
                        <a:lnTo>
                          <a:pt x="113" y="197"/>
                        </a:lnTo>
                        <a:lnTo>
                          <a:pt x="117" y="199"/>
                        </a:lnTo>
                        <a:lnTo>
                          <a:pt x="123" y="201"/>
                        </a:lnTo>
                        <a:lnTo>
                          <a:pt x="129" y="203"/>
                        </a:lnTo>
                        <a:lnTo>
                          <a:pt x="136" y="205"/>
                        </a:lnTo>
                        <a:lnTo>
                          <a:pt x="140" y="209"/>
                        </a:lnTo>
                        <a:lnTo>
                          <a:pt x="146" y="215"/>
                        </a:lnTo>
                        <a:lnTo>
                          <a:pt x="148" y="226"/>
                        </a:lnTo>
                        <a:lnTo>
                          <a:pt x="150" y="236"/>
                        </a:lnTo>
                        <a:lnTo>
                          <a:pt x="150" y="248"/>
                        </a:lnTo>
                        <a:lnTo>
                          <a:pt x="150" y="260"/>
                        </a:lnTo>
                        <a:lnTo>
                          <a:pt x="148" y="269"/>
                        </a:lnTo>
                        <a:lnTo>
                          <a:pt x="148" y="277"/>
                        </a:lnTo>
                        <a:lnTo>
                          <a:pt x="148" y="279"/>
                        </a:lnTo>
                        <a:lnTo>
                          <a:pt x="148" y="281"/>
                        </a:lnTo>
                        <a:lnTo>
                          <a:pt x="148" y="283"/>
                        </a:lnTo>
                        <a:lnTo>
                          <a:pt x="148" y="287"/>
                        </a:lnTo>
                        <a:lnTo>
                          <a:pt x="148" y="293"/>
                        </a:lnTo>
                        <a:lnTo>
                          <a:pt x="150" y="297"/>
                        </a:lnTo>
                        <a:lnTo>
                          <a:pt x="152" y="302"/>
                        </a:lnTo>
                        <a:lnTo>
                          <a:pt x="156" y="306"/>
                        </a:lnTo>
                        <a:lnTo>
                          <a:pt x="162" y="306"/>
                        </a:lnTo>
                        <a:lnTo>
                          <a:pt x="168" y="304"/>
                        </a:lnTo>
                        <a:lnTo>
                          <a:pt x="173" y="299"/>
                        </a:lnTo>
                        <a:lnTo>
                          <a:pt x="179" y="293"/>
                        </a:lnTo>
                        <a:lnTo>
                          <a:pt x="183" y="287"/>
                        </a:lnTo>
                        <a:lnTo>
                          <a:pt x="185" y="279"/>
                        </a:lnTo>
                        <a:lnTo>
                          <a:pt x="187" y="275"/>
                        </a:lnTo>
                        <a:lnTo>
                          <a:pt x="189" y="271"/>
                        </a:lnTo>
                        <a:lnTo>
                          <a:pt x="189" y="269"/>
                        </a:lnTo>
                        <a:lnTo>
                          <a:pt x="189" y="271"/>
                        </a:lnTo>
                        <a:lnTo>
                          <a:pt x="191" y="273"/>
                        </a:lnTo>
                        <a:lnTo>
                          <a:pt x="193" y="275"/>
                        </a:lnTo>
                        <a:lnTo>
                          <a:pt x="195" y="277"/>
                        </a:lnTo>
                        <a:lnTo>
                          <a:pt x="199" y="279"/>
                        </a:lnTo>
                        <a:lnTo>
                          <a:pt x="203" y="281"/>
                        </a:lnTo>
                        <a:lnTo>
                          <a:pt x="212" y="281"/>
                        </a:lnTo>
                        <a:lnTo>
                          <a:pt x="216" y="281"/>
                        </a:lnTo>
                        <a:lnTo>
                          <a:pt x="220" y="279"/>
                        </a:lnTo>
                        <a:lnTo>
                          <a:pt x="220" y="275"/>
                        </a:lnTo>
                        <a:lnTo>
                          <a:pt x="220" y="273"/>
                        </a:lnTo>
                        <a:lnTo>
                          <a:pt x="222" y="269"/>
                        </a:lnTo>
                        <a:lnTo>
                          <a:pt x="226" y="265"/>
                        </a:lnTo>
                        <a:lnTo>
                          <a:pt x="234" y="263"/>
                        </a:lnTo>
                        <a:lnTo>
                          <a:pt x="246" y="258"/>
                        </a:lnTo>
                        <a:lnTo>
                          <a:pt x="255" y="258"/>
                        </a:lnTo>
                        <a:lnTo>
                          <a:pt x="259" y="260"/>
                        </a:lnTo>
                        <a:lnTo>
                          <a:pt x="263" y="265"/>
                        </a:lnTo>
                        <a:lnTo>
                          <a:pt x="267" y="269"/>
                        </a:lnTo>
                        <a:lnTo>
                          <a:pt x="269" y="283"/>
                        </a:lnTo>
                        <a:lnTo>
                          <a:pt x="269" y="297"/>
                        </a:lnTo>
                        <a:lnTo>
                          <a:pt x="267" y="314"/>
                        </a:lnTo>
                        <a:lnTo>
                          <a:pt x="267" y="326"/>
                        </a:lnTo>
                        <a:lnTo>
                          <a:pt x="267" y="336"/>
                        </a:lnTo>
                        <a:lnTo>
                          <a:pt x="269" y="343"/>
                        </a:lnTo>
                        <a:lnTo>
                          <a:pt x="273" y="341"/>
                        </a:lnTo>
                        <a:lnTo>
                          <a:pt x="277" y="336"/>
                        </a:lnTo>
                        <a:lnTo>
                          <a:pt x="279" y="328"/>
                        </a:lnTo>
                        <a:lnTo>
                          <a:pt x="283" y="322"/>
                        </a:lnTo>
                        <a:lnTo>
                          <a:pt x="286" y="314"/>
                        </a:lnTo>
                        <a:lnTo>
                          <a:pt x="292" y="306"/>
                        </a:lnTo>
                        <a:lnTo>
                          <a:pt x="298" y="302"/>
                        </a:lnTo>
                        <a:lnTo>
                          <a:pt x="306" y="299"/>
                        </a:lnTo>
                        <a:lnTo>
                          <a:pt x="314" y="304"/>
                        </a:lnTo>
                        <a:lnTo>
                          <a:pt x="320" y="308"/>
                        </a:lnTo>
                        <a:lnTo>
                          <a:pt x="325" y="314"/>
                        </a:lnTo>
                        <a:lnTo>
                          <a:pt x="329" y="322"/>
                        </a:lnTo>
                        <a:lnTo>
                          <a:pt x="333" y="330"/>
                        </a:lnTo>
                        <a:lnTo>
                          <a:pt x="333" y="336"/>
                        </a:lnTo>
                        <a:lnTo>
                          <a:pt x="335" y="341"/>
                        </a:lnTo>
                        <a:lnTo>
                          <a:pt x="335" y="343"/>
                        </a:lnTo>
                        <a:lnTo>
                          <a:pt x="335" y="345"/>
                        </a:lnTo>
                        <a:lnTo>
                          <a:pt x="339" y="349"/>
                        </a:lnTo>
                        <a:lnTo>
                          <a:pt x="343" y="357"/>
                        </a:lnTo>
                        <a:lnTo>
                          <a:pt x="349" y="365"/>
                        </a:lnTo>
                        <a:lnTo>
                          <a:pt x="355" y="375"/>
                        </a:lnTo>
                        <a:lnTo>
                          <a:pt x="359" y="386"/>
                        </a:lnTo>
                        <a:lnTo>
                          <a:pt x="362" y="396"/>
                        </a:lnTo>
                        <a:lnTo>
                          <a:pt x="364" y="404"/>
                        </a:lnTo>
                        <a:lnTo>
                          <a:pt x="364" y="410"/>
                        </a:lnTo>
                        <a:lnTo>
                          <a:pt x="362" y="417"/>
                        </a:lnTo>
                        <a:lnTo>
                          <a:pt x="357" y="421"/>
                        </a:lnTo>
                        <a:lnTo>
                          <a:pt x="355" y="423"/>
                        </a:lnTo>
                        <a:lnTo>
                          <a:pt x="353" y="427"/>
                        </a:lnTo>
                        <a:lnTo>
                          <a:pt x="351" y="431"/>
                        </a:lnTo>
                        <a:lnTo>
                          <a:pt x="351" y="433"/>
                        </a:lnTo>
                        <a:lnTo>
                          <a:pt x="353" y="439"/>
                        </a:lnTo>
                        <a:lnTo>
                          <a:pt x="357" y="443"/>
                        </a:lnTo>
                        <a:lnTo>
                          <a:pt x="359" y="443"/>
                        </a:lnTo>
                        <a:lnTo>
                          <a:pt x="364" y="443"/>
                        </a:lnTo>
                        <a:lnTo>
                          <a:pt x="368" y="441"/>
                        </a:lnTo>
                        <a:lnTo>
                          <a:pt x="372" y="439"/>
                        </a:lnTo>
                        <a:lnTo>
                          <a:pt x="376" y="435"/>
                        </a:lnTo>
                        <a:lnTo>
                          <a:pt x="382" y="433"/>
                        </a:lnTo>
                        <a:lnTo>
                          <a:pt x="388" y="431"/>
                        </a:lnTo>
                        <a:lnTo>
                          <a:pt x="396" y="431"/>
                        </a:lnTo>
                        <a:lnTo>
                          <a:pt x="407" y="433"/>
                        </a:lnTo>
                        <a:lnTo>
                          <a:pt x="417" y="435"/>
                        </a:lnTo>
                        <a:lnTo>
                          <a:pt x="427" y="439"/>
                        </a:lnTo>
                        <a:lnTo>
                          <a:pt x="435" y="443"/>
                        </a:lnTo>
                        <a:lnTo>
                          <a:pt x="444" y="445"/>
                        </a:lnTo>
                        <a:lnTo>
                          <a:pt x="450" y="447"/>
                        </a:lnTo>
                        <a:lnTo>
                          <a:pt x="452" y="449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6" name="Freeform 1048"/>
                  <p:cNvSpPr>
                    <a:spLocks/>
                  </p:cNvSpPr>
                  <p:nvPr/>
                </p:nvSpPr>
                <p:spPr bwMode="auto">
                  <a:xfrm>
                    <a:off x="1183" y="957"/>
                    <a:ext cx="80" cy="368"/>
                  </a:xfrm>
                  <a:custGeom>
                    <a:avLst/>
                    <a:gdLst/>
                    <a:ahLst/>
                    <a:cxnLst>
                      <a:cxn ang="0">
                        <a:pos x="46" y="368"/>
                      </a:cxn>
                      <a:cxn ang="0">
                        <a:pos x="66" y="345"/>
                      </a:cxn>
                      <a:cxn ang="0">
                        <a:pos x="54" y="275"/>
                      </a:cxn>
                      <a:cxn ang="0">
                        <a:pos x="52" y="275"/>
                      </a:cxn>
                      <a:cxn ang="0">
                        <a:pos x="46" y="273"/>
                      </a:cxn>
                      <a:cxn ang="0">
                        <a:pos x="37" y="271"/>
                      </a:cxn>
                      <a:cxn ang="0">
                        <a:pos x="27" y="267"/>
                      </a:cxn>
                      <a:cxn ang="0">
                        <a:pos x="17" y="261"/>
                      </a:cxn>
                      <a:cxn ang="0">
                        <a:pos x="9" y="257"/>
                      </a:cxn>
                      <a:cxn ang="0">
                        <a:pos x="2" y="251"/>
                      </a:cxn>
                      <a:cxn ang="0">
                        <a:pos x="0" y="245"/>
                      </a:cxn>
                      <a:cxn ang="0">
                        <a:pos x="0" y="234"/>
                      </a:cxn>
                      <a:cxn ang="0">
                        <a:pos x="2" y="224"/>
                      </a:cxn>
                      <a:cxn ang="0">
                        <a:pos x="7" y="214"/>
                      </a:cxn>
                      <a:cxn ang="0">
                        <a:pos x="13" y="205"/>
                      </a:cxn>
                      <a:cxn ang="0">
                        <a:pos x="19" y="199"/>
                      </a:cxn>
                      <a:cxn ang="0">
                        <a:pos x="23" y="193"/>
                      </a:cxn>
                      <a:cxn ang="0">
                        <a:pos x="27" y="191"/>
                      </a:cxn>
                      <a:cxn ang="0">
                        <a:pos x="29" y="189"/>
                      </a:cxn>
                      <a:cxn ang="0">
                        <a:pos x="29" y="140"/>
                      </a:cxn>
                      <a:cxn ang="0">
                        <a:pos x="13" y="129"/>
                      </a:cxn>
                      <a:cxn ang="0">
                        <a:pos x="13" y="10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80" h="368">
                        <a:moveTo>
                          <a:pt x="46" y="368"/>
                        </a:moveTo>
                        <a:lnTo>
                          <a:pt x="66" y="345"/>
                        </a:lnTo>
                        <a:lnTo>
                          <a:pt x="54" y="275"/>
                        </a:lnTo>
                        <a:lnTo>
                          <a:pt x="52" y="275"/>
                        </a:lnTo>
                        <a:lnTo>
                          <a:pt x="46" y="273"/>
                        </a:lnTo>
                        <a:lnTo>
                          <a:pt x="37" y="271"/>
                        </a:lnTo>
                        <a:lnTo>
                          <a:pt x="27" y="267"/>
                        </a:lnTo>
                        <a:lnTo>
                          <a:pt x="17" y="261"/>
                        </a:lnTo>
                        <a:lnTo>
                          <a:pt x="9" y="257"/>
                        </a:lnTo>
                        <a:lnTo>
                          <a:pt x="2" y="251"/>
                        </a:lnTo>
                        <a:lnTo>
                          <a:pt x="0" y="245"/>
                        </a:lnTo>
                        <a:lnTo>
                          <a:pt x="0" y="234"/>
                        </a:lnTo>
                        <a:lnTo>
                          <a:pt x="2" y="224"/>
                        </a:lnTo>
                        <a:lnTo>
                          <a:pt x="7" y="214"/>
                        </a:lnTo>
                        <a:lnTo>
                          <a:pt x="13" y="205"/>
                        </a:lnTo>
                        <a:lnTo>
                          <a:pt x="19" y="199"/>
                        </a:lnTo>
                        <a:lnTo>
                          <a:pt x="23" y="193"/>
                        </a:lnTo>
                        <a:lnTo>
                          <a:pt x="27" y="191"/>
                        </a:lnTo>
                        <a:lnTo>
                          <a:pt x="29" y="189"/>
                        </a:lnTo>
                        <a:lnTo>
                          <a:pt x="29" y="140"/>
                        </a:lnTo>
                        <a:lnTo>
                          <a:pt x="13" y="129"/>
                        </a:lnTo>
                        <a:lnTo>
                          <a:pt x="13" y="101"/>
                        </a:lnTo>
                        <a:lnTo>
                          <a:pt x="80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7" name="Freeform 1049"/>
                  <p:cNvSpPr>
                    <a:spLocks/>
                  </p:cNvSpPr>
                  <p:nvPr/>
                </p:nvSpPr>
                <p:spPr bwMode="auto">
                  <a:xfrm>
                    <a:off x="1212" y="1146"/>
                    <a:ext cx="31" cy="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2" y="6"/>
                      </a:cxn>
                      <a:cxn ang="0">
                        <a:pos x="4" y="10"/>
                      </a:cxn>
                      <a:cxn ang="0">
                        <a:pos x="6" y="14"/>
                      </a:cxn>
                      <a:cxn ang="0">
                        <a:pos x="10" y="21"/>
                      </a:cxn>
                      <a:cxn ang="0">
                        <a:pos x="14" y="27"/>
                      </a:cxn>
                      <a:cxn ang="0">
                        <a:pos x="21" y="33"/>
                      </a:cxn>
                      <a:cxn ang="0">
                        <a:pos x="27" y="41"/>
                      </a:cxn>
                      <a:cxn ang="0">
                        <a:pos x="31" y="49"/>
                      </a:cxn>
                      <a:cxn ang="0">
                        <a:pos x="31" y="60"/>
                      </a:cxn>
                      <a:cxn ang="0">
                        <a:pos x="31" y="68"/>
                      </a:cxn>
                      <a:cxn ang="0">
                        <a:pos x="29" y="76"/>
                      </a:cxn>
                      <a:cxn ang="0">
                        <a:pos x="27" y="82"/>
                      </a:cxn>
                      <a:cxn ang="0">
                        <a:pos x="25" y="86"/>
                      </a:cxn>
                    </a:cxnLst>
                    <a:rect l="0" t="0" r="r" b="b"/>
                    <a:pathLst>
                      <a:path w="31" h="86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2" y="6"/>
                        </a:lnTo>
                        <a:lnTo>
                          <a:pt x="4" y="10"/>
                        </a:lnTo>
                        <a:lnTo>
                          <a:pt x="6" y="14"/>
                        </a:lnTo>
                        <a:lnTo>
                          <a:pt x="10" y="21"/>
                        </a:lnTo>
                        <a:lnTo>
                          <a:pt x="14" y="27"/>
                        </a:lnTo>
                        <a:lnTo>
                          <a:pt x="21" y="33"/>
                        </a:lnTo>
                        <a:lnTo>
                          <a:pt x="27" y="41"/>
                        </a:lnTo>
                        <a:lnTo>
                          <a:pt x="31" y="49"/>
                        </a:lnTo>
                        <a:lnTo>
                          <a:pt x="31" y="60"/>
                        </a:lnTo>
                        <a:lnTo>
                          <a:pt x="31" y="68"/>
                        </a:lnTo>
                        <a:lnTo>
                          <a:pt x="29" y="76"/>
                        </a:lnTo>
                        <a:lnTo>
                          <a:pt x="27" y="82"/>
                        </a:lnTo>
                        <a:lnTo>
                          <a:pt x="25" y="86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8" name="Freeform 1050"/>
                  <p:cNvSpPr>
                    <a:spLocks/>
                  </p:cNvSpPr>
                  <p:nvPr/>
                </p:nvSpPr>
                <p:spPr bwMode="auto">
                  <a:xfrm>
                    <a:off x="1050" y="557"/>
                    <a:ext cx="353" cy="115"/>
                  </a:xfrm>
                  <a:custGeom>
                    <a:avLst/>
                    <a:gdLst/>
                    <a:ahLst/>
                    <a:cxnLst>
                      <a:cxn ang="0">
                        <a:pos x="14" y="82"/>
                      </a:cxn>
                      <a:cxn ang="0">
                        <a:pos x="12" y="76"/>
                      </a:cxn>
                      <a:cxn ang="0">
                        <a:pos x="6" y="63"/>
                      </a:cxn>
                      <a:cxn ang="0">
                        <a:pos x="2" y="49"/>
                      </a:cxn>
                      <a:cxn ang="0">
                        <a:pos x="4" y="34"/>
                      </a:cxn>
                      <a:cxn ang="0">
                        <a:pos x="16" y="28"/>
                      </a:cxn>
                      <a:cxn ang="0">
                        <a:pos x="31" y="24"/>
                      </a:cxn>
                      <a:cxn ang="0">
                        <a:pos x="45" y="24"/>
                      </a:cxn>
                      <a:cxn ang="0">
                        <a:pos x="51" y="24"/>
                      </a:cxn>
                      <a:cxn ang="0">
                        <a:pos x="55" y="20"/>
                      </a:cxn>
                      <a:cxn ang="0">
                        <a:pos x="66" y="12"/>
                      </a:cxn>
                      <a:cxn ang="0">
                        <a:pos x="82" y="4"/>
                      </a:cxn>
                      <a:cxn ang="0">
                        <a:pos x="100" y="0"/>
                      </a:cxn>
                      <a:cxn ang="0">
                        <a:pos x="121" y="6"/>
                      </a:cxn>
                      <a:cxn ang="0">
                        <a:pos x="142" y="26"/>
                      </a:cxn>
                      <a:cxn ang="0">
                        <a:pos x="160" y="45"/>
                      </a:cxn>
                      <a:cxn ang="0">
                        <a:pos x="179" y="53"/>
                      </a:cxn>
                      <a:cxn ang="0">
                        <a:pos x="193" y="43"/>
                      </a:cxn>
                      <a:cxn ang="0">
                        <a:pos x="201" y="26"/>
                      </a:cxn>
                      <a:cxn ang="0">
                        <a:pos x="211" y="12"/>
                      </a:cxn>
                      <a:cxn ang="0">
                        <a:pos x="220" y="8"/>
                      </a:cxn>
                      <a:cxn ang="0">
                        <a:pos x="230" y="10"/>
                      </a:cxn>
                      <a:cxn ang="0">
                        <a:pos x="240" y="14"/>
                      </a:cxn>
                      <a:cxn ang="0">
                        <a:pos x="244" y="20"/>
                      </a:cxn>
                      <a:cxn ang="0">
                        <a:pos x="248" y="41"/>
                      </a:cxn>
                      <a:cxn ang="0">
                        <a:pos x="248" y="57"/>
                      </a:cxn>
                      <a:cxn ang="0">
                        <a:pos x="250" y="63"/>
                      </a:cxn>
                      <a:cxn ang="0">
                        <a:pos x="255" y="65"/>
                      </a:cxn>
                      <a:cxn ang="0">
                        <a:pos x="269" y="63"/>
                      </a:cxn>
                      <a:cxn ang="0">
                        <a:pos x="283" y="57"/>
                      </a:cxn>
                      <a:cxn ang="0">
                        <a:pos x="294" y="51"/>
                      </a:cxn>
                      <a:cxn ang="0">
                        <a:pos x="298" y="47"/>
                      </a:cxn>
                      <a:cxn ang="0">
                        <a:pos x="353" y="115"/>
                      </a:cxn>
                    </a:cxnLst>
                    <a:rect l="0" t="0" r="r" b="b"/>
                    <a:pathLst>
                      <a:path w="353" h="115">
                        <a:moveTo>
                          <a:pt x="0" y="104"/>
                        </a:moveTo>
                        <a:lnTo>
                          <a:pt x="14" y="82"/>
                        </a:lnTo>
                        <a:lnTo>
                          <a:pt x="14" y="80"/>
                        </a:lnTo>
                        <a:lnTo>
                          <a:pt x="12" y="76"/>
                        </a:lnTo>
                        <a:lnTo>
                          <a:pt x="8" y="71"/>
                        </a:lnTo>
                        <a:lnTo>
                          <a:pt x="6" y="63"/>
                        </a:lnTo>
                        <a:lnTo>
                          <a:pt x="4" y="57"/>
                        </a:lnTo>
                        <a:lnTo>
                          <a:pt x="2" y="49"/>
                        </a:lnTo>
                        <a:lnTo>
                          <a:pt x="2" y="41"/>
                        </a:lnTo>
                        <a:lnTo>
                          <a:pt x="4" y="34"/>
                        </a:lnTo>
                        <a:lnTo>
                          <a:pt x="8" y="30"/>
                        </a:lnTo>
                        <a:lnTo>
                          <a:pt x="16" y="28"/>
                        </a:lnTo>
                        <a:lnTo>
                          <a:pt x="22" y="26"/>
                        </a:lnTo>
                        <a:lnTo>
                          <a:pt x="31" y="24"/>
                        </a:lnTo>
                        <a:lnTo>
                          <a:pt x="39" y="24"/>
                        </a:lnTo>
                        <a:lnTo>
                          <a:pt x="45" y="24"/>
                        </a:lnTo>
                        <a:lnTo>
                          <a:pt x="49" y="24"/>
                        </a:lnTo>
                        <a:lnTo>
                          <a:pt x="51" y="24"/>
                        </a:lnTo>
                        <a:lnTo>
                          <a:pt x="51" y="22"/>
                        </a:lnTo>
                        <a:lnTo>
                          <a:pt x="55" y="20"/>
                        </a:lnTo>
                        <a:lnTo>
                          <a:pt x="59" y="16"/>
                        </a:lnTo>
                        <a:lnTo>
                          <a:pt x="66" y="12"/>
                        </a:lnTo>
                        <a:lnTo>
                          <a:pt x="74" y="8"/>
                        </a:lnTo>
                        <a:lnTo>
                          <a:pt x="82" y="4"/>
                        </a:lnTo>
                        <a:lnTo>
                          <a:pt x="92" y="2"/>
                        </a:lnTo>
                        <a:lnTo>
                          <a:pt x="100" y="0"/>
                        </a:lnTo>
                        <a:lnTo>
                          <a:pt x="111" y="2"/>
                        </a:lnTo>
                        <a:lnTo>
                          <a:pt x="121" y="6"/>
                        </a:lnTo>
                        <a:lnTo>
                          <a:pt x="131" y="16"/>
                        </a:lnTo>
                        <a:lnTo>
                          <a:pt x="142" y="26"/>
                        </a:lnTo>
                        <a:lnTo>
                          <a:pt x="150" y="36"/>
                        </a:lnTo>
                        <a:lnTo>
                          <a:pt x="160" y="45"/>
                        </a:lnTo>
                        <a:lnTo>
                          <a:pt x="170" y="51"/>
                        </a:lnTo>
                        <a:lnTo>
                          <a:pt x="179" y="53"/>
                        </a:lnTo>
                        <a:lnTo>
                          <a:pt x="187" y="49"/>
                        </a:lnTo>
                        <a:lnTo>
                          <a:pt x="193" y="43"/>
                        </a:lnTo>
                        <a:lnTo>
                          <a:pt x="197" y="36"/>
                        </a:lnTo>
                        <a:lnTo>
                          <a:pt x="201" y="26"/>
                        </a:lnTo>
                        <a:lnTo>
                          <a:pt x="207" y="18"/>
                        </a:lnTo>
                        <a:lnTo>
                          <a:pt x="211" y="12"/>
                        </a:lnTo>
                        <a:lnTo>
                          <a:pt x="216" y="10"/>
                        </a:lnTo>
                        <a:lnTo>
                          <a:pt x="220" y="8"/>
                        </a:lnTo>
                        <a:lnTo>
                          <a:pt x="224" y="8"/>
                        </a:lnTo>
                        <a:lnTo>
                          <a:pt x="230" y="10"/>
                        </a:lnTo>
                        <a:lnTo>
                          <a:pt x="236" y="10"/>
                        </a:lnTo>
                        <a:lnTo>
                          <a:pt x="240" y="14"/>
                        </a:lnTo>
                        <a:lnTo>
                          <a:pt x="242" y="16"/>
                        </a:lnTo>
                        <a:lnTo>
                          <a:pt x="244" y="20"/>
                        </a:lnTo>
                        <a:lnTo>
                          <a:pt x="246" y="30"/>
                        </a:lnTo>
                        <a:lnTo>
                          <a:pt x="248" y="41"/>
                        </a:lnTo>
                        <a:lnTo>
                          <a:pt x="246" y="49"/>
                        </a:lnTo>
                        <a:lnTo>
                          <a:pt x="248" y="57"/>
                        </a:lnTo>
                        <a:lnTo>
                          <a:pt x="248" y="61"/>
                        </a:lnTo>
                        <a:lnTo>
                          <a:pt x="250" y="63"/>
                        </a:lnTo>
                        <a:lnTo>
                          <a:pt x="250" y="65"/>
                        </a:lnTo>
                        <a:lnTo>
                          <a:pt x="255" y="65"/>
                        </a:lnTo>
                        <a:lnTo>
                          <a:pt x="261" y="63"/>
                        </a:lnTo>
                        <a:lnTo>
                          <a:pt x="269" y="63"/>
                        </a:lnTo>
                        <a:lnTo>
                          <a:pt x="275" y="59"/>
                        </a:lnTo>
                        <a:lnTo>
                          <a:pt x="283" y="57"/>
                        </a:lnTo>
                        <a:lnTo>
                          <a:pt x="287" y="53"/>
                        </a:lnTo>
                        <a:lnTo>
                          <a:pt x="294" y="51"/>
                        </a:lnTo>
                        <a:lnTo>
                          <a:pt x="296" y="49"/>
                        </a:lnTo>
                        <a:lnTo>
                          <a:pt x="298" y="47"/>
                        </a:lnTo>
                        <a:lnTo>
                          <a:pt x="314" y="69"/>
                        </a:lnTo>
                        <a:lnTo>
                          <a:pt x="353" y="115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9" name="Freeform 1051"/>
                  <p:cNvSpPr>
                    <a:spLocks/>
                  </p:cNvSpPr>
                  <p:nvPr/>
                </p:nvSpPr>
                <p:spPr bwMode="auto">
                  <a:xfrm>
                    <a:off x="419" y="1464"/>
                    <a:ext cx="937" cy="516"/>
                  </a:xfrm>
                  <a:custGeom>
                    <a:avLst/>
                    <a:gdLst/>
                    <a:ahLst/>
                    <a:cxnLst>
                      <a:cxn ang="0">
                        <a:pos x="39" y="288"/>
                      </a:cxn>
                      <a:cxn ang="0">
                        <a:pos x="58" y="280"/>
                      </a:cxn>
                      <a:cxn ang="0">
                        <a:pos x="82" y="292"/>
                      </a:cxn>
                      <a:cxn ang="0">
                        <a:pos x="128" y="294"/>
                      </a:cxn>
                      <a:cxn ang="0">
                        <a:pos x="146" y="288"/>
                      </a:cxn>
                      <a:cxn ang="0">
                        <a:pos x="171" y="323"/>
                      </a:cxn>
                      <a:cxn ang="0">
                        <a:pos x="210" y="331"/>
                      </a:cxn>
                      <a:cxn ang="0">
                        <a:pos x="245" y="333"/>
                      </a:cxn>
                      <a:cxn ang="0">
                        <a:pos x="257" y="302"/>
                      </a:cxn>
                      <a:cxn ang="0">
                        <a:pos x="276" y="323"/>
                      </a:cxn>
                      <a:cxn ang="0">
                        <a:pos x="263" y="358"/>
                      </a:cxn>
                      <a:cxn ang="0">
                        <a:pos x="335" y="465"/>
                      </a:cxn>
                      <a:cxn ang="0">
                        <a:pos x="434" y="514"/>
                      </a:cxn>
                      <a:cxn ang="0">
                        <a:pos x="462" y="510"/>
                      </a:cxn>
                      <a:cxn ang="0">
                        <a:pos x="452" y="491"/>
                      </a:cxn>
                      <a:cxn ang="0">
                        <a:pos x="460" y="485"/>
                      </a:cxn>
                      <a:cxn ang="0">
                        <a:pos x="501" y="432"/>
                      </a:cxn>
                      <a:cxn ang="0">
                        <a:pos x="493" y="378"/>
                      </a:cxn>
                      <a:cxn ang="0">
                        <a:pos x="485" y="333"/>
                      </a:cxn>
                      <a:cxn ang="0">
                        <a:pos x="506" y="292"/>
                      </a:cxn>
                      <a:cxn ang="0">
                        <a:pos x="508" y="274"/>
                      </a:cxn>
                      <a:cxn ang="0">
                        <a:pos x="501" y="249"/>
                      </a:cxn>
                      <a:cxn ang="0">
                        <a:pos x="524" y="255"/>
                      </a:cxn>
                      <a:cxn ang="0">
                        <a:pos x="532" y="241"/>
                      </a:cxn>
                      <a:cxn ang="0">
                        <a:pos x="545" y="237"/>
                      </a:cxn>
                      <a:cxn ang="0">
                        <a:pos x="555" y="249"/>
                      </a:cxn>
                      <a:cxn ang="0">
                        <a:pos x="547" y="270"/>
                      </a:cxn>
                      <a:cxn ang="0">
                        <a:pos x="528" y="286"/>
                      </a:cxn>
                      <a:cxn ang="0">
                        <a:pos x="563" y="296"/>
                      </a:cxn>
                      <a:cxn ang="0">
                        <a:pos x="619" y="290"/>
                      </a:cxn>
                      <a:cxn ang="0">
                        <a:pos x="633" y="315"/>
                      </a:cxn>
                      <a:cxn ang="0">
                        <a:pos x="625" y="331"/>
                      </a:cxn>
                      <a:cxn ang="0">
                        <a:pos x="606" y="366"/>
                      </a:cxn>
                      <a:cxn ang="0">
                        <a:pos x="629" y="391"/>
                      </a:cxn>
                      <a:cxn ang="0">
                        <a:pos x="621" y="407"/>
                      </a:cxn>
                      <a:cxn ang="0">
                        <a:pos x="577" y="413"/>
                      </a:cxn>
                      <a:cxn ang="0">
                        <a:pos x="567" y="422"/>
                      </a:cxn>
                      <a:cxn ang="0">
                        <a:pos x="584" y="440"/>
                      </a:cxn>
                      <a:cxn ang="0">
                        <a:pos x="616" y="432"/>
                      </a:cxn>
                      <a:cxn ang="0">
                        <a:pos x="629" y="415"/>
                      </a:cxn>
                      <a:cxn ang="0">
                        <a:pos x="647" y="382"/>
                      </a:cxn>
                      <a:cxn ang="0">
                        <a:pos x="674" y="389"/>
                      </a:cxn>
                      <a:cxn ang="0">
                        <a:pos x="699" y="389"/>
                      </a:cxn>
                      <a:cxn ang="0">
                        <a:pos x="717" y="370"/>
                      </a:cxn>
                      <a:cxn ang="0">
                        <a:pos x="725" y="380"/>
                      </a:cxn>
                      <a:cxn ang="0">
                        <a:pos x="734" y="391"/>
                      </a:cxn>
                      <a:cxn ang="0">
                        <a:pos x="744" y="348"/>
                      </a:cxn>
                      <a:cxn ang="0">
                        <a:pos x="750" y="339"/>
                      </a:cxn>
                      <a:cxn ang="0">
                        <a:pos x="764" y="321"/>
                      </a:cxn>
                      <a:cxn ang="0">
                        <a:pos x="752" y="284"/>
                      </a:cxn>
                      <a:cxn ang="0">
                        <a:pos x="744" y="267"/>
                      </a:cxn>
                      <a:cxn ang="0">
                        <a:pos x="768" y="243"/>
                      </a:cxn>
                      <a:cxn ang="0">
                        <a:pos x="803" y="241"/>
                      </a:cxn>
                      <a:cxn ang="0">
                        <a:pos x="803" y="202"/>
                      </a:cxn>
                      <a:cxn ang="0">
                        <a:pos x="742" y="210"/>
                      </a:cxn>
                      <a:cxn ang="0">
                        <a:pos x="715" y="196"/>
                      </a:cxn>
                      <a:cxn ang="0">
                        <a:pos x="705" y="142"/>
                      </a:cxn>
                      <a:cxn ang="0">
                        <a:pos x="723" y="120"/>
                      </a:cxn>
                      <a:cxn ang="0">
                        <a:pos x="789" y="89"/>
                      </a:cxn>
                      <a:cxn ang="0">
                        <a:pos x="836" y="66"/>
                      </a:cxn>
                      <a:cxn ang="0">
                        <a:pos x="937" y="0"/>
                      </a:cxn>
                    </a:cxnLst>
                    <a:rect l="0" t="0" r="r" b="b"/>
                    <a:pathLst>
                      <a:path w="937" h="516">
                        <a:moveTo>
                          <a:pt x="0" y="288"/>
                        </a:moveTo>
                        <a:lnTo>
                          <a:pt x="41" y="292"/>
                        </a:lnTo>
                        <a:lnTo>
                          <a:pt x="39" y="292"/>
                        </a:lnTo>
                        <a:lnTo>
                          <a:pt x="39" y="290"/>
                        </a:lnTo>
                        <a:lnTo>
                          <a:pt x="39" y="288"/>
                        </a:lnTo>
                        <a:lnTo>
                          <a:pt x="41" y="286"/>
                        </a:lnTo>
                        <a:lnTo>
                          <a:pt x="45" y="284"/>
                        </a:lnTo>
                        <a:lnTo>
                          <a:pt x="50" y="282"/>
                        </a:lnTo>
                        <a:lnTo>
                          <a:pt x="56" y="280"/>
                        </a:lnTo>
                        <a:lnTo>
                          <a:pt x="58" y="280"/>
                        </a:lnTo>
                        <a:lnTo>
                          <a:pt x="60" y="280"/>
                        </a:lnTo>
                        <a:lnTo>
                          <a:pt x="62" y="282"/>
                        </a:lnTo>
                        <a:lnTo>
                          <a:pt x="66" y="284"/>
                        </a:lnTo>
                        <a:lnTo>
                          <a:pt x="72" y="288"/>
                        </a:lnTo>
                        <a:lnTo>
                          <a:pt x="82" y="292"/>
                        </a:lnTo>
                        <a:lnTo>
                          <a:pt x="99" y="296"/>
                        </a:lnTo>
                        <a:lnTo>
                          <a:pt x="113" y="298"/>
                        </a:lnTo>
                        <a:lnTo>
                          <a:pt x="121" y="298"/>
                        </a:lnTo>
                        <a:lnTo>
                          <a:pt x="126" y="296"/>
                        </a:lnTo>
                        <a:lnTo>
                          <a:pt x="128" y="294"/>
                        </a:lnTo>
                        <a:lnTo>
                          <a:pt x="126" y="290"/>
                        </a:lnTo>
                        <a:lnTo>
                          <a:pt x="128" y="288"/>
                        </a:lnTo>
                        <a:lnTo>
                          <a:pt x="130" y="286"/>
                        </a:lnTo>
                        <a:lnTo>
                          <a:pt x="138" y="286"/>
                        </a:lnTo>
                        <a:lnTo>
                          <a:pt x="146" y="288"/>
                        </a:lnTo>
                        <a:lnTo>
                          <a:pt x="154" y="294"/>
                        </a:lnTo>
                        <a:lnTo>
                          <a:pt x="158" y="300"/>
                        </a:lnTo>
                        <a:lnTo>
                          <a:pt x="163" y="309"/>
                        </a:lnTo>
                        <a:lnTo>
                          <a:pt x="167" y="317"/>
                        </a:lnTo>
                        <a:lnTo>
                          <a:pt x="171" y="323"/>
                        </a:lnTo>
                        <a:lnTo>
                          <a:pt x="175" y="327"/>
                        </a:lnTo>
                        <a:lnTo>
                          <a:pt x="181" y="329"/>
                        </a:lnTo>
                        <a:lnTo>
                          <a:pt x="189" y="329"/>
                        </a:lnTo>
                        <a:lnTo>
                          <a:pt x="200" y="329"/>
                        </a:lnTo>
                        <a:lnTo>
                          <a:pt x="210" y="331"/>
                        </a:lnTo>
                        <a:lnTo>
                          <a:pt x="220" y="331"/>
                        </a:lnTo>
                        <a:lnTo>
                          <a:pt x="230" y="333"/>
                        </a:lnTo>
                        <a:lnTo>
                          <a:pt x="236" y="333"/>
                        </a:lnTo>
                        <a:lnTo>
                          <a:pt x="243" y="333"/>
                        </a:lnTo>
                        <a:lnTo>
                          <a:pt x="245" y="333"/>
                        </a:lnTo>
                        <a:lnTo>
                          <a:pt x="247" y="327"/>
                        </a:lnTo>
                        <a:lnTo>
                          <a:pt x="247" y="321"/>
                        </a:lnTo>
                        <a:lnTo>
                          <a:pt x="251" y="313"/>
                        </a:lnTo>
                        <a:lnTo>
                          <a:pt x="253" y="306"/>
                        </a:lnTo>
                        <a:lnTo>
                          <a:pt x="257" y="302"/>
                        </a:lnTo>
                        <a:lnTo>
                          <a:pt x="263" y="298"/>
                        </a:lnTo>
                        <a:lnTo>
                          <a:pt x="269" y="300"/>
                        </a:lnTo>
                        <a:lnTo>
                          <a:pt x="273" y="306"/>
                        </a:lnTo>
                        <a:lnTo>
                          <a:pt x="276" y="313"/>
                        </a:lnTo>
                        <a:lnTo>
                          <a:pt x="276" y="323"/>
                        </a:lnTo>
                        <a:lnTo>
                          <a:pt x="273" y="333"/>
                        </a:lnTo>
                        <a:lnTo>
                          <a:pt x="269" y="343"/>
                        </a:lnTo>
                        <a:lnTo>
                          <a:pt x="267" y="352"/>
                        </a:lnTo>
                        <a:lnTo>
                          <a:pt x="265" y="356"/>
                        </a:lnTo>
                        <a:lnTo>
                          <a:pt x="263" y="358"/>
                        </a:lnTo>
                        <a:lnTo>
                          <a:pt x="284" y="372"/>
                        </a:lnTo>
                        <a:lnTo>
                          <a:pt x="284" y="393"/>
                        </a:lnTo>
                        <a:lnTo>
                          <a:pt x="308" y="432"/>
                        </a:lnTo>
                        <a:lnTo>
                          <a:pt x="331" y="444"/>
                        </a:lnTo>
                        <a:lnTo>
                          <a:pt x="335" y="465"/>
                        </a:lnTo>
                        <a:lnTo>
                          <a:pt x="409" y="510"/>
                        </a:lnTo>
                        <a:lnTo>
                          <a:pt x="411" y="510"/>
                        </a:lnTo>
                        <a:lnTo>
                          <a:pt x="417" y="512"/>
                        </a:lnTo>
                        <a:lnTo>
                          <a:pt x="425" y="512"/>
                        </a:lnTo>
                        <a:lnTo>
                          <a:pt x="434" y="514"/>
                        </a:lnTo>
                        <a:lnTo>
                          <a:pt x="444" y="516"/>
                        </a:lnTo>
                        <a:lnTo>
                          <a:pt x="452" y="516"/>
                        </a:lnTo>
                        <a:lnTo>
                          <a:pt x="458" y="516"/>
                        </a:lnTo>
                        <a:lnTo>
                          <a:pt x="462" y="514"/>
                        </a:lnTo>
                        <a:lnTo>
                          <a:pt x="462" y="510"/>
                        </a:lnTo>
                        <a:lnTo>
                          <a:pt x="462" y="508"/>
                        </a:lnTo>
                        <a:lnTo>
                          <a:pt x="460" y="504"/>
                        </a:lnTo>
                        <a:lnTo>
                          <a:pt x="458" y="500"/>
                        </a:lnTo>
                        <a:lnTo>
                          <a:pt x="454" y="495"/>
                        </a:lnTo>
                        <a:lnTo>
                          <a:pt x="452" y="491"/>
                        </a:lnTo>
                        <a:lnTo>
                          <a:pt x="450" y="489"/>
                        </a:lnTo>
                        <a:lnTo>
                          <a:pt x="448" y="489"/>
                        </a:lnTo>
                        <a:lnTo>
                          <a:pt x="450" y="489"/>
                        </a:lnTo>
                        <a:lnTo>
                          <a:pt x="454" y="487"/>
                        </a:lnTo>
                        <a:lnTo>
                          <a:pt x="460" y="485"/>
                        </a:lnTo>
                        <a:lnTo>
                          <a:pt x="469" y="479"/>
                        </a:lnTo>
                        <a:lnTo>
                          <a:pt x="477" y="473"/>
                        </a:lnTo>
                        <a:lnTo>
                          <a:pt x="487" y="463"/>
                        </a:lnTo>
                        <a:lnTo>
                          <a:pt x="495" y="448"/>
                        </a:lnTo>
                        <a:lnTo>
                          <a:pt x="501" y="432"/>
                        </a:lnTo>
                        <a:lnTo>
                          <a:pt x="506" y="415"/>
                        </a:lnTo>
                        <a:lnTo>
                          <a:pt x="506" y="403"/>
                        </a:lnTo>
                        <a:lnTo>
                          <a:pt x="503" y="393"/>
                        </a:lnTo>
                        <a:lnTo>
                          <a:pt x="499" y="385"/>
                        </a:lnTo>
                        <a:lnTo>
                          <a:pt x="493" y="378"/>
                        </a:lnTo>
                        <a:lnTo>
                          <a:pt x="487" y="370"/>
                        </a:lnTo>
                        <a:lnTo>
                          <a:pt x="483" y="360"/>
                        </a:lnTo>
                        <a:lnTo>
                          <a:pt x="483" y="350"/>
                        </a:lnTo>
                        <a:lnTo>
                          <a:pt x="483" y="341"/>
                        </a:lnTo>
                        <a:lnTo>
                          <a:pt x="485" y="333"/>
                        </a:lnTo>
                        <a:lnTo>
                          <a:pt x="489" y="323"/>
                        </a:lnTo>
                        <a:lnTo>
                          <a:pt x="493" y="313"/>
                        </a:lnTo>
                        <a:lnTo>
                          <a:pt x="497" y="304"/>
                        </a:lnTo>
                        <a:lnTo>
                          <a:pt x="501" y="296"/>
                        </a:lnTo>
                        <a:lnTo>
                          <a:pt x="506" y="292"/>
                        </a:lnTo>
                        <a:lnTo>
                          <a:pt x="512" y="290"/>
                        </a:lnTo>
                        <a:lnTo>
                          <a:pt x="514" y="290"/>
                        </a:lnTo>
                        <a:lnTo>
                          <a:pt x="514" y="286"/>
                        </a:lnTo>
                        <a:lnTo>
                          <a:pt x="512" y="280"/>
                        </a:lnTo>
                        <a:lnTo>
                          <a:pt x="508" y="274"/>
                        </a:lnTo>
                        <a:lnTo>
                          <a:pt x="503" y="267"/>
                        </a:lnTo>
                        <a:lnTo>
                          <a:pt x="499" y="259"/>
                        </a:lnTo>
                        <a:lnTo>
                          <a:pt x="497" y="253"/>
                        </a:lnTo>
                        <a:lnTo>
                          <a:pt x="499" y="249"/>
                        </a:lnTo>
                        <a:lnTo>
                          <a:pt x="501" y="249"/>
                        </a:lnTo>
                        <a:lnTo>
                          <a:pt x="506" y="249"/>
                        </a:lnTo>
                        <a:lnTo>
                          <a:pt x="510" y="251"/>
                        </a:lnTo>
                        <a:lnTo>
                          <a:pt x="516" y="253"/>
                        </a:lnTo>
                        <a:lnTo>
                          <a:pt x="520" y="255"/>
                        </a:lnTo>
                        <a:lnTo>
                          <a:pt x="524" y="255"/>
                        </a:lnTo>
                        <a:lnTo>
                          <a:pt x="528" y="253"/>
                        </a:lnTo>
                        <a:lnTo>
                          <a:pt x="528" y="249"/>
                        </a:lnTo>
                        <a:lnTo>
                          <a:pt x="528" y="245"/>
                        </a:lnTo>
                        <a:lnTo>
                          <a:pt x="530" y="243"/>
                        </a:lnTo>
                        <a:lnTo>
                          <a:pt x="532" y="241"/>
                        </a:lnTo>
                        <a:lnTo>
                          <a:pt x="534" y="239"/>
                        </a:lnTo>
                        <a:lnTo>
                          <a:pt x="536" y="237"/>
                        </a:lnTo>
                        <a:lnTo>
                          <a:pt x="540" y="237"/>
                        </a:lnTo>
                        <a:lnTo>
                          <a:pt x="543" y="237"/>
                        </a:lnTo>
                        <a:lnTo>
                          <a:pt x="545" y="237"/>
                        </a:lnTo>
                        <a:lnTo>
                          <a:pt x="547" y="239"/>
                        </a:lnTo>
                        <a:lnTo>
                          <a:pt x="551" y="241"/>
                        </a:lnTo>
                        <a:lnTo>
                          <a:pt x="553" y="243"/>
                        </a:lnTo>
                        <a:lnTo>
                          <a:pt x="555" y="247"/>
                        </a:lnTo>
                        <a:lnTo>
                          <a:pt x="555" y="249"/>
                        </a:lnTo>
                        <a:lnTo>
                          <a:pt x="557" y="253"/>
                        </a:lnTo>
                        <a:lnTo>
                          <a:pt x="557" y="257"/>
                        </a:lnTo>
                        <a:lnTo>
                          <a:pt x="555" y="261"/>
                        </a:lnTo>
                        <a:lnTo>
                          <a:pt x="553" y="265"/>
                        </a:lnTo>
                        <a:lnTo>
                          <a:pt x="547" y="270"/>
                        </a:lnTo>
                        <a:lnTo>
                          <a:pt x="540" y="272"/>
                        </a:lnTo>
                        <a:lnTo>
                          <a:pt x="536" y="276"/>
                        </a:lnTo>
                        <a:lnTo>
                          <a:pt x="530" y="278"/>
                        </a:lnTo>
                        <a:lnTo>
                          <a:pt x="528" y="282"/>
                        </a:lnTo>
                        <a:lnTo>
                          <a:pt x="528" y="286"/>
                        </a:lnTo>
                        <a:lnTo>
                          <a:pt x="530" y="290"/>
                        </a:lnTo>
                        <a:lnTo>
                          <a:pt x="536" y="294"/>
                        </a:lnTo>
                        <a:lnTo>
                          <a:pt x="545" y="296"/>
                        </a:lnTo>
                        <a:lnTo>
                          <a:pt x="553" y="298"/>
                        </a:lnTo>
                        <a:lnTo>
                          <a:pt x="563" y="296"/>
                        </a:lnTo>
                        <a:lnTo>
                          <a:pt x="573" y="296"/>
                        </a:lnTo>
                        <a:lnTo>
                          <a:pt x="586" y="294"/>
                        </a:lnTo>
                        <a:lnTo>
                          <a:pt x="596" y="292"/>
                        </a:lnTo>
                        <a:lnTo>
                          <a:pt x="608" y="290"/>
                        </a:lnTo>
                        <a:lnTo>
                          <a:pt x="619" y="290"/>
                        </a:lnTo>
                        <a:lnTo>
                          <a:pt x="627" y="294"/>
                        </a:lnTo>
                        <a:lnTo>
                          <a:pt x="631" y="298"/>
                        </a:lnTo>
                        <a:lnTo>
                          <a:pt x="633" y="304"/>
                        </a:lnTo>
                        <a:lnTo>
                          <a:pt x="633" y="311"/>
                        </a:lnTo>
                        <a:lnTo>
                          <a:pt x="633" y="315"/>
                        </a:lnTo>
                        <a:lnTo>
                          <a:pt x="633" y="319"/>
                        </a:lnTo>
                        <a:lnTo>
                          <a:pt x="633" y="321"/>
                        </a:lnTo>
                        <a:lnTo>
                          <a:pt x="631" y="323"/>
                        </a:lnTo>
                        <a:lnTo>
                          <a:pt x="629" y="327"/>
                        </a:lnTo>
                        <a:lnTo>
                          <a:pt x="625" y="331"/>
                        </a:lnTo>
                        <a:lnTo>
                          <a:pt x="621" y="337"/>
                        </a:lnTo>
                        <a:lnTo>
                          <a:pt x="616" y="343"/>
                        </a:lnTo>
                        <a:lnTo>
                          <a:pt x="612" y="352"/>
                        </a:lnTo>
                        <a:lnTo>
                          <a:pt x="608" y="358"/>
                        </a:lnTo>
                        <a:lnTo>
                          <a:pt x="606" y="366"/>
                        </a:lnTo>
                        <a:lnTo>
                          <a:pt x="608" y="372"/>
                        </a:lnTo>
                        <a:lnTo>
                          <a:pt x="612" y="378"/>
                        </a:lnTo>
                        <a:lnTo>
                          <a:pt x="619" y="382"/>
                        </a:lnTo>
                        <a:lnTo>
                          <a:pt x="625" y="387"/>
                        </a:lnTo>
                        <a:lnTo>
                          <a:pt x="629" y="391"/>
                        </a:lnTo>
                        <a:lnTo>
                          <a:pt x="631" y="393"/>
                        </a:lnTo>
                        <a:lnTo>
                          <a:pt x="631" y="397"/>
                        </a:lnTo>
                        <a:lnTo>
                          <a:pt x="631" y="399"/>
                        </a:lnTo>
                        <a:lnTo>
                          <a:pt x="629" y="401"/>
                        </a:lnTo>
                        <a:lnTo>
                          <a:pt x="621" y="407"/>
                        </a:lnTo>
                        <a:lnTo>
                          <a:pt x="612" y="411"/>
                        </a:lnTo>
                        <a:lnTo>
                          <a:pt x="602" y="413"/>
                        </a:lnTo>
                        <a:lnTo>
                          <a:pt x="594" y="413"/>
                        </a:lnTo>
                        <a:lnTo>
                          <a:pt x="584" y="413"/>
                        </a:lnTo>
                        <a:lnTo>
                          <a:pt x="577" y="413"/>
                        </a:lnTo>
                        <a:lnTo>
                          <a:pt x="571" y="411"/>
                        </a:lnTo>
                        <a:lnTo>
                          <a:pt x="569" y="411"/>
                        </a:lnTo>
                        <a:lnTo>
                          <a:pt x="569" y="413"/>
                        </a:lnTo>
                        <a:lnTo>
                          <a:pt x="569" y="417"/>
                        </a:lnTo>
                        <a:lnTo>
                          <a:pt x="567" y="422"/>
                        </a:lnTo>
                        <a:lnTo>
                          <a:pt x="567" y="426"/>
                        </a:lnTo>
                        <a:lnTo>
                          <a:pt x="569" y="432"/>
                        </a:lnTo>
                        <a:lnTo>
                          <a:pt x="571" y="436"/>
                        </a:lnTo>
                        <a:lnTo>
                          <a:pt x="577" y="440"/>
                        </a:lnTo>
                        <a:lnTo>
                          <a:pt x="584" y="440"/>
                        </a:lnTo>
                        <a:lnTo>
                          <a:pt x="592" y="440"/>
                        </a:lnTo>
                        <a:lnTo>
                          <a:pt x="600" y="438"/>
                        </a:lnTo>
                        <a:lnTo>
                          <a:pt x="606" y="436"/>
                        </a:lnTo>
                        <a:lnTo>
                          <a:pt x="612" y="434"/>
                        </a:lnTo>
                        <a:lnTo>
                          <a:pt x="616" y="432"/>
                        </a:lnTo>
                        <a:lnTo>
                          <a:pt x="621" y="430"/>
                        </a:lnTo>
                        <a:lnTo>
                          <a:pt x="623" y="428"/>
                        </a:lnTo>
                        <a:lnTo>
                          <a:pt x="623" y="426"/>
                        </a:lnTo>
                        <a:lnTo>
                          <a:pt x="625" y="422"/>
                        </a:lnTo>
                        <a:lnTo>
                          <a:pt x="629" y="415"/>
                        </a:lnTo>
                        <a:lnTo>
                          <a:pt x="631" y="407"/>
                        </a:lnTo>
                        <a:lnTo>
                          <a:pt x="635" y="401"/>
                        </a:lnTo>
                        <a:lnTo>
                          <a:pt x="639" y="393"/>
                        </a:lnTo>
                        <a:lnTo>
                          <a:pt x="643" y="387"/>
                        </a:lnTo>
                        <a:lnTo>
                          <a:pt x="647" y="382"/>
                        </a:lnTo>
                        <a:lnTo>
                          <a:pt x="651" y="380"/>
                        </a:lnTo>
                        <a:lnTo>
                          <a:pt x="655" y="380"/>
                        </a:lnTo>
                        <a:lnTo>
                          <a:pt x="662" y="382"/>
                        </a:lnTo>
                        <a:lnTo>
                          <a:pt x="668" y="385"/>
                        </a:lnTo>
                        <a:lnTo>
                          <a:pt x="674" y="389"/>
                        </a:lnTo>
                        <a:lnTo>
                          <a:pt x="680" y="391"/>
                        </a:lnTo>
                        <a:lnTo>
                          <a:pt x="686" y="393"/>
                        </a:lnTo>
                        <a:lnTo>
                          <a:pt x="690" y="393"/>
                        </a:lnTo>
                        <a:lnTo>
                          <a:pt x="695" y="391"/>
                        </a:lnTo>
                        <a:lnTo>
                          <a:pt x="699" y="389"/>
                        </a:lnTo>
                        <a:lnTo>
                          <a:pt x="703" y="385"/>
                        </a:lnTo>
                        <a:lnTo>
                          <a:pt x="707" y="380"/>
                        </a:lnTo>
                        <a:lnTo>
                          <a:pt x="709" y="376"/>
                        </a:lnTo>
                        <a:lnTo>
                          <a:pt x="713" y="372"/>
                        </a:lnTo>
                        <a:lnTo>
                          <a:pt x="717" y="370"/>
                        </a:lnTo>
                        <a:lnTo>
                          <a:pt x="721" y="368"/>
                        </a:lnTo>
                        <a:lnTo>
                          <a:pt x="723" y="370"/>
                        </a:lnTo>
                        <a:lnTo>
                          <a:pt x="725" y="372"/>
                        </a:lnTo>
                        <a:lnTo>
                          <a:pt x="725" y="376"/>
                        </a:lnTo>
                        <a:lnTo>
                          <a:pt x="725" y="380"/>
                        </a:lnTo>
                        <a:lnTo>
                          <a:pt x="725" y="387"/>
                        </a:lnTo>
                        <a:lnTo>
                          <a:pt x="725" y="391"/>
                        </a:lnTo>
                        <a:lnTo>
                          <a:pt x="727" y="393"/>
                        </a:lnTo>
                        <a:lnTo>
                          <a:pt x="729" y="393"/>
                        </a:lnTo>
                        <a:lnTo>
                          <a:pt x="734" y="391"/>
                        </a:lnTo>
                        <a:lnTo>
                          <a:pt x="736" y="382"/>
                        </a:lnTo>
                        <a:lnTo>
                          <a:pt x="738" y="374"/>
                        </a:lnTo>
                        <a:lnTo>
                          <a:pt x="740" y="364"/>
                        </a:lnTo>
                        <a:lnTo>
                          <a:pt x="742" y="356"/>
                        </a:lnTo>
                        <a:lnTo>
                          <a:pt x="744" y="348"/>
                        </a:lnTo>
                        <a:lnTo>
                          <a:pt x="744" y="341"/>
                        </a:lnTo>
                        <a:lnTo>
                          <a:pt x="744" y="339"/>
                        </a:lnTo>
                        <a:lnTo>
                          <a:pt x="746" y="339"/>
                        </a:lnTo>
                        <a:lnTo>
                          <a:pt x="748" y="339"/>
                        </a:lnTo>
                        <a:lnTo>
                          <a:pt x="750" y="339"/>
                        </a:lnTo>
                        <a:lnTo>
                          <a:pt x="752" y="337"/>
                        </a:lnTo>
                        <a:lnTo>
                          <a:pt x="756" y="335"/>
                        </a:lnTo>
                        <a:lnTo>
                          <a:pt x="760" y="331"/>
                        </a:lnTo>
                        <a:lnTo>
                          <a:pt x="762" y="327"/>
                        </a:lnTo>
                        <a:lnTo>
                          <a:pt x="764" y="321"/>
                        </a:lnTo>
                        <a:lnTo>
                          <a:pt x="764" y="313"/>
                        </a:lnTo>
                        <a:lnTo>
                          <a:pt x="762" y="304"/>
                        </a:lnTo>
                        <a:lnTo>
                          <a:pt x="758" y="296"/>
                        </a:lnTo>
                        <a:lnTo>
                          <a:pt x="754" y="290"/>
                        </a:lnTo>
                        <a:lnTo>
                          <a:pt x="752" y="284"/>
                        </a:lnTo>
                        <a:lnTo>
                          <a:pt x="748" y="280"/>
                        </a:lnTo>
                        <a:lnTo>
                          <a:pt x="746" y="278"/>
                        </a:lnTo>
                        <a:lnTo>
                          <a:pt x="744" y="276"/>
                        </a:lnTo>
                        <a:lnTo>
                          <a:pt x="744" y="272"/>
                        </a:lnTo>
                        <a:lnTo>
                          <a:pt x="744" y="267"/>
                        </a:lnTo>
                        <a:lnTo>
                          <a:pt x="744" y="261"/>
                        </a:lnTo>
                        <a:lnTo>
                          <a:pt x="748" y="255"/>
                        </a:lnTo>
                        <a:lnTo>
                          <a:pt x="752" y="251"/>
                        </a:lnTo>
                        <a:lnTo>
                          <a:pt x="758" y="245"/>
                        </a:lnTo>
                        <a:lnTo>
                          <a:pt x="768" y="243"/>
                        </a:lnTo>
                        <a:lnTo>
                          <a:pt x="779" y="241"/>
                        </a:lnTo>
                        <a:lnTo>
                          <a:pt x="787" y="239"/>
                        </a:lnTo>
                        <a:lnTo>
                          <a:pt x="795" y="239"/>
                        </a:lnTo>
                        <a:lnTo>
                          <a:pt x="799" y="239"/>
                        </a:lnTo>
                        <a:lnTo>
                          <a:pt x="803" y="241"/>
                        </a:lnTo>
                        <a:lnTo>
                          <a:pt x="805" y="241"/>
                        </a:lnTo>
                        <a:lnTo>
                          <a:pt x="807" y="243"/>
                        </a:lnTo>
                        <a:lnTo>
                          <a:pt x="812" y="198"/>
                        </a:lnTo>
                        <a:lnTo>
                          <a:pt x="810" y="200"/>
                        </a:lnTo>
                        <a:lnTo>
                          <a:pt x="803" y="202"/>
                        </a:lnTo>
                        <a:lnTo>
                          <a:pt x="793" y="204"/>
                        </a:lnTo>
                        <a:lnTo>
                          <a:pt x="781" y="206"/>
                        </a:lnTo>
                        <a:lnTo>
                          <a:pt x="768" y="208"/>
                        </a:lnTo>
                        <a:lnTo>
                          <a:pt x="754" y="208"/>
                        </a:lnTo>
                        <a:lnTo>
                          <a:pt x="742" y="210"/>
                        </a:lnTo>
                        <a:lnTo>
                          <a:pt x="729" y="208"/>
                        </a:lnTo>
                        <a:lnTo>
                          <a:pt x="725" y="206"/>
                        </a:lnTo>
                        <a:lnTo>
                          <a:pt x="721" y="204"/>
                        </a:lnTo>
                        <a:lnTo>
                          <a:pt x="717" y="200"/>
                        </a:lnTo>
                        <a:lnTo>
                          <a:pt x="715" y="196"/>
                        </a:lnTo>
                        <a:lnTo>
                          <a:pt x="711" y="185"/>
                        </a:lnTo>
                        <a:lnTo>
                          <a:pt x="707" y="173"/>
                        </a:lnTo>
                        <a:lnTo>
                          <a:pt x="707" y="161"/>
                        </a:lnTo>
                        <a:lnTo>
                          <a:pt x="705" y="150"/>
                        </a:lnTo>
                        <a:lnTo>
                          <a:pt x="705" y="142"/>
                        </a:lnTo>
                        <a:lnTo>
                          <a:pt x="705" y="140"/>
                        </a:lnTo>
                        <a:lnTo>
                          <a:pt x="707" y="138"/>
                        </a:lnTo>
                        <a:lnTo>
                          <a:pt x="711" y="134"/>
                        </a:lnTo>
                        <a:lnTo>
                          <a:pt x="715" y="126"/>
                        </a:lnTo>
                        <a:lnTo>
                          <a:pt x="723" y="120"/>
                        </a:lnTo>
                        <a:lnTo>
                          <a:pt x="734" y="111"/>
                        </a:lnTo>
                        <a:lnTo>
                          <a:pt x="744" y="103"/>
                        </a:lnTo>
                        <a:lnTo>
                          <a:pt x="758" y="97"/>
                        </a:lnTo>
                        <a:lnTo>
                          <a:pt x="773" y="93"/>
                        </a:lnTo>
                        <a:lnTo>
                          <a:pt x="789" y="89"/>
                        </a:lnTo>
                        <a:lnTo>
                          <a:pt x="803" y="85"/>
                        </a:lnTo>
                        <a:lnTo>
                          <a:pt x="814" y="78"/>
                        </a:lnTo>
                        <a:lnTo>
                          <a:pt x="824" y="74"/>
                        </a:lnTo>
                        <a:lnTo>
                          <a:pt x="832" y="70"/>
                        </a:lnTo>
                        <a:lnTo>
                          <a:pt x="836" y="66"/>
                        </a:lnTo>
                        <a:lnTo>
                          <a:pt x="840" y="64"/>
                        </a:lnTo>
                        <a:lnTo>
                          <a:pt x="840" y="62"/>
                        </a:lnTo>
                        <a:lnTo>
                          <a:pt x="879" y="29"/>
                        </a:lnTo>
                        <a:lnTo>
                          <a:pt x="908" y="2"/>
                        </a:lnTo>
                        <a:lnTo>
                          <a:pt x="937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0" name="Freeform 1052"/>
                  <p:cNvSpPr>
                    <a:spLocks/>
                  </p:cNvSpPr>
                  <p:nvPr/>
                </p:nvSpPr>
                <p:spPr bwMode="auto">
                  <a:xfrm>
                    <a:off x="588" y="2155"/>
                    <a:ext cx="236" cy="224"/>
                  </a:xfrm>
                  <a:custGeom>
                    <a:avLst/>
                    <a:gdLst/>
                    <a:ahLst/>
                    <a:cxnLst>
                      <a:cxn ang="0">
                        <a:pos x="0" y="224"/>
                      </a:cxn>
                      <a:cxn ang="0">
                        <a:pos x="45" y="224"/>
                      </a:cxn>
                      <a:cxn ang="0">
                        <a:pos x="51" y="207"/>
                      </a:cxn>
                      <a:cxn ang="0">
                        <a:pos x="107" y="211"/>
                      </a:cxn>
                      <a:cxn ang="0">
                        <a:pos x="121" y="201"/>
                      </a:cxn>
                      <a:cxn ang="0">
                        <a:pos x="127" y="187"/>
                      </a:cxn>
                      <a:cxn ang="0">
                        <a:pos x="166" y="195"/>
                      </a:cxn>
                      <a:cxn ang="0">
                        <a:pos x="178" y="148"/>
                      </a:cxn>
                      <a:cxn ang="0">
                        <a:pos x="176" y="148"/>
                      </a:cxn>
                      <a:cxn ang="0">
                        <a:pos x="170" y="143"/>
                      </a:cxn>
                      <a:cxn ang="0">
                        <a:pos x="162" y="139"/>
                      </a:cxn>
                      <a:cxn ang="0">
                        <a:pos x="152" y="135"/>
                      </a:cxn>
                      <a:cxn ang="0">
                        <a:pos x="143" y="131"/>
                      </a:cxn>
                      <a:cxn ang="0">
                        <a:pos x="135" y="125"/>
                      </a:cxn>
                      <a:cxn ang="0">
                        <a:pos x="131" y="121"/>
                      </a:cxn>
                      <a:cxn ang="0">
                        <a:pos x="129" y="117"/>
                      </a:cxn>
                      <a:cxn ang="0">
                        <a:pos x="131" y="113"/>
                      </a:cxn>
                      <a:cxn ang="0">
                        <a:pos x="133" y="113"/>
                      </a:cxn>
                      <a:cxn ang="0">
                        <a:pos x="135" y="111"/>
                      </a:cxn>
                      <a:cxn ang="0">
                        <a:pos x="141" y="111"/>
                      </a:cxn>
                      <a:cxn ang="0">
                        <a:pos x="148" y="108"/>
                      </a:cxn>
                      <a:cxn ang="0">
                        <a:pos x="156" y="106"/>
                      </a:cxn>
                      <a:cxn ang="0">
                        <a:pos x="166" y="100"/>
                      </a:cxn>
                      <a:cxn ang="0">
                        <a:pos x="180" y="92"/>
                      </a:cxn>
                      <a:cxn ang="0">
                        <a:pos x="193" y="82"/>
                      </a:cxn>
                      <a:cxn ang="0">
                        <a:pos x="205" y="78"/>
                      </a:cxn>
                      <a:cxn ang="0">
                        <a:pos x="213" y="74"/>
                      </a:cxn>
                      <a:cxn ang="0">
                        <a:pos x="222" y="74"/>
                      </a:cxn>
                      <a:cxn ang="0">
                        <a:pos x="226" y="74"/>
                      </a:cxn>
                      <a:cxn ang="0">
                        <a:pos x="230" y="76"/>
                      </a:cxn>
                      <a:cxn ang="0">
                        <a:pos x="232" y="76"/>
                      </a:cxn>
                      <a:cxn ang="0">
                        <a:pos x="234" y="78"/>
                      </a:cxn>
                      <a:cxn ang="0">
                        <a:pos x="236" y="55"/>
                      </a:cxn>
                      <a:cxn ang="0">
                        <a:pos x="183" y="59"/>
                      </a:cxn>
                      <a:cxn ang="0">
                        <a:pos x="183" y="57"/>
                      </a:cxn>
                      <a:cxn ang="0">
                        <a:pos x="183" y="55"/>
                      </a:cxn>
                      <a:cxn ang="0">
                        <a:pos x="183" y="51"/>
                      </a:cxn>
                      <a:cxn ang="0">
                        <a:pos x="183" y="47"/>
                      </a:cxn>
                      <a:cxn ang="0">
                        <a:pos x="185" y="43"/>
                      </a:cxn>
                      <a:cxn ang="0">
                        <a:pos x="185" y="39"/>
                      </a:cxn>
                      <a:cxn ang="0">
                        <a:pos x="187" y="37"/>
                      </a:cxn>
                      <a:cxn ang="0">
                        <a:pos x="189" y="32"/>
                      </a:cxn>
                      <a:cxn ang="0">
                        <a:pos x="187" y="28"/>
                      </a:cxn>
                      <a:cxn ang="0">
                        <a:pos x="187" y="24"/>
                      </a:cxn>
                      <a:cxn ang="0">
                        <a:pos x="185" y="20"/>
                      </a:cxn>
                      <a:cxn ang="0">
                        <a:pos x="183" y="18"/>
                      </a:cxn>
                      <a:cxn ang="0">
                        <a:pos x="180" y="14"/>
                      </a:cxn>
                      <a:cxn ang="0">
                        <a:pos x="178" y="12"/>
                      </a:cxn>
                      <a:cxn ang="0">
                        <a:pos x="217" y="0"/>
                      </a:cxn>
                    </a:cxnLst>
                    <a:rect l="0" t="0" r="r" b="b"/>
                    <a:pathLst>
                      <a:path w="236" h="224">
                        <a:moveTo>
                          <a:pt x="0" y="224"/>
                        </a:moveTo>
                        <a:lnTo>
                          <a:pt x="45" y="224"/>
                        </a:lnTo>
                        <a:lnTo>
                          <a:pt x="51" y="207"/>
                        </a:lnTo>
                        <a:lnTo>
                          <a:pt x="107" y="211"/>
                        </a:lnTo>
                        <a:lnTo>
                          <a:pt x="121" y="201"/>
                        </a:lnTo>
                        <a:lnTo>
                          <a:pt x="127" y="187"/>
                        </a:lnTo>
                        <a:lnTo>
                          <a:pt x="166" y="195"/>
                        </a:lnTo>
                        <a:lnTo>
                          <a:pt x="178" y="148"/>
                        </a:lnTo>
                        <a:lnTo>
                          <a:pt x="176" y="148"/>
                        </a:lnTo>
                        <a:lnTo>
                          <a:pt x="170" y="143"/>
                        </a:lnTo>
                        <a:lnTo>
                          <a:pt x="162" y="139"/>
                        </a:lnTo>
                        <a:lnTo>
                          <a:pt x="152" y="135"/>
                        </a:lnTo>
                        <a:lnTo>
                          <a:pt x="143" y="131"/>
                        </a:lnTo>
                        <a:lnTo>
                          <a:pt x="135" y="125"/>
                        </a:lnTo>
                        <a:lnTo>
                          <a:pt x="131" y="121"/>
                        </a:lnTo>
                        <a:lnTo>
                          <a:pt x="129" y="117"/>
                        </a:lnTo>
                        <a:lnTo>
                          <a:pt x="131" y="113"/>
                        </a:lnTo>
                        <a:lnTo>
                          <a:pt x="133" y="113"/>
                        </a:lnTo>
                        <a:lnTo>
                          <a:pt x="135" y="111"/>
                        </a:lnTo>
                        <a:lnTo>
                          <a:pt x="141" y="111"/>
                        </a:lnTo>
                        <a:lnTo>
                          <a:pt x="148" y="108"/>
                        </a:lnTo>
                        <a:lnTo>
                          <a:pt x="156" y="106"/>
                        </a:lnTo>
                        <a:lnTo>
                          <a:pt x="166" y="100"/>
                        </a:lnTo>
                        <a:lnTo>
                          <a:pt x="180" y="92"/>
                        </a:lnTo>
                        <a:lnTo>
                          <a:pt x="193" y="82"/>
                        </a:lnTo>
                        <a:lnTo>
                          <a:pt x="205" y="78"/>
                        </a:lnTo>
                        <a:lnTo>
                          <a:pt x="213" y="74"/>
                        </a:lnTo>
                        <a:lnTo>
                          <a:pt x="222" y="74"/>
                        </a:lnTo>
                        <a:lnTo>
                          <a:pt x="226" y="74"/>
                        </a:lnTo>
                        <a:lnTo>
                          <a:pt x="230" y="76"/>
                        </a:lnTo>
                        <a:lnTo>
                          <a:pt x="232" y="76"/>
                        </a:lnTo>
                        <a:lnTo>
                          <a:pt x="234" y="78"/>
                        </a:lnTo>
                        <a:lnTo>
                          <a:pt x="236" y="55"/>
                        </a:lnTo>
                        <a:lnTo>
                          <a:pt x="183" y="59"/>
                        </a:lnTo>
                        <a:lnTo>
                          <a:pt x="183" y="57"/>
                        </a:lnTo>
                        <a:lnTo>
                          <a:pt x="183" y="55"/>
                        </a:lnTo>
                        <a:lnTo>
                          <a:pt x="183" y="51"/>
                        </a:lnTo>
                        <a:lnTo>
                          <a:pt x="183" y="47"/>
                        </a:lnTo>
                        <a:lnTo>
                          <a:pt x="185" y="43"/>
                        </a:lnTo>
                        <a:lnTo>
                          <a:pt x="185" y="39"/>
                        </a:lnTo>
                        <a:lnTo>
                          <a:pt x="187" y="37"/>
                        </a:lnTo>
                        <a:lnTo>
                          <a:pt x="189" y="32"/>
                        </a:lnTo>
                        <a:lnTo>
                          <a:pt x="187" y="28"/>
                        </a:lnTo>
                        <a:lnTo>
                          <a:pt x="187" y="24"/>
                        </a:lnTo>
                        <a:lnTo>
                          <a:pt x="185" y="20"/>
                        </a:lnTo>
                        <a:lnTo>
                          <a:pt x="183" y="18"/>
                        </a:lnTo>
                        <a:lnTo>
                          <a:pt x="180" y="14"/>
                        </a:lnTo>
                        <a:lnTo>
                          <a:pt x="178" y="12"/>
                        </a:lnTo>
                        <a:lnTo>
                          <a:pt x="217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1" name="Freeform 1053"/>
                  <p:cNvSpPr>
                    <a:spLocks/>
                  </p:cNvSpPr>
                  <p:nvPr/>
                </p:nvSpPr>
                <p:spPr bwMode="auto">
                  <a:xfrm>
                    <a:off x="1339" y="1440"/>
                    <a:ext cx="816" cy="437"/>
                  </a:xfrm>
                  <a:custGeom>
                    <a:avLst/>
                    <a:gdLst/>
                    <a:ahLst/>
                    <a:cxnLst>
                      <a:cxn ang="0">
                        <a:pos x="64" y="41"/>
                      </a:cxn>
                      <a:cxn ang="0">
                        <a:pos x="95" y="61"/>
                      </a:cxn>
                      <a:cxn ang="0">
                        <a:pos x="107" y="84"/>
                      </a:cxn>
                      <a:cxn ang="0">
                        <a:pos x="91" y="148"/>
                      </a:cxn>
                      <a:cxn ang="0">
                        <a:pos x="62" y="176"/>
                      </a:cxn>
                      <a:cxn ang="0">
                        <a:pos x="64" y="181"/>
                      </a:cxn>
                      <a:cxn ang="0">
                        <a:pos x="46" y="211"/>
                      </a:cxn>
                      <a:cxn ang="0">
                        <a:pos x="17" y="213"/>
                      </a:cxn>
                      <a:cxn ang="0">
                        <a:pos x="13" y="281"/>
                      </a:cxn>
                      <a:cxn ang="0">
                        <a:pos x="3" y="318"/>
                      </a:cxn>
                      <a:cxn ang="0">
                        <a:pos x="13" y="365"/>
                      </a:cxn>
                      <a:cxn ang="0">
                        <a:pos x="42" y="390"/>
                      </a:cxn>
                      <a:cxn ang="0">
                        <a:pos x="70" y="398"/>
                      </a:cxn>
                      <a:cxn ang="0">
                        <a:pos x="83" y="374"/>
                      </a:cxn>
                      <a:cxn ang="0">
                        <a:pos x="76" y="343"/>
                      </a:cxn>
                      <a:cxn ang="0">
                        <a:pos x="62" y="318"/>
                      </a:cxn>
                      <a:cxn ang="0">
                        <a:pos x="48" y="240"/>
                      </a:cxn>
                      <a:cxn ang="0">
                        <a:pos x="87" y="226"/>
                      </a:cxn>
                      <a:cxn ang="0">
                        <a:pos x="76" y="257"/>
                      </a:cxn>
                      <a:cxn ang="0">
                        <a:pos x="89" y="259"/>
                      </a:cxn>
                      <a:cxn ang="0">
                        <a:pos x="111" y="252"/>
                      </a:cxn>
                      <a:cxn ang="0">
                        <a:pos x="136" y="265"/>
                      </a:cxn>
                      <a:cxn ang="0">
                        <a:pos x="138" y="240"/>
                      </a:cxn>
                      <a:cxn ang="0">
                        <a:pos x="159" y="254"/>
                      </a:cxn>
                      <a:cxn ang="0">
                        <a:pos x="179" y="267"/>
                      </a:cxn>
                      <a:cxn ang="0">
                        <a:pos x="224" y="267"/>
                      </a:cxn>
                      <a:cxn ang="0">
                        <a:pos x="228" y="238"/>
                      </a:cxn>
                      <a:cxn ang="0">
                        <a:pos x="263" y="228"/>
                      </a:cxn>
                      <a:cxn ang="0">
                        <a:pos x="270" y="244"/>
                      </a:cxn>
                      <a:cxn ang="0">
                        <a:pos x="257" y="281"/>
                      </a:cxn>
                      <a:cxn ang="0">
                        <a:pos x="341" y="283"/>
                      </a:cxn>
                      <a:cxn ang="0">
                        <a:pos x="370" y="289"/>
                      </a:cxn>
                      <a:cxn ang="0">
                        <a:pos x="393" y="271"/>
                      </a:cxn>
                      <a:cxn ang="0">
                        <a:pos x="442" y="265"/>
                      </a:cxn>
                      <a:cxn ang="0">
                        <a:pos x="471" y="296"/>
                      </a:cxn>
                      <a:cxn ang="0">
                        <a:pos x="565" y="314"/>
                      </a:cxn>
                      <a:cxn ang="0">
                        <a:pos x="578" y="335"/>
                      </a:cxn>
                      <a:cxn ang="0">
                        <a:pos x="571" y="367"/>
                      </a:cxn>
                      <a:cxn ang="0">
                        <a:pos x="580" y="386"/>
                      </a:cxn>
                      <a:cxn ang="0">
                        <a:pos x="588" y="421"/>
                      </a:cxn>
                      <a:cxn ang="0">
                        <a:pos x="670" y="312"/>
                      </a:cxn>
                      <a:cxn ang="0">
                        <a:pos x="647" y="265"/>
                      </a:cxn>
                      <a:cxn ang="0">
                        <a:pos x="697" y="226"/>
                      </a:cxn>
                      <a:cxn ang="0">
                        <a:pos x="726" y="195"/>
                      </a:cxn>
                      <a:cxn ang="0">
                        <a:pos x="732" y="172"/>
                      </a:cxn>
                      <a:cxn ang="0">
                        <a:pos x="793" y="178"/>
                      </a:cxn>
                      <a:cxn ang="0">
                        <a:pos x="816" y="150"/>
                      </a:cxn>
                      <a:cxn ang="0">
                        <a:pos x="804" y="127"/>
                      </a:cxn>
                      <a:cxn ang="0">
                        <a:pos x="787" y="127"/>
                      </a:cxn>
                      <a:cxn ang="0">
                        <a:pos x="760" y="105"/>
                      </a:cxn>
                      <a:cxn ang="0">
                        <a:pos x="738" y="76"/>
                      </a:cxn>
                      <a:cxn ang="0">
                        <a:pos x="740" y="51"/>
                      </a:cxn>
                      <a:cxn ang="0">
                        <a:pos x="771" y="43"/>
                      </a:cxn>
                      <a:cxn ang="0">
                        <a:pos x="765" y="14"/>
                      </a:cxn>
                      <a:cxn ang="0">
                        <a:pos x="742" y="0"/>
                      </a:cxn>
                    </a:cxnLst>
                    <a:rect l="0" t="0" r="r" b="b"/>
                    <a:pathLst>
                      <a:path w="816" h="437">
                        <a:moveTo>
                          <a:pt x="17" y="24"/>
                        </a:moveTo>
                        <a:lnTo>
                          <a:pt x="23" y="26"/>
                        </a:lnTo>
                        <a:lnTo>
                          <a:pt x="29" y="31"/>
                        </a:lnTo>
                        <a:lnTo>
                          <a:pt x="37" y="33"/>
                        </a:lnTo>
                        <a:lnTo>
                          <a:pt x="48" y="37"/>
                        </a:lnTo>
                        <a:lnTo>
                          <a:pt x="56" y="39"/>
                        </a:lnTo>
                        <a:lnTo>
                          <a:pt x="64" y="41"/>
                        </a:lnTo>
                        <a:lnTo>
                          <a:pt x="72" y="41"/>
                        </a:lnTo>
                        <a:lnTo>
                          <a:pt x="79" y="41"/>
                        </a:lnTo>
                        <a:lnTo>
                          <a:pt x="83" y="43"/>
                        </a:lnTo>
                        <a:lnTo>
                          <a:pt x="87" y="47"/>
                        </a:lnTo>
                        <a:lnTo>
                          <a:pt x="91" y="51"/>
                        </a:lnTo>
                        <a:lnTo>
                          <a:pt x="93" y="57"/>
                        </a:lnTo>
                        <a:lnTo>
                          <a:pt x="95" y="61"/>
                        </a:lnTo>
                        <a:lnTo>
                          <a:pt x="97" y="66"/>
                        </a:lnTo>
                        <a:lnTo>
                          <a:pt x="99" y="66"/>
                        </a:lnTo>
                        <a:lnTo>
                          <a:pt x="101" y="68"/>
                        </a:lnTo>
                        <a:lnTo>
                          <a:pt x="103" y="70"/>
                        </a:lnTo>
                        <a:lnTo>
                          <a:pt x="103" y="74"/>
                        </a:lnTo>
                        <a:lnTo>
                          <a:pt x="105" y="78"/>
                        </a:lnTo>
                        <a:lnTo>
                          <a:pt x="107" y="84"/>
                        </a:lnTo>
                        <a:lnTo>
                          <a:pt x="109" y="92"/>
                        </a:lnTo>
                        <a:lnTo>
                          <a:pt x="107" y="102"/>
                        </a:lnTo>
                        <a:lnTo>
                          <a:pt x="105" y="115"/>
                        </a:lnTo>
                        <a:lnTo>
                          <a:pt x="101" y="125"/>
                        </a:lnTo>
                        <a:lnTo>
                          <a:pt x="97" y="135"/>
                        </a:lnTo>
                        <a:lnTo>
                          <a:pt x="93" y="142"/>
                        </a:lnTo>
                        <a:lnTo>
                          <a:pt x="91" y="148"/>
                        </a:lnTo>
                        <a:lnTo>
                          <a:pt x="91" y="150"/>
                        </a:lnTo>
                        <a:lnTo>
                          <a:pt x="89" y="152"/>
                        </a:lnTo>
                        <a:lnTo>
                          <a:pt x="85" y="156"/>
                        </a:lnTo>
                        <a:lnTo>
                          <a:pt x="79" y="162"/>
                        </a:lnTo>
                        <a:lnTo>
                          <a:pt x="72" y="168"/>
                        </a:lnTo>
                        <a:lnTo>
                          <a:pt x="66" y="174"/>
                        </a:lnTo>
                        <a:lnTo>
                          <a:pt x="62" y="176"/>
                        </a:lnTo>
                        <a:lnTo>
                          <a:pt x="60" y="178"/>
                        </a:lnTo>
                        <a:lnTo>
                          <a:pt x="60" y="176"/>
                        </a:lnTo>
                        <a:lnTo>
                          <a:pt x="62" y="174"/>
                        </a:lnTo>
                        <a:lnTo>
                          <a:pt x="62" y="172"/>
                        </a:lnTo>
                        <a:lnTo>
                          <a:pt x="64" y="172"/>
                        </a:lnTo>
                        <a:lnTo>
                          <a:pt x="64" y="174"/>
                        </a:lnTo>
                        <a:lnTo>
                          <a:pt x="64" y="181"/>
                        </a:lnTo>
                        <a:lnTo>
                          <a:pt x="64" y="187"/>
                        </a:lnTo>
                        <a:lnTo>
                          <a:pt x="62" y="195"/>
                        </a:lnTo>
                        <a:lnTo>
                          <a:pt x="60" y="203"/>
                        </a:lnTo>
                        <a:lnTo>
                          <a:pt x="58" y="209"/>
                        </a:lnTo>
                        <a:lnTo>
                          <a:pt x="54" y="211"/>
                        </a:lnTo>
                        <a:lnTo>
                          <a:pt x="50" y="211"/>
                        </a:lnTo>
                        <a:lnTo>
                          <a:pt x="46" y="211"/>
                        </a:lnTo>
                        <a:lnTo>
                          <a:pt x="42" y="209"/>
                        </a:lnTo>
                        <a:lnTo>
                          <a:pt x="37" y="207"/>
                        </a:lnTo>
                        <a:lnTo>
                          <a:pt x="33" y="205"/>
                        </a:lnTo>
                        <a:lnTo>
                          <a:pt x="29" y="205"/>
                        </a:lnTo>
                        <a:lnTo>
                          <a:pt x="25" y="205"/>
                        </a:lnTo>
                        <a:lnTo>
                          <a:pt x="21" y="207"/>
                        </a:lnTo>
                        <a:lnTo>
                          <a:pt x="17" y="213"/>
                        </a:lnTo>
                        <a:lnTo>
                          <a:pt x="15" y="222"/>
                        </a:lnTo>
                        <a:lnTo>
                          <a:pt x="15" y="234"/>
                        </a:lnTo>
                        <a:lnTo>
                          <a:pt x="13" y="246"/>
                        </a:lnTo>
                        <a:lnTo>
                          <a:pt x="13" y="259"/>
                        </a:lnTo>
                        <a:lnTo>
                          <a:pt x="13" y="271"/>
                        </a:lnTo>
                        <a:lnTo>
                          <a:pt x="13" y="277"/>
                        </a:lnTo>
                        <a:lnTo>
                          <a:pt x="13" y="281"/>
                        </a:lnTo>
                        <a:lnTo>
                          <a:pt x="11" y="285"/>
                        </a:lnTo>
                        <a:lnTo>
                          <a:pt x="9" y="291"/>
                        </a:lnTo>
                        <a:lnTo>
                          <a:pt x="5" y="298"/>
                        </a:lnTo>
                        <a:lnTo>
                          <a:pt x="3" y="304"/>
                        </a:lnTo>
                        <a:lnTo>
                          <a:pt x="0" y="310"/>
                        </a:lnTo>
                        <a:lnTo>
                          <a:pt x="0" y="314"/>
                        </a:lnTo>
                        <a:lnTo>
                          <a:pt x="3" y="318"/>
                        </a:lnTo>
                        <a:lnTo>
                          <a:pt x="7" y="322"/>
                        </a:lnTo>
                        <a:lnTo>
                          <a:pt x="9" y="330"/>
                        </a:lnTo>
                        <a:lnTo>
                          <a:pt x="11" y="337"/>
                        </a:lnTo>
                        <a:lnTo>
                          <a:pt x="11" y="347"/>
                        </a:lnTo>
                        <a:lnTo>
                          <a:pt x="13" y="355"/>
                        </a:lnTo>
                        <a:lnTo>
                          <a:pt x="13" y="361"/>
                        </a:lnTo>
                        <a:lnTo>
                          <a:pt x="13" y="365"/>
                        </a:lnTo>
                        <a:lnTo>
                          <a:pt x="13" y="367"/>
                        </a:lnTo>
                        <a:lnTo>
                          <a:pt x="15" y="370"/>
                        </a:lnTo>
                        <a:lnTo>
                          <a:pt x="19" y="372"/>
                        </a:lnTo>
                        <a:lnTo>
                          <a:pt x="23" y="376"/>
                        </a:lnTo>
                        <a:lnTo>
                          <a:pt x="29" y="382"/>
                        </a:lnTo>
                        <a:lnTo>
                          <a:pt x="35" y="386"/>
                        </a:lnTo>
                        <a:lnTo>
                          <a:pt x="42" y="390"/>
                        </a:lnTo>
                        <a:lnTo>
                          <a:pt x="48" y="392"/>
                        </a:lnTo>
                        <a:lnTo>
                          <a:pt x="54" y="394"/>
                        </a:lnTo>
                        <a:lnTo>
                          <a:pt x="58" y="394"/>
                        </a:lnTo>
                        <a:lnTo>
                          <a:pt x="62" y="394"/>
                        </a:lnTo>
                        <a:lnTo>
                          <a:pt x="66" y="396"/>
                        </a:lnTo>
                        <a:lnTo>
                          <a:pt x="68" y="396"/>
                        </a:lnTo>
                        <a:lnTo>
                          <a:pt x="70" y="398"/>
                        </a:lnTo>
                        <a:lnTo>
                          <a:pt x="74" y="400"/>
                        </a:lnTo>
                        <a:lnTo>
                          <a:pt x="76" y="400"/>
                        </a:lnTo>
                        <a:lnTo>
                          <a:pt x="79" y="400"/>
                        </a:lnTo>
                        <a:lnTo>
                          <a:pt x="81" y="398"/>
                        </a:lnTo>
                        <a:lnTo>
                          <a:pt x="83" y="392"/>
                        </a:lnTo>
                        <a:lnTo>
                          <a:pt x="83" y="384"/>
                        </a:lnTo>
                        <a:lnTo>
                          <a:pt x="83" y="374"/>
                        </a:lnTo>
                        <a:lnTo>
                          <a:pt x="83" y="363"/>
                        </a:lnTo>
                        <a:lnTo>
                          <a:pt x="83" y="355"/>
                        </a:lnTo>
                        <a:lnTo>
                          <a:pt x="83" y="349"/>
                        </a:lnTo>
                        <a:lnTo>
                          <a:pt x="83" y="347"/>
                        </a:lnTo>
                        <a:lnTo>
                          <a:pt x="81" y="345"/>
                        </a:lnTo>
                        <a:lnTo>
                          <a:pt x="79" y="345"/>
                        </a:lnTo>
                        <a:lnTo>
                          <a:pt x="76" y="343"/>
                        </a:lnTo>
                        <a:lnTo>
                          <a:pt x="74" y="341"/>
                        </a:lnTo>
                        <a:lnTo>
                          <a:pt x="72" y="339"/>
                        </a:lnTo>
                        <a:lnTo>
                          <a:pt x="68" y="335"/>
                        </a:lnTo>
                        <a:lnTo>
                          <a:pt x="64" y="333"/>
                        </a:lnTo>
                        <a:lnTo>
                          <a:pt x="62" y="328"/>
                        </a:lnTo>
                        <a:lnTo>
                          <a:pt x="62" y="322"/>
                        </a:lnTo>
                        <a:lnTo>
                          <a:pt x="62" y="318"/>
                        </a:lnTo>
                        <a:lnTo>
                          <a:pt x="62" y="314"/>
                        </a:lnTo>
                        <a:lnTo>
                          <a:pt x="64" y="310"/>
                        </a:lnTo>
                        <a:lnTo>
                          <a:pt x="64" y="308"/>
                        </a:lnTo>
                        <a:lnTo>
                          <a:pt x="64" y="306"/>
                        </a:lnTo>
                        <a:lnTo>
                          <a:pt x="50" y="277"/>
                        </a:lnTo>
                        <a:lnTo>
                          <a:pt x="46" y="240"/>
                        </a:lnTo>
                        <a:lnTo>
                          <a:pt x="48" y="240"/>
                        </a:lnTo>
                        <a:lnTo>
                          <a:pt x="50" y="238"/>
                        </a:lnTo>
                        <a:lnTo>
                          <a:pt x="56" y="234"/>
                        </a:lnTo>
                        <a:lnTo>
                          <a:pt x="60" y="232"/>
                        </a:lnTo>
                        <a:lnTo>
                          <a:pt x="68" y="228"/>
                        </a:lnTo>
                        <a:lnTo>
                          <a:pt x="74" y="226"/>
                        </a:lnTo>
                        <a:lnTo>
                          <a:pt x="81" y="226"/>
                        </a:lnTo>
                        <a:lnTo>
                          <a:pt x="87" y="226"/>
                        </a:lnTo>
                        <a:lnTo>
                          <a:pt x="89" y="228"/>
                        </a:lnTo>
                        <a:lnTo>
                          <a:pt x="89" y="230"/>
                        </a:lnTo>
                        <a:lnTo>
                          <a:pt x="91" y="232"/>
                        </a:lnTo>
                        <a:lnTo>
                          <a:pt x="89" y="234"/>
                        </a:lnTo>
                        <a:lnTo>
                          <a:pt x="87" y="242"/>
                        </a:lnTo>
                        <a:lnTo>
                          <a:pt x="83" y="248"/>
                        </a:lnTo>
                        <a:lnTo>
                          <a:pt x="76" y="257"/>
                        </a:lnTo>
                        <a:lnTo>
                          <a:pt x="74" y="263"/>
                        </a:lnTo>
                        <a:lnTo>
                          <a:pt x="72" y="267"/>
                        </a:lnTo>
                        <a:lnTo>
                          <a:pt x="74" y="271"/>
                        </a:lnTo>
                        <a:lnTo>
                          <a:pt x="81" y="271"/>
                        </a:lnTo>
                        <a:lnTo>
                          <a:pt x="83" y="267"/>
                        </a:lnTo>
                        <a:lnTo>
                          <a:pt x="85" y="265"/>
                        </a:lnTo>
                        <a:lnTo>
                          <a:pt x="89" y="259"/>
                        </a:lnTo>
                        <a:lnTo>
                          <a:pt x="91" y="254"/>
                        </a:lnTo>
                        <a:lnTo>
                          <a:pt x="93" y="250"/>
                        </a:lnTo>
                        <a:lnTo>
                          <a:pt x="95" y="246"/>
                        </a:lnTo>
                        <a:lnTo>
                          <a:pt x="97" y="244"/>
                        </a:lnTo>
                        <a:lnTo>
                          <a:pt x="101" y="244"/>
                        </a:lnTo>
                        <a:lnTo>
                          <a:pt x="105" y="246"/>
                        </a:lnTo>
                        <a:lnTo>
                          <a:pt x="111" y="252"/>
                        </a:lnTo>
                        <a:lnTo>
                          <a:pt x="115" y="257"/>
                        </a:lnTo>
                        <a:lnTo>
                          <a:pt x="122" y="263"/>
                        </a:lnTo>
                        <a:lnTo>
                          <a:pt x="126" y="267"/>
                        </a:lnTo>
                        <a:lnTo>
                          <a:pt x="130" y="269"/>
                        </a:lnTo>
                        <a:lnTo>
                          <a:pt x="134" y="271"/>
                        </a:lnTo>
                        <a:lnTo>
                          <a:pt x="136" y="267"/>
                        </a:lnTo>
                        <a:lnTo>
                          <a:pt x="136" y="265"/>
                        </a:lnTo>
                        <a:lnTo>
                          <a:pt x="138" y="259"/>
                        </a:lnTo>
                        <a:lnTo>
                          <a:pt x="138" y="254"/>
                        </a:lnTo>
                        <a:lnTo>
                          <a:pt x="138" y="248"/>
                        </a:lnTo>
                        <a:lnTo>
                          <a:pt x="138" y="244"/>
                        </a:lnTo>
                        <a:lnTo>
                          <a:pt x="138" y="242"/>
                        </a:lnTo>
                        <a:lnTo>
                          <a:pt x="136" y="240"/>
                        </a:lnTo>
                        <a:lnTo>
                          <a:pt x="138" y="240"/>
                        </a:lnTo>
                        <a:lnTo>
                          <a:pt x="140" y="240"/>
                        </a:lnTo>
                        <a:lnTo>
                          <a:pt x="142" y="242"/>
                        </a:lnTo>
                        <a:lnTo>
                          <a:pt x="146" y="242"/>
                        </a:lnTo>
                        <a:lnTo>
                          <a:pt x="150" y="244"/>
                        </a:lnTo>
                        <a:lnTo>
                          <a:pt x="154" y="246"/>
                        </a:lnTo>
                        <a:lnTo>
                          <a:pt x="157" y="250"/>
                        </a:lnTo>
                        <a:lnTo>
                          <a:pt x="159" y="254"/>
                        </a:lnTo>
                        <a:lnTo>
                          <a:pt x="159" y="257"/>
                        </a:lnTo>
                        <a:lnTo>
                          <a:pt x="159" y="261"/>
                        </a:lnTo>
                        <a:lnTo>
                          <a:pt x="159" y="265"/>
                        </a:lnTo>
                        <a:lnTo>
                          <a:pt x="161" y="267"/>
                        </a:lnTo>
                        <a:lnTo>
                          <a:pt x="167" y="269"/>
                        </a:lnTo>
                        <a:lnTo>
                          <a:pt x="173" y="269"/>
                        </a:lnTo>
                        <a:lnTo>
                          <a:pt x="179" y="267"/>
                        </a:lnTo>
                        <a:lnTo>
                          <a:pt x="185" y="265"/>
                        </a:lnTo>
                        <a:lnTo>
                          <a:pt x="189" y="263"/>
                        </a:lnTo>
                        <a:lnTo>
                          <a:pt x="196" y="261"/>
                        </a:lnTo>
                        <a:lnTo>
                          <a:pt x="200" y="257"/>
                        </a:lnTo>
                        <a:lnTo>
                          <a:pt x="202" y="257"/>
                        </a:lnTo>
                        <a:lnTo>
                          <a:pt x="202" y="254"/>
                        </a:lnTo>
                        <a:lnTo>
                          <a:pt x="224" y="267"/>
                        </a:lnTo>
                        <a:lnTo>
                          <a:pt x="222" y="265"/>
                        </a:lnTo>
                        <a:lnTo>
                          <a:pt x="220" y="263"/>
                        </a:lnTo>
                        <a:lnTo>
                          <a:pt x="220" y="261"/>
                        </a:lnTo>
                        <a:lnTo>
                          <a:pt x="220" y="257"/>
                        </a:lnTo>
                        <a:lnTo>
                          <a:pt x="220" y="250"/>
                        </a:lnTo>
                        <a:lnTo>
                          <a:pt x="224" y="244"/>
                        </a:lnTo>
                        <a:lnTo>
                          <a:pt x="228" y="238"/>
                        </a:lnTo>
                        <a:lnTo>
                          <a:pt x="235" y="234"/>
                        </a:lnTo>
                        <a:lnTo>
                          <a:pt x="241" y="230"/>
                        </a:lnTo>
                        <a:lnTo>
                          <a:pt x="247" y="228"/>
                        </a:lnTo>
                        <a:lnTo>
                          <a:pt x="253" y="226"/>
                        </a:lnTo>
                        <a:lnTo>
                          <a:pt x="259" y="226"/>
                        </a:lnTo>
                        <a:lnTo>
                          <a:pt x="263" y="226"/>
                        </a:lnTo>
                        <a:lnTo>
                          <a:pt x="263" y="228"/>
                        </a:lnTo>
                        <a:lnTo>
                          <a:pt x="263" y="232"/>
                        </a:lnTo>
                        <a:lnTo>
                          <a:pt x="263" y="238"/>
                        </a:lnTo>
                        <a:lnTo>
                          <a:pt x="263" y="244"/>
                        </a:lnTo>
                        <a:lnTo>
                          <a:pt x="263" y="248"/>
                        </a:lnTo>
                        <a:lnTo>
                          <a:pt x="265" y="252"/>
                        </a:lnTo>
                        <a:lnTo>
                          <a:pt x="267" y="248"/>
                        </a:lnTo>
                        <a:lnTo>
                          <a:pt x="270" y="244"/>
                        </a:lnTo>
                        <a:lnTo>
                          <a:pt x="267" y="246"/>
                        </a:lnTo>
                        <a:lnTo>
                          <a:pt x="267" y="250"/>
                        </a:lnTo>
                        <a:lnTo>
                          <a:pt x="263" y="259"/>
                        </a:lnTo>
                        <a:lnTo>
                          <a:pt x="261" y="267"/>
                        </a:lnTo>
                        <a:lnTo>
                          <a:pt x="259" y="273"/>
                        </a:lnTo>
                        <a:lnTo>
                          <a:pt x="257" y="279"/>
                        </a:lnTo>
                        <a:lnTo>
                          <a:pt x="257" y="281"/>
                        </a:lnTo>
                        <a:lnTo>
                          <a:pt x="286" y="287"/>
                        </a:lnTo>
                        <a:lnTo>
                          <a:pt x="292" y="263"/>
                        </a:lnTo>
                        <a:lnTo>
                          <a:pt x="337" y="267"/>
                        </a:lnTo>
                        <a:lnTo>
                          <a:pt x="337" y="269"/>
                        </a:lnTo>
                        <a:lnTo>
                          <a:pt x="337" y="273"/>
                        </a:lnTo>
                        <a:lnTo>
                          <a:pt x="339" y="277"/>
                        </a:lnTo>
                        <a:lnTo>
                          <a:pt x="341" y="283"/>
                        </a:lnTo>
                        <a:lnTo>
                          <a:pt x="343" y="289"/>
                        </a:lnTo>
                        <a:lnTo>
                          <a:pt x="346" y="296"/>
                        </a:lnTo>
                        <a:lnTo>
                          <a:pt x="350" y="300"/>
                        </a:lnTo>
                        <a:lnTo>
                          <a:pt x="356" y="300"/>
                        </a:lnTo>
                        <a:lnTo>
                          <a:pt x="360" y="298"/>
                        </a:lnTo>
                        <a:lnTo>
                          <a:pt x="366" y="294"/>
                        </a:lnTo>
                        <a:lnTo>
                          <a:pt x="370" y="289"/>
                        </a:lnTo>
                        <a:lnTo>
                          <a:pt x="372" y="287"/>
                        </a:lnTo>
                        <a:lnTo>
                          <a:pt x="376" y="283"/>
                        </a:lnTo>
                        <a:lnTo>
                          <a:pt x="378" y="279"/>
                        </a:lnTo>
                        <a:lnTo>
                          <a:pt x="380" y="277"/>
                        </a:lnTo>
                        <a:lnTo>
                          <a:pt x="385" y="275"/>
                        </a:lnTo>
                        <a:lnTo>
                          <a:pt x="389" y="273"/>
                        </a:lnTo>
                        <a:lnTo>
                          <a:pt x="393" y="271"/>
                        </a:lnTo>
                        <a:lnTo>
                          <a:pt x="399" y="269"/>
                        </a:lnTo>
                        <a:lnTo>
                          <a:pt x="407" y="265"/>
                        </a:lnTo>
                        <a:lnTo>
                          <a:pt x="413" y="265"/>
                        </a:lnTo>
                        <a:lnTo>
                          <a:pt x="422" y="263"/>
                        </a:lnTo>
                        <a:lnTo>
                          <a:pt x="428" y="263"/>
                        </a:lnTo>
                        <a:lnTo>
                          <a:pt x="436" y="263"/>
                        </a:lnTo>
                        <a:lnTo>
                          <a:pt x="442" y="265"/>
                        </a:lnTo>
                        <a:lnTo>
                          <a:pt x="448" y="269"/>
                        </a:lnTo>
                        <a:lnTo>
                          <a:pt x="454" y="271"/>
                        </a:lnTo>
                        <a:lnTo>
                          <a:pt x="461" y="275"/>
                        </a:lnTo>
                        <a:lnTo>
                          <a:pt x="463" y="279"/>
                        </a:lnTo>
                        <a:lnTo>
                          <a:pt x="465" y="283"/>
                        </a:lnTo>
                        <a:lnTo>
                          <a:pt x="467" y="289"/>
                        </a:lnTo>
                        <a:lnTo>
                          <a:pt x="471" y="296"/>
                        </a:lnTo>
                        <a:lnTo>
                          <a:pt x="477" y="302"/>
                        </a:lnTo>
                        <a:lnTo>
                          <a:pt x="485" y="308"/>
                        </a:lnTo>
                        <a:lnTo>
                          <a:pt x="491" y="312"/>
                        </a:lnTo>
                        <a:lnTo>
                          <a:pt x="498" y="316"/>
                        </a:lnTo>
                        <a:lnTo>
                          <a:pt x="504" y="320"/>
                        </a:lnTo>
                        <a:lnTo>
                          <a:pt x="537" y="324"/>
                        </a:lnTo>
                        <a:lnTo>
                          <a:pt x="565" y="314"/>
                        </a:lnTo>
                        <a:lnTo>
                          <a:pt x="567" y="314"/>
                        </a:lnTo>
                        <a:lnTo>
                          <a:pt x="567" y="316"/>
                        </a:lnTo>
                        <a:lnTo>
                          <a:pt x="569" y="318"/>
                        </a:lnTo>
                        <a:lnTo>
                          <a:pt x="571" y="320"/>
                        </a:lnTo>
                        <a:lnTo>
                          <a:pt x="574" y="324"/>
                        </a:lnTo>
                        <a:lnTo>
                          <a:pt x="576" y="328"/>
                        </a:lnTo>
                        <a:lnTo>
                          <a:pt x="578" y="335"/>
                        </a:lnTo>
                        <a:lnTo>
                          <a:pt x="580" y="339"/>
                        </a:lnTo>
                        <a:lnTo>
                          <a:pt x="580" y="345"/>
                        </a:lnTo>
                        <a:lnTo>
                          <a:pt x="578" y="349"/>
                        </a:lnTo>
                        <a:lnTo>
                          <a:pt x="578" y="355"/>
                        </a:lnTo>
                        <a:lnTo>
                          <a:pt x="576" y="359"/>
                        </a:lnTo>
                        <a:lnTo>
                          <a:pt x="574" y="363"/>
                        </a:lnTo>
                        <a:lnTo>
                          <a:pt x="571" y="367"/>
                        </a:lnTo>
                        <a:lnTo>
                          <a:pt x="569" y="372"/>
                        </a:lnTo>
                        <a:lnTo>
                          <a:pt x="569" y="376"/>
                        </a:lnTo>
                        <a:lnTo>
                          <a:pt x="571" y="380"/>
                        </a:lnTo>
                        <a:lnTo>
                          <a:pt x="574" y="382"/>
                        </a:lnTo>
                        <a:lnTo>
                          <a:pt x="576" y="384"/>
                        </a:lnTo>
                        <a:lnTo>
                          <a:pt x="578" y="384"/>
                        </a:lnTo>
                        <a:lnTo>
                          <a:pt x="580" y="386"/>
                        </a:lnTo>
                        <a:lnTo>
                          <a:pt x="582" y="388"/>
                        </a:lnTo>
                        <a:lnTo>
                          <a:pt x="584" y="390"/>
                        </a:lnTo>
                        <a:lnTo>
                          <a:pt x="582" y="394"/>
                        </a:lnTo>
                        <a:lnTo>
                          <a:pt x="582" y="402"/>
                        </a:lnTo>
                        <a:lnTo>
                          <a:pt x="584" y="409"/>
                        </a:lnTo>
                        <a:lnTo>
                          <a:pt x="586" y="415"/>
                        </a:lnTo>
                        <a:lnTo>
                          <a:pt x="588" y="421"/>
                        </a:lnTo>
                        <a:lnTo>
                          <a:pt x="590" y="425"/>
                        </a:lnTo>
                        <a:lnTo>
                          <a:pt x="592" y="429"/>
                        </a:lnTo>
                        <a:lnTo>
                          <a:pt x="594" y="433"/>
                        </a:lnTo>
                        <a:lnTo>
                          <a:pt x="639" y="437"/>
                        </a:lnTo>
                        <a:lnTo>
                          <a:pt x="664" y="380"/>
                        </a:lnTo>
                        <a:lnTo>
                          <a:pt x="674" y="316"/>
                        </a:lnTo>
                        <a:lnTo>
                          <a:pt x="670" y="312"/>
                        </a:lnTo>
                        <a:lnTo>
                          <a:pt x="666" y="306"/>
                        </a:lnTo>
                        <a:lnTo>
                          <a:pt x="660" y="298"/>
                        </a:lnTo>
                        <a:lnTo>
                          <a:pt x="656" y="289"/>
                        </a:lnTo>
                        <a:lnTo>
                          <a:pt x="652" y="281"/>
                        </a:lnTo>
                        <a:lnTo>
                          <a:pt x="647" y="275"/>
                        </a:lnTo>
                        <a:lnTo>
                          <a:pt x="645" y="271"/>
                        </a:lnTo>
                        <a:lnTo>
                          <a:pt x="647" y="265"/>
                        </a:lnTo>
                        <a:lnTo>
                          <a:pt x="652" y="259"/>
                        </a:lnTo>
                        <a:lnTo>
                          <a:pt x="658" y="252"/>
                        </a:lnTo>
                        <a:lnTo>
                          <a:pt x="664" y="246"/>
                        </a:lnTo>
                        <a:lnTo>
                          <a:pt x="672" y="240"/>
                        </a:lnTo>
                        <a:lnTo>
                          <a:pt x="682" y="234"/>
                        </a:lnTo>
                        <a:lnTo>
                          <a:pt x="691" y="230"/>
                        </a:lnTo>
                        <a:lnTo>
                          <a:pt x="697" y="226"/>
                        </a:lnTo>
                        <a:lnTo>
                          <a:pt x="703" y="224"/>
                        </a:lnTo>
                        <a:lnTo>
                          <a:pt x="709" y="220"/>
                        </a:lnTo>
                        <a:lnTo>
                          <a:pt x="715" y="213"/>
                        </a:lnTo>
                        <a:lnTo>
                          <a:pt x="719" y="207"/>
                        </a:lnTo>
                        <a:lnTo>
                          <a:pt x="721" y="203"/>
                        </a:lnTo>
                        <a:lnTo>
                          <a:pt x="723" y="197"/>
                        </a:lnTo>
                        <a:lnTo>
                          <a:pt x="726" y="195"/>
                        </a:lnTo>
                        <a:lnTo>
                          <a:pt x="726" y="193"/>
                        </a:lnTo>
                        <a:lnTo>
                          <a:pt x="726" y="191"/>
                        </a:lnTo>
                        <a:lnTo>
                          <a:pt x="726" y="187"/>
                        </a:lnTo>
                        <a:lnTo>
                          <a:pt x="726" y="183"/>
                        </a:lnTo>
                        <a:lnTo>
                          <a:pt x="728" y="178"/>
                        </a:lnTo>
                        <a:lnTo>
                          <a:pt x="730" y="174"/>
                        </a:lnTo>
                        <a:lnTo>
                          <a:pt x="732" y="172"/>
                        </a:lnTo>
                        <a:lnTo>
                          <a:pt x="738" y="172"/>
                        </a:lnTo>
                        <a:lnTo>
                          <a:pt x="744" y="172"/>
                        </a:lnTo>
                        <a:lnTo>
                          <a:pt x="752" y="172"/>
                        </a:lnTo>
                        <a:lnTo>
                          <a:pt x="762" y="174"/>
                        </a:lnTo>
                        <a:lnTo>
                          <a:pt x="773" y="176"/>
                        </a:lnTo>
                        <a:lnTo>
                          <a:pt x="783" y="176"/>
                        </a:lnTo>
                        <a:lnTo>
                          <a:pt x="793" y="178"/>
                        </a:lnTo>
                        <a:lnTo>
                          <a:pt x="799" y="178"/>
                        </a:lnTo>
                        <a:lnTo>
                          <a:pt x="806" y="178"/>
                        </a:lnTo>
                        <a:lnTo>
                          <a:pt x="810" y="176"/>
                        </a:lnTo>
                        <a:lnTo>
                          <a:pt x="814" y="172"/>
                        </a:lnTo>
                        <a:lnTo>
                          <a:pt x="816" y="166"/>
                        </a:lnTo>
                        <a:lnTo>
                          <a:pt x="816" y="158"/>
                        </a:lnTo>
                        <a:lnTo>
                          <a:pt x="816" y="150"/>
                        </a:lnTo>
                        <a:lnTo>
                          <a:pt x="816" y="144"/>
                        </a:lnTo>
                        <a:lnTo>
                          <a:pt x="814" y="137"/>
                        </a:lnTo>
                        <a:lnTo>
                          <a:pt x="814" y="131"/>
                        </a:lnTo>
                        <a:lnTo>
                          <a:pt x="812" y="129"/>
                        </a:lnTo>
                        <a:lnTo>
                          <a:pt x="810" y="127"/>
                        </a:lnTo>
                        <a:lnTo>
                          <a:pt x="806" y="127"/>
                        </a:lnTo>
                        <a:lnTo>
                          <a:pt x="804" y="127"/>
                        </a:lnTo>
                        <a:lnTo>
                          <a:pt x="799" y="129"/>
                        </a:lnTo>
                        <a:lnTo>
                          <a:pt x="797" y="129"/>
                        </a:lnTo>
                        <a:lnTo>
                          <a:pt x="795" y="131"/>
                        </a:lnTo>
                        <a:lnTo>
                          <a:pt x="793" y="131"/>
                        </a:lnTo>
                        <a:lnTo>
                          <a:pt x="793" y="129"/>
                        </a:lnTo>
                        <a:lnTo>
                          <a:pt x="791" y="127"/>
                        </a:lnTo>
                        <a:lnTo>
                          <a:pt x="787" y="127"/>
                        </a:lnTo>
                        <a:lnTo>
                          <a:pt x="783" y="125"/>
                        </a:lnTo>
                        <a:lnTo>
                          <a:pt x="779" y="123"/>
                        </a:lnTo>
                        <a:lnTo>
                          <a:pt x="775" y="121"/>
                        </a:lnTo>
                        <a:lnTo>
                          <a:pt x="769" y="119"/>
                        </a:lnTo>
                        <a:lnTo>
                          <a:pt x="765" y="115"/>
                        </a:lnTo>
                        <a:lnTo>
                          <a:pt x="762" y="109"/>
                        </a:lnTo>
                        <a:lnTo>
                          <a:pt x="760" y="105"/>
                        </a:lnTo>
                        <a:lnTo>
                          <a:pt x="758" y="98"/>
                        </a:lnTo>
                        <a:lnTo>
                          <a:pt x="758" y="94"/>
                        </a:lnTo>
                        <a:lnTo>
                          <a:pt x="758" y="92"/>
                        </a:lnTo>
                        <a:lnTo>
                          <a:pt x="756" y="90"/>
                        </a:lnTo>
                        <a:lnTo>
                          <a:pt x="752" y="86"/>
                        </a:lnTo>
                        <a:lnTo>
                          <a:pt x="746" y="82"/>
                        </a:lnTo>
                        <a:lnTo>
                          <a:pt x="738" y="76"/>
                        </a:lnTo>
                        <a:lnTo>
                          <a:pt x="732" y="70"/>
                        </a:lnTo>
                        <a:lnTo>
                          <a:pt x="726" y="63"/>
                        </a:lnTo>
                        <a:lnTo>
                          <a:pt x="721" y="59"/>
                        </a:lnTo>
                        <a:lnTo>
                          <a:pt x="723" y="55"/>
                        </a:lnTo>
                        <a:lnTo>
                          <a:pt x="728" y="53"/>
                        </a:lnTo>
                        <a:lnTo>
                          <a:pt x="732" y="51"/>
                        </a:lnTo>
                        <a:lnTo>
                          <a:pt x="740" y="51"/>
                        </a:lnTo>
                        <a:lnTo>
                          <a:pt x="746" y="51"/>
                        </a:lnTo>
                        <a:lnTo>
                          <a:pt x="754" y="53"/>
                        </a:lnTo>
                        <a:lnTo>
                          <a:pt x="760" y="53"/>
                        </a:lnTo>
                        <a:lnTo>
                          <a:pt x="767" y="53"/>
                        </a:lnTo>
                        <a:lnTo>
                          <a:pt x="771" y="51"/>
                        </a:lnTo>
                        <a:lnTo>
                          <a:pt x="771" y="49"/>
                        </a:lnTo>
                        <a:lnTo>
                          <a:pt x="771" y="43"/>
                        </a:lnTo>
                        <a:lnTo>
                          <a:pt x="771" y="37"/>
                        </a:lnTo>
                        <a:lnTo>
                          <a:pt x="771" y="31"/>
                        </a:lnTo>
                        <a:lnTo>
                          <a:pt x="769" y="24"/>
                        </a:lnTo>
                        <a:lnTo>
                          <a:pt x="769" y="20"/>
                        </a:lnTo>
                        <a:lnTo>
                          <a:pt x="767" y="16"/>
                        </a:lnTo>
                        <a:lnTo>
                          <a:pt x="767" y="14"/>
                        </a:lnTo>
                        <a:lnTo>
                          <a:pt x="765" y="14"/>
                        </a:lnTo>
                        <a:lnTo>
                          <a:pt x="762" y="16"/>
                        </a:lnTo>
                        <a:lnTo>
                          <a:pt x="758" y="16"/>
                        </a:lnTo>
                        <a:lnTo>
                          <a:pt x="754" y="14"/>
                        </a:lnTo>
                        <a:lnTo>
                          <a:pt x="750" y="14"/>
                        </a:lnTo>
                        <a:lnTo>
                          <a:pt x="746" y="12"/>
                        </a:lnTo>
                        <a:lnTo>
                          <a:pt x="744" y="6"/>
                        </a:lnTo>
                        <a:lnTo>
                          <a:pt x="742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2" name="Freeform 1054"/>
                  <p:cNvSpPr>
                    <a:spLocks/>
                  </p:cNvSpPr>
                  <p:nvPr/>
                </p:nvSpPr>
                <p:spPr bwMode="auto">
                  <a:xfrm>
                    <a:off x="2083" y="2044"/>
                    <a:ext cx="366" cy="88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41" y="43"/>
                      </a:cxn>
                      <a:cxn ang="0">
                        <a:pos x="70" y="37"/>
                      </a:cxn>
                      <a:cxn ang="0">
                        <a:pos x="105" y="37"/>
                      </a:cxn>
                      <a:cxn ang="0">
                        <a:pos x="136" y="16"/>
                      </a:cxn>
                      <a:cxn ang="0">
                        <a:pos x="150" y="30"/>
                      </a:cxn>
                      <a:cxn ang="0">
                        <a:pos x="140" y="51"/>
                      </a:cxn>
                      <a:cxn ang="0">
                        <a:pos x="144" y="82"/>
                      </a:cxn>
                      <a:cxn ang="0">
                        <a:pos x="177" y="82"/>
                      </a:cxn>
                      <a:cxn ang="0">
                        <a:pos x="191" y="74"/>
                      </a:cxn>
                      <a:cxn ang="0">
                        <a:pos x="228" y="72"/>
                      </a:cxn>
                      <a:cxn ang="0">
                        <a:pos x="232" y="88"/>
                      </a:cxn>
                      <a:cxn ang="0">
                        <a:pos x="257" y="74"/>
                      </a:cxn>
                      <a:cxn ang="0">
                        <a:pos x="255" y="72"/>
                      </a:cxn>
                      <a:cxn ang="0">
                        <a:pos x="255" y="63"/>
                      </a:cxn>
                      <a:cxn ang="0">
                        <a:pos x="255" y="53"/>
                      </a:cxn>
                      <a:cxn ang="0">
                        <a:pos x="253" y="41"/>
                      </a:cxn>
                      <a:cxn ang="0">
                        <a:pos x="253" y="28"/>
                      </a:cxn>
                      <a:cxn ang="0">
                        <a:pos x="253" y="18"/>
                      </a:cxn>
                      <a:cxn ang="0">
                        <a:pos x="255" y="8"/>
                      </a:cxn>
                      <a:cxn ang="0">
                        <a:pos x="259" y="2"/>
                      </a:cxn>
                      <a:cxn ang="0">
                        <a:pos x="263" y="0"/>
                      </a:cxn>
                      <a:cxn ang="0">
                        <a:pos x="269" y="4"/>
                      </a:cxn>
                      <a:cxn ang="0">
                        <a:pos x="273" y="8"/>
                      </a:cxn>
                      <a:cxn ang="0">
                        <a:pos x="277" y="14"/>
                      </a:cxn>
                      <a:cxn ang="0">
                        <a:pos x="281" y="20"/>
                      </a:cxn>
                      <a:cxn ang="0">
                        <a:pos x="285" y="26"/>
                      </a:cxn>
                      <a:cxn ang="0">
                        <a:pos x="288" y="33"/>
                      </a:cxn>
                      <a:cxn ang="0">
                        <a:pos x="329" y="41"/>
                      </a:cxn>
                      <a:cxn ang="0">
                        <a:pos x="341" y="47"/>
                      </a:cxn>
                      <a:cxn ang="0">
                        <a:pos x="366" y="45"/>
                      </a:cxn>
                    </a:cxnLst>
                    <a:rect l="0" t="0" r="r" b="b"/>
                    <a:pathLst>
                      <a:path w="366" h="88">
                        <a:moveTo>
                          <a:pt x="0" y="14"/>
                        </a:moveTo>
                        <a:lnTo>
                          <a:pt x="41" y="43"/>
                        </a:lnTo>
                        <a:lnTo>
                          <a:pt x="70" y="37"/>
                        </a:lnTo>
                        <a:lnTo>
                          <a:pt x="105" y="37"/>
                        </a:lnTo>
                        <a:lnTo>
                          <a:pt x="136" y="16"/>
                        </a:lnTo>
                        <a:lnTo>
                          <a:pt x="150" y="30"/>
                        </a:lnTo>
                        <a:lnTo>
                          <a:pt x="140" y="51"/>
                        </a:lnTo>
                        <a:lnTo>
                          <a:pt x="144" y="82"/>
                        </a:lnTo>
                        <a:lnTo>
                          <a:pt x="177" y="82"/>
                        </a:lnTo>
                        <a:lnTo>
                          <a:pt x="191" y="74"/>
                        </a:lnTo>
                        <a:lnTo>
                          <a:pt x="228" y="72"/>
                        </a:lnTo>
                        <a:lnTo>
                          <a:pt x="232" y="88"/>
                        </a:lnTo>
                        <a:lnTo>
                          <a:pt x="257" y="74"/>
                        </a:lnTo>
                        <a:lnTo>
                          <a:pt x="255" y="72"/>
                        </a:lnTo>
                        <a:lnTo>
                          <a:pt x="255" y="63"/>
                        </a:lnTo>
                        <a:lnTo>
                          <a:pt x="255" y="53"/>
                        </a:lnTo>
                        <a:lnTo>
                          <a:pt x="253" y="41"/>
                        </a:lnTo>
                        <a:lnTo>
                          <a:pt x="253" y="28"/>
                        </a:lnTo>
                        <a:lnTo>
                          <a:pt x="253" y="18"/>
                        </a:lnTo>
                        <a:lnTo>
                          <a:pt x="255" y="8"/>
                        </a:lnTo>
                        <a:lnTo>
                          <a:pt x="259" y="2"/>
                        </a:lnTo>
                        <a:lnTo>
                          <a:pt x="263" y="0"/>
                        </a:lnTo>
                        <a:lnTo>
                          <a:pt x="269" y="4"/>
                        </a:lnTo>
                        <a:lnTo>
                          <a:pt x="273" y="8"/>
                        </a:lnTo>
                        <a:lnTo>
                          <a:pt x="277" y="14"/>
                        </a:lnTo>
                        <a:lnTo>
                          <a:pt x="281" y="20"/>
                        </a:lnTo>
                        <a:lnTo>
                          <a:pt x="285" y="26"/>
                        </a:lnTo>
                        <a:lnTo>
                          <a:pt x="288" y="33"/>
                        </a:lnTo>
                        <a:lnTo>
                          <a:pt x="329" y="41"/>
                        </a:lnTo>
                        <a:lnTo>
                          <a:pt x="341" y="47"/>
                        </a:lnTo>
                        <a:lnTo>
                          <a:pt x="366" y="45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3" name="Freeform 1055"/>
                  <p:cNvSpPr>
                    <a:spLocks/>
                  </p:cNvSpPr>
                  <p:nvPr/>
                </p:nvSpPr>
                <p:spPr bwMode="auto">
                  <a:xfrm>
                    <a:off x="2323" y="1569"/>
                    <a:ext cx="273" cy="666"/>
                  </a:xfrm>
                  <a:custGeom>
                    <a:avLst/>
                    <a:gdLst/>
                    <a:ahLst/>
                    <a:cxnLst>
                      <a:cxn ang="0">
                        <a:pos x="273" y="8"/>
                      </a:cxn>
                      <a:cxn ang="0">
                        <a:pos x="271" y="23"/>
                      </a:cxn>
                      <a:cxn ang="0">
                        <a:pos x="265" y="39"/>
                      </a:cxn>
                      <a:cxn ang="0">
                        <a:pos x="259" y="52"/>
                      </a:cxn>
                      <a:cxn ang="0">
                        <a:pos x="218" y="105"/>
                      </a:cxn>
                      <a:cxn ang="0">
                        <a:pos x="224" y="136"/>
                      </a:cxn>
                      <a:cxn ang="0">
                        <a:pos x="241" y="195"/>
                      </a:cxn>
                      <a:cxn ang="0">
                        <a:pos x="232" y="232"/>
                      </a:cxn>
                      <a:cxn ang="0">
                        <a:pos x="202" y="259"/>
                      </a:cxn>
                      <a:cxn ang="0">
                        <a:pos x="191" y="257"/>
                      </a:cxn>
                      <a:cxn ang="0">
                        <a:pos x="181" y="257"/>
                      </a:cxn>
                      <a:cxn ang="0">
                        <a:pos x="177" y="259"/>
                      </a:cxn>
                      <a:cxn ang="0">
                        <a:pos x="181" y="263"/>
                      </a:cxn>
                      <a:cxn ang="0">
                        <a:pos x="181" y="269"/>
                      </a:cxn>
                      <a:cxn ang="0">
                        <a:pos x="177" y="273"/>
                      </a:cxn>
                      <a:cxn ang="0">
                        <a:pos x="173" y="275"/>
                      </a:cxn>
                      <a:cxn ang="0">
                        <a:pos x="167" y="273"/>
                      </a:cxn>
                      <a:cxn ang="0">
                        <a:pos x="156" y="271"/>
                      </a:cxn>
                      <a:cxn ang="0">
                        <a:pos x="142" y="269"/>
                      </a:cxn>
                      <a:cxn ang="0">
                        <a:pos x="128" y="275"/>
                      </a:cxn>
                      <a:cxn ang="0">
                        <a:pos x="117" y="286"/>
                      </a:cxn>
                      <a:cxn ang="0">
                        <a:pos x="113" y="296"/>
                      </a:cxn>
                      <a:cxn ang="0">
                        <a:pos x="111" y="304"/>
                      </a:cxn>
                      <a:cxn ang="0">
                        <a:pos x="99" y="304"/>
                      </a:cxn>
                      <a:cxn ang="0">
                        <a:pos x="70" y="323"/>
                      </a:cxn>
                      <a:cxn ang="0">
                        <a:pos x="37" y="339"/>
                      </a:cxn>
                      <a:cxn ang="0">
                        <a:pos x="0" y="345"/>
                      </a:cxn>
                      <a:cxn ang="0">
                        <a:pos x="62" y="397"/>
                      </a:cxn>
                      <a:cxn ang="0">
                        <a:pos x="111" y="487"/>
                      </a:cxn>
                      <a:cxn ang="0">
                        <a:pos x="136" y="534"/>
                      </a:cxn>
                      <a:cxn ang="0">
                        <a:pos x="206" y="584"/>
                      </a:cxn>
                      <a:cxn ang="0">
                        <a:pos x="208" y="631"/>
                      </a:cxn>
                      <a:cxn ang="0">
                        <a:pos x="243" y="666"/>
                      </a:cxn>
                    </a:cxnLst>
                    <a:rect l="0" t="0" r="r" b="b"/>
                    <a:pathLst>
                      <a:path w="273" h="666">
                        <a:moveTo>
                          <a:pt x="273" y="0"/>
                        </a:moveTo>
                        <a:lnTo>
                          <a:pt x="273" y="8"/>
                        </a:lnTo>
                        <a:lnTo>
                          <a:pt x="273" y="15"/>
                        </a:lnTo>
                        <a:lnTo>
                          <a:pt x="271" y="23"/>
                        </a:lnTo>
                        <a:lnTo>
                          <a:pt x="267" y="33"/>
                        </a:lnTo>
                        <a:lnTo>
                          <a:pt x="265" y="39"/>
                        </a:lnTo>
                        <a:lnTo>
                          <a:pt x="261" y="45"/>
                        </a:lnTo>
                        <a:lnTo>
                          <a:pt x="259" y="52"/>
                        </a:lnTo>
                        <a:lnTo>
                          <a:pt x="220" y="68"/>
                        </a:lnTo>
                        <a:lnTo>
                          <a:pt x="218" y="105"/>
                        </a:lnTo>
                        <a:lnTo>
                          <a:pt x="228" y="105"/>
                        </a:lnTo>
                        <a:lnTo>
                          <a:pt x="224" y="136"/>
                        </a:lnTo>
                        <a:lnTo>
                          <a:pt x="243" y="148"/>
                        </a:lnTo>
                        <a:lnTo>
                          <a:pt x="241" y="195"/>
                        </a:lnTo>
                        <a:lnTo>
                          <a:pt x="230" y="208"/>
                        </a:lnTo>
                        <a:lnTo>
                          <a:pt x="232" y="232"/>
                        </a:lnTo>
                        <a:lnTo>
                          <a:pt x="204" y="259"/>
                        </a:lnTo>
                        <a:lnTo>
                          <a:pt x="202" y="259"/>
                        </a:lnTo>
                        <a:lnTo>
                          <a:pt x="197" y="257"/>
                        </a:lnTo>
                        <a:lnTo>
                          <a:pt x="191" y="257"/>
                        </a:lnTo>
                        <a:lnTo>
                          <a:pt x="187" y="257"/>
                        </a:lnTo>
                        <a:lnTo>
                          <a:pt x="181" y="257"/>
                        </a:lnTo>
                        <a:lnTo>
                          <a:pt x="177" y="257"/>
                        </a:lnTo>
                        <a:lnTo>
                          <a:pt x="177" y="259"/>
                        </a:lnTo>
                        <a:lnTo>
                          <a:pt x="179" y="261"/>
                        </a:lnTo>
                        <a:lnTo>
                          <a:pt x="181" y="263"/>
                        </a:lnTo>
                        <a:lnTo>
                          <a:pt x="183" y="265"/>
                        </a:lnTo>
                        <a:lnTo>
                          <a:pt x="181" y="269"/>
                        </a:lnTo>
                        <a:lnTo>
                          <a:pt x="179" y="271"/>
                        </a:lnTo>
                        <a:lnTo>
                          <a:pt x="177" y="273"/>
                        </a:lnTo>
                        <a:lnTo>
                          <a:pt x="175" y="273"/>
                        </a:lnTo>
                        <a:lnTo>
                          <a:pt x="173" y="275"/>
                        </a:lnTo>
                        <a:lnTo>
                          <a:pt x="171" y="275"/>
                        </a:lnTo>
                        <a:lnTo>
                          <a:pt x="167" y="273"/>
                        </a:lnTo>
                        <a:lnTo>
                          <a:pt x="163" y="271"/>
                        </a:lnTo>
                        <a:lnTo>
                          <a:pt x="156" y="271"/>
                        </a:lnTo>
                        <a:lnTo>
                          <a:pt x="148" y="269"/>
                        </a:lnTo>
                        <a:lnTo>
                          <a:pt x="142" y="269"/>
                        </a:lnTo>
                        <a:lnTo>
                          <a:pt x="134" y="271"/>
                        </a:lnTo>
                        <a:lnTo>
                          <a:pt x="128" y="275"/>
                        </a:lnTo>
                        <a:lnTo>
                          <a:pt x="121" y="280"/>
                        </a:lnTo>
                        <a:lnTo>
                          <a:pt x="117" y="286"/>
                        </a:lnTo>
                        <a:lnTo>
                          <a:pt x="115" y="290"/>
                        </a:lnTo>
                        <a:lnTo>
                          <a:pt x="113" y="296"/>
                        </a:lnTo>
                        <a:lnTo>
                          <a:pt x="111" y="300"/>
                        </a:lnTo>
                        <a:lnTo>
                          <a:pt x="111" y="304"/>
                        </a:lnTo>
                        <a:lnTo>
                          <a:pt x="111" y="306"/>
                        </a:lnTo>
                        <a:lnTo>
                          <a:pt x="99" y="304"/>
                        </a:lnTo>
                        <a:lnTo>
                          <a:pt x="93" y="317"/>
                        </a:lnTo>
                        <a:lnTo>
                          <a:pt x="70" y="323"/>
                        </a:lnTo>
                        <a:lnTo>
                          <a:pt x="56" y="339"/>
                        </a:lnTo>
                        <a:lnTo>
                          <a:pt x="37" y="339"/>
                        </a:lnTo>
                        <a:lnTo>
                          <a:pt x="23" y="325"/>
                        </a:lnTo>
                        <a:lnTo>
                          <a:pt x="0" y="345"/>
                        </a:lnTo>
                        <a:lnTo>
                          <a:pt x="13" y="393"/>
                        </a:lnTo>
                        <a:lnTo>
                          <a:pt x="62" y="397"/>
                        </a:lnTo>
                        <a:lnTo>
                          <a:pt x="43" y="427"/>
                        </a:lnTo>
                        <a:lnTo>
                          <a:pt x="111" y="487"/>
                        </a:lnTo>
                        <a:lnTo>
                          <a:pt x="126" y="505"/>
                        </a:lnTo>
                        <a:lnTo>
                          <a:pt x="136" y="534"/>
                        </a:lnTo>
                        <a:lnTo>
                          <a:pt x="179" y="577"/>
                        </a:lnTo>
                        <a:lnTo>
                          <a:pt x="206" y="584"/>
                        </a:lnTo>
                        <a:lnTo>
                          <a:pt x="212" y="602"/>
                        </a:lnTo>
                        <a:lnTo>
                          <a:pt x="208" y="631"/>
                        </a:lnTo>
                        <a:lnTo>
                          <a:pt x="232" y="645"/>
                        </a:lnTo>
                        <a:lnTo>
                          <a:pt x="243" y="666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4" name="Freeform 1056"/>
                  <p:cNvSpPr>
                    <a:spLocks/>
                  </p:cNvSpPr>
                  <p:nvPr/>
                </p:nvSpPr>
                <p:spPr bwMode="auto">
                  <a:xfrm>
                    <a:off x="2592" y="1458"/>
                    <a:ext cx="105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3" y="19"/>
                      </a:cxn>
                      <a:cxn ang="0">
                        <a:pos x="25" y="19"/>
                      </a:cxn>
                      <a:cxn ang="0">
                        <a:pos x="25" y="21"/>
                      </a:cxn>
                      <a:cxn ang="0">
                        <a:pos x="29" y="23"/>
                      </a:cxn>
                      <a:cxn ang="0">
                        <a:pos x="31" y="25"/>
                      </a:cxn>
                      <a:cxn ang="0">
                        <a:pos x="35" y="25"/>
                      </a:cxn>
                      <a:cxn ang="0">
                        <a:pos x="41" y="27"/>
                      </a:cxn>
                      <a:cxn ang="0">
                        <a:pos x="48" y="27"/>
                      </a:cxn>
                      <a:cxn ang="0">
                        <a:pos x="56" y="25"/>
                      </a:cxn>
                      <a:cxn ang="0">
                        <a:pos x="62" y="23"/>
                      </a:cxn>
                      <a:cxn ang="0">
                        <a:pos x="68" y="19"/>
                      </a:cxn>
                      <a:cxn ang="0">
                        <a:pos x="72" y="15"/>
                      </a:cxn>
                      <a:cxn ang="0">
                        <a:pos x="74" y="13"/>
                      </a:cxn>
                      <a:cxn ang="0">
                        <a:pos x="74" y="11"/>
                      </a:cxn>
                      <a:cxn ang="0">
                        <a:pos x="74" y="8"/>
                      </a:cxn>
                      <a:cxn ang="0">
                        <a:pos x="74" y="6"/>
                      </a:cxn>
                      <a:cxn ang="0">
                        <a:pos x="105" y="0"/>
                      </a:cxn>
                    </a:cxnLst>
                    <a:rect l="0" t="0" r="r" b="b"/>
                    <a:pathLst>
                      <a:path w="105" h="27">
                        <a:moveTo>
                          <a:pt x="0" y="27"/>
                        </a:moveTo>
                        <a:lnTo>
                          <a:pt x="23" y="19"/>
                        </a:lnTo>
                        <a:lnTo>
                          <a:pt x="25" y="19"/>
                        </a:lnTo>
                        <a:lnTo>
                          <a:pt x="25" y="21"/>
                        </a:lnTo>
                        <a:lnTo>
                          <a:pt x="29" y="23"/>
                        </a:lnTo>
                        <a:lnTo>
                          <a:pt x="31" y="25"/>
                        </a:lnTo>
                        <a:lnTo>
                          <a:pt x="35" y="25"/>
                        </a:lnTo>
                        <a:lnTo>
                          <a:pt x="41" y="27"/>
                        </a:lnTo>
                        <a:lnTo>
                          <a:pt x="48" y="27"/>
                        </a:lnTo>
                        <a:lnTo>
                          <a:pt x="56" y="25"/>
                        </a:lnTo>
                        <a:lnTo>
                          <a:pt x="62" y="23"/>
                        </a:lnTo>
                        <a:lnTo>
                          <a:pt x="68" y="19"/>
                        </a:lnTo>
                        <a:lnTo>
                          <a:pt x="72" y="15"/>
                        </a:lnTo>
                        <a:lnTo>
                          <a:pt x="74" y="13"/>
                        </a:lnTo>
                        <a:lnTo>
                          <a:pt x="74" y="11"/>
                        </a:lnTo>
                        <a:lnTo>
                          <a:pt x="74" y="8"/>
                        </a:lnTo>
                        <a:lnTo>
                          <a:pt x="74" y="6"/>
                        </a:lnTo>
                        <a:lnTo>
                          <a:pt x="105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5" name="Freeform 1057"/>
                  <p:cNvSpPr>
                    <a:spLocks/>
                  </p:cNvSpPr>
                  <p:nvPr/>
                </p:nvSpPr>
                <p:spPr bwMode="auto">
                  <a:xfrm>
                    <a:off x="2785" y="1526"/>
                    <a:ext cx="387" cy="216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2" y="76"/>
                      </a:cxn>
                      <a:cxn ang="0">
                        <a:pos x="62" y="74"/>
                      </a:cxn>
                      <a:cxn ang="0">
                        <a:pos x="72" y="72"/>
                      </a:cxn>
                      <a:cxn ang="0">
                        <a:pos x="87" y="70"/>
                      </a:cxn>
                      <a:cxn ang="0">
                        <a:pos x="93" y="66"/>
                      </a:cxn>
                      <a:cxn ang="0">
                        <a:pos x="83" y="62"/>
                      </a:cxn>
                      <a:cxn ang="0">
                        <a:pos x="87" y="66"/>
                      </a:cxn>
                      <a:cxn ang="0">
                        <a:pos x="99" y="72"/>
                      </a:cxn>
                      <a:cxn ang="0">
                        <a:pos x="109" y="76"/>
                      </a:cxn>
                      <a:cxn ang="0">
                        <a:pos x="111" y="78"/>
                      </a:cxn>
                      <a:cxn ang="0">
                        <a:pos x="113" y="74"/>
                      </a:cxn>
                      <a:cxn ang="0">
                        <a:pos x="120" y="70"/>
                      </a:cxn>
                      <a:cxn ang="0">
                        <a:pos x="126" y="66"/>
                      </a:cxn>
                      <a:cxn ang="0">
                        <a:pos x="134" y="68"/>
                      </a:cxn>
                      <a:cxn ang="0">
                        <a:pos x="142" y="72"/>
                      </a:cxn>
                      <a:cxn ang="0">
                        <a:pos x="148" y="78"/>
                      </a:cxn>
                      <a:cxn ang="0">
                        <a:pos x="152" y="82"/>
                      </a:cxn>
                      <a:cxn ang="0">
                        <a:pos x="159" y="84"/>
                      </a:cxn>
                      <a:cxn ang="0">
                        <a:pos x="169" y="86"/>
                      </a:cxn>
                      <a:cxn ang="0">
                        <a:pos x="183" y="86"/>
                      </a:cxn>
                      <a:cxn ang="0">
                        <a:pos x="196" y="86"/>
                      </a:cxn>
                      <a:cxn ang="0">
                        <a:pos x="202" y="80"/>
                      </a:cxn>
                      <a:cxn ang="0">
                        <a:pos x="206" y="76"/>
                      </a:cxn>
                      <a:cxn ang="0">
                        <a:pos x="206" y="70"/>
                      </a:cxn>
                      <a:cxn ang="0">
                        <a:pos x="208" y="68"/>
                      </a:cxn>
                      <a:cxn ang="0">
                        <a:pos x="251" y="47"/>
                      </a:cxn>
                      <a:cxn ang="0">
                        <a:pos x="274" y="45"/>
                      </a:cxn>
                      <a:cxn ang="0">
                        <a:pos x="278" y="51"/>
                      </a:cxn>
                      <a:cxn ang="0">
                        <a:pos x="284" y="60"/>
                      </a:cxn>
                      <a:cxn ang="0">
                        <a:pos x="292" y="68"/>
                      </a:cxn>
                      <a:cxn ang="0">
                        <a:pos x="300" y="74"/>
                      </a:cxn>
                      <a:cxn ang="0">
                        <a:pos x="302" y="82"/>
                      </a:cxn>
                      <a:cxn ang="0">
                        <a:pos x="300" y="92"/>
                      </a:cxn>
                      <a:cxn ang="0">
                        <a:pos x="298" y="99"/>
                      </a:cxn>
                      <a:cxn ang="0">
                        <a:pos x="298" y="101"/>
                      </a:cxn>
                      <a:cxn ang="0">
                        <a:pos x="311" y="99"/>
                      </a:cxn>
                      <a:cxn ang="0">
                        <a:pos x="327" y="97"/>
                      </a:cxn>
                      <a:cxn ang="0">
                        <a:pos x="341" y="95"/>
                      </a:cxn>
                      <a:cxn ang="0">
                        <a:pos x="348" y="97"/>
                      </a:cxn>
                      <a:cxn ang="0">
                        <a:pos x="356" y="103"/>
                      </a:cxn>
                      <a:cxn ang="0">
                        <a:pos x="362" y="111"/>
                      </a:cxn>
                      <a:cxn ang="0">
                        <a:pos x="366" y="119"/>
                      </a:cxn>
                      <a:cxn ang="0">
                        <a:pos x="370" y="140"/>
                      </a:cxn>
                      <a:cxn ang="0">
                        <a:pos x="387" y="162"/>
                      </a:cxn>
                      <a:cxn ang="0">
                        <a:pos x="368" y="216"/>
                      </a:cxn>
                    </a:cxnLst>
                    <a:rect l="0" t="0" r="r" b="b"/>
                    <a:pathLst>
                      <a:path w="387" h="216">
                        <a:moveTo>
                          <a:pt x="13" y="0"/>
                        </a:moveTo>
                        <a:lnTo>
                          <a:pt x="0" y="21"/>
                        </a:lnTo>
                        <a:lnTo>
                          <a:pt x="13" y="39"/>
                        </a:lnTo>
                        <a:lnTo>
                          <a:pt x="2" y="76"/>
                        </a:lnTo>
                        <a:lnTo>
                          <a:pt x="60" y="74"/>
                        </a:lnTo>
                        <a:lnTo>
                          <a:pt x="62" y="74"/>
                        </a:lnTo>
                        <a:lnTo>
                          <a:pt x="66" y="74"/>
                        </a:lnTo>
                        <a:lnTo>
                          <a:pt x="72" y="72"/>
                        </a:lnTo>
                        <a:lnTo>
                          <a:pt x="81" y="72"/>
                        </a:lnTo>
                        <a:lnTo>
                          <a:pt x="87" y="70"/>
                        </a:lnTo>
                        <a:lnTo>
                          <a:pt x="91" y="68"/>
                        </a:lnTo>
                        <a:lnTo>
                          <a:pt x="93" y="66"/>
                        </a:lnTo>
                        <a:lnTo>
                          <a:pt x="89" y="64"/>
                        </a:lnTo>
                        <a:lnTo>
                          <a:pt x="83" y="62"/>
                        </a:lnTo>
                        <a:lnTo>
                          <a:pt x="83" y="64"/>
                        </a:lnTo>
                        <a:lnTo>
                          <a:pt x="87" y="66"/>
                        </a:lnTo>
                        <a:lnTo>
                          <a:pt x="93" y="68"/>
                        </a:lnTo>
                        <a:lnTo>
                          <a:pt x="99" y="72"/>
                        </a:lnTo>
                        <a:lnTo>
                          <a:pt x="103" y="74"/>
                        </a:lnTo>
                        <a:lnTo>
                          <a:pt x="109" y="76"/>
                        </a:lnTo>
                        <a:lnTo>
                          <a:pt x="109" y="78"/>
                        </a:lnTo>
                        <a:lnTo>
                          <a:pt x="111" y="78"/>
                        </a:lnTo>
                        <a:lnTo>
                          <a:pt x="111" y="76"/>
                        </a:lnTo>
                        <a:lnTo>
                          <a:pt x="113" y="74"/>
                        </a:lnTo>
                        <a:lnTo>
                          <a:pt x="115" y="72"/>
                        </a:lnTo>
                        <a:lnTo>
                          <a:pt x="120" y="70"/>
                        </a:lnTo>
                        <a:lnTo>
                          <a:pt x="122" y="68"/>
                        </a:lnTo>
                        <a:lnTo>
                          <a:pt x="126" y="66"/>
                        </a:lnTo>
                        <a:lnTo>
                          <a:pt x="130" y="66"/>
                        </a:lnTo>
                        <a:lnTo>
                          <a:pt x="134" y="68"/>
                        </a:lnTo>
                        <a:lnTo>
                          <a:pt x="138" y="70"/>
                        </a:lnTo>
                        <a:lnTo>
                          <a:pt x="142" y="72"/>
                        </a:lnTo>
                        <a:lnTo>
                          <a:pt x="144" y="74"/>
                        </a:lnTo>
                        <a:lnTo>
                          <a:pt x="148" y="78"/>
                        </a:lnTo>
                        <a:lnTo>
                          <a:pt x="150" y="80"/>
                        </a:lnTo>
                        <a:lnTo>
                          <a:pt x="152" y="82"/>
                        </a:lnTo>
                        <a:lnTo>
                          <a:pt x="154" y="82"/>
                        </a:lnTo>
                        <a:lnTo>
                          <a:pt x="159" y="84"/>
                        </a:lnTo>
                        <a:lnTo>
                          <a:pt x="163" y="84"/>
                        </a:lnTo>
                        <a:lnTo>
                          <a:pt x="169" y="86"/>
                        </a:lnTo>
                        <a:lnTo>
                          <a:pt x="177" y="86"/>
                        </a:lnTo>
                        <a:lnTo>
                          <a:pt x="183" y="86"/>
                        </a:lnTo>
                        <a:lnTo>
                          <a:pt x="189" y="86"/>
                        </a:lnTo>
                        <a:lnTo>
                          <a:pt x="196" y="86"/>
                        </a:lnTo>
                        <a:lnTo>
                          <a:pt x="200" y="84"/>
                        </a:lnTo>
                        <a:lnTo>
                          <a:pt x="202" y="80"/>
                        </a:lnTo>
                        <a:lnTo>
                          <a:pt x="204" y="78"/>
                        </a:lnTo>
                        <a:lnTo>
                          <a:pt x="206" y="76"/>
                        </a:lnTo>
                        <a:lnTo>
                          <a:pt x="206" y="72"/>
                        </a:lnTo>
                        <a:lnTo>
                          <a:pt x="206" y="70"/>
                        </a:lnTo>
                        <a:lnTo>
                          <a:pt x="208" y="70"/>
                        </a:lnTo>
                        <a:lnTo>
                          <a:pt x="208" y="68"/>
                        </a:lnTo>
                        <a:lnTo>
                          <a:pt x="233" y="68"/>
                        </a:lnTo>
                        <a:lnTo>
                          <a:pt x="251" y="47"/>
                        </a:lnTo>
                        <a:lnTo>
                          <a:pt x="272" y="43"/>
                        </a:lnTo>
                        <a:lnTo>
                          <a:pt x="274" y="45"/>
                        </a:lnTo>
                        <a:lnTo>
                          <a:pt x="274" y="47"/>
                        </a:lnTo>
                        <a:lnTo>
                          <a:pt x="278" y="51"/>
                        </a:lnTo>
                        <a:lnTo>
                          <a:pt x="280" y="56"/>
                        </a:lnTo>
                        <a:lnTo>
                          <a:pt x="284" y="60"/>
                        </a:lnTo>
                        <a:lnTo>
                          <a:pt x="288" y="66"/>
                        </a:lnTo>
                        <a:lnTo>
                          <a:pt x="292" y="68"/>
                        </a:lnTo>
                        <a:lnTo>
                          <a:pt x="296" y="72"/>
                        </a:lnTo>
                        <a:lnTo>
                          <a:pt x="300" y="74"/>
                        </a:lnTo>
                        <a:lnTo>
                          <a:pt x="302" y="78"/>
                        </a:lnTo>
                        <a:lnTo>
                          <a:pt x="302" y="82"/>
                        </a:lnTo>
                        <a:lnTo>
                          <a:pt x="300" y="86"/>
                        </a:lnTo>
                        <a:lnTo>
                          <a:pt x="300" y="92"/>
                        </a:lnTo>
                        <a:lnTo>
                          <a:pt x="298" y="97"/>
                        </a:lnTo>
                        <a:lnTo>
                          <a:pt x="298" y="99"/>
                        </a:lnTo>
                        <a:lnTo>
                          <a:pt x="296" y="101"/>
                        </a:lnTo>
                        <a:lnTo>
                          <a:pt x="298" y="101"/>
                        </a:lnTo>
                        <a:lnTo>
                          <a:pt x="304" y="99"/>
                        </a:lnTo>
                        <a:lnTo>
                          <a:pt x="311" y="99"/>
                        </a:lnTo>
                        <a:lnTo>
                          <a:pt x="319" y="99"/>
                        </a:lnTo>
                        <a:lnTo>
                          <a:pt x="327" y="97"/>
                        </a:lnTo>
                        <a:lnTo>
                          <a:pt x="335" y="97"/>
                        </a:lnTo>
                        <a:lnTo>
                          <a:pt x="341" y="95"/>
                        </a:lnTo>
                        <a:lnTo>
                          <a:pt x="346" y="95"/>
                        </a:lnTo>
                        <a:lnTo>
                          <a:pt x="348" y="97"/>
                        </a:lnTo>
                        <a:lnTo>
                          <a:pt x="352" y="99"/>
                        </a:lnTo>
                        <a:lnTo>
                          <a:pt x="356" y="103"/>
                        </a:lnTo>
                        <a:lnTo>
                          <a:pt x="360" y="107"/>
                        </a:lnTo>
                        <a:lnTo>
                          <a:pt x="362" y="111"/>
                        </a:lnTo>
                        <a:lnTo>
                          <a:pt x="364" y="115"/>
                        </a:lnTo>
                        <a:lnTo>
                          <a:pt x="366" y="119"/>
                        </a:lnTo>
                        <a:lnTo>
                          <a:pt x="368" y="119"/>
                        </a:lnTo>
                        <a:lnTo>
                          <a:pt x="370" y="140"/>
                        </a:lnTo>
                        <a:lnTo>
                          <a:pt x="376" y="144"/>
                        </a:lnTo>
                        <a:lnTo>
                          <a:pt x="387" y="162"/>
                        </a:lnTo>
                        <a:lnTo>
                          <a:pt x="372" y="187"/>
                        </a:lnTo>
                        <a:lnTo>
                          <a:pt x="368" y="216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6" name="Freeform 1058"/>
                  <p:cNvSpPr>
                    <a:spLocks/>
                  </p:cNvSpPr>
                  <p:nvPr/>
                </p:nvSpPr>
                <p:spPr bwMode="auto">
                  <a:xfrm>
                    <a:off x="3133" y="1672"/>
                    <a:ext cx="178" cy="181"/>
                  </a:xfrm>
                  <a:custGeom>
                    <a:avLst/>
                    <a:gdLst/>
                    <a:ahLst/>
                    <a:cxnLst>
                      <a:cxn ang="0">
                        <a:pos x="178" y="0"/>
                      </a:cxn>
                      <a:cxn ang="0">
                        <a:pos x="170" y="49"/>
                      </a:cxn>
                      <a:cxn ang="0">
                        <a:pos x="168" y="53"/>
                      </a:cxn>
                      <a:cxn ang="0">
                        <a:pos x="162" y="64"/>
                      </a:cxn>
                      <a:cxn ang="0">
                        <a:pos x="152" y="80"/>
                      </a:cxn>
                      <a:cxn ang="0">
                        <a:pos x="141" y="98"/>
                      </a:cxn>
                      <a:cxn ang="0">
                        <a:pos x="131" y="117"/>
                      </a:cxn>
                      <a:cxn ang="0">
                        <a:pos x="121" y="133"/>
                      </a:cxn>
                      <a:cxn ang="0">
                        <a:pos x="113" y="146"/>
                      </a:cxn>
                      <a:cxn ang="0">
                        <a:pos x="106" y="150"/>
                      </a:cxn>
                      <a:cxn ang="0">
                        <a:pos x="100" y="152"/>
                      </a:cxn>
                      <a:cxn ang="0">
                        <a:pos x="94" y="150"/>
                      </a:cxn>
                      <a:cxn ang="0">
                        <a:pos x="86" y="148"/>
                      </a:cxn>
                      <a:cxn ang="0">
                        <a:pos x="78" y="146"/>
                      </a:cxn>
                      <a:cxn ang="0">
                        <a:pos x="69" y="142"/>
                      </a:cxn>
                      <a:cxn ang="0">
                        <a:pos x="61" y="138"/>
                      </a:cxn>
                      <a:cxn ang="0">
                        <a:pos x="57" y="135"/>
                      </a:cxn>
                      <a:cxn ang="0">
                        <a:pos x="55" y="135"/>
                      </a:cxn>
                      <a:cxn ang="0">
                        <a:pos x="37" y="142"/>
                      </a:cxn>
                      <a:cxn ang="0">
                        <a:pos x="26" y="168"/>
                      </a:cxn>
                      <a:cxn ang="0">
                        <a:pos x="0" y="181"/>
                      </a:cxn>
                    </a:cxnLst>
                    <a:rect l="0" t="0" r="r" b="b"/>
                    <a:pathLst>
                      <a:path w="178" h="181">
                        <a:moveTo>
                          <a:pt x="178" y="0"/>
                        </a:moveTo>
                        <a:lnTo>
                          <a:pt x="170" y="49"/>
                        </a:lnTo>
                        <a:lnTo>
                          <a:pt x="168" y="53"/>
                        </a:lnTo>
                        <a:lnTo>
                          <a:pt x="162" y="64"/>
                        </a:lnTo>
                        <a:lnTo>
                          <a:pt x="152" y="80"/>
                        </a:lnTo>
                        <a:lnTo>
                          <a:pt x="141" y="98"/>
                        </a:lnTo>
                        <a:lnTo>
                          <a:pt x="131" y="117"/>
                        </a:lnTo>
                        <a:lnTo>
                          <a:pt x="121" y="133"/>
                        </a:lnTo>
                        <a:lnTo>
                          <a:pt x="113" y="146"/>
                        </a:lnTo>
                        <a:lnTo>
                          <a:pt x="106" y="150"/>
                        </a:lnTo>
                        <a:lnTo>
                          <a:pt x="100" y="152"/>
                        </a:lnTo>
                        <a:lnTo>
                          <a:pt x="94" y="150"/>
                        </a:lnTo>
                        <a:lnTo>
                          <a:pt x="86" y="148"/>
                        </a:lnTo>
                        <a:lnTo>
                          <a:pt x="78" y="146"/>
                        </a:lnTo>
                        <a:lnTo>
                          <a:pt x="69" y="142"/>
                        </a:lnTo>
                        <a:lnTo>
                          <a:pt x="61" y="138"/>
                        </a:lnTo>
                        <a:lnTo>
                          <a:pt x="57" y="135"/>
                        </a:lnTo>
                        <a:lnTo>
                          <a:pt x="55" y="135"/>
                        </a:lnTo>
                        <a:lnTo>
                          <a:pt x="37" y="142"/>
                        </a:lnTo>
                        <a:lnTo>
                          <a:pt x="26" y="168"/>
                        </a:lnTo>
                        <a:lnTo>
                          <a:pt x="0" y="181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7" name="Freeform 1059"/>
                  <p:cNvSpPr>
                    <a:spLocks/>
                  </p:cNvSpPr>
                  <p:nvPr/>
                </p:nvSpPr>
                <p:spPr bwMode="auto">
                  <a:xfrm>
                    <a:off x="3098" y="1265"/>
                    <a:ext cx="523" cy="448"/>
                  </a:xfrm>
                  <a:custGeom>
                    <a:avLst/>
                    <a:gdLst/>
                    <a:ahLst/>
                    <a:cxnLst>
                      <a:cxn ang="0">
                        <a:pos x="341" y="384"/>
                      </a:cxn>
                      <a:cxn ang="0">
                        <a:pos x="277" y="388"/>
                      </a:cxn>
                      <a:cxn ang="0">
                        <a:pos x="273" y="390"/>
                      </a:cxn>
                      <a:cxn ang="0">
                        <a:pos x="269" y="397"/>
                      </a:cxn>
                      <a:cxn ang="0">
                        <a:pos x="263" y="405"/>
                      </a:cxn>
                      <a:cxn ang="0">
                        <a:pos x="260" y="415"/>
                      </a:cxn>
                      <a:cxn ang="0">
                        <a:pos x="256" y="427"/>
                      </a:cxn>
                      <a:cxn ang="0">
                        <a:pos x="250" y="438"/>
                      </a:cxn>
                      <a:cxn ang="0">
                        <a:pos x="246" y="446"/>
                      </a:cxn>
                      <a:cxn ang="0">
                        <a:pos x="230" y="448"/>
                      </a:cxn>
                      <a:cxn ang="0">
                        <a:pos x="230" y="423"/>
                      </a:cxn>
                      <a:cxn ang="0">
                        <a:pos x="226" y="417"/>
                      </a:cxn>
                      <a:cxn ang="0">
                        <a:pos x="217" y="407"/>
                      </a:cxn>
                      <a:cxn ang="0">
                        <a:pos x="215" y="395"/>
                      </a:cxn>
                      <a:cxn ang="0">
                        <a:pos x="219" y="384"/>
                      </a:cxn>
                      <a:cxn ang="0">
                        <a:pos x="238" y="370"/>
                      </a:cxn>
                      <a:cxn ang="0">
                        <a:pos x="258" y="356"/>
                      </a:cxn>
                      <a:cxn ang="0">
                        <a:pos x="273" y="347"/>
                      </a:cxn>
                      <a:cxn ang="0">
                        <a:pos x="291" y="300"/>
                      </a:cxn>
                      <a:cxn ang="0">
                        <a:pos x="302" y="271"/>
                      </a:cxn>
                      <a:cxn ang="0">
                        <a:pos x="367" y="220"/>
                      </a:cxn>
                      <a:cxn ang="0">
                        <a:pos x="421" y="162"/>
                      </a:cxn>
                      <a:cxn ang="0">
                        <a:pos x="484" y="121"/>
                      </a:cxn>
                      <a:cxn ang="0">
                        <a:pos x="523" y="62"/>
                      </a:cxn>
                      <a:cxn ang="0">
                        <a:pos x="493" y="64"/>
                      </a:cxn>
                      <a:cxn ang="0">
                        <a:pos x="486" y="58"/>
                      </a:cxn>
                      <a:cxn ang="0">
                        <a:pos x="480" y="45"/>
                      </a:cxn>
                      <a:cxn ang="0">
                        <a:pos x="478" y="35"/>
                      </a:cxn>
                      <a:cxn ang="0">
                        <a:pos x="486" y="29"/>
                      </a:cxn>
                      <a:cxn ang="0">
                        <a:pos x="493" y="25"/>
                      </a:cxn>
                      <a:cxn ang="0">
                        <a:pos x="497" y="19"/>
                      </a:cxn>
                      <a:cxn ang="0">
                        <a:pos x="499" y="17"/>
                      </a:cxn>
                      <a:cxn ang="0">
                        <a:pos x="433" y="25"/>
                      </a:cxn>
                      <a:cxn ang="0">
                        <a:pos x="427" y="29"/>
                      </a:cxn>
                      <a:cxn ang="0">
                        <a:pos x="415" y="39"/>
                      </a:cxn>
                      <a:cxn ang="0">
                        <a:pos x="400" y="47"/>
                      </a:cxn>
                      <a:cxn ang="0">
                        <a:pos x="386" y="54"/>
                      </a:cxn>
                      <a:cxn ang="0">
                        <a:pos x="369" y="60"/>
                      </a:cxn>
                      <a:cxn ang="0">
                        <a:pos x="351" y="70"/>
                      </a:cxn>
                      <a:cxn ang="0">
                        <a:pos x="334" y="78"/>
                      </a:cxn>
                      <a:cxn ang="0">
                        <a:pos x="328" y="82"/>
                      </a:cxn>
                      <a:cxn ang="0">
                        <a:pos x="248" y="167"/>
                      </a:cxn>
                      <a:cxn ang="0">
                        <a:pos x="240" y="173"/>
                      </a:cxn>
                      <a:cxn ang="0">
                        <a:pos x="217" y="185"/>
                      </a:cxn>
                      <a:cxn ang="0">
                        <a:pos x="191" y="195"/>
                      </a:cxn>
                      <a:cxn ang="0">
                        <a:pos x="168" y="197"/>
                      </a:cxn>
                      <a:cxn ang="0">
                        <a:pos x="145" y="195"/>
                      </a:cxn>
                      <a:cxn ang="0">
                        <a:pos x="121" y="193"/>
                      </a:cxn>
                      <a:cxn ang="0">
                        <a:pos x="102" y="195"/>
                      </a:cxn>
                      <a:cxn ang="0">
                        <a:pos x="98" y="195"/>
                      </a:cxn>
                      <a:cxn ang="0">
                        <a:pos x="102" y="195"/>
                      </a:cxn>
                      <a:cxn ang="0">
                        <a:pos x="104" y="199"/>
                      </a:cxn>
                      <a:cxn ang="0">
                        <a:pos x="96" y="206"/>
                      </a:cxn>
                      <a:cxn ang="0">
                        <a:pos x="88" y="212"/>
                      </a:cxn>
                      <a:cxn ang="0">
                        <a:pos x="94" y="210"/>
                      </a:cxn>
                      <a:cxn ang="0">
                        <a:pos x="88" y="210"/>
                      </a:cxn>
                      <a:cxn ang="0">
                        <a:pos x="76" y="212"/>
                      </a:cxn>
                      <a:cxn ang="0">
                        <a:pos x="65" y="214"/>
                      </a:cxn>
                      <a:cxn ang="0">
                        <a:pos x="0" y="224"/>
                      </a:cxn>
                    </a:cxnLst>
                    <a:rect l="0" t="0" r="r" b="b"/>
                    <a:pathLst>
                      <a:path w="523" h="448">
                        <a:moveTo>
                          <a:pt x="419" y="399"/>
                        </a:moveTo>
                        <a:lnTo>
                          <a:pt x="341" y="384"/>
                        </a:lnTo>
                        <a:lnTo>
                          <a:pt x="306" y="399"/>
                        </a:lnTo>
                        <a:lnTo>
                          <a:pt x="277" y="388"/>
                        </a:lnTo>
                        <a:lnTo>
                          <a:pt x="275" y="388"/>
                        </a:lnTo>
                        <a:lnTo>
                          <a:pt x="273" y="390"/>
                        </a:lnTo>
                        <a:lnTo>
                          <a:pt x="271" y="393"/>
                        </a:lnTo>
                        <a:lnTo>
                          <a:pt x="269" y="397"/>
                        </a:lnTo>
                        <a:lnTo>
                          <a:pt x="265" y="401"/>
                        </a:lnTo>
                        <a:lnTo>
                          <a:pt x="263" y="405"/>
                        </a:lnTo>
                        <a:lnTo>
                          <a:pt x="260" y="411"/>
                        </a:lnTo>
                        <a:lnTo>
                          <a:pt x="260" y="415"/>
                        </a:lnTo>
                        <a:lnTo>
                          <a:pt x="258" y="421"/>
                        </a:lnTo>
                        <a:lnTo>
                          <a:pt x="256" y="427"/>
                        </a:lnTo>
                        <a:lnTo>
                          <a:pt x="254" y="434"/>
                        </a:lnTo>
                        <a:lnTo>
                          <a:pt x="250" y="438"/>
                        </a:lnTo>
                        <a:lnTo>
                          <a:pt x="248" y="442"/>
                        </a:lnTo>
                        <a:lnTo>
                          <a:pt x="246" y="446"/>
                        </a:lnTo>
                        <a:lnTo>
                          <a:pt x="244" y="448"/>
                        </a:lnTo>
                        <a:lnTo>
                          <a:pt x="230" y="448"/>
                        </a:lnTo>
                        <a:lnTo>
                          <a:pt x="230" y="425"/>
                        </a:lnTo>
                        <a:lnTo>
                          <a:pt x="230" y="423"/>
                        </a:lnTo>
                        <a:lnTo>
                          <a:pt x="228" y="421"/>
                        </a:lnTo>
                        <a:lnTo>
                          <a:pt x="226" y="417"/>
                        </a:lnTo>
                        <a:lnTo>
                          <a:pt x="221" y="411"/>
                        </a:lnTo>
                        <a:lnTo>
                          <a:pt x="217" y="407"/>
                        </a:lnTo>
                        <a:lnTo>
                          <a:pt x="215" y="401"/>
                        </a:lnTo>
                        <a:lnTo>
                          <a:pt x="215" y="395"/>
                        </a:lnTo>
                        <a:lnTo>
                          <a:pt x="215" y="388"/>
                        </a:lnTo>
                        <a:lnTo>
                          <a:pt x="219" y="384"/>
                        </a:lnTo>
                        <a:lnTo>
                          <a:pt x="228" y="376"/>
                        </a:lnTo>
                        <a:lnTo>
                          <a:pt x="238" y="370"/>
                        </a:lnTo>
                        <a:lnTo>
                          <a:pt x="248" y="362"/>
                        </a:lnTo>
                        <a:lnTo>
                          <a:pt x="258" y="356"/>
                        </a:lnTo>
                        <a:lnTo>
                          <a:pt x="267" y="349"/>
                        </a:lnTo>
                        <a:lnTo>
                          <a:pt x="273" y="347"/>
                        </a:lnTo>
                        <a:lnTo>
                          <a:pt x="277" y="345"/>
                        </a:lnTo>
                        <a:lnTo>
                          <a:pt x="291" y="300"/>
                        </a:lnTo>
                        <a:lnTo>
                          <a:pt x="297" y="300"/>
                        </a:lnTo>
                        <a:lnTo>
                          <a:pt x="302" y="271"/>
                        </a:lnTo>
                        <a:lnTo>
                          <a:pt x="334" y="230"/>
                        </a:lnTo>
                        <a:lnTo>
                          <a:pt x="367" y="220"/>
                        </a:lnTo>
                        <a:lnTo>
                          <a:pt x="373" y="185"/>
                        </a:lnTo>
                        <a:lnTo>
                          <a:pt x="421" y="162"/>
                        </a:lnTo>
                        <a:lnTo>
                          <a:pt x="447" y="128"/>
                        </a:lnTo>
                        <a:lnTo>
                          <a:pt x="484" y="121"/>
                        </a:lnTo>
                        <a:lnTo>
                          <a:pt x="501" y="107"/>
                        </a:lnTo>
                        <a:lnTo>
                          <a:pt x="523" y="62"/>
                        </a:lnTo>
                        <a:lnTo>
                          <a:pt x="495" y="66"/>
                        </a:lnTo>
                        <a:lnTo>
                          <a:pt x="493" y="64"/>
                        </a:lnTo>
                        <a:lnTo>
                          <a:pt x="491" y="62"/>
                        </a:lnTo>
                        <a:lnTo>
                          <a:pt x="486" y="58"/>
                        </a:lnTo>
                        <a:lnTo>
                          <a:pt x="482" y="52"/>
                        </a:lnTo>
                        <a:lnTo>
                          <a:pt x="480" y="45"/>
                        </a:lnTo>
                        <a:lnTo>
                          <a:pt x="478" y="41"/>
                        </a:lnTo>
                        <a:lnTo>
                          <a:pt x="478" y="35"/>
                        </a:lnTo>
                        <a:lnTo>
                          <a:pt x="482" y="33"/>
                        </a:lnTo>
                        <a:lnTo>
                          <a:pt x="486" y="29"/>
                        </a:lnTo>
                        <a:lnTo>
                          <a:pt x="491" y="27"/>
                        </a:lnTo>
                        <a:lnTo>
                          <a:pt x="493" y="25"/>
                        </a:lnTo>
                        <a:lnTo>
                          <a:pt x="495" y="21"/>
                        </a:lnTo>
                        <a:lnTo>
                          <a:pt x="497" y="19"/>
                        </a:lnTo>
                        <a:lnTo>
                          <a:pt x="497" y="17"/>
                        </a:lnTo>
                        <a:lnTo>
                          <a:pt x="499" y="17"/>
                        </a:lnTo>
                        <a:lnTo>
                          <a:pt x="497" y="0"/>
                        </a:lnTo>
                        <a:lnTo>
                          <a:pt x="433" y="25"/>
                        </a:lnTo>
                        <a:lnTo>
                          <a:pt x="431" y="27"/>
                        </a:lnTo>
                        <a:lnTo>
                          <a:pt x="427" y="29"/>
                        </a:lnTo>
                        <a:lnTo>
                          <a:pt x="423" y="33"/>
                        </a:lnTo>
                        <a:lnTo>
                          <a:pt x="415" y="39"/>
                        </a:lnTo>
                        <a:lnTo>
                          <a:pt x="408" y="43"/>
                        </a:lnTo>
                        <a:lnTo>
                          <a:pt x="400" y="47"/>
                        </a:lnTo>
                        <a:lnTo>
                          <a:pt x="392" y="52"/>
                        </a:lnTo>
                        <a:lnTo>
                          <a:pt x="386" y="54"/>
                        </a:lnTo>
                        <a:lnTo>
                          <a:pt x="378" y="56"/>
                        </a:lnTo>
                        <a:lnTo>
                          <a:pt x="369" y="60"/>
                        </a:lnTo>
                        <a:lnTo>
                          <a:pt x="359" y="66"/>
                        </a:lnTo>
                        <a:lnTo>
                          <a:pt x="351" y="70"/>
                        </a:lnTo>
                        <a:lnTo>
                          <a:pt x="343" y="74"/>
                        </a:lnTo>
                        <a:lnTo>
                          <a:pt x="334" y="78"/>
                        </a:lnTo>
                        <a:lnTo>
                          <a:pt x="330" y="82"/>
                        </a:lnTo>
                        <a:lnTo>
                          <a:pt x="328" y="82"/>
                        </a:lnTo>
                        <a:lnTo>
                          <a:pt x="279" y="128"/>
                        </a:lnTo>
                        <a:lnTo>
                          <a:pt x="248" y="167"/>
                        </a:lnTo>
                        <a:lnTo>
                          <a:pt x="246" y="169"/>
                        </a:lnTo>
                        <a:lnTo>
                          <a:pt x="240" y="173"/>
                        </a:lnTo>
                        <a:lnTo>
                          <a:pt x="230" y="179"/>
                        </a:lnTo>
                        <a:lnTo>
                          <a:pt x="217" y="185"/>
                        </a:lnTo>
                        <a:lnTo>
                          <a:pt x="205" y="191"/>
                        </a:lnTo>
                        <a:lnTo>
                          <a:pt x="191" y="195"/>
                        </a:lnTo>
                        <a:lnTo>
                          <a:pt x="178" y="199"/>
                        </a:lnTo>
                        <a:lnTo>
                          <a:pt x="168" y="197"/>
                        </a:lnTo>
                        <a:lnTo>
                          <a:pt x="158" y="195"/>
                        </a:lnTo>
                        <a:lnTo>
                          <a:pt x="145" y="195"/>
                        </a:lnTo>
                        <a:lnTo>
                          <a:pt x="133" y="193"/>
                        </a:lnTo>
                        <a:lnTo>
                          <a:pt x="121" y="193"/>
                        </a:lnTo>
                        <a:lnTo>
                          <a:pt x="109" y="195"/>
                        </a:lnTo>
                        <a:lnTo>
                          <a:pt x="102" y="195"/>
                        </a:lnTo>
                        <a:lnTo>
                          <a:pt x="100" y="195"/>
                        </a:lnTo>
                        <a:lnTo>
                          <a:pt x="98" y="195"/>
                        </a:lnTo>
                        <a:lnTo>
                          <a:pt x="100" y="195"/>
                        </a:lnTo>
                        <a:lnTo>
                          <a:pt x="102" y="195"/>
                        </a:lnTo>
                        <a:lnTo>
                          <a:pt x="104" y="197"/>
                        </a:lnTo>
                        <a:lnTo>
                          <a:pt x="104" y="199"/>
                        </a:lnTo>
                        <a:lnTo>
                          <a:pt x="102" y="201"/>
                        </a:lnTo>
                        <a:lnTo>
                          <a:pt x="96" y="206"/>
                        </a:lnTo>
                        <a:lnTo>
                          <a:pt x="92" y="208"/>
                        </a:lnTo>
                        <a:lnTo>
                          <a:pt x="88" y="212"/>
                        </a:lnTo>
                        <a:lnTo>
                          <a:pt x="90" y="212"/>
                        </a:lnTo>
                        <a:lnTo>
                          <a:pt x="94" y="210"/>
                        </a:lnTo>
                        <a:lnTo>
                          <a:pt x="92" y="210"/>
                        </a:lnTo>
                        <a:lnTo>
                          <a:pt x="88" y="210"/>
                        </a:lnTo>
                        <a:lnTo>
                          <a:pt x="82" y="210"/>
                        </a:lnTo>
                        <a:lnTo>
                          <a:pt x="76" y="212"/>
                        </a:lnTo>
                        <a:lnTo>
                          <a:pt x="69" y="214"/>
                        </a:lnTo>
                        <a:lnTo>
                          <a:pt x="65" y="214"/>
                        </a:lnTo>
                        <a:lnTo>
                          <a:pt x="63" y="214"/>
                        </a:lnTo>
                        <a:lnTo>
                          <a:pt x="0" y="224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8" name="Freeform 1060"/>
                  <p:cNvSpPr>
                    <a:spLocks/>
                  </p:cNvSpPr>
                  <p:nvPr/>
                </p:nvSpPr>
                <p:spPr bwMode="auto">
                  <a:xfrm>
                    <a:off x="3574" y="1395"/>
                    <a:ext cx="35" cy="8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4" y="2"/>
                      </a:cxn>
                      <a:cxn ang="0">
                        <a:pos x="4" y="4"/>
                      </a:cxn>
                      <a:cxn ang="0">
                        <a:pos x="2" y="6"/>
                      </a:cxn>
                      <a:cxn ang="0">
                        <a:pos x="2" y="12"/>
                      </a:cxn>
                      <a:cxn ang="0">
                        <a:pos x="0" y="18"/>
                      </a:cxn>
                      <a:cxn ang="0">
                        <a:pos x="0" y="26"/>
                      </a:cxn>
                      <a:cxn ang="0">
                        <a:pos x="2" y="37"/>
                      </a:cxn>
                      <a:cxn ang="0">
                        <a:pos x="4" y="49"/>
                      </a:cxn>
                      <a:cxn ang="0">
                        <a:pos x="8" y="61"/>
                      </a:cxn>
                      <a:cxn ang="0">
                        <a:pos x="15" y="69"/>
                      </a:cxn>
                      <a:cxn ang="0">
                        <a:pos x="19" y="76"/>
                      </a:cxn>
                      <a:cxn ang="0">
                        <a:pos x="23" y="80"/>
                      </a:cxn>
                      <a:cxn ang="0">
                        <a:pos x="27" y="82"/>
                      </a:cxn>
                      <a:cxn ang="0">
                        <a:pos x="31" y="82"/>
                      </a:cxn>
                      <a:cxn ang="0">
                        <a:pos x="33" y="84"/>
                      </a:cxn>
                      <a:cxn ang="0">
                        <a:pos x="35" y="84"/>
                      </a:cxn>
                    </a:cxnLst>
                    <a:rect l="0" t="0" r="r" b="b"/>
                    <a:pathLst>
                      <a:path w="35" h="84">
                        <a:moveTo>
                          <a:pt x="4" y="0"/>
                        </a:moveTo>
                        <a:lnTo>
                          <a:pt x="4" y="2"/>
                        </a:lnTo>
                        <a:lnTo>
                          <a:pt x="4" y="4"/>
                        </a:lnTo>
                        <a:lnTo>
                          <a:pt x="2" y="6"/>
                        </a:lnTo>
                        <a:lnTo>
                          <a:pt x="2" y="12"/>
                        </a:lnTo>
                        <a:lnTo>
                          <a:pt x="0" y="18"/>
                        </a:lnTo>
                        <a:lnTo>
                          <a:pt x="0" y="26"/>
                        </a:lnTo>
                        <a:lnTo>
                          <a:pt x="2" y="37"/>
                        </a:lnTo>
                        <a:lnTo>
                          <a:pt x="4" y="49"/>
                        </a:lnTo>
                        <a:lnTo>
                          <a:pt x="8" y="61"/>
                        </a:lnTo>
                        <a:lnTo>
                          <a:pt x="15" y="69"/>
                        </a:lnTo>
                        <a:lnTo>
                          <a:pt x="19" y="76"/>
                        </a:lnTo>
                        <a:lnTo>
                          <a:pt x="23" y="80"/>
                        </a:lnTo>
                        <a:lnTo>
                          <a:pt x="27" y="82"/>
                        </a:lnTo>
                        <a:lnTo>
                          <a:pt x="31" y="82"/>
                        </a:lnTo>
                        <a:lnTo>
                          <a:pt x="33" y="84"/>
                        </a:lnTo>
                        <a:lnTo>
                          <a:pt x="35" y="84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9" name="Freeform 1061"/>
                  <p:cNvSpPr>
                    <a:spLocks/>
                  </p:cNvSpPr>
                  <p:nvPr/>
                </p:nvSpPr>
                <p:spPr bwMode="auto">
                  <a:xfrm>
                    <a:off x="1738" y="2074"/>
                    <a:ext cx="349" cy="682"/>
                  </a:xfrm>
                  <a:custGeom>
                    <a:avLst/>
                    <a:gdLst/>
                    <a:ahLst/>
                    <a:cxnLst>
                      <a:cxn ang="0">
                        <a:pos x="6" y="672"/>
                      </a:cxn>
                      <a:cxn ang="0">
                        <a:pos x="10" y="670"/>
                      </a:cxn>
                      <a:cxn ang="0">
                        <a:pos x="14" y="668"/>
                      </a:cxn>
                      <a:cxn ang="0">
                        <a:pos x="23" y="664"/>
                      </a:cxn>
                      <a:cxn ang="0">
                        <a:pos x="29" y="658"/>
                      </a:cxn>
                      <a:cxn ang="0">
                        <a:pos x="31" y="650"/>
                      </a:cxn>
                      <a:cxn ang="0">
                        <a:pos x="27" y="637"/>
                      </a:cxn>
                      <a:cxn ang="0">
                        <a:pos x="25" y="625"/>
                      </a:cxn>
                      <a:cxn ang="0">
                        <a:pos x="29" y="617"/>
                      </a:cxn>
                      <a:cxn ang="0">
                        <a:pos x="39" y="611"/>
                      </a:cxn>
                      <a:cxn ang="0">
                        <a:pos x="49" y="602"/>
                      </a:cxn>
                      <a:cxn ang="0">
                        <a:pos x="55" y="596"/>
                      </a:cxn>
                      <a:cxn ang="0">
                        <a:pos x="119" y="520"/>
                      </a:cxn>
                      <a:cxn ang="0">
                        <a:pos x="113" y="459"/>
                      </a:cxn>
                      <a:cxn ang="0">
                        <a:pos x="99" y="393"/>
                      </a:cxn>
                      <a:cxn ang="0">
                        <a:pos x="76" y="362"/>
                      </a:cxn>
                      <a:cxn ang="0">
                        <a:pos x="127" y="360"/>
                      </a:cxn>
                      <a:cxn ang="0">
                        <a:pos x="129" y="368"/>
                      </a:cxn>
                      <a:cxn ang="0">
                        <a:pos x="131" y="376"/>
                      </a:cxn>
                      <a:cxn ang="0">
                        <a:pos x="138" y="383"/>
                      </a:cxn>
                      <a:cxn ang="0">
                        <a:pos x="142" y="381"/>
                      </a:cxn>
                      <a:cxn ang="0">
                        <a:pos x="148" y="376"/>
                      </a:cxn>
                      <a:cxn ang="0">
                        <a:pos x="152" y="374"/>
                      </a:cxn>
                      <a:cxn ang="0">
                        <a:pos x="156" y="376"/>
                      </a:cxn>
                      <a:cxn ang="0">
                        <a:pos x="164" y="383"/>
                      </a:cxn>
                      <a:cxn ang="0">
                        <a:pos x="175" y="389"/>
                      </a:cxn>
                      <a:cxn ang="0">
                        <a:pos x="183" y="389"/>
                      </a:cxn>
                      <a:cxn ang="0">
                        <a:pos x="185" y="383"/>
                      </a:cxn>
                      <a:cxn ang="0">
                        <a:pos x="185" y="376"/>
                      </a:cxn>
                      <a:cxn ang="0">
                        <a:pos x="185" y="372"/>
                      </a:cxn>
                      <a:cxn ang="0">
                        <a:pos x="185" y="368"/>
                      </a:cxn>
                      <a:cxn ang="0">
                        <a:pos x="183" y="362"/>
                      </a:cxn>
                      <a:cxn ang="0">
                        <a:pos x="177" y="356"/>
                      </a:cxn>
                      <a:cxn ang="0">
                        <a:pos x="160" y="352"/>
                      </a:cxn>
                      <a:cxn ang="0">
                        <a:pos x="146" y="348"/>
                      </a:cxn>
                      <a:cxn ang="0">
                        <a:pos x="144" y="339"/>
                      </a:cxn>
                      <a:cxn ang="0">
                        <a:pos x="146" y="333"/>
                      </a:cxn>
                      <a:cxn ang="0">
                        <a:pos x="150" y="331"/>
                      </a:cxn>
                      <a:cxn ang="0">
                        <a:pos x="146" y="290"/>
                      </a:cxn>
                      <a:cxn ang="0">
                        <a:pos x="148" y="282"/>
                      </a:cxn>
                      <a:cxn ang="0">
                        <a:pos x="150" y="259"/>
                      </a:cxn>
                      <a:cxn ang="0">
                        <a:pos x="154" y="239"/>
                      </a:cxn>
                      <a:cxn ang="0">
                        <a:pos x="158" y="224"/>
                      </a:cxn>
                      <a:cxn ang="0">
                        <a:pos x="164" y="218"/>
                      </a:cxn>
                      <a:cxn ang="0">
                        <a:pos x="175" y="210"/>
                      </a:cxn>
                      <a:cxn ang="0">
                        <a:pos x="185" y="206"/>
                      </a:cxn>
                      <a:cxn ang="0">
                        <a:pos x="189" y="202"/>
                      </a:cxn>
                      <a:cxn ang="0">
                        <a:pos x="195" y="202"/>
                      </a:cxn>
                      <a:cxn ang="0">
                        <a:pos x="207" y="202"/>
                      </a:cxn>
                      <a:cxn ang="0">
                        <a:pos x="222" y="202"/>
                      </a:cxn>
                      <a:cxn ang="0">
                        <a:pos x="236" y="202"/>
                      </a:cxn>
                      <a:cxn ang="0">
                        <a:pos x="248" y="196"/>
                      </a:cxn>
                      <a:cxn ang="0">
                        <a:pos x="255" y="187"/>
                      </a:cxn>
                      <a:cxn ang="0">
                        <a:pos x="259" y="181"/>
                      </a:cxn>
                      <a:cxn ang="0">
                        <a:pos x="292" y="116"/>
                      </a:cxn>
                      <a:cxn ang="0">
                        <a:pos x="283" y="50"/>
                      </a:cxn>
                      <a:cxn ang="0">
                        <a:pos x="324" y="21"/>
                      </a:cxn>
                    </a:cxnLst>
                    <a:rect l="0" t="0" r="r" b="b"/>
                    <a:pathLst>
                      <a:path w="349" h="682">
                        <a:moveTo>
                          <a:pt x="0" y="682"/>
                        </a:moveTo>
                        <a:lnTo>
                          <a:pt x="6" y="672"/>
                        </a:lnTo>
                        <a:lnTo>
                          <a:pt x="8" y="672"/>
                        </a:lnTo>
                        <a:lnTo>
                          <a:pt x="10" y="670"/>
                        </a:lnTo>
                        <a:lnTo>
                          <a:pt x="12" y="670"/>
                        </a:lnTo>
                        <a:lnTo>
                          <a:pt x="14" y="668"/>
                        </a:lnTo>
                        <a:lnTo>
                          <a:pt x="18" y="666"/>
                        </a:lnTo>
                        <a:lnTo>
                          <a:pt x="23" y="664"/>
                        </a:lnTo>
                        <a:lnTo>
                          <a:pt x="27" y="660"/>
                        </a:lnTo>
                        <a:lnTo>
                          <a:pt x="29" y="658"/>
                        </a:lnTo>
                        <a:lnTo>
                          <a:pt x="31" y="654"/>
                        </a:lnTo>
                        <a:lnTo>
                          <a:pt x="31" y="650"/>
                        </a:lnTo>
                        <a:lnTo>
                          <a:pt x="29" y="643"/>
                        </a:lnTo>
                        <a:lnTo>
                          <a:pt x="27" y="637"/>
                        </a:lnTo>
                        <a:lnTo>
                          <a:pt x="25" y="631"/>
                        </a:lnTo>
                        <a:lnTo>
                          <a:pt x="25" y="625"/>
                        </a:lnTo>
                        <a:lnTo>
                          <a:pt x="25" y="621"/>
                        </a:lnTo>
                        <a:lnTo>
                          <a:pt x="29" y="617"/>
                        </a:lnTo>
                        <a:lnTo>
                          <a:pt x="35" y="615"/>
                        </a:lnTo>
                        <a:lnTo>
                          <a:pt x="39" y="611"/>
                        </a:lnTo>
                        <a:lnTo>
                          <a:pt x="45" y="606"/>
                        </a:lnTo>
                        <a:lnTo>
                          <a:pt x="49" y="602"/>
                        </a:lnTo>
                        <a:lnTo>
                          <a:pt x="53" y="598"/>
                        </a:lnTo>
                        <a:lnTo>
                          <a:pt x="55" y="596"/>
                        </a:lnTo>
                        <a:lnTo>
                          <a:pt x="57" y="592"/>
                        </a:lnTo>
                        <a:lnTo>
                          <a:pt x="119" y="520"/>
                        </a:lnTo>
                        <a:lnTo>
                          <a:pt x="119" y="487"/>
                        </a:lnTo>
                        <a:lnTo>
                          <a:pt x="113" y="459"/>
                        </a:lnTo>
                        <a:lnTo>
                          <a:pt x="94" y="424"/>
                        </a:lnTo>
                        <a:lnTo>
                          <a:pt x="99" y="393"/>
                        </a:lnTo>
                        <a:lnTo>
                          <a:pt x="72" y="374"/>
                        </a:lnTo>
                        <a:lnTo>
                          <a:pt x="76" y="362"/>
                        </a:lnTo>
                        <a:lnTo>
                          <a:pt x="127" y="356"/>
                        </a:lnTo>
                        <a:lnTo>
                          <a:pt x="127" y="360"/>
                        </a:lnTo>
                        <a:lnTo>
                          <a:pt x="127" y="364"/>
                        </a:lnTo>
                        <a:lnTo>
                          <a:pt x="129" y="368"/>
                        </a:lnTo>
                        <a:lnTo>
                          <a:pt x="129" y="372"/>
                        </a:lnTo>
                        <a:lnTo>
                          <a:pt x="131" y="376"/>
                        </a:lnTo>
                        <a:lnTo>
                          <a:pt x="133" y="381"/>
                        </a:lnTo>
                        <a:lnTo>
                          <a:pt x="138" y="383"/>
                        </a:lnTo>
                        <a:lnTo>
                          <a:pt x="140" y="381"/>
                        </a:lnTo>
                        <a:lnTo>
                          <a:pt x="142" y="381"/>
                        </a:lnTo>
                        <a:lnTo>
                          <a:pt x="146" y="378"/>
                        </a:lnTo>
                        <a:lnTo>
                          <a:pt x="148" y="376"/>
                        </a:lnTo>
                        <a:lnTo>
                          <a:pt x="150" y="376"/>
                        </a:lnTo>
                        <a:lnTo>
                          <a:pt x="152" y="374"/>
                        </a:lnTo>
                        <a:lnTo>
                          <a:pt x="154" y="374"/>
                        </a:lnTo>
                        <a:lnTo>
                          <a:pt x="156" y="376"/>
                        </a:lnTo>
                        <a:lnTo>
                          <a:pt x="160" y="381"/>
                        </a:lnTo>
                        <a:lnTo>
                          <a:pt x="164" y="383"/>
                        </a:lnTo>
                        <a:lnTo>
                          <a:pt x="170" y="387"/>
                        </a:lnTo>
                        <a:lnTo>
                          <a:pt x="175" y="389"/>
                        </a:lnTo>
                        <a:lnTo>
                          <a:pt x="179" y="389"/>
                        </a:lnTo>
                        <a:lnTo>
                          <a:pt x="183" y="389"/>
                        </a:lnTo>
                        <a:lnTo>
                          <a:pt x="183" y="387"/>
                        </a:lnTo>
                        <a:lnTo>
                          <a:pt x="185" y="383"/>
                        </a:lnTo>
                        <a:lnTo>
                          <a:pt x="185" y="381"/>
                        </a:lnTo>
                        <a:lnTo>
                          <a:pt x="185" y="376"/>
                        </a:lnTo>
                        <a:lnTo>
                          <a:pt x="187" y="374"/>
                        </a:lnTo>
                        <a:lnTo>
                          <a:pt x="185" y="372"/>
                        </a:lnTo>
                        <a:lnTo>
                          <a:pt x="185" y="370"/>
                        </a:lnTo>
                        <a:lnTo>
                          <a:pt x="185" y="368"/>
                        </a:lnTo>
                        <a:lnTo>
                          <a:pt x="185" y="366"/>
                        </a:lnTo>
                        <a:lnTo>
                          <a:pt x="183" y="362"/>
                        </a:lnTo>
                        <a:lnTo>
                          <a:pt x="181" y="360"/>
                        </a:lnTo>
                        <a:lnTo>
                          <a:pt x="177" y="356"/>
                        </a:lnTo>
                        <a:lnTo>
                          <a:pt x="168" y="354"/>
                        </a:lnTo>
                        <a:lnTo>
                          <a:pt x="160" y="352"/>
                        </a:lnTo>
                        <a:lnTo>
                          <a:pt x="150" y="350"/>
                        </a:lnTo>
                        <a:lnTo>
                          <a:pt x="146" y="348"/>
                        </a:lnTo>
                        <a:lnTo>
                          <a:pt x="144" y="344"/>
                        </a:lnTo>
                        <a:lnTo>
                          <a:pt x="144" y="339"/>
                        </a:lnTo>
                        <a:lnTo>
                          <a:pt x="146" y="335"/>
                        </a:lnTo>
                        <a:lnTo>
                          <a:pt x="146" y="333"/>
                        </a:lnTo>
                        <a:lnTo>
                          <a:pt x="148" y="331"/>
                        </a:lnTo>
                        <a:lnTo>
                          <a:pt x="150" y="331"/>
                        </a:lnTo>
                        <a:lnTo>
                          <a:pt x="160" y="313"/>
                        </a:lnTo>
                        <a:lnTo>
                          <a:pt x="146" y="290"/>
                        </a:lnTo>
                        <a:lnTo>
                          <a:pt x="146" y="288"/>
                        </a:lnTo>
                        <a:lnTo>
                          <a:pt x="148" y="282"/>
                        </a:lnTo>
                        <a:lnTo>
                          <a:pt x="148" y="272"/>
                        </a:lnTo>
                        <a:lnTo>
                          <a:pt x="150" y="259"/>
                        </a:lnTo>
                        <a:lnTo>
                          <a:pt x="152" y="249"/>
                        </a:lnTo>
                        <a:lnTo>
                          <a:pt x="154" y="239"/>
                        </a:lnTo>
                        <a:lnTo>
                          <a:pt x="156" y="231"/>
                        </a:lnTo>
                        <a:lnTo>
                          <a:pt x="158" y="224"/>
                        </a:lnTo>
                        <a:lnTo>
                          <a:pt x="160" y="222"/>
                        </a:lnTo>
                        <a:lnTo>
                          <a:pt x="164" y="218"/>
                        </a:lnTo>
                        <a:lnTo>
                          <a:pt x="168" y="214"/>
                        </a:lnTo>
                        <a:lnTo>
                          <a:pt x="175" y="210"/>
                        </a:lnTo>
                        <a:lnTo>
                          <a:pt x="181" y="208"/>
                        </a:lnTo>
                        <a:lnTo>
                          <a:pt x="185" y="206"/>
                        </a:lnTo>
                        <a:lnTo>
                          <a:pt x="187" y="204"/>
                        </a:lnTo>
                        <a:lnTo>
                          <a:pt x="189" y="202"/>
                        </a:lnTo>
                        <a:lnTo>
                          <a:pt x="191" y="202"/>
                        </a:lnTo>
                        <a:lnTo>
                          <a:pt x="195" y="202"/>
                        </a:lnTo>
                        <a:lnTo>
                          <a:pt x="201" y="202"/>
                        </a:lnTo>
                        <a:lnTo>
                          <a:pt x="207" y="202"/>
                        </a:lnTo>
                        <a:lnTo>
                          <a:pt x="214" y="202"/>
                        </a:lnTo>
                        <a:lnTo>
                          <a:pt x="222" y="202"/>
                        </a:lnTo>
                        <a:lnTo>
                          <a:pt x="228" y="202"/>
                        </a:lnTo>
                        <a:lnTo>
                          <a:pt x="236" y="202"/>
                        </a:lnTo>
                        <a:lnTo>
                          <a:pt x="242" y="200"/>
                        </a:lnTo>
                        <a:lnTo>
                          <a:pt x="248" y="196"/>
                        </a:lnTo>
                        <a:lnTo>
                          <a:pt x="253" y="192"/>
                        </a:lnTo>
                        <a:lnTo>
                          <a:pt x="255" y="187"/>
                        </a:lnTo>
                        <a:lnTo>
                          <a:pt x="257" y="185"/>
                        </a:lnTo>
                        <a:lnTo>
                          <a:pt x="259" y="181"/>
                        </a:lnTo>
                        <a:lnTo>
                          <a:pt x="269" y="140"/>
                        </a:lnTo>
                        <a:lnTo>
                          <a:pt x="292" y="116"/>
                        </a:lnTo>
                        <a:lnTo>
                          <a:pt x="292" y="76"/>
                        </a:lnTo>
                        <a:lnTo>
                          <a:pt x="283" y="50"/>
                        </a:lnTo>
                        <a:lnTo>
                          <a:pt x="308" y="35"/>
                        </a:lnTo>
                        <a:lnTo>
                          <a:pt x="324" y="21"/>
                        </a:lnTo>
                        <a:lnTo>
                          <a:pt x="349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0" name="Freeform 1062"/>
                  <p:cNvSpPr>
                    <a:spLocks/>
                  </p:cNvSpPr>
                  <p:nvPr/>
                </p:nvSpPr>
                <p:spPr bwMode="auto">
                  <a:xfrm>
                    <a:off x="1598" y="2549"/>
                    <a:ext cx="594" cy="218"/>
                  </a:xfrm>
                  <a:custGeom>
                    <a:avLst/>
                    <a:gdLst/>
                    <a:ahLst/>
                    <a:cxnLst>
                      <a:cxn ang="0">
                        <a:pos x="506" y="62"/>
                      </a:cxn>
                      <a:cxn ang="0">
                        <a:pos x="462" y="33"/>
                      </a:cxn>
                      <a:cxn ang="0">
                        <a:pos x="415" y="8"/>
                      </a:cxn>
                      <a:cxn ang="0">
                        <a:pos x="395" y="49"/>
                      </a:cxn>
                      <a:cxn ang="0">
                        <a:pos x="378" y="101"/>
                      </a:cxn>
                      <a:cxn ang="0">
                        <a:pos x="372" y="109"/>
                      </a:cxn>
                      <a:cxn ang="0">
                        <a:pos x="360" y="125"/>
                      </a:cxn>
                      <a:cxn ang="0">
                        <a:pos x="343" y="142"/>
                      </a:cxn>
                      <a:cxn ang="0">
                        <a:pos x="331" y="148"/>
                      </a:cxn>
                      <a:cxn ang="0">
                        <a:pos x="323" y="142"/>
                      </a:cxn>
                      <a:cxn ang="0">
                        <a:pos x="319" y="131"/>
                      </a:cxn>
                      <a:cxn ang="0">
                        <a:pos x="315" y="121"/>
                      </a:cxn>
                      <a:cxn ang="0">
                        <a:pos x="315" y="117"/>
                      </a:cxn>
                      <a:cxn ang="0">
                        <a:pos x="312" y="111"/>
                      </a:cxn>
                      <a:cxn ang="0">
                        <a:pos x="310" y="105"/>
                      </a:cxn>
                      <a:cxn ang="0">
                        <a:pos x="306" y="99"/>
                      </a:cxn>
                      <a:cxn ang="0">
                        <a:pos x="298" y="94"/>
                      </a:cxn>
                      <a:cxn ang="0">
                        <a:pos x="292" y="99"/>
                      </a:cxn>
                      <a:cxn ang="0">
                        <a:pos x="286" y="107"/>
                      </a:cxn>
                      <a:cxn ang="0">
                        <a:pos x="284" y="113"/>
                      </a:cxn>
                      <a:cxn ang="0">
                        <a:pos x="290" y="131"/>
                      </a:cxn>
                      <a:cxn ang="0">
                        <a:pos x="288" y="173"/>
                      </a:cxn>
                      <a:cxn ang="0">
                        <a:pos x="278" y="179"/>
                      </a:cxn>
                      <a:cxn ang="0">
                        <a:pos x="259" y="183"/>
                      </a:cxn>
                      <a:cxn ang="0">
                        <a:pos x="236" y="183"/>
                      </a:cxn>
                      <a:cxn ang="0">
                        <a:pos x="216" y="183"/>
                      </a:cxn>
                      <a:cxn ang="0">
                        <a:pos x="202" y="193"/>
                      </a:cxn>
                      <a:cxn ang="0">
                        <a:pos x="195" y="205"/>
                      </a:cxn>
                      <a:cxn ang="0">
                        <a:pos x="193" y="210"/>
                      </a:cxn>
                      <a:cxn ang="0">
                        <a:pos x="185" y="212"/>
                      </a:cxn>
                      <a:cxn ang="0">
                        <a:pos x="167" y="216"/>
                      </a:cxn>
                      <a:cxn ang="0">
                        <a:pos x="144" y="218"/>
                      </a:cxn>
                      <a:cxn ang="0">
                        <a:pos x="123" y="214"/>
                      </a:cxn>
                      <a:cxn ang="0">
                        <a:pos x="107" y="205"/>
                      </a:cxn>
                      <a:cxn ang="0">
                        <a:pos x="97" y="195"/>
                      </a:cxn>
                      <a:cxn ang="0">
                        <a:pos x="89" y="187"/>
                      </a:cxn>
                      <a:cxn ang="0">
                        <a:pos x="87" y="181"/>
                      </a:cxn>
                      <a:cxn ang="0">
                        <a:pos x="89" y="175"/>
                      </a:cxn>
                      <a:cxn ang="0">
                        <a:pos x="91" y="162"/>
                      </a:cxn>
                      <a:cxn ang="0">
                        <a:pos x="93" y="150"/>
                      </a:cxn>
                      <a:cxn ang="0">
                        <a:pos x="89" y="138"/>
                      </a:cxn>
                      <a:cxn ang="0">
                        <a:pos x="80" y="125"/>
                      </a:cxn>
                      <a:cxn ang="0">
                        <a:pos x="68" y="115"/>
                      </a:cxn>
                      <a:cxn ang="0">
                        <a:pos x="58" y="109"/>
                      </a:cxn>
                      <a:cxn ang="0">
                        <a:pos x="58" y="103"/>
                      </a:cxn>
                      <a:cxn ang="0">
                        <a:pos x="56" y="92"/>
                      </a:cxn>
                      <a:cxn ang="0">
                        <a:pos x="54" y="80"/>
                      </a:cxn>
                      <a:cxn ang="0">
                        <a:pos x="50" y="74"/>
                      </a:cxn>
                      <a:cxn ang="0">
                        <a:pos x="39" y="70"/>
                      </a:cxn>
                      <a:cxn ang="0">
                        <a:pos x="23" y="68"/>
                      </a:cxn>
                      <a:cxn ang="0">
                        <a:pos x="8" y="66"/>
                      </a:cxn>
                      <a:cxn ang="0">
                        <a:pos x="0" y="66"/>
                      </a:cxn>
                    </a:cxnLst>
                    <a:rect l="0" t="0" r="r" b="b"/>
                    <a:pathLst>
                      <a:path w="594" h="218">
                        <a:moveTo>
                          <a:pt x="594" y="49"/>
                        </a:moveTo>
                        <a:lnTo>
                          <a:pt x="506" y="62"/>
                        </a:lnTo>
                        <a:lnTo>
                          <a:pt x="473" y="58"/>
                        </a:lnTo>
                        <a:lnTo>
                          <a:pt x="462" y="33"/>
                        </a:lnTo>
                        <a:lnTo>
                          <a:pt x="454" y="0"/>
                        </a:lnTo>
                        <a:lnTo>
                          <a:pt x="415" y="8"/>
                        </a:lnTo>
                        <a:lnTo>
                          <a:pt x="415" y="41"/>
                        </a:lnTo>
                        <a:lnTo>
                          <a:pt x="395" y="49"/>
                        </a:lnTo>
                        <a:lnTo>
                          <a:pt x="378" y="68"/>
                        </a:lnTo>
                        <a:lnTo>
                          <a:pt x="378" y="101"/>
                        </a:lnTo>
                        <a:lnTo>
                          <a:pt x="376" y="103"/>
                        </a:lnTo>
                        <a:lnTo>
                          <a:pt x="372" y="109"/>
                        </a:lnTo>
                        <a:lnTo>
                          <a:pt x="366" y="115"/>
                        </a:lnTo>
                        <a:lnTo>
                          <a:pt x="360" y="125"/>
                        </a:lnTo>
                        <a:lnTo>
                          <a:pt x="351" y="134"/>
                        </a:lnTo>
                        <a:lnTo>
                          <a:pt x="343" y="142"/>
                        </a:lnTo>
                        <a:lnTo>
                          <a:pt x="337" y="148"/>
                        </a:lnTo>
                        <a:lnTo>
                          <a:pt x="331" y="148"/>
                        </a:lnTo>
                        <a:lnTo>
                          <a:pt x="327" y="146"/>
                        </a:lnTo>
                        <a:lnTo>
                          <a:pt x="323" y="142"/>
                        </a:lnTo>
                        <a:lnTo>
                          <a:pt x="321" y="138"/>
                        </a:lnTo>
                        <a:lnTo>
                          <a:pt x="319" y="131"/>
                        </a:lnTo>
                        <a:lnTo>
                          <a:pt x="317" y="127"/>
                        </a:lnTo>
                        <a:lnTo>
                          <a:pt x="315" y="121"/>
                        </a:lnTo>
                        <a:lnTo>
                          <a:pt x="315" y="119"/>
                        </a:lnTo>
                        <a:lnTo>
                          <a:pt x="315" y="117"/>
                        </a:lnTo>
                        <a:lnTo>
                          <a:pt x="315" y="115"/>
                        </a:lnTo>
                        <a:lnTo>
                          <a:pt x="312" y="111"/>
                        </a:lnTo>
                        <a:lnTo>
                          <a:pt x="312" y="109"/>
                        </a:lnTo>
                        <a:lnTo>
                          <a:pt x="310" y="105"/>
                        </a:lnTo>
                        <a:lnTo>
                          <a:pt x="308" y="101"/>
                        </a:lnTo>
                        <a:lnTo>
                          <a:pt x="306" y="99"/>
                        </a:lnTo>
                        <a:lnTo>
                          <a:pt x="302" y="97"/>
                        </a:lnTo>
                        <a:lnTo>
                          <a:pt x="298" y="94"/>
                        </a:lnTo>
                        <a:lnTo>
                          <a:pt x="294" y="97"/>
                        </a:lnTo>
                        <a:lnTo>
                          <a:pt x="292" y="99"/>
                        </a:lnTo>
                        <a:lnTo>
                          <a:pt x="290" y="103"/>
                        </a:lnTo>
                        <a:lnTo>
                          <a:pt x="286" y="107"/>
                        </a:lnTo>
                        <a:lnTo>
                          <a:pt x="284" y="111"/>
                        </a:lnTo>
                        <a:lnTo>
                          <a:pt x="284" y="113"/>
                        </a:lnTo>
                        <a:lnTo>
                          <a:pt x="284" y="115"/>
                        </a:lnTo>
                        <a:lnTo>
                          <a:pt x="290" y="131"/>
                        </a:lnTo>
                        <a:lnTo>
                          <a:pt x="290" y="168"/>
                        </a:lnTo>
                        <a:lnTo>
                          <a:pt x="288" y="173"/>
                        </a:lnTo>
                        <a:lnTo>
                          <a:pt x="284" y="175"/>
                        </a:lnTo>
                        <a:lnTo>
                          <a:pt x="278" y="179"/>
                        </a:lnTo>
                        <a:lnTo>
                          <a:pt x="269" y="181"/>
                        </a:lnTo>
                        <a:lnTo>
                          <a:pt x="259" y="183"/>
                        </a:lnTo>
                        <a:lnTo>
                          <a:pt x="249" y="185"/>
                        </a:lnTo>
                        <a:lnTo>
                          <a:pt x="236" y="183"/>
                        </a:lnTo>
                        <a:lnTo>
                          <a:pt x="224" y="181"/>
                        </a:lnTo>
                        <a:lnTo>
                          <a:pt x="216" y="183"/>
                        </a:lnTo>
                        <a:lnTo>
                          <a:pt x="208" y="187"/>
                        </a:lnTo>
                        <a:lnTo>
                          <a:pt x="202" y="193"/>
                        </a:lnTo>
                        <a:lnTo>
                          <a:pt x="197" y="199"/>
                        </a:lnTo>
                        <a:lnTo>
                          <a:pt x="195" y="205"/>
                        </a:lnTo>
                        <a:lnTo>
                          <a:pt x="193" y="207"/>
                        </a:lnTo>
                        <a:lnTo>
                          <a:pt x="193" y="210"/>
                        </a:lnTo>
                        <a:lnTo>
                          <a:pt x="191" y="210"/>
                        </a:lnTo>
                        <a:lnTo>
                          <a:pt x="185" y="212"/>
                        </a:lnTo>
                        <a:lnTo>
                          <a:pt x="177" y="214"/>
                        </a:lnTo>
                        <a:lnTo>
                          <a:pt x="167" y="216"/>
                        </a:lnTo>
                        <a:lnTo>
                          <a:pt x="154" y="216"/>
                        </a:lnTo>
                        <a:lnTo>
                          <a:pt x="144" y="218"/>
                        </a:lnTo>
                        <a:lnTo>
                          <a:pt x="132" y="216"/>
                        </a:lnTo>
                        <a:lnTo>
                          <a:pt x="123" y="214"/>
                        </a:lnTo>
                        <a:lnTo>
                          <a:pt x="115" y="212"/>
                        </a:lnTo>
                        <a:lnTo>
                          <a:pt x="107" y="205"/>
                        </a:lnTo>
                        <a:lnTo>
                          <a:pt x="101" y="201"/>
                        </a:lnTo>
                        <a:lnTo>
                          <a:pt x="97" y="195"/>
                        </a:lnTo>
                        <a:lnTo>
                          <a:pt x="93" y="191"/>
                        </a:lnTo>
                        <a:lnTo>
                          <a:pt x="89" y="187"/>
                        </a:lnTo>
                        <a:lnTo>
                          <a:pt x="87" y="183"/>
                        </a:lnTo>
                        <a:lnTo>
                          <a:pt x="87" y="181"/>
                        </a:lnTo>
                        <a:lnTo>
                          <a:pt x="87" y="179"/>
                        </a:lnTo>
                        <a:lnTo>
                          <a:pt x="89" y="175"/>
                        </a:lnTo>
                        <a:lnTo>
                          <a:pt x="91" y="168"/>
                        </a:lnTo>
                        <a:lnTo>
                          <a:pt x="91" y="162"/>
                        </a:lnTo>
                        <a:lnTo>
                          <a:pt x="91" y="156"/>
                        </a:lnTo>
                        <a:lnTo>
                          <a:pt x="93" y="150"/>
                        </a:lnTo>
                        <a:lnTo>
                          <a:pt x="91" y="144"/>
                        </a:lnTo>
                        <a:lnTo>
                          <a:pt x="89" y="138"/>
                        </a:lnTo>
                        <a:lnTo>
                          <a:pt x="84" y="131"/>
                        </a:lnTo>
                        <a:lnTo>
                          <a:pt x="80" y="125"/>
                        </a:lnTo>
                        <a:lnTo>
                          <a:pt x="74" y="121"/>
                        </a:lnTo>
                        <a:lnTo>
                          <a:pt x="68" y="115"/>
                        </a:lnTo>
                        <a:lnTo>
                          <a:pt x="62" y="111"/>
                        </a:lnTo>
                        <a:lnTo>
                          <a:pt x="58" y="109"/>
                        </a:lnTo>
                        <a:lnTo>
                          <a:pt x="58" y="107"/>
                        </a:lnTo>
                        <a:lnTo>
                          <a:pt x="58" y="103"/>
                        </a:lnTo>
                        <a:lnTo>
                          <a:pt x="56" y="99"/>
                        </a:lnTo>
                        <a:lnTo>
                          <a:pt x="56" y="92"/>
                        </a:lnTo>
                        <a:lnTo>
                          <a:pt x="54" y="86"/>
                        </a:lnTo>
                        <a:lnTo>
                          <a:pt x="54" y="80"/>
                        </a:lnTo>
                        <a:lnTo>
                          <a:pt x="52" y="76"/>
                        </a:lnTo>
                        <a:lnTo>
                          <a:pt x="50" y="74"/>
                        </a:lnTo>
                        <a:lnTo>
                          <a:pt x="45" y="72"/>
                        </a:lnTo>
                        <a:lnTo>
                          <a:pt x="39" y="70"/>
                        </a:lnTo>
                        <a:lnTo>
                          <a:pt x="33" y="68"/>
                        </a:lnTo>
                        <a:lnTo>
                          <a:pt x="23" y="68"/>
                        </a:lnTo>
                        <a:lnTo>
                          <a:pt x="15" y="68"/>
                        </a:lnTo>
                        <a:lnTo>
                          <a:pt x="8" y="66"/>
                        </a:lnTo>
                        <a:lnTo>
                          <a:pt x="2" y="66"/>
                        </a:lnTo>
                        <a:lnTo>
                          <a:pt x="0" y="66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1" name="Freeform 1063"/>
                  <p:cNvSpPr>
                    <a:spLocks/>
                  </p:cNvSpPr>
                  <p:nvPr/>
                </p:nvSpPr>
                <p:spPr bwMode="auto">
                  <a:xfrm>
                    <a:off x="678" y="3034"/>
                    <a:ext cx="107" cy="131"/>
                  </a:xfrm>
                  <a:custGeom>
                    <a:avLst/>
                    <a:gdLst/>
                    <a:ahLst/>
                    <a:cxnLst>
                      <a:cxn ang="0">
                        <a:pos x="35" y="131"/>
                      </a:cxn>
                      <a:cxn ang="0">
                        <a:pos x="93" y="117"/>
                      </a:cxn>
                      <a:cxn ang="0">
                        <a:pos x="93" y="84"/>
                      </a:cxn>
                      <a:cxn ang="0">
                        <a:pos x="107" y="51"/>
                      </a:cxn>
                      <a:cxn ang="0">
                        <a:pos x="99" y="18"/>
                      </a:cxn>
                      <a:cxn ang="0">
                        <a:pos x="60" y="0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107" h="131">
                        <a:moveTo>
                          <a:pt x="35" y="131"/>
                        </a:moveTo>
                        <a:lnTo>
                          <a:pt x="93" y="117"/>
                        </a:lnTo>
                        <a:lnTo>
                          <a:pt x="93" y="84"/>
                        </a:lnTo>
                        <a:lnTo>
                          <a:pt x="107" y="51"/>
                        </a:lnTo>
                        <a:lnTo>
                          <a:pt x="99" y="18"/>
                        </a:lnTo>
                        <a:lnTo>
                          <a:pt x="60" y="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2" name="Freeform 1064"/>
                  <p:cNvSpPr>
                    <a:spLocks/>
                  </p:cNvSpPr>
                  <p:nvPr/>
                </p:nvSpPr>
                <p:spPr bwMode="auto">
                  <a:xfrm>
                    <a:off x="752" y="1976"/>
                    <a:ext cx="935" cy="1068"/>
                  </a:xfrm>
                  <a:custGeom>
                    <a:avLst/>
                    <a:gdLst/>
                    <a:ahLst/>
                    <a:cxnLst>
                      <a:cxn ang="0">
                        <a:pos x="23" y="1068"/>
                      </a:cxn>
                      <a:cxn ang="0">
                        <a:pos x="45" y="1047"/>
                      </a:cxn>
                      <a:cxn ang="0">
                        <a:pos x="43" y="1004"/>
                      </a:cxn>
                      <a:cxn ang="0">
                        <a:pos x="27" y="959"/>
                      </a:cxn>
                      <a:cxn ang="0">
                        <a:pos x="74" y="930"/>
                      </a:cxn>
                      <a:cxn ang="0">
                        <a:pos x="121" y="898"/>
                      </a:cxn>
                      <a:cxn ang="0">
                        <a:pos x="150" y="916"/>
                      </a:cxn>
                      <a:cxn ang="0">
                        <a:pos x="175" y="891"/>
                      </a:cxn>
                      <a:cxn ang="0">
                        <a:pos x="210" y="873"/>
                      </a:cxn>
                      <a:cxn ang="0">
                        <a:pos x="230" y="828"/>
                      </a:cxn>
                      <a:cxn ang="0">
                        <a:pos x="257" y="834"/>
                      </a:cxn>
                      <a:cxn ang="0">
                        <a:pos x="283" y="834"/>
                      </a:cxn>
                      <a:cxn ang="0">
                        <a:pos x="310" y="824"/>
                      </a:cxn>
                      <a:cxn ang="0">
                        <a:pos x="331" y="778"/>
                      </a:cxn>
                      <a:cxn ang="0">
                        <a:pos x="357" y="783"/>
                      </a:cxn>
                      <a:cxn ang="0">
                        <a:pos x="386" y="774"/>
                      </a:cxn>
                      <a:cxn ang="0">
                        <a:pos x="429" y="713"/>
                      </a:cxn>
                      <a:cxn ang="0">
                        <a:pos x="470" y="680"/>
                      </a:cxn>
                      <a:cxn ang="0">
                        <a:pos x="489" y="670"/>
                      </a:cxn>
                      <a:cxn ang="0">
                        <a:pos x="505" y="657"/>
                      </a:cxn>
                      <a:cxn ang="0">
                        <a:pos x="520" y="651"/>
                      </a:cxn>
                      <a:cxn ang="0">
                        <a:pos x="530" y="628"/>
                      </a:cxn>
                      <a:cxn ang="0">
                        <a:pos x="532" y="561"/>
                      </a:cxn>
                      <a:cxn ang="0">
                        <a:pos x="569" y="575"/>
                      </a:cxn>
                      <a:cxn ang="0">
                        <a:pos x="653" y="511"/>
                      </a:cxn>
                      <a:cxn ang="0">
                        <a:pos x="756" y="524"/>
                      </a:cxn>
                      <a:cxn ang="0">
                        <a:pos x="852" y="635"/>
                      </a:cxn>
                      <a:cxn ang="0">
                        <a:pos x="861" y="604"/>
                      </a:cxn>
                      <a:cxn ang="0">
                        <a:pos x="879" y="559"/>
                      </a:cxn>
                      <a:cxn ang="0">
                        <a:pos x="916" y="559"/>
                      </a:cxn>
                      <a:cxn ang="0">
                        <a:pos x="933" y="559"/>
                      </a:cxn>
                      <a:cxn ang="0">
                        <a:pos x="924" y="513"/>
                      </a:cxn>
                      <a:cxn ang="0">
                        <a:pos x="891" y="444"/>
                      </a:cxn>
                      <a:cxn ang="0">
                        <a:pos x="902" y="417"/>
                      </a:cxn>
                      <a:cxn ang="0">
                        <a:pos x="898" y="405"/>
                      </a:cxn>
                      <a:cxn ang="0">
                        <a:pos x="883" y="355"/>
                      </a:cxn>
                      <a:cxn ang="0">
                        <a:pos x="889" y="287"/>
                      </a:cxn>
                      <a:cxn ang="0">
                        <a:pos x="885" y="283"/>
                      </a:cxn>
                      <a:cxn ang="0">
                        <a:pos x="869" y="269"/>
                      </a:cxn>
                      <a:cxn ang="0">
                        <a:pos x="846" y="230"/>
                      </a:cxn>
                      <a:cxn ang="0">
                        <a:pos x="826" y="240"/>
                      </a:cxn>
                      <a:cxn ang="0">
                        <a:pos x="797" y="244"/>
                      </a:cxn>
                      <a:cxn ang="0">
                        <a:pos x="778" y="251"/>
                      </a:cxn>
                      <a:cxn ang="0">
                        <a:pos x="733" y="234"/>
                      </a:cxn>
                      <a:cxn ang="0">
                        <a:pos x="686" y="238"/>
                      </a:cxn>
                      <a:cxn ang="0">
                        <a:pos x="579" y="265"/>
                      </a:cxn>
                      <a:cxn ang="0">
                        <a:pos x="522" y="261"/>
                      </a:cxn>
                      <a:cxn ang="0">
                        <a:pos x="501" y="251"/>
                      </a:cxn>
                      <a:cxn ang="0">
                        <a:pos x="522" y="230"/>
                      </a:cxn>
                      <a:cxn ang="0">
                        <a:pos x="466" y="224"/>
                      </a:cxn>
                      <a:cxn ang="0">
                        <a:pos x="376" y="298"/>
                      </a:cxn>
                      <a:cxn ang="0">
                        <a:pos x="343" y="320"/>
                      </a:cxn>
                      <a:cxn ang="0">
                        <a:pos x="310" y="296"/>
                      </a:cxn>
                      <a:cxn ang="0">
                        <a:pos x="210" y="263"/>
                      </a:cxn>
                      <a:cxn ang="0">
                        <a:pos x="179" y="246"/>
                      </a:cxn>
                      <a:cxn ang="0">
                        <a:pos x="140" y="255"/>
                      </a:cxn>
                      <a:cxn ang="0">
                        <a:pos x="111" y="234"/>
                      </a:cxn>
                      <a:cxn ang="0">
                        <a:pos x="99" y="187"/>
                      </a:cxn>
                      <a:cxn ang="0">
                        <a:pos x="64" y="168"/>
                      </a:cxn>
                    </a:cxnLst>
                    <a:rect l="0" t="0" r="r" b="b"/>
                    <a:pathLst>
                      <a:path w="935" h="1068">
                        <a:moveTo>
                          <a:pt x="0" y="1062"/>
                        </a:moveTo>
                        <a:lnTo>
                          <a:pt x="2" y="1062"/>
                        </a:lnTo>
                        <a:lnTo>
                          <a:pt x="4" y="1064"/>
                        </a:lnTo>
                        <a:lnTo>
                          <a:pt x="10" y="1064"/>
                        </a:lnTo>
                        <a:lnTo>
                          <a:pt x="16" y="1066"/>
                        </a:lnTo>
                        <a:lnTo>
                          <a:pt x="23" y="1068"/>
                        </a:lnTo>
                        <a:lnTo>
                          <a:pt x="31" y="1068"/>
                        </a:lnTo>
                        <a:lnTo>
                          <a:pt x="37" y="1068"/>
                        </a:lnTo>
                        <a:lnTo>
                          <a:pt x="43" y="1066"/>
                        </a:lnTo>
                        <a:lnTo>
                          <a:pt x="47" y="1062"/>
                        </a:lnTo>
                        <a:lnTo>
                          <a:pt x="47" y="1056"/>
                        </a:lnTo>
                        <a:lnTo>
                          <a:pt x="45" y="1047"/>
                        </a:lnTo>
                        <a:lnTo>
                          <a:pt x="39" y="1041"/>
                        </a:lnTo>
                        <a:lnTo>
                          <a:pt x="35" y="1033"/>
                        </a:lnTo>
                        <a:lnTo>
                          <a:pt x="31" y="1027"/>
                        </a:lnTo>
                        <a:lnTo>
                          <a:pt x="27" y="1023"/>
                        </a:lnTo>
                        <a:lnTo>
                          <a:pt x="25" y="1021"/>
                        </a:lnTo>
                        <a:lnTo>
                          <a:pt x="43" y="1004"/>
                        </a:lnTo>
                        <a:lnTo>
                          <a:pt x="33" y="986"/>
                        </a:lnTo>
                        <a:lnTo>
                          <a:pt x="33" y="984"/>
                        </a:lnTo>
                        <a:lnTo>
                          <a:pt x="31" y="980"/>
                        </a:lnTo>
                        <a:lnTo>
                          <a:pt x="29" y="974"/>
                        </a:lnTo>
                        <a:lnTo>
                          <a:pt x="27" y="967"/>
                        </a:lnTo>
                        <a:lnTo>
                          <a:pt x="27" y="959"/>
                        </a:lnTo>
                        <a:lnTo>
                          <a:pt x="29" y="951"/>
                        </a:lnTo>
                        <a:lnTo>
                          <a:pt x="35" y="943"/>
                        </a:lnTo>
                        <a:lnTo>
                          <a:pt x="43" y="937"/>
                        </a:lnTo>
                        <a:lnTo>
                          <a:pt x="55" y="932"/>
                        </a:lnTo>
                        <a:lnTo>
                          <a:pt x="64" y="930"/>
                        </a:lnTo>
                        <a:lnTo>
                          <a:pt x="74" y="930"/>
                        </a:lnTo>
                        <a:lnTo>
                          <a:pt x="82" y="930"/>
                        </a:lnTo>
                        <a:lnTo>
                          <a:pt x="88" y="932"/>
                        </a:lnTo>
                        <a:lnTo>
                          <a:pt x="95" y="932"/>
                        </a:lnTo>
                        <a:lnTo>
                          <a:pt x="97" y="935"/>
                        </a:lnTo>
                        <a:lnTo>
                          <a:pt x="99" y="935"/>
                        </a:lnTo>
                        <a:lnTo>
                          <a:pt x="121" y="898"/>
                        </a:lnTo>
                        <a:lnTo>
                          <a:pt x="121" y="900"/>
                        </a:lnTo>
                        <a:lnTo>
                          <a:pt x="125" y="902"/>
                        </a:lnTo>
                        <a:lnTo>
                          <a:pt x="129" y="906"/>
                        </a:lnTo>
                        <a:lnTo>
                          <a:pt x="136" y="910"/>
                        </a:lnTo>
                        <a:lnTo>
                          <a:pt x="142" y="914"/>
                        </a:lnTo>
                        <a:lnTo>
                          <a:pt x="150" y="916"/>
                        </a:lnTo>
                        <a:lnTo>
                          <a:pt x="156" y="916"/>
                        </a:lnTo>
                        <a:lnTo>
                          <a:pt x="164" y="912"/>
                        </a:lnTo>
                        <a:lnTo>
                          <a:pt x="170" y="906"/>
                        </a:lnTo>
                        <a:lnTo>
                          <a:pt x="173" y="902"/>
                        </a:lnTo>
                        <a:lnTo>
                          <a:pt x="175" y="895"/>
                        </a:lnTo>
                        <a:lnTo>
                          <a:pt x="175" y="891"/>
                        </a:lnTo>
                        <a:lnTo>
                          <a:pt x="173" y="889"/>
                        </a:lnTo>
                        <a:lnTo>
                          <a:pt x="173" y="885"/>
                        </a:lnTo>
                        <a:lnTo>
                          <a:pt x="170" y="883"/>
                        </a:lnTo>
                        <a:lnTo>
                          <a:pt x="207" y="879"/>
                        </a:lnTo>
                        <a:lnTo>
                          <a:pt x="207" y="877"/>
                        </a:lnTo>
                        <a:lnTo>
                          <a:pt x="210" y="873"/>
                        </a:lnTo>
                        <a:lnTo>
                          <a:pt x="210" y="865"/>
                        </a:lnTo>
                        <a:lnTo>
                          <a:pt x="214" y="856"/>
                        </a:lnTo>
                        <a:lnTo>
                          <a:pt x="216" y="848"/>
                        </a:lnTo>
                        <a:lnTo>
                          <a:pt x="220" y="840"/>
                        </a:lnTo>
                        <a:lnTo>
                          <a:pt x="224" y="832"/>
                        </a:lnTo>
                        <a:lnTo>
                          <a:pt x="230" y="828"/>
                        </a:lnTo>
                        <a:lnTo>
                          <a:pt x="234" y="828"/>
                        </a:lnTo>
                        <a:lnTo>
                          <a:pt x="240" y="826"/>
                        </a:lnTo>
                        <a:lnTo>
                          <a:pt x="244" y="828"/>
                        </a:lnTo>
                        <a:lnTo>
                          <a:pt x="249" y="830"/>
                        </a:lnTo>
                        <a:lnTo>
                          <a:pt x="253" y="832"/>
                        </a:lnTo>
                        <a:lnTo>
                          <a:pt x="257" y="834"/>
                        </a:lnTo>
                        <a:lnTo>
                          <a:pt x="259" y="836"/>
                        </a:lnTo>
                        <a:lnTo>
                          <a:pt x="269" y="824"/>
                        </a:lnTo>
                        <a:lnTo>
                          <a:pt x="271" y="826"/>
                        </a:lnTo>
                        <a:lnTo>
                          <a:pt x="273" y="828"/>
                        </a:lnTo>
                        <a:lnTo>
                          <a:pt x="277" y="832"/>
                        </a:lnTo>
                        <a:lnTo>
                          <a:pt x="283" y="834"/>
                        </a:lnTo>
                        <a:lnTo>
                          <a:pt x="290" y="838"/>
                        </a:lnTo>
                        <a:lnTo>
                          <a:pt x="296" y="838"/>
                        </a:lnTo>
                        <a:lnTo>
                          <a:pt x="302" y="838"/>
                        </a:lnTo>
                        <a:lnTo>
                          <a:pt x="306" y="836"/>
                        </a:lnTo>
                        <a:lnTo>
                          <a:pt x="308" y="830"/>
                        </a:lnTo>
                        <a:lnTo>
                          <a:pt x="310" y="824"/>
                        </a:lnTo>
                        <a:lnTo>
                          <a:pt x="312" y="817"/>
                        </a:lnTo>
                        <a:lnTo>
                          <a:pt x="312" y="809"/>
                        </a:lnTo>
                        <a:lnTo>
                          <a:pt x="312" y="803"/>
                        </a:lnTo>
                        <a:lnTo>
                          <a:pt x="310" y="797"/>
                        </a:lnTo>
                        <a:lnTo>
                          <a:pt x="310" y="793"/>
                        </a:lnTo>
                        <a:lnTo>
                          <a:pt x="331" y="778"/>
                        </a:lnTo>
                        <a:lnTo>
                          <a:pt x="333" y="778"/>
                        </a:lnTo>
                        <a:lnTo>
                          <a:pt x="335" y="778"/>
                        </a:lnTo>
                        <a:lnTo>
                          <a:pt x="339" y="778"/>
                        </a:lnTo>
                        <a:lnTo>
                          <a:pt x="345" y="780"/>
                        </a:lnTo>
                        <a:lnTo>
                          <a:pt x="351" y="780"/>
                        </a:lnTo>
                        <a:lnTo>
                          <a:pt x="357" y="783"/>
                        </a:lnTo>
                        <a:lnTo>
                          <a:pt x="364" y="785"/>
                        </a:lnTo>
                        <a:lnTo>
                          <a:pt x="372" y="785"/>
                        </a:lnTo>
                        <a:lnTo>
                          <a:pt x="378" y="785"/>
                        </a:lnTo>
                        <a:lnTo>
                          <a:pt x="382" y="783"/>
                        </a:lnTo>
                        <a:lnTo>
                          <a:pt x="384" y="780"/>
                        </a:lnTo>
                        <a:lnTo>
                          <a:pt x="386" y="774"/>
                        </a:lnTo>
                        <a:lnTo>
                          <a:pt x="386" y="770"/>
                        </a:lnTo>
                        <a:lnTo>
                          <a:pt x="386" y="766"/>
                        </a:lnTo>
                        <a:lnTo>
                          <a:pt x="386" y="764"/>
                        </a:lnTo>
                        <a:lnTo>
                          <a:pt x="386" y="762"/>
                        </a:lnTo>
                        <a:lnTo>
                          <a:pt x="407" y="709"/>
                        </a:lnTo>
                        <a:lnTo>
                          <a:pt x="429" y="713"/>
                        </a:lnTo>
                        <a:lnTo>
                          <a:pt x="448" y="676"/>
                        </a:lnTo>
                        <a:lnTo>
                          <a:pt x="452" y="676"/>
                        </a:lnTo>
                        <a:lnTo>
                          <a:pt x="456" y="676"/>
                        </a:lnTo>
                        <a:lnTo>
                          <a:pt x="460" y="678"/>
                        </a:lnTo>
                        <a:lnTo>
                          <a:pt x="464" y="678"/>
                        </a:lnTo>
                        <a:lnTo>
                          <a:pt x="470" y="680"/>
                        </a:lnTo>
                        <a:lnTo>
                          <a:pt x="477" y="680"/>
                        </a:lnTo>
                        <a:lnTo>
                          <a:pt x="481" y="682"/>
                        </a:lnTo>
                        <a:lnTo>
                          <a:pt x="485" y="680"/>
                        </a:lnTo>
                        <a:lnTo>
                          <a:pt x="487" y="678"/>
                        </a:lnTo>
                        <a:lnTo>
                          <a:pt x="489" y="674"/>
                        </a:lnTo>
                        <a:lnTo>
                          <a:pt x="489" y="670"/>
                        </a:lnTo>
                        <a:lnTo>
                          <a:pt x="491" y="665"/>
                        </a:lnTo>
                        <a:lnTo>
                          <a:pt x="493" y="661"/>
                        </a:lnTo>
                        <a:lnTo>
                          <a:pt x="495" y="659"/>
                        </a:lnTo>
                        <a:lnTo>
                          <a:pt x="499" y="657"/>
                        </a:lnTo>
                        <a:lnTo>
                          <a:pt x="503" y="657"/>
                        </a:lnTo>
                        <a:lnTo>
                          <a:pt x="505" y="657"/>
                        </a:lnTo>
                        <a:lnTo>
                          <a:pt x="507" y="655"/>
                        </a:lnTo>
                        <a:lnTo>
                          <a:pt x="509" y="655"/>
                        </a:lnTo>
                        <a:lnTo>
                          <a:pt x="511" y="653"/>
                        </a:lnTo>
                        <a:lnTo>
                          <a:pt x="514" y="653"/>
                        </a:lnTo>
                        <a:lnTo>
                          <a:pt x="516" y="653"/>
                        </a:lnTo>
                        <a:lnTo>
                          <a:pt x="520" y="651"/>
                        </a:lnTo>
                        <a:lnTo>
                          <a:pt x="524" y="651"/>
                        </a:lnTo>
                        <a:lnTo>
                          <a:pt x="528" y="647"/>
                        </a:lnTo>
                        <a:lnTo>
                          <a:pt x="530" y="643"/>
                        </a:lnTo>
                        <a:lnTo>
                          <a:pt x="530" y="639"/>
                        </a:lnTo>
                        <a:lnTo>
                          <a:pt x="530" y="633"/>
                        </a:lnTo>
                        <a:lnTo>
                          <a:pt x="530" y="628"/>
                        </a:lnTo>
                        <a:lnTo>
                          <a:pt x="530" y="626"/>
                        </a:lnTo>
                        <a:lnTo>
                          <a:pt x="530" y="624"/>
                        </a:lnTo>
                        <a:lnTo>
                          <a:pt x="530" y="600"/>
                        </a:lnTo>
                        <a:lnTo>
                          <a:pt x="518" y="569"/>
                        </a:lnTo>
                        <a:lnTo>
                          <a:pt x="532" y="559"/>
                        </a:lnTo>
                        <a:lnTo>
                          <a:pt x="532" y="561"/>
                        </a:lnTo>
                        <a:lnTo>
                          <a:pt x="536" y="563"/>
                        </a:lnTo>
                        <a:lnTo>
                          <a:pt x="542" y="565"/>
                        </a:lnTo>
                        <a:lnTo>
                          <a:pt x="548" y="569"/>
                        </a:lnTo>
                        <a:lnTo>
                          <a:pt x="555" y="571"/>
                        </a:lnTo>
                        <a:lnTo>
                          <a:pt x="563" y="573"/>
                        </a:lnTo>
                        <a:lnTo>
                          <a:pt x="569" y="575"/>
                        </a:lnTo>
                        <a:lnTo>
                          <a:pt x="573" y="573"/>
                        </a:lnTo>
                        <a:lnTo>
                          <a:pt x="575" y="528"/>
                        </a:lnTo>
                        <a:lnTo>
                          <a:pt x="587" y="511"/>
                        </a:lnTo>
                        <a:lnTo>
                          <a:pt x="604" y="507"/>
                        </a:lnTo>
                        <a:lnTo>
                          <a:pt x="633" y="501"/>
                        </a:lnTo>
                        <a:lnTo>
                          <a:pt x="653" y="511"/>
                        </a:lnTo>
                        <a:lnTo>
                          <a:pt x="653" y="524"/>
                        </a:lnTo>
                        <a:lnTo>
                          <a:pt x="680" y="526"/>
                        </a:lnTo>
                        <a:lnTo>
                          <a:pt x="713" y="524"/>
                        </a:lnTo>
                        <a:lnTo>
                          <a:pt x="721" y="534"/>
                        </a:lnTo>
                        <a:lnTo>
                          <a:pt x="750" y="534"/>
                        </a:lnTo>
                        <a:lnTo>
                          <a:pt x="756" y="524"/>
                        </a:lnTo>
                        <a:lnTo>
                          <a:pt x="787" y="522"/>
                        </a:lnTo>
                        <a:lnTo>
                          <a:pt x="785" y="542"/>
                        </a:lnTo>
                        <a:lnTo>
                          <a:pt x="795" y="559"/>
                        </a:lnTo>
                        <a:lnTo>
                          <a:pt x="801" y="622"/>
                        </a:lnTo>
                        <a:lnTo>
                          <a:pt x="832" y="643"/>
                        </a:lnTo>
                        <a:lnTo>
                          <a:pt x="852" y="635"/>
                        </a:lnTo>
                        <a:lnTo>
                          <a:pt x="852" y="631"/>
                        </a:lnTo>
                        <a:lnTo>
                          <a:pt x="854" y="628"/>
                        </a:lnTo>
                        <a:lnTo>
                          <a:pt x="857" y="622"/>
                        </a:lnTo>
                        <a:lnTo>
                          <a:pt x="857" y="616"/>
                        </a:lnTo>
                        <a:lnTo>
                          <a:pt x="859" y="610"/>
                        </a:lnTo>
                        <a:lnTo>
                          <a:pt x="861" y="604"/>
                        </a:lnTo>
                        <a:lnTo>
                          <a:pt x="863" y="596"/>
                        </a:lnTo>
                        <a:lnTo>
                          <a:pt x="865" y="587"/>
                        </a:lnTo>
                        <a:lnTo>
                          <a:pt x="867" y="579"/>
                        </a:lnTo>
                        <a:lnTo>
                          <a:pt x="869" y="571"/>
                        </a:lnTo>
                        <a:lnTo>
                          <a:pt x="873" y="565"/>
                        </a:lnTo>
                        <a:lnTo>
                          <a:pt x="879" y="559"/>
                        </a:lnTo>
                        <a:lnTo>
                          <a:pt x="883" y="555"/>
                        </a:lnTo>
                        <a:lnTo>
                          <a:pt x="889" y="552"/>
                        </a:lnTo>
                        <a:lnTo>
                          <a:pt x="896" y="552"/>
                        </a:lnTo>
                        <a:lnTo>
                          <a:pt x="906" y="555"/>
                        </a:lnTo>
                        <a:lnTo>
                          <a:pt x="912" y="557"/>
                        </a:lnTo>
                        <a:lnTo>
                          <a:pt x="916" y="559"/>
                        </a:lnTo>
                        <a:lnTo>
                          <a:pt x="918" y="561"/>
                        </a:lnTo>
                        <a:lnTo>
                          <a:pt x="918" y="563"/>
                        </a:lnTo>
                        <a:lnTo>
                          <a:pt x="920" y="563"/>
                        </a:lnTo>
                        <a:lnTo>
                          <a:pt x="922" y="563"/>
                        </a:lnTo>
                        <a:lnTo>
                          <a:pt x="928" y="561"/>
                        </a:lnTo>
                        <a:lnTo>
                          <a:pt x="933" y="559"/>
                        </a:lnTo>
                        <a:lnTo>
                          <a:pt x="935" y="552"/>
                        </a:lnTo>
                        <a:lnTo>
                          <a:pt x="933" y="544"/>
                        </a:lnTo>
                        <a:lnTo>
                          <a:pt x="930" y="534"/>
                        </a:lnTo>
                        <a:lnTo>
                          <a:pt x="928" y="526"/>
                        </a:lnTo>
                        <a:lnTo>
                          <a:pt x="926" y="518"/>
                        </a:lnTo>
                        <a:lnTo>
                          <a:pt x="924" y="513"/>
                        </a:lnTo>
                        <a:lnTo>
                          <a:pt x="922" y="511"/>
                        </a:lnTo>
                        <a:lnTo>
                          <a:pt x="877" y="485"/>
                        </a:lnTo>
                        <a:lnTo>
                          <a:pt x="877" y="472"/>
                        </a:lnTo>
                        <a:lnTo>
                          <a:pt x="889" y="450"/>
                        </a:lnTo>
                        <a:lnTo>
                          <a:pt x="889" y="448"/>
                        </a:lnTo>
                        <a:lnTo>
                          <a:pt x="891" y="444"/>
                        </a:lnTo>
                        <a:lnTo>
                          <a:pt x="896" y="437"/>
                        </a:lnTo>
                        <a:lnTo>
                          <a:pt x="898" y="431"/>
                        </a:lnTo>
                        <a:lnTo>
                          <a:pt x="902" y="425"/>
                        </a:lnTo>
                        <a:lnTo>
                          <a:pt x="904" y="419"/>
                        </a:lnTo>
                        <a:lnTo>
                          <a:pt x="904" y="417"/>
                        </a:lnTo>
                        <a:lnTo>
                          <a:pt x="902" y="417"/>
                        </a:lnTo>
                        <a:lnTo>
                          <a:pt x="902" y="419"/>
                        </a:lnTo>
                        <a:lnTo>
                          <a:pt x="900" y="419"/>
                        </a:lnTo>
                        <a:lnTo>
                          <a:pt x="898" y="419"/>
                        </a:lnTo>
                        <a:lnTo>
                          <a:pt x="898" y="417"/>
                        </a:lnTo>
                        <a:lnTo>
                          <a:pt x="896" y="411"/>
                        </a:lnTo>
                        <a:lnTo>
                          <a:pt x="898" y="405"/>
                        </a:lnTo>
                        <a:lnTo>
                          <a:pt x="898" y="396"/>
                        </a:lnTo>
                        <a:lnTo>
                          <a:pt x="900" y="388"/>
                        </a:lnTo>
                        <a:lnTo>
                          <a:pt x="900" y="384"/>
                        </a:lnTo>
                        <a:lnTo>
                          <a:pt x="902" y="382"/>
                        </a:lnTo>
                        <a:lnTo>
                          <a:pt x="885" y="382"/>
                        </a:lnTo>
                        <a:lnTo>
                          <a:pt x="883" y="355"/>
                        </a:lnTo>
                        <a:lnTo>
                          <a:pt x="879" y="312"/>
                        </a:lnTo>
                        <a:lnTo>
                          <a:pt x="879" y="310"/>
                        </a:lnTo>
                        <a:lnTo>
                          <a:pt x="881" y="306"/>
                        </a:lnTo>
                        <a:lnTo>
                          <a:pt x="883" y="300"/>
                        </a:lnTo>
                        <a:lnTo>
                          <a:pt x="885" y="292"/>
                        </a:lnTo>
                        <a:lnTo>
                          <a:pt x="889" y="287"/>
                        </a:lnTo>
                        <a:lnTo>
                          <a:pt x="891" y="281"/>
                        </a:lnTo>
                        <a:lnTo>
                          <a:pt x="893" y="281"/>
                        </a:lnTo>
                        <a:lnTo>
                          <a:pt x="893" y="283"/>
                        </a:lnTo>
                        <a:lnTo>
                          <a:pt x="891" y="285"/>
                        </a:lnTo>
                        <a:lnTo>
                          <a:pt x="889" y="285"/>
                        </a:lnTo>
                        <a:lnTo>
                          <a:pt x="885" y="283"/>
                        </a:lnTo>
                        <a:lnTo>
                          <a:pt x="881" y="281"/>
                        </a:lnTo>
                        <a:lnTo>
                          <a:pt x="877" y="277"/>
                        </a:lnTo>
                        <a:lnTo>
                          <a:pt x="873" y="273"/>
                        </a:lnTo>
                        <a:lnTo>
                          <a:pt x="871" y="271"/>
                        </a:lnTo>
                        <a:lnTo>
                          <a:pt x="869" y="271"/>
                        </a:lnTo>
                        <a:lnTo>
                          <a:pt x="869" y="269"/>
                        </a:lnTo>
                        <a:lnTo>
                          <a:pt x="867" y="263"/>
                        </a:lnTo>
                        <a:lnTo>
                          <a:pt x="865" y="257"/>
                        </a:lnTo>
                        <a:lnTo>
                          <a:pt x="861" y="248"/>
                        </a:lnTo>
                        <a:lnTo>
                          <a:pt x="857" y="240"/>
                        </a:lnTo>
                        <a:lnTo>
                          <a:pt x="850" y="234"/>
                        </a:lnTo>
                        <a:lnTo>
                          <a:pt x="846" y="230"/>
                        </a:lnTo>
                        <a:lnTo>
                          <a:pt x="840" y="230"/>
                        </a:lnTo>
                        <a:lnTo>
                          <a:pt x="836" y="232"/>
                        </a:lnTo>
                        <a:lnTo>
                          <a:pt x="832" y="234"/>
                        </a:lnTo>
                        <a:lnTo>
                          <a:pt x="830" y="236"/>
                        </a:lnTo>
                        <a:lnTo>
                          <a:pt x="828" y="238"/>
                        </a:lnTo>
                        <a:lnTo>
                          <a:pt x="826" y="240"/>
                        </a:lnTo>
                        <a:lnTo>
                          <a:pt x="826" y="242"/>
                        </a:lnTo>
                        <a:lnTo>
                          <a:pt x="826" y="244"/>
                        </a:lnTo>
                        <a:lnTo>
                          <a:pt x="824" y="244"/>
                        </a:lnTo>
                        <a:lnTo>
                          <a:pt x="815" y="244"/>
                        </a:lnTo>
                        <a:lnTo>
                          <a:pt x="807" y="244"/>
                        </a:lnTo>
                        <a:lnTo>
                          <a:pt x="797" y="244"/>
                        </a:lnTo>
                        <a:lnTo>
                          <a:pt x="787" y="244"/>
                        </a:lnTo>
                        <a:lnTo>
                          <a:pt x="781" y="246"/>
                        </a:lnTo>
                        <a:lnTo>
                          <a:pt x="778" y="246"/>
                        </a:lnTo>
                        <a:lnTo>
                          <a:pt x="776" y="248"/>
                        </a:lnTo>
                        <a:lnTo>
                          <a:pt x="776" y="251"/>
                        </a:lnTo>
                        <a:lnTo>
                          <a:pt x="778" y="251"/>
                        </a:lnTo>
                        <a:lnTo>
                          <a:pt x="783" y="253"/>
                        </a:lnTo>
                        <a:lnTo>
                          <a:pt x="778" y="253"/>
                        </a:lnTo>
                        <a:lnTo>
                          <a:pt x="772" y="248"/>
                        </a:lnTo>
                        <a:lnTo>
                          <a:pt x="760" y="244"/>
                        </a:lnTo>
                        <a:lnTo>
                          <a:pt x="748" y="238"/>
                        </a:lnTo>
                        <a:lnTo>
                          <a:pt x="733" y="234"/>
                        </a:lnTo>
                        <a:lnTo>
                          <a:pt x="719" y="232"/>
                        </a:lnTo>
                        <a:lnTo>
                          <a:pt x="707" y="232"/>
                        </a:lnTo>
                        <a:lnTo>
                          <a:pt x="698" y="232"/>
                        </a:lnTo>
                        <a:lnTo>
                          <a:pt x="692" y="234"/>
                        </a:lnTo>
                        <a:lnTo>
                          <a:pt x="688" y="236"/>
                        </a:lnTo>
                        <a:lnTo>
                          <a:pt x="686" y="238"/>
                        </a:lnTo>
                        <a:lnTo>
                          <a:pt x="684" y="240"/>
                        </a:lnTo>
                        <a:lnTo>
                          <a:pt x="684" y="242"/>
                        </a:lnTo>
                        <a:lnTo>
                          <a:pt x="686" y="244"/>
                        </a:lnTo>
                        <a:lnTo>
                          <a:pt x="649" y="244"/>
                        </a:lnTo>
                        <a:lnTo>
                          <a:pt x="608" y="236"/>
                        </a:lnTo>
                        <a:lnTo>
                          <a:pt x="579" y="265"/>
                        </a:lnTo>
                        <a:lnTo>
                          <a:pt x="575" y="265"/>
                        </a:lnTo>
                        <a:lnTo>
                          <a:pt x="569" y="265"/>
                        </a:lnTo>
                        <a:lnTo>
                          <a:pt x="559" y="265"/>
                        </a:lnTo>
                        <a:lnTo>
                          <a:pt x="546" y="263"/>
                        </a:lnTo>
                        <a:lnTo>
                          <a:pt x="534" y="263"/>
                        </a:lnTo>
                        <a:lnTo>
                          <a:pt x="522" y="261"/>
                        </a:lnTo>
                        <a:lnTo>
                          <a:pt x="511" y="259"/>
                        </a:lnTo>
                        <a:lnTo>
                          <a:pt x="503" y="257"/>
                        </a:lnTo>
                        <a:lnTo>
                          <a:pt x="501" y="255"/>
                        </a:lnTo>
                        <a:lnTo>
                          <a:pt x="499" y="253"/>
                        </a:lnTo>
                        <a:lnTo>
                          <a:pt x="499" y="251"/>
                        </a:lnTo>
                        <a:lnTo>
                          <a:pt x="501" y="251"/>
                        </a:lnTo>
                        <a:lnTo>
                          <a:pt x="505" y="246"/>
                        </a:lnTo>
                        <a:lnTo>
                          <a:pt x="509" y="242"/>
                        </a:lnTo>
                        <a:lnTo>
                          <a:pt x="516" y="238"/>
                        </a:lnTo>
                        <a:lnTo>
                          <a:pt x="520" y="234"/>
                        </a:lnTo>
                        <a:lnTo>
                          <a:pt x="522" y="232"/>
                        </a:lnTo>
                        <a:lnTo>
                          <a:pt x="522" y="230"/>
                        </a:lnTo>
                        <a:lnTo>
                          <a:pt x="520" y="228"/>
                        </a:lnTo>
                        <a:lnTo>
                          <a:pt x="518" y="226"/>
                        </a:lnTo>
                        <a:lnTo>
                          <a:pt x="509" y="224"/>
                        </a:lnTo>
                        <a:lnTo>
                          <a:pt x="497" y="224"/>
                        </a:lnTo>
                        <a:lnTo>
                          <a:pt x="483" y="224"/>
                        </a:lnTo>
                        <a:lnTo>
                          <a:pt x="466" y="224"/>
                        </a:lnTo>
                        <a:lnTo>
                          <a:pt x="452" y="226"/>
                        </a:lnTo>
                        <a:lnTo>
                          <a:pt x="438" y="226"/>
                        </a:lnTo>
                        <a:lnTo>
                          <a:pt x="429" y="226"/>
                        </a:lnTo>
                        <a:lnTo>
                          <a:pt x="425" y="226"/>
                        </a:lnTo>
                        <a:lnTo>
                          <a:pt x="409" y="259"/>
                        </a:lnTo>
                        <a:lnTo>
                          <a:pt x="376" y="298"/>
                        </a:lnTo>
                        <a:lnTo>
                          <a:pt x="374" y="298"/>
                        </a:lnTo>
                        <a:lnTo>
                          <a:pt x="370" y="302"/>
                        </a:lnTo>
                        <a:lnTo>
                          <a:pt x="366" y="306"/>
                        </a:lnTo>
                        <a:lnTo>
                          <a:pt x="357" y="310"/>
                        </a:lnTo>
                        <a:lnTo>
                          <a:pt x="351" y="316"/>
                        </a:lnTo>
                        <a:lnTo>
                          <a:pt x="343" y="320"/>
                        </a:lnTo>
                        <a:lnTo>
                          <a:pt x="335" y="322"/>
                        </a:lnTo>
                        <a:lnTo>
                          <a:pt x="329" y="324"/>
                        </a:lnTo>
                        <a:lnTo>
                          <a:pt x="322" y="322"/>
                        </a:lnTo>
                        <a:lnTo>
                          <a:pt x="318" y="314"/>
                        </a:lnTo>
                        <a:lnTo>
                          <a:pt x="314" y="306"/>
                        </a:lnTo>
                        <a:lnTo>
                          <a:pt x="310" y="296"/>
                        </a:lnTo>
                        <a:lnTo>
                          <a:pt x="308" y="283"/>
                        </a:lnTo>
                        <a:lnTo>
                          <a:pt x="306" y="275"/>
                        </a:lnTo>
                        <a:lnTo>
                          <a:pt x="306" y="269"/>
                        </a:lnTo>
                        <a:lnTo>
                          <a:pt x="304" y="265"/>
                        </a:lnTo>
                        <a:lnTo>
                          <a:pt x="210" y="265"/>
                        </a:lnTo>
                        <a:lnTo>
                          <a:pt x="210" y="263"/>
                        </a:lnTo>
                        <a:lnTo>
                          <a:pt x="210" y="261"/>
                        </a:lnTo>
                        <a:lnTo>
                          <a:pt x="207" y="259"/>
                        </a:lnTo>
                        <a:lnTo>
                          <a:pt x="203" y="255"/>
                        </a:lnTo>
                        <a:lnTo>
                          <a:pt x="199" y="251"/>
                        </a:lnTo>
                        <a:lnTo>
                          <a:pt x="191" y="248"/>
                        </a:lnTo>
                        <a:lnTo>
                          <a:pt x="179" y="246"/>
                        </a:lnTo>
                        <a:lnTo>
                          <a:pt x="166" y="244"/>
                        </a:lnTo>
                        <a:lnTo>
                          <a:pt x="156" y="246"/>
                        </a:lnTo>
                        <a:lnTo>
                          <a:pt x="150" y="246"/>
                        </a:lnTo>
                        <a:lnTo>
                          <a:pt x="146" y="248"/>
                        </a:lnTo>
                        <a:lnTo>
                          <a:pt x="142" y="253"/>
                        </a:lnTo>
                        <a:lnTo>
                          <a:pt x="140" y="255"/>
                        </a:lnTo>
                        <a:lnTo>
                          <a:pt x="140" y="257"/>
                        </a:lnTo>
                        <a:lnTo>
                          <a:pt x="138" y="255"/>
                        </a:lnTo>
                        <a:lnTo>
                          <a:pt x="134" y="253"/>
                        </a:lnTo>
                        <a:lnTo>
                          <a:pt x="125" y="246"/>
                        </a:lnTo>
                        <a:lnTo>
                          <a:pt x="119" y="240"/>
                        </a:lnTo>
                        <a:lnTo>
                          <a:pt x="111" y="234"/>
                        </a:lnTo>
                        <a:lnTo>
                          <a:pt x="103" y="226"/>
                        </a:lnTo>
                        <a:lnTo>
                          <a:pt x="99" y="218"/>
                        </a:lnTo>
                        <a:lnTo>
                          <a:pt x="97" y="209"/>
                        </a:lnTo>
                        <a:lnTo>
                          <a:pt x="97" y="201"/>
                        </a:lnTo>
                        <a:lnTo>
                          <a:pt x="97" y="195"/>
                        </a:lnTo>
                        <a:lnTo>
                          <a:pt x="99" y="187"/>
                        </a:lnTo>
                        <a:lnTo>
                          <a:pt x="103" y="181"/>
                        </a:lnTo>
                        <a:lnTo>
                          <a:pt x="105" y="177"/>
                        </a:lnTo>
                        <a:lnTo>
                          <a:pt x="109" y="172"/>
                        </a:lnTo>
                        <a:lnTo>
                          <a:pt x="109" y="170"/>
                        </a:lnTo>
                        <a:lnTo>
                          <a:pt x="111" y="168"/>
                        </a:lnTo>
                        <a:lnTo>
                          <a:pt x="64" y="168"/>
                        </a:lnTo>
                        <a:lnTo>
                          <a:pt x="49" y="109"/>
                        </a:lnTo>
                        <a:lnTo>
                          <a:pt x="88" y="43"/>
                        </a:lnTo>
                        <a:lnTo>
                          <a:pt x="78" y="20"/>
                        </a:lnTo>
                        <a:lnTo>
                          <a:pt x="84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3" name="Freeform 1065"/>
                  <p:cNvSpPr>
                    <a:spLocks/>
                  </p:cNvSpPr>
                  <p:nvPr/>
                </p:nvSpPr>
                <p:spPr bwMode="auto">
                  <a:xfrm>
                    <a:off x="824" y="3445"/>
                    <a:ext cx="318" cy="665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4" y="10"/>
                      </a:cxn>
                      <a:cxn ang="0">
                        <a:pos x="10" y="22"/>
                      </a:cxn>
                      <a:cxn ang="0">
                        <a:pos x="20" y="30"/>
                      </a:cxn>
                      <a:cxn ang="0">
                        <a:pos x="33" y="32"/>
                      </a:cxn>
                      <a:cxn ang="0">
                        <a:pos x="41" y="32"/>
                      </a:cxn>
                      <a:cxn ang="0">
                        <a:pos x="45" y="32"/>
                      </a:cxn>
                      <a:cxn ang="0">
                        <a:pos x="66" y="53"/>
                      </a:cxn>
                      <a:cxn ang="0">
                        <a:pos x="64" y="59"/>
                      </a:cxn>
                      <a:cxn ang="0">
                        <a:pos x="64" y="69"/>
                      </a:cxn>
                      <a:cxn ang="0">
                        <a:pos x="66" y="76"/>
                      </a:cxn>
                      <a:cxn ang="0">
                        <a:pos x="78" y="78"/>
                      </a:cxn>
                      <a:cxn ang="0">
                        <a:pos x="103" y="92"/>
                      </a:cxn>
                      <a:cxn ang="0">
                        <a:pos x="131" y="110"/>
                      </a:cxn>
                      <a:cxn ang="0">
                        <a:pos x="148" y="125"/>
                      </a:cxn>
                      <a:cxn ang="0">
                        <a:pos x="144" y="127"/>
                      </a:cxn>
                      <a:cxn ang="0">
                        <a:pos x="154" y="125"/>
                      </a:cxn>
                      <a:cxn ang="0">
                        <a:pos x="166" y="125"/>
                      </a:cxn>
                      <a:cxn ang="0">
                        <a:pos x="172" y="123"/>
                      </a:cxn>
                      <a:cxn ang="0">
                        <a:pos x="179" y="133"/>
                      </a:cxn>
                      <a:cxn ang="0">
                        <a:pos x="193" y="152"/>
                      </a:cxn>
                      <a:cxn ang="0">
                        <a:pos x="209" y="168"/>
                      </a:cxn>
                      <a:cxn ang="0">
                        <a:pos x="218" y="172"/>
                      </a:cxn>
                      <a:cxn ang="0">
                        <a:pos x="224" y="172"/>
                      </a:cxn>
                      <a:cxn ang="0">
                        <a:pos x="224" y="168"/>
                      </a:cxn>
                      <a:cxn ang="0">
                        <a:pos x="211" y="172"/>
                      </a:cxn>
                      <a:cxn ang="0">
                        <a:pos x="197" y="178"/>
                      </a:cxn>
                      <a:cxn ang="0">
                        <a:pos x="191" y="182"/>
                      </a:cxn>
                      <a:cxn ang="0">
                        <a:pos x="214" y="234"/>
                      </a:cxn>
                      <a:cxn ang="0">
                        <a:pos x="232" y="238"/>
                      </a:cxn>
                      <a:cxn ang="0">
                        <a:pos x="253" y="242"/>
                      </a:cxn>
                      <a:cxn ang="0">
                        <a:pos x="269" y="244"/>
                      </a:cxn>
                      <a:cxn ang="0">
                        <a:pos x="267" y="244"/>
                      </a:cxn>
                      <a:cxn ang="0">
                        <a:pos x="263" y="265"/>
                      </a:cxn>
                      <a:cxn ang="0">
                        <a:pos x="259" y="293"/>
                      </a:cxn>
                      <a:cxn ang="0">
                        <a:pos x="257" y="316"/>
                      </a:cxn>
                      <a:cxn ang="0">
                        <a:pos x="242" y="371"/>
                      </a:cxn>
                      <a:cxn ang="0">
                        <a:pos x="263" y="406"/>
                      </a:cxn>
                      <a:cxn ang="0">
                        <a:pos x="269" y="400"/>
                      </a:cxn>
                      <a:cxn ang="0">
                        <a:pos x="277" y="390"/>
                      </a:cxn>
                      <a:cxn ang="0">
                        <a:pos x="287" y="384"/>
                      </a:cxn>
                      <a:cxn ang="0">
                        <a:pos x="296" y="384"/>
                      </a:cxn>
                      <a:cxn ang="0">
                        <a:pos x="300" y="400"/>
                      </a:cxn>
                      <a:cxn ang="0">
                        <a:pos x="298" y="421"/>
                      </a:cxn>
                      <a:cxn ang="0">
                        <a:pos x="296" y="437"/>
                      </a:cxn>
                      <a:cxn ang="0">
                        <a:pos x="316" y="476"/>
                      </a:cxn>
                      <a:cxn ang="0">
                        <a:pos x="318" y="480"/>
                      </a:cxn>
                      <a:cxn ang="0">
                        <a:pos x="318" y="493"/>
                      </a:cxn>
                      <a:cxn ang="0">
                        <a:pos x="314" y="509"/>
                      </a:cxn>
                      <a:cxn ang="0">
                        <a:pos x="304" y="532"/>
                      </a:cxn>
                      <a:cxn ang="0">
                        <a:pos x="294" y="558"/>
                      </a:cxn>
                      <a:cxn ang="0">
                        <a:pos x="292" y="585"/>
                      </a:cxn>
                      <a:cxn ang="0">
                        <a:pos x="296" y="606"/>
                      </a:cxn>
                      <a:cxn ang="0">
                        <a:pos x="304" y="614"/>
                      </a:cxn>
                      <a:cxn ang="0">
                        <a:pos x="302" y="622"/>
                      </a:cxn>
                      <a:cxn ang="0">
                        <a:pos x="294" y="638"/>
                      </a:cxn>
                      <a:cxn ang="0">
                        <a:pos x="283" y="657"/>
                      </a:cxn>
                      <a:cxn ang="0">
                        <a:pos x="277" y="665"/>
                      </a:cxn>
                    </a:cxnLst>
                    <a:rect l="0" t="0" r="r" b="b"/>
                    <a:pathLst>
                      <a:path w="318" h="665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4" y="10"/>
                        </a:lnTo>
                        <a:lnTo>
                          <a:pt x="6" y="16"/>
                        </a:lnTo>
                        <a:lnTo>
                          <a:pt x="10" y="22"/>
                        </a:lnTo>
                        <a:lnTo>
                          <a:pt x="14" y="28"/>
                        </a:lnTo>
                        <a:lnTo>
                          <a:pt x="20" y="30"/>
                        </a:lnTo>
                        <a:lnTo>
                          <a:pt x="27" y="32"/>
                        </a:lnTo>
                        <a:lnTo>
                          <a:pt x="33" y="32"/>
                        </a:lnTo>
                        <a:lnTo>
                          <a:pt x="37" y="32"/>
                        </a:lnTo>
                        <a:lnTo>
                          <a:pt x="41" y="32"/>
                        </a:lnTo>
                        <a:lnTo>
                          <a:pt x="43" y="32"/>
                        </a:lnTo>
                        <a:lnTo>
                          <a:pt x="45" y="32"/>
                        </a:lnTo>
                        <a:lnTo>
                          <a:pt x="66" y="51"/>
                        </a:lnTo>
                        <a:lnTo>
                          <a:pt x="66" y="53"/>
                        </a:lnTo>
                        <a:lnTo>
                          <a:pt x="66" y="55"/>
                        </a:lnTo>
                        <a:lnTo>
                          <a:pt x="64" y="59"/>
                        </a:lnTo>
                        <a:lnTo>
                          <a:pt x="64" y="63"/>
                        </a:lnTo>
                        <a:lnTo>
                          <a:pt x="64" y="69"/>
                        </a:lnTo>
                        <a:lnTo>
                          <a:pt x="64" y="74"/>
                        </a:lnTo>
                        <a:lnTo>
                          <a:pt x="66" y="76"/>
                        </a:lnTo>
                        <a:lnTo>
                          <a:pt x="70" y="76"/>
                        </a:lnTo>
                        <a:lnTo>
                          <a:pt x="78" y="78"/>
                        </a:lnTo>
                        <a:lnTo>
                          <a:pt x="88" y="84"/>
                        </a:lnTo>
                        <a:lnTo>
                          <a:pt x="103" y="92"/>
                        </a:lnTo>
                        <a:lnTo>
                          <a:pt x="117" y="102"/>
                        </a:lnTo>
                        <a:lnTo>
                          <a:pt x="131" y="110"/>
                        </a:lnTo>
                        <a:lnTo>
                          <a:pt x="142" y="121"/>
                        </a:lnTo>
                        <a:lnTo>
                          <a:pt x="148" y="125"/>
                        </a:lnTo>
                        <a:lnTo>
                          <a:pt x="146" y="127"/>
                        </a:lnTo>
                        <a:lnTo>
                          <a:pt x="144" y="127"/>
                        </a:lnTo>
                        <a:lnTo>
                          <a:pt x="148" y="125"/>
                        </a:lnTo>
                        <a:lnTo>
                          <a:pt x="154" y="125"/>
                        </a:lnTo>
                        <a:lnTo>
                          <a:pt x="160" y="125"/>
                        </a:lnTo>
                        <a:lnTo>
                          <a:pt x="166" y="125"/>
                        </a:lnTo>
                        <a:lnTo>
                          <a:pt x="170" y="125"/>
                        </a:lnTo>
                        <a:lnTo>
                          <a:pt x="172" y="123"/>
                        </a:lnTo>
                        <a:lnTo>
                          <a:pt x="172" y="127"/>
                        </a:lnTo>
                        <a:lnTo>
                          <a:pt x="179" y="133"/>
                        </a:lnTo>
                        <a:lnTo>
                          <a:pt x="185" y="141"/>
                        </a:lnTo>
                        <a:lnTo>
                          <a:pt x="193" y="152"/>
                        </a:lnTo>
                        <a:lnTo>
                          <a:pt x="201" y="162"/>
                        </a:lnTo>
                        <a:lnTo>
                          <a:pt x="209" y="168"/>
                        </a:lnTo>
                        <a:lnTo>
                          <a:pt x="214" y="170"/>
                        </a:lnTo>
                        <a:lnTo>
                          <a:pt x="218" y="172"/>
                        </a:lnTo>
                        <a:lnTo>
                          <a:pt x="220" y="172"/>
                        </a:lnTo>
                        <a:lnTo>
                          <a:pt x="224" y="172"/>
                        </a:lnTo>
                        <a:lnTo>
                          <a:pt x="226" y="168"/>
                        </a:lnTo>
                        <a:lnTo>
                          <a:pt x="224" y="168"/>
                        </a:lnTo>
                        <a:lnTo>
                          <a:pt x="218" y="170"/>
                        </a:lnTo>
                        <a:lnTo>
                          <a:pt x="211" y="172"/>
                        </a:lnTo>
                        <a:lnTo>
                          <a:pt x="203" y="176"/>
                        </a:lnTo>
                        <a:lnTo>
                          <a:pt x="197" y="178"/>
                        </a:lnTo>
                        <a:lnTo>
                          <a:pt x="193" y="180"/>
                        </a:lnTo>
                        <a:lnTo>
                          <a:pt x="191" y="182"/>
                        </a:lnTo>
                        <a:lnTo>
                          <a:pt x="211" y="234"/>
                        </a:lnTo>
                        <a:lnTo>
                          <a:pt x="214" y="234"/>
                        </a:lnTo>
                        <a:lnTo>
                          <a:pt x="222" y="236"/>
                        </a:lnTo>
                        <a:lnTo>
                          <a:pt x="232" y="238"/>
                        </a:lnTo>
                        <a:lnTo>
                          <a:pt x="242" y="240"/>
                        </a:lnTo>
                        <a:lnTo>
                          <a:pt x="253" y="242"/>
                        </a:lnTo>
                        <a:lnTo>
                          <a:pt x="263" y="244"/>
                        </a:lnTo>
                        <a:lnTo>
                          <a:pt x="269" y="244"/>
                        </a:lnTo>
                        <a:lnTo>
                          <a:pt x="269" y="242"/>
                        </a:lnTo>
                        <a:lnTo>
                          <a:pt x="267" y="244"/>
                        </a:lnTo>
                        <a:lnTo>
                          <a:pt x="265" y="252"/>
                        </a:lnTo>
                        <a:lnTo>
                          <a:pt x="263" y="265"/>
                        </a:lnTo>
                        <a:lnTo>
                          <a:pt x="261" y="279"/>
                        </a:lnTo>
                        <a:lnTo>
                          <a:pt x="259" y="293"/>
                        </a:lnTo>
                        <a:lnTo>
                          <a:pt x="257" y="308"/>
                        </a:lnTo>
                        <a:lnTo>
                          <a:pt x="257" y="316"/>
                        </a:lnTo>
                        <a:lnTo>
                          <a:pt x="255" y="320"/>
                        </a:lnTo>
                        <a:lnTo>
                          <a:pt x="242" y="371"/>
                        </a:lnTo>
                        <a:lnTo>
                          <a:pt x="263" y="408"/>
                        </a:lnTo>
                        <a:lnTo>
                          <a:pt x="263" y="406"/>
                        </a:lnTo>
                        <a:lnTo>
                          <a:pt x="265" y="404"/>
                        </a:lnTo>
                        <a:lnTo>
                          <a:pt x="269" y="400"/>
                        </a:lnTo>
                        <a:lnTo>
                          <a:pt x="273" y="396"/>
                        </a:lnTo>
                        <a:lnTo>
                          <a:pt x="277" y="390"/>
                        </a:lnTo>
                        <a:lnTo>
                          <a:pt x="281" y="386"/>
                        </a:lnTo>
                        <a:lnTo>
                          <a:pt x="287" y="384"/>
                        </a:lnTo>
                        <a:lnTo>
                          <a:pt x="292" y="382"/>
                        </a:lnTo>
                        <a:lnTo>
                          <a:pt x="296" y="384"/>
                        </a:lnTo>
                        <a:lnTo>
                          <a:pt x="298" y="390"/>
                        </a:lnTo>
                        <a:lnTo>
                          <a:pt x="300" y="400"/>
                        </a:lnTo>
                        <a:lnTo>
                          <a:pt x="300" y="410"/>
                        </a:lnTo>
                        <a:lnTo>
                          <a:pt x="298" y="421"/>
                        </a:lnTo>
                        <a:lnTo>
                          <a:pt x="298" y="431"/>
                        </a:lnTo>
                        <a:lnTo>
                          <a:pt x="296" y="437"/>
                        </a:lnTo>
                        <a:lnTo>
                          <a:pt x="296" y="439"/>
                        </a:lnTo>
                        <a:lnTo>
                          <a:pt x="316" y="476"/>
                        </a:lnTo>
                        <a:lnTo>
                          <a:pt x="318" y="478"/>
                        </a:lnTo>
                        <a:lnTo>
                          <a:pt x="318" y="480"/>
                        </a:lnTo>
                        <a:lnTo>
                          <a:pt x="318" y="486"/>
                        </a:lnTo>
                        <a:lnTo>
                          <a:pt x="318" y="493"/>
                        </a:lnTo>
                        <a:lnTo>
                          <a:pt x="316" y="501"/>
                        </a:lnTo>
                        <a:lnTo>
                          <a:pt x="314" y="509"/>
                        </a:lnTo>
                        <a:lnTo>
                          <a:pt x="310" y="519"/>
                        </a:lnTo>
                        <a:lnTo>
                          <a:pt x="304" y="532"/>
                        </a:lnTo>
                        <a:lnTo>
                          <a:pt x="298" y="544"/>
                        </a:lnTo>
                        <a:lnTo>
                          <a:pt x="294" y="558"/>
                        </a:lnTo>
                        <a:lnTo>
                          <a:pt x="292" y="573"/>
                        </a:lnTo>
                        <a:lnTo>
                          <a:pt x="292" y="585"/>
                        </a:lnTo>
                        <a:lnTo>
                          <a:pt x="294" y="597"/>
                        </a:lnTo>
                        <a:lnTo>
                          <a:pt x="296" y="606"/>
                        </a:lnTo>
                        <a:lnTo>
                          <a:pt x="300" y="612"/>
                        </a:lnTo>
                        <a:lnTo>
                          <a:pt x="304" y="614"/>
                        </a:lnTo>
                        <a:lnTo>
                          <a:pt x="304" y="616"/>
                        </a:lnTo>
                        <a:lnTo>
                          <a:pt x="302" y="622"/>
                        </a:lnTo>
                        <a:lnTo>
                          <a:pt x="300" y="630"/>
                        </a:lnTo>
                        <a:lnTo>
                          <a:pt x="294" y="638"/>
                        </a:lnTo>
                        <a:lnTo>
                          <a:pt x="287" y="649"/>
                        </a:lnTo>
                        <a:lnTo>
                          <a:pt x="283" y="657"/>
                        </a:lnTo>
                        <a:lnTo>
                          <a:pt x="279" y="663"/>
                        </a:lnTo>
                        <a:lnTo>
                          <a:pt x="277" y="665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4" name="Freeform 1066"/>
                  <p:cNvSpPr>
                    <a:spLocks/>
                  </p:cNvSpPr>
                  <p:nvPr/>
                </p:nvSpPr>
                <p:spPr bwMode="auto">
                  <a:xfrm>
                    <a:off x="1056" y="3430"/>
                    <a:ext cx="349" cy="204"/>
                  </a:xfrm>
                  <a:custGeom>
                    <a:avLst/>
                    <a:gdLst/>
                    <a:ahLst/>
                    <a:cxnLst>
                      <a:cxn ang="0">
                        <a:pos x="8" y="204"/>
                      </a:cxn>
                      <a:cxn ang="0">
                        <a:pos x="53" y="169"/>
                      </a:cxn>
                      <a:cxn ang="0">
                        <a:pos x="121" y="183"/>
                      </a:cxn>
                      <a:cxn ang="0">
                        <a:pos x="142" y="156"/>
                      </a:cxn>
                      <a:cxn ang="0">
                        <a:pos x="144" y="119"/>
                      </a:cxn>
                      <a:cxn ang="0">
                        <a:pos x="156" y="91"/>
                      </a:cxn>
                      <a:cxn ang="0">
                        <a:pos x="154" y="84"/>
                      </a:cxn>
                      <a:cxn ang="0">
                        <a:pos x="154" y="72"/>
                      </a:cxn>
                      <a:cxn ang="0">
                        <a:pos x="160" y="60"/>
                      </a:cxn>
                      <a:cxn ang="0">
                        <a:pos x="173" y="49"/>
                      </a:cxn>
                      <a:cxn ang="0">
                        <a:pos x="181" y="39"/>
                      </a:cxn>
                      <a:cxn ang="0">
                        <a:pos x="185" y="31"/>
                      </a:cxn>
                      <a:cxn ang="0">
                        <a:pos x="185" y="25"/>
                      </a:cxn>
                      <a:cxn ang="0">
                        <a:pos x="185" y="21"/>
                      </a:cxn>
                      <a:cxn ang="0">
                        <a:pos x="187" y="15"/>
                      </a:cxn>
                      <a:cxn ang="0">
                        <a:pos x="189" y="6"/>
                      </a:cxn>
                      <a:cxn ang="0">
                        <a:pos x="199" y="0"/>
                      </a:cxn>
                      <a:cxn ang="0">
                        <a:pos x="207" y="6"/>
                      </a:cxn>
                      <a:cxn ang="0">
                        <a:pos x="210" y="21"/>
                      </a:cxn>
                      <a:cxn ang="0">
                        <a:pos x="207" y="37"/>
                      </a:cxn>
                      <a:cxn ang="0">
                        <a:pos x="207" y="43"/>
                      </a:cxn>
                      <a:cxn ang="0">
                        <a:pos x="263" y="56"/>
                      </a:cxn>
                      <a:cxn ang="0">
                        <a:pos x="271" y="58"/>
                      </a:cxn>
                      <a:cxn ang="0">
                        <a:pos x="281" y="58"/>
                      </a:cxn>
                      <a:cxn ang="0">
                        <a:pos x="296" y="56"/>
                      </a:cxn>
                      <a:cxn ang="0">
                        <a:pos x="306" y="49"/>
                      </a:cxn>
                      <a:cxn ang="0">
                        <a:pos x="312" y="37"/>
                      </a:cxn>
                      <a:cxn ang="0">
                        <a:pos x="314" y="25"/>
                      </a:cxn>
                      <a:cxn ang="0">
                        <a:pos x="314" y="17"/>
                      </a:cxn>
                      <a:cxn ang="0">
                        <a:pos x="312" y="15"/>
                      </a:cxn>
                      <a:cxn ang="0">
                        <a:pos x="312" y="8"/>
                      </a:cxn>
                      <a:cxn ang="0">
                        <a:pos x="316" y="4"/>
                      </a:cxn>
                      <a:cxn ang="0">
                        <a:pos x="329" y="0"/>
                      </a:cxn>
                      <a:cxn ang="0">
                        <a:pos x="341" y="0"/>
                      </a:cxn>
                      <a:cxn ang="0">
                        <a:pos x="347" y="6"/>
                      </a:cxn>
                      <a:cxn ang="0">
                        <a:pos x="349" y="13"/>
                      </a:cxn>
                    </a:cxnLst>
                    <a:rect l="0" t="0" r="r" b="b"/>
                    <a:pathLst>
                      <a:path w="349" h="204">
                        <a:moveTo>
                          <a:pt x="0" y="185"/>
                        </a:moveTo>
                        <a:lnTo>
                          <a:pt x="8" y="204"/>
                        </a:lnTo>
                        <a:lnTo>
                          <a:pt x="47" y="199"/>
                        </a:lnTo>
                        <a:lnTo>
                          <a:pt x="53" y="169"/>
                        </a:lnTo>
                        <a:lnTo>
                          <a:pt x="107" y="169"/>
                        </a:lnTo>
                        <a:lnTo>
                          <a:pt x="121" y="183"/>
                        </a:lnTo>
                        <a:lnTo>
                          <a:pt x="134" y="177"/>
                        </a:lnTo>
                        <a:lnTo>
                          <a:pt x="142" y="156"/>
                        </a:lnTo>
                        <a:lnTo>
                          <a:pt x="168" y="144"/>
                        </a:lnTo>
                        <a:lnTo>
                          <a:pt x="144" y="119"/>
                        </a:lnTo>
                        <a:lnTo>
                          <a:pt x="156" y="93"/>
                        </a:lnTo>
                        <a:lnTo>
                          <a:pt x="156" y="91"/>
                        </a:lnTo>
                        <a:lnTo>
                          <a:pt x="154" y="89"/>
                        </a:lnTo>
                        <a:lnTo>
                          <a:pt x="154" y="84"/>
                        </a:lnTo>
                        <a:lnTo>
                          <a:pt x="154" y="78"/>
                        </a:lnTo>
                        <a:lnTo>
                          <a:pt x="154" y="72"/>
                        </a:lnTo>
                        <a:lnTo>
                          <a:pt x="156" y="66"/>
                        </a:lnTo>
                        <a:lnTo>
                          <a:pt x="160" y="60"/>
                        </a:lnTo>
                        <a:lnTo>
                          <a:pt x="164" y="54"/>
                        </a:lnTo>
                        <a:lnTo>
                          <a:pt x="173" y="49"/>
                        </a:lnTo>
                        <a:lnTo>
                          <a:pt x="177" y="43"/>
                        </a:lnTo>
                        <a:lnTo>
                          <a:pt x="181" y="39"/>
                        </a:lnTo>
                        <a:lnTo>
                          <a:pt x="183" y="35"/>
                        </a:lnTo>
                        <a:lnTo>
                          <a:pt x="185" y="31"/>
                        </a:lnTo>
                        <a:lnTo>
                          <a:pt x="185" y="27"/>
                        </a:lnTo>
                        <a:lnTo>
                          <a:pt x="185" y="25"/>
                        </a:lnTo>
                        <a:lnTo>
                          <a:pt x="185" y="23"/>
                        </a:lnTo>
                        <a:lnTo>
                          <a:pt x="185" y="21"/>
                        </a:lnTo>
                        <a:lnTo>
                          <a:pt x="185" y="19"/>
                        </a:lnTo>
                        <a:lnTo>
                          <a:pt x="187" y="15"/>
                        </a:lnTo>
                        <a:lnTo>
                          <a:pt x="187" y="8"/>
                        </a:lnTo>
                        <a:lnTo>
                          <a:pt x="189" y="6"/>
                        </a:lnTo>
                        <a:lnTo>
                          <a:pt x="193" y="2"/>
                        </a:lnTo>
                        <a:lnTo>
                          <a:pt x="199" y="0"/>
                        </a:lnTo>
                        <a:lnTo>
                          <a:pt x="205" y="2"/>
                        </a:lnTo>
                        <a:lnTo>
                          <a:pt x="207" y="6"/>
                        </a:lnTo>
                        <a:lnTo>
                          <a:pt x="210" y="13"/>
                        </a:lnTo>
                        <a:lnTo>
                          <a:pt x="210" y="21"/>
                        </a:lnTo>
                        <a:lnTo>
                          <a:pt x="210" y="29"/>
                        </a:lnTo>
                        <a:lnTo>
                          <a:pt x="207" y="37"/>
                        </a:lnTo>
                        <a:lnTo>
                          <a:pt x="207" y="41"/>
                        </a:lnTo>
                        <a:lnTo>
                          <a:pt x="207" y="43"/>
                        </a:lnTo>
                        <a:lnTo>
                          <a:pt x="232" y="49"/>
                        </a:lnTo>
                        <a:lnTo>
                          <a:pt x="263" y="56"/>
                        </a:lnTo>
                        <a:lnTo>
                          <a:pt x="267" y="58"/>
                        </a:lnTo>
                        <a:lnTo>
                          <a:pt x="271" y="58"/>
                        </a:lnTo>
                        <a:lnTo>
                          <a:pt x="275" y="58"/>
                        </a:lnTo>
                        <a:lnTo>
                          <a:pt x="281" y="58"/>
                        </a:lnTo>
                        <a:lnTo>
                          <a:pt x="288" y="58"/>
                        </a:lnTo>
                        <a:lnTo>
                          <a:pt x="296" y="56"/>
                        </a:lnTo>
                        <a:lnTo>
                          <a:pt x="302" y="54"/>
                        </a:lnTo>
                        <a:lnTo>
                          <a:pt x="306" y="49"/>
                        </a:lnTo>
                        <a:lnTo>
                          <a:pt x="310" y="45"/>
                        </a:lnTo>
                        <a:lnTo>
                          <a:pt x="312" y="37"/>
                        </a:lnTo>
                        <a:lnTo>
                          <a:pt x="314" y="31"/>
                        </a:lnTo>
                        <a:lnTo>
                          <a:pt x="314" y="25"/>
                        </a:lnTo>
                        <a:lnTo>
                          <a:pt x="314" y="21"/>
                        </a:lnTo>
                        <a:lnTo>
                          <a:pt x="314" y="17"/>
                        </a:lnTo>
                        <a:lnTo>
                          <a:pt x="314" y="15"/>
                        </a:lnTo>
                        <a:lnTo>
                          <a:pt x="312" y="15"/>
                        </a:lnTo>
                        <a:lnTo>
                          <a:pt x="312" y="13"/>
                        </a:lnTo>
                        <a:lnTo>
                          <a:pt x="312" y="8"/>
                        </a:lnTo>
                        <a:lnTo>
                          <a:pt x="314" y="6"/>
                        </a:lnTo>
                        <a:lnTo>
                          <a:pt x="316" y="4"/>
                        </a:lnTo>
                        <a:lnTo>
                          <a:pt x="320" y="2"/>
                        </a:lnTo>
                        <a:lnTo>
                          <a:pt x="329" y="0"/>
                        </a:lnTo>
                        <a:lnTo>
                          <a:pt x="335" y="0"/>
                        </a:lnTo>
                        <a:lnTo>
                          <a:pt x="341" y="0"/>
                        </a:lnTo>
                        <a:lnTo>
                          <a:pt x="345" y="2"/>
                        </a:lnTo>
                        <a:lnTo>
                          <a:pt x="347" y="6"/>
                        </a:lnTo>
                        <a:lnTo>
                          <a:pt x="349" y="8"/>
                        </a:lnTo>
                        <a:lnTo>
                          <a:pt x="349" y="13"/>
                        </a:lnTo>
                        <a:lnTo>
                          <a:pt x="349" y="15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5" name="Freeform 1067"/>
                  <p:cNvSpPr>
                    <a:spLocks/>
                  </p:cNvSpPr>
                  <p:nvPr/>
                </p:nvSpPr>
                <p:spPr bwMode="auto">
                  <a:xfrm>
                    <a:off x="1405" y="3395"/>
                    <a:ext cx="146" cy="50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0" y="50"/>
                      </a:cxn>
                      <a:cxn ang="0">
                        <a:pos x="21" y="48"/>
                      </a:cxn>
                      <a:cxn ang="0">
                        <a:pos x="31" y="43"/>
                      </a:cxn>
                      <a:cxn ang="0">
                        <a:pos x="39" y="37"/>
                      </a:cxn>
                      <a:cxn ang="0">
                        <a:pos x="47" y="29"/>
                      </a:cxn>
                      <a:cxn ang="0">
                        <a:pos x="56" y="23"/>
                      </a:cxn>
                      <a:cxn ang="0">
                        <a:pos x="64" y="17"/>
                      </a:cxn>
                      <a:cxn ang="0">
                        <a:pos x="72" y="11"/>
                      </a:cxn>
                      <a:cxn ang="0">
                        <a:pos x="80" y="8"/>
                      </a:cxn>
                      <a:cxn ang="0">
                        <a:pos x="84" y="6"/>
                      </a:cxn>
                      <a:cxn ang="0">
                        <a:pos x="88" y="8"/>
                      </a:cxn>
                      <a:cxn ang="0">
                        <a:pos x="91" y="11"/>
                      </a:cxn>
                      <a:cxn ang="0">
                        <a:pos x="93" y="13"/>
                      </a:cxn>
                      <a:cxn ang="0">
                        <a:pos x="97" y="17"/>
                      </a:cxn>
                      <a:cxn ang="0">
                        <a:pos x="101" y="19"/>
                      </a:cxn>
                      <a:cxn ang="0">
                        <a:pos x="107" y="21"/>
                      </a:cxn>
                      <a:cxn ang="0">
                        <a:pos x="115" y="21"/>
                      </a:cxn>
                      <a:cxn ang="0">
                        <a:pos x="121" y="19"/>
                      </a:cxn>
                      <a:cxn ang="0">
                        <a:pos x="128" y="15"/>
                      </a:cxn>
                      <a:cxn ang="0">
                        <a:pos x="134" y="11"/>
                      </a:cxn>
                      <a:cxn ang="0">
                        <a:pos x="140" y="6"/>
                      </a:cxn>
                      <a:cxn ang="0">
                        <a:pos x="142" y="2"/>
                      </a:cxn>
                      <a:cxn ang="0">
                        <a:pos x="146" y="0"/>
                      </a:cxn>
                    </a:cxnLst>
                    <a:rect l="0" t="0" r="r" b="b"/>
                    <a:pathLst>
                      <a:path w="146" h="50">
                        <a:moveTo>
                          <a:pt x="0" y="50"/>
                        </a:moveTo>
                        <a:lnTo>
                          <a:pt x="10" y="50"/>
                        </a:lnTo>
                        <a:lnTo>
                          <a:pt x="21" y="48"/>
                        </a:lnTo>
                        <a:lnTo>
                          <a:pt x="31" y="43"/>
                        </a:lnTo>
                        <a:lnTo>
                          <a:pt x="39" y="37"/>
                        </a:lnTo>
                        <a:lnTo>
                          <a:pt x="47" y="29"/>
                        </a:lnTo>
                        <a:lnTo>
                          <a:pt x="56" y="23"/>
                        </a:lnTo>
                        <a:lnTo>
                          <a:pt x="64" y="17"/>
                        </a:lnTo>
                        <a:lnTo>
                          <a:pt x="72" y="11"/>
                        </a:lnTo>
                        <a:lnTo>
                          <a:pt x="80" y="8"/>
                        </a:lnTo>
                        <a:lnTo>
                          <a:pt x="84" y="6"/>
                        </a:lnTo>
                        <a:lnTo>
                          <a:pt x="88" y="8"/>
                        </a:lnTo>
                        <a:lnTo>
                          <a:pt x="91" y="11"/>
                        </a:lnTo>
                        <a:lnTo>
                          <a:pt x="93" y="13"/>
                        </a:lnTo>
                        <a:lnTo>
                          <a:pt x="97" y="17"/>
                        </a:lnTo>
                        <a:lnTo>
                          <a:pt x="101" y="19"/>
                        </a:lnTo>
                        <a:lnTo>
                          <a:pt x="107" y="21"/>
                        </a:lnTo>
                        <a:lnTo>
                          <a:pt x="115" y="21"/>
                        </a:lnTo>
                        <a:lnTo>
                          <a:pt x="121" y="19"/>
                        </a:lnTo>
                        <a:lnTo>
                          <a:pt x="128" y="15"/>
                        </a:lnTo>
                        <a:lnTo>
                          <a:pt x="134" y="11"/>
                        </a:lnTo>
                        <a:lnTo>
                          <a:pt x="140" y="6"/>
                        </a:lnTo>
                        <a:lnTo>
                          <a:pt x="142" y="2"/>
                        </a:lnTo>
                        <a:lnTo>
                          <a:pt x="146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6" name="Freeform 1068"/>
                  <p:cNvSpPr>
                    <a:spLocks/>
                  </p:cNvSpPr>
                  <p:nvPr/>
                </p:nvSpPr>
                <p:spPr bwMode="auto">
                  <a:xfrm>
                    <a:off x="1105" y="2654"/>
                    <a:ext cx="241" cy="832"/>
                  </a:xfrm>
                  <a:custGeom>
                    <a:avLst/>
                    <a:gdLst/>
                    <a:ahLst/>
                    <a:cxnLst>
                      <a:cxn ang="0">
                        <a:pos x="234" y="789"/>
                      </a:cxn>
                      <a:cxn ang="0">
                        <a:pos x="232" y="729"/>
                      </a:cxn>
                      <a:cxn ang="0">
                        <a:pos x="148" y="684"/>
                      </a:cxn>
                      <a:cxn ang="0">
                        <a:pos x="82" y="702"/>
                      </a:cxn>
                      <a:cxn ang="0">
                        <a:pos x="43" y="704"/>
                      </a:cxn>
                      <a:cxn ang="0">
                        <a:pos x="31" y="682"/>
                      </a:cxn>
                      <a:cxn ang="0">
                        <a:pos x="21" y="634"/>
                      </a:cxn>
                      <a:cxn ang="0">
                        <a:pos x="39" y="651"/>
                      </a:cxn>
                      <a:cxn ang="0">
                        <a:pos x="64" y="663"/>
                      </a:cxn>
                      <a:cxn ang="0">
                        <a:pos x="80" y="659"/>
                      </a:cxn>
                      <a:cxn ang="0">
                        <a:pos x="87" y="655"/>
                      </a:cxn>
                      <a:cxn ang="0">
                        <a:pos x="89" y="651"/>
                      </a:cxn>
                      <a:cxn ang="0">
                        <a:pos x="95" y="639"/>
                      </a:cxn>
                      <a:cxn ang="0">
                        <a:pos x="97" y="624"/>
                      </a:cxn>
                      <a:cxn ang="0">
                        <a:pos x="87" y="618"/>
                      </a:cxn>
                      <a:cxn ang="0">
                        <a:pos x="56" y="616"/>
                      </a:cxn>
                      <a:cxn ang="0">
                        <a:pos x="23" y="612"/>
                      </a:cxn>
                      <a:cxn ang="0">
                        <a:pos x="15" y="602"/>
                      </a:cxn>
                      <a:cxn ang="0">
                        <a:pos x="19" y="595"/>
                      </a:cxn>
                      <a:cxn ang="0">
                        <a:pos x="0" y="507"/>
                      </a:cxn>
                      <a:cxn ang="0">
                        <a:pos x="39" y="499"/>
                      </a:cxn>
                      <a:cxn ang="0">
                        <a:pos x="56" y="489"/>
                      </a:cxn>
                      <a:cxn ang="0">
                        <a:pos x="66" y="476"/>
                      </a:cxn>
                      <a:cxn ang="0">
                        <a:pos x="58" y="462"/>
                      </a:cxn>
                      <a:cxn ang="0">
                        <a:pos x="41" y="452"/>
                      </a:cxn>
                      <a:cxn ang="0">
                        <a:pos x="48" y="429"/>
                      </a:cxn>
                      <a:cxn ang="0">
                        <a:pos x="103" y="378"/>
                      </a:cxn>
                      <a:cxn ang="0">
                        <a:pos x="111" y="382"/>
                      </a:cxn>
                      <a:cxn ang="0">
                        <a:pos x="124" y="380"/>
                      </a:cxn>
                      <a:cxn ang="0">
                        <a:pos x="134" y="363"/>
                      </a:cxn>
                      <a:cxn ang="0">
                        <a:pos x="134" y="339"/>
                      </a:cxn>
                      <a:cxn ang="0">
                        <a:pos x="130" y="324"/>
                      </a:cxn>
                      <a:cxn ang="0">
                        <a:pos x="117" y="322"/>
                      </a:cxn>
                      <a:cxn ang="0">
                        <a:pos x="103" y="312"/>
                      </a:cxn>
                      <a:cxn ang="0">
                        <a:pos x="103" y="293"/>
                      </a:cxn>
                      <a:cxn ang="0">
                        <a:pos x="109" y="283"/>
                      </a:cxn>
                      <a:cxn ang="0">
                        <a:pos x="113" y="199"/>
                      </a:cxn>
                      <a:cxn ang="0">
                        <a:pos x="119" y="189"/>
                      </a:cxn>
                      <a:cxn ang="0">
                        <a:pos x="130" y="172"/>
                      </a:cxn>
                      <a:cxn ang="0">
                        <a:pos x="144" y="162"/>
                      </a:cxn>
                      <a:cxn ang="0">
                        <a:pos x="142" y="150"/>
                      </a:cxn>
                      <a:cxn ang="0">
                        <a:pos x="132" y="137"/>
                      </a:cxn>
                      <a:cxn ang="0">
                        <a:pos x="134" y="109"/>
                      </a:cxn>
                      <a:cxn ang="0">
                        <a:pos x="142" y="105"/>
                      </a:cxn>
                      <a:cxn ang="0">
                        <a:pos x="146" y="96"/>
                      </a:cxn>
                      <a:cxn ang="0">
                        <a:pos x="142" y="74"/>
                      </a:cxn>
                      <a:cxn ang="0">
                        <a:pos x="136" y="47"/>
                      </a:cxn>
                      <a:cxn ang="0">
                        <a:pos x="119" y="0"/>
                      </a:cxn>
                    </a:cxnLst>
                    <a:rect l="0" t="0" r="r" b="b"/>
                    <a:pathLst>
                      <a:path w="241" h="832">
                        <a:moveTo>
                          <a:pt x="214" y="832"/>
                        </a:moveTo>
                        <a:lnTo>
                          <a:pt x="218" y="797"/>
                        </a:lnTo>
                        <a:lnTo>
                          <a:pt x="234" y="789"/>
                        </a:lnTo>
                        <a:lnTo>
                          <a:pt x="241" y="764"/>
                        </a:lnTo>
                        <a:lnTo>
                          <a:pt x="222" y="758"/>
                        </a:lnTo>
                        <a:lnTo>
                          <a:pt x="232" y="729"/>
                        </a:lnTo>
                        <a:lnTo>
                          <a:pt x="197" y="717"/>
                        </a:lnTo>
                        <a:lnTo>
                          <a:pt x="177" y="694"/>
                        </a:lnTo>
                        <a:lnTo>
                          <a:pt x="148" y="684"/>
                        </a:lnTo>
                        <a:lnTo>
                          <a:pt x="134" y="708"/>
                        </a:lnTo>
                        <a:lnTo>
                          <a:pt x="113" y="698"/>
                        </a:lnTo>
                        <a:lnTo>
                          <a:pt x="82" y="702"/>
                        </a:lnTo>
                        <a:lnTo>
                          <a:pt x="68" y="682"/>
                        </a:lnTo>
                        <a:lnTo>
                          <a:pt x="52" y="686"/>
                        </a:lnTo>
                        <a:lnTo>
                          <a:pt x="43" y="704"/>
                        </a:lnTo>
                        <a:lnTo>
                          <a:pt x="23" y="708"/>
                        </a:lnTo>
                        <a:lnTo>
                          <a:pt x="23" y="690"/>
                        </a:lnTo>
                        <a:lnTo>
                          <a:pt x="31" y="682"/>
                        </a:lnTo>
                        <a:lnTo>
                          <a:pt x="13" y="661"/>
                        </a:lnTo>
                        <a:lnTo>
                          <a:pt x="19" y="632"/>
                        </a:lnTo>
                        <a:lnTo>
                          <a:pt x="21" y="634"/>
                        </a:lnTo>
                        <a:lnTo>
                          <a:pt x="25" y="639"/>
                        </a:lnTo>
                        <a:lnTo>
                          <a:pt x="31" y="645"/>
                        </a:lnTo>
                        <a:lnTo>
                          <a:pt x="39" y="651"/>
                        </a:lnTo>
                        <a:lnTo>
                          <a:pt x="48" y="657"/>
                        </a:lnTo>
                        <a:lnTo>
                          <a:pt x="56" y="661"/>
                        </a:lnTo>
                        <a:lnTo>
                          <a:pt x="64" y="663"/>
                        </a:lnTo>
                        <a:lnTo>
                          <a:pt x="70" y="663"/>
                        </a:lnTo>
                        <a:lnTo>
                          <a:pt x="76" y="661"/>
                        </a:lnTo>
                        <a:lnTo>
                          <a:pt x="80" y="659"/>
                        </a:lnTo>
                        <a:lnTo>
                          <a:pt x="82" y="657"/>
                        </a:lnTo>
                        <a:lnTo>
                          <a:pt x="85" y="657"/>
                        </a:lnTo>
                        <a:lnTo>
                          <a:pt x="87" y="655"/>
                        </a:lnTo>
                        <a:lnTo>
                          <a:pt x="89" y="655"/>
                        </a:lnTo>
                        <a:lnTo>
                          <a:pt x="89" y="653"/>
                        </a:lnTo>
                        <a:lnTo>
                          <a:pt x="89" y="651"/>
                        </a:lnTo>
                        <a:lnTo>
                          <a:pt x="91" y="649"/>
                        </a:lnTo>
                        <a:lnTo>
                          <a:pt x="93" y="645"/>
                        </a:lnTo>
                        <a:lnTo>
                          <a:pt x="95" y="639"/>
                        </a:lnTo>
                        <a:lnTo>
                          <a:pt x="97" y="630"/>
                        </a:lnTo>
                        <a:lnTo>
                          <a:pt x="99" y="628"/>
                        </a:lnTo>
                        <a:lnTo>
                          <a:pt x="97" y="624"/>
                        </a:lnTo>
                        <a:lnTo>
                          <a:pt x="97" y="622"/>
                        </a:lnTo>
                        <a:lnTo>
                          <a:pt x="95" y="620"/>
                        </a:lnTo>
                        <a:lnTo>
                          <a:pt x="87" y="618"/>
                        </a:lnTo>
                        <a:lnTo>
                          <a:pt x="78" y="618"/>
                        </a:lnTo>
                        <a:lnTo>
                          <a:pt x="68" y="616"/>
                        </a:lnTo>
                        <a:lnTo>
                          <a:pt x="56" y="616"/>
                        </a:lnTo>
                        <a:lnTo>
                          <a:pt x="43" y="616"/>
                        </a:lnTo>
                        <a:lnTo>
                          <a:pt x="31" y="614"/>
                        </a:lnTo>
                        <a:lnTo>
                          <a:pt x="23" y="612"/>
                        </a:lnTo>
                        <a:lnTo>
                          <a:pt x="17" y="608"/>
                        </a:lnTo>
                        <a:lnTo>
                          <a:pt x="15" y="604"/>
                        </a:lnTo>
                        <a:lnTo>
                          <a:pt x="15" y="602"/>
                        </a:lnTo>
                        <a:lnTo>
                          <a:pt x="15" y="597"/>
                        </a:lnTo>
                        <a:lnTo>
                          <a:pt x="17" y="595"/>
                        </a:lnTo>
                        <a:lnTo>
                          <a:pt x="19" y="595"/>
                        </a:lnTo>
                        <a:lnTo>
                          <a:pt x="19" y="593"/>
                        </a:lnTo>
                        <a:lnTo>
                          <a:pt x="6" y="573"/>
                        </a:lnTo>
                        <a:lnTo>
                          <a:pt x="0" y="507"/>
                        </a:lnTo>
                        <a:lnTo>
                          <a:pt x="35" y="503"/>
                        </a:lnTo>
                        <a:lnTo>
                          <a:pt x="35" y="501"/>
                        </a:lnTo>
                        <a:lnTo>
                          <a:pt x="39" y="499"/>
                        </a:lnTo>
                        <a:lnTo>
                          <a:pt x="43" y="497"/>
                        </a:lnTo>
                        <a:lnTo>
                          <a:pt x="50" y="493"/>
                        </a:lnTo>
                        <a:lnTo>
                          <a:pt x="56" y="489"/>
                        </a:lnTo>
                        <a:lnTo>
                          <a:pt x="60" y="485"/>
                        </a:lnTo>
                        <a:lnTo>
                          <a:pt x="64" y="480"/>
                        </a:lnTo>
                        <a:lnTo>
                          <a:pt x="66" y="476"/>
                        </a:lnTo>
                        <a:lnTo>
                          <a:pt x="66" y="470"/>
                        </a:lnTo>
                        <a:lnTo>
                          <a:pt x="62" y="466"/>
                        </a:lnTo>
                        <a:lnTo>
                          <a:pt x="58" y="462"/>
                        </a:lnTo>
                        <a:lnTo>
                          <a:pt x="52" y="458"/>
                        </a:lnTo>
                        <a:lnTo>
                          <a:pt x="45" y="454"/>
                        </a:lnTo>
                        <a:lnTo>
                          <a:pt x="41" y="452"/>
                        </a:lnTo>
                        <a:lnTo>
                          <a:pt x="37" y="450"/>
                        </a:lnTo>
                        <a:lnTo>
                          <a:pt x="35" y="450"/>
                        </a:lnTo>
                        <a:lnTo>
                          <a:pt x="48" y="429"/>
                        </a:lnTo>
                        <a:lnTo>
                          <a:pt x="56" y="367"/>
                        </a:lnTo>
                        <a:lnTo>
                          <a:pt x="82" y="357"/>
                        </a:lnTo>
                        <a:lnTo>
                          <a:pt x="103" y="378"/>
                        </a:lnTo>
                        <a:lnTo>
                          <a:pt x="105" y="380"/>
                        </a:lnTo>
                        <a:lnTo>
                          <a:pt x="107" y="380"/>
                        </a:lnTo>
                        <a:lnTo>
                          <a:pt x="111" y="382"/>
                        </a:lnTo>
                        <a:lnTo>
                          <a:pt x="115" y="382"/>
                        </a:lnTo>
                        <a:lnTo>
                          <a:pt x="119" y="380"/>
                        </a:lnTo>
                        <a:lnTo>
                          <a:pt x="124" y="380"/>
                        </a:lnTo>
                        <a:lnTo>
                          <a:pt x="128" y="376"/>
                        </a:lnTo>
                        <a:lnTo>
                          <a:pt x="132" y="372"/>
                        </a:lnTo>
                        <a:lnTo>
                          <a:pt x="134" y="363"/>
                        </a:lnTo>
                        <a:lnTo>
                          <a:pt x="136" y="355"/>
                        </a:lnTo>
                        <a:lnTo>
                          <a:pt x="134" y="347"/>
                        </a:lnTo>
                        <a:lnTo>
                          <a:pt x="134" y="339"/>
                        </a:lnTo>
                        <a:lnTo>
                          <a:pt x="132" y="333"/>
                        </a:lnTo>
                        <a:lnTo>
                          <a:pt x="132" y="326"/>
                        </a:lnTo>
                        <a:lnTo>
                          <a:pt x="130" y="324"/>
                        </a:lnTo>
                        <a:lnTo>
                          <a:pt x="126" y="324"/>
                        </a:lnTo>
                        <a:lnTo>
                          <a:pt x="121" y="324"/>
                        </a:lnTo>
                        <a:lnTo>
                          <a:pt x="117" y="322"/>
                        </a:lnTo>
                        <a:lnTo>
                          <a:pt x="111" y="320"/>
                        </a:lnTo>
                        <a:lnTo>
                          <a:pt x="107" y="316"/>
                        </a:lnTo>
                        <a:lnTo>
                          <a:pt x="103" y="312"/>
                        </a:lnTo>
                        <a:lnTo>
                          <a:pt x="103" y="306"/>
                        </a:lnTo>
                        <a:lnTo>
                          <a:pt x="103" y="300"/>
                        </a:lnTo>
                        <a:lnTo>
                          <a:pt x="103" y="293"/>
                        </a:lnTo>
                        <a:lnTo>
                          <a:pt x="105" y="289"/>
                        </a:lnTo>
                        <a:lnTo>
                          <a:pt x="107" y="285"/>
                        </a:lnTo>
                        <a:lnTo>
                          <a:pt x="109" y="283"/>
                        </a:lnTo>
                        <a:lnTo>
                          <a:pt x="109" y="281"/>
                        </a:lnTo>
                        <a:lnTo>
                          <a:pt x="111" y="279"/>
                        </a:lnTo>
                        <a:lnTo>
                          <a:pt x="113" y="199"/>
                        </a:lnTo>
                        <a:lnTo>
                          <a:pt x="115" y="197"/>
                        </a:lnTo>
                        <a:lnTo>
                          <a:pt x="115" y="195"/>
                        </a:lnTo>
                        <a:lnTo>
                          <a:pt x="119" y="189"/>
                        </a:lnTo>
                        <a:lnTo>
                          <a:pt x="121" y="185"/>
                        </a:lnTo>
                        <a:lnTo>
                          <a:pt x="126" y="178"/>
                        </a:lnTo>
                        <a:lnTo>
                          <a:pt x="130" y="172"/>
                        </a:lnTo>
                        <a:lnTo>
                          <a:pt x="136" y="168"/>
                        </a:lnTo>
                        <a:lnTo>
                          <a:pt x="140" y="166"/>
                        </a:lnTo>
                        <a:lnTo>
                          <a:pt x="144" y="162"/>
                        </a:lnTo>
                        <a:lnTo>
                          <a:pt x="146" y="158"/>
                        </a:lnTo>
                        <a:lnTo>
                          <a:pt x="144" y="154"/>
                        </a:lnTo>
                        <a:lnTo>
                          <a:pt x="142" y="150"/>
                        </a:lnTo>
                        <a:lnTo>
                          <a:pt x="138" y="144"/>
                        </a:lnTo>
                        <a:lnTo>
                          <a:pt x="134" y="139"/>
                        </a:lnTo>
                        <a:lnTo>
                          <a:pt x="132" y="137"/>
                        </a:lnTo>
                        <a:lnTo>
                          <a:pt x="132" y="135"/>
                        </a:lnTo>
                        <a:lnTo>
                          <a:pt x="132" y="109"/>
                        </a:lnTo>
                        <a:lnTo>
                          <a:pt x="134" y="109"/>
                        </a:lnTo>
                        <a:lnTo>
                          <a:pt x="136" y="109"/>
                        </a:lnTo>
                        <a:lnTo>
                          <a:pt x="138" y="107"/>
                        </a:lnTo>
                        <a:lnTo>
                          <a:pt x="142" y="105"/>
                        </a:lnTo>
                        <a:lnTo>
                          <a:pt x="144" y="102"/>
                        </a:lnTo>
                        <a:lnTo>
                          <a:pt x="146" y="100"/>
                        </a:lnTo>
                        <a:lnTo>
                          <a:pt x="146" y="96"/>
                        </a:lnTo>
                        <a:lnTo>
                          <a:pt x="146" y="92"/>
                        </a:lnTo>
                        <a:lnTo>
                          <a:pt x="144" y="84"/>
                        </a:lnTo>
                        <a:lnTo>
                          <a:pt x="142" y="74"/>
                        </a:lnTo>
                        <a:lnTo>
                          <a:pt x="140" y="63"/>
                        </a:lnTo>
                        <a:lnTo>
                          <a:pt x="138" y="55"/>
                        </a:lnTo>
                        <a:lnTo>
                          <a:pt x="136" y="47"/>
                        </a:lnTo>
                        <a:lnTo>
                          <a:pt x="134" y="41"/>
                        </a:lnTo>
                        <a:lnTo>
                          <a:pt x="134" y="39"/>
                        </a:lnTo>
                        <a:lnTo>
                          <a:pt x="119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7" name="Freeform 1069"/>
                  <p:cNvSpPr>
                    <a:spLocks/>
                  </p:cNvSpPr>
                  <p:nvPr/>
                </p:nvSpPr>
                <p:spPr bwMode="auto">
                  <a:xfrm>
                    <a:off x="3104" y="1818"/>
                    <a:ext cx="39" cy="10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10"/>
                      </a:cxn>
                      <a:cxn ang="0">
                        <a:pos x="18" y="12"/>
                      </a:cxn>
                      <a:cxn ang="0">
                        <a:pos x="16" y="16"/>
                      </a:cxn>
                      <a:cxn ang="0">
                        <a:pos x="14" y="20"/>
                      </a:cxn>
                      <a:cxn ang="0">
                        <a:pos x="14" y="26"/>
                      </a:cxn>
                      <a:cxn ang="0">
                        <a:pos x="16" y="33"/>
                      </a:cxn>
                      <a:cxn ang="0">
                        <a:pos x="20" y="39"/>
                      </a:cxn>
                      <a:cxn ang="0">
                        <a:pos x="29" y="43"/>
                      </a:cxn>
                      <a:cxn ang="0">
                        <a:pos x="33" y="47"/>
                      </a:cxn>
                      <a:cxn ang="0">
                        <a:pos x="35" y="51"/>
                      </a:cxn>
                      <a:cxn ang="0">
                        <a:pos x="37" y="55"/>
                      </a:cxn>
                      <a:cxn ang="0">
                        <a:pos x="39" y="59"/>
                      </a:cxn>
                      <a:cxn ang="0">
                        <a:pos x="39" y="70"/>
                      </a:cxn>
                      <a:cxn ang="0">
                        <a:pos x="37" y="80"/>
                      </a:cxn>
                      <a:cxn ang="0">
                        <a:pos x="35" y="90"/>
                      </a:cxn>
                      <a:cxn ang="0">
                        <a:pos x="33" y="98"/>
                      </a:cxn>
                      <a:cxn ang="0">
                        <a:pos x="29" y="104"/>
                      </a:cxn>
                      <a:cxn ang="0">
                        <a:pos x="29" y="107"/>
                      </a:cxn>
                    </a:cxnLst>
                    <a:rect l="0" t="0" r="r" b="b"/>
                    <a:pathLst>
                      <a:path w="39" h="107">
                        <a:moveTo>
                          <a:pt x="0" y="0"/>
                        </a:moveTo>
                        <a:lnTo>
                          <a:pt x="18" y="10"/>
                        </a:lnTo>
                        <a:lnTo>
                          <a:pt x="18" y="12"/>
                        </a:lnTo>
                        <a:lnTo>
                          <a:pt x="16" y="16"/>
                        </a:lnTo>
                        <a:lnTo>
                          <a:pt x="14" y="20"/>
                        </a:lnTo>
                        <a:lnTo>
                          <a:pt x="14" y="26"/>
                        </a:lnTo>
                        <a:lnTo>
                          <a:pt x="16" y="33"/>
                        </a:lnTo>
                        <a:lnTo>
                          <a:pt x="20" y="39"/>
                        </a:lnTo>
                        <a:lnTo>
                          <a:pt x="29" y="43"/>
                        </a:lnTo>
                        <a:lnTo>
                          <a:pt x="33" y="47"/>
                        </a:lnTo>
                        <a:lnTo>
                          <a:pt x="35" y="51"/>
                        </a:lnTo>
                        <a:lnTo>
                          <a:pt x="37" y="55"/>
                        </a:lnTo>
                        <a:lnTo>
                          <a:pt x="39" y="59"/>
                        </a:lnTo>
                        <a:lnTo>
                          <a:pt x="39" y="70"/>
                        </a:lnTo>
                        <a:lnTo>
                          <a:pt x="37" y="80"/>
                        </a:lnTo>
                        <a:lnTo>
                          <a:pt x="35" y="90"/>
                        </a:lnTo>
                        <a:lnTo>
                          <a:pt x="33" y="98"/>
                        </a:lnTo>
                        <a:lnTo>
                          <a:pt x="29" y="104"/>
                        </a:lnTo>
                        <a:lnTo>
                          <a:pt x="29" y="107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8" name="Freeform 1070"/>
                  <p:cNvSpPr>
                    <a:spLocks/>
                  </p:cNvSpPr>
                  <p:nvPr/>
                </p:nvSpPr>
                <p:spPr bwMode="auto">
                  <a:xfrm>
                    <a:off x="3233" y="1822"/>
                    <a:ext cx="99" cy="88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2" y="39"/>
                      </a:cxn>
                      <a:cxn ang="0">
                        <a:pos x="2" y="41"/>
                      </a:cxn>
                      <a:cxn ang="0">
                        <a:pos x="0" y="43"/>
                      </a:cxn>
                      <a:cxn ang="0">
                        <a:pos x="0" y="47"/>
                      </a:cxn>
                      <a:cxn ang="0">
                        <a:pos x="0" y="51"/>
                      </a:cxn>
                      <a:cxn ang="0">
                        <a:pos x="4" y="55"/>
                      </a:cxn>
                      <a:cxn ang="0">
                        <a:pos x="8" y="59"/>
                      </a:cxn>
                      <a:cxn ang="0">
                        <a:pos x="15" y="66"/>
                      </a:cxn>
                      <a:cxn ang="0">
                        <a:pos x="27" y="70"/>
                      </a:cxn>
                      <a:cxn ang="0">
                        <a:pos x="39" y="72"/>
                      </a:cxn>
                      <a:cxn ang="0">
                        <a:pos x="52" y="76"/>
                      </a:cxn>
                      <a:cxn ang="0">
                        <a:pos x="64" y="80"/>
                      </a:cxn>
                      <a:cxn ang="0">
                        <a:pos x="74" y="82"/>
                      </a:cxn>
                      <a:cxn ang="0">
                        <a:pos x="84" y="84"/>
                      </a:cxn>
                      <a:cxn ang="0">
                        <a:pos x="93" y="86"/>
                      </a:cxn>
                      <a:cxn ang="0">
                        <a:pos x="97" y="88"/>
                      </a:cxn>
                      <a:cxn ang="0">
                        <a:pos x="99" y="88"/>
                      </a:cxn>
                    </a:cxnLst>
                    <a:rect l="0" t="0" r="r" b="b"/>
                    <a:pathLst>
                      <a:path w="99" h="88">
                        <a:moveTo>
                          <a:pt x="6" y="0"/>
                        </a:moveTo>
                        <a:lnTo>
                          <a:pt x="2" y="39"/>
                        </a:lnTo>
                        <a:lnTo>
                          <a:pt x="2" y="41"/>
                        </a:lnTo>
                        <a:lnTo>
                          <a:pt x="0" y="43"/>
                        </a:lnTo>
                        <a:lnTo>
                          <a:pt x="0" y="47"/>
                        </a:lnTo>
                        <a:lnTo>
                          <a:pt x="0" y="51"/>
                        </a:lnTo>
                        <a:lnTo>
                          <a:pt x="4" y="55"/>
                        </a:lnTo>
                        <a:lnTo>
                          <a:pt x="8" y="59"/>
                        </a:lnTo>
                        <a:lnTo>
                          <a:pt x="15" y="66"/>
                        </a:lnTo>
                        <a:lnTo>
                          <a:pt x="27" y="70"/>
                        </a:lnTo>
                        <a:lnTo>
                          <a:pt x="39" y="72"/>
                        </a:lnTo>
                        <a:lnTo>
                          <a:pt x="52" y="76"/>
                        </a:lnTo>
                        <a:lnTo>
                          <a:pt x="64" y="80"/>
                        </a:lnTo>
                        <a:lnTo>
                          <a:pt x="74" y="82"/>
                        </a:lnTo>
                        <a:lnTo>
                          <a:pt x="84" y="84"/>
                        </a:lnTo>
                        <a:lnTo>
                          <a:pt x="93" y="86"/>
                        </a:lnTo>
                        <a:lnTo>
                          <a:pt x="97" y="88"/>
                        </a:lnTo>
                        <a:lnTo>
                          <a:pt x="99" y="88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9" name="Freeform 1071"/>
                  <p:cNvSpPr>
                    <a:spLocks/>
                  </p:cNvSpPr>
                  <p:nvPr/>
                </p:nvSpPr>
                <p:spPr bwMode="auto">
                  <a:xfrm>
                    <a:off x="405" y="3558"/>
                    <a:ext cx="10" cy="10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2" y="10"/>
                      </a:cxn>
                      <a:cxn ang="0">
                        <a:pos x="2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6" y="10"/>
                      </a:cxn>
                      <a:cxn ang="0">
                        <a:pos x="6" y="10"/>
                      </a:cxn>
                      <a:cxn ang="0">
                        <a:pos x="8" y="10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10" y="6"/>
                      </a:cxn>
                      <a:cxn ang="0">
                        <a:pos x="10" y="6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0" y="2"/>
                      </a:cxn>
                      <a:cxn ang="0">
                        <a:pos x="8" y="2"/>
                      </a:cxn>
                      <a:cxn ang="0">
                        <a:pos x="8" y="2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0" h="10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10" y="6"/>
                        </a:lnTo>
                        <a:lnTo>
                          <a:pt x="10" y="6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2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0" name="Freeform 1072"/>
                  <p:cNvSpPr>
                    <a:spLocks/>
                  </p:cNvSpPr>
                  <p:nvPr/>
                </p:nvSpPr>
                <p:spPr bwMode="auto">
                  <a:xfrm>
                    <a:off x="430" y="3627"/>
                    <a:ext cx="12" cy="13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2" y="7"/>
                      </a:cxn>
                      <a:cxn ang="0">
                        <a:pos x="0" y="7"/>
                      </a:cxn>
                      <a:cxn ang="0">
                        <a:pos x="2" y="9"/>
                      </a:cxn>
                      <a:cxn ang="0">
                        <a:pos x="2" y="9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4" y="11"/>
                      </a:cxn>
                      <a:cxn ang="0">
                        <a:pos x="4" y="13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3"/>
                      </a:cxn>
                      <a:cxn ang="0">
                        <a:pos x="8" y="11"/>
                      </a:cxn>
                      <a:cxn ang="0">
                        <a:pos x="10" y="11"/>
                      </a:cxn>
                      <a:cxn ang="0">
                        <a:pos x="10" y="11"/>
                      </a:cxn>
                      <a:cxn ang="0">
                        <a:pos x="12" y="11"/>
                      </a:cxn>
                      <a:cxn ang="0">
                        <a:pos x="12" y="9"/>
                      </a:cxn>
                      <a:cxn ang="0">
                        <a:pos x="12" y="9"/>
                      </a:cxn>
                      <a:cxn ang="0">
                        <a:pos x="12" y="7"/>
                      </a:cxn>
                      <a:cxn ang="0">
                        <a:pos x="12" y="7"/>
                      </a:cxn>
                      <a:cxn ang="0">
                        <a:pos x="12" y="5"/>
                      </a:cxn>
                      <a:cxn ang="0">
                        <a:pos x="10" y="5"/>
                      </a:cxn>
                      <a:cxn ang="0">
                        <a:pos x="10" y="2"/>
                      </a:cxn>
                      <a:cxn ang="0">
                        <a:pos x="10" y="2"/>
                      </a:cxn>
                      <a:cxn ang="0">
                        <a:pos x="8" y="2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2" y="2"/>
                      </a:cxn>
                      <a:cxn ang="0">
                        <a:pos x="2" y="5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12" h="13">
                        <a:moveTo>
                          <a:pt x="2" y="5"/>
                        </a:moveTo>
                        <a:lnTo>
                          <a:pt x="2" y="7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2" y="9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4" y="11"/>
                        </a:lnTo>
                        <a:lnTo>
                          <a:pt x="4" y="13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3"/>
                        </a:lnTo>
                        <a:lnTo>
                          <a:pt x="8" y="11"/>
                        </a:lnTo>
                        <a:lnTo>
                          <a:pt x="10" y="11"/>
                        </a:lnTo>
                        <a:lnTo>
                          <a:pt x="10" y="11"/>
                        </a:lnTo>
                        <a:lnTo>
                          <a:pt x="12" y="11"/>
                        </a:lnTo>
                        <a:lnTo>
                          <a:pt x="12" y="9"/>
                        </a:lnTo>
                        <a:lnTo>
                          <a:pt x="12" y="9"/>
                        </a:lnTo>
                        <a:lnTo>
                          <a:pt x="12" y="7"/>
                        </a:lnTo>
                        <a:lnTo>
                          <a:pt x="12" y="7"/>
                        </a:lnTo>
                        <a:lnTo>
                          <a:pt x="12" y="5"/>
                        </a:lnTo>
                        <a:lnTo>
                          <a:pt x="10" y="5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1" name="Freeform 1073"/>
                  <p:cNvSpPr>
                    <a:spLocks/>
                  </p:cNvSpPr>
                  <p:nvPr/>
                </p:nvSpPr>
                <p:spPr bwMode="auto">
                  <a:xfrm>
                    <a:off x="475" y="3726"/>
                    <a:ext cx="10" cy="10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2" y="10"/>
                      </a:cxn>
                      <a:cxn ang="0">
                        <a:pos x="2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6" y="10"/>
                      </a:cxn>
                      <a:cxn ang="0">
                        <a:pos x="6" y="10"/>
                      </a:cxn>
                      <a:cxn ang="0">
                        <a:pos x="8" y="10"/>
                      </a:cxn>
                      <a:cxn ang="0">
                        <a:pos x="8" y="10"/>
                      </a:cxn>
                      <a:cxn ang="0">
                        <a:pos x="10" y="8"/>
                      </a:cxn>
                      <a:cxn ang="0">
                        <a:pos x="10" y="8"/>
                      </a:cxn>
                      <a:cxn ang="0">
                        <a:pos x="10" y="6"/>
                      </a:cxn>
                      <a:cxn ang="0">
                        <a:pos x="10" y="6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0" y="2"/>
                      </a:cxn>
                      <a:cxn ang="0">
                        <a:pos x="8" y="2"/>
                      </a:cxn>
                      <a:cxn ang="0">
                        <a:pos x="8" y="2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0" h="10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8" y="10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10" y="6"/>
                        </a:lnTo>
                        <a:lnTo>
                          <a:pt x="10" y="6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2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2" name="Freeform 1074"/>
                  <p:cNvSpPr>
                    <a:spLocks/>
                  </p:cNvSpPr>
                  <p:nvPr/>
                </p:nvSpPr>
                <p:spPr bwMode="auto">
                  <a:xfrm>
                    <a:off x="467" y="3843"/>
                    <a:ext cx="10" cy="10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2" y="10"/>
                      </a:cxn>
                      <a:cxn ang="0">
                        <a:pos x="2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6" y="10"/>
                      </a:cxn>
                      <a:cxn ang="0">
                        <a:pos x="6" y="10"/>
                      </a:cxn>
                      <a:cxn ang="0">
                        <a:pos x="6" y="10"/>
                      </a:cxn>
                      <a:cxn ang="0">
                        <a:pos x="8" y="10"/>
                      </a:cxn>
                      <a:cxn ang="0">
                        <a:pos x="8" y="8"/>
                      </a:cxn>
                      <a:cxn ang="0">
                        <a:pos x="10" y="8"/>
                      </a:cxn>
                      <a:cxn ang="0">
                        <a:pos x="10" y="8"/>
                      </a:cxn>
                      <a:cxn ang="0">
                        <a:pos x="10" y="6"/>
                      </a:cxn>
                      <a:cxn ang="0">
                        <a:pos x="10" y="6"/>
                      </a:cxn>
                      <a:cxn ang="0">
                        <a:pos x="10" y="4"/>
                      </a:cxn>
                      <a:cxn ang="0">
                        <a:pos x="10" y="2"/>
                      </a:cxn>
                      <a:cxn ang="0">
                        <a:pos x="10" y="2"/>
                      </a:cxn>
                      <a:cxn ang="0">
                        <a:pos x="8" y="2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0" h="10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8" y="8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10" y="6"/>
                        </a:lnTo>
                        <a:lnTo>
                          <a:pt x="10" y="6"/>
                        </a:lnTo>
                        <a:lnTo>
                          <a:pt x="10" y="4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3" name="Freeform 1075"/>
                  <p:cNvSpPr>
                    <a:spLocks/>
                  </p:cNvSpPr>
                  <p:nvPr/>
                </p:nvSpPr>
                <p:spPr bwMode="auto">
                  <a:xfrm>
                    <a:off x="608" y="3802"/>
                    <a:ext cx="11" cy="10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2" y="8"/>
                      </a:cxn>
                      <a:cxn ang="0">
                        <a:pos x="2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6" y="10"/>
                      </a:cxn>
                      <a:cxn ang="0">
                        <a:pos x="6" y="10"/>
                      </a:cxn>
                      <a:cxn ang="0">
                        <a:pos x="8" y="10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11" y="6"/>
                      </a:cxn>
                      <a:cxn ang="0">
                        <a:pos x="11" y="6"/>
                      </a:cxn>
                      <a:cxn ang="0">
                        <a:pos x="11" y="4"/>
                      </a:cxn>
                      <a:cxn ang="0">
                        <a:pos x="11" y="4"/>
                      </a:cxn>
                      <a:cxn ang="0">
                        <a:pos x="11" y="2"/>
                      </a:cxn>
                      <a:cxn ang="0">
                        <a:pos x="11" y="2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1" h="10">
                        <a:moveTo>
                          <a:pt x="0" y="2"/>
                        </a:move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2" y="8"/>
                        </a:lnTo>
                        <a:lnTo>
                          <a:pt x="2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11" y="6"/>
                        </a:lnTo>
                        <a:lnTo>
                          <a:pt x="11" y="6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11" y="2"/>
                        </a:lnTo>
                        <a:lnTo>
                          <a:pt x="11" y="2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4" name="Freeform 1076"/>
                  <p:cNvSpPr>
                    <a:spLocks/>
                  </p:cNvSpPr>
                  <p:nvPr/>
                </p:nvSpPr>
                <p:spPr bwMode="auto">
                  <a:xfrm>
                    <a:off x="528" y="3878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5" name="Freeform 1077"/>
                  <p:cNvSpPr>
                    <a:spLocks/>
                  </p:cNvSpPr>
                  <p:nvPr/>
                </p:nvSpPr>
                <p:spPr bwMode="auto">
                  <a:xfrm>
                    <a:off x="508" y="3921"/>
                    <a:ext cx="2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2" h="4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6" name="Freeform 1078"/>
                  <p:cNvSpPr>
                    <a:spLocks/>
                  </p:cNvSpPr>
                  <p:nvPr/>
                </p:nvSpPr>
                <p:spPr bwMode="auto">
                  <a:xfrm>
                    <a:off x="592" y="3909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7" name="Freeform 1079"/>
                  <p:cNvSpPr>
                    <a:spLocks/>
                  </p:cNvSpPr>
                  <p:nvPr/>
                </p:nvSpPr>
                <p:spPr bwMode="auto">
                  <a:xfrm>
                    <a:off x="639" y="3905"/>
                    <a:ext cx="2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" name="Freeform 1080"/>
                  <p:cNvSpPr>
                    <a:spLocks/>
                  </p:cNvSpPr>
                  <p:nvPr/>
                </p:nvSpPr>
                <p:spPr bwMode="auto">
                  <a:xfrm>
                    <a:off x="643" y="3866"/>
                    <a:ext cx="2" cy="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" h="4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9" name="Freeform 1081"/>
                  <p:cNvSpPr>
                    <a:spLocks/>
                  </p:cNvSpPr>
                  <p:nvPr/>
                </p:nvSpPr>
                <p:spPr bwMode="auto">
                  <a:xfrm>
                    <a:off x="547" y="3718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10" name="Freeform 1082"/>
                  <p:cNvSpPr>
                    <a:spLocks/>
                  </p:cNvSpPr>
                  <p:nvPr/>
                </p:nvSpPr>
                <p:spPr bwMode="auto">
                  <a:xfrm>
                    <a:off x="397" y="3597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11" name="Freeform 1083"/>
                  <p:cNvSpPr>
                    <a:spLocks/>
                  </p:cNvSpPr>
                  <p:nvPr/>
                </p:nvSpPr>
                <p:spPr bwMode="auto">
                  <a:xfrm>
                    <a:off x="407" y="3697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12" name="Freeform 1084"/>
                  <p:cNvSpPr>
                    <a:spLocks/>
                  </p:cNvSpPr>
                  <p:nvPr/>
                </p:nvSpPr>
                <p:spPr bwMode="auto">
                  <a:xfrm>
                    <a:off x="440" y="3773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13" name="Freeform 1085"/>
                  <p:cNvSpPr>
                    <a:spLocks/>
                  </p:cNvSpPr>
                  <p:nvPr/>
                </p:nvSpPr>
                <p:spPr bwMode="auto">
                  <a:xfrm>
                    <a:off x="495" y="3777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2" y="4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4" y="2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14" name="Freeform 1086"/>
                  <p:cNvSpPr>
                    <a:spLocks/>
                  </p:cNvSpPr>
                  <p:nvPr/>
                </p:nvSpPr>
                <p:spPr bwMode="auto">
                  <a:xfrm>
                    <a:off x="1975" y="1880"/>
                    <a:ext cx="121" cy="208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65" y="112"/>
                      </a:cxn>
                      <a:cxn ang="0">
                        <a:pos x="121" y="208"/>
                      </a:cxn>
                    </a:cxnLst>
                    <a:rect l="0" t="0" r="r" b="b"/>
                    <a:pathLst>
                      <a:path w="121" h="208">
                        <a:moveTo>
                          <a:pt x="9" y="0"/>
                        </a:moveTo>
                        <a:cubicBezTo>
                          <a:pt x="17" y="83"/>
                          <a:pt x="0" y="90"/>
                          <a:pt x="65" y="112"/>
                        </a:cubicBezTo>
                        <a:cubicBezTo>
                          <a:pt x="78" y="132"/>
                          <a:pt x="98" y="208"/>
                          <a:pt x="121" y="208"/>
                        </a:cubicBez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15" name="Freeform 1087"/>
                  <p:cNvSpPr>
                    <a:spLocks/>
                  </p:cNvSpPr>
                  <p:nvPr/>
                </p:nvSpPr>
                <p:spPr bwMode="auto">
                  <a:xfrm>
                    <a:off x="1600" y="1728"/>
                    <a:ext cx="128" cy="480"/>
                  </a:xfrm>
                  <a:custGeom>
                    <a:avLst/>
                    <a:gdLst/>
                    <a:ahLst/>
                    <a:cxnLst>
                      <a:cxn ang="0">
                        <a:pos x="0" y="480"/>
                      </a:cxn>
                      <a:cxn ang="0">
                        <a:pos x="40" y="416"/>
                      </a:cxn>
                      <a:cxn ang="0">
                        <a:pos x="40" y="328"/>
                      </a:cxn>
                      <a:cxn ang="0">
                        <a:pos x="104" y="232"/>
                      </a:cxn>
                      <a:cxn ang="0">
                        <a:pos x="120" y="184"/>
                      </a:cxn>
                      <a:cxn ang="0">
                        <a:pos x="128" y="160"/>
                      </a:cxn>
                      <a:cxn ang="0">
                        <a:pos x="120" y="80"/>
                      </a:cxn>
                      <a:cxn ang="0">
                        <a:pos x="104" y="56"/>
                      </a:cxn>
                      <a:cxn ang="0">
                        <a:pos x="112" y="24"/>
                      </a:cxn>
                      <a:cxn ang="0">
                        <a:pos x="120" y="0"/>
                      </a:cxn>
                    </a:cxnLst>
                    <a:rect l="0" t="0" r="r" b="b"/>
                    <a:pathLst>
                      <a:path w="128" h="480">
                        <a:moveTo>
                          <a:pt x="0" y="480"/>
                        </a:moveTo>
                        <a:cubicBezTo>
                          <a:pt x="19" y="423"/>
                          <a:pt x="2" y="441"/>
                          <a:pt x="40" y="416"/>
                        </a:cubicBezTo>
                        <a:cubicBezTo>
                          <a:pt x="65" y="379"/>
                          <a:pt x="53" y="368"/>
                          <a:pt x="40" y="328"/>
                        </a:cubicBezTo>
                        <a:cubicBezTo>
                          <a:pt x="56" y="264"/>
                          <a:pt x="81" y="300"/>
                          <a:pt x="104" y="232"/>
                        </a:cubicBezTo>
                        <a:cubicBezTo>
                          <a:pt x="109" y="216"/>
                          <a:pt x="115" y="200"/>
                          <a:pt x="120" y="184"/>
                        </a:cubicBezTo>
                        <a:cubicBezTo>
                          <a:pt x="123" y="176"/>
                          <a:pt x="128" y="160"/>
                          <a:pt x="128" y="160"/>
                        </a:cubicBezTo>
                        <a:cubicBezTo>
                          <a:pt x="125" y="133"/>
                          <a:pt x="126" y="106"/>
                          <a:pt x="120" y="80"/>
                        </a:cubicBezTo>
                        <a:cubicBezTo>
                          <a:pt x="118" y="71"/>
                          <a:pt x="105" y="66"/>
                          <a:pt x="104" y="56"/>
                        </a:cubicBezTo>
                        <a:cubicBezTo>
                          <a:pt x="102" y="45"/>
                          <a:pt x="109" y="35"/>
                          <a:pt x="112" y="24"/>
                        </a:cubicBezTo>
                        <a:cubicBezTo>
                          <a:pt x="114" y="16"/>
                          <a:pt x="120" y="0"/>
                          <a:pt x="120" y="0"/>
                        </a:cubicBez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16" name="Freeform 1088"/>
                  <p:cNvSpPr>
                    <a:spLocks/>
                  </p:cNvSpPr>
                  <p:nvPr/>
                </p:nvSpPr>
                <p:spPr bwMode="auto">
                  <a:xfrm>
                    <a:off x="1220" y="1056"/>
                    <a:ext cx="412" cy="25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88" y="72"/>
                      </a:cxn>
                      <a:cxn ang="0">
                        <a:pos x="124" y="84"/>
                      </a:cxn>
                      <a:cxn ang="0">
                        <a:pos x="280" y="180"/>
                      </a:cxn>
                      <a:cxn ang="0">
                        <a:pos x="412" y="192"/>
                      </a:cxn>
                    </a:cxnLst>
                    <a:rect l="0" t="0" r="r" b="b"/>
                    <a:pathLst>
                      <a:path w="412" h="254">
                        <a:moveTo>
                          <a:pt x="4" y="0"/>
                        </a:moveTo>
                        <a:cubicBezTo>
                          <a:pt x="22" y="73"/>
                          <a:pt x="0" y="43"/>
                          <a:pt x="88" y="72"/>
                        </a:cubicBezTo>
                        <a:cubicBezTo>
                          <a:pt x="100" y="76"/>
                          <a:pt x="124" y="84"/>
                          <a:pt x="124" y="84"/>
                        </a:cubicBezTo>
                        <a:cubicBezTo>
                          <a:pt x="156" y="180"/>
                          <a:pt x="182" y="166"/>
                          <a:pt x="280" y="180"/>
                        </a:cubicBezTo>
                        <a:cubicBezTo>
                          <a:pt x="315" y="233"/>
                          <a:pt x="350" y="254"/>
                          <a:pt x="412" y="192"/>
                        </a:cubicBez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</p:grpSp>
            <p:sp>
              <p:nvSpPr>
                <p:cNvPr id="63" name="Freeform 1089"/>
                <p:cNvSpPr>
                  <a:spLocks/>
                </p:cNvSpPr>
                <p:nvPr/>
              </p:nvSpPr>
              <p:spPr bwMode="auto">
                <a:xfrm flipV="1">
                  <a:off x="2967" y="2016"/>
                  <a:ext cx="393" cy="48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55" y="30"/>
                    </a:cxn>
                    <a:cxn ang="0">
                      <a:pos x="82" y="20"/>
                    </a:cxn>
                    <a:cxn ang="0">
                      <a:pos x="137" y="2"/>
                    </a:cxn>
                    <a:cxn ang="0">
                      <a:pos x="192" y="11"/>
                    </a:cxn>
                    <a:cxn ang="0">
                      <a:pos x="274" y="2"/>
                    </a:cxn>
                    <a:cxn ang="0">
                      <a:pos x="329" y="20"/>
                    </a:cxn>
                    <a:cxn ang="0">
                      <a:pos x="384" y="2"/>
                    </a:cxn>
                  </a:cxnLst>
                  <a:rect l="0" t="0" r="r" b="b"/>
                  <a:pathLst>
                    <a:path w="384" h="48">
                      <a:moveTo>
                        <a:pt x="0" y="48"/>
                      </a:moveTo>
                      <a:cubicBezTo>
                        <a:pt x="18" y="42"/>
                        <a:pt x="37" y="37"/>
                        <a:pt x="55" y="30"/>
                      </a:cubicBezTo>
                      <a:cubicBezTo>
                        <a:pt x="64" y="27"/>
                        <a:pt x="73" y="23"/>
                        <a:pt x="82" y="20"/>
                      </a:cubicBezTo>
                      <a:cubicBezTo>
                        <a:pt x="100" y="14"/>
                        <a:pt x="137" y="2"/>
                        <a:pt x="137" y="2"/>
                      </a:cubicBezTo>
                      <a:cubicBezTo>
                        <a:pt x="155" y="5"/>
                        <a:pt x="173" y="11"/>
                        <a:pt x="192" y="11"/>
                      </a:cubicBezTo>
                      <a:cubicBezTo>
                        <a:pt x="219" y="11"/>
                        <a:pt x="247" y="0"/>
                        <a:pt x="274" y="2"/>
                      </a:cubicBezTo>
                      <a:cubicBezTo>
                        <a:pt x="293" y="3"/>
                        <a:pt x="329" y="20"/>
                        <a:pt x="329" y="20"/>
                      </a:cubicBezTo>
                      <a:cubicBezTo>
                        <a:pt x="347" y="14"/>
                        <a:pt x="384" y="2"/>
                        <a:pt x="384" y="2"/>
                      </a:cubicBezTo>
                    </a:path>
                  </a:pathLst>
                </a:custGeom>
                <a:noFill/>
                <a:ln w="12700" cmpd="sng">
                  <a:solidFill>
                    <a:srgbClr val="9966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9" name="Group 1090"/>
              <p:cNvGrpSpPr>
                <a:grpSpLocks/>
              </p:cNvGrpSpPr>
              <p:nvPr/>
            </p:nvGrpSpPr>
            <p:grpSpPr bwMode="auto">
              <a:xfrm>
                <a:off x="528" y="1344"/>
                <a:ext cx="1951" cy="2726"/>
                <a:chOff x="528" y="1344"/>
                <a:chExt cx="1951" cy="2726"/>
              </a:xfrm>
            </p:grpSpPr>
            <p:sp>
              <p:nvSpPr>
                <p:cNvPr id="10" name="Freeform 1091"/>
                <p:cNvSpPr>
                  <a:spLocks/>
                </p:cNvSpPr>
                <p:nvPr/>
              </p:nvSpPr>
              <p:spPr bwMode="auto">
                <a:xfrm>
                  <a:off x="2459" y="4023"/>
                  <a:ext cx="20" cy="47"/>
                </a:xfrm>
                <a:custGeom>
                  <a:avLst/>
                  <a:gdLst/>
                  <a:ahLst/>
                  <a:cxnLst>
                    <a:cxn ang="0">
                      <a:pos x="20" y="4"/>
                    </a:cxn>
                    <a:cxn ang="0">
                      <a:pos x="10" y="3"/>
                    </a:cxn>
                    <a:cxn ang="0">
                      <a:pos x="0" y="14"/>
                    </a:cxn>
                    <a:cxn ang="0">
                      <a:pos x="1" y="34"/>
                    </a:cxn>
                    <a:cxn ang="0">
                      <a:pos x="10" y="57"/>
                    </a:cxn>
                    <a:cxn ang="0">
                      <a:pos x="21" y="43"/>
                    </a:cxn>
                    <a:cxn ang="0">
                      <a:pos x="25" y="16"/>
                    </a:cxn>
                    <a:cxn ang="0">
                      <a:pos x="20" y="0"/>
                    </a:cxn>
                    <a:cxn ang="0">
                      <a:pos x="20" y="4"/>
                    </a:cxn>
                  </a:cxnLst>
                  <a:rect l="0" t="0" r="r" b="b"/>
                  <a:pathLst>
                    <a:path w="25" h="57">
                      <a:moveTo>
                        <a:pt x="20" y="4"/>
                      </a:moveTo>
                      <a:lnTo>
                        <a:pt x="10" y="3"/>
                      </a:lnTo>
                      <a:lnTo>
                        <a:pt x="0" y="14"/>
                      </a:lnTo>
                      <a:lnTo>
                        <a:pt x="1" y="34"/>
                      </a:lnTo>
                      <a:lnTo>
                        <a:pt x="10" y="57"/>
                      </a:lnTo>
                      <a:lnTo>
                        <a:pt x="21" y="43"/>
                      </a:lnTo>
                      <a:lnTo>
                        <a:pt x="25" y="16"/>
                      </a:lnTo>
                      <a:lnTo>
                        <a:pt x="20" y="0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1" name="Freeform 1092"/>
                <p:cNvSpPr>
                  <a:spLocks/>
                </p:cNvSpPr>
                <p:nvPr/>
              </p:nvSpPr>
              <p:spPr bwMode="auto">
                <a:xfrm>
                  <a:off x="2459" y="4023"/>
                  <a:ext cx="20" cy="47"/>
                </a:xfrm>
                <a:custGeom>
                  <a:avLst/>
                  <a:gdLst/>
                  <a:ahLst/>
                  <a:cxnLst>
                    <a:cxn ang="0">
                      <a:pos x="20" y="4"/>
                    </a:cxn>
                    <a:cxn ang="0">
                      <a:pos x="10" y="3"/>
                    </a:cxn>
                    <a:cxn ang="0">
                      <a:pos x="0" y="14"/>
                    </a:cxn>
                    <a:cxn ang="0">
                      <a:pos x="1" y="34"/>
                    </a:cxn>
                    <a:cxn ang="0">
                      <a:pos x="10" y="57"/>
                    </a:cxn>
                    <a:cxn ang="0">
                      <a:pos x="21" y="43"/>
                    </a:cxn>
                    <a:cxn ang="0">
                      <a:pos x="25" y="16"/>
                    </a:cxn>
                    <a:cxn ang="0">
                      <a:pos x="20" y="0"/>
                    </a:cxn>
                    <a:cxn ang="0">
                      <a:pos x="20" y="4"/>
                    </a:cxn>
                  </a:cxnLst>
                  <a:rect l="0" t="0" r="r" b="b"/>
                  <a:pathLst>
                    <a:path w="25" h="57">
                      <a:moveTo>
                        <a:pt x="20" y="4"/>
                      </a:moveTo>
                      <a:lnTo>
                        <a:pt x="10" y="3"/>
                      </a:lnTo>
                      <a:lnTo>
                        <a:pt x="0" y="14"/>
                      </a:lnTo>
                      <a:lnTo>
                        <a:pt x="1" y="34"/>
                      </a:lnTo>
                      <a:lnTo>
                        <a:pt x="10" y="57"/>
                      </a:lnTo>
                      <a:lnTo>
                        <a:pt x="21" y="43"/>
                      </a:lnTo>
                      <a:lnTo>
                        <a:pt x="25" y="16"/>
                      </a:lnTo>
                      <a:lnTo>
                        <a:pt x="20" y="0"/>
                      </a:lnTo>
                      <a:lnTo>
                        <a:pt x="20" y="4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2" name="Freeform 1093"/>
                <p:cNvSpPr>
                  <a:spLocks/>
                </p:cNvSpPr>
                <p:nvPr/>
              </p:nvSpPr>
              <p:spPr bwMode="auto">
                <a:xfrm>
                  <a:off x="2459" y="4023"/>
                  <a:ext cx="20" cy="47"/>
                </a:xfrm>
                <a:custGeom>
                  <a:avLst/>
                  <a:gdLst/>
                  <a:ahLst/>
                  <a:cxnLst>
                    <a:cxn ang="0">
                      <a:pos x="20" y="4"/>
                    </a:cxn>
                    <a:cxn ang="0">
                      <a:pos x="10" y="3"/>
                    </a:cxn>
                    <a:cxn ang="0">
                      <a:pos x="0" y="14"/>
                    </a:cxn>
                    <a:cxn ang="0">
                      <a:pos x="1" y="34"/>
                    </a:cxn>
                    <a:cxn ang="0">
                      <a:pos x="10" y="57"/>
                    </a:cxn>
                    <a:cxn ang="0">
                      <a:pos x="21" y="43"/>
                    </a:cxn>
                    <a:cxn ang="0">
                      <a:pos x="25" y="16"/>
                    </a:cxn>
                    <a:cxn ang="0">
                      <a:pos x="20" y="0"/>
                    </a:cxn>
                    <a:cxn ang="0">
                      <a:pos x="20" y="4"/>
                    </a:cxn>
                  </a:cxnLst>
                  <a:rect l="0" t="0" r="r" b="b"/>
                  <a:pathLst>
                    <a:path w="25" h="57">
                      <a:moveTo>
                        <a:pt x="20" y="4"/>
                      </a:moveTo>
                      <a:lnTo>
                        <a:pt x="10" y="3"/>
                      </a:lnTo>
                      <a:lnTo>
                        <a:pt x="0" y="14"/>
                      </a:lnTo>
                      <a:lnTo>
                        <a:pt x="1" y="34"/>
                      </a:lnTo>
                      <a:lnTo>
                        <a:pt x="10" y="57"/>
                      </a:lnTo>
                      <a:lnTo>
                        <a:pt x="21" y="43"/>
                      </a:lnTo>
                      <a:lnTo>
                        <a:pt x="25" y="16"/>
                      </a:lnTo>
                      <a:lnTo>
                        <a:pt x="20" y="0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" name="Freeform 1094"/>
                <p:cNvSpPr>
                  <a:spLocks/>
                </p:cNvSpPr>
                <p:nvPr/>
              </p:nvSpPr>
              <p:spPr bwMode="auto">
                <a:xfrm>
                  <a:off x="2459" y="3936"/>
                  <a:ext cx="20" cy="47"/>
                </a:xfrm>
                <a:custGeom>
                  <a:avLst/>
                  <a:gdLst/>
                  <a:ahLst/>
                  <a:cxnLst>
                    <a:cxn ang="0">
                      <a:pos x="20" y="4"/>
                    </a:cxn>
                    <a:cxn ang="0">
                      <a:pos x="10" y="3"/>
                    </a:cxn>
                    <a:cxn ang="0">
                      <a:pos x="0" y="14"/>
                    </a:cxn>
                    <a:cxn ang="0">
                      <a:pos x="1" y="34"/>
                    </a:cxn>
                    <a:cxn ang="0">
                      <a:pos x="10" y="57"/>
                    </a:cxn>
                    <a:cxn ang="0">
                      <a:pos x="21" y="43"/>
                    </a:cxn>
                    <a:cxn ang="0">
                      <a:pos x="25" y="16"/>
                    </a:cxn>
                    <a:cxn ang="0">
                      <a:pos x="20" y="0"/>
                    </a:cxn>
                    <a:cxn ang="0">
                      <a:pos x="20" y="4"/>
                    </a:cxn>
                  </a:cxnLst>
                  <a:rect l="0" t="0" r="r" b="b"/>
                  <a:pathLst>
                    <a:path w="25" h="57">
                      <a:moveTo>
                        <a:pt x="20" y="4"/>
                      </a:moveTo>
                      <a:lnTo>
                        <a:pt x="10" y="3"/>
                      </a:lnTo>
                      <a:lnTo>
                        <a:pt x="0" y="14"/>
                      </a:lnTo>
                      <a:lnTo>
                        <a:pt x="1" y="34"/>
                      </a:lnTo>
                      <a:lnTo>
                        <a:pt x="10" y="57"/>
                      </a:lnTo>
                      <a:lnTo>
                        <a:pt x="21" y="43"/>
                      </a:lnTo>
                      <a:lnTo>
                        <a:pt x="25" y="16"/>
                      </a:lnTo>
                      <a:lnTo>
                        <a:pt x="20" y="0"/>
                      </a:lnTo>
                      <a:lnTo>
                        <a:pt x="20" y="4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4" name="Freeform 1095"/>
                <p:cNvSpPr>
                  <a:spLocks/>
                </p:cNvSpPr>
                <p:nvPr/>
              </p:nvSpPr>
              <p:spPr bwMode="auto">
                <a:xfrm>
                  <a:off x="765" y="1344"/>
                  <a:ext cx="46" cy="48"/>
                </a:xfrm>
                <a:custGeom>
                  <a:avLst/>
                  <a:gdLst/>
                  <a:ahLst/>
                  <a:cxnLst>
                    <a:cxn ang="0">
                      <a:pos x="18" y="38"/>
                    </a:cxn>
                    <a:cxn ang="0">
                      <a:pos x="23" y="38"/>
                    </a:cxn>
                    <a:cxn ang="0">
                      <a:pos x="27" y="38"/>
                    </a:cxn>
                    <a:cxn ang="0">
                      <a:pos x="30" y="36"/>
                    </a:cxn>
                    <a:cxn ang="0">
                      <a:pos x="33" y="33"/>
                    </a:cxn>
                    <a:cxn ang="0">
                      <a:pos x="35" y="30"/>
                    </a:cxn>
                    <a:cxn ang="0">
                      <a:pos x="37" y="26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8" y="15"/>
                    </a:cxn>
                    <a:cxn ang="0">
                      <a:pos x="37" y="11"/>
                    </a:cxn>
                    <a:cxn ang="0">
                      <a:pos x="35" y="8"/>
                    </a:cxn>
                    <a:cxn ang="0">
                      <a:pos x="33" y="6"/>
                    </a:cxn>
                    <a:cxn ang="0">
                      <a:pos x="30" y="3"/>
                    </a:cxn>
                    <a:cxn ang="0">
                      <a:pos x="27" y="2"/>
                    </a:cxn>
                    <a:cxn ang="0">
                      <a:pos x="23" y="2"/>
                    </a:cxn>
                    <a:cxn ang="0">
                      <a:pos x="18" y="0"/>
                    </a:cxn>
                    <a:cxn ang="0">
                      <a:pos x="15" y="2"/>
                    </a:cxn>
                    <a:cxn ang="0">
                      <a:pos x="12" y="2"/>
                    </a:cxn>
                    <a:cxn ang="0">
                      <a:pos x="8" y="3"/>
                    </a:cxn>
                    <a:cxn ang="0">
                      <a:pos x="5" y="6"/>
                    </a:cxn>
                    <a:cxn ang="0">
                      <a:pos x="3" y="8"/>
                    </a:cxn>
                    <a:cxn ang="0">
                      <a:pos x="2" y="11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6"/>
                    </a:cxn>
                    <a:cxn ang="0">
                      <a:pos x="3" y="30"/>
                    </a:cxn>
                    <a:cxn ang="0">
                      <a:pos x="5" y="33"/>
                    </a:cxn>
                    <a:cxn ang="0">
                      <a:pos x="8" y="36"/>
                    </a:cxn>
                    <a:cxn ang="0">
                      <a:pos x="12" y="38"/>
                    </a:cxn>
                    <a:cxn ang="0">
                      <a:pos x="15" y="38"/>
                    </a:cxn>
                    <a:cxn ang="0">
                      <a:pos x="18" y="38"/>
                    </a:cxn>
                  </a:cxnLst>
                  <a:rect l="0" t="0" r="r" b="b"/>
                  <a:pathLst>
                    <a:path w="38" h="38">
                      <a:moveTo>
                        <a:pt x="18" y="38"/>
                      </a:moveTo>
                      <a:lnTo>
                        <a:pt x="23" y="38"/>
                      </a:lnTo>
                      <a:lnTo>
                        <a:pt x="27" y="38"/>
                      </a:lnTo>
                      <a:lnTo>
                        <a:pt x="30" y="36"/>
                      </a:lnTo>
                      <a:lnTo>
                        <a:pt x="33" y="33"/>
                      </a:lnTo>
                      <a:lnTo>
                        <a:pt x="35" y="30"/>
                      </a:lnTo>
                      <a:lnTo>
                        <a:pt x="37" y="26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15"/>
                      </a:lnTo>
                      <a:lnTo>
                        <a:pt x="37" y="11"/>
                      </a:lnTo>
                      <a:lnTo>
                        <a:pt x="35" y="8"/>
                      </a:lnTo>
                      <a:lnTo>
                        <a:pt x="33" y="6"/>
                      </a:lnTo>
                      <a:lnTo>
                        <a:pt x="30" y="3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8" y="0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3" y="30"/>
                      </a:lnTo>
                      <a:lnTo>
                        <a:pt x="5" y="33"/>
                      </a:lnTo>
                      <a:lnTo>
                        <a:pt x="8" y="36"/>
                      </a:lnTo>
                      <a:lnTo>
                        <a:pt x="12" y="38"/>
                      </a:lnTo>
                      <a:lnTo>
                        <a:pt x="15" y="38"/>
                      </a:lnTo>
                      <a:lnTo>
                        <a:pt x="18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5" name="Freeform 1096"/>
                <p:cNvSpPr>
                  <a:spLocks/>
                </p:cNvSpPr>
                <p:nvPr/>
              </p:nvSpPr>
              <p:spPr bwMode="auto">
                <a:xfrm>
                  <a:off x="883" y="1664"/>
                  <a:ext cx="45" cy="50"/>
                </a:xfrm>
                <a:custGeom>
                  <a:avLst/>
                  <a:gdLst/>
                  <a:ahLst/>
                  <a:cxnLst>
                    <a:cxn ang="0">
                      <a:pos x="18" y="40"/>
                    </a:cxn>
                    <a:cxn ang="0">
                      <a:pos x="23" y="38"/>
                    </a:cxn>
                    <a:cxn ang="0">
                      <a:pos x="26" y="38"/>
                    </a:cxn>
                    <a:cxn ang="0">
                      <a:pos x="29" y="37"/>
                    </a:cxn>
                    <a:cxn ang="0">
                      <a:pos x="33" y="33"/>
                    </a:cxn>
                    <a:cxn ang="0">
                      <a:pos x="34" y="30"/>
                    </a:cxn>
                    <a:cxn ang="0">
                      <a:pos x="36" y="27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8" y="17"/>
                    </a:cxn>
                    <a:cxn ang="0">
                      <a:pos x="36" y="12"/>
                    </a:cxn>
                    <a:cxn ang="0">
                      <a:pos x="34" y="8"/>
                    </a:cxn>
                    <a:cxn ang="0">
                      <a:pos x="33" y="7"/>
                    </a:cxn>
                    <a:cxn ang="0">
                      <a:pos x="29" y="4"/>
                    </a:cxn>
                    <a:cxn ang="0">
                      <a:pos x="26" y="2"/>
                    </a:cxn>
                    <a:cxn ang="0">
                      <a:pos x="23" y="0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1" y="2"/>
                    </a:cxn>
                    <a:cxn ang="0">
                      <a:pos x="8" y="4"/>
                    </a:cxn>
                    <a:cxn ang="0">
                      <a:pos x="5" y="7"/>
                    </a:cxn>
                    <a:cxn ang="0">
                      <a:pos x="3" y="8"/>
                    </a:cxn>
                    <a:cxn ang="0">
                      <a:pos x="1" y="12"/>
                    </a:cxn>
                    <a:cxn ang="0">
                      <a:pos x="0" y="17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1" y="27"/>
                    </a:cxn>
                    <a:cxn ang="0">
                      <a:pos x="3" y="30"/>
                    </a:cxn>
                    <a:cxn ang="0">
                      <a:pos x="5" y="33"/>
                    </a:cxn>
                    <a:cxn ang="0">
                      <a:pos x="8" y="37"/>
                    </a:cxn>
                    <a:cxn ang="0">
                      <a:pos x="11" y="38"/>
                    </a:cxn>
                    <a:cxn ang="0">
                      <a:pos x="14" y="38"/>
                    </a:cxn>
                    <a:cxn ang="0">
                      <a:pos x="18" y="40"/>
                    </a:cxn>
                  </a:cxnLst>
                  <a:rect l="0" t="0" r="r" b="b"/>
                  <a:pathLst>
                    <a:path w="38" h="40">
                      <a:moveTo>
                        <a:pt x="18" y="40"/>
                      </a:moveTo>
                      <a:lnTo>
                        <a:pt x="23" y="38"/>
                      </a:lnTo>
                      <a:lnTo>
                        <a:pt x="26" y="38"/>
                      </a:lnTo>
                      <a:lnTo>
                        <a:pt x="29" y="37"/>
                      </a:lnTo>
                      <a:lnTo>
                        <a:pt x="33" y="33"/>
                      </a:lnTo>
                      <a:lnTo>
                        <a:pt x="34" y="30"/>
                      </a:lnTo>
                      <a:lnTo>
                        <a:pt x="36" y="27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17"/>
                      </a:lnTo>
                      <a:lnTo>
                        <a:pt x="36" y="12"/>
                      </a:lnTo>
                      <a:lnTo>
                        <a:pt x="34" y="8"/>
                      </a:lnTo>
                      <a:lnTo>
                        <a:pt x="33" y="7"/>
                      </a:lnTo>
                      <a:lnTo>
                        <a:pt x="29" y="4"/>
                      </a:lnTo>
                      <a:lnTo>
                        <a:pt x="26" y="2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5" y="7"/>
                      </a:lnTo>
                      <a:lnTo>
                        <a:pt x="3" y="8"/>
                      </a:lnTo>
                      <a:lnTo>
                        <a:pt x="1" y="12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3" y="30"/>
                      </a:lnTo>
                      <a:lnTo>
                        <a:pt x="5" y="33"/>
                      </a:lnTo>
                      <a:lnTo>
                        <a:pt x="8" y="37"/>
                      </a:lnTo>
                      <a:lnTo>
                        <a:pt x="11" y="38"/>
                      </a:lnTo>
                      <a:lnTo>
                        <a:pt x="14" y="38"/>
                      </a:lnTo>
                      <a:lnTo>
                        <a:pt x="18" y="4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6" name="Freeform 1097"/>
                <p:cNvSpPr>
                  <a:spLocks/>
                </p:cNvSpPr>
                <p:nvPr/>
              </p:nvSpPr>
              <p:spPr bwMode="auto">
                <a:xfrm>
                  <a:off x="928" y="1614"/>
                  <a:ext cx="45" cy="50"/>
                </a:xfrm>
                <a:custGeom>
                  <a:avLst/>
                  <a:gdLst/>
                  <a:ahLst/>
                  <a:cxnLst>
                    <a:cxn ang="0">
                      <a:pos x="18" y="40"/>
                    </a:cxn>
                    <a:cxn ang="0">
                      <a:pos x="23" y="40"/>
                    </a:cxn>
                    <a:cxn ang="0">
                      <a:pos x="26" y="38"/>
                    </a:cxn>
                    <a:cxn ang="0">
                      <a:pos x="29" y="36"/>
                    </a:cxn>
                    <a:cxn ang="0">
                      <a:pos x="31" y="33"/>
                    </a:cxn>
                    <a:cxn ang="0">
                      <a:pos x="34" y="31"/>
                    </a:cxn>
                    <a:cxn ang="0">
                      <a:pos x="36" y="28"/>
                    </a:cxn>
                    <a:cxn ang="0">
                      <a:pos x="38" y="25"/>
                    </a:cxn>
                    <a:cxn ang="0">
                      <a:pos x="38" y="20"/>
                    </a:cxn>
                    <a:cxn ang="0">
                      <a:pos x="38" y="16"/>
                    </a:cxn>
                    <a:cxn ang="0">
                      <a:pos x="36" y="13"/>
                    </a:cxn>
                    <a:cxn ang="0">
                      <a:pos x="34" y="10"/>
                    </a:cxn>
                    <a:cxn ang="0">
                      <a:pos x="31" y="7"/>
                    </a:cxn>
                    <a:cxn ang="0">
                      <a:pos x="29" y="3"/>
                    </a:cxn>
                    <a:cxn ang="0">
                      <a:pos x="26" y="2"/>
                    </a:cxn>
                    <a:cxn ang="0">
                      <a:pos x="23" y="2"/>
                    </a:cxn>
                    <a:cxn ang="0">
                      <a:pos x="18" y="0"/>
                    </a:cxn>
                    <a:cxn ang="0">
                      <a:pos x="14" y="2"/>
                    </a:cxn>
                    <a:cxn ang="0">
                      <a:pos x="11" y="2"/>
                    </a:cxn>
                    <a:cxn ang="0">
                      <a:pos x="8" y="3"/>
                    </a:cxn>
                    <a:cxn ang="0">
                      <a:pos x="5" y="7"/>
                    </a:cxn>
                    <a:cxn ang="0">
                      <a:pos x="3" y="10"/>
                    </a:cxn>
                    <a:cxn ang="0">
                      <a:pos x="0" y="13"/>
                    </a:cxn>
                    <a:cxn ang="0">
                      <a:pos x="0" y="16"/>
                    </a:cxn>
                    <a:cxn ang="0">
                      <a:pos x="0" y="20"/>
                    </a:cxn>
                    <a:cxn ang="0">
                      <a:pos x="0" y="25"/>
                    </a:cxn>
                    <a:cxn ang="0">
                      <a:pos x="0" y="28"/>
                    </a:cxn>
                    <a:cxn ang="0">
                      <a:pos x="3" y="31"/>
                    </a:cxn>
                    <a:cxn ang="0">
                      <a:pos x="5" y="33"/>
                    </a:cxn>
                    <a:cxn ang="0">
                      <a:pos x="8" y="36"/>
                    </a:cxn>
                    <a:cxn ang="0">
                      <a:pos x="11" y="38"/>
                    </a:cxn>
                    <a:cxn ang="0">
                      <a:pos x="14" y="40"/>
                    </a:cxn>
                    <a:cxn ang="0">
                      <a:pos x="18" y="40"/>
                    </a:cxn>
                  </a:cxnLst>
                  <a:rect l="0" t="0" r="r" b="b"/>
                  <a:pathLst>
                    <a:path w="38" h="40">
                      <a:moveTo>
                        <a:pt x="18" y="40"/>
                      </a:moveTo>
                      <a:lnTo>
                        <a:pt x="23" y="40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3"/>
                      </a:lnTo>
                      <a:lnTo>
                        <a:pt x="34" y="31"/>
                      </a:lnTo>
                      <a:lnTo>
                        <a:pt x="36" y="28"/>
                      </a:lnTo>
                      <a:lnTo>
                        <a:pt x="38" y="25"/>
                      </a:lnTo>
                      <a:lnTo>
                        <a:pt x="38" y="20"/>
                      </a:lnTo>
                      <a:lnTo>
                        <a:pt x="38" y="16"/>
                      </a:lnTo>
                      <a:lnTo>
                        <a:pt x="36" y="13"/>
                      </a:lnTo>
                      <a:lnTo>
                        <a:pt x="34" y="10"/>
                      </a:lnTo>
                      <a:lnTo>
                        <a:pt x="31" y="7"/>
                      </a:lnTo>
                      <a:lnTo>
                        <a:pt x="29" y="3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5" y="7"/>
                      </a:lnTo>
                      <a:lnTo>
                        <a:pt x="3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3" y="31"/>
                      </a:lnTo>
                      <a:lnTo>
                        <a:pt x="5" y="33"/>
                      </a:lnTo>
                      <a:lnTo>
                        <a:pt x="8" y="36"/>
                      </a:lnTo>
                      <a:lnTo>
                        <a:pt x="11" y="38"/>
                      </a:lnTo>
                      <a:lnTo>
                        <a:pt x="14" y="40"/>
                      </a:lnTo>
                      <a:lnTo>
                        <a:pt x="18" y="4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7" name="Freeform 1098"/>
                <p:cNvSpPr>
                  <a:spLocks/>
                </p:cNvSpPr>
                <p:nvPr/>
              </p:nvSpPr>
              <p:spPr bwMode="auto">
                <a:xfrm>
                  <a:off x="584" y="2077"/>
                  <a:ext cx="49" cy="48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4" y="38"/>
                    </a:cxn>
                    <a:cxn ang="0">
                      <a:pos x="27" y="36"/>
                    </a:cxn>
                    <a:cxn ang="0">
                      <a:pos x="30" y="35"/>
                    </a:cxn>
                    <a:cxn ang="0">
                      <a:pos x="34" y="33"/>
                    </a:cxn>
                    <a:cxn ang="0">
                      <a:pos x="37" y="30"/>
                    </a:cxn>
                    <a:cxn ang="0">
                      <a:pos x="38" y="26"/>
                    </a:cxn>
                    <a:cxn ang="0">
                      <a:pos x="38" y="23"/>
                    </a:cxn>
                    <a:cxn ang="0">
                      <a:pos x="40" y="18"/>
                    </a:cxn>
                    <a:cxn ang="0">
                      <a:pos x="38" y="15"/>
                    </a:cxn>
                    <a:cxn ang="0">
                      <a:pos x="38" y="12"/>
                    </a:cxn>
                    <a:cxn ang="0">
                      <a:pos x="37" y="8"/>
                    </a:cxn>
                    <a:cxn ang="0">
                      <a:pos x="34" y="5"/>
                    </a:cxn>
                    <a:cxn ang="0">
                      <a:pos x="30" y="3"/>
                    </a:cxn>
                    <a:cxn ang="0">
                      <a:pos x="27" y="2"/>
                    </a:cxn>
                    <a:cxn ang="0">
                      <a:pos x="24" y="0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2" y="2"/>
                    </a:cxn>
                    <a:cxn ang="0">
                      <a:pos x="9" y="3"/>
                    </a:cxn>
                    <a:cxn ang="0">
                      <a:pos x="7" y="5"/>
                    </a:cxn>
                    <a:cxn ang="0">
                      <a:pos x="4" y="8"/>
                    </a:cxn>
                    <a:cxn ang="0">
                      <a:pos x="2" y="12"/>
                    </a:cxn>
                    <a:cxn ang="0">
                      <a:pos x="0" y="15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2" y="26"/>
                    </a:cxn>
                    <a:cxn ang="0">
                      <a:pos x="4" y="30"/>
                    </a:cxn>
                    <a:cxn ang="0">
                      <a:pos x="7" y="33"/>
                    </a:cxn>
                    <a:cxn ang="0">
                      <a:pos x="9" y="35"/>
                    </a:cxn>
                    <a:cxn ang="0">
                      <a:pos x="12" y="36"/>
                    </a:cxn>
                    <a:cxn ang="0">
                      <a:pos x="17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40" h="38">
                      <a:moveTo>
                        <a:pt x="20" y="38"/>
                      </a:moveTo>
                      <a:lnTo>
                        <a:pt x="24" y="38"/>
                      </a:lnTo>
                      <a:lnTo>
                        <a:pt x="27" y="36"/>
                      </a:lnTo>
                      <a:lnTo>
                        <a:pt x="30" y="35"/>
                      </a:lnTo>
                      <a:lnTo>
                        <a:pt x="34" y="33"/>
                      </a:lnTo>
                      <a:lnTo>
                        <a:pt x="37" y="30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40" y="18"/>
                      </a:lnTo>
                      <a:lnTo>
                        <a:pt x="38" y="15"/>
                      </a:lnTo>
                      <a:lnTo>
                        <a:pt x="38" y="12"/>
                      </a:lnTo>
                      <a:lnTo>
                        <a:pt x="37" y="8"/>
                      </a:lnTo>
                      <a:lnTo>
                        <a:pt x="34" y="5"/>
                      </a:lnTo>
                      <a:lnTo>
                        <a:pt x="30" y="3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30"/>
                      </a:lnTo>
                      <a:lnTo>
                        <a:pt x="7" y="33"/>
                      </a:lnTo>
                      <a:lnTo>
                        <a:pt x="9" y="35"/>
                      </a:lnTo>
                      <a:lnTo>
                        <a:pt x="12" y="36"/>
                      </a:lnTo>
                      <a:lnTo>
                        <a:pt x="17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8" name="Freeform 1099"/>
                <p:cNvSpPr>
                  <a:spLocks/>
                </p:cNvSpPr>
                <p:nvPr/>
              </p:nvSpPr>
              <p:spPr bwMode="auto">
                <a:xfrm>
                  <a:off x="528" y="2374"/>
                  <a:ext cx="47" cy="48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5" y="38"/>
                    </a:cxn>
                    <a:cxn ang="0">
                      <a:pos x="28" y="36"/>
                    </a:cxn>
                    <a:cxn ang="0">
                      <a:pos x="31" y="34"/>
                    </a:cxn>
                    <a:cxn ang="0">
                      <a:pos x="33" y="33"/>
                    </a:cxn>
                    <a:cxn ang="0">
                      <a:pos x="36" y="29"/>
                    </a:cxn>
                    <a:cxn ang="0">
                      <a:pos x="38" y="26"/>
                    </a:cxn>
                    <a:cxn ang="0">
                      <a:pos x="40" y="23"/>
                    </a:cxn>
                    <a:cxn ang="0">
                      <a:pos x="40" y="20"/>
                    </a:cxn>
                    <a:cxn ang="0">
                      <a:pos x="40" y="15"/>
                    </a:cxn>
                    <a:cxn ang="0">
                      <a:pos x="38" y="11"/>
                    </a:cxn>
                    <a:cxn ang="0">
                      <a:pos x="36" y="8"/>
                    </a:cxn>
                    <a:cxn ang="0">
                      <a:pos x="33" y="5"/>
                    </a:cxn>
                    <a:cxn ang="0">
                      <a:pos x="31" y="3"/>
                    </a:cxn>
                    <a:cxn ang="0">
                      <a:pos x="28" y="1"/>
                    </a:cxn>
                    <a:cxn ang="0">
                      <a:pos x="25" y="0"/>
                    </a:cxn>
                    <a:cxn ang="0">
                      <a:pos x="20" y="0"/>
                    </a:cxn>
                    <a:cxn ang="0">
                      <a:pos x="16" y="0"/>
                    </a:cxn>
                    <a:cxn ang="0">
                      <a:pos x="13" y="1"/>
                    </a:cxn>
                    <a:cxn ang="0">
                      <a:pos x="10" y="3"/>
                    </a:cxn>
                    <a:cxn ang="0">
                      <a:pos x="7" y="5"/>
                    </a:cxn>
                    <a:cxn ang="0">
                      <a:pos x="3" y="8"/>
                    </a:cxn>
                    <a:cxn ang="0">
                      <a:pos x="2" y="11"/>
                    </a:cxn>
                    <a:cxn ang="0">
                      <a:pos x="2" y="15"/>
                    </a:cxn>
                    <a:cxn ang="0">
                      <a:pos x="0" y="20"/>
                    </a:cxn>
                    <a:cxn ang="0">
                      <a:pos x="2" y="23"/>
                    </a:cxn>
                    <a:cxn ang="0">
                      <a:pos x="2" y="26"/>
                    </a:cxn>
                    <a:cxn ang="0">
                      <a:pos x="3" y="29"/>
                    </a:cxn>
                    <a:cxn ang="0">
                      <a:pos x="7" y="33"/>
                    </a:cxn>
                    <a:cxn ang="0">
                      <a:pos x="10" y="34"/>
                    </a:cxn>
                    <a:cxn ang="0">
                      <a:pos x="13" y="36"/>
                    </a:cxn>
                    <a:cxn ang="0">
                      <a:pos x="16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40" h="38">
                      <a:moveTo>
                        <a:pt x="20" y="38"/>
                      </a:moveTo>
                      <a:lnTo>
                        <a:pt x="25" y="38"/>
                      </a:lnTo>
                      <a:lnTo>
                        <a:pt x="28" y="36"/>
                      </a:lnTo>
                      <a:lnTo>
                        <a:pt x="31" y="34"/>
                      </a:lnTo>
                      <a:lnTo>
                        <a:pt x="33" y="33"/>
                      </a:lnTo>
                      <a:lnTo>
                        <a:pt x="36" y="29"/>
                      </a:lnTo>
                      <a:lnTo>
                        <a:pt x="38" y="26"/>
                      </a:lnTo>
                      <a:lnTo>
                        <a:pt x="40" y="23"/>
                      </a:lnTo>
                      <a:lnTo>
                        <a:pt x="40" y="20"/>
                      </a:lnTo>
                      <a:lnTo>
                        <a:pt x="40" y="15"/>
                      </a:lnTo>
                      <a:lnTo>
                        <a:pt x="38" y="11"/>
                      </a:lnTo>
                      <a:lnTo>
                        <a:pt x="36" y="8"/>
                      </a:lnTo>
                      <a:lnTo>
                        <a:pt x="33" y="5"/>
                      </a:lnTo>
                      <a:lnTo>
                        <a:pt x="31" y="3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10" y="3"/>
                      </a:lnTo>
                      <a:lnTo>
                        <a:pt x="7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2" y="15"/>
                      </a:lnTo>
                      <a:lnTo>
                        <a:pt x="0" y="20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3" y="29"/>
                      </a:lnTo>
                      <a:lnTo>
                        <a:pt x="7" y="33"/>
                      </a:lnTo>
                      <a:lnTo>
                        <a:pt x="10" y="34"/>
                      </a:lnTo>
                      <a:lnTo>
                        <a:pt x="13" y="36"/>
                      </a:lnTo>
                      <a:lnTo>
                        <a:pt x="16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9" name="Freeform 1100"/>
                <p:cNvSpPr>
                  <a:spLocks/>
                </p:cNvSpPr>
                <p:nvPr/>
              </p:nvSpPr>
              <p:spPr bwMode="auto">
                <a:xfrm>
                  <a:off x="933" y="2383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4" y="38"/>
                    </a:cxn>
                    <a:cxn ang="0">
                      <a:pos x="27" y="38"/>
                    </a:cxn>
                    <a:cxn ang="0">
                      <a:pos x="30" y="35"/>
                    </a:cxn>
                    <a:cxn ang="0">
                      <a:pos x="33" y="33"/>
                    </a:cxn>
                    <a:cxn ang="0">
                      <a:pos x="37" y="30"/>
                    </a:cxn>
                    <a:cxn ang="0">
                      <a:pos x="38" y="27"/>
                    </a:cxn>
                    <a:cxn ang="0">
                      <a:pos x="38" y="23"/>
                    </a:cxn>
                    <a:cxn ang="0">
                      <a:pos x="40" y="20"/>
                    </a:cxn>
                    <a:cxn ang="0">
                      <a:pos x="38" y="15"/>
                    </a:cxn>
                    <a:cxn ang="0">
                      <a:pos x="38" y="12"/>
                    </a:cxn>
                    <a:cxn ang="0">
                      <a:pos x="37" y="9"/>
                    </a:cxn>
                    <a:cxn ang="0">
                      <a:pos x="33" y="7"/>
                    </a:cxn>
                    <a:cxn ang="0">
                      <a:pos x="30" y="4"/>
                    </a:cxn>
                    <a:cxn ang="0">
                      <a:pos x="27" y="2"/>
                    </a:cxn>
                    <a:cxn ang="0">
                      <a:pos x="24" y="0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2" y="2"/>
                    </a:cxn>
                    <a:cxn ang="0">
                      <a:pos x="9" y="4"/>
                    </a:cxn>
                    <a:cxn ang="0">
                      <a:pos x="7" y="7"/>
                    </a:cxn>
                    <a:cxn ang="0">
                      <a:pos x="4" y="9"/>
                    </a:cxn>
                    <a:cxn ang="0">
                      <a:pos x="2" y="12"/>
                    </a:cxn>
                    <a:cxn ang="0">
                      <a:pos x="2" y="15"/>
                    </a:cxn>
                    <a:cxn ang="0">
                      <a:pos x="0" y="20"/>
                    </a:cxn>
                    <a:cxn ang="0">
                      <a:pos x="2" y="23"/>
                    </a:cxn>
                    <a:cxn ang="0">
                      <a:pos x="2" y="27"/>
                    </a:cxn>
                    <a:cxn ang="0">
                      <a:pos x="4" y="30"/>
                    </a:cxn>
                    <a:cxn ang="0">
                      <a:pos x="7" y="33"/>
                    </a:cxn>
                    <a:cxn ang="0">
                      <a:pos x="9" y="35"/>
                    </a:cxn>
                    <a:cxn ang="0">
                      <a:pos x="12" y="38"/>
                    </a:cxn>
                    <a:cxn ang="0">
                      <a:pos x="17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40" h="38">
                      <a:moveTo>
                        <a:pt x="20" y="38"/>
                      </a:moveTo>
                      <a:lnTo>
                        <a:pt x="24" y="38"/>
                      </a:lnTo>
                      <a:lnTo>
                        <a:pt x="27" y="38"/>
                      </a:lnTo>
                      <a:lnTo>
                        <a:pt x="30" y="35"/>
                      </a:lnTo>
                      <a:lnTo>
                        <a:pt x="33" y="33"/>
                      </a:lnTo>
                      <a:lnTo>
                        <a:pt x="37" y="30"/>
                      </a:lnTo>
                      <a:lnTo>
                        <a:pt x="38" y="27"/>
                      </a:lnTo>
                      <a:lnTo>
                        <a:pt x="38" y="23"/>
                      </a:lnTo>
                      <a:lnTo>
                        <a:pt x="40" y="20"/>
                      </a:lnTo>
                      <a:lnTo>
                        <a:pt x="38" y="15"/>
                      </a:lnTo>
                      <a:lnTo>
                        <a:pt x="38" y="12"/>
                      </a:lnTo>
                      <a:lnTo>
                        <a:pt x="37" y="9"/>
                      </a:lnTo>
                      <a:lnTo>
                        <a:pt x="33" y="7"/>
                      </a:lnTo>
                      <a:lnTo>
                        <a:pt x="30" y="4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0" y="20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4" y="30"/>
                      </a:lnTo>
                      <a:lnTo>
                        <a:pt x="7" y="33"/>
                      </a:lnTo>
                      <a:lnTo>
                        <a:pt x="9" y="35"/>
                      </a:lnTo>
                      <a:lnTo>
                        <a:pt x="12" y="38"/>
                      </a:lnTo>
                      <a:lnTo>
                        <a:pt x="17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0" name="Freeform 1101"/>
                <p:cNvSpPr>
                  <a:spLocks/>
                </p:cNvSpPr>
                <p:nvPr/>
              </p:nvSpPr>
              <p:spPr bwMode="auto">
                <a:xfrm>
                  <a:off x="1609" y="2175"/>
                  <a:ext cx="48" cy="49"/>
                </a:xfrm>
                <a:custGeom>
                  <a:avLst/>
                  <a:gdLst/>
                  <a:ahLst/>
                  <a:cxnLst>
                    <a:cxn ang="0">
                      <a:pos x="20" y="39"/>
                    </a:cxn>
                    <a:cxn ang="0">
                      <a:pos x="23" y="39"/>
                    </a:cxn>
                    <a:cxn ang="0">
                      <a:pos x="27" y="38"/>
                    </a:cxn>
                    <a:cxn ang="0">
                      <a:pos x="30" y="36"/>
                    </a:cxn>
                    <a:cxn ang="0">
                      <a:pos x="33" y="33"/>
                    </a:cxn>
                    <a:cxn ang="0">
                      <a:pos x="37" y="31"/>
                    </a:cxn>
                    <a:cxn ang="0">
                      <a:pos x="38" y="28"/>
                    </a:cxn>
                    <a:cxn ang="0">
                      <a:pos x="38" y="23"/>
                    </a:cxn>
                    <a:cxn ang="0">
                      <a:pos x="40" y="20"/>
                    </a:cxn>
                    <a:cxn ang="0">
                      <a:pos x="38" y="16"/>
                    </a:cxn>
                    <a:cxn ang="0">
                      <a:pos x="38" y="13"/>
                    </a:cxn>
                    <a:cxn ang="0">
                      <a:pos x="37" y="10"/>
                    </a:cxn>
                    <a:cxn ang="0">
                      <a:pos x="33" y="6"/>
                    </a:cxn>
                    <a:cxn ang="0">
                      <a:pos x="30" y="3"/>
                    </a:cxn>
                    <a:cxn ang="0">
                      <a:pos x="27" y="1"/>
                    </a:cxn>
                    <a:cxn ang="0">
                      <a:pos x="23" y="1"/>
                    </a:cxn>
                    <a:cxn ang="0">
                      <a:pos x="20" y="0"/>
                    </a:cxn>
                    <a:cxn ang="0">
                      <a:pos x="15" y="1"/>
                    </a:cxn>
                    <a:cxn ang="0">
                      <a:pos x="12" y="1"/>
                    </a:cxn>
                    <a:cxn ang="0">
                      <a:pos x="9" y="3"/>
                    </a:cxn>
                    <a:cxn ang="0">
                      <a:pos x="7" y="6"/>
                    </a:cxn>
                    <a:cxn ang="0">
                      <a:pos x="4" y="10"/>
                    </a:cxn>
                    <a:cxn ang="0">
                      <a:pos x="2" y="13"/>
                    </a:cxn>
                    <a:cxn ang="0">
                      <a:pos x="0" y="16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8"/>
                    </a:cxn>
                    <a:cxn ang="0">
                      <a:pos x="4" y="31"/>
                    </a:cxn>
                    <a:cxn ang="0">
                      <a:pos x="7" y="33"/>
                    </a:cxn>
                    <a:cxn ang="0">
                      <a:pos x="9" y="36"/>
                    </a:cxn>
                    <a:cxn ang="0">
                      <a:pos x="12" y="38"/>
                    </a:cxn>
                    <a:cxn ang="0">
                      <a:pos x="15" y="39"/>
                    </a:cxn>
                    <a:cxn ang="0">
                      <a:pos x="20" y="39"/>
                    </a:cxn>
                  </a:cxnLst>
                  <a:rect l="0" t="0" r="r" b="b"/>
                  <a:pathLst>
                    <a:path w="40" h="39">
                      <a:moveTo>
                        <a:pt x="20" y="39"/>
                      </a:moveTo>
                      <a:lnTo>
                        <a:pt x="23" y="39"/>
                      </a:lnTo>
                      <a:lnTo>
                        <a:pt x="27" y="38"/>
                      </a:lnTo>
                      <a:lnTo>
                        <a:pt x="30" y="36"/>
                      </a:lnTo>
                      <a:lnTo>
                        <a:pt x="33" y="33"/>
                      </a:lnTo>
                      <a:lnTo>
                        <a:pt x="37" y="31"/>
                      </a:lnTo>
                      <a:lnTo>
                        <a:pt x="38" y="28"/>
                      </a:lnTo>
                      <a:lnTo>
                        <a:pt x="38" y="23"/>
                      </a:lnTo>
                      <a:lnTo>
                        <a:pt x="40" y="20"/>
                      </a:lnTo>
                      <a:lnTo>
                        <a:pt x="38" y="16"/>
                      </a:lnTo>
                      <a:lnTo>
                        <a:pt x="38" y="13"/>
                      </a:lnTo>
                      <a:lnTo>
                        <a:pt x="37" y="10"/>
                      </a:lnTo>
                      <a:lnTo>
                        <a:pt x="33" y="6"/>
                      </a:lnTo>
                      <a:lnTo>
                        <a:pt x="30" y="3"/>
                      </a:lnTo>
                      <a:lnTo>
                        <a:pt x="27" y="1"/>
                      </a:lnTo>
                      <a:lnTo>
                        <a:pt x="23" y="1"/>
                      </a:lnTo>
                      <a:lnTo>
                        <a:pt x="20" y="0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9" y="3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8"/>
                      </a:lnTo>
                      <a:lnTo>
                        <a:pt x="4" y="31"/>
                      </a:lnTo>
                      <a:lnTo>
                        <a:pt x="7" y="33"/>
                      </a:lnTo>
                      <a:lnTo>
                        <a:pt x="9" y="36"/>
                      </a:lnTo>
                      <a:lnTo>
                        <a:pt x="12" y="38"/>
                      </a:lnTo>
                      <a:lnTo>
                        <a:pt x="15" y="39"/>
                      </a:lnTo>
                      <a:lnTo>
                        <a:pt x="20" y="39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1" name="Freeform 1102"/>
                <p:cNvSpPr>
                  <a:spLocks/>
                </p:cNvSpPr>
                <p:nvPr/>
              </p:nvSpPr>
              <p:spPr bwMode="auto">
                <a:xfrm>
                  <a:off x="1860" y="2462"/>
                  <a:ext cx="45" cy="48"/>
                </a:xfrm>
                <a:custGeom>
                  <a:avLst/>
                  <a:gdLst/>
                  <a:ahLst/>
                  <a:cxnLst>
                    <a:cxn ang="0">
                      <a:pos x="18" y="38"/>
                    </a:cxn>
                    <a:cxn ang="0">
                      <a:pos x="23" y="38"/>
                    </a:cxn>
                    <a:cxn ang="0">
                      <a:pos x="26" y="38"/>
                    </a:cxn>
                    <a:cxn ang="0">
                      <a:pos x="30" y="34"/>
                    </a:cxn>
                    <a:cxn ang="0">
                      <a:pos x="33" y="33"/>
                    </a:cxn>
                    <a:cxn ang="0">
                      <a:pos x="35" y="29"/>
                    </a:cxn>
                    <a:cxn ang="0">
                      <a:pos x="36" y="26"/>
                    </a:cxn>
                    <a:cxn ang="0">
                      <a:pos x="38" y="23"/>
                    </a:cxn>
                    <a:cxn ang="0">
                      <a:pos x="38" y="19"/>
                    </a:cxn>
                    <a:cxn ang="0">
                      <a:pos x="38" y="16"/>
                    </a:cxn>
                    <a:cxn ang="0">
                      <a:pos x="36" y="11"/>
                    </a:cxn>
                    <a:cxn ang="0">
                      <a:pos x="35" y="8"/>
                    </a:cxn>
                    <a:cxn ang="0">
                      <a:pos x="33" y="6"/>
                    </a:cxn>
                    <a:cxn ang="0">
                      <a:pos x="30" y="3"/>
                    </a:cxn>
                    <a:cxn ang="0">
                      <a:pos x="26" y="1"/>
                    </a:cxn>
                    <a:cxn ang="0">
                      <a:pos x="23" y="1"/>
                    </a:cxn>
                    <a:cxn ang="0">
                      <a:pos x="18" y="0"/>
                    </a:cxn>
                    <a:cxn ang="0">
                      <a:pos x="15" y="1"/>
                    </a:cxn>
                    <a:cxn ang="0">
                      <a:pos x="11" y="1"/>
                    </a:cxn>
                    <a:cxn ang="0">
                      <a:pos x="8" y="3"/>
                    </a:cxn>
                    <a:cxn ang="0">
                      <a:pos x="5" y="6"/>
                    </a:cxn>
                    <a:cxn ang="0">
                      <a:pos x="3" y="8"/>
                    </a:cxn>
                    <a:cxn ang="0">
                      <a:pos x="2" y="11"/>
                    </a:cxn>
                    <a:cxn ang="0">
                      <a:pos x="0" y="16"/>
                    </a:cxn>
                    <a:cxn ang="0">
                      <a:pos x="0" y="19"/>
                    </a:cxn>
                    <a:cxn ang="0">
                      <a:pos x="0" y="23"/>
                    </a:cxn>
                    <a:cxn ang="0">
                      <a:pos x="2" y="26"/>
                    </a:cxn>
                    <a:cxn ang="0">
                      <a:pos x="3" y="29"/>
                    </a:cxn>
                    <a:cxn ang="0">
                      <a:pos x="5" y="33"/>
                    </a:cxn>
                    <a:cxn ang="0">
                      <a:pos x="8" y="34"/>
                    </a:cxn>
                    <a:cxn ang="0">
                      <a:pos x="11" y="38"/>
                    </a:cxn>
                    <a:cxn ang="0">
                      <a:pos x="15" y="38"/>
                    </a:cxn>
                    <a:cxn ang="0">
                      <a:pos x="18" y="38"/>
                    </a:cxn>
                  </a:cxnLst>
                  <a:rect l="0" t="0" r="r" b="b"/>
                  <a:pathLst>
                    <a:path w="38" h="38">
                      <a:moveTo>
                        <a:pt x="18" y="38"/>
                      </a:moveTo>
                      <a:lnTo>
                        <a:pt x="23" y="38"/>
                      </a:lnTo>
                      <a:lnTo>
                        <a:pt x="26" y="38"/>
                      </a:lnTo>
                      <a:lnTo>
                        <a:pt x="30" y="34"/>
                      </a:lnTo>
                      <a:lnTo>
                        <a:pt x="33" y="33"/>
                      </a:lnTo>
                      <a:lnTo>
                        <a:pt x="35" y="29"/>
                      </a:lnTo>
                      <a:lnTo>
                        <a:pt x="36" y="26"/>
                      </a:lnTo>
                      <a:lnTo>
                        <a:pt x="38" y="23"/>
                      </a:lnTo>
                      <a:lnTo>
                        <a:pt x="38" y="19"/>
                      </a:lnTo>
                      <a:lnTo>
                        <a:pt x="38" y="16"/>
                      </a:lnTo>
                      <a:lnTo>
                        <a:pt x="36" y="11"/>
                      </a:lnTo>
                      <a:lnTo>
                        <a:pt x="35" y="8"/>
                      </a:lnTo>
                      <a:lnTo>
                        <a:pt x="33" y="6"/>
                      </a:lnTo>
                      <a:lnTo>
                        <a:pt x="30" y="3"/>
                      </a:lnTo>
                      <a:lnTo>
                        <a:pt x="26" y="1"/>
                      </a:lnTo>
                      <a:lnTo>
                        <a:pt x="23" y="1"/>
                      </a:lnTo>
                      <a:lnTo>
                        <a:pt x="18" y="0"/>
                      </a:lnTo>
                      <a:lnTo>
                        <a:pt x="15" y="1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3" y="29"/>
                      </a:lnTo>
                      <a:lnTo>
                        <a:pt x="5" y="33"/>
                      </a:lnTo>
                      <a:lnTo>
                        <a:pt x="8" y="34"/>
                      </a:lnTo>
                      <a:lnTo>
                        <a:pt x="11" y="38"/>
                      </a:lnTo>
                      <a:lnTo>
                        <a:pt x="15" y="38"/>
                      </a:lnTo>
                      <a:lnTo>
                        <a:pt x="18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2" name="Freeform 1103"/>
                <p:cNvSpPr>
                  <a:spLocks/>
                </p:cNvSpPr>
                <p:nvPr/>
              </p:nvSpPr>
              <p:spPr bwMode="auto">
                <a:xfrm>
                  <a:off x="1676" y="2644"/>
                  <a:ext cx="46" cy="50"/>
                </a:xfrm>
                <a:custGeom>
                  <a:avLst/>
                  <a:gdLst/>
                  <a:ahLst/>
                  <a:cxnLst>
                    <a:cxn ang="0">
                      <a:pos x="19" y="40"/>
                    </a:cxn>
                    <a:cxn ang="0">
                      <a:pos x="24" y="40"/>
                    </a:cxn>
                    <a:cxn ang="0">
                      <a:pos x="27" y="38"/>
                    </a:cxn>
                    <a:cxn ang="0">
                      <a:pos x="30" y="36"/>
                    </a:cxn>
                    <a:cxn ang="0">
                      <a:pos x="34" y="33"/>
                    </a:cxn>
                    <a:cxn ang="0">
                      <a:pos x="35" y="31"/>
                    </a:cxn>
                    <a:cxn ang="0">
                      <a:pos x="37" y="28"/>
                    </a:cxn>
                    <a:cxn ang="0">
                      <a:pos x="39" y="23"/>
                    </a:cxn>
                    <a:cxn ang="0">
                      <a:pos x="39" y="20"/>
                    </a:cxn>
                    <a:cxn ang="0">
                      <a:pos x="39" y="16"/>
                    </a:cxn>
                    <a:cxn ang="0">
                      <a:pos x="37" y="12"/>
                    </a:cxn>
                    <a:cxn ang="0">
                      <a:pos x="35" y="10"/>
                    </a:cxn>
                    <a:cxn ang="0">
                      <a:pos x="34" y="7"/>
                    </a:cxn>
                    <a:cxn ang="0">
                      <a:pos x="30" y="3"/>
                    </a:cxn>
                    <a:cxn ang="0">
                      <a:pos x="27" y="2"/>
                    </a:cxn>
                    <a:cxn ang="0">
                      <a:pos x="24" y="2"/>
                    </a:cxn>
                    <a:cxn ang="0">
                      <a:pos x="19" y="0"/>
                    </a:cxn>
                    <a:cxn ang="0">
                      <a:pos x="15" y="2"/>
                    </a:cxn>
                    <a:cxn ang="0">
                      <a:pos x="12" y="2"/>
                    </a:cxn>
                    <a:cxn ang="0">
                      <a:pos x="9" y="3"/>
                    </a:cxn>
                    <a:cxn ang="0">
                      <a:pos x="5" y="7"/>
                    </a:cxn>
                    <a:cxn ang="0">
                      <a:pos x="4" y="10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0" y="28"/>
                    </a:cxn>
                    <a:cxn ang="0">
                      <a:pos x="4" y="31"/>
                    </a:cxn>
                    <a:cxn ang="0">
                      <a:pos x="5" y="33"/>
                    </a:cxn>
                    <a:cxn ang="0">
                      <a:pos x="9" y="36"/>
                    </a:cxn>
                    <a:cxn ang="0">
                      <a:pos x="12" y="38"/>
                    </a:cxn>
                    <a:cxn ang="0">
                      <a:pos x="15" y="40"/>
                    </a:cxn>
                    <a:cxn ang="0">
                      <a:pos x="19" y="40"/>
                    </a:cxn>
                  </a:cxnLst>
                  <a:rect l="0" t="0" r="r" b="b"/>
                  <a:pathLst>
                    <a:path w="39" h="40">
                      <a:moveTo>
                        <a:pt x="19" y="40"/>
                      </a:moveTo>
                      <a:lnTo>
                        <a:pt x="24" y="40"/>
                      </a:lnTo>
                      <a:lnTo>
                        <a:pt x="27" y="38"/>
                      </a:lnTo>
                      <a:lnTo>
                        <a:pt x="30" y="36"/>
                      </a:lnTo>
                      <a:lnTo>
                        <a:pt x="34" y="33"/>
                      </a:lnTo>
                      <a:lnTo>
                        <a:pt x="35" y="31"/>
                      </a:lnTo>
                      <a:lnTo>
                        <a:pt x="37" y="28"/>
                      </a:lnTo>
                      <a:lnTo>
                        <a:pt x="39" y="23"/>
                      </a:lnTo>
                      <a:lnTo>
                        <a:pt x="39" y="20"/>
                      </a:lnTo>
                      <a:lnTo>
                        <a:pt x="39" y="16"/>
                      </a:lnTo>
                      <a:lnTo>
                        <a:pt x="37" y="12"/>
                      </a:lnTo>
                      <a:lnTo>
                        <a:pt x="35" y="10"/>
                      </a:lnTo>
                      <a:lnTo>
                        <a:pt x="34" y="7"/>
                      </a:lnTo>
                      <a:lnTo>
                        <a:pt x="30" y="3"/>
                      </a:lnTo>
                      <a:lnTo>
                        <a:pt x="27" y="2"/>
                      </a:lnTo>
                      <a:lnTo>
                        <a:pt x="24" y="2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5" y="7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4" y="31"/>
                      </a:lnTo>
                      <a:lnTo>
                        <a:pt x="5" y="33"/>
                      </a:lnTo>
                      <a:lnTo>
                        <a:pt x="9" y="36"/>
                      </a:lnTo>
                      <a:lnTo>
                        <a:pt x="12" y="38"/>
                      </a:lnTo>
                      <a:lnTo>
                        <a:pt x="15" y="40"/>
                      </a:lnTo>
                      <a:lnTo>
                        <a:pt x="19" y="4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3" name="Freeform 1104"/>
                <p:cNvSpPr>
                  <a:spLocks/>
                </p:cNvSpPr>
                <p:nvPr/>
              </p:nvSpPr>
              <p:spPr bwMode="auto">
                <a:xfrm>
                  <a:off x="1081" y="2583"/>
                  <a:ext cx="43" cy="48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3" y="38"/>
                    </a:cxn>
                    <a:cxn ang="0">
                      <a:pos x="26" y="37"/>
                    </a:cxn>
                    <a:cxn ang="0">
                      <a:pos x="30" y="35"/>
                    </a:cxn>
                    <a:cxn ang="0">
                      <a:pos x="33" y="33"/>
                    </a:cxn>
                    <a:cxn ang="0">
                      <a:pos x="34" y="30"/>
                    </a:cxn>
                    <a:cxn ang="0">
                      <a:pos x="36" y="27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8" y="15"/>
                    </a:cxn>
                    <a:cxn ang="0">
                      <a:pos x="36" y="12"/>
                    </a:cxn>
                    <a:cxn ang="0">
                      <a:pos x="34" y="8"/>
                    </a:cxn>
                    <a:cxn ang="0">
                      <a:pos x="33" y="5"/>
                    </a:cxn>
                    <a:cxn ang="0">
                      <a:pos x="30" y="3"/>
                    </a:cxn>
                    <a:cxn ang="0">
                      <a:pos x="26" y="2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1" y="2"/>
                    </a:cxn>
                    <a:cxn ang="0">
                      <a:pos x="8" y="3"/>
                    </a:cxn>
                    <a:cxn ang="0">
                      <a:pos x="6" y="5"/>
                    </a:cxn>
                    <a:cxn ang="0">
                      <a:pos x="3" y="8"/>
                    </a:cxn>
                    <a:cxn ang="0">
                      <a:pos x="1" y="12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1" y="27"/>
                    </a:cxn>
                    <a:cxn ang="0">
                      <a:pos x="3" y="30"/>
                    </a:cxn>
                    <a:cxn ang="0">
                      <a:pos x="6" y="33"/>
                    </a:cxn>
                    <a:cxn ang="0">
                      <a:pos x="8" y="35"/>
                    </a:cxn>
                    <a:cxn ang="0">
                      <a:pos x="11" y="37"/>
                    </a:cxn>
                    <a:cxn ang="0">
                      <a:pos x="15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38" h="38">
                      <a:moveTo>
                        <a:pt x="20" y="38"/>
                      </a:moveTo>
                      <a:lnTo>
                        <a:pt x="23" y="38"/>
                      </a:lnTo>
                      <a:lnTo>
                        <a:pt x="26" y="37"/>
                      </a:lnTo>
                      <a:lnTo>
                        <a:pt x="30" y="35"/>
                      </a:lnTo>
                      <a:lnTo>
                        <a:pt x="33" y="33"/>
                      </a:lnTo>
                      <a:lnTo>
                        <a:pt x="34" y="30"/>
                      </a:lnTo>
                      <a:lnTo>
                        <a:pt x="36" y="27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15"/>
                      </a:lnTo>
                      <a:lnTo>
                        <a:pt x="36" y="12"/>
                      </a:lnTo>
                      <a:lnTo>
                        <a:pt x="34" y="8"/>
                      </a:lnTo>
                      <a:lnTo>
                        <a:pt x="33" y="5"/>
                      </a:lnTo>
                      <a:lnTo>
                        <a:pt x="30" y="3"/>
                      </a:lnTo>
                      <a:lnTo>
                        <a:pt x="26" y="2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6" y="5"/>
                      </a:lnTo>
                      <a:lnTo>
                        <a:pt x="3" y="8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3" y="30"/>
                      </a:lnTo>
                      <a:lnTo>
                        <a:pt x="6" y="33"/>
                      </a:lnTo>
                      <a:lnTo>
                        <a:pt x="8" y="35"/>
                      </a:lnTo>
                      <a:lnTo>
                        <a:pt x="11" y="37"/>
                      </a:lnTo>
                      <a:lnTo>
                        <a:pt x="15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4" name="Freeform 1105"/>
                <p:cNvSpPr>
                  <a:spLocks/>
                </p:cNvSpPr>
                <p:nvPr/>
              </p:nvSpPr>
              <p:spPr bwMode="auto">
                <a:xfrm>
                  <a:off x="1005" y="2952"/>
                  <a:ext cx="45" cy="50"/>
                </a:xfrm>
                <a:custGeom>
                  <a:avLst/>
                  <a:gdLst/>
                  <a:ahLst/>
                  <a:cxnLst>
                    <a:cxn ang="0">
                      <a:pos x="20" y="40"/>
                    </a:cxn>
                    <a:cxn ang="0">
                      <a:pos x="24" y="38"/>
                    </a:cxn>
                    <a:cxn ang="0">
                      <a:pos x="27" y="38"/>
                    </a:cxn>
                    <a:cxn ang="0">
                      <a:pos x="30" y="35"/>
                    </a:cxn>
                    <a:cxn ang="0">
                      <a:pos x="33" y="33"/>
                    </a:cxn>
                    <a:cxn ang="0">
                      <a:pos x="35" y="30"/>
                    </a:cxn>
                    <a:cxn ang="0">
                      <a:pos x="37" y="26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8" y="15"/>
                    </a:cxn>
                    <a:cxn ang="0">
                      <a:pos x="37" y="11"/>
                    </a:cxn>
                    <a:cxn ang="0">
                      <a:pos x="35" y="8"/>
                    </a:cxn>
                    <a:cxn ang="0">
                      <a:pos x="33" y="5"/>
                    </a:cxn>
                    <a:cxn ang="0">
                      <a:pos x="30" y="3"/>
                    </a:cxn>
                    <a:cxn ang="0">
                      <a:pos x="27" y="2"/>
                    </a:cxn>
                    <a:cxn ang="0">
                      <a:pos x="24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2" y="2"/>
                    </a:cxn>
                    <a:cxn ang="0">
                      <a:pos x="9" y="3"/>
                    </a:cxn>
                    <a:cxn ang="0">
                      <a:pos x="5" y="5"/>
                    </a:cxn>
                    <a:cxn ang="0">
                      <a:pos x="4" y="8"/>
                    </a:cxn>
                    <a:cxn ang="0">
                      <a:pos x="2" y="11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6"/>
                    </a:cxn>
                    <a:cxn ang="0">
                      <a:pos x="4" y="30"/>
                    </a:cxn>
                    <a:cxn ang="0">
                      <a:pos x="5" y="33"/>
                    </a:cxn>
                    <a:cxn ang="0">
                      <a:pos x="9" y="35"/>
                    </a:cxn>
                    <a:cxn ang="0">
                      <a:pos x="12" y="38"/>
                    </a:cxn>
                    <a:cxn ang="0">
                      <a:pos x="15" y="38"/>
                    </a:cxn>
                    <a:cxn ang="0">
                      <a:pos x="20" y="40"/>
                    </a:cxn>
                  </a:cxnLst>
                  <a:rect l="0" t="0" r="r" b="b"/>
                  <a:pathLst>
                    <a:path w="38" h="40">
                      <a:moveTo>
                        <a:pt x="20" y="40"/>
                      </a:moveTo>
                      <a:lnTo>
                        <a:pt x="24" y="38"/>
                      </a:lnTo>
                      <a:lnTo>
                        <a:pt x="27" y="38"/>
                      </a:lnTo>
                      <a:lnTo>
                        <a:pt x="30" y="35"/>
                      </a:lnTo>
                      <a:lnTo>
                        <a:pt x="33" y="33"/>
                      </a:lnTo>
                      <a:lnTo>
                        <a:pt x="35" y="30"/>
                      </a:lnTo>
                      <a:lnTo>
                        <a:pt x="37" y="26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15"/>
                      </a:lnTo>
                      <a:lnTo>
                        <a:pt x="37" y="11"/>
                      </a:lnTo>
                      <a:lnTo>
                        <a:pt x="35" y="8"/>
                      </a:lnTo>
                      <a:lnTo>
                        <a:pt x="33" y="5"/>
                      </a:lnTo>
                      <a:lnTo>
                        <a:pt x="30" y="3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5" y="5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30"/>
                      </a:lnTo>
                      <a:lnTo>
                        <a:pt x="5" y="33"/>
                      </a:lnTo>
                      <a:lnTo>
                        <a:pt x="9" y="35"/>
                      </a:lnTo>
                      <a:lnTo>
                        <a:pt x="12" y="38"/>
                      </a:lnTo>
                      <a:lnTo>
                        <a:pt x="15" y="38"/>
                      </a:lnTo>
                      <a:lnTo>
                        <a:pt x="20" y="4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5" name="Freeform 1106"/>
                <p:cNvSpPr>
                  <a:spLocks/>
                </p:cNvSpPr>
                <p:nvPr/>
              </p:nvSpPr>
              <p:spPr bwMode="auto">
                <a:xfrm>
                  <a:off x="616" y="3152"/>
                  <a:ext cx="45" cy="48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3" y="38"/>
                    </a:cxn>
                    <a:cxn ang="0">
                      <a:pos x="27" y="36"/>
                    </a:cxn>
                    <a:cxn ang="0">
                      <a:pos x="30" y="34"/>
                    </a:cxn>
                    <a:cxn ang="0">
                      <a:pos x="33" y="33"/>
                    </a:cxn>
                    <a:cxn ang="0">
                      <a:pos x="35" y="29"/>
                    </a:cxn>
                    <a:cxn ang="0">
                      <a:pos x="38" y="26"/>
                    </a:cxn>
                    <a:cxn ang="0">
                      <a:pos x="38" y="23"/>
                    </a:cxn>
                    <a:cxn ang="0">
                      <a:pos x="38" y="18"/>
                    </a:cxn>
                    <a:cxn ang="0">
                      <a:pos x="38" y="15"/>
                    </a:cxn>
                    <a:cxn ang="0">
                      <a:pos x="38" y="11"/>
                    </a:cxn>
                    <a:cxn ang="0">
                      <a:pos x="35" y="8"/>
                    </a:cxn>
                    <a:cxn ang="0">
                      <a:pos x="33" y="5"/>
                    </a:cxn>
                    <a:cxn ang="0">
                      <a:pos x="30" y="3"/>
                    </a:cxn>
                    <a:cxn ang="0">
                      <a:pos x="27" y="1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2" y="1"/>
                    </a:cxn>
                    <a:cxn ang="0">
                      <a:pos x="8" y="3"/>
                    </a:cxn>
                    <a:cxn ang="0">
                      <a:pos x="5" y="5"/>
                    </a:cxn>
                    <a:cxn ang="0">
                      <a:pos x="3" y="8"/>
                    </a:cxn>
                    <a:cxn ang="0">
                      <a:pos x="2" y="11"/>
                    </a:cxn>
                    <a:cxn ang="0">
                      <a:pos x="0" y="15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2" y="26"/>
                    </a:cxn>
                    <a:cxn ang="0">
                      <a:pos x="3" y="29"/>
                    </a:cxn>
                    <a:cxn ang="0">
                      <a:pos x="5" y="33"/>
                    </a:cxn>
                    <a:cxn ang="0">
                      <a:pos x="8" y="34"/>
                    </a:cxn>
                    <a:cxn ang="0">
                      <a:pos x="12" y="36"/>
                    </a:cxn>
                    <a:cxn ang="0">
                      <a:pos x="15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38" h="38">
                      <a:moveTo>
                        <a:pt x="20" y="38"/>
                      </a:moveTo>
                      <a:lnTo>
                        <a:pt x="23" y="38"/>
                      </a:lnTo>
                      <a:lnTo>
                        <a:pt x="27" y="36"/>
                      </a:lnTo>
                      <a:lnTo>
                        <a:pt x="30" y="34"/>
                      </a:lnTo>
                      <a:lnTo>
                        <a:pt x="33" y="33"/>
                      </a:lnTo>
                      <a:lnTo>
                        <a:pt x="35" y="29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38" y="18"/>
                      </a:lnTo>
                      <a:lnTo>
                        <a:pt x="38" y="15"/>
                      </a:lnTo>
                      <a:lnTo>
                        <a:pt x="38" y="11"/>
                      </a:lnTo>
                      <a:lnTo>
                        <a:pt x="35" y="8"/>
                      </a:lnTo>
                      <a:lnTo>
                        <a:pt x="33" y="5"/>
                      </a:lnTo>
                      <a:lnTo>
                        <a:pt x="30" y="3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3" y="29"/>
                      </a:lnTo>
                      <a:lnTo>
                        <a:pt x="5" y="33"/>
                      </a:lnTo>
                      <a:lnTo>
                        <a:pt x="8" y="34"/>
                      </a:lnTo>
                      <a:lnTo>
                        <a:pt x="12" y="36"/>
                      </a:lnTo>
                      <a:lnTo>
                        <a:pt x="15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6" name="Freeform 1107"/>
                <p:cNvSpPr>
                  <a:spLocks/>
                </p:cNvSpPr>
                <p:nvPr/>
              </p:nvSpPr>
              <p:spPr bwMode="auto">
                <a:xfrm>
                  <a:off x="909" y="3367"/>
                  <a:ext cx="46" cy="47"/>
                </a:xfrm>
                <a:custGeom>
                  <a:avLst/>
                  <a:gdLst/>
                  <a:ahLst/>
                  <a:cxnLst>
                    <a:cxn ang="0">
                      <a:pos x="19" y="38"/>
                    </a:cxn>
                    <a:cxn ang="0">
                      <a:pos x="23" y="38"/>
                    </a:cxn>
                    <a:cxn ang="0">
                      <a:pos x="28" y="36"/>
                    </a:cxn>
                    <a:cxn ang="0">
                      <a:pos x="31" y="35"/>
                    </a:cxn>
                    <a:cxn ang="0">
                      <a:pos x="33" y="31"/>
                    </a:cxn>
                    <a:cxn ang="0">
                      <a:pos x="36" y="30"/>
                    </a:cxn>
                    <a:cxn ang="0">
                      <a:pos x="38" y="26"/>
                    </a:cxn>
                    <a:cxn ang="0">
                      <a:pos x="38" y="23"/>
                    </a:cxn>
                    <a:cxn ang="0">
                      <a:pos x="39" y="18"/>
                    </a:cxn>
                    <a:cxn ang="0">
                      <a:pos x="38" y="15"/>
                    </a:cxn>
                    <a:cxn ang="0">
                      <a:pos x="38" y="11"/>
                    </a:cxn>
                    <a:cxn ang="0">
                      <a:pos x="36" y="8"/>
                    </a:cxn>
                    <a:cxn ang="0">
                      <a:pos x="33" y="5"/>
                    </a:cxn>
                    <a:cxn ang="0">
                      <a:pos x="31" y="1"/>
                    </a:cxn>
                    <a:cxn ang="0">
                      <a:pos x="28" y="0"/>
                    </a:cxn>
                    <a:cxn ang="0">
                      <a:pos x="23" y="0"/>
                    </a:cxn>
                    <a:cxn ang="0">
                      <a:pos x="19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10" y="1"/>
                    </a:cxn>
                    <a:cxn ang="0">
                      <a:pos x="6" y="5"/>
                    </a:cxn>
                    <a:cxn ang="0">
                      <a:pos x="3" y="8"/>
                    </a:cxn>
                    <a:cxn ang="0">
                      <a:pos x="1" y="11"/>
                    </a:cxn>
                    <a:cxn ang="0">
                      <a:pos x="1" y="15"/>
                    </a:cxn>
                    <a:cxn ang="0">
                      <a:pos x="0" y="18"/>
                    </a:cxn>
                    <a:cxn ang="0">
                      <a:pos x="1" y="23"/>
                    </a:cxn>
                    <a:cxn ang="0">
                      <a:pos x="1" y="26"/>
                    </a:cxn>
                    <a:cxn ang="0">
                      <a:pos x="3" y="30"/>
                    </a:cxn>
                    <a:cxn ang="0">
                      <a:pos x="6" y="31"/>
                    </a:cxn>
                    <a:cxn ang="0">
                      <a:pos x="10" y="35"/>
                    </a:cxn>
                    <a:cxn ang="0">
                      <a:pos x="11" y="36"/>
                    </a:cxn>
                    <a:cxn ang="0">
                      <a:pos x="16" y="38"/>
                    </a:cxn>
                    <a:cxn ang="0">
                      <a:pos x="19" y="38"/>
                    </a:cxn>
                  </a:cxnLst>
                  <a:rect l="0" t="0" r="r" b="b"/>
                  <a:pathLst>
                    <a:path w="39" h="38">
                      <a:moveTo>
                        <a:pt x="19" y="38"/>
                      </a:moveTo>
                      <a:lnTo>
                        <a:pt x="23" y="38"/>
                      </a:lnTo>
                      <a:lnTo>
                        <a:pt x="28" y="36"/>
                      </a:lnTo>
                      <a:lnTo>
                        <a:pt x="31" y="35"/>
                      </a:lnTo>
                      <a:lnTo>
                        <a:pt x="33" y="31"/>
                      </a:lnTo>
                      <a:lnTo>
                        <a:pt x="36" y="30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39" y="18"/>
                      </a:lnTo>
                      <a:lnTo>
                        <a:pt x="38" y="15"/>
                      </a:lnTo>
                      <a:lnTo>
                        <a:pt x="38" y="11"/>
                      </a:lnTo>
                      <a:lnTo>
                        <a:pt x="36" y="8"/>
                      </a:lnTo>
                      <a:lnTo>
                        <a:pt x="33" y="5"/>
                      </a:lnTo>
                      <a:lnTo>
                        <a:pt x="31" y="1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6" y="5"/>
                      </a:lnTo>
                      <a:lnTo>
                        <a:pt x="3" y="8"/>
                      </a:lnTo>
                      <a:lnTo>
                        <a:pt x="1" y="11"/>
                      </a:ln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1" y="26"/>
                      </a:lnTo>
                      <a:lnTo>
                        <a:pt x="3" y="30"/>
                      </a:lnTo>
                      <a:lnTo>
                        <a:pt x="6" y="31"/>
                      </a:lnTo>
                      <a:lnTo>
                        <a:pt x="10" y="35"/>
                      </a:lnTo>
                      <a:lnTo>
                        <a:pt x="11" y="36"/>
                      </a:lnTo>
                      <a:lnTo>
                        <a:pt x="16" y="38"/>
                      </a:lnTo>
                      <a:lnTo>
                        <a:pt x="19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7" name="Freeform 1108"/>
                <p:cNvSpPr>
                  <a:spLocks/>
                </p:cNvSpPr>
                <p:nvPr/>
              </p:nvSpPr>
              <p:spPr bwMode="auto">
                <a:xfrm>
                  <a:off x="1885" y="2017"/>
                  <a:ext cx="45" cy="47"/>
                </a:xfrm>
                <a:custGeom>
                  <a:avLst/>
                  <a:gdLst/>
                  <a:ahLst/>
                  <a:cxnLst>
                    <a:cxn ang="0">
                      <a:pos x="18" y="38"/>
                    </a:cxn>
                    <a:cxn ang="0">
                      <a:pos x="23" y="38"/>
                    </a:cxn>
                    <a:cxn ang="0">
                      <a:pos x="27" y="37"/>
                    </a:cxn>
                    <a:cxn ang="0">
                      <a:pos x="30" y="35"/>
                    </a:cxn>
                    <a:cxn ang="0">
                      <a:pos x="33" y="33"/>
                    </a:cxn>
                    <a:cxn ang="0">
                      <a:pos x="35" y="30"/>
                    </a:cxn>
                    <a:cxn ang="0">
                      <a:pos x="37" y="27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8" y="15"/>
                    </a:cxn>
                    <a:cxn ang="0">
                      <a:pos x="37" y="12"/>
                    </a:cxn>
                    <a:cxn ang="0">
                      <a:pos x="35" y="8"/>
                    </a:cxn>
                    <a:cxn ang="0">
                      <a:pos x="33" y="5"/>
                    </a:cxn>
                    <a:cxn ang="0">
                      <a:pos x="30" y="4"/>
                    </a:cxn>
                    <a:cxn ang="0">
                      <a:pos x="27" y="2"/>
                    </a:cxn>
                    <a:cxn ang="0">
                      <a:pos x="23" y="0"/>
                    </a:cxn>
                    <a:cxn ang="0">
                      <a:pos x="18" y="0"/>
                    </a:cxn>
                    <a:cxn ang="0">
                      <a:pos x="15" y="0"/>
                    </a:cxn>
                    <a:cxn ang="0">
                      <a:pos x="12" y="2"/>
                    </a:cxn>
                    <a:cxn ang="0">
                      <a:pos x="9" y="4"/>
                    </a:cxn>
                    <a:cxn ang="0">
                      <a:pos x="5" y="5"/>
                    </a:cxn>
                    <a:cxn ang="0">
                      <a:pos x="4" y="8"/>
                    </a:cxn>
                    <a:cxn ang="0">
                      <a:pos x="0" y="12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4" y="30"/>
                    </a:cxn>
                    <a:cxn ang="0">
                      <a:pos x="5" y="33"/>
                    </a:cxn>
                    <a:cxn ang="0">
                      <a:pos x="9" y="35"/>
                    </a:cxn>
                    <a:cxn ang="0">
                      <a:pos x="12" y="37"/>
                    </a:cxn>
                    <a:cxn ang="0">
                      <a:pos x="15" y="38"/>
                    </a:cxn>
                    <a:cxn ang="0">
                      <a:pos x="18" y="38"/>
                    </a:cxn>
                  </a:cxnLst>
                  <a:rect l="0" t="0" r="r" b="b"/>
                  <a:pathLst>
                    <a:path w="38" h="38">
                      <a:moveTo>
                        <a:pt x="18" y="38"/>
                      </a:moveTo>
                      <a:lnTo>
                        <a:pt x="23" y="38"/>
                      </a:lnTo>
                      <a:lnTo>
                        <a:pt x="27" y="37"/>
                      </a:lnTo>
                      <a:lnTo>
                        <a:pt x="30" y="35"/>
                      </a:lnTo>
                      <a:lnTo>
                        <a:pt x="33" y="33"/>
                      </a:lnTo>
                      <a:lnTo>
                        <a:pt x="35" y="30"/>
                      </a:lnTo>
                      <a:lnTo>
                        <a:pt x="37" y="27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15"/>
                      </a:lnTo>
                      <a:lnTo>
                        <a:pt x="37" y="12"/>
                      </a:lnTo>
                      <a:lnTo>
                        <a:pt x="35" y="8"/>
                      </a:lnTo>
                      <a:lnTo>
                        <a:pt x="33" y="5"/>
                      </a:lnTo>
                      <a:lnTo>
                        <a:pt x="30" y="4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5" y="5"/>
                      </a:lnTo>
                      <a:lnTo>
                        <a:pt x="4" y="8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4" y="30"/>
                      </a:lnTo>
                      <a:lnTo>
                        <a:pt x="5" y="33"/>
                      </a:lnTo>
                      <a:lnTo>
                        <a:pt x="9" y="35"/>
                      </a:lnTo>
                      <a:lnTo>
                        <a:pt x="12" y="37"/>
                      </a:lnTo>
                      <a:lnTo>
                        <a:pt x="15" y="38"/>
                      </a:lnTo>
                      <a:lnTo>
                        <a:pt x="18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" name="Freeform 1109"/>
                <p:cNvSpPr>
                  <a:spLocks/>
                </p:cNvSpPr>
                <p:nvPr/>
              </p:nvSpPr>
              <p:spPr bwMode="auto">
                <a:xfrm>
                  <a:off x="2130" y="2102"/>
                  <a:ext cx="45" cy="48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3" y="38"/>
                    </a:cxn>
                    <a:cxn ang="0">
                      <a:pos x="27" y="36"/>
                    </a:cxn>
                    <a:cxn ang="0">
                      <a:pos x="30" y="35"/>
                    </a:cxn>
                    <a:cxn ang="0">
                      <a:pos x="33" y="33"/>
                    </a:cxn>
                    <a:cxn ang="0">
                      <a:pos x="35" y="30"/>
                    </a:cxn>
                    <a:cxn ang="0">
                      <a:pos x="37" y="26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8" y="15"/>
                    </a:cxn>
                    <a:cxn ang="0">
                      <a:pos x="37" y="11"/>
                    </a:cxn>
                    <a:cxn ang="0">
                      <a:pos x="35" y="8"/>
                    </a:cxn>
                    <a:cxn ang="0">
                      <a:pos x="33" y="5"/>
                    </a:cxn>
                    <a:cxn ang="0">
                      <a:pos x="30" y="3"/>
                    </a:cxn>
                    <a:cxn ang="0">
                      <a:pos x="27" y="1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2" y="1"/>
                    </a:cxn>
                    <a:cxn ang="0">
                      <a:pos x="8" y="3"/>
                    </a:cxn>
                    <a:cxn ang="0">
                      <a:pos x="5" y="5"/>
                    </a:cxn>
                    <a:cxn ang="0">
                      <a:pos x="3" y="8"/>
                    </a:cxn>
                    <a:cxn ang="0">
                      <a:pos x="2" y="11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6"/>
                    </a:cxn>
                    <a:cxn ang="0">
                      <a:pos x="3" y="30"/>
                    </a:cxn>
                    <a:cxn ang="0">
                      <a:pos x="5" y="33"/>
                    </a:cxn>
                    <a:cxn ang="0">
                      <a:pos x="8" y="35"/>
                    </a:cxn>
                    <a:cxn ang="0">
                      <a:pos x="12" y="36"/>
                    </a:cxn>
                    <a:cxn ang="0">
                      <a:pos x="15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38" h="38">
                      <a:moveTo>
                        <a:pt x="20" y="38"/>
                      </a:moveTo>
                      <a:lnTo>
                        <a:pt x="23" y="38"/>
                      </a:lnTo>
                      <a:lnTo>
                        <a:pt x="27" y="36"/>
                      </a:lnTo>
                      <a:lnTo>
                        <a:pt x="30" y="35"/>
                      </a:lnTo>
                      <a:lnTo>
                        <a:pt x="33" y="33"/>
                      </a:lnTo>
                      <a:lnTo>
                        <a:pt x="35" y="30"/>
                      </a:lnTo>
                      <a:lnTo>
                        <a:pt x="37" y="26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15"/>
                      </a:lnTo>
                      <a:lnTo>
                        <a:pt x="37" y="11"/>
                      </a:lnTo>
                      <a:lnTo>
                        <a:pt x="35" y="8"/>
                      </a:lnTo>
                      <a:lnTo>
                        <a:pt x="33" y="5"/>
                      </a:lnTo>
                      <a:lnTo>
                        <a:pt x="30" y="3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3" y="30"/>
                      </a:lnTo>
                      <a:lnTo>
                        <a:pt x="5" y="33"/>
                      </a:lnTo>
                      <a:lnTo>
                        <a:pt x="8" y="35"/>
                      </a:lnTo>
                      <a:lnTo>
                        <a:pt x="12" y="36"/>
                      </a:lnTo>
                      <a:lnTo>
                        <a:pt x="15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9" name="Freeform 1110"/>
                <p:cNvSpPr>
                  <a:spLocks/>
                </p:cNvSpPr>
                <p:nvPr/>
              </p:nvSpPr>
              <p:spPr bwMode="auto">
                <a:xfrm>
                  <a:off x="2322" y="2012"/>
                  <a:ext cx="47" cy="47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3" y="38"/>
                    </a:cxn>
                    <a:cxn ang="0">
                      <a:pos x="28" y="36"/>
                    </a:cxn>
                    <a:cxn ang="0">
                      <a:pos x="32" y="34"/>
                    </a:cxn>
                    <a:cxn ang="0">
                      <a:pos x="33" y="33"/>
                    </a:cxn>
                    <a:cxn ang="0">
                      <a:pos x="36" y="29"/>
                    </a:cxn>
                    <a:cxn ang="0">
                      <a:pos x="38" y="26"/>
                    </a:cxn>
                    <a:cxn ang="0">
                      <a:pos x="38" y="23"/>
                    </a:cxn>
                    <a:cxn ang="0">
                      <a:pos x="40" y="19"/>
                    </a:cxn>
                    <a:cxn ang="0">
                      <a:pos x="38" y="14"/>
                    </a:cxn>
                    <a:cxn ang="0">
                      <a:pos x="38" y="11"/>
                    </a:cxn>
                    <a:cxn ang="0">
                      <a:pos x="36" y="8"/>
                    </a:cxn>
                    <a:cxn ang="0">
                      <a:pos x="33" y="5"/>
                    </a:cxn>
                    <a:cxn ang="0">
                      <a:pos x="32" y="3"/>
                    </a:cxn>
                    <a:cxn ang="0">
                      <a:pos x="28" y="1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2" y="1"/>
                    </a:cxn>
                    <a:cxn ang="0">
                      <a:pos x="8" y="3"/>
                    </a:cxn>
                    <a:cxn ang="0">
                      <a:pos x="7" y="5"/>
                    </a:cxn>
                    <a:cxn ang="0">
                      <a:pos x="3" y="8"/>
                    </a:cxn>
                    <a:cxn ang="0">
                      <a:pos x="2" y="11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0" y="23"/>
                    </a:cxn>
                    <a:cxn ang="0">
                      <a:pos x="2" y="26"/>
                    </a:cxn>
                    <a:cxn ang="0">
                      <a:pos x="3" y="29"/>
                    </a:cxn>
                    <a:cxn ang="0">
                      <a:pos x="7" y="33"/>
                    </a:cxn>
                    <a:cxn ang="0">
                      <a:pos x="8" y="34"/>
                    </a:cxn>
                    <a:cxn ang="0">
                      <a:pos x="12" y="36"/>
                    </a:cxn>
                    <a:cxn ang="0">
                      <a:pos x="17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40" h="38">
                      <a:moveTo>
                        <a:pt x="20" y="38"/>
                      </a:moveTo>
                      <a:lnTo>
                        <a:pt x="23" y="38"/>
                      </a:lnTo>
                      <a:lnTo>
                        <a:pt x="28" y="36"/>
                      </a:lnTo>
                      <a:lnTo>
                        <a:pt x="32" y="34"/>
                      </a:lnTo>
                      <a:lnTo>
                        <a:pt x="33" y="33"/>
                      </a:lnTo>
                      <a:lnTo>
                        <a:pt x="36" y="29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40" y="19"/>
                      </a:lnTo>
                      <a:lnTo>
                        <a:pt x="38" y="14"/>
                      </a:lnTo>
                      <a:lnTo>
                        <a:pt x="38" y="11"/>
                      </a:lnTo>
                      <a:lnTo>
                        <a:pt x="36" y="8"/>
                      </a:lnTo>
                      <a:lnTo>
                        <a:pt x="33" y="5"/>
                      </a:lnTo>
                      <a:lnTo>
                        <a:pt x="32" y="3"/>
                      </a:lnTo>
                      <a:lnTo>
                        <a:pt x="28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2" y="1"/>
                      </a:lnTo>
                      <a:lnTo>
                        <a:pt x="8" y="3"/>
                      </a:lnTo>
                      <a:lnTo>
                        <a:pt x="7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3" y="29"/>
                      </a:lnTo>
                      <a:lnTo>
                        <a:pt x="7" y="33"/>
                      </a:lnTo>
                      <a:lnTo>
                        <a:pt x="8" y="34"/>
                      </a:lnTo>
                      <a:lnTo>
                        <a:pt x="12" y="36"/>
                      </a:lnTo>
                      <a:lnTo>
                        <a:pt x="17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0" name="Freeform 1111"/>
                <p:cNvSpPr>
                  <a:spLocks/>
                </p:cNvSpPr>
                <p:nvPr/>
              </p:nvSpPr>
              <p:spPr bwMode="auto">
                <a:xfrm>
                  <a:off x="1609" y="2344"/>
                  <a:ext cx="46" cy="48"/>
                </a:xfrm>
                <a:custGeom>
                  <a:avLst/>
                  <a:gdLst/>
                  <a:ahLst/>
                  <a:cxnLst>
                    <a:cxn ang="0">
                      <a:pos x="18" y="38"/>
                    </a:cxn>
                    <a:cxn ang="0">
                      <a:pos x="23" y="38"/>
                    </a:cxn>
                    <a:cxn ang="0">
                      <a:pos x="26" y="36"/>
                    </a:cxn>
                    <a:cxn ang="0">
                      <a:pos x="29" y="35"/>
                    </a:cxn>
                    <a:cxn ang="0">
                      <a:pos x="33" y="31"/>
                    </a:cxn>
                    <a:cxn ang="0">
                      <a:pos x="34" y="30"/>
                    </a:cxn>
                    <a:cxn ang="0">
                      <a:pos x="36" y="26"/>
                    </a:cxn>
                    <a:cxn ang="0">
                      <a:pos x="38" y="23"/>
                    </a:cxn>
                    <a:cxn ang="0">
                      <a:pos x="38" y="18"/>
                    </a:cxn>
                    <a:cxn ang="0">
                      <a:pos x="38" y="15"/>
                    </a:cxn>
                    <a:cxn ang="0">
                      <a:pos x="36" y="12"/>
                    </a:cxn>
                    <a:cxn ang="0">
                      <a:pos x="34" y="8"/>
                    </a:cxn>
                    <a:cxn ang="0">
                      <a:pos x="33" y="5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3" y="0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1" y="0"/>
                    </a:cxn>
                    <a:cxn ang="0">
                      <a:pos x="8" y="3"/>
                    </a:cxn>
                    <a:cxn ang="0">
                      <a:pos x="5" y="5"/>
                    </a:cxn>
                    <a:cxn ang="0">
                      <a:pos x="3" y="8"/>
                    </a:cxn>
                    <a:cxn ang="0">
                      <a:pos x="1" y="12"/>
                    </a:cxn>
                    <a:cxn ang="0">
                      <a:pos x="0" y="15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1" y="26"/>
                    </a:cxn>
                    <a:cxn ang="0">
                      <a:pos x="3" y="30"/>
                    </a:cxn>
                    <a:cxn ang="0">
                      <a:pos x="5" y="31"/>
                    </a:cxn>
                    <a:cxn ang="0">
                      <a:pos x="8" y="35"/>
                    </a:cxn>
                    <a:cxn ang="0">
                      <a:pos x="11" y="36"/>
                    </a:cxn>
                    <a:cxn ang="0">
                      <a:pos x="14" y="38"/>
                    </a:cxn>
                    <a:cxn ang="0">
                      <a:pos x="18" y="38"/>
                    </a:cxn>
                  </a:cxnLst>
                  <a:rect l="0" t="0" r="r" b="b"/>
                  <a:pathLst>
                    <a:path w="38" h="38">
                      <a:moveTo>
                        <a:pt x="18" y="38"/>
                      </a:moveTo>
                      <a:lnTo>
                        <a:pt x="23" y="38"/>
                      </a:lnTo>
                      <a:lnTo>
                        <a:pt x="26" y="36"/>
                      </a:lnTo>
                      <a:lnTo>
                        <a:pt x="29" y="35"/>
                      </a:lnTo>
                      <a:lnTo>
                        <a:pt x="33" y="31"/>
                      </a:lnTo>
                      <a:lnTo>
                        <a:pt x="34" y="30"/>
                      </a:lnTo>
                      <a:lnTo>
                        <a:pt x="36" y="26"/>
                      </a:lnTo>
                      <a:lnTo>
                        <a:pt x="38" y="23"/>
                      </a:lnTo>
                      <a:lnTo>
                        <a:pt x="38" y="18"/>
                      </a:lnTo>
                      <a:lnTo>
                        <a:pt x="38" y="15"/>
                      </a:lnTo>
                      <a:lnTo>
                        <a:pt x="36" y="12"/>
                      </a:lnTo>
                      <a:lnTo>
                        <a:pt x="34" y="8"/>
                      </a:lnTo>
                      <a:lnTo>
                        <a:pt x="33" y="5"/>
                      </a:lnTo>
                      <a:lnTo>
                        <a:pt x="29" y="3"/>
                      </a:lnTo>
                      <a:lnTo>
                        <a:pt x="26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1" y="26"/>
                      </a:lnTo>
                      <a:lnTo>
                        <a:pt x="3" y="30"/>
                      </a:lnTo>
                      <a:lnTo>
                        <a:pt x="5" y="31"/>
                      </a:lnTo>
                      <a:lnTo>
                        <a:pt x="8" y="35"/>
                      </a:lnTo>
                      <a:lnTo>
                        <a:pt x="11" y="36"/>
                      </a:lnTo>
                      <a:lnTo>
                        <a:pt x="14" y="38"/>
                      </a:lnTo>
                      <a:lnTo>
                        <a:pt x="18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1" name="Freeform 1112"/>
                <p:cNvSpPr>
                  <a:spLocks/>
                </p:cNvSpPr>
                <p:nvPr/>
              </p:nvSpPr>
              <p:spPr bwMode="auto">
                <a:xfrm>
                  <a:off x="2364" y="2259"/>
                  <a:ext cx="46" cy="48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3" y="38"/>
                    </a:cxn>
                    <a:cxn ang="0">
                      <a:pos x="28" y="37"/>
                    </a:cxn>
                    <a:cxn ang="0">
                      <a:pos x="31" y="35"/>
                    </a:cxn>
                    <a:cxn ang="0">
                      <a:pos x="33" y="33"/>
                    </a:cxn>
                    <a:cxn ang="0">
                      <a:pos x="36" y="30"/>
                    </a:cxn>
                    <a:cxn ang="0">
                      <a:pos x="38" y="27"/>
                    </a:cxn>
                    <a:cxn ang="0">
                      <a:pos x="38" y="24"/>
                    </a:cxn>
                    <a:cxn ang="0">
                      <a:pos x="39" y="19"/>
                    </a:cxn>
                    <a:cxn ang="0">
                      <a:pos x="38" y="15"/>
                    </a:cxn>
                    <a:cxn ang="0">
                      <a:pos x="38" y="12"/>
                    </a:cxn>
                    <a:cxn ang="0">
                      <a:pos x="36" y="9"/>
                    </a:cxn>
                    <a:cxn ang="0">
                      <a:pos x="33" y="5"/>
                    </a:cxn>
                    <a:cxn ang="0">
                      <a:pos x="31" y="4"/>
                    </a:cxn>
                    <a:cxn ang="0">
                      <a:pos x="28" y="2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6" y="0"/>
                    </a:cxn>
                    <a:cxn ang="0">
                      <a:pos x="11" y="2"/>
                    </a:cxn>
                    <a:cxn ang="0">
                      <a:pos x="8" y="4"/>
                    </a:cxn>
                    <a:cxn ang="0">
                      <a:pos x="6" y="5"/>
                    </a:cxn>
                    <a:cxn ang="0">
                      <a:pos x="3" y="9"/>
                    </a:cxn>
                    <a:cxn ang="0">
                      <a:pos x="1" y="12"/>
                    </a:cxn>
                    <a:cxn ang="0">
                      <a:pos x="0" y="15"/>
                    </a:cxn>
                    <a:cxn ang="0">
                      <a:pos x="0" y="19"/>
                    </a:cxn>
                    <a:cxn ang="0">
                      <a:pos x="0" y="24"/>
                    </a:cxn>
                    <a:cxn ang="0">
                      <a:pos x="1" y="27"/>
                    </a:cxn>
                    <a:cxn ang="0">
                      <a:pos x="3" y="30"/>
                    </a:cxn>
                    <a:cxn ang="0">
                      <a:pos x="6" y="33"/>
                    </a:cxn>
                    <a:cxn ang="0">
                      <a:pos x="8" y="35"/>
                    </a:cxn>
                    <a:cxn ang="0">
                      <a:pos x="11" y="37"/>
                    </a:cxn>
                    <a:cxn ang="0">
                      <a:pos x="16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39" h="38">
                      <a:moveTo>
                        <a:pt x="20" y="38"/>
                      </a:moveTo>
                      <a:lnTo>
                        <a:pt x="23" y="38"/>
                      </a:lnTo>
                      <a:lnTo>
                        <a:pt x="28" y="37"/>
                      </a:lnTo>
                      <a:lnTo>
                        <a:pt x="31" y="35"/>
                      </a:lnTo>
                      <a:lnTo>
                        <a:pt x="33" y="33"/>
                      </a:lnTo>
                      <a:lnTo>
                        <a:pt x="36" y="30"/>
                      </a:lnTo>
                      <a:lnTo>
                        <a:pt x="38" y="27"/>
                      </a:lnTo>
                      <a:lnTo>
                        <a:pt x="38" y="24"/>
                      </a:lnTo>
                      <a:lnTo>
                        <a:pt x="39" y="19"/>
                      </a:lnTo>
                      <a:lnTo>
                        <a:pt x="38" y="15"/>
                      </a:lnTo>
                      <a:lnTo>
                        <a:pt x="38" y="12"/>
                      </a:lnTo>
                      <a:lnTo>
                        <a:pt x="36" y="9"/>
                      </a:lnTo>
                      <a:lnTo>
                        <a:pt x="33" y="5"/>
                      </a:lnTo>
                      <a:lnTo>
                        <a:pt x="31" y="4"/>
                      </a:lnTo>
                      <a:lnTo>
                        <a:pt x="28" y="2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1" y="27"/>
                      </a:lnTo>
                      <a:lnTo>
                        <a:pt x="3" y="30"/>
                      </a:lnTo>
                      <a:lnTo>
                        <a:pt x="6" y="33"/>
                      </a:lnTo>
                      <a:lnTo>
                        <a:pt x="8" y="35"/>
                      </a:lnTo>
                      <a:lnTo>
                        <a:pt x="11" y="37"/>
                      </a:lnTo>
                      <a:lnTo>
                        <a:pt x="16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2" name="Freeform 1113"/>
                <p:cNvSpPr>
                  <a:spLocks/>
                </p:cNvSpPr>
                <p:nvPr/>
              </p:nvSpPr>
              <p:spPr bwMode="auto">
                <a:xfrm>
                  <a:off x="2256" y="2362"/>
                  <a:ext cx="45" cy="50"/>
                </a:xfrm>
                <a:custGeom>
                  <a:avLst/>
                  <a:gdLst/>
                  <a:ahLst/>
                  <a:cxnLst>
                    <a:cxn ang="0">
                      <a:pos x="20" y="40"/>
                    </a:cxn>
                    <a:cxn ang="0">
                      <a:pos x="23" y="38"/>
                    </a:cxn>
                    <a:cxn ang="0">
                      <a:pos x="26" y="38"/>
                    </a:cxn>
                    <a:cxn ang="0">
                      <a:pos x="29" y="37"/>
                    </a:cxn>
                    <a:cxn ang="0">
                      <a:pos x="33" y="34"/>
                    </a:cxn>
                    <a:cxn ang="0">
                      <a:pos x="34" y="30"/>
                    </a:cxn>
                    <a:cxn ang="0">
                      <a:pos x="36" y="29"/>
                    </a:cxn>
                    <a:cxn ang="0">
                      <a:pos x="38" y="24"/>
                    </a:cxn>
                    <a:cxn ang="0">
                      <a:pos x="38" y="20"/>
                    </a:cxn>
                    <a:cxn ang="0">
                      <a:pos x="38" y="17"/>
                    </a:cxn>
                    <a:cxn ang="0">
                      <a:pos x="36" y="12"/>
                    </a:cxn>
                    <a:cxn ang="0">
                      <a:pos x="34" y="9"/>
                    </a:cxn>
                    <a:cxn ang="0">
                      <a:pos x="33" y="7"/>
                    </a:cxn>
                    <a:cxn ang="0">
                      <a:pos x="29" y="4"/>
                    </a:cxn>
                    <a:cxn ang="0">
                      <a:pos x="26" y="2"/>
                    </a:cxn>
                    <a:cxn ang="0">
                      <a:pos x="23" y="2"/>
                    </a:cxn>
                    <a:cxn ang="0">
                      <a:pos x="20" y="0"/>
                    </a:cxn>
                    <a:cxn ang="0">
                      <a:pos x="15" y="2"/>
                    </a:cxn>
                    <a:cxn ang="0">
                      <a:pos x="11" y="2"/>
                    </a:cxn>
                    <a:cxn ang="0">
                      <a:pos x="8" y="4"/>
                    </a:cxn>
                    <a:cxn ang="0">
                      <a:pos x="5" y="7"/>
                    </a:cxn>
                    <a:cxn ang="0">
                      <a:pos x="3" y="9"/>
                    </a:cxn>
                    <a:cxn ang="0">
                      <a:pos x="1" y="12"/>
                    </a:cxn>
                    <a:cxn ang="0">
                      <a:pos x="0" y="17"/>
                    </a:cxn>
                    <a:cxn ang="0">
                      <a:pos x="0" y="20"/>
                    </a:cxn>
                    <a:cxn ang="0">
                      <a:pos x="0" y="24"/>
                    </a:cxn>
                    <a:cxn ang="0">
                      <a:pos x="1" y="29"/>
                    </a:cxn>
                    <a:cxn ang="0">
                      <a:pos x="3" y="30"/>
                    </a:cxn>
                    <a:cxn ang="0">
                      <a:pos x="5" y="34"/>
                    </a:cxn>
                    <a:cxn ang="0">
                      <a:pos x="8" y="37"/>
                    </a:cxn>
                    <a:cxn ang="0">
                      <a:pos x="11" y="38"/>
                    </a:cxn>
                    <a:cxn ang="0">
                      <a:pos x="15" y="38"/>
                    </a:cxn>
                    <a:cxn ang="0">
                      <a:pos x="20" y="40"/>
                    </a:cxn>
                  </a:cxnLst>
                  <a:rect l="0" t="0" r="r" b="b"/>
                  <a:pathLst>
                    <a:path w="38" h="40">
                      <a:moveTo>
                        <a:pt x="20" y="40"/>
                      </a:moveTo>
                      <a:lnTo>
                        <a:pt x="23" y="38"/>
                      </a:lnTo>
                      <a:lnTo>
                        <a:pt x="26" y="38"/>
                      </a:lnTo>
                      <a:lnTo>
                        <a:pt x="29" y="37"/>
                      </a:lnTo>
                      <a:lnTo>
                        <a:pt x="33" y="34"/>
                      </a:lnTo>
                      <a:lnTo>
                        <a:pt x="34" y="30"/>
                      </a:lnTo>
                      <a:lnTo>
                        <a:pt x="36" y="29"/>
                      </a:lnTo>
                      <a:lnTo>
                        <a:pt x="38" y="24"/>
                      </a:lnTo>
                      <a:lnTo>
                        <a:pt x="38" y="20"/>
                      </a:lnTo>
                      <a:lnTo>
                        <a:pt x="38" y="17"/>
                      </a:lnTo>
                      <a:lnTo>
                        <a:pt x="36" y="12"/>
                      </a:lnTo>
                      <a:lnTo>
                        <a:pt x="34" y="9"/>
                      </a:lnTo>
                      <a:lnTo>
                        <a:pt x="33" y="7"/>
                      </a:lnTo>
                      <a:lnTo>
                        <a:pt x="29" y="4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20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2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5" y="34"/>
                      </a:lnTo>
                      <a:lnTo>
                        <a:pt x="8" y="37"/>
                      </a:lnTo>
                      <a:lnTo>
                        <a:pt x="11" y="38"/>
                      </a:lnTo>
                      <a:lnTo>
                        <a:pt x="15" y="38"/>
                      </a:lnTo>
                      <a:lnTo>
                        <a:pt x="20" y="4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3" name="Freeform 1114"/>
                <p:cNvSpPr>
                  <a:spLocks/>
                </p:cNvSpPr>
                <p:nvPr/>
              </p:nvSpPr>
              <p:spPr bwMode="auto">
                <a:xfrm>
                  <a:off x="1244" y="2057"/>
                  <a:ext cx="45" cy="47"/>
                </a:xfrm>
                <a:custGeom>
                  <a:avLst/>
                  <a:gdLst/>
                  <a:ahLst/>
                  <a:cxnLst>
                    <a:cxn ang="0">
                      <a:pos x="19" y="38"/>
                    </a:cxn>
                    <a:cxn ang="0">
                      <a:pos x="23" y="38"/>
                    </a:cxn>
                    <a:cxn ang="0">
                      <a:pos x="26" y="38"/>
                    </a:cxn>
                    <a:cxn ang="0">
                      <a:pos x="29" y="34"/>
                    </a:cxn>
                    <a:cxn ang="0">
                      <a:pos x="33" y="33"/>
                    </a:cxn>
                    <a:cxn ang="0">
                      <a:pos x="34" y="29"/>
                    </a:cxn>
                    <a:cxn ang="0">
                      <a:pos x="36" y="26"/>
                    </a:cxn>
                    <a:cxn ang="0">
                      <a:pos x="38" y="23"/>
                    </a:cxn>
                    <a:cxn ang="0">
                      <a:pos x="38" y="19"/>
                    </a:cxn>
                    <a:cxn ang="0">
                      <a:pos x="38" y="15"/>
                    </a:cxn>
                    <a:cxn ang="0">
                      <a:pos x="36" y="11"/>
                    </a:cxn>
                    <a:cxn ang="0">
                      <a:pos x="34" y="8"/>
                    </a:cxn>
                    <a:cxn ang="0">
                      <a:pos x="33" y="5"/>
                    </a:cxn>
                    <a:cxn ang="0">
                      <a:pos x="29" y="3"/>
                    </a:cxn>
                    <a:cxn ang="0">
                      <a:pos x="26" y="1"/>
                    </a:cxn>
                    <a:cxn ang="0">
                      <a:pos x="23" y="0"/>
                    </a:cxn>
                    <a:cxn ang="0">
                      <a:pos x="19" y="0"/>
                    </a:cxn>
                    <a:cxn ang="0">
                      <a:pos x="14" y="0"/>
                    </a:cxn>
                    <a:cxn ang="0">
                      <a:pos x="11" y="1"/>
                    </a:cxn>
                    <a:cxn ang="0">
                      <a:pos x="8" y="3"/>
                    </a:cxn>
                    <a:cxn ang="0">
                      <a:pos x="4" y="5"/>
                    </a:cxn>
                    <a:cxn ang="0">
                      <a:pos x="3" y="8"/>
                    </a:cxn>
                    <a:cxn ang="0">
                      <a:pos x="1" y="11"/>
                    </a:cxn>
                    <a:cxn ang="0">
                      <a:pos x="0" y="15"/>
                    </a:cxn>
                    <a:cxn ang="0">
                      <a:pos x="0" y="19"/>
                    </a:cxn>
                    <a:cxn ang="0">
                      <a:pos x="0" y="23"/>
                    </a:cxn>
                    <a:cxn ang="0">
                      <a:pos x="1" y="26"/>
                    </a:cxn>
                    <a:cxn ang="0">
                      <a:pos x="3" y="29"/>
                    </a:cxn>
                    <a:cxn ang="0">
                      <a:pos x="4" y="33"/>
                    </a:cxn>
                    <a:cxn ang="0">
                      <a:pos x="8" y="34"/>
                    </a:cxn>
                    <a:cxn ang="0">
                      <a:pos x="11" y="38"/>
                    </a:cxn>
                    <a:cxn ang="0">
                      <a:pos x="14" y="38"/>
                    </a:cxn>
                    <a:cxn ang="0">
                      <a:pos x="19" y="38"/>
                    </a:cxn>
                  </a:cxnLst>
                  <a:rect l="0" t="0" r="r" b="b"/>
                  <a:pathLst>
                    <a:path w="38" h="38">
                      <a:moveTo>
                        <a:pt x="19" y="38"/>
                      </a:moveTo>
                      <a:lnTo>
                        <a:pt x="23" y="38"/>
                      </a:lnTo>
                      <a:lnTo>
                        <a:pt x="26" y="38"/>
                      </a:lnTo>
                      <a:lnTo>
                        <a:pt x="29" y="34"/>
                      </a:lnTo>
                      <a:lnTo>
                        <a:pt x="33" y="33"/>
                      </a:lnTo>
                      <a:lnTo>
                        <a:pt x="34" y="29"/>
                      </a:lnTo>
                      <a:lnTo>
                        <a:pt x="36" y="26"/>
                      </a:lnTo>
                      <a:lnTo>
                        <a:pt x="38" y="23"/>
                      </a:lnTo>
                      <a:lnTo>
                        <a:pt x="38" y="19"/>
                      </a:lnTo>
                      <a:lnTo>
                        <a:pt x="38" y="15"/>
                      </a:lnTo>
                      <a:lnTo>
                        <a:pt x="36" y="11"/>
                      </a:lnTo>
                      <a:lnTo>
                        <a:pt x="34" y="8"/>
                      </a:lnTo>
                      <a:lnTo>
                        <a:pt x="33" y="5"/>
                      </a:lnTo>
                      <a:lnTo>
                        <a:pt x="29" y="3"/>
                      </a:lnTo>
                      <a:lnTo>
                        <a:pt x="26" y="1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4" y="5"/>
                      </a:lnTo>
                      <a:lnTo>
                        <a:pt x="3" y="8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1" y="26"/>
                      </a:lnTo>
                      <a:lnTo>
                        <a:pt x="3" y="29"/>
                      </a:lnTo>
                      <a:lnTo>
                        <a:pt x="4" y="33"/>
                      </a:lnTo>
                      <a:lnTo>
                        <a:pt x="8" y="34"/>
                      </a:lnTo>
                      <a:lnTo>
                        <a:pt x="11" y="38"/>
                      </a:lnTo>
                      <a:lnTo>
                        <a:pt x="14" y="38"/>
                      </a:lnTo>
                      <a:lnTo>
                        <a:pt x="19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4" name="Freeform 1115"/>
                <p:cNvSpPr>
                  <a:spLocks/>
                </p:cNvSpPr>
                <p:nvPr/>
              </p:nvSpPr>
              <p:spPr bwMode="auto">
                <a:xfrm>
                  <a:off x="1826" y="2507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28"/>
                    </a:cxn>
                    <a:cxn ang="0">
                      <a:pos x="32" y="28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32" h="28">
                      <a:moveTo>
                        <a:pt x="17" y="0"/>
                      </a:moveTo>
                      <a:lnTo>
                        <a:pt x="0" y="28"/>
                      </a:lnTo>
                      <a:lnTo>
                        <a:pt x="32" y="28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5" name="Freeform 1116"/>
                <p:cNvSpPr>
                  <a:spLocks/>
                </p:cNvSpPr>
                <p:nvPr/>
              </p:nvSpPr>
              <p:spPr bwMode="auto">
                <a:xfrm>
                  <a:off x="528" y="2084"/>
                  <a:ext cx="55" cy="60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8"/>
                    </a:cxn>
                    <a:cxn ang="0">
                      <a:pos x="31" y="28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31" h="28">
                      <a:moveTo>
                        <a:pt x="16" y="0"/>
                      </a:moveTo>
                      <a:lnTo>
                        <a:pt x="0" y="28"/>
                      </a:lnTo>
                      <a:lnTo>
                        <a:pt x="31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660033"/>
                </a:solidFill>
                <a:ln w="9525">
                  <a:solidFill>
                    <a:srgbClr val="6600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6" name="Freeform 1117"/>
                <p:cNvSpPr>
                  <a:spLocks/>
                </p:cNvSpPr>
                <p:nvPr/>
              </p:nvSpPr>
              <p:spPr bwMode="auto">
                <a:xfrm>
                  <a:off x="1824" y="2505"/>
                  <a:ext cx="26" cy="23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8"/>
                    </a:cxn>
                    <a:cxn ang="0">
                      <a:pos x="31" y="28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31" h="28">
                      <a:moveTo>
                        <a:pt x="16" y="0"/>
                      </a:moveTo>
                      <a:lnTo>
                        <a:pt x="0" y="28"/>
                      </a:lnTo>
                      <a:lnTo>
                        <a:pt x="31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7F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7" name="Freeform 1118"/>
                <p:cNvSpPr>
                  <a:spLocks/>
                </p:cNvSpPr>
                <p:nvPr/>
              </p:nvSpPr>
              <p:spPr bwMode="auto">
                <a:xfrm>
                  <a:off x="559" y="2370"/>
                  <a:ext cx="38" cy="37"/>
                </a:xfrm>
                <a:custGeom>
                  <a:avLst/>
                  <a:gdLst/>
                  <a:ahLst/>
                  <a:cxnLst>
                    <a:cxn ang="0">
                      <a:pos x="8" y="44"/>
                    </a:cxn>
                    <a:cxn ang="0">
                      <a:pos x="13" y="28"/>
                    </a:cxn>
                    <a:cxn ang="0">
                      <a:pos x="0" y="18"/>
                    </a:cxn>
                    <a:cxn ang="0">
                      <a:pos x="17" y="18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46" y="18"/>
                    </a:cxn>
                    <a:cxn ang="0">
                      <a:pos x="33" y="28"/>
                    </a:cxn>
                    <a:cxn ang="0">
                      <a:pos x="38" y="44"/>
                    </a:cxn>
                    <a:cxn ang="0">
                      <a:pos x="23" y="34"/>
                    </a:cxn>
                    <a:cxn ang="0">
                      <a:pos x="8" y="44"/>
                    </a:cxn>
                  </a:cxnLst>
                  <a:rect l="0" t="0" r="r" b="b"/>
                  <a:pathLst>
                    <a:path w="46" h="44">
                      <a:moveTo>
                        <a:pt x="8" y="44"/>
                      </a:moveTo>
                      <a:lnTo>
                        <a:pt x="13" y="28"/>
                      </a:lnTo>
                      <a:lnTo>
                        <a:pt x="0" y="18"/>
                      </a:lnTo>
                      <a:lnTo>
                        <a:pt x="17" y="18"/>
                      </a:ln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46" y="18"/>
                      </a:lnTo>
                      <a:lnTo>
                        <a:pt x="33" y="28"/>
                      </a:lnTo>
                      <a:lnTo>
                        <a:pt x="38" y="44"/>
                      </a:lnTo>
                      <a:lnTo>
                        <a:pt x="23" y="34"/>
                      </a:lnTo>
                      <a:lnTo>
                        <a:pt x="8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8" name="Freeform 1119"/>
                <p:cNvSpPr>
                  <a:spLocks/>
                </p:cNvSpPr>
                <p:nvPr/>
              </p:nvSpPr>
              <p:spPr bwMode="auto">
                <a:xfrm>
                  <a:off x="559" y="2370"/>
                  <a:ext cx="38" cy="37"/>
                </a:xfrm>
                <a:custGeom>
                  <a:avLst/>
                  <a:gdLst/>
                  <a:ahLst/>
                  <a:cxnLst>
                    <a:cxn ang="0">
                      <a:pos x="8" y="44"/>
                    </a:cxn>
                    <a:cxn ang="0">
                      <a:pos x="13" y="28"/>
                    </a:cxn>
                    <a:cxn ang="0">
                      <a:pos x="0" y="18"/>
                    </a:cxn>
                    <a:cxn ang="0">
                      <a:pos x="17" y="18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46" y="18"/>
                    </a:cxn>
                    <a:cxn ang="0">
                      <a:pos x="33" y="28"/>
                    </a:cxn>
                    <a:cxn ang="0">
                      <a:pos x="38" y="44"/>
                    </a:cxn>
                    <a:cxn ang="0">
                      <a:pos x="23" y="34"/>
                    </a:cxn>
                    <a:cxn ang="0">
                      <a:pos x="8" y="44"/>
                    </a:cxn>
                  </a:cxnLst>
                  <a:rect l="0" t="0" r="r" b="b"/>
                  <a:pathLst>
                    <a:path w="46" h="44">
                      <a:moveTo>
                        <a:pt x="8" y="44"/>
                      </a:moveTo>
                      <a:lnTo>
                        <a:pt x="13" y="28"/>
                      </a:lnTo>
                      <a:lnTo>
                        <a:pt x="0" y="18"/>
                      </a:lnTo>
                      <a:lnTo>
                        <a:pt x="17" y="18"/>
                      </a:ln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46" y="18"/>
                      </a:lnTo>
                      <a:lnTo>
                        <a:pt x="33" y="28"/>
                      </a:lnTo>
                      <a:lnTo>
                        <a:pt x="38" y="44"/>
                      </a:lnTo>
                      <a:lnTo>
                        <a:pt x="23" y="34"/>
                      </a:lnTo>
                      <a:lnTo>
                        <a:pt x="8" y="44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9" name="Freeform 1120"/>
                <p:cNvSpPr>
                  <a:spLocks/>
                </p:cNvSpPr>
                <p:nvPr/>
              </p:nvSpPr>
              <p:spPr bwMode="auto">
                <a:xfrm>
                  <a:off x="1036" y="2942"/>
                  <a:ext cx="38" cy="39"/>
                </a:xfrm>
                <a:custGeom>
                  <a:avLst/>
                  <a:gdLst/>
                  <a:ahLst/>
                  <a:cxnLst>
                    <a:cxn ang="0">
                      <a:pos x="8" y="47"/>
                    </a:cxn>
                    <a:cxn ang="0">
                      <a:pos x="13" y="28"/>
                    </a:cxn>
                    <a:cxn ang="0">
                      <a:pos x="0" y="18"/>
                    </a:cxn>
                    <a:cxn ang="0">
                      <a:pos x="16" y="18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46" y="18"/>
                    </a:cxn>
                    <a:cxn ang="0">
                      <a:pos x="33" y="28"/>
                    </a:cxn>
                    <a:cxn ang="0">
                      <a:pos x="38" y="47"/>
                    </a:cxn>
                    <a:cxn ang="0">
                      <a:pos x="23" y="37"/>
                    </a:cxn>
                    <a:cxn ang="0">
                      <a:pos x="8" y="47"/>
                    </a:cxn>
                  </a:cxnLst>
                  <a:rect l="0" t="0" r="r" b="b"/>
                  <a:pathLst>
                    <a:path w="46" h="47">
                      <a:moveTo>
                        <a:pt x="8" y="47"/>
                      </a:moveTo>
                      <a:lnTo>
                        <a:pt x="13" y="28"/>
                      </a:lnTo>
                      <a:lnTo>
                        <a:pt x="0" y="18"/>
                      </a:lnTo>
                      <a:lnTo>
                        <a:pt x="16" y="18"/>
                      </a:ln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46" y="18"/>
                      </a:lnTo>
                      <a:lnTo>
                        <a:pt x="33" y="28"/>
                      </a:lnTo>
                      <a:lnTo>
                        <a:pt x="38" y="47"/>
                      </a:lnTo>
                      <a:lnTo>
                        <a:pt x="23" y="37"/>
                      </a:lnTo>
                      <a:lnTo>
                        <a:pt x="8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0" name="Freeform 1121"/>
                <p:cNvSpPr>
                  <a:spLocks/>
                </p:cNvSpPr>
                <p:nvPr/>
              </p:nvSpPr>
              <p:spPr bwMode="auto">
                <a:xfrm>
                  <a:off x="1036" y="2942"/>
                  <a:ext cx="38" cy="39"/>
                </a:xfrm>
                <a:custGeom>
                  <a:avLst/>
                  <a:gdLst/>
                  <a:ahLst/>
                  <a:cxnLst>
                    <a:cxn ang="0">
                      <a:pos x="8" y="47"/>
                    </a:cxn>
                    <a:cxn ang="0">
                      <a:pos x="13" y="28"/>
                    </a:cxn>
                    <a:cxn ang="0">
                      <a:pos x="0" y="18"/>
                    </a:cxn>
                    <a:cxn ang="0">
                      <a:pos x="16" y="18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46" y="18"/>
                    </a:cxn>
                    <a:cxn ang="0">
                      <a:pos x="33" y="28"/>
                    </a:cxn>
                    <a:cxn ang="0">
                      <a:pos x="38" y="47"/>
                    </a:cxn>
                    <a:cxn ang="0">
                      <a:pos x="23" y="37"/>
                    </a:cxn>
                    <a:cxn ang="0">
                      <a:pos x="8" y="47"/>
                    </a:cxn>
                  </a:cxnLst>
                  <a:rect l="0" t="0" r="r" b="b"/>
                  <a:pathLst>
                    <a:path w="46" h="47">
                      <a:moveTo>
                        <a:pt x="8" y="47"/>
                      </a:moveTo>
                      <a:lnTo>
                        <a:pt x="13" y="28"/>
                      </a:lnTo>
                      <a:lnTo>
                        <a:pt x="0" y="18"/>
                      </a:lnTo>
                      <a:lnTo>
                        <a:pt x="16" y="18"/>
                      </a:ln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46" y="18"/>
                      </a:lnTo>
                      <a:lnTo>
                        <a:pt x="33" y="28"/>
                      </a:lnTo>
                      <a:lnTo>
                        <a:pt x="38" y="47"/>
                      </a:lnTo>
                      <a:lnTo>
                        <a:pt x="23" y="37"/>
                      </a:lnTo>
                      <a:lnTo>
                        <a:pt x="8" y="47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1" name="Freeform 1122"/>
                <p:cNvSpPr>
                  <a:spLocks/>
                </p:cNvSpPr>
                <p:nvPr/>
              </p:nvSpPr>
              <p:spPr bwMode="auto">
                <a:xfrm>
                  <a:off x="937" y="3356"/>
                  <a:ext cx="40" cy="38"/>
                </a:xfrm>
                <a:custGeom>
                  <a:avLst/>
                  <a:gdLst/>
                  <a:ahLst/>
                  <a:cxnLst>
                    <a:cxn ang="0">
                      <a:pos x="9" y="46"/>
                    </a:cxn>
                    <a:cxn ang="0">
                      <a:pos x="14" y="28"/>
                    </a:cxn>
                    <a:cxn ang="0">
                      <a:pos x="0" y="18"/>
                    </a:cxn>
                    <a:cxn ang="0">
                      <a:pos x="17" y="18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48" y="18"/>
                    </a:cxn>
                    <a:cxn ang="0">
                      <a:pos x="33" y="28"/>
                    </a:cxn>
                    <a:cxn ang="0">
                      <a:pos x="38" y="46"/>
                    </a:cxn>
                    <a:cxn ang="0">
                      <a:pos x="23" y="36"/>
                    </a:cxn>
                    <a:cxn ang="0">
                      <a:pos x="9" y="46"/>
                    </a:cxn>
                  </a:cxnLst>
                  <a:rect l="0" t="0" r="r" b="b"/>
                  <a:pathLst>
                    <a:path w="48" h="46">
                      <a:moveTo>
                        <a:pt x="9" y="46"/>
                      </a:moveTo>
                      <a:lnTo>
                        <a:pt x="14" y="28"/>
                      </a:lnTo>
                      <a:lnTo>
                        <a:pt x="0" y="18"/>
                      </a:lnTo>
                      <a:lnTo>
                        <a:pt x="17" y="18"/>
                      </a:ln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48" y="18"/>
                      </a:lnTo>
                      <a:lnTo>
                        <a:pt x="33" y="28"/>
                      </a:lnTo>
                      <a:lnTo>
                        <a:pt x="38" y="46"/>
                      </a:lnTo>
                      <a:lnTo>
                        <a:pt x="23" y="36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2" name="Freeform 1123"/>
                <p:cNvSpPr>
                  <a:spLocks/>
                </p:cNvSpPr>
                <p:nvPr/>
              </p:nvSpPr>
              <p:spPr bwMode="auto">
                <a:xfrm>
                  <a:off x="937" y="3356"/>
                  <a:ext cx="40" cy="38"/>
                </a:xfrm>
                <a:custGeom>
                  <a:avLst/>
                  <a:gdLst/>
                  <a:ahLst/>
                  <a:cxnLst>
                    <a:cxn ang="0">
                      <a:pos x="9" y="46"/>
                    </a:cxn>
                    <a:cxn ang="0">
                      <a:pos x="14" y="28"/>
                    </a:cxn>
                    <a:cxn ang="0">
                      <a:pos x="0" y="18"/>
                    </a:cxn>
                    <a:cxn ang="0">
                      <a:pos x="17" y="18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48" y="18"/>
                    </a:cxn>
                    <a:cxn ang="0">
                      <a:pos x="33" y="28"/>
                    </a:cxn>
                    <a:cxn ang="0">
                      <a:pos x="38" y="46"/>
                    </a:cxn>
                    <a:cxn ang="0">
                      <a:pos x="23" y="36"/>
                    </a:cxn>
                    <a:cxn ang="0">
                      <a:pos x="9" y="46"/>
                    </a:cxn>
                  </a:cxnLst>
                  <a:rect l="0" t="0" r="r" b="b"/>
                  <a:pathLst>
                    <a:path w="48" h="46">
                      <a:moveTo>
                        <a:pt x="9" y="46"/>
                      </a:moveTo>
                      <a:lnTo>
                        <a:pt x="14" y="28"/>
                      </a:lnTo>
                      <a:lnTo>
                        <a:pt x="0" y="18"/>
                      </a:lnTo>
                      <a:lnTo>
                        <a:pt x="17" y="18"/>
                      </a:ln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48" y="18"/>
                      </a:lnTo>
                      <a:lnTo>
                        <a:pt x="33" y="28"/>
                      </a:lnTo>
                      <a:lnTo>
                        <a:pt x="38" y="46"/>
                      </a:lnTo>
                      <a:lnTo>
                        <a:pt x="23" y="36"/>
                      </a:lnTo>
                      <a:lnTo>
                        <a:pt x="9" y="46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3" name="Freeform 1124"/>
                <p:cNvSpPr>
                  <a:spLocks/>
                </p:cNvSpPr>
                <p:nvPr/>
              </p:nvSpPr>
              <p:spPr bwMode="auto">
                <a:xfrm>
                  <a:off x="1008" y="1667"/>
                  <a:ext cx="40" cy="37"/>
                </a:xfrm>
                <a:custGeom>
                  <a:avLst/>
                  <a:gdLst/>
                  <a:ahLst/>
                  <a:cxnLst>
                    <a:cxn ang="0">
                      <a:pos x="9" y="44"/>
                    </a:cxn>
                    <a:cxn ang="0">
                      <a:pos x="14" y="28"/>
                    </a:cxn>
                    <a:cxn ang="0">
                      <a:pos x="0" y="18"/>
                    </a:cxn>
                    <a:cxn ang="0">
                      <a:pos x="17" y="18"/>
                    </a:cxn>
                    <a:cxn ang="0">
                      <a:pos x="24" y="0"/>
                    </a:cxn>
                    <a:cxn ang="0">
                      <a:pos x="30" y="18"/>
                    </a:cxn>
                    <a:cxn ang="0">
                      <a:pos x="48" y="18"/>
                    </a:cxn>
                    <a:cxn ang="0">
                      <a:pos x="33" y="28"/>
                    </a:cxn>
                    <a:cxn ang="0">
                      <a:pos x="40" y="44"/>
                    </a:cxn>
                    <a:cxn ang="0">
                      <a:pos x="24" y="34"/>
                    </a:cxn>
                    <a:cxn ang="0">
                      <a:pos x="9" y="44"/>
                    </a:cxn>
                  </a:cxnLst>
                  <a:rect l="0" t="0" r="r" b="b"/>
                  <a:pathLst>
                    <a:path w="48" h="44">
                      <a:moveTo>
                        <a:pt x="9" y="44"/>
                      </a:moveTo>
                      <a:lnTo>
                        <a:pt x="14" y="28"/>
                      </a:lnTo>
                      <a:lnTo>
                        <a:pt x="0" y="18"/>
                      </a:lnTo>
                      <a:lnTo>
                        <a:pt x="17" y="18"/>
                      </a:lnTo>
                      <a:lnTo>
                        <a:pt x="24" y="0"/>
                      </a:lnTo>
                      <a:lnTo>
                        <a:pt x="30" y="18"/>
                      </a:lnTo>
                      <a:lnTo>
                        <a:pt x="48" y="18"/>
                      </a:lnTo>
                      <a:lnTo>
                        <a:pt x="33" y="28"/>
                      </a:lnTo>
                      <a:lnTo>
                        <a:pt x="40" y="44"/>
                      </a:lnTo>
                      <a:lnTo>
                        <a:pt x="24" y="34"/>
                      </a:lnTo>
                      <a:lnTo>
                        <a:pt x="9" y="4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4" name="Freeform 1125"/>
                <p:cNvSpPr>
                  <a:spLocks/>
                </p:cNvSpPr>
                <p:nvPr/>
              </p:nvSpPr>
              <p:spPr bwMode="auto">
                <a:xfrm>
                  <a:off x="559" y="2370"/>
                  <a:ext cx="38" cy="37"/>
                </a:xfrm>
                <a:custGeom>
                  <a:avLst/>
                  <a:gdLst/>
                  <a:ahLst/>
                  <a:cxnLst>
                    <a:cxn ang="0">
                      <a:pos x="8" y="44"/>
                    </a:cxn>
                    <a:cxn ang="0">
                      <a:pos x="13" y="28"/>
                    </a:cxn>
                    <a:cxn ang="0">
                      <a:pos x="0" y="18"/>
                    </a:cxn>
                    <a:cxn ang="0">
                      <a:pos x="17" y="18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46" y="18"/>
                    </a:cxn>
                    <a:cxn ang="0">
                      <a:pos x="33" y="28"/>
                    </a:cxn>
                    <a:cxn ang="0">
                      <a:pos x="38" y="44"/>
                    </a:cxn>
                    <a:cxn ang="0">
                      <a:pos x="23" y="34"/>
                    </a:cxn>
                    <a:cxn ang="0">
                      <a:pos x="8" y="44"/>
                    </a:cxn>
                  </a:cxnLst>
                  <a:rect l="0" t="0" r="r" b="b"/>
                  <a:pathLst>
                    <a:path w="46" h="44">
                      <a:moveTo>
                        <a:pt x="8" y="44"/>
                      </a:moveTo>
                      <a:lnTo>
                        <a:pt x="13" y="28"/>
                      </a:lnTo>
                      <a:lnTo>
                        <a:pt x="0" y="18"/>
                      </a:lnTo>
                      <a:lnTo>
                        <a:pt x="17" y="18"/>
                      </a:ln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46" y="18"/>
                      </a:lnTo>
                      <a:lnTo>
                        <a:pt x="33" y="28"/>
                      </a:lnTo>
                      <a:lnTo>
                        <a:pt x="38" y="44"/>
                      </a:lnTo>
                      <a:lnTo>
                        <a:pt x="23" y="34"/>
                      </a:lnTo>
                      <a:lnTo>
                        <a:pt x="8" y="4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5" name="Freeform 1126"/>
                <p:cNvSpPr>
                  <a:spLocks/>
                </p:cNvSpPr>
                <p:nvPr/>
              </p:nvSpPr>
              <p:spPr bwMode="auto">
                <a:xfrm>
                  <a:off x="1036" y="2942"/>
                  <a:ext cx="38" cy="39"/>
                </a:xfrm>
                <a:custGeom>
                  <a:avLst/>
                  <a:gdLst/>
                  <a:ahLst/>
                  <a:cxnLst>
                    <a:cxn ang="0">
                      <a:pos x="8" y="47"/>
                    </a:cxn>
                    <a:cxn ang="0">
                      <a:pos x="13" y="28"/>
                    </a:cxn>
                    <a:cxn ang="0">
                      <a:pos x="0" y="18"/>
                    </a:cxn>
                    <a:cxn ang="0">
                      <a:pos x="16" y="18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46" y="18"/>
                    </a:cxn>
                    <a:cxn ang="0">
                      <a:pos x="33" y="28"/>
                    </a:cxn>
                    <a:cxn ang="0">
                      <a:pos x="38" y="47"/>
                    </a:cxn>
                    <a:cxn ang="0">
                      <a:pos x="23" y="37"/>
                    </a:cxn>
                    <a:cxn ang="0">
                      <a:pos x="8" y="47"/>
                    </a:cxn>
                  </a:cxnLst>
                  <a:rect l="0" t="0" r="r" b="b"/>
                  <a:pathLst>
                    <a:path w="46" h="47">
                      <a:moveTo>
                        <a:pt x="8" y="47"/>
                      </a:moveTo>
                      <a:lnTo>
                        <a:pt x="13" y="28"/>
                      </a:lnTo>
                      <a:lnTo>
                        <a:pt x="0" y="18"/>
                      </a:lnTo>
                      <a:lnTo>
                        <a:pt x="16" y="18"/>
                      </a:ln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46" y="18"/>
                      </a:lnTo>
                      <a:lnTo>
                        <a:pt x="33" y="28"/>
                      </a:lnTo>
                      <a:lnTo>
                        <a:pt x="38" y="47"/>
                      </a:lnTo>
                      <a:lnTo>
                        <a:pt x="23" y="37"/>
                      </a:lnTo>
                      <a:lnTo>
                        <a:pt x="8" y="4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6" name="Freeform 1127"/>
                <p:cNvSpPr>
                  <a:spLocks/>
                </p:cNvSpPr>
                <p:nvPr/>
              </p:nvSpPr>
              <p:spPr bwMode="auto">
                <a:xfrm>
                  <a:off x="937" y="3356"/>
                  <a:ext cx="40" cy="38"/>
                </a:xfrm>
                <a:custGeom>
                  <a:avLst/>
                  <a:gdLst/>
                  <a:ahLst/>
                  <a:cxnLst>
                    <a:cxn ang="0">
                      <a:pos x="9" y="46"/>
                    </a:cxn>
                    <a:cxn ang="0">
                      <a:pos x="14" y="28"/>
                    </a:cxn>
                    <a:cxn ang="0">
                      <a:pos x="0" y="18"/>
                    </a:cxn>
                    <a:cxn ang="0">
                      <a:pos x="17" y="18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48" y="18"/>
                    </a:cxn>
                    <a:cxn ang="0">
                      <a:pos x="33" y="28"/>
                    </a:cxn>
                    <a:cxn ang="0">
                      <a:pos x="38" y="46"/>
                    </a:cxn>
                    <a:cxn ang="0">
                      <a:pos x="23" y="36"/>
                    </a:cxn>
                    <a:cxn ang="0">
                      <a:pos x="9" y="46"/>
                    </a:cxn>
                  </a:cxnLst>
                  <a:rect l="0" t="0" r="r" b="b"/>
                  <a:pathLst>
                    <a:path w="48" h="46">
                      <a:moveTo>
                        <a:pt x="9" y="46"/>
                      </a:moveTo>
                      <a:lnTo>
                        <a:pt x="14" y="28"/>
                      </a:lnTo>
                      <a:lnTo>
                        <a:pt x="0" y="18"/>
                      </a:lnTo>
                      <a:lnTo>
                        <a:pt x="17" y="18"/>
                      </a:ln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48" y="18"/>
                      </a:lnTo>
                      <a:lnTo>
                        <a:pt x="33" y="28"/>
                      </a:lnTo>
                      <a:lnTo>
                        <a:pt x="38" y="46"/>
                      </a:lnTo>
                      <a:lnTo>
                        <a:pt x="23" y="36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7" name="Freeform 1128"/>
                <p:cNvSpPr>
                  <a:spLocks/>
                </p:cNvSpPr>
                <p:nvPr/>
              </p:nvSpPr>
              <p:spPr bwMode="auto">
                <a:xfrm>
                  <a:off x="2170" y="2172"/>
                  <a:ext cx="56" cy="52"/>
                </a:xfrm>
                <a:custGeom>
                  <a:avLst/>
                  <a:gdLst/>
                  <a:ahLst/>
                  <a:cxnLst>
                    <a:cxn ang="0">
                      <a:pos x="12" y="63"/>
                    </a:cxn>
                    <a:cxn ang="0">
                      <a:pos x="19" y="40"/>
                    </a:cxn>
                    <a:cxn ang="0">
                      <a:pos x="0" y="26"/>
                    </a:cxn>
                    <a:cxn ang="0">
                      <a:pos x="24" y="26"/>
                    </a:cxn>
                    <a:cxn ang="0">
                      <a:pos x="34" y="0"/>
                    </a:cxn>
                    <a:cxn ang="0">
                      <a:pos x="43" y="26"/>
                    </a:cxn>
                    <a:cxn ang="0">
                      <a:pos x="67" y="26"/>
                    </a:cxn>
                    <a:cxn ang="0">
                      <a:pos x="47" y="40"/>
                    </a:cxn>
                    <a:cxn ang="0">
                      <a:pos x="55" y="63"/>
                    </a:cxn>
                    <a:cxn ang="0">
                      <a:pos x="34" y="50"/>
                    </a:cxn>
                    <a:cxn ang="0">
                      <a:pos x="12" y="63"/>
                    </a:cxn>
                  </a:cxnLst>
                  <a:rect l="0" t="0" r="r" b="b"/>
                  <a:pathLst>
                    <a:path w="67" h="63">
                      <a:moveTo>
                        <a:pt x="12" y="63"/>
                      </a:moveTo>
                      <a:lnTo>
                        <a:pt x="19" y="40"/>
                      </a:lnTo>
                      <a:lnTo>
                        <a:pt x="0" y="26"/>
                      </a:lnTo>
                      <a:lnTo>
                        <a:pt x="24" y="26"/>
                      </a:lnTo>
                      <a:lnTo>
                        <a:pt x="34" y="0"/>
                      </a:lnTo>
                      <a:lnTo>
                        <a:pt x="43" y="26"/>
                      </a:lnTo>
                      <a:lnTo>
                        <a:pt x="67" y="26"/>
                      </a:lnTo>
                      <a:lnTo>
                        <a:pt x="47" y="40"/>
                      </a:lnTo>
                      <a:lnTo>
                        <a:pt x="55" y="63"/>
                      </a:lnTo>
                      <a:lnTo>
                        <a:pt x="34" y="50"/>
                      </a:lnTo>
                      <a:lnTo>
                        <a:pt x="12" y="6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8" name="Freeform 1129"/>
                <p:cNvSpPr>
                  <a:spLocks/>
                </p:cNvSpPr>
                <p:nvPr/>
              </p:nvSpPr>
              <p:spPr bwMode="auto">
                <a:xfrm>
                  <a:off x="848" y="3364"/>
                  <a:ext cx="56" cy="60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8"/>
                    </a:cxn>
                    <a:cxn ang="0">
                      <a:pos x="31" y="28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31" h="28">
                      <a:moveTo>
                        <a:pt x="16" y="0"/>
                      </a:moveTo>
                      <a:lnTo>
                        <a:pt x="0" y="28"/>
                      </a:lnTo>
                      <a:lnTo>
                        <a:pt x="31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9525">
                  <a:solidFill>
                    <a:srgbClr val="6600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9" name="Freeform 1130"/>
                <p:cNvSpPr>
                  <a:spLocks/>
                </p:cNvSpPr>
                <p:nvPr/>
              </p:nvSpPr>
              <p:spPr bwMode="auto">
                <a:xfrm>
                  <a:off x="1795" y="2424"/>
                  <a:ext cx="55" cy="60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8"/>
                    </a:cxn>
                    <a:cxn ang="0">
                      <a:pos x="31" y="28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31" h="28">
                      <a:moveTo>
                        <a:pt x="16" y="0"/>
                      </a:moveTo>
                      <a:lnTo>
                        <a:pt x="0" y="28"/>
                      </a:lnTo>
                      <a:lnTo>
                        <a:pt x="31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660033"/>
                </a:solidFill>
                <a:ln w="9525">
                  <a:solidFill>
                    <a:srgbClr val="6600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0" name="Freeform 1132"/>
                <p:cNvSpPr>
                  <a:spLocks/>
                </p:cNvSpPr>
                <p:nvPr/>
              </p:nvSpPr>
              <p:spPr bwMode="auto">
                <a:xfrm>
                  <a:off x="1129" y="2584"/>
                  <a:ext cx="55" cy="60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8"/>
                    </a:cxn>
                    <a:cxn ang="0">
                      <a:pos x="31" y="28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31" h="28">
                      <a:moveTo>
                        <a:pt x="16" y="0"/>
                      </a:moveTo>
                      <a:lnTo>
                        <a:pt x="0" y="28"/>
                      </a:lnTo>
                      <a:lnTo>
                        <a:pt x="31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660033"/>
                </a:solidFill>
                <a:ln w="9525">
                  <a:solidFill>
                    <a:srgbClr val="6600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grpSp>
              <p:nvGrpSpPr>
                <p:cNvPr id="51" name="Group 1133"/>
                <p:cNvGrpSpPr>
                  <a:grpSpLocks/>
                </p:cNvGrpSpPr>
                <p:nvPr/>
              </p:nvGrpSpPr>
              <p:grpSpPr bwMode="auto">
                <a:xfrm>
                  <a:off x="1281" y="3326"/>
                  <a:ext cx="1132" cy="424"/>
                  <a:chOff x="1041" y="3806"/>
                  <a:chExt cx="1132" cy="424"/>
                </a:xfrm>
              </p:grpSpPr>
              <p:sp>
                <p:nvSpPr>
                  <p:cNvPr id="56" name="Freeform 1134"/>
                  <p:cNvSpPr>
                    <a:spLocks/>
                  </p:cNvSpPr>
                  <p:nvPr/>
                </p:nvSpPr>
                <p:spPr bwMode="auto">
                  <a:xfrm>
                    <a:off x="1044" y="3834"/>
                    <a:ext cx="59" cy="64"/>
                  </a:xfrm>
                  <a:custGeom>
                    <a:avLst/>
                    <a:gdLst/>
                    <a:ahLst/>
                    <a:cxnLst>
                      <a:cxn ang="0">
                        <a:pos x="25" y="51"/>
                      </a:cxn>
                      <a:cxn ang="0">
                        <a:pos x="30" y="51"/>
                      </a:cxn>
                      <a:cxn ang="0">
                        <a:pos x="34" y="50"/>
                      </a:cxn>
                      <a:cxn ang="0">
                        <a:pos x="39" y="48"/>
                      </a:cxn>
                      <a:cxn ang="0">
                        <a:pos x="43" y="45"/>
                      </a:cxn>
                      <a:cxn ang="0">
                        <a:pos x="46" y="41"/>
                      </a:cxn>
                      <a:cxn ang="0">
                        <a:pos x="48" y="36"/>
                      </a:cxn>
                      <a:cxn ang="0">
                        <a:pos x="49" y="31"/>
                      </a:cxn>
                      <a:cxn ang="0">
                        <a:pos x="49" y="26"/>
                      </a:cxn>
                      <a:cxn ang="0">
                        <a:pos x="49" y="21"/>
                      </a:cxn>
                      <a:cxn ang="0">
                        <a:pos x="48" y="16"/>
                      </a:cxn>
                      <a:cxn ang="0">
                        <a:pos x="46" y="12"/>
                      </a:cxn>
                      <a:cxn ang="0">
                        <a:pos x="43" y="8"/>
                      </a:cxn>
                      <a:cxn ang="0">
                        <a:pos x="39" y="5"/>
                      </a:cxn>
                      <a:cxn ang="0">
                        <a:pos x="34" y="3"/>
                      </a:cxn>
                      <a:cxn ang="0">
                        <a:pos x="30" y="2"/>
                      </a:cxn>
                      <a:cxn ang="0">
                        <a:pos x="25" y="0"/>
                      </a:cxn>
                      <a:cxn ang="0">
                        <a:pos x="20" y="2"/>
                      </a:cxn>
                      <a:cxn ang="0">
                        <a:pos x="15" y="3"/>
                      </a:cxn>
                      <a:cxn ang="0">
                        <a:pos x="10" y="5"/>
                      </a:cxn>
                      <a:cxn ang="0">
                        <a:pos x="6" y="8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1"/>
                      </a:cxn>
                      <a:cxn ang="0">
                        <a:pos x="0" y="26"/>
                      </a:cxn>
                      <a:cxn ang="0">
                        <a:pos x="0" y="31"/>
                      </a:cxn>
                      <a:cxn ang="0">
                        <a:pos x="1" y="36"/>
                      </a:cxn>
                      <a:cxn ang="0">
                        <a:pos x="3" y="41"/>
                      </a:cxn>
                      <a:cxn ang="0">
                        <a:pos x="6" y="45"/>
                      </a:cxn>
                      <a:cxn ang="0">
                        <a:pos x="10" y="48"/>
                      </a:cxn>
                      <a:cxn ang="0">
                        <a:pos x="15" y="50"/>
                      </a:cxn>
                      <a:cxn ang="0">
                        <a:pos x="20" y="51"/>
                      </a:cxn>
                      <a:cxn ang="0">
                        <a:pos x="25" y="51"/>
                      </a:cxn>
                    </a:cxnLst>
                    <a:rect l="0" t="0" r="r" b="b"/>
                    <a:pathLst>
                      <a:path w="49" h="51">
                        <a:moveTo>
                          <a:pt x="25" y="51"/>
                        </a:moveTo>
                        <a:lnTo>
                          <a:pt x="30" y="51"/>
                        </a:lnTo>
                        <a:lnTo>
                          <a:pt x="34" y="50"/>
                        </a:lnTo>
                        <a:lnTo>
                          <a:pt x="39" y="48"/>
                        </a:lnTo>
                        <a:lnTo>
                          <a:pt x="43" y="45"/>
                        </a:lnTo>
                        <a:lnTo>
                          <a:pt x="46" y="41"/>
                        </a:lnTo>
                        <a:lnTo>
                          <a:pt x="48" y="36"/>
                        </a:lnTo>
                        <a:lnTo>
                          <a:pt x="49" y="31"/>
                        </a:lnTo>
                        <a:lnTo>
                          <a:pt x="49" y="26"/>
                        </a:lnTo>
                        <a:lnTo>
                          <a:pt x="49" y="21"/>
                        </a:lnTo>
                        <a:lnTo>
                          <a:pt x="48" y="16"/>
                        </a:lnTo>
                        <a:lnTo>
                          <a:pt x="46" y="12"/>
                        </a:lnTo>
                        <a:lnTo>
                          <a:pt x="43" y="8"/>
                        </a:lnTo>
                        <a:lnTo>
                          <a:pt x="39" y="5"/>
                        </a:lnTo>
                        <a:lnTo>
                          <a:pt x="34" y="3"/>
                        </a:lnTo>
                        <a:lnTo>
                          <a:pt x="30" y="2"/>
                        </a:lnTo>
                        <a:lnTo>
                          <a:pt x="25" y="0"/>
                        </a:lnTo>
                        <a:lnTo>
                          <a:pt x="20" y="2"/>
                        </a:lnTo>
                        <a:lnTo>
                          <a:pt x="15" y="3"/>
                        </a:lnTo>
                        <a:lnTo>
                          <a:pt x="10" y="5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1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1" y="36"/>
                        </a:lnTo>
                        <a:lnTo>
                          <a:pt x="3" y="41"/>
                        </a:lnTo>
                        <a:lnTo>
                          <a:pt x="6" y="45"/>
                        </a:lnTo>
                        <a:lnTo>
                          <a:pt x="10" y="48"/>
                        </a:lnTo>
                        <a:lnTo>
                          <a:pt x="15" y="50"/>
                        </a:lnTo>
                        <a:lnTo>
                          <a:pt x="20" y="51"/>
                        </a:lnTo>
                        <a:lnTo>
                          <a:pt x="25" y="51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7" name="Freeform 1135"/>
                  <p:cNvSpPr>
                    <a:spLocks/>
                  </p:cNvSpPr>
                  <p:nvPr/>
                </p:nvSpPr>
                <p:spPr bwMode="auto">
                  <a:xfrm>
                    <a:off x="1041" y="4097"/>
                    <a:ext cx="57" cy="52"/>
                  </a:xfrm>
                  <a:custGeom>
                    <a:avLst/>
                    <a:gdLst/>
                    <a:ahLst/>
                    <a:cxnLst>
                      <a:cxn ang="0">
                        <a:pos x="12" y="63"/>
                      </a:cxn>
                      <a:cxn ang="0">
                        <a:pos x="19" y="40"/>
                      </a:cxn>
                      <a:cxn ang="0">
                        <a:pos x="0" y="26"/>
                      </a:cxn>
                      <a:cxn ang="0">
                        <a:pos x="24" y="26"/>
                      </a:cxn>
                      <a:cxn ang="0">
                        <a:pos x="34" y="0"/>
                      </a:cxn>
                      <a:cxn ang="0">
                        <a:pos x="43" y="26"/>
                      </a:cxn>
                      <a:cxn ang="0">
                        <a:pos x="67" y="26"/>
                      </a:cxn>
                      <a:cxn ang="0">
                        <a:pos x="47" y="40"/>
                      </a:cxn>
                      <a:cxn ang="0">
                        <a:pos x="55" y="63"/>
                      </a:cxn>
                      <a:cxn ang="0">
                        <a:pos x="34" y="50"/>
                      </a:cxn>
                      <a:cxn ang="0">
                        <a:pos x="12" y="63"/>
                      </a:cxn>
                    </a:cxnLst>
                    <a:rect l="0" t="0" r="r" b="b"/>
                    <a:pathLst>
                      <a:path w="67" h="63">
                        <a:moveTo>
                          <a:pt x="12" y="63"/>
                        </a:moveTo>
                        <a:lnTo>
                          <a:pt x="19" y="40"/>
                        </a:lnTo>
                        <a:lnTo>
                          <a:pt x="0" y="26"/>
                        </a:lnTo>
                        <a:lnTo>
                          <a:pt x="24" y="26"/>
                        </a:lnTo>
                        <a:lnTo>
                          <a:pt x="34" y="0"/>
                        </a:lnTo>
                        <a:lnTo>
                          <a:pt x="43" y="26"/>
                        </a:lnTo>
                        <a:lnTo>
                          <a:pt x="67" y="26"/>
                        </a:lnTo>
                        <a:lnTo>
                          <a:pt x="47" y="40"/>
                        </a:lnTo>
                        <a:lnTo>
                          <a:pt x="55" y="63"/>
                        </a:lnTo>
                        <a:lnTo>
                          <a:pt x="34" y="50"/>
                        </a:lnTo>
                        <a:lnTo>
                          <a:pt x="12" y="6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8" name="Text Box 11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9" y="3806"/>
                    <a:ext cx="713" cy="17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solidFill>
                          <a:srgbClr val="000099"/>
                        </a:solidFill>
                        <a:latin typeface="Arial Narrow" pitchFamily="34" charset="0"/>
                        <a:ea typeface="ＭＳ Ｐゴシック" pitchFamily="34" charset="-128"/>
                      </a:rPr>
                      <a:t>State RS Centre</a:t>
                    </a:r>
                  </a:p>
                </p:txBody>
              </p:sp>
              <p:sp>
                <p:nvSpPr>
                  <p:cNvPr id="59" name="Text Box 11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1" y="3930"/>
                    <a:ext cx="263" cy="17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 smtClean="0">
                        <a:solidFill>
                          <a:srgbClr val="000099"/>
                        </a:solidFill>
                        <a:latin typeface="Arial Narrow" pitchFamily="34" charset="0"/>
                        <a:ea typeface="ＭＳ Ｐゴシック" pitchFamily="34" charset="-128"/>
                      </a:rPr>
                      <a:t>RCs</a:t>
                    </a:r>
                    <a:endParaRPr lang="en-US" sz="1200" b="1" dirty="0">
                      <a:solidFill>
                        <a:srgbClr val="000099"/>
                      </a:solidFill>
                      <a:latin typeface="Arial Narrow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0" name="Text Box 11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1" y="4051"/>
                    <a:ext cx="1072" cy="17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>
                        <a:solidFill>
                          <a:srgbClr val="000099"/>
                        </a:solidFill>
                        <a:latin typeface="Arial Narrow" pitchFamily="34" charset="0"/>
                        <a:ea typeface="ＭＳ Ｐゴシック" pitchFamily="34" charset="-128"/>
                      </a:rPr>
                      <a:t>Other DOS/ISRO Centres </a:t>
                    </a:r>
                  </a:p>
                </p:txBody>
              </p:sp>
              <p:sp>
                <p:nvSpPr>
                  <p:cNvPr id="61" name="Freeform 1139"/>
                  <p:cNvSpPr>
                    <a:spLocks/>
                  </p:cNvSpPr>
                  <p:nvPr/>
                </p:nvSpPr>
                <p:spPr bwMode="auto">
                  <a:xfrm>
                    <a:off x="1046" y="3951"/>
                    <a:ext cx="55" cy="60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0" y="28"/>
                      </a:cxn>
                      <a:cxn ang="0">
                        <a:pos x="31" y="28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31" h="28">
                        <a:moveTo>
                          <a:pt x="16" y="0"/>
                        </a:moveTo>
                        <a:lnTo>
                          <a:pt x="0" y="28"/>
                        </a:lnTo>
                        <a:lnTo>
                          <a:pt x="31" y="28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60033"/>
                  </a:solidFill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</p:grpSp>
            <p:sp>
              <p:nvSpPr>
                <p:cNvPr id="52" name="Freeform 1140"/>
                <p:cNvSpPr>
                  <a:spLocks/>
                </p:cNvSpPr>
                <p:nvPr/>
              </p:nvSpPr>
              <p:spPr bwMode="auto">
                <a:xfrm>
                  <a:off x="842" y="1824"/>
                  <a:ext cx="46" cy="50"/>
                </a:xfrm>
                <a:custGeom>
                  <a:avLst/>
                  <a:gdLst/>
                  <a:ahLst/>
                  <a:cxnLst>
                    <a:cxn ang="0">
                      <a:pos x="18" y="40"/>
                    </a:cxn>
                    <a:cxn ang="0">
                      <a:pos x="23" y="38"/>
                    </a:cxn>
                    <a:cxn ang="0">
                      <a:pos x="26" y="38"/>
                    </a:cxn>
                    <a:cxn ang="0">
                      <a:pos x="29" y="37"/>
                    </a:cxn>
                    <a:cxn ang="0">
                      <a:pos x="33" y="33"/>
                    </a:cxn>
                    <a:cxn ang="0">
                      <a:pos x="34" y="30"/>
                    </a:cxn>
                    <a:cxn ang="0">
                      <a:pos x="36" y="27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8" y="17"/>
                    </a:cxn>
                    <a:cxn ang="0">
                      <a:pos x="36" y="12"/>
                    </a:cxn>
                    <a:cxn ang="0">
                      <a:pos x="34" y="8"/>
                    </a:cxn>
                    <a:cxn ang="0">
                      <a:pos x="33" y="7"/>
                    </a:cxn>
                    <a:cxn ang="0">
                      <a:pos x="29" y="4"/>
                    </a:cxn>
                    <a:cxn ang="0">
                      <a:pos x="26" y="2"/>
                    </a:cxn>
                    <a:cxn ang="0">
                      <a:pos x="23" y="0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1" y="2"/>
                    </a:cxn>
                    <a:cxn ang="0">
                      <a:pos x="8" y="4"/>
                    </a:cxn>
                    <a:cxn ang="0">
                      <a:pos x="5" y="7"/>
                    </a:cxn>
                    <a:cxn ang="0">
                      <a:pos x="3" y="8"/>
                    </a:cxn>
                    <a:cxn ang="0">
                      <a:pos x="1" y="12"/>
                    </a:cxn>
                    <a:cxn ang="0">
                      <a:pos x="0" y="17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1" y="27"/>
                    </a:cxn>
                    <a:cxn ang="0">
                      <a:pos x="3" y="30"/>
                    </a:cxn>
                    <a:cxn ang="0">
                      <a:pos x="5" y="33"/>
                    </a:cxn>
                    <a:cxn ang="0">
                      <a:pos x="8" y="37"/>
                    </a:cxn>
                    <a:cxn ang="0">
                      <a:pos x="11" y="38"/>
                    </a:cxn>
                    <a:cxn ang="0">
                      <a:pos x="14" y="38"/>
                    </a:cxn>
                    <a:cxn ang="0">
                      <a:pos x="18" y="40"/>
                    </a:cxn>
                  </a:cxnLst>
                  <a:rect l="0" t="0" r="r" b="b"/>
                  <a:pathLst>
                    <a:path w="38" h="40">
                      <a:moveTo>
                        <a:pt x="18" y="40"/>
                      </a:moveTo>
                      <a:lnTo>
                        <a:pt x="23" y="38"/>
                      </a:lnTo>
                      <a:lnTo>
                        <a:pt x="26" y="38"/>
                      </a:lnTo>
                      <a:lnTo>
                        <a:pt x="29" y="37"/>
                      </a:lnTo>
                      <a:lnTo>
                        <a:pt x="33" y="33"/>
                      </a:lnTo>
                      <a:lnTo>
                        <a:pt x="34" y="30"/>
                      </a:lnTo>
                      <a:lnTo>
                        <a:pt x="36" y="27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17"/>
                      </a:lnTo>
                      <a:lnTo>
                        <a:pt x="36" y="12"/>
                      </a:lnTo>
                      <a:lnTo>
                        <a:pt x="34" y="8"/>
                      </a:lnTo>
                      <a:lnTo>
                        <a:pt x="33" y="7"/>
                      </a:lnTo>
                      <a:lnTo>
                        <a:pt x="29" y="4"/>
                      </a:lnTo>
                      <a:lnTo>
                        <a:pt x="26" y="2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5" y="7"/>
                      </a:lnTo>
                      <a:lnTo>
                        <a:pt x="3" y="8"/>
                      </a:lnTo>
                      <a:lnTo>
                        <a:pt x="1" y="12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3" y="30"/>
                      </a:lnTo>
                      <a:lnTo>
                        <a:pt x="5" y="33"/>
                      </a:lnTo>
                      <a:lnTo>
                        <a:pt x="8" y="37"/>
                      </a:lnTo>
                      <a:lnTo>
                        <a:pt x="11" y="38"/>
                      </a:lnTo>
                      <a:lnTo>
                        <a:pt x="14" y="38"/>
                      </a:lnTo>
                      <a:lnTo>
                        <a:pt x="18" y="4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3" name="Freeform 1141"/>
                <p:cNvSpPr>
                  <a:spLocks/>
                </p:cNvSpPr>
                <p:nvPr/>
              </p:nvSpPr>
              <p:spPr bwMode="auto">
                <a:xfrm>
                  <a:off x="842" y="3744"/>
                  <a:ext cx="46" cy="48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3" y="38"/>
                    </a:cxn>
                    <a:cxn ang="0">
                      <a:pos x="27" y="36"/>
                    </a:cxn>
                    <a:cxn ang="0">
                      <a:pos x="30" y="34"/>
                    </a:cxn>
                    <a:cxn ang="0">
                      <a:pos x="33" y="33"/>
                    </a:cxn>
                    <a:cxn ang="0">
                      <a:pos x="35" y="29"/>
                    </a:cxn>
                    <a:cxn ang="0">
                      <a:pos x="38" y="26"/>
                    </a:cxn>
                    <a:cxn ang="0">
                      <a:pos x="38" y="23"/>
                    </a:cxn>
                    <a:cxn ang="0">
                      <a:pos x="38" y="18"/>
                    </a:cxn>
                    <a:cxn ang="0">
                      <a:pos x="38" y="15"/>
                    </a:cxn>
                    <a:cxn ang="0">
                      <a:pos x="38" y="11"/>
                    </a:cxn>
                    <a:cxn ang="0">
                      <a:pos x="35" y="8"/>
                    </a:cxn>
                    <a:cxn ang="0">
                      <a:pos x="33" y="5"/>
                    </a:cxn>
                    <a:cxn ang="0">
                      <a:pos x="30" y="3"/>
                    </a:cxn>
                    <a:cxn ang="0">
                      <a:pos x="27" y="1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2" y="1"/>
                    </a:cxn>
                    <a:cxn ang="0">
                      <a:pos x="8" y="3"/>
                    </a:cxn>
                    <a:cxn ang="0">
                      <a:pos x="5" y="5"/>
                    </a:cxn>
                    <a:cxn ang="0">
                      <a:pos x="3" y="8"/>
                    </a:cxn>
                    <a:cxn ang="0">
                      <a:pos x="2" y="11"/>
                    </a:cxn>
                    <a:cxn ang="0">
                      <a:pos x="0" y="15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2" y="26"/>
                    </a:cxn>
                    <a:cxn ang="0">
                      <a:pos x="3" y="29"/>
                    </a:cxn>
                    <a:cxn ang="0">
                      <a:pos x="5" y="33"/>
                    </a:cxn>
                    <a:cxn ang="0">
                      <a:pos x="8" y="34"/>
                    </a:cxn>
                    <a:cxn ang="0">
                      <a:pos x="12" y="36"/>
                    </a:cxn>
                    <a:cxn ang="0">
                      <a:pos x="15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38" h="38">
                      <a:moveTo>
                        <a:pt x="20" y="38"/>
                      </a:moveTo>
                      <a:lnTo>
                        <a:pt x="23" y="38"/>
                      </a:lnTo>
                      <a:lnTo>
                        <a:pt x="27" y="36"/>
                      </a:lnTo>
                      <a:lnTo>
                        <a:pt x="30" y="34"/>
                      </a:lnTo>
                      <a:lnTo>
                        <a:pt x="33" y="33"/>
                      </a:lnTo>
                      <a:lnTo>
                        <a:pt x="35" y="29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38" y="18"/>
                      </a:lnTo>
                      <a:lnTo>
                        <a:pt x="38" y="15"/>
                      </a:lnTo>
                      <a:lnTo>
                        <a:pt x="38" y="11"/>
                      </a:lnTo>
                      <a:lnTo>
                        <a:pt x="35" y="8"/>
                      </a:lnTo>
                      <a:lnTo>
                        <a:pt x="33" y="5"/>
                      </a:lnTo>
                      <a:lnTo>
                        <a:pt x="30" y="3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3" y="29"/>
                      </a:lnTo>
                      <a:lnTo>
                        <a:pt x="5" y="33"/>
                      </a:lnTo>
                      <a:lnTo>
                        <a:pt x="8" y="34"/>
                      </a:lnTo>
                      <a:lnTo>
                        <a:pt x="12" y="36"/>
                      </a:lnTo>
                      <a:lnTo>
                        <a:pt x="15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4" name="Freeform 1142"/>
                <p:cNvSpPr>
                  <a:spLocks/>
                </p:cNvSpPr>
                <p:nvPr/>
              </p:nvSpPr>
              <p:spPr bwMode="auto">
                <a:xfrm>
                  <a:off x="1123" y="3384"/>
                  <a:ext cx="46" cy="48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3" y="38"/>
                    </a:cxn>
                    <a:cxn ang="0">
                      <a:pos x="27" y="36"/>
                    </a:cxn>
                    <a:cxn ang="0">
                      <a:pos x="30" y="34"/>
                    </a:cxn>
                    <a:cxn ang="0">
                      <a:pos x="33" y="33"/>
                    </a:cxn>
                    <a:cxn ang="0">
                      <a:pos x="35" y="29"/>
                    </a:cxn>
                    <a:cxn ang="0">
                      <a:pos x="38" y="26"/>
                    </a:cxn>
                    <a:cxn ang="0">
                      <a:pos x="38" y="23"/>
                    </a:cxn>
                    <a:cxn ang="0">
                      <a:pos x="38" y="18"/>
                    </a:cxn>
                    <a:cxn ang="0">
                      <a:pos x="38" y="15"/>
                    </a:cxn>
                    <a:cxn ang="0">
                      <a:pos x="38" y="11"/>
                    </a:cxn>
                    <a:cxn ang="0">
                      <a:pos x="35" y="8"/>
                    </a:cxn>
                    <a:cxn ang="0">
                      <a:pos x="33" y="5"/>
                    </a:cxn>
                    <a:cxn ang="0">
                      <a:pos x="30" y="3"/>
                    </a:cxn>
                    <a:cxn ang="0">
                      <a:pos x="27" y="1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2" y="1"/>
                    </a:cxn>
                    <a:cxn ang="0">
                      <a:pos x="8" y="3"/>
                    </a:cxn>
                    <a:cxn ang="0">
                      <a:pos x="5" y="5"/>
                    </a:cxn>
                    <a:cxn ang="0">
                      <a:pos x="3" y="8"/>
                    </a:cxn>
                    <a:cxn ang="0">
                      <a:pos x="2" y="11"/>
                    </a:cxn>
                    <a:cxn ang="0">
                      <a:pos x="0" y="15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2" y="26"/>
                    </a:cxn>
                    <a:cxn ang="0">
                      <a:pos x="3" y="29"/>
                    </a:cxn>
                    <a:cxn ang="0">
                      <a:pos x="5" y="33"/>
                    </a:cxn>
                    <a:cxn ang="0">
                      <a:pos x="8" y="34"/>
                    </a:cxn>
                    <a:cxn ang="0">
                      <a:pos x="12" y="36"/>
                    </a:cxn>
                    <a:cxn ang="0">
                      <a:pos x="15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38" h="38">
                      <a:moveTo>
                        <a:pt x="20" y="38"/>
                      </a:moveTo>
                      <a:lnTo>
                        <a:pt x="23" y="38"/>
                      </a:lnTo>
                      <a:lnTo>
                        <a:pt x="27" y="36"/>
                      </a:lnTo>
                      <a:lnTo>
                        <a:pt x="30" y="34"/>
                      </a:lnTo>
                      <a:lnTo>
                        <a:pt x="33" y="33"/>
                      </a:lnTo>
                      <a:lnTo>
                        <a:pt x="35" y="29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38" y="18"/>
                      </a:lnTo>
                      <a:lnTo>
                        <a:pt x="38" y="15"/>
                      </a:lnTo>
                      <a:lnTo>
                        <a:pt x="38" y="11"/>
                      </a:lnTo>
                      <a:lnTo>
                        <a:pt x="35" y="8"/>
                      </a:lnTo>
                      <a:lnTo>
                        <a:pt x="33" y="5"/>
                      </a:lnTo>
                      <a:lnTo>
                        <a:pt x="30" y="3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3" y="29"/>
                      </a:lnTo>
                      <a:lnTo>
                        <a:pt x="5" y="33"/>
                      </a:lnTo>
                      <a:lnTo>
                        <a:pt x="8" y="34"/>
                      </a:lnTo>
                      <a:lnTo>
                        <a:pt x="12" y="36"/>
                      </a:lnTo>
                      <a:lnTo>
                        <a:pt x="15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5" name="Freeform 1143"/>
                <p:cNvSpPr>
                  <a:spLocks/>
                </p:cNvSpPr>
                <p:nvPr/>
              </p:nvSpPr>
              <p:spPr bwMode="auto">
                <a:xfrm>
                  <a:off x="2170" y="2344"/>
                  <a:ext cx="46" cy="50"/>
                </a:xfrm>
                <a:custGeom>
                  <a:avLst/>
                  <a:gdLst/>
                  <a:ahLst/>
                  <a:cxnLst>
                    <a:cxn ang="0">
                      <a:pos x="20" y="40"/>
                    </a:cxn>
                    <a:cxn ang="0">
                      <a:pos x="23" y="38"/>
                    </a:cxn>
                    <a:cxn ang="0">
                      <a:pos x="26" y="38"/>
                    </a:cxn>
                    <a:cxn ang="0">
                      <a:pos x="29" y="37"/>
                    </a:cxn>
                    <a:cxn ang="0">
                      <a:pos x="33" y="34"/>
                    </a:cxn>
                    <a:cxn ang="0">
                      <a:pos x="34" y="30"/>
                    </a:cxn>
                    <a:cxn ang="0">
                      <a:pos x="36" y="29"/>
                    </a:cxn>
                    <a:cxn ang="0">
                      <a:pos x="38" y="24"/>
                    </a:cxn>
                    <a:cxn ang="0">
                      <a:pos x="38" y="20"/>
                    </a:cxn>
                    <a:cxn ang="0">
                      <a:pos x="38" y="17"/>
                    </a:cxn>
                    <a:cxn ang="0">
                      <a:pos x="36" y="12"/>
                    </a:cxn>
                    <a:cxn ang="0">
                      <a:pos x="34" y="9"/>
                    </a:cxn>
                    <a:cxn ang="0">
                      <a:pos x="33" y="7"/>
                    </a:cxn>
                    <a:cxn ang="0">
                      <a:pos x="29" y="4"/>
                    </a:cxn>
                    <a:cxn ang="0">
                      <a:pos x="26" y="2"/>
                    </a:cxn>
                    <a:cxn ang="0">
                      <a:pos x="23" y="2"/>
                    </a:cxn>
                    <a:cxn ang="0">
                      <a:pos x="20" y="0"/>
                    </a:cxn>
                    <a:cxn ang="0">
                      <a:pos x="15" y="2"/>
                    </a:cxn>
                    <a:cxn ang="0">
                      <a:pos x="11" y="2"/>
                    </a:cxn>
                    <a:cxn ang="0">
                      <a:pos x="8" y="4"/>
                    </a:cxn>
                    <a:cxn ang="0">
                      <a:pos x="5" y="7"/>
                    </a:cxn>
                    <a:cxn ang="0">
                      <a:pos x="3" y="9"/>
                    </a:cxn>
                    <a:cxn ang="0">
                      <a:pos x="1" y="12"/>
                    </a:cxn>
                    <a:cxn ang="0">
                      <a:pos x="0" y="17"/>
                    </a:cxn>
                    <a:cxn ang="0">
                      <a:pos x="0" y="20"/>
                    </a:cxn>
                    <a:cxn ang="0">
                      <a:pos x="0" y="24"/>
                    </a:cxn>
                    <a:cxn ang="0">
                      <a:pos x="1" y="29"/>
                    </a:cxn>
                    <a:cxn ang="0">
                      <a:pos x="3" y="30"/>
                    </a:cxn>
                    <a:cxn ang="0">
                      <a:pos x="5" y="34"/>
                    </a:cxn>
                    <a:cxn ang="0">
                      <a:pos x="8" y="37"/>
                    </a:cxn>
                    <a:cxn ang="0">
                      <a:pos x="11" y="38"/>
                    </a:cxn>
                    <a:cxn ang="0">
                      <a:pos x="15" y="38"/>
                    </a:cxn>
                    <a:cxn ang="0">
                      <a:pos x="20" y="40"/>
                    </a:cxn>
                  </a:cxnLst>
                  <a:rect l="0" t="0" r="r" b="b"/>
                  <a:pathLst>
                    <a:path w="38" h="40">
                      <a:moveTo>
                        <a:pt x="20" y="40"/>
                      </a:moveTo>
                      <a:lnTo>
                        <a:pt x="23" y="38"/>
                      </a:lnTo>
                      <a:lnTo>
                        <a:pt x="26" y="38"/>
                      </a:lnTo>
                      <a:lnTo>
                        <a:pt x="29" y="37"/>
                      </a:lnTo>
                      <a:lnTo>
                        <a:pt x="33" y="34"/>
                      </a:lnTo>
                      <a:lnTo>
                        <a:pt x="34" y="30"/>
                      </a:lnTo>
                      <a:lnTo>
                        <a:pt x="36" y="29"/>
                      </a:lnTo>
                      <a:lnTo>
                        <a:pt x="38" y="24"/>
                      </a:lnTo>
                      <a:lnTo>
                        <a:pt x="38" y="20"/>
                      </a:lnTo>
                      <a:lnTo>
                        <a:pt x="38" y="17"/>
                      </a:lnTo>
                      <a:lnTo>
                        <a:pt x="36" y="12"/>
                      </a:lnTo>
                      <a:lnTo>
                        <a:pt x="34" y="9"/>
                      </a:lnTo>
                      <a:lnTo>
                        <a:pt x="33" y="7"/>
                      </a:lnTo>
                      <a:lnTo>
                        <a:pt x="29" y="4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20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2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5" y="34"/>
                      </a:lnTo>
                      <a:lnTo>
                        <a:pt x="8" y="37"/>
                      </a:lnTo>
                      <a:lnTo>
                        <a:pt x="11" y="38"/>
                      </a:lnTo>
                      <a:lnTo>
                        <a:pt x="15" y="38"/>
                      </a:lnTo>
                      <a:lnTo>
                        <a:pt x="20" y="4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</p:grpSp>
        </p:grpSp>
      </p:grpSp>
      <p:grpSp>
        <p:nvGrpSpPr>
          <p:cNvPr id="119" name="Group 118"/>
          <p:cNvGrpSpPr/>
          <p:nvPr/>
        </p:nvGrpSpPr>
        <p:grpSpPr>
          <a:xfrm>
            <a:off x="6069496" y="2682397"/>
            <a:ext cx="1516566" cy="484620"/>
            <a:chOff x="6090259" y="2491474"/>
            <a:chExt cx="1516566" cy="484620"/>
          </a:xfrm>
        </p:grpSpPr>
        <p:sp>
          <p:nvSpPr>
            <p:cNvPr id="117" name="Oval 116"/>
            <p:cNvSpPr/>
            <p:nvPr/>
          </p:nvSpPr>
          <p:spPr>
            <a:xfrm>
              <a:off x="6090259" y="2711711"/>
              <a:ext cx="309817" cy="264383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484733" y="2491474"/>
              <a:ext cx="1122092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Calibri" panose="020F0502020204030204" pitchFamily="34" charset="0"/>
                </a:rPr>
                <a:t>IIRS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5269021" y="3517639"/>
            <a:ext cx="2782201" cy="2297612"/>
            <a:chOff x="5289784" y="3326716"/>
            <a:chExt cx="2782201" cy="2297612"/>
          </a:xfrm>
        </p:grpSpPr>
        <p:sp>
          <p:nvSpPr>
            <p:cNvPr id="120" name="Oval 119"/>
            <p:cNvSpPr/>
            <p:nvPr/>
          </p:nvSpPr>
          <p:spPr>
            <a:xfrm>
              <a:off x="5289784" y="3326716"/>
              <a:ext cx="326356" cy="327590"/>
            </a:xfrm>
            <a:prstGeom prst="ellipse">
              <a:avLst/>
            </a:prstGeom>
            <a:noFill/>
            <a:ln w="28575" cap="flat">
              <a:solidFill>
                <a:srgbClr val="0000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6303044" y="4077604"/>
              <a:ext cx="326356" cy="327590"/>
            </a:xfrm>
            <a:prstGeom prst="ellipse">
              <a:avLst/>
            </a:prstGeom>
            <a:noFill/>
            <a:ln w="28575" cap="flat">
              <a:solidFill>
                <a:srgbClr val="0000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6083924" y="4608033"/>
              <a:ext cx="326356" cy="327590"/>
            </a:xfrm>
            <a:prstGeom prst="ellipse">
              <a:avLst/>
            </a:prstGeom>
            <a:noFill/>
            <a:ln w="28575" cap="flat">
              <a:solidFill>
                <a:srgbClr val="0000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7400790" y="3860643"/>
              <a:ext cx="326356" cy="327590"/>
            </a:xfrm>
            <a:prstGeom prst="ellipse">
              <a:avLst/>
            </a:prstGeom>
            <a:noFill/>
            <a:ln w="28575" cap="flat">
              <a:solidFill>
                <a:srgbClr val="0000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5813875" y="5296738"/>
              <a:ext cx="326356" cy="327590"/>
            </a:xfrm>
            <a:prstGeom prst="ellipse">
              <a:avLst/>
            </a:prstGeom>
            <a:noFill/>
            <a:ln w="28575" cap="flat">
              <a:solidFill>
                <a:srgbClr val="0000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432953" y="4739616"/>
              <a:ext cx="163903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</a:rPr>
                <a:t>NRSC &amp; RCs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736714" y="3943902"/>
            <a:ext cx="867860" cy="864600"/>
            <a:chOff x="4757477" y="3752979"/>
            <a:chExt cx="867860" cy="864600"/>
          </a:xfrm>
        </p:grpSpPr>
        <p:sp>
          <p:nvSpPr>
            <p:cNvPr id="126" name="Oval 125"/>
            <p:cNvSpPr/>
            <p:nvPr/>
          </p:nvSpPr>
          <p:spPr>
            <a:xfrm>
              <a:off x="5298981" y="3752979"/>
              <a:ext cx="326356" cy="327590"/>
            </a:xfrm>
            <a:prstGeom prst="ellipse">
              <a:avLst/>
            </a:prstGeom>
            <a:noFill/>
            <a:ln w="28575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757477" y="4248249"/>
              <a:ext cx="58535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</a:rPr>
                <a:t>SAC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147956" y="6033453"/>
            <a:ext cx="912758" cy="537157"/>
            <a:chOff x="4712579" y="3752979"/>
            <a:chExt cx="912758" cy="537157"/>
          </a:xfrm>
        </p:grpSpPr>
        <p:sp>
          <p:nvSpPr>
            <p:cNvPr id="131" name="Oval 130"/>
            <p:cNvSpPr/>
            <p:nvPr/>
          </p:nvSpPr>
          <p:spPr>
            <a:xfrm>
              <a:off x="5298981" y="3752979"/>
              <a:ext cx="326356" cy="327590"/>
            </a:xfrm>
            <a:prstGeom prst="ellipse">
              <a:avLst/>
            </a:prstGeom>
            <a:noFill/>
            <a:ln w="28575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712579" y="3920806"/>
              <a:ext cx="58535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tx1"/>
                  </a:solidFill>
                </a:rPr>
                <a:t>IIST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459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134517"/>
              </p:ext>
            </p:extLst>
          </p:nvPr>
        </p:nvGraphicFramePr>
        <p:xfrm>
          <a:off x="304800" y="1752600"/>
          <a:ext cx="8305800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14600"/>
                <a:gridCol w="35814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Objective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Department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Advanced Propulsion and Laser Diagnostics Lab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Performing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propulsion research studies through laser diagnostic techniques. 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Aerospace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Engineering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Virtual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Reality Lab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Carrying out various experiments in virtual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reality, computer vision and image processing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Avionics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Center for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Advanced Research in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Nanoscience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Technology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Conducting advanced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research in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Nanoscience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technology and allied fields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Chemistry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199283"/>
            <a:ext cx="6172200" cy="70571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Centers of Excellence in IIST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4724400" cy="2272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4572001"/>
            <a:ext cx="4191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057400" y="381000"/>
            <a:ext cx="4953000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Capacity Building @ IIST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9331" y="-53697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best practices do you follow?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4953000" cy="533400"/>
          </a:xfrm>
        </p:spPr>
        <p:txBody>
          <a:bodyPr/>
          <a:lstStyle/>
          <a:p>
            <a:r>
              <a:rPr lang="en-US" sz="2800" b="1" dirty="0" smtClean="0"/>
              <a:t>Capacity Building @ IIST</a:t>
            </a:r>
            <a:endParaRPr lang="en-US" sz="2800" b="1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04800" y="922421"/>
            <a:ext cx="8991600" cy="90637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>
                <a:solidFill>
                  <a:srgbClr val="0000FF"/>
                </a:solidFill>
              </a:rPr>
              <a:t>Advanced Space Technology Development Cell (ASTDC)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533400" y="1828800"/>
            <a:ext cx="8229600" cy="50291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Identification of new technologies for space missions related to launch vehicles.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Development of payloads and advanced satellite systems with ISRO centres.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Incubation of business ideas of IIST students that target aerospace technology applications.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38600"/>
            <a:ext cx="4419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2400"/>
            <a:ext cx="45720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2289331" y="-53697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best practices do you follow?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22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457200"/>
            <a:ext cx="6019800" cy="533400"/>
          </a:xfrm>
        </p:spPr>
        <p:txBody>
          <a:bodyPr/>
          <a:lstStyle/>
          <a:p>
            <a:r>
              <a:rPr lang="en-US" sz="2800" b="1" dirty="0"/>
              <a:t>Summary: ISRO Capacity Building</a:t>
            </a:r>
          </a:p>
          <a:p>
            <a:endParaRPr lang="en-US" sz="2800" b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905000"/>
            <a:ext cx="8826028" cy="44688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Individual CB</a:t>
            </a:r>
            <a:r>
              <a:rPr lang="en-US" sz="3200" dirty="0" smtClean="0">
                <a:solidFill>
                  <a:srgbClr val="0070C0"/>
                </a:solidFill>
              </a:rPr>
              <a:t>: Education, training, employment and Mentoring …for future decision makers 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Structured Training Programs </a:t>
            </a:r>
            <a:r>
              <a:rPr lang="en-US" sz="3200" dirty="0" smtClean="0">
                <a:solidFill>
                  <a:srgbClr val="0070C0"/>
                </a:solidFill>
              </a:rPr>
              <a:t>(in-house)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Training of Trainers </a:t>
            </a:r>
            <a:r>
              <a:rPr lang="en-US" sz="3200" dirty="0" smtClean="0">
                <a:solidFill>
                  <a:srgbClr val="0070C0"/>
                </a:solidFill>
              </a:rPr>
              <a:t>(School, UG teachers)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Tailor-made Training Programs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Active Learning &amp; Offline Outreach Programs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</a:rPr>
              <a:t>Interactive Workshops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486" y="1263135"/>
            <a:ext cx="59436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Targeted CB Programs</a:t>
            </a:r>
            <a:r>
              <a:rPr kumimoji="0" lang="en-US" sz="32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01115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457200"/>
            <a:ext cx="6019800" cy="533400"/>
          </a:xfrm>
        </p:spPr>
        <p:txBody>
          <a:bodyPr/>
          <a:lstStyle/>
          <a:p>
            <a:r>
              <a:rPr lang="en-US" sz="2800" b="1" dirty="0"/>
              <a:t>Summary: ISRO Capacity Building</a:t>
            </a:r>
          </a:p>
          <a:p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9486" y="1263135"/>
            <a:ext cx="791391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ISRO’s Capitals</a:t>
            </a:r>
            <a:r>
              <a:rPr kumimoji="0" lang="en-US" sz="32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to achieve programs: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790560526"/>
              </p:ext>
            </p:extLst>
          </p:nvPr>
        </p:nvGraphicFramePr>
        <p:xfrm>
          <a:off x="1371600" y="228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8944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1676400"/>
            <a:ext cx="8305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GB" sz="4000" dirty="0" smtClean="0">
                <a:solidFill>
                  <a:schemeClr val="bg1"/>
                </a:solidFill>
              </a:rPr>
              <a:t>Thank you for attention</a:t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/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>Q &amp; A</a:t>
            </a:r>
            <a:endParaRPr sz="4000" dirty="0">
              <a:solidFill>
                <a:schemeClr val="bg1"/>
              </a:solidFill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52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304800" y="11816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129275" y="14929"/>
            <a:ext cx="5410200" cy="533400"/>
          </a:xfrm>
        </p:spPr>
        <p:txBody>
          <a:bodyPr/>
          <a:lstStyle/>
          <a:p>
            <a:pPr marL="225425" lvl="1" indent="0" algn="just">
              <a:buNone/>
            </a:pPr>
            <a:r>
              <a:rPr lang="en-GB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best practices do you follow?</a:t>
            </a:r>
          </a:p>
          <a:p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597462"/>
            <a:ext cx="7467600" cy="533400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ISRO </a:t>
            </a:r>
            <a:r>
              <a:rPr lang="en-US" sz="2800" b="1" dirty="0">
                <a:solidFill>
                  <a:schemeClr val="bg1"/>
                </a:solidFill>
              </a:rPr>
              <a:t>approach for Capacity Building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6298" y="1452915"/>
            <a:ext cx="7633400" cy="4698641"/>
            <a:chOff x="-48587" y="1124744"/>
            <a:chExt cx="9219460" cy="5474702"/>
          </a:xfrm>
        </p:grpSpPr>
        <p:sp>
          <p:nvSpPr>
            <p:cNvPr id="7" name="Isosceles Triangle 6"/>
            <p:cNvSpPr>
              <a:spLocks noChangeAspect="1"/>
            </p:cNvSpPr>
            <p:nvPr/>
          </p:nvSpPr>
          <p:spPr bwMode="auto">
            <a:xfrm rot="10800000">
              <a:off x="3060700" y="3889108"/>
              <a:ext cx="3022600" cy="260667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Isosceles Triangle 7"/>
            <p:cNvSpPr>
              <a:spLocks noChangeAspect="1"/>
            </p:cNvSpPr>
            <p:nvPr/>
          </p:nvSpPr>
          <p:spPr bwMode="auto">
            <a:xfrm>
              <a:off x="1549400" y="3886201"/>
              <a:ext cx="3022600" cy="2674443"/>
            </a:xfrm>
            <a:prstGeom prst="triangl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F2F2"/>
                </a:solidFill>
              </a:endParaRPr>
            </a:p>
          </p:txBody>
        </p:sp>
        <p:sp>
          <p:nvSpPr>
            <p:cNvPr id="9" name="Isosceles Triangle 8"/>
            <p:cNvSpPr>
              <a:spLocks noChangeAspect="1"/>
            </p:cNvSpPr>
            <p:nvPr/>
          </p:nvSpPr>
          <p:spPr bwMode="auto">
            <a:xfrm>
              <a:off x="4579938" y="3886201"/>
              <a:ext cx="3022600" cy="2674443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F2F2"/>
                </a:solidFill>
              </a:endParaRPr>
            </a:p>
          </p:txBody>
        </p:sp>
        <p:sp>
          <p:nvSpPr>
            <p:cNvPr id="10" name="Isosceles Triangle 9"/>
            <p:cNvSpPr>
              <a:spLocks noChangeAspect="1"/>
            </p:cNvSpPr>
            <p:nvPr/>
          </p:nvSpPr>
          <p:spPr bwMode="auto">
            <a:xfrm>
              <a:off x="3062288" y="1270000"/>
              <a:ext cx="3022600" cy="2606675"/>
            </a:xfrm>
            <a:prstGeom prst="triangl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F2F2"/>
                </a:solidFill>
              </a:endParaRPr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-48587" y="6160533"/>
              <a:ext cx="11470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</a:rPr>
                <a:t>Research</a:t>
              </a:r>
            </a:p>
          </p:txBody>
        </p: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694775" y="6199336"/>
              <a:ext cx="11740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</a:rPr>
                <a:t>Outreach</a:t>
              </a:r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3429116" y="4173538"/>
              <a:ext cx="2315931" cy="1291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/>
                <a:t>Capacity Building</a:t>
              </a:r>
            </a:p>
            <a:p>
              <a:pPr algn="ctr"/>
              <a:r>
                <a:rPr lang="en-US" sz="1600" b="1" dirty="0"/>
                <a:t>&amp; </a:t>
              </a:r>
            </a:p>
            <a:p>
              <a:pPr algn="ctr"/>
              <a:r>
                <a:rPr lang="en-US" sz="1600" b="1" dirty="0"/>
                <a:t>Professional</a:t>
              </a:r>
            </a:p>
            <a:p>
              <a:pPr algn="ctr"/>
              <a:r>
                <a:rPr lang="en-US" sz="1600" b="1" dirty="0"/>
                <a:t>Excellence 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712595" y="2338932"/>
              <a:ext cx="1768022" cy="1577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/>
                <a:t>Masters,</a:t>
              </a:r>
            </a:p>
            <a:p>
              <a:pPr algn="ctr">
                <a:defRPr/>
              </a:pPr>
              <a:r>
                <a:rPr lang="en-US" sz="1600" b="1" dirty="0"/>
                <a:t>PG Diploma,</a:t>
              </a:r>
            </a:p>
            <a:p>
              <a:pPr algn="ctr">
                <a:defRPr/>
              </a:pPr>
              <a:r>
                <a:rPr lang="en-US" sz="1600" b="1" dirty="0"/>
                <a:t>Certificate &amp;</a:t>
              </a:r>
            </a:p>
            <a:p>
              <a:pPr algn="ctr">
                <a:defRPr/>
              </a:pPr>
              <a:r>
                <a:rPr lang="en-US" sz="1600" b="1" dirty="0"/>
                <a:t>Tailor-made  </a:t>
              </a:r>
            </a:p>
            <a:p>
              <a:pPr algn="ctr">
                <a:defRPr/>
              </a:pPr>
              <a:r>
                <a:rPr lang="en-US" sz="1600" b="1" dirty="0"/>
                <a:t>Courses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1888373" y="5791200"/>
              <a:ext cx="2383693" cy="394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bg1">
                      <a:lumMod val="95000"/>
                    </a:schemeClr>
                  </a:solidFill>
                </a:rPr>
                <a:t>Research </a:t>
              </a:r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</a:rPr>
                <a:t>Projects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4870967" y="5325254"/>
              <a:ext cx="2523090" cy="1255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/>
                <a:t>EDUSAT-DLP,</a:t>
              </a:r>
            </a:p>
            <a:p>
              <a:pPr algn="ctr">
                <a:defRPr/>
              </a:pPr>
              <a:r>
                <a:rPr lang="en-US" sz="1600" b="1" dirty="0"/>
                <a:t>Support to</a:t>
              </a:r>
            </a:p>
            <a:p>
              <a:pPr algn="ctr">
                <a:defRPr/>
              </a:pPr>
              <a:r>
                <a:rPr lang="en-US" sz="1600" b="1" dirty="0"/>
                <a:t> External Students </a:t>
              </a:r>
            </a:p>
            <a:p>
              <a:pPr algn="ctr">
                <a:defRPr/>
              </a:pPr>
              <a:r>
                <a:rPr lang="en-US" sz="1600" b="1" dirty="0"/>
                <a:t>&amp; Researchers, etc.</a:t>
              </a:r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7331216" y="1124744"/>
              <a:ext cx="1839657" cy="609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u="sng" dirty="0">
                  <a:solidFill>
                    <a:schemeClr val="tx2">
                      <a:lumMod val="75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5993250" y="1976135"/>
            <a:ext cx="30924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Transfer technology through capacity building &amp; research in the field of Remote Sensing &amp; Geoinformatics for sustainable development.</a:t>
            </a:r>
            <a:endParaRPr lang="en-US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3043893" y="1295400"/>
            <a:ext cx="23832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Training &amp; Education</a:t>
            </a:r>
          </a:p>
        </p:txBody>
      </p:sp>
    </p:spTree>
    <p:extLst>
      <p:ext uri="{BB962C8B-B14F-4D97-AF65-F5344CB8AC3E}">
        <p14:creationId xmlns:p14="http://schemas.microsoft.com/office/powerpoint/2010/main" val="3963200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0"/>
            <a:ext cx="5688223" cy="533400"/>
          </a:xfrm>
          <a:ln>
            <a:noFill/>
          </a:ln>
        </p:spPr>
        <p:txBody>
          <a:bodyPr/>
          <a:lstStyle/>
          <a:p>
            <a:pPr marL="225425" lvl="1" indent="0" algn="just">
              <a:buNone/>
            </a:pPr>
            <a:r>
              <a:rPr lang="en-GB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best practices do you follow</a:t>
            </a:r>
            <a:r>
              <a:rPr lang="en-GB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… (2)</a:t>
            </a:r>
            <a:endParaRPr lang="en-GB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609600"/>
            <a:ext cx="7467600" cy="5334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Hands-on Training Programs @ IIRS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3311" y="1219200"/>
            <a:ext cx="8686800" cy="5410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b="1" dirty="0"/>
              <a:t> Postgraduate </a:t>
            </a:r>
            <a:r>
              <a:rPr lang="en-US" sz="2000" b="1" dirty="0" smtClean="0"/>
              <a:t>Diploma (10 months)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v"/>
            </a:pPr>
            <a:endParaRPr lang="en-US" sz="2000" b="1" dirty="0"/>
          </a:p>
          <a:p>
            <a:pPr marL="396875" indent="-396875" algn="l"/>
            <a:r>
              <a:rPr lang="en-US" sz="1600" b="1" dirty="0">
                <a:solidFill>
                  <a:schemeClr val="tx2"/>
                </a:solidFill>
              </a:rPr>
              <a:t>       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</a:p>
          <a:p>
            <a:pPr marL="396875" indent="-396875" algn="l"/>
            <a:endParaRPr lang="en-US" sz="1600" b="1" dirty="0">
              <a:solidFill>
                <a:schemeClr val="tx2"/>
              </a:solidFill>
            </a:endParaRPr>
          </a:p>
          <a:p>
            <a:pPr marL="396875" indent="-396875" algn="l"/>
            <a:endParaRPr lang="en-US" sz="1600" b="1" dirty="0" smtClean="0">
              <a:solidFill>
                <a:schemeClr val="tx2"/>
              </a:solidFill>
            </a:endParaRPr>
          </a:p>
          <a:p>
            <a:pPr marL="396875" indent="-396875" algn="l"/>
            <a:r>
              <a:rPr lang="en-US" sz="400" b="1" dirty="0" smtClean="0">
                <a:solidFill>
                  <a:srgbClr val="F2F2F2"/>
                </a:solidFill>
              </a:rPr>
              <a:t> </a:t>
            </a:r>
            <a:endParaRPr lang="en-US" sz="400" b="1" dirty="0">
              <a:solidFill>
                <a:srgbClr val="F2F2F2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00" b="1" dirty="0">
              <a:solidFill>
                <a:srgbClr val="F2F2F2"/>
              </a:solidFill>
            </a:endParaRP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b="1" dirty="0" smtClean="0"/>
              <a:t> </a:t>
            </a:r>
            <a:r>
              <a:rPr lang="en-US" sz="2000" b="1" dirty="0"/>
              <a:t>Certificate </a:t>
            </a:r>
            <a:r>
              <a:rPr lang="en-US" sz="2000" b="1" dirty="0" smtClean="0"/>
              <a:t>Courses </a:t>
            </a:r>
            <a:r>
              <a:rPr lang="en-US" b="1" dirty="0" smtClean="0"/>
              <a:t>(8 weeks)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v"/>
            </a:pPr>
            <a:endParaRPr lang="en-US" b="1" i="1" dirty="0"/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v"/>
            </a:pPr>
            <a:endParaRPr lang="en-US" b="1" i="1" dirty="0" smtClean="0"/>
          </a:p>
          <a:p>
            <a:pPr algn="l">
              <a:spcBef>
                <a:spcPct val="20000"/>
              </a:spcBef>
            </a:pPr>
            <a:endParaRPr lang="en-US" b="1" i="1" dirty="0"/>
          </a:p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2000" b="1" dirty="0" smtClean="0"/>
              <a:t>NNRMS-ISRO </a:t>
            </a:r>
            <a:r>
              <a:rPr lang="en-US" sz="2000" b="1" dirty="0"/>
              <a:t>sponsored Certificate Courses </a:t>
            </a:r>
            <a:r>
              <a:rPr lang="en-US" sz="2000" b="1" dirty="0" smtClean="0"/>
              <a:t>(8 weeks </a:t>
            </a:r>
            <a:r>
              <a:rPr lang="en-US" sz="1600" b="1" dirty="0" smtClean="0"/>
              <a:t>for </a:t>
            </a:r>
            <a:r>
              <a:rPr lang="en-US" sz="1600" b="1" dirty="0" err="1" smtClean="0"/>
              <a:t>Univ.faculty</a:t>
            </a:r>
            <a:r>
              <a:rPr lang="en-US" sz="1600" b="1" dirty="0" smtClean="0"/>
              <a:t>) </a:t>
            </a:r>
          </a:p>
          <a:p>
            <a:pPr algn="l">
              <a:spcBef>
                <a:spcPct val="20000"/>
              </a:spcBef>
            </a:pPr>
            <a:endParaRPr lang="en-US" sz="1600" b="1" dirty="0"/>
          </a:p>
          <a:p>
            <a:pPr algn="l">
              <a:spcBef>
                <a:spcPct val="20000"/>
              </a:spcBef>
            </a:pPr>
            <a:endParaRPr lang="en-US" sz="1600" b="1" dirty="0" smtClean="0"/>
          </a:p>
          <a:p>
            <a:pPr marL="974725" indent="-974725" algn="l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F2F2F2"/>
                </a:solidFill>
              </a:rPr>
              <a:t>	</a:t>
            </a:r>
            <a:endParaRPr lang="en-US" sz="400" dirty="0">
              <a:solidFill>
                <a:srgbClr val="F2F2F2"/>
              </a:solidFill>
            </a:endParaRPr>
          </a:p>
          <a:p>
            <a:pPr marL="974725" indent="-974725" algn="l">
              <a:spcBef>
                <a:spcPct val="20000"/>
              </a:spcBef>
            </a:pPr>
            <a:endParaRPr lang="en-US" sz="200" dirty="0">
              <a:solidFill>
                <a:srgbClr val="F2F2F2"/>
              </a:solidFill>
            </a:endParaRPr>
          </a:p>
          <a:p>
            <a:pPr marL="974725" indent="-974725" algn="l">
              <a:spcBef>
                <a:spcPct val="20000"/>
              </a:spcBef>
            </a:pPr>
            <a:endParaRPr lang="en-US" sz="200" dirty="0">
              <a:solidFill>
                <a:srgbClr val="F2F2F2"/>
              </a:solidFill>
            </a:endParaRP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b="1" dirty="0" smtClean="0"/>
              <a:t>Awareness Program for Decision Makers (1 week)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cs typeface="Tahoma" pitchFamily="34" charset="0"/>
              </a:rPr>
              <a:t>Special On-Demand / Tailor-made Courses (1-8 weeks)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100" b="1" dirty="0">
              <a:solidFill>
                <a:srgbClr val="F2F2F2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sz="2000" b="1" dirty="0">
              <a:solidFill>
                <a:srgbClr val="F2F2F2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rgbClr val="F2F2F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311" y="1600200"/>
            <a:ext cx="8686801" cy="1200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25475" indent="-336550" algn="l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2"/>
                </a:solidFill>
              </a:rPr>
              <a:t>Remote Sensing &amp; GIS in NRM  </a:t>
            </a:r>
            <a:r>
              <a:rPr lang="en-US" sz="1600" b="1" dirty="0">
                <a:solidFill>
                  <a:schemeClr val="tx2"/>
                </a:solidFill>
              </a:rPr>
              <a:t>(7 specializations: </a:t>
            </a:r>
            <a:r>
              <a:rPr lang="en-US" sz="1600" dirty="0"/>
              <a:t>Sustainable  Agriculture, Forest Resources &amp; Ecosystem Analysis, Geosciences, Marine and  Atmospheric Sciences, Human Settlement Analysis</a:t>
            </a:r>
            <a:r>
              <a:rPr lang="en-US" sz="1600" b="1" dirty="0">
                <a:solidFill>
                  <a:schemeClr val="tx2"/>
                </a:solidFill>
              </a:rPr>
              <a:t> ,</a:t>
            </a:r>
            <a:r>
              <a:rPr lang="en-US" sz="1600" dirty="0"/>
              <a:t> Water Resources,  Photogrammetry and Remote </a:t>
            </a:r>
            <a:r>
              <a:rPr lang="en-US" sz="1600" dirty="0" smtClean="0"/>
              <a:t>Sensing)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800" b="1" dirty="0" smtClean="0">
              <a:solidFill>
                <a:schemeClr val="tx2"/>
              </a:solidFill>
            </a:endParaRPr>
          </a:p>
          <a:p>
            <a:pPr marL="625475" indent="-336550" algn="l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2"/>
                </a:solidFill>
              </a:rPr>
              <a:t>Geo-information </a:t>
            </a:r>
            <a:r>
              <a:rPr lang="en-US" sz="1600" b="1" i="1" dirty="0">
                <a:solidFill>
                  <a:schemeClr val="tx2"/>
                </a:solidFill>
              </a:rPr>
              <a:t>Science &amp; Earth Observation </a:t>
            </a:r>
            <a:r>
              <a:rPr lang="en-US" sz="1600" b="1" dirty="0">
                <a:solidFill>
                  <a:schemeClr val="tx2"/>
                </a:solidFill>
              </a:rPr>
              <a:t>(</a:t>
            </a:r>
            <a:r>
              <a:rPr lang="en-US" sz="1600" dirty="0"/>
              <a:t>Geoinformatics,</a:t>
            </a:r>
            <a:r>
              <a:rPr lang="en-US" sz="1600" b="1" dirty="0">
                <a:solidFill>
                  <a:schemeClr val="tx2"/>
                </a:solidFill>
              </a:rPr>
              <a:t>  with ITC)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289" y="3181527"/>
            <a:ext cx="8686801" cy="978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25475" indent="-3365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</a:rPr>
              <a:t>Remote </a:t>
            </a:r>
            <a:r>
              <a:rPr lang="en-US" sz="1600" b="1" dirty="0">
                <a:solidFill>
                  <a:schemeClr val="tx2"/>
                </a:solidFill>
              </a:rPr>
              <a:t>Sensing &amp; Image Analysis  (for Indian User Participants) </a:t>
            </a:r>
          </a:p>
          <a:p>
            <a:pPr marL="625475" indent="-3365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</a:rPr>
              <a:t>Remote </a:t>
            </a:r>
            <a:r>
              <a:rPr lang="en-US" sz="1600" b="1" dirty="0">
                <a:solidFill>
                  <a:schemeClr val="tx2"/>
                </a:solidFill>
              </a:rPr>
              <a:t>Sensing – with emphasis on DIP (ITEC </a:t>
            </a:r>
            <a:r>
              <a:rPr lang="en-US" sz="1600" b="1" dirty="0" smtClean="0">
                <a:solidFill>
                  <a:schemeClr val="tx2"/>
                </a:solidFill>
              </a:rPr>
              <a:t>Program, MEA, </a:t>
            </a:r>
            <a:r>
              <a:rPr lang="en-US" sz="1600" b="1" dirty="0" err="1" smtClean="0">
                <a:solidFill>
                  <a:schemeClr val="tx2"/>
                </a:solidFill>
              </a:rPr>
              <a:t>GoI</a:t>
            </a:r>
            <a:r>
              <a:rPr lang="en-US" sz="1600" b="1" dirty="0" smtClean="0">
                <a:solidFill>
                  <a:schemeClr val="tx2"/>
                </a:solidFill>
              </a:rPr>
              <a:t>)</a:t>
            </a:r>
            <a:endParaRPr lang="en-US" sz="1600" b="1" dirty="0">
              <a:solidFill>
                <a:schemeClr val="tx2"/>
              </a:solidFill>
            </a:endParaRPr>
          </a:p>
          <a:p>
            <a:pPr marL="625475" indent="-3365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</a:rPr>
              <a:t>Geoinformatics </a:t>
            </a:r>
            <a:r>
              <a:rPr lang="en-US" sz="1600" b="1" dirty="0">
                <a:solidFill>
                  <a:schemeClr val="tx2"/>
                </a:solidFill>
              </a:rPr>
              <a:t>(ITEC </a:t>
            </a:r>
            <a:r>
              <a:rPr lang="en-US" sz="1600" b="1" dirty="0" smtClean="0">
                <a:solidFill>
                  <a:schemeClr val="tx2"/>
                </a:solidFill>
              </a:rPr>
              <a:t>Program, </a:t>
            </a:r>
            <a:r>
              <a:rPr lang="en-US" sz="1600" b="1" dirty="0">
                <a:solidFill>
                  <a:schemeClr val="tx2"/>
                </a:solidFill>
              </a:rPr>
              <a:t>MEA, </a:t>
            </a:r>
            <a:r>
              <a:rPr lang="en-US" sz="1600" b="1" dirty="0" err="1">
                <a:solidFill>
                  <a:schemeClr val="tx2"/>
                </a:solidFill>
              </a:rPr>
              <a:t>GoI</a:t>
            </a:r>
            <a:r>
              <a:rPr lang="en-US" sz="16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288" y="4540325"/>
            <a:ext cx="8686801" cy="934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96875" indent="-396875" algn="l">
              <a:lnSpc>
                <a:spcPct val="114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	Remote </a:t>
            </a:r>
            <a:r>
              <a:rPr lang="en-US" sz="1600" b="1" dirty="0">
                <a:solidFill>
                  <a:schemeClr val="tx2"/>
                </a:solidFill>
              </a:rPr>
              <a:t>Sensing &amp; GIS (8 disciplines: </a:t>
            </a:r>
            <a:r>
              <a:rPr lang="en-US" sz="1600" dirty="0"/>
              <a:t>Water Resources, Forestry &amp; </a:t>
            </a:r>
            <a:r>
              <a:rPr lang="en-US" sz="1600" dirty="0" smtClean="0"/>
              <a:t>Ecology, </a:t>
            </a:r>
            <a:r>
              <a:rPr lang="en-US" sz="1600" dirty="0"/>
              <a:t>Urban &amp; Regional Planning, Geosciences, Agriculture and Soils, Meteorology &amp; Atmospheric Sciences, Cartography and Mapping and GIS Technology and Advances</a:t>
            </a:r>
            <a:r>
              <a:rPr lang="en-US" sz="1600" b="1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4280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0"/>
            <a:ext cx="5688223" cy="533400"/>
          </a:xfrm>
        </p:spPr>
        <p:txBody>
          <a:bodyPr/>
          <a:lstStyle/>
          <a:p>
            <a:pPr marL="225425" lvl="1" indent="0" algn="just">
              <a:buNone/>
            </a:pPr>
            <a:r>
              <a:rPr lang="en-GB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best practices do you follow</a:t>
            </a:r>
            <a:r>
              <a:rPr lang="en-GB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… (3)</a:t>
            </a:r>
            <a:endParaRPr lang="en-GB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8800" y="513347"/>
            <a:ext cx="7467600" cy="5334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b="1" dirty="0" smtClean="0">
                <a:solidFill>
                  <a:schemeClr val="bg1"/>
                </a:solidFill>
              </a:rPr>
              <a:t>Education Programs @ IIRS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3311" y="1219200"/>
            <a:ext cx="8686800" cy="5410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Master of Technology (</a:t>
            </a:r>
            <a:r>
              <a:rPr lang="en-US" sz="2400" b="1" dirty="0" err="1">
                <a:solidFill>
                  <a:schemeClr val="tx1"/>
                </a:solidFill>
              </a:rPr>
              <a:t>M.Tech</a:t>
            </a:r>
            <a:r>
              <a:rPr lang="en-US" sz="2400" b="1" dirty="0">
                <a:solidFill>
                  <a:schemeClr val="tx1"/>
                </a:solidFill>
              </a:rPr>
              <a:t>.) in RS &amp; </a:t>
            </a:r>
            <a:r>
              <a:rPr lang="en-US" sz="2400" b="1" dirty="0" smtClean="0">
                <a:solidFill>
                  <a:schemeClr val="tx1"/>
                </a:solidFill>
              </a:rPr>
              <a:t>GIS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120000"/>
              </a:lnSpc>
              <a:buFont typeface="Wingdings" pitchFamily="2" charset="2"/>
              <a:buChar char="v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120000"/>
              </a:lnSpc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120000"/>
              </a:lnSpc>
              <a:buFont typeface="Wingdings" pitchFamily="2" charset="2"/>
              <a:buChar char="v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120000"/>
              </a:lnSpc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12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1"/>
                </a:solidFill>
              </a:rPr>
              <a:t>Master </a:t>
            </a:r>
            <a:r>
              <a:rPr lang="en-US" sz="2400" b="1" dirty="0">
                <a:solidFill>
                  <a:schemeClr val="tx1"/>
                </a:solidFill>
              </a:rPr>
              <a:t>of Science (M.Sc.) in Geo-information Science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    &amp; Earth Observation </a:t>
            </a:r>
            <a:r>
              <a:rPr lang="en-US" b="1" i="1" dirty="0">
                <a:solidFill>
                  <a:schemeClr val="tx1"/>
                </a:solidFill>
              </a:rPr>
              <a:t>(Specialization – Geoinformatics)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endParaRPr lang="en-US" b="1" dirty="0">
              <a:solidFill>
                <a:srgbClr val="F2F2F2"/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b="1" dirty="0">
              <a:solidFill>
                <a:srgbClr val="F2F2F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3312" y="1676400"/>
            <a:ext cx="8686800" cy="2505299"/>
          </a:xfrm>
          <a:prstGeom prst="rect">
            <a:avLst/>
          </a:prstGeom>
          <a:solidFill>
            <a:schemeClr val="bg2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342900" indent="53975" algn="l"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24 Months, since 2002</a:t>
            </a:r>
          </a:p>
          <a:p>
            <a:pPr marL="342900" indent="53975" algn="l"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  Affiliated to Andhra University, Visakhapatnam </a:t>
            </a:r>
          </a:p>
          <a:p>
            <a:pPr marL="342900" indent="53975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  Specializations in 8 thematic disciplines </a:t>
            </a:r>
            <a:r>
              <a:rPr lang="en-US" dirty="0">
                <a:solidFill>
                  <a:schemeClr val="tx1"/>
                </a:solidFill>
              </a:rPr>
              <a:t>(Sustainable Agriculture, Forest   		Resources &amp; Ecosystem Analysis, Geosciences, Marine and Atmospheric 		Sciences, Human Settlement Analysis , Water Resources, 					Photogrammetry and Remote Sensing, and Geoinformatics)    </a:t>
            </a:r>
          </a:p>
          <a:p>
            <a:pPr marL="517525" indent="-168275" algn="l"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 Includes 12 month’ </a:t>
            </a:r>
            <a:r>
              <a:rPr lang="en-US" b="1" dirty="0" smtClean="0">
                <a:solidFill>
                  <a:schemeClr val="tx2"/>
                </a:solidFill>
              </a:rPr>
              <a:t>research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311" y="5309041"/>
            <a:ext cx="8686800" cy="1320359"/>
          </a:xfrm>
          <a:prstGeom prst="rect">
            <a:avLst/>
          </a:prstGeom>
          <a:solidFill>
            <a:schemeClr val="bg2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577850" indent="-228600" algn="l"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18 Months, since 2002</a:t>
            </a:r>
          </a:p>
          <a:p>
            <a:pPr marL="577850" indent="-228600" algn="l"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Offered as Joint Educational Program with ITC (</a:t>
            </a:r>
            <a:r>
              <a:rPr lang="en-US" b="1" dirty="0" err="1">
                <a:solidFill>
                  <a:schemeClr val="tx2"/>
                </a:solidFill>
              </a:rPr>
              <a:t>Twente</a:t>
            </a:r>
            <a:r>
              <a:rPr lang="en-US" b="1" dirty="0">
                <a:solidFill>
                  <a:schemeClr val="tx2"/>
                </a:solidFill>
              </a:rPr>
              <a:t> University)</a:t>
            </a:r>
          </a:p>
          <a:p>
            <a:pPr marL="577850" indent="-228600" algn="l"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Includes 4.5 months course work at ITC and 6 months research</a:t>
            </a:r>
          </a:p>
        </p:txBody>
      </p:sp>
    </p:spTree>
    <p:extLst>
      <p:ext uri="{BB962C8B-B14F-4D97-AF65-F5344CB8AC3E}">
        <p14:creationId xmlns:p14="http://schemas.microsoft.com/office/powerpoint/2010/main" val="2382607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3202180"/>
            <a:ext cx="8458200" cy="3656710"/>
          </a:xfrm>
          <a:solidFill>
            <a:schemeClr val="bg2"/>
          </a:solidFill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endParaRPr lang="en-US" sz="400" b="1" i="1" dirty="0">
              <a:solidFill>
                <a:prstClr val="black"/>
              </a:solidFill>
            </a:endParaRPr>
          </a:p>
          <a:p>
            <a:pPr marL="349250" indent="-349250">
              <a:lnSpc>
                <a:spcPct val="120000"/>
              </a:lnSpc>
              <a:buFontTx/>
              <a:buChar char="o"/>
              <a:defRPr/>
            </a:pPr>
            <a:r>
              <a:rPr lang="en-US" b="1" dirty="0" smtClean="0">
                <a:solidFill>
                  <a:prstClr val="black"/>
                </a:solidFill>
              </a:rPr>
              <a:t>Professionals </a:t>
            </a:r>
            <a:r>
              <a:rPr lang="en-US" b="1" dirty="0">
                <a:solidFill>
                  <a:prstClr val="black"/>
                </a:solidFill>
              </a:rPr>
              <a:t>trained in IIRS: </a:t>
            </a:r>
            <a:r>
              <a:rPr lang="en-US" b="1" dirty="0">
                <a:solidFill>
                  <a:srgbClr val="7030A0"/>
                </a:solidFill>
              </a:rPr>
              <a:t>10236 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349250" indent="-349250">
              <a:lnSpc>
                <a:spcPct val="120000"/>
              </a:lnSpc>
              <a:buFontTx/>
              <a:buChar char="o"/>
              <a:defRPr/>
            </a:pPr>
            <a:r>
              <a:rPr lang="en-US" b="1" dirty="0" smtClean="0">
                <a:solidFill>
                  <a:prstClr val="black"/>
                </a:solidFill>
              </a:rPr>
              <a:t>Foreign </a:t>
            </a:r>
            <a:r>
              <a:rPr lang="en-US" b="1" dirty="0">
                <a:solidFill>
                  <a:prstClr val="black"/>
                </a:solidFill>
              </a:rPr>
              <a:t>professionals trained in IIRS: </a:t>
            </a:r>
            <a:r>
              <a:rPr lang="en-US" b="1" dirty="0">
                <a:solidFill>
                  <a:srgbClr val="7030A0"/>
                </a:solidFill>
              </a:rPr>
              <a:t>965 </a:t>
            </a:r>
            <a:r>
              <a:rPr lang="en-US" b="1" dirty="0">
                <a:solidFill>
                  <a:prstClr val="black"/>
                </a:solidFill>
              </a:rPr>
              <a:t>from </a:t>
            </a:r>
            <a:r>
              <a:rPr lang="en-US" b="1" dirty="0">
                <a:solidFill>
                  <a:srgbClr val="7030A0"/>
                </a:solidFill>
              </a:rPr>
              <a:t>95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Countries</a:t>
            </a:r>
          </a:p>
          <a:p>
            <a:pPr marL="349250" indent="-349250">
              <a:lnSpc>
                <a:spcPct val="120000"/>
              </a:lnSpc>
              <a:buFontTx/>
              <a:buChar char="o"/>
              <a:defRPr/>
            </a:pPr>
            <a:r>
              <a:rPr lang="en-US" b="1" dirty="0" smtClean="0">
                <a:solidFill>
                  <a:prstClr val="black"/>
                </a:solidFill>
              </a:rPr>
              <a:t>Professionals </a:t>
            </a:r>
            <a:r>
              <a:rPr lang="en-US" b="1" dirty="0">
                <a:solidFill>
                  <a:prstClr val="black"/>
                </a:solidFill>
              </a:rPr>
              <a:t>trained in CSSTEAP-</a:t>
            </a:r>
            <a:r>
              <a:rPr lang="en-US" b="1" dirty="0">
                <a:solidFill>
                  <a:srgbClr val="7030A0"/>
                </a:solidFill>
              </a:rPr>
              <a:t>1547 </a:t>
            </a:r>
            <a:r>
              <a:rPr lang="en-US" b="1" dirty="0">
                <a:solidFill>
                  <a:prstClr val="black"/>
                </a:solidFill>
              </a:rPr>
              <a:t>from </a:t>
            </a:r>
            <a:r>
              <a:rPr lang="en-US" b="1" dirty="0">
                <a:solidFill>
                  <a:srgbClr val="7030A0"/>
                </a:solidFill>
              </a:rPr>
              <a:t>34</a:t>
            </a:r>
            <a:r>
              <a:rPr lang="en-US" b="1" dirty="0">
                <a:solidFill>
                  <a:prstClr val="black"/>
                </a:solidFill>
              </a:rPr>
              <a:t> countries in Asia-Pacific Region and</a:t>
            </a:r>
            <a:r>
              <a:rPr lang="en-US" b="1" dirty="0">
                <a:solidFill>
                  <a:srgbClr val="7030A0"/>
                </a:solidFill>
              </a:rPr>
              <a:t> 29 </a:t>
            </a:r>
            <a:r>
              <a:rPr lang="en-US" b="1" dirty="0">
                <a:solidFill>
                  <a:prstClr val="black"/>
                </a:solidFill>
              </a:rPr>
              <a:t>from </a:t>
            </a:r>
            <a:r>
              <a:rPr lang="en-US" b="1" dirty="0">
                <a:solidFill>
                  <a:srgbClr val="7030A0"/>
                </a:solidFill>
              </a:rPr>
              <a:t>18 </a:t>
            </a:r>
            <a:r>
              <a:rPr lang="en-US" sz="1600" b="1" dirty="0">
                <a:solidFill>
                  <a:prstClr val="black"/>
                </a:solidFill>
              </a:rPr>
              <a:t>(outside AP)</a:t>
            </a:r>
            <a:endParaRPr lang="en-US" sz="800" b="1" dirty="0">
              <a:solidFill>
                <a:prstClr val="black"/>
              </a:solidFill>
            </a:endParaRPr>
          </a:p>
          <a:p>
            <a:pPr marL="349250" indent="-349250">
              <a:lnSpc>
                <a:spcPct val="120000"/>
              </a:lnSpc>
              <a:buFontTx/>
              <a:buChar char="o"/>
              <a:defRPr/>
            </a:pPr>
            <a:r>
              <a:rPr lang="en-US" b="1" dirty="0">
                <a:solidFill>
                  <a:prstClr val="black"/>
                </a:solidFill>
              </a:rPr>
              <a:t>M. Tech. students: </a:t>
            </a:r>
            <a:r>
              <a:rPr lang="en-US" b="1" dirty="0">
                <a:solidFill>
                  <a:srgbClr val="7030A0"/>
                </a:solidFill>
              </a:rPr>
              <a:t>233</a:t>
            </a:r>
            <a:r>
              <a:rPr lang="en-US" b="1" dirty="0">
                <a:solidFill>
                  <a:prstClr val="black"/>
                </a:solidFill>
              </a:rPr>
              <a:t> and M.Sc. Students:</a:t>
            </a:r>
            <a:r>
              <a:rPr lang="en-US" b="1" dirty="0">
                <a:solidFill>
                  <a:srgbClr val="7030A0"/>
                </a:solidFill>
              </a:rPr>
              <a:t>176</a:t>
            </a:r>
            <a:r>
              <a:rPr lang="en-US" b="1" dirty="0">
                <a:solidFill>
                  <a:prstClr val="black"/>
                </a:solidFill>
              </a:rPr>
              <a:t> (since 2002) </a:t>
            </a:r>
            <a:endParaRPr lang="en-US" sz="800" b="1" dirty="0">
              <a:solidFill>
                <a:prstClr val="black"/>
              </a:solidFill>
            </a:endParaRPr>
          </a:p>
          <a:p>
            <a:pPr marL="349250" indent="-349250">
              <a:lnSpc>
                <a:spcPct val="120000"/>
              </a:lnSpc>
              <a:buFontTx/>
              <a:buChar char="o"/>
              <a:defRPr/>
            </a:pPr>
            <a:r>
              <a:rPr lang="en-US" b="1" dirty="0">
                <a:solidFill>
                  <a:prstClr val="black"/>
                </a:solidFill>
              </a:rPr>
              <a:t>Tailor Made Courses: </a:t>
            </a:r>
            <a:r>
              <a:rPr lang="en-US" b="1" dirty="0">
                <a:solidFill>
                  <a:srgbClr val="7030A0"/>
                </a:solidFill>
              </a:rPr>
              <a:t>3499</a:t>
            </a:r>
            <a:r>
              <a:rPr lang="en-US" b="1" dirty="0">
                <a:solidFill>
                  <a:prstClr val="black"/>
                </a:solidFill>
              </a:rPr>
              <a:t> and Certificate </a:t>
            </a:r>
            <a:r>
              <a:rPr lang="en-US" b="1" dirty="0">
                <a:solidFill>
                  <a:srgbClr val="7030A0"/>
                </a:solidFill>
              </a:rPr>
              <a:t>2865</a:t>
            </a:r>
          </a:p>
          <a:p>
            <a:pPr marL="349250" indent="-349250">
              <a:lnSpc>
                <a:spcPct val="120000"/>
              </a:lnSpc>
              <a:buFontTx/>
              <a:buChar char="o"/>
              <a:defRPr/>
            </a:pPr>
            <a:r>
              <a:rPr lang="en-US" b="1" dirty="0">
                <a:solidFill>
                  <a:prstClr val="black"/>
                </a:solidFill>
              </a:rPr>
              <a:t>Distance Learning  </a:t>
            </a:r>
            <a:r>
              <a:rPr lang="en-US" sz="1800" b="1" dirty="0">
                <a:solidFill>
                  <a:prstClr val="black"/>
                </a:solidFill>
              </a:rPr>
              <a:t>(EDUSAT based Program)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b="1" dirty="0">
                <a:solidFill>
                  <a:prstClr val="black"/>
                </a:solidFill>
              </a:rPr>
              <a:t>&gt;</a:t>
            </a:r>
            <a:r>
              <a:rPr lang="en-US" b="1" dirty="0">
                <a:solidFill>
                  <a:srgbClr val="7030A0"/>
                </a:solidFill>
              </a:rPr>
              <a:t>30,000 </a:t>
            </a:r>
            <a:r>
              <a:rPr lang="en-US" b="1" dirty="0">
                <a:solidFill>
                  <a:prstClr val="black"/>
                </a:solidFill>
              </a:rPr>
              <a:t>from 370 Institutes/ </a:t>
            </a:r>
            <a:r>
              <a:rPr lang="en-US" b="1" dirty="0" smtClean="0">
                <a:solidFill>
                  <a:prstClr val="black"/>
                </a:solidFill>
              </a:rPr>
              <a:t>Colleges/</a:t>
            </a:r>
            <a:r>
              <a:rPr lang="en-US" b="1" dirty="0" err="1" smtClean="0">
                <a:solidFill>
                  <a:prstClr val="black"/>
                </a:solidFill>
              </a:rPr>
              <a:t>Govt</a:t>
            </a:r>
            <a:r>
              <a:rPr lang="en-US" b="1" dirty="0" smtClean="0">
                <a:solidFill>
                  <a:prstClr val="black"/>
                </a:solidFill>
              </a:rPr>
              <a:t> / Individuals.</a:t>
            </a:r>
            <a:endParaRPr lang="en-US" b="1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0"/>
            <a:ext cx="6096000" cy="533400"/>
          </a:xfrm>
        </p:spPr>
        <p:txBody>
          <a:bodyPr/>
          <a:lstStyle/>
          <a:p>
            <a:pPr marL="0" lvl="1" indent="0" algn="l">
              <a:buNone/>
            </a:pPr>
            <a:r>
              <a:rPr lang="en-GB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evidence do you measure to show that capacity is built?</a:t>
            </a:r>
          </a:p>
          <a:p>
            <a:pPr algn="l"/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52600" y="472731"/>
            <a:ext cx="4953000" cy="5334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b="1" dirty="0" smtClean="0">
                <a:solidFill>
                  <a:schemeClr val="bg1"/>
                </a:solidFill>
              </a:rPr>
              <a:t>Major Highlights of IIRS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6400800" y="914400"/>
            <a:ext cx="2590800" cy="2286890"/>
            <a:chOff x="304800" y="914400"/>
            <a:chExt cx="3352800" cy="3276600"/>
          </a:xfrm>
        </p:grpSpPr>
        <p:sp>
          <p:nvSpPr>
            <p:cNvPr id="9" name="Oval 8"/>
            <p:cNvSpPr/>
            <p:nvPr/>
          </p:nvSpPr>
          <p:spPr>
            <a:xfrm>
              <a:off x="304800" y="914400"/>
              <a:ext cx="2285260" cy="2285819"/>
            </a:xfrm>
            <a:prstGeom prst="ellipse">
              <a:avLst/>
            </a:prstGeom>
            <a:solidFill>
              <a:schemeClr val="accent3">
                <a:lumMod val="50000"/>
                <a:alpha val="7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372340" y="914400"/>
              <a:ext cx="2285260" cy="2285819"/>
            </a:xfrm>
            <a:prstGeom prst="ellipse">
              <a:avLst/>
            </a:prstGeom>
            <a:solidFill>
              <a:schemeClr val="accent6">
                <a:lumMod val="75000"/>
                <a:alpha val="7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>
                <a:solidFill>
                  <a:prstClr val="black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27713" y="1905181"/>
              <a:ext cx="2285261" cy="2285819"/>
            </a:xfrm>
            <a:prstGeom prst="ellipse">
              <a:avLst/>
            </a:prstGeom>
            <a:solidFill>
              <a:schemeClr val="bg1">
                <a:lumMod val="50000"/>
                <a:alpha val="7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345694" y="1393374"/>
              <a:ext cx="1039726" cy="1014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Training </a:t>
              </a:r>
            </a:p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&amp;</a:t>
              </a:r>
            </a:p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Education</a:t>
              </a:r>
            </a:p>
            <a:p>
              <a:pPr algn="ctr"/>
              <a:endParaRPr 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586650" y="1763489"/>
              <a:ext cx="981641" cy="352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Research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1463438" y="3429000"/>
              <a:ext cx="965047" cy="352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Outreach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1445395" y="2790150"/>
              <a:ext cx="1089515" cy="352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  <a:latin typeface="Franklin Gothic Demi Cond" pitchFamily="34" charset="0"/>
                </a:rPr>
                <a:t>B U I L D I N G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1810081" y="1099454"/>
              <a:ext cx="355151" cy="1719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>
                  <a:solidFill>
                    <a:srgbClr val="000000"/>
                  </a:solidFill>
                  <a:latin typeface="Franklin Gothic Demi Cond" pitchFamily="34" charset="0"/>
                </a:rPr>
                <a:t>C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solidFill>
                    <a:srgbClr val="000000"/>
                  </a:solidFill>
                  <a:latin typeface="Franklin Gothic Demi Cond" pitchFamily="34" charset="0"/>
                </a:rPr>
                <a:t>A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solidFill>
                    <a:srgbClr val="000000"/>
                  </a:solidFill>
                  <a:latin typeface="Franklin Gothic Demi Cond" pitchFamily="34" charset="0"/>
                </a:rPr>
                <a:t> P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solidFill>
                    <a:srgbClr val="000000"/>
                  </a:solidFill>
                  <a:latin typeface="Franklin Gothic Demi Cond" pitchFamily="34" charset="0"/>
                </a:rPr>
                <a:t>A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solidFill>
                    <a:srgbClr val="000000"/>
                  </a:solidFill>
                  <a:latin typeface="Franklin Gothic Demi Cond" pitchFamily="34" charset="0"/>
                </a:rPr>
                <a:t>C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solidFill>
                    <a:srgbClr val="000000"/>
                  </a:solidFill>
                  <a:latin typeface="Franklin Gothic Demi Cond" pitchFamily="34" charset="0"/>
                </a:rPr>
                <a:t>I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solidFill>
                    <a:srgbClr val="000000"/>
                  </a:solidFill>
                  <a:latin typeface="Franklin Gothic Demi Cond" pitchFamily="34" charset="0"/>
                </a:rPr>
                <a:t>T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b="1">
                  <a:solidFill>
                    <a:srgbClr val="000000"/>
                  </a:solidFill>
                  <a:latin typeface="Franklin Gothic Demi Cond" pitchFamily="34" charset="0"/>
                </a:rPr>
                <a:t>Y</a:t>
              </a:r>
            </a:p>
          </p:txBody>
        </p:sp>
      </p:grp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02130" y="1584290"/>
            <a:ext cx="60382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w Cen MT" pitchFamily="34" charset="0"/>
              </a:rPr>
              <a:t>“Promote capacity building through Quality Training an Education in the field of Remote Sensing and Geoinformatics to comply with Requirements and Continuously Improve the Effectiveness of Quality Management System” – QUALITY POLICY  </a:t>
            </a:r>
            <a:r>
              <a:rPr lang="en-US" sz="1600" b="1" dirty="0"/>
              <a:t>An ISO 9001-2008 </a:t>
            </a:r>
            <a:r>
              <a:rPr lang="en-US" sz="1600" b="1" dirty="0" smtClean="0"/>
              <a:t>Institute</a:t>
            </a:r>
            <a:endParaRPr lang="en-US" sz="1600" b="1" i="1" dirty="0">
              <a:solidFill>
                <a:srgbClr val="1F497D">
                  <a:lumMod val="60000"/>
                  <a:lumOff val="40000"/>
                </a:srgbClr>
              </a:solidFill>
              <a:latin typeface="Tw Cen MT" pitchFamily="34" charset="0"/>
            </a:endParaRPr>
          </a:p>
          <a:p>
            <a:pPr algn="l"/>
            <a:r>
              <a:rPr lang="en-US" sz="32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w Cen MT" pitchFamily="34" charset="0"/>
              </a:rPr>
              <a:t>Measures (till March 2016)</a:t>
            </a:r>
            <a:endParaRPr lang="en-US" sz="3200" b="1" i="1" dirty="0">
              <a:solidFill>
                <a:srgbClr val="1F497D">
                  <a:lumMod val="60000"/>
                  <a:lumOff val="40000"/>
                </a:srgb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90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0"/>
            <a:ext cx="5688223" cy="533400"/>
          </a:xfrm>
        </p:spPr>
        <p:txBody>
          <a:bodyPr/>
          <a:lstStyle/>
          <a:p>
            <a:pPr marL="225425" lvl="1" indent="0" algn="just">
              <a:buNone/>
            </a:pPr>
            <a:r>
              <a:rPr lang="en-GB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 </a:t>
            </a:r>
            <a:r>
              <a:rPr lang="en-GB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targeting?</a:t>
            </a:r>
          </a:p>
          <a:p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8800" y="513347"/>
            <a:ext cx="7467600" cy="5334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b="1" dirty="0" smtClean="0">
                <a:solidFill>
                  <a:schemeClr val="bg1"/>
                </a:solidFill>
              </a:rPr>
              <a:t>Education Programs @ IIRS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3311" y="1219200"/>
            <a:ext cx="8686800" cy="5410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endParaRPr lang="en-US" b="1" dirty="0" smtClean="0">
              <a:solidFill>
                <a:srgbClr val="F2F2F2"/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b="1" dirty="0">
              <a:solidFill>
                <a:srgbClr val="F2F2F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052503"/>
              </p:ext>
            </p:extLst>
          </p:nvPr>
        </p:nvGraphicFramePr>
        <p:xfrm>
          <a:off x="888311" y="1763027"/>
          <a:ext cx="7416800" cy="4213791"/>
        </p:xfrm>
        <a:graphic>
          <a:graphicData uri="http://schemas.openxmlformats.org/drawingml/2006/table">
            <a:tbl>
              <a:tblPr/>
              <a:tblGrid>
                <a:gridCol w="5776547"/>
                <a:gridCol w="1640253"/>
              </a:tblGrid>
              <a:tr h="501828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User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Department 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Professionals Trained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41" marR="6644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292051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t"/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N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Indian </a:t>
                      </a:r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Air Force</a:t>
                      </a:r>
                    </a:p>
                  </a:txBody>
                  <a:tcPr marL="5552" marR="5552" marT="5552" marB="0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292051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t"/>
                      <a:r>
                        <a:rPr lang="en-IN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University </a:t>
                      </a:r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of Reading</a:t>
                      </a:r>
                    </a:p>
                  </a:txBody>
                  <a:tcPr marL="5552" marR="5552" marT="5552" marB="0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292051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t"/>
                      <a:r>
                        <a:rPr lang="en-IN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G.B.</a:t>
                      </a:r>
                      <a:r>
                        <a:rPr lang="en-IN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Pant Univ. of Agri. &amp; Tech.</a:t>
                      </a:r>
                      <a:r>
                        <a:rPr lang="en-IN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IN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Pantnagar</a:t>
                      </a:r>
                      <a:endParaRPr lang="en-IN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2" marR="5552" marT="5552" marB="0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292051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t"/>
                      <a:r>
                        <a:rPr lang="en-IN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NECRT (K-12 School Teachers)</a:t>
                      </a:r>
                    </a:p>
                  </a:txBody>
                  <a:tcPr marL="5552" marR="5552" marT="5552" marB="0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600" b="0" i="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40 (490</a:t>
                      </a:r>
                      <a:r>
                        <a:rPr lang="en-IN" sz="1600" b="0" i="0" u="none" strike="noStrike" baseline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IN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292051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t"/>
                      <a:r>
                        <a:rPr lang="en-IN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University </a:t>
                      </a:r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of Jammu</a:t>
                      </a:r>
                    </a:p>
                  </a:txBody>
                  <a:tcPr marL="5552" marR="5552" marT="5552" marB="0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292051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marL="171450" indent="-171450" algn="l" fontAlgn="t"/>
                      <a:r>
                        <a:rPr lang="en-IN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Forest </a:t>
                      </a:r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Dept. of West Bengal</a:t>
                      </a:r>
                    </a:p>
                  </a:txBody>
                  <a:tcPr marL="5552" marR="5552" marT="5552" marB="0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en-IN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292051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t"/>
                      <a:r>
                        <a:rPr lang="en-IN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Ministry</a:t>
                      </a:r>
                      <a:r>
                        <a:rPr lang="en-IN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of Environ., Forest &amp; Climate Change</a:t>
                      </a:r>
                      <a:endParaRPr lang="en-IN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2" marR="5552" marT="5552" marB="0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292051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t"/>
                      <a:r>
                        <a:rPr lang="en-IN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Indian </a:t>
                      </a:r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Meteorological Dept.</a:t>
                      </a:r>
                    </a:p>
                  </a:txBody>
                  <a:tcPr marL="5552" marR="5552" marT="5552" marB="0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277535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t"/>
                      <a:r>
                        <a:rPr lang="en-IN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Ministry </a:t>
                      </a:r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of  Statistics and Programme Implementation</a:t>
                      </a:r>
                    </a:p>
                  </a:txBody>
                  <a:tcPr marL="5552" marR="5552" marT="5552" marB="0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  <a:endParaRPr lang="en-IN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257926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t"/>
                      <a:r>
                        <a:rPr lang="en-IN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IIRS</a:t>
                      </a:r>
                      <a:endParaRPr lang="en-IN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2" marR="5552" marT="5552" marB="0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292051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t"/>
                      <a:r>
                        <a:rPr lang="en-IN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Rem</a:t>
                      </a:r>
                      <a:r>
                        <a:rPr lang="en-IN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Sens </a:t>
                      </a:r>
                      <a:r>
                        <a:rPr lang="en-IN" sz="16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Appl</a:t>
                      </a:r>
                      <a:r>
                        <a:rPr lang="en-IN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N" sz="16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Center</a:t>
                      </a:r>
                      <a:r>
                        <a:rPr lang="en-IN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for Uttar </a:t>
                      </a:r>
                      <a:r>
                        <a:rPr lang="en-IN" sz="16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Proadesh</a:t>
                      </a:r>
                      <a:r>
                        <a:rPr lang="en-IN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Lucknow</a:t>
                      </a:r>
                    </a:p>
                  </a:txBody>
                  <a:tcPr marL="5552" marR="5552" marT="5552" marB="0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292051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t"/>
                      <a:r>
                        <a:rPr lang="en-IN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Forest </a:t>
                      </a:r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Dept. of </a:t>
                      </a:r>
                      <a:r>
                        <a:rPr lang="en-IN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Bangaldesh</a:t>
                      </a:r>
                      <a:endParaRPr lang="en-IN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2" marR="5552" marT="5552" marB="0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255992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t"/>
                      <a:r>
                        <a:rPr lang="en-IN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Town </a:t>
                      </a:r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Country Planning</a:t>
                      </a:r>
                    </a:p>
                  </a:txBody>
                  <a:tcPr marL="5552" marR="5552" marT="5552" marB="0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tx1"/>
                          </a:solidFill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t"/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5552" marR="5552" marT="5552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13716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 dirty="0" smtClean="0"/>
              <a:t>Capacity Building for Ministries &amp; Departments </a:t>
            </a:r>
            <a:r>
              <a:rPr lang="en-US" b="1" i="1" dirty="0" smtClean="0"/>
              <a:t> (April 2015 to Feb 2016)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65353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0"/>
            <a:ext cx="5688223" cy="533400"/>
          </a:xfrm>
        </p:spPr>
        <p:txBody>
          <a:bodyPr/>
          <a:lstStyle/>
          <a:p>
            <a:pPr marL="225425" lvl="1" indent="0" algn="just">
              <a:buNone/>
            </a:pPr>
            <a:r>
              <a:rPr lang="en-GB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 </a:t>
            </a:r>
            <a:r>
              <a:rPr lang="en-GB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targeting?</a:t>
            </a:r>
          </a:p>
          <a:p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8800" y="513347"/>
            <a:ext cx="7467600" cy="5334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b="1" dirty="0" smtClean="0">
                <a:solidFill>
                  <a:schemeClr val="bg1"/>
                </a:solidFill>
              </a:rPr>
              <a:t>Outreach Programs @ IIRS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0" y="1091986"/>
            <a:ext cx="9144000" cy="579864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endParaRPr lang="en-US" b="1" dirty="0" smtClean="0">
              <a:solidFill>
                <a:srgbClr val="F2F2F2"/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b="1" dirty="0">
              <a:solidFill>
                <a:srgbClr val="F2F2F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67676" y="1091986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(Satellite based interactive &amp; internet based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e_learning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Initiatives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603265"/>
            <a:ext cx="9049676" cy="68366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3348" y="1605464"/>
            <a:ext cx="8839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Initiated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in 2007 to complement educational programs of Indian universities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About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30000 students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from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370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Indian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Universities/Institutions benefited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so far</a:t>
            </a:r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84138" y="2286000"/>
            <a:ext cx="4371920" cy="1681162"/>
            <a:chOff x="87313" y="1824038"/>
            <a:chExt cx="4456058" cy="1681162"/>
          </a:xfrm>
        </p:grpSpPr>
        <p:sp>
          <p:nvSpPr>
            <p:cNvPr id="11" name="Rounded Rectangle 10"/>
            <p:cNvSpPr/>
            <p:nvPr/>
          </p:nvSpPr>
          <p:spPr>
            <a:xfrm>
              <a:off x="87313" y="1836738"/>
              <a:ext cx="4408487" cy="166846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6171" y="2168341"/>
              <a:ext cx="4267200" cy="1323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l">
                <a:buFont typeface="Arial" pitchFamily="34" charset="0"/>
                <a:buChar char="•"/>
                <a:defRPr/>
              </a:pPr>
              <a:r>
                <a:rPr lang="en-IN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 UG &amp; PG students/ Researchers/ Faculty</a:t>
              </a:r>
            </a:p>
            <a:p>
              <a:pPr marL="228600" indent="-228600" algn="l">
                <a:buFont typeface="Arial" pitchFamily="34" charset="0"/>
                <a:buChar char="•"/>
                <a:defRPr/>
              </a:pPr>
              <a:r>
                <a:rPr lang="en-IN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 Individuals having good internet facility</a:t>
              </a:r>
            </a:p>
            <a:p>
              <a:pPr marL="228600" indent="-228600" algn="l">
                <a:buFont typeface="Arial" pitchFamily="34" charset="0"/>
                <a:buChar char="•"/>
                <a:defRPr/>
              </a:pPr>
              <a:r>
                <a:rPr lang="en-IN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 Users under CEC-UGC / CIET networks</a:t>
              </a:r>
            </a:p>
            <a:p>
              <a:pPr marL="228600" indent="-228600" algn="l">
                <a:buFont typeface="Arial" pitchFamily="34" charset="0"/>
                <a:buChar char="•"/>
                <a:defRPr/>
              </a:pPr>
              <a:r>
                <a:rPr lang="en-IN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 Institutions on high-speed National Knowledge </a:t>
              </a:r>
              <a:r>
                <a:rPr lang="en-IN" sz="1600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IN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Network (NKN)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8313" y="1824038"/>
              <a:ext cx="22447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Who Can Participate?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84138" y="4023388"/>
            <a:ext cx="4298950" cy="982663"/>
            <a:chOff x="76200" y="4122738"/>
            <a:chExt cx="4406900" cy="982662"/>
          </a:xfrm>
          <a:solidFill>
            <a:schemeClr val="accent1">
              <a:lumMod val="75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76200" y="4122738"/>
              <a:ext cx="4406900" cy="982662"/>
            </a:xfrm>
            <a:prstGeom prst="round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4812" y="4148773"/>
              <a:ext cx="1992312" cy="36988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Courses Offered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7163" y="4486276"/>
              <a:ext cx="4267200" cy="61555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342900" indent="-342900" algn="just">
                <a:buFont typeface="Arial" pitchFamily="34" charset="0"/>
                <a:buChar char="•"/>
                <a:defRPr/>
              </a:pPr>
              <a:r>
                <a:rPr lang="en-IN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IN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Basic Course on RS, GIS &amp; GPS (12 Weeks) </a:t>
              </a:r>
            </a:p>
            <a:p>
              <a:pPr marL="342900" indent="-342900" algn="just">
                <a:buFont typeface="Arial" pitchFamily="34" charset="0"/>
                <a:buChar char="•"/>
                <a:defRPr/>
              </a:pPr>
              <a:r>
                <a:rPr lang="en-IN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 Advanced Courses (4 Weeks)</a:t>
              </a:r>
            </a:p>
          </p:txBody>
        </p:sp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84138" y="5011320"/>
            <a:ext cx="4324350" cy="1962965"/>
            <a:chOff x="76200" y="4727031"/>
            <a:chExt cx="4408487" cy="220786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4759920"/>
              <a:ext cx="4408487" cy="204418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 bwMode="auto">
            <a:xfrm>
              <a:off x="160338" y="5081159"/>
              <a:ext cx="4190999" cy="1853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en-US" sz="1500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certificate course of 4 months</a:t>
              </a:r>
            </a:p>
            <a:p>
              <a:pPr marL="342900" indent="-342900" eaLnBrk="0" hangingPunct="0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en-US" sz="1500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Rich e-learning content is being developed with high quality animations / flash interactions and easy understanding modules</a:t>
              </a:r>
            </a:p>
            <a:p>
              <a:pPr marL="342900" indent="-342900" eaLnBrk="0" hangingPunct="0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en-US" sz="1500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Focus on e-learning theme is </a:t>
              </a:r>
              <a:r>
                <a:rPr lang="en-US" sz="1500" dirty="0">
                  <a:solidFill>
                    <a:prstClr val="white">
                      <a:lumMod val="95000"/>
                    </a:prstClr>
                  </a:solidFill>
                  <a:latin typeface="Calibri" panose="020F0502020204030204" pitchFamily="34" charset="0"/>
                </a:rPr>
                <a:t>Principles of Remote Sensing, GIS and </a:t>
              </a:r>
              <a:r>
                <a:rPr lang="en-US" sz="1500" dirty="0" smtClean="0">
                  <a:solidFill>
                    <a:prstClr val="white">
                      <a:lumMod val="95000"/>
                    </a:prstClr>
                  </a:solidFill>
                  <a:latin typeface="Calibri" panose="020F0502020204030204" pitchFamily="34" charset="0"/>
                </a:rPr>
                <a:t>GPS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" y="4727031"/>
              <a:ext cx="2852062" cy="3493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IIRS </a:t>
              </a:r>
              <a:r>
                <a:rPr lang="en-US" b="1" dirty="0" err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e_learning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 Initiative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  <a:latin typeface="Arial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2593" r="3560" b="7468"/>
          <a:stretch/>
        </p:blipFill>
        <p:spPr>
          <a:xfrm>
            <a:off x="4592998" y="2435791"/>
            <a:ext cx="4093802" cy="404120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29400" y="2670065"/>
            <a:ext cx="2372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University Network with IIRS/ISRO</a:t>
            </a:r>
          </a:p>
        </p:txBody>
      </p:sp>
      <p:pic>
        <p:nvPicPr>
          <p:cNvPr id="25" name="Picture 7" descr="edusat photo"/>
          <p:cNvPicPr>
            <a:picLocks noChangeAspect="1" noChangeArrowheads="1"/>
          </p:cNvPicPr>
          <p:nvPr/>
        </p:nvPicPr>
        <p:blipFill>
          <a:blip r:embed="rId3" cstate="print"/>
          <a:srcRect t="7585" b="2187"/>
          <a:stretch>
            <a:fillRect/>
          </a:stretch>
        </p:blipFill>
        <p:spPr bwMode="auto">
          <a:xfrm>
            <a:off x="7691236" y="4607238"/>
            <a:ext cx="1475656" cy="10629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6" name="Group 20"/>
          <p:cNvGrpSpPr>
            <a:grpSpLocks/>
          </p:cNvGrpSpPr>
          <p:nvPr/>
        </p:nvGrpSpPr>
        <p:grpSpPr bwMode="auto">
          <a:xfrm>
            <a:off x="7408540" y="5642644"/>
            <a:ext cx="1811660" cy="1096736"/>
            <a:chOff x="5943600" y="1295400"/>
            <a:chExt cx="2705100" cy="1828800"/>
          </a:xfrm>
        </p:grpSpPr>
        <p:pic>
          <p:nvPicPr>
            <p:cNvPr id="27" name="Picture 1" descr="vlcsnap-2010-01-05-12h11m49s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53125" y="1295400"/>
              <a:ext cx="121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" descr="C:\Documents and Settings\Administrator\My Documents\My Pictures\4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 contrast="10000"/>
            </a:blip>
            <a:srcRect l="21545" t="19133" r="10638" b="19879"/>
            <a:stretch>
              <a:fillRect/>
            </a:stretch>
          </p:blipFill>
          <p:spPr bwMode="auto">
            <a:xfrm>
              <a:off x="7143750" y="1295400"/>
              <a:ext cx="150495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14" descr="G:\Photos for Prasun Sir\4th Course\Banasthali.jpg"/>
            <p:cNvPicPr>
              <a:picLocks noChangeAspect="1" noChangeArrowheads="1"/>
            </p:cNvPicPr>
            <p:nvPr/>
          </p:nvPicPr>
          <p:blipFill>
            <a:blip r:embed="rId6" cstate="print"/>
            <a:srcRect l="7793" t="7143" r="30630" b="19524"/>
            <a:stretch>
              <a:fillRect/>
            </a:stretch>
          </p:blipFill>
          <p:spPr bwMode="auto">
            <a:xfrm>
              <a:off x="5943600" y="2209800"/>
              <a:ext cx="1409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" descr="C:\Documents and Settings\Administrator\Desktop\Studio Photos\DSC01593.JPG"/>
            <p:cNvPicPr>
              <a:picLocks noChangeAspect="1" noChangeArrowheads="1"/>
            </p:cNvPicPr>
            <p:nvPr/>
          </p:nvPicPr>
          <p:blipFill>
            <a:blip r:embed="rId7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7343775" y="2209800"/>
              <a:ext cx="130492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74399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0"/>
            <a:ext cx="5688223" cy="533400"/>
          </a:xfrm>
        </p:spPr>
        <p:txBody>
          <a:bodyPr/>
          <a:lstStyle/>
          <a:p>
            <a:pPr marL="225425" lvl="1" indent="0" algn="just">
              <a:buNone/>
            </a:pPr>
            <a:r>
              <a:rPr lang="en-GB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best practices do you follow</a:t>
            </a:r>
            <a:r>
              <a:rPr lang="en-GB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… </a:t>
            </a:r>
            <a:endParaRPr lang="en-GB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8800" y="513347"/>
            <a:ext cx="7467600" cy="5334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CB for International Participants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3311" y="1219200"/>
            <a:ext cx="8686800" cy="5410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b="1" dirty="0">
              <a:solidFill>
                <a:srgbClr val="F2F2F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9126" y="1371600"/>
            <a:ext cx="8686800" cy="5430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CSSTE-AP (UN affiliated) HQ: IIRS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Host HQ of CSSTE-AP &amp; Support to Director, CSSTE-AP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PG-Diploma in RS/GIS (9 months) – 20 courses since 1996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 Course RS GIS in a thematic area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ITEC – Ministry of External Affairs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 Course in RS &amp; Digital Image Processing (8 week)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 Course in Geoinformatics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Foreign Students In Regular Trainings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Variable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2667000"/>
            <a:ext cx="4648200" cy="2286000"/>
            <a:chOff x="1524000" y="1143000"/>
            <a:chExt cx="7016638" cy="43053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143000"/>
              <a:ext cx="7016638" cy="43053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flipV="1">
              <a:off x="1676400" y="3429000"/>
              <a:ext cx="1295400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04032" y="3368827"/>
            <a:ext cx="2908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 smtClean="0"/>
              <a:t>Around 1500 participants </a:t>
            </a:r>
          </a:p>
          <a:p>
            <a:r>
              <a:rPr lang="en-IN" dirty="0" smtClean="0"/>
              <a:t>      from 35 countries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3784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9219</TotalTime>
  <Words>2364</Words>
  <Application>Microsoft Office PowerPoint</Application>
  <PresentationFormat>On-screen Show (4:3)</PresentationFormat>
  <Paragraphs>396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ＭＳ Ｐゴシック</vt:lpstr>
      <vt:lpstr>Arabic Typesetting</vt:lpstr>
      <vt:lpstr>Arial</vt:lpstr>
      <vt:lpstr>Arial Bold</vt:lpstr>
      <vt:lpstr>Arial Narrow</vt:lpstr>
      <vt:lpstr>Avenir Roman</vt:lpstr>
      <vt:lpstr>Calibri</vt:lpstr>
      <vt:lpstr>Courier New</vt:lpstr>
      <vt:lpstr>Droid Serif</vt:lpstr>
      <vt:lpstr>Franklin Gothic Demi Cond</vt:lpstr>
      <vt:lpstr>Proxima Nova Regular</vt:lpstr>
      <vt:lpstr>Tahoma</vt:lpstr>
      <vt:lpstr>Times New Roman</vt:lpstr>
      <vt:lpstr>Tw Cen MT</vt:lpstr>
      <vt:lpstr>Wingdings</vt:lpstr>
      <vt:lpstr>Default</vt:lpstr>
      <vt:lpstr>Capacity Building Activities in Earth Observation at ISRO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Centers of Excellence in IIST</vt:lpstr>
      <vt:lpstr>PowerPoint Presentation</vt:lpstr>
      <vt:lpstr>PowerPoint Presentation</vt:lpstr>
      <vt:lpstr>PowerPoint Presentation</vt:lpstr>
      <vt:lpstr>Thank you for attention  Q &amp; 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 Senthil Kumar</cp:lastModifiedBy>
  <cp:revision>50</cp:revision>
  <dcterms:modified xsi:type="dcterms:W3CDTF">2016-03-31T13:01:36Z</dcterms:modified>
</cp:coreProperties>
</file>