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71" r:id="rId3"/>
    <p:sldId id="260" r:id="rId4"/>
    <p:sldId id="263" r:id="rId5"/>
    <p:sldId id="264" r:id="rId6"/>
    <p:sldId id="266" r:id="rId7"/>
    <p:sldId id="267" r:id="rId8"/>
    <p:sldId id="261" r:id="rId9"/>
    <p:sldId id="265" r:id="rId10"/>
    <p:sldId id="272" r:id="rId11"/>
    <p:sldId id="270" r:id="rId12"/>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80" autoAdjust="0"/>
  </p:normalViewPr>
  <p:slideViewPr>
    <p:cSldViewPr>
      <p:cViewPr varScale="1">
        <p:scale>
          <a:sx n="55" d="100"/>
          <a:sy n="55" d="100"/>
        </p:scale>
        <p:origin x="1594" y="43"/>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'Three Years'!$C$14</c:f>
              <c:strCache>
                <c:ptCount val="1"/>
                <c:pt idx="0">
                  <c:v>No. of Leaners Reached</c:v>
                </c:pt>
              </c:strCache>
            </c:strRef>
          </c:tx>
          <c:spPr>
            <a:solidFill>
              <a:schemeClr val="accent1">
                <a:lumMod val="75000"/>
              </a:schemeClr>
            </a:solidFill>
            <a:ln>
              <a:noFill/>
            </a:ln>
          </c:spPr>
          <c:invertIfNegative val="0"/>
          <c:dPt>
            <c:idx val="0"/>
            <c:invertIfNegative val="0"/>
            <c:bubble3D val="0"/>
            <c:spPr>
              <a:solidFill>
                <a:schemeClr val="accent2"/>
              </a:solidFill>
              <a:ln>
                <a:noFill/>
              </a:ln>
            </c:spPr>
          </c:dPt>
          <c:dPt>
            <c:idx val="2"/>
            <c:invertIfNegative val="0"/>
            <c:bubble3D val="0"/>
            <c:spPr>
              <a:solidFill>
                <a:srgbClr val="FFC000"/>
              </a:solidFill>
              <a:ln>
                <a:noFill/>
              </a:ln>
            </c:spPr>
          </c:dPt>
          <c:trendline>
            <c:trendlineType val="linear"/>
            <c:dispRSqr val="0"/>
            <c:dispEq val="0"/>
          </c:trendline>
          <c:cat>
            <c:strRef>
              <c:f>'Three Years'!$B$15:$B$17</c:f>
              <c:strCache>
                <c:ptCount val="3"/>
                <c:pt idx="0">
                  <c:v>2013-14</c:v>
                </c:pt>
                <c:pt idx="1">
                  <c:v>2014-15</c:v>
                </c:pt>
                <c:pt idx="2">
                  <c:v>2015-16</c:v>
                </c:pt>
              </c:strCache>
            </c:strRef>
          </c:cat>
          <c:val>
            <c:numRef>
              <c:f>'Three Years'!$C$15:$C$17</c:f>
              <c:numCache>
                <c:formatCode>General</c:formatCode>
                <c:ptCount val="3"/>
                <c:pt idx="0">
                  <c:v>4892</c:v>
                </c:pt>
                <c:pt idx="1">
                  <c:v>4020</c:v>
                </c:pt>
                <c:pt idx="2">
                  <c:v>7653</c:v>
                </c:pt>
              </c:numCache>
            </c:numRef>
          </c:val>
        </c:ser>
        <c:dLbls>
          <c:showLegendKey val="0"/>
          <c:showVal val="0"/>
          <c:showCatName val="0"/>
          <c:showSerName val="0"/>
          <c:showPercent val="0"/>
          <c:showBubbleSize val="0"/>
        </c:dLbls>
        <c:gapWidth val="150"/>
        <c:axId val="18343152"/>
        <c:axId val="18340800"/>
      </c:barChart>
      <c:catAx>
        <c:axId val="18343152"/>
        <c:scaling>
          <c:orientation val="minMax"/>
        </c:scaling>
        <c:delete val="0"/>
        <c:axPos val="b"/>
        <c:numFmt formatCode="General" sourceLinked="0"/>
        <c:majorTickMark val="out"/>
        <c:minorTickMark val="none"/>
        <c:tickLblPos val="nextTo"/>
        <c:txPr>
          <a:bodyPr/>
          <a:lstStyle/>
          <a:p>
            <a:pPr>
              <a:defRPr b="1"/>
            </a:pPr>
            <a:endParaRPr lang="en-US"/>
          </a:p>
        </c:txPr>
        <c:crossAx val="18340800"/>
        <c:crosses val="autoZero"/>
        <c:auto val="1"/>
        <c:lblAlgn val="ctr"/>
        <c:lblOffset val="100"/>
        <c:noMultiLvlLbl val="0"/>
      </c:catAx>
      <c:valAx>
        <c:axId val="18340800"/>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18343152"/>
        <c:crosses val="autoZero"/>
        <c:crossBetween val="between"/>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view3D>
      <c:rotX val="15"/>
      <c:rotY val="0"/>
      <c:rAngAx val="1"/>
    </c:view3D>
    <c:floor>
      <c:thickness val="0"/>
    </c:floor>
    <c:sideWall>
      <c:thickness val="0"/>
    </c:sideWall>
    <c:backWall>
      <c:thickness val="0"/>
    </c:backWall>
    <c:plotArea>
      <c:layout/>
      <c:pie3DChart>
        <c:varyColors val="1"/>
        <c:ser>
          <c:idx val="0"/>
          <c:order val="0"/>
          <c:tx>
            <c:strRef>
              <c:f>Sheet1!$A$12</c:f>
              <c:strCache>
                <c:ptCount val="1"/>
                <c:pt idx="0">
                  <c:v>Course Material Rating</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Sheet1!$B$11:$F$11</c:f>
              <c:strCache>
                <c:ptCount val="5"/>
                <c:pt idx="0">
                  <c:v>Unsatisfactory </c:v>
                </c:pt>
                <c:pt idx="1">
                  <c:v>Fair </c:v>
                </c:pt>
                <c:pt idx="2">
                  <c:v>Good</c:v>
                </c:pt>
                <c:pt idx="3">
                  <c:v>Very Good</c:v>
                </c:pt>
                <c:pt idx="4">
                  <c:v>Excellent</c:v>
                </c:pt>
              </c:strCache>
            </c:strRef>
          </c:cat>
          <c:val>
            <c:numRef>
              <c:f>Sheet1!$B$12:$F$12</c:f>
              <c:numCache>
                <c:formatCode>General</c:formatCode>
                <c:ptCount val="5"/>
                <c:pt idx="0">
                  <c:v>0</c:v>
                </c:pt>
                <c:pt idx="1">
                  <c:v>1</c:v>
                </c:pt>
                <c:pt idx="2">
                  <c:v>5</c:v>
                </c:pt>
                <c:pt idx="3">
                  <c:v>14</c:v>
                </c:pt>
                <c:pt idx="4">
                  <c:v>9</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spPr>
    <a:solidFill>
      <a:schemeClr val="lt1"/>
    </a:solidFill>
    <a:ln w="9525" cap="flat" cmpd="sng" algn="ctr">
      <a:noFill/>
      <a:prstDash val="sysDash"/>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551894828935859"/>
          <c:y val="2.4390243902439025E-2"/>
        </c:manualLayout>
      </c:layout>
      <c:overlay val="0"/>
      <c:txPr>
        <a:bodyPr/>
        <a:lstStyle/>
        <a:p>
          <a:pPr>
            <a:defRPr sz="1200"/>
          </a:pPr>
          <a:endParaRPr lang="en-US"/>
        </a:p>
      </c:txPr>
    </c:title>
    <c:autoTitleDeleted val="0"/>
    <c:view3D>
      <c:rotX val="30"/>
      <c:rotY val="0"/>
      <c:rAngAx val="0"/>
    </c:view3D>
    <c:floor>
      <c:thickness val="0"/>
    </c:floor>
    <c:sideWall>
      <c:thickness val="0"/>
    </c:sideWall>
    <c:backWall>
      <c:thickness val="0"/>
    </c:backWall>
    <c:plotArea>
      <c:layout/>
      <c:pie3DChart>
        <c:varyColors val="1"/>
        <c:ser>
          <c:idx val="0"/>
          <c:order val="0"/>
          <c:tx>
            <c:strRef>
              <c:f>Sheet1!$A$8</c:f>
              <c:strCache>
                <c:ptCount val="1"/>
                <c:pt idx="0">
                  <c:v>Instructor Overall Rating </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Sheet1!$B$7:$F$7</c:f>
              <c:strCache>
                <c:ptCount val="5"/>
                <c:pt idx="0">
                  <c:v>Unsatisfactory </c:v>
                </c:pt>
                <c:pt idx="1">
                  <c:v>Fair </c:v>
                </c:pt>
                <c:pt idx="2">
                  <c:v>Good</c:v>
                </c:pt>
                <c:pt idx="3">
                  <c:v>Very Good</c:v>
                </c:pt>
                <c:pt idx="4">
                  <c:v>Excellent</c:v>
                </c:pt>
              </c:strCache>
            </c:strRef>
          </c:cat>
          <c:val>
            <c:numRef>
              <c:f>Sheet1!$B$8:$F$8</c:f>
              <c:numCache>
                <c:formatCode>General</c:formatCode>
                <c:ptCount val="5"/>
                <c:pt idx="0">
                  <c:v>0</c:v>
                </c:pt>
                <c:pt idx="1">
                  <c:v>1</c:v>
                </c:pt>
                <c:pt idx="2">
                  <c:v>12</c:v>
                </c:pt>
                <c:pt idx="3">
                  <c:v>14</c:v>
                </c:pt>
                <c:pt idx="4">
                  <c:v>2</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spPr>
    <a:solidFill>
      <a:schemeClr val="lt1"/>
    </a:solidFill>
    <a:ln w="6350" cap="flat" cmpd="sng" algn="ctr">
      <a:noFill/>
      <a:prstDash val="sysDash"/>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en-US"/>
        </a:p>
      </c:txPr>
    </c:title>
    <c:autoTitleDeleted val="0"/>
    <c:view3D>
      <c:rotX val="30"/>
      <c:rotY val="0"/>
      <c:rAngAx val="0"/>
    </c:view3D>
    <c:floor>
      <c:thickness val="0"/>
    </c:floor>
    <c:sideWall>
      <c:thickness val="0"/>
    </c:sideWall>
    <c:backWall>
      <c:thickness val="0"/>
    </c:backWall>
    <c:plotArea>
      <c:layout/>
      <c:pie3DChart>
        <c:varyColors val="1"/>
        <c:ser>
          <c:idx val="0"/>
          <c:order val="0"/>
          <c:tx>
            <c:strRef>
              <c:f>Sheet1!$A$4</c:f>
              <c:strCache>
                <c:ptCount val="1"/>
                <c:pt idx="0">
                  <c:v>Overall Course Rating</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Sheet1!$B$3:$F$3</c:f>
              <c:strCache>
                <c:ptCount val="5"/>
                <c:pt idx="0">
                  <c:v>Unsatisfactory </c:v>
                </c:pt>
                <c:pt idx="1">
                  <c:v>Fair </c:v>
                </c:pt>
                <c:pt idx="2">
                  <c:v>Good</c:v>
                </c:pt>
                <c:pt idx="3">
                  <c:v>Very Good</c:v>
                </c:pt>
                <c:pt idx="4">
                  <c:v>Excellent</c:v>
                </c:pt>
              </c:strCache>
            </c:strRef>
          </c:cat>
          <c:val>
            <c:numRef>
              <c:f>Sheet1!$B$4:$F$4</c:f>
              <c:numCache>
                <c:formatCode>General</c:formatCode>
                <c:ptCount val="5"/>
                <c:pt idx="0">
                  <c:v>0</c:v>
                </c:pt>
                <c:pt idx="1">
                  <c:v>0</c:v>
                </c:pt>
                <c:pt idx="2">
                  <c:v>8</c:v>
                </c:pt>
                <c:pt idx="3">
                  <c:v>15</c:v>
                </c:pt>
                <c:pt idx="4">
                  <c:v>4</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spPr>
    <a:solidFill>
      <a:schemeClr val="lt1"/>
    </a:solidFill>
    <a:ln w="6350" cap="flat" cmpd="sng" algn="ctr">
      <a:noFill/>
      <a:prstDash val="sysDot"/>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457200" eaLnBrk="1" fontAlgn="auto" latinLnBrk="0" hangingPunct="1">
              <a:lnSpc>
                <a:spcPct val="125000"/>
              </a:lnSpc>
              <a:spcBef>
                <a:spcPts val="0"/>
              </a:spcBef>
              <a:spcAft>
                <a:spcPts val="0"/>
              </a:spcAft>
              <a:buClrTx/>
              <a:buSzTx/>
              <a:buFontTx/>
              <a:buNone/>
              <a:tabLst/>
              <a:defRPr/>
            </a:pPr>
            <a:r>
              <a:rPr lang="en-ZA" sz="2400" dirty="0" smtClean="0">
                <a:effectLst/>
                <a:latin typeface="Calibri"/>
                <a:ea typeface="SimSun"/>
                <a:cs typeface="Arial"/>
              </a:rPr>
              <a:t>The new curriculum (Curriculum and Assessment Policy Statements (CAPS) now offers basic remote sensing and GIS sections under Geography subject from grade 10-12. Most schools in rural areas and townships have not received formal or practical training in remote sensing and GIS. The objective of SANSA’s “Introduction to remote sensing and GIS training workshop for educators” is to provide the geography teachers with practical lessons of remote sensing focusing more on the basic concepts that are offered at high school. Basic concepts of Geographic Information System (GIS) are also covered during the training course. The course combines lectures, demonstrations and hands-on activities to introduce the different topics.</a:t>
            </a:r>
            <a:endParaRPr lang="en-GB" sz="2400" dirty="0" smtClean="0">
              <a:effectLst/>
              <a:latin typeface="Calibri"/>
              <a:ea typeface="SimSun"/>
              <a:cs typeface="Arial"/>
            </a:endParaRPr>
          </a:p>
          <a:p>
            <a:endParaRPr lang="en-GB" dirty="0"/>
          </a:p>
        </p:txBody>
      </p:sp>
    </p:spTree>
    <p:extLst>
      <p:ext uri="{BB962C8B-B14F-4D97-AF65-F5344CB8AC3E}">
        <p14:creationId xmlns:p14="http://schemas.microsoft.com/office/powerpoint/2010/main" val="370392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2400" dirty="0" smtClean="0">
                <a:effectLst/>
                <a:latin typeface="+mn-lt"/>
                <a:ea typeface="+mn-ea"/>
                <a:cs typeface="+mn-cs"/>
                <a:sym typeface="Avenir Roman"/>
              </a:rPr>
              <a:t>This course is aimed at individuals who are involved in conducting spatial analysis/GIS and working for a local authority/municipality.</a:t>
            </a:r>
            <a:endParaRPr lang="en-GB" sz="2400" dirty="0" smtClean="0">
              <a:effectLst/>
              <a:latin typeface="+mn-lt"/>
              <a:ea typeface="+mn-ea"/>
              <a:cs typeface="+mn-cs"/>
              <a:sym typeface="Avenir Roman"/>
            </a:endParaRPr>
          </a:p>
          <a:p>
            <a:r>
              <a:rPr lang="en-ZA" sz="2400" dirty="0" smtClean="0">
                <a:effectLst/>
                <a:latin typeface="+mn-lt"/>
                <a:ea typeface="+mn-ea"/>
                <a:cs typeface="+mn-cs"/>
                <a:sym typeface="Avenir Roman"/>
              </a:rPr>
              <a:t>The objective of this course is to:</a:t>
            </a:r>
            <a:endParaRPr lang="en-GB" sz="2400" dirty="0" smtClean="0">
              <a:effectLst/>
              <a:latin typeface="+mn-lt"/>
              <a:ea typeface="+mn-ea"/>
              <a:cs typeface="+mn-cs"/>
              <a:sym typeface="Avenir Roman"/>
            </a:endParaRPr>
          </a:p>
          <a:p>
            <a:pPr lvl="0"/>
            <a:r>
              <a:rPr lang="en-ZA" sz="2400" dirty="0" smtClean="0">
                <a:effectLst/>
                <a:latin typeface="+mn-lt"/>
                <a:ea typeface="+mn-ea"/>
                <a:cs typeface="+mn-cs"/>
                <a:sym typeface="Avenir Roman"/>
              </a:rPr>
              <a:t>Provide local authorities with the practical background in Remote Sensing enabling them to confidently consider how earth observation can be used within their work environment. </a:t>
            </a:r>
          </a:p>
          <a:p>
            <a:pPr marL="0" marR="0" lvl="0" indent="0" defTabSz="457200" eaLnBrk="1" fontAlgn="auto" latinLnBrk="0" hangingPunct="1">
              <a:lnSpc>
                <a:spcPct val="125000"/>
              </a:lnSpc>
              <a:spcBef>
                <a:spcPts val="0"/>
              </a:spcBef>
              <a:spcAft>
                <a:spcPts val="0"/>
              </a:spcAft>
              <a:buClrTx/>
              <a:buSzTx/>
              <a:buFontTx/>
              <a:buNone/>
              <a:tabLst/>
              <a:defRPr/>
            </a:pPr>
            <a:r>
              <a:rPr lang="en-ZA" sz="2400" dirty="0" smtClean="0">
                <a:effectLst/>
                <a:latin typeface="+mn-lt"/>
                <a:ea typeface="+mn-ea"/>
                <a:cs typeface="+mn-cs"/>
                <a:sym typeface="Avenir Roman"/>
              </a:rPr>
              <a:t>It provides the fundamental steps to empower participants to acquire process and prepare optical remote sensing data to enable analysis in their workplace. </a:t>
            </a:r>
            <a:endParaRPr lang="en-GB" sz="2400" dirty="0" smtClean="0">
              <a:effectLst/>
              <a:latin typeface="+mn-lt"/>
              <a:ea typeface="+mn-ea"/>
              <a:cs typeface="+mn-cs"/>
              <a:sym typeface="Avenir Roman"/>
            </a:endParaRPr>
          </a:p>
          <a:p>
            <a:pPr lvl="0"/>
            <a:endParaRPr lang="en-GB" sz="2400" dirty="0" smtClean="0">
              <a:effectLst/>
              <a:latin typeface="+mn-lt"/>
              <a:ea typeface="+mn-ea"/>
              <a:cs typeface="+mn-cs"/>
              <a:sym typeface="Avenir Roman"/>
            </a:endParaRPr>
          </a:p>
          <a:p>
            <a:endParaRPr lang="en-GB" dirty="0"/>
          </a:p>
        </p:txBody>
      </p:sp>
    </p:spTree>
    <p:extLst>
      <p:ext uri="{BB962C8B-B14F-4D97-AF65-F5344CB8AC3E}">
        <p14:creationId xmlns:p14="http://schemas.microsoft.com/office/powerpoint/2010/main" val="3703922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2400" dirty="0" smtClean="0">
                <a:effectLst/>
                <a:latin typeface="+mn-lt"/>
                <a:ea typeface="+mn-ea"/>
                <a:cs typeface="+mn-cs"/>
                <a:sym typeface="Avenir Roman"/>
              </a:rPr>
              <a:t>The objective of this training was:</a:t>
            </a:r>
            <a:endParaRPr lang="en-GB" sz="2400" dirty="0" smtClean="0">
              <a:effectLst/>
              <a:latin typeface="+mn-lt"/>
              <a:ea typeface="+mn-ea"/>
              <a:cs typeface="+mn-cs"/>
              <a:sym typeface="Avenir Roman"/>
            </a:endParaRPr>
          </a:p>
          <a:p>
            <a:pPr lvl="0"/>
            <a:r>
              <a:rPr lang="en-ZA" sz="2400" dirty="0" smtClean="0">
                <a:effectLst/>
                <a:latin typeface="+mn-lt"/>
                <a:ea typeface="+mn-ea"/>
                <a:cs typeface="+mn-cs"/>
                <a:sym typeface="Avenir Roman"/>
              </a:rPr>
              <a:t>To provide participants with knowledge on the process of vicarious calibration and validation of optical satellites. </a:t>
            </a:r>
            <a:endParaRPr lang="en-GB" sz="2400" dirty="0" smtClean="0">
              <a:effectLst/>
              <a:latin typeface="+mn-lt"/>
              <a:ea typeface="+mn-ea"/>
              <a:cs typeface="+mn-cs"/>
              <a:sym typeface="Avenir Roman"/>
            </a:endParaRPr>
          </a:p>
          <a:p>
            <a:r>
              <a:rPr lang="en-ZA" sz="2400" dirty="0" smtClean="0">
                <a:effectLst/>
                <a:latin typeface="+mn-lt"/>
                <a:ea typeface="+mn-ea"/>
                <a:cs typeface="+mn-cs"/>
                <a:sym typeface="Avenir Roman"/>
              </a:rPr>
              <a:t>This course was aimed for remote sensing scientists who are interested in the production of quality image products. As part of the course, attendants had a chance to learn how SANSA’s Full-Range Spectral Evolution </a:t>
            </a:r>
            <a:r>
              <a:rPr lang="en-ZA" sz="2400" dirty="0" err="1" smtClean="0">
                <a:effectLst/>
                <a:latin typeface="+mn-lt"/>
                <a:ea typeface="+mn-ea"/>
                <a:cs typeface="+mn-cs"/>
                <a:sym typeface="Avenir Roman"/>
              </a:rPr>
              <a:t>Spectroradiometer</a:t>
            </a:r>
            <a:r>
              <a:rPr lang="en-ZA" sz="2400" dirty="0" smtClean="0">
                <a:effectLst/>
                <a:latin typeface="+mn-lt"/>
                <a:ea typeface="+mn-ea"/>
                <a:cs typeface="+mn-cs"/>
                <a:sym typeface="Avenir Roman"/>
              </a:rPr>
              <a:t> and CSIR’s </a:t>
            </a:r>
            <a:r>
              <a:rPr lang="en-ZA" sz="2400" dirty="0" err="1" smtClean="0">
                <a:effectLst/>
                <a:latin typeface="+mn-lt"/>
                <a:ea typeface="+mn-ea"/>
                <a:cs typeface="+mn-cs"/>
                <a:sym typeface="Avenir Roman"/>
              </a:rPr>
              <a:t>spectroradiometer</a:t>
            </a:r>
            <a:r>
              <a:rPr lang="en-ZA" sz="2400" dirty="0" smtClean="0">
                <a:effectLst/>
                <a:latin typeface="+mn-lt"/>
                <a:ea typeface="+mn-ea"/>
                <a:cs typeface="+mn-cs"/>
                <a:sym typeface="Avenir Roman"/>
              </a:rPr>
              <a:t> compare and work. </a:t>
            </a:r>
            <a:endParaRPr lang="en-GB" sz="2400" dirty="0" smtClean="0">
              <a:effectLst/>
              <a:latin typeface="+mn-lt"/>
              <a:ea typeface="+mn-ea"/>
              <a:cs typeface="+mn-cs"/>
              <a:sym typeface="Avenir Roman"/>
            </a:endParaRPr>
          </a:p>
          <a:p>
            <a:pPr lvl="0"/>
            <a:endParaRPr lang="en-GB" sz="2400" dirty="0" smtClean="0">
              <a:effectLst/>
              <a:latin typeface="+mn-lt"/>
              <a:ea typeface="+mn-ea"/>
              <a:cs typeface="+mn-cs"/>
              <a:sym typeface="Avenir Roman"/>
            </a:endParaRPr>
          </a:p>
          <a:p>
            <a:endParaRPr lang="en-GB" dirty="0"/>
          </a:p>
        </p:txBody>
      </p:sp>
    </p:spTree>
    <p:extLst>
      <p:ext uri="{BB962C8B-B14F-4D97-AF65-F5344CB8AC3E}">
        <p14:creationId xmlns:p14="http://schemas.microsoft.com/office/powerpoint/2010/main" val="370392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2400" dirty="0" smtClean="0">
                <a:effectLst/>
                <a:latin typeface="+mn-lt"/>
                <a:ea typeface="+mn-ea"/>
                <a:cs typeface="+mn-cs"/>
                <a:sym typeface="Avenir Roman"/>
              </a:rPr>
              <a:t>Spectrometry course was targeted at students (Honours, MSc and PhD level) that would like to make use of hyperspectral data in their research and would like to ensure they have grasped the best practices for conducting their research, in addition EO practitioners that wish to expand their knowledge to include the collection and analysis of field spectral data to validate their products.</a:t>
            </a:r>
            <a:endParaRPr lang="en-GB" sz="2400" dirty="0" smtClean="0">
              <a:effectLst/>
              <a:latin typeface="+mn-lt"/>
              <a:ea typeface="+mn-ea"/>
              <a:cs typeface="+mn-cs"/>
              <a:sym typeface="Avenir Roman"/>
            </a:endParaRPr>
          </a:p>
          <a:p>
            <a:r>
              <a:rPr lang="en-ZA" sz="2400" dirty="0" smtClean="0">
                <a:effectLst/>
                <a:latin typeface="+mn-lt"/>
                <a:ea typeface="+mn-ea"/>
                <a:cs typeface="+mn-cs"/>
                <a:sym typeface="Avenir Roman"/>
              </a:rPr>
              <a:t>The objective of this course through primarily hands-on practical sessions, is to:</a:t>
            </a:r>
            <a:endParaRPr lang="en-GB" sz="2400" dirty="0" smtClean="0">
              <a:effectLst/>
              <a:latin typeface="+mn-lt"/>
              <a:ea typeface="+mn-ea"/>
              <a:cs typeface="+mn-cs"/>
              <a:sym typeface="Avenir Roman"/>
            </a:endParaRPr>
          </a:p>
          <a:p>
            <a:pPr lvl="0"/>
            <a:r>
              <a:rPr lang="en-ZA" sz="2400" dirty="0" smtClean="0">
                <a:effectLst/>
                <a:latin typeface="+mn-lt"/>
                <a:ea typeface="+mn-ea"/>
                <a:cs typeface="+mn-cs"/>
                <a:sym typeface="Avenir Roman"/>
              </a:rPr>
              <a:t>Provide participants with the knowledge on best practices for collecting  field spectra, how to go about downloading data and preparing it for analysis, and then some basic steps into how to go about analysing spectra. </a:t>
            </a:r>
            <a:endParaRPr lang="en-GB" sz="2400" dirty="0" smtClean="0">
              <a:effectLst/>
              <a:latin typeface="+mn-lt"/>
              <a:ea typeface="+mn-ea"/>
              <a:cs typeface="+mn-cs"/>
              <a:sym typeface="Avenir Roman"/>
            </a:endParaRPr>
          </a:p>
          <a:p>
            <a:r>
              <a:rPr lang="en-ZA" sz="2400" dirty="0" smtClean="0">
                <a:effectLst/>
                <a:latin typeface="+mn-lt"/>
                <a:ea typeface="+mn-ea"/>
                <a:cs typeface="+mn-cs"/>
                <a:sym typeface="Avenir Roman"/>
              </a:rPr>
              <a:t>The analysis of spectra will include pre-processing techniques, and performing some basic statistical analysis including plotting spectral data, multiple linear regression, partial least squares regression analysis and statistical analysis using open software R.</a:t>
            </a:r>
            <a:endParaRPr lang="en-GB" sz="2400" dirty="0" smtClean="0">
              <a:effectLst/>
              <a:latin typeface="+mn-lt"/>
              <a:ea typeface="+mn-ea"/>
              <a:cs typeface="+mn-cs"/>
              <a:sym typeface="Avenir Roman"/>
            </a:endParaRPr>
          </a:p>
          <a:p>
            <a:endParaRPr lang="en-GB" dirty="0"/>
          </a:p>
        </p:txBody>
      </p:sp>
    </p:spTree>
    <p:extLst>
      <p:ext uri="{BB962C8B-B14F-4D97-AF65-F5344CB8AC3E}">
        <p14:creationId xmlns:p14="http://schemas.microsoft.com/office/powerpoint/2010/main" val="370392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2400" dirty="0" smtClean="0">
                <a:effectLst/>
                <a:latin typeface="Calibri"/>
                <a:ea typeface="SimSun"/>
                <a:cs typeface="Arial"/>
              </a:rPr>
              <a:t>SANSA in collaboration with Japan International Cooperation Agency (JICA) conducted a series of training courses on the use of Japanese Earth Observation satellites in different applications.</a:t>
            </a:r>
            <a:endParaRPr lang="en-GB" dirty="0"/>
          </a:p>
        </p:txBody>
      </p:sp>
    </p:spTree>
    <p:extLst>
      <p:ext uri="{BB962C8B-B14F-4D97-AF65-F5344CB8AC3E}">
        <p14:creationId xmlns:p14="http://schemas.microsoft.com/office/powerpoint/2010/main" val="37039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2400" b="0" i="0" dirty="0" smtClean="0">
                <a:effectLst/>
                <a:latin typeface="+mn-lt"/>
                <a:ea typeface="+mn-ea"/>
                <a:cs typeface="+mn-cs"/>
                <a:sym typeface="Avenir Roman"/>
              </a:rPr>
              <a:t>The 40-pages atlas covers broad areas such as history of space technology, satellites, application of satellite images, geology, mining, agriculture, woody-cover mapping, water quality, urban planning, urban development and post-floods analysis. The atlas has been developed to cater for a wide range of audience from high school learners, tertiary students, government officials. </a:t>
            </a:r>
            <a:endParaRPr lang="en-GB" dirty="0"/>
          </a:p>
        </p:txBody>
      </p:sp>
    </p:spTree>
    <p:extLst>
      <p:ext uri="{BB962C8B-B14F-4D97-AF65-F5344CB8AC3E}">
        <p14:creationId xmlns:p14="http://schemas.microsoft.com/office/powerpoint/2010/main" val="1601592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5720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just" defTabSz="457200" eaLnBrk="1" fontAlgn="auto" latinLnBrk="0" hangingPunct="1">
              <a:lnSpc>
                <a:spcPct val="125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238191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Proxima Nova Regular"/>
              </a:defRPr>
            </a:lvl1pPr>
          </a:lstStyle>
          <a:p>
            <a:pPr lvl="0"/>
            <a:r>
              <a:rPr lang="en-US" dirty="0" smtClean="0"/>
              <a:t>Title Goes Here</a:t>
            </a:r>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atlas.sansa.org.z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457200" y="1676400"/>
            <a:ext cx="8305800"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lgn="ctr">
              <a:defRPr sz="1800" b="0">
                <a:solidFill>
                  <a:srgbClr val="000000"/>
                </a:solidFill>
              </a:defRPr>
            </a:pPr>
            <a:r>
              <a:rPr lang="en-GB" sz="4200" b="1" dirty="0" smtClean="0">
                <a:solidFill>
                  <a:srgbClr val="FFFFFF"/>
                </a:solidFill>
              </a:rPr>
              <a:t>Capacity Building Activities at SANSA</a:t>
            </a:r>
            <a:endParaRPr sz="4200" b="1" dirty="0">
              <a:solidFill>
                <a:srgbClr val="FFFFFF"/>
              </a:solidFill>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GB" dirty="0" err="1" smtClean="0">
                <a:solidFill>
                  <a:srgbClr val="FFFFFF"/>
                </a:solidFill>
                <a:latin typeface="Arial Bold"/>
                <a:ea typeface="Arial Bold"/>
                <a:cs typeface="Arial Bold"/>
                <a:sym typeface="Arial Bold"/>
              </a:rPr>
              <a:t>Mahlatse</a:t>
            </a:r>
            <a:r>
              <a:rPr lang="en-GB" dirty="0" smtClean="0">
                <a:solidFill>
                  <a:srgbClr val="FFFFFF"/>
                </a:solidFill>
                <a:latin typeface="Arial Bold"/>
                <a:ea typeface="Arial Bold"/>
                <a:cs typeface="Arial Bold"/>
                <a:sym typeface="Arial Bold"/>
              </a:rPr>
              <a:t> </a:t>
            </a:r>
            <a:r>
              <a:rPr lang="en-GB" dirty="0" err="1" smtClean="0">
                <a:solidFill>
                  <a:srgbClr val="FFFFFF"/>
                </a:solidFill>
                <a:latin typeface="Arial Bold"/>
                <a:ea typeface="Arial Bold"/>
                <a:cs typeface="Arial Bold"/>
                <a:sym typeface="Arial Bold"/>
              </a:rPr>
              <a:t>Kganyago</a:t>
            </a:r>
            <a:endParaRPr lang="en-GB" dirty="0" smtClean="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GB" dirty="0" smtClean="0">
                <a:solidFill>
                  <a:srgbClr val="FFFFFF"/>
                </a:solidFill>
                <a:latin typeface="Arial Bold"/>
                <a:ea typeface="Arial Bold"/>
                <a:cs typeface="Arial Bold"/>
                <a:sym typeface="Arial Bold"/>
              </a:rPr>
              <a:t>South African National Space Agency</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WGCapD-5 </a:t>
            </a:r>
            <a:r>
              <a:rPr dirty="0" smtClean="0">
                <a:solidFill>
                  <a:srgbClr val="FFFFFF"/>
                </a:solidFill>
                <a:latin typeface="Arial Bold"/>
                <a:ea typeface="Arial Bold"/>
                <a:cs typeface="Arial Bold"/>
                <a:sym typeface="Arial Bold"/>
              </a:rPr>
              <a:t>Agenda </a:t>
            </a:r>
            <a:r>
              <a:rPr dirty="0">
                <a:solidFill>
                  <a:srgbClr val="FFFFFF"/>
                </a:solidFill>
                <a:latin typeface="Arial Bold"/>
                <a:ea typeface="Arial Bold"/>
                <a:cs typeface="Arial Bold"/>
                <a:sym typeface="Arial Bold"/>
              </a:rPr>
              <a:t>Item </a:t>
            </a:r>
            <a:r>
              <a:rPr lang="en-GB" dirty="0" smtClean="0">
                <a:solidFill>
                  <a:srgbClr val="FFFFFF"/>
                </a:solidFill>
                <a:latin typeface="Arial Bold"/>
                <a:ea typeface="Arial Bold"/>
                <a:cs typeface="Arial Bold"/>
                <a:sym typeface="Arial Bold"/>
              </a:rPr>
              <a:t>15</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Working Group on</a:t>
            </a: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Capacity Building &amp; Data Democracy</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Hampton, Virginia, USA</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March 29</a:t>
            </a:r>
            <a:r>
              <a:rPr lang="en-US" baseline="30000" dirty="0" smtClean="0">
                <a:solidFill>
                  <a:srgbClr val="FFFFFF"/>
                </a:solidFill>
                <a:latin typeface="Arial Bold"/>
                <a:ea typeface="Arial Bold"/>
                <a:cs typeface="Arial Bold"/>
                <a:sym typeface="Arial Bold"/>
              </a:rPr>
              <a:t>th</a:t>
            </a:r>
            <a:r>
              <a:rPr lang="en-US" dirty="0" smtClean="0">
                <a:solidFill>
                  <a:srgbClr val="FFFFFF"/>
                </a:solidFill>
                <a:latin typeface="Arial Bold"/>
                <a:ea typeface="Arial Bold"/>
                <a:cs typeface="Arial Bold"/>
                <a:sym typeface="Arial Bold"/>
              </a:rPr>
              <a:t> – April 1</a:t>
            </a:r>
            <a:r>
              <a:rPr lang="en-US" baseline="30000" dirty="0" smtClean="0">
                <a:solidFill>
                  <a:srgbClr val="FFFFFF"/>
                </a:solidFill>
                <a:latin typeface="Arial Bold"/>
                <a:ea typeface="Arial Bold"/>
                <a:cs typeface="Arial Bold"/>
                <a:sym typeface="Arial Bold"/>
              </a:rPr>
              <a:t>st</a:t>
            </a:r>
            <a:r>
              <a:rPr lang="en-US" dirty="0" smtClean="0">
                <a:solidFill>
                  <a:srgbClr val="FFFFFF"/>
                </a:solidFill>
                <a:latin typeface="Arial Bold"/>
                <a:ea typeface="Arial Bold"/>
                <a:cs typeface="Arial Bold"/>
                <a:sym typeface="Arial Bold"/>
              </a:rPr>
              <a:t>, 2016</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304800" y="152400"/>
            <a:ext cx="2507906" cy="993132"/>
          </a:xfrm>
          <a:prstGeom prst="rect">
            <a:avLst/>
          </a:prstGeom>
          <a:ln w="12700">
            <a:miter lim="400000"/>
          </a:ln>
        </p:spPr>
      </p:pic>
      <p:sp>
        <p:nvSpPr>
          <p:cNvPr id="5" name="Shape 10"/>
          <p:cNvSpPr txBox="1">
            <a:spLocks/>
          </p:cNvSpPr>
          <p:nvPr/>
        </p:nvSpPr>
        <p:spPr>
          <a:xfrm>
            <a:off x="304800" y="1181629"/>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295400"/>
            <a:ext cx="8382000" cy="4724400"/>
          </a:xfrm>
        </p:spPr>
        <p:txBody>
          <a:bodyPr/>
          <a:lstStyle/>
          <a:p>
            <a:endParaRPr lang="en-ZA" dirty="0" smtClean="0"/>
          </a:p>
          <a:p>
            <a:endParaRPr lang="en-GB" dirty="0"/>
          </a:p>
        </p:txBody>
      </p:sp>
      <p:sp>
        <p:nvSpPr>
          <p:cNvPr id="3" name="Content Placeholder 2"/>
          <p:cNvSpPr>
            <a:spLocks noGrp="1"/>
          </p:cNvSpPr>
          <p:nvPr>
            <p:ph sz="quarter" idx="11"/>
          </p:nvPr>
        </p:nvSpPr>
        <p:spPr>
          <a:xfrm>
            <a:off x="1905000" y="152400"/>
            <a:ext cx="5562600" cy="533400"/>
          </a:xfrm>
        </p:spPr>
        <p:txBody>
          <a:bodyPr/>
          <a:lstStyle/>
          <a:p>
            <a:pPr algn="ctr"/>
            <a:r>
              <a:rPr lang="en-ZA" dirty="0"/>
              <a:t>What evidence do you measure to show that capacity is built?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066129"/>
            <a:ext cx="1574070" cy="77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hart 8"/>
          <p:cNvGraphicFramePr/>
          <p:nvPr>
            <p:extLst/>
          </p:nvPr>
        </p:nvGraphicFramePr>
        <p:xfrm>
          <a:off x="0" y="1904003"/>
          <a:ext cx="4343400" cy="3352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nvPr>
        </p:nvGraphicFramePr>
        <p:xfrm>
          <a:off x="4800600" y="1650655"/>
          <a:ext cx="4343400" cy="3124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extLst/>
          </p:nvPr>
        </p:nvGraphicFramePr>
        <p:xfrm>
          <a:off x="2438400" y="4274535"/>
          <a:ext cx="4343400" cy="2727533"/>
        </p:xfrm>
        <a:graphic>
          <a:graphicData uri="http://schemas.openxmlformats.org/drawingml/2006/chart">
            <c:chart xmlns:c="http://schemas.openxmlformats.org/drawingml/2006/chart" xmlns:r="http://schemas.openxmlformats.org/officeDocument/2006/relationships" r:id="rId6"/>
          </a:graphicData>
        </a:graphic>
      </p:graphicFrame>
      <p:sp>
        <p:nvSpPr>
          <p:cNvPr id="8" name="Content Placeholder 2"/>
          <p:cNvSpPr txBox="1">
            <a:spLocks/>
          </p:cNvSpPr>
          <p:nvPr/>
        </p:nvSpPr>
        <p:spPr>
          <a:xfrm>
            <a:off x="673008" y="1294403"/>
            <a:ext cx="8089992" cy="533400"/>
          </a:xfrm>
          <a:prstGeom prst="rect">
            <a:avLst/>
          </a:prstGeom>
        </p:spPr>
        <p:txBody>
          <a:bodyPr/>
          <a:lstStyle>
            <a:lvl1pPr marL="0" indent="0">
              <a:spcBef>
                <a:spcPts val="500"/>
              </a:spcBef>
              <a:buSzPct val="100000"/>
              <a:buFont typeface="Arial"/>
              <a:buNone/>
              <a:defRPr sz="2400">
                <a:solidFill>
                  <a:schemeClr val="bg1"/>
                </a:solidFill>
                <a:latin typeface="Proxima Nova Regular"/>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algn="ctr" defTabSz="914400"/>
            <a:r>
              <a:rPr lang="en-ZA" b="1" dirty="0">
                <a:solidFill>
                  <a:schemeClr val="tx1"/>
                </a:solidFill>
              </a:rPr>
              <a:t>COURSE INSTRUCTOR &amp; MATERIAL SATISFACTION</a:t>
            </a:r>
          </a:p>
        </p:txBody>
      </p:sp>
    </p:spTree>
    <p:extLst>
      <p:ext uri="{BB962C8B-B14F-4D97-AF65-F5344CB8AC3E}">
        <p14:creationId xmlns:p14="http://schemas.microsoft.com/office/powerpoint/2010/main" val="46670521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2971800"/>
            <a:ext cx="8153400" cy="1600200"/>
          </a:xfrm>
        </p:spPr>
        <p:txBody>
          <a:bodyPr/>
          <a:lstStyle/>
          <a:p>
            <a:pPr marL="0" indent="0" algn="ctr">
              <a:buNone/>
            </a:pPr>
            <a:r>
              <a:rPr lang="en-ZA" sz="5400" dirty="0" smtClean="0"/>
              <a:t>Thank you</a:t>
            </a:r>
            <a:endParaRPr lang="en-ZA" sz="5400" dirty="0"/>
          </a:p>
        </p:txBody>
      </p:sp>
    </p:spTree>
    <p:extLst>
      <p:ext uri="{BB962C8B-B14F-4D97-AF65-F5344CB8AC3E}">
        <p14:creationId xmlns:p14="http://schemas.microsoft.com/office/powerpoint/2010/main" val="32500245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1905000"/>
            <a:ext cx="8763000" cy="3733800"/>
          </a:xfrm>
        </p:spPr>
        <p:txBody>
          <a:bodyPr/>
          <a:lstStyle/>
          <a:p>
            <a:pPr marL="0" indent="0" algn="ctr">
              <a:buNone/>
            </a:pPr>
            <a:r>
              <a:rPr lang="en-US" sz="3000" b="1" dirty="0" smtClean="0">
                <a:latin typeface="Calibri"/>
                <a:cs typeface="Calibri"/>
              </a:rPr>
              <a:t>Presentation Outline</a:t>
            </a:r>
          </a:p>
          <a:p>
            <a:pPr marL="0" indent="0" algn="just" defTabSz="457200" rtl="0" latinLnBrk="1" hangingPunct="0">
              <a:spcBef>
                <a:spcPts val="0"/>
              </a:spcBef>
              <a:buSzTx/>
              <a:buNone/>
            </a:pPr>
            <a:endParaRPr lang="en-ZA" sz="1000" b="1" dirty="0" smtClean="0">
              <a:latin typeface="Calibri"/>
              <a:cs typeface="Calibri"/>
            </a:endParaRPr>
          </a:p>
          <a:p>
            <a:pPr marL="0" indent="0" algn="just" defTabSz="457200" rtl="0" latinLnBrk="1" hangingPunct="0">
              <a:spcBef>
                <a:spcPts val="0"/>
              </a:spcBef>
              <a:buSzTx/>
              <a:buNone/>
            </a:pPr>
            <a:endParaRPr lang="en-ZA" sz="1000" b="1" dirty="0" smtClean="0">
              <a:latin typeface="Calibri"/>
              <a:cs typeface="Calibri"/>
            </a:endParaRPr>
          </a:p>
          <a:p>
            <a:pPr marL="0" indent="0" algn="just" defTabSz="457200" rtl="0" latinLnBrk="1" hangingPunct="0">
              <a:spcBef>
                <a:spcPts val="0"/>
              </a:spcBef>
              <a:buSzTx/>
              <a:buNone/>
            </a:pPr>
            <a:endParaRPr lang="en-ZA" sz="1000" b="1" dirty="0" smtClean="0">
              <a:latin typeface="Calibri"/>
              <a:cs typeface="Calibri"/>
            </a:endParaRPr>
          </a:p>
          <a:p>
            <a:pPr marL="0" indent="0" algn="just" defTabSz="457200" rtl="0" latinLnBrk="1" hangingPunct="0">
              <a:spcBef>
                <a:spcPts val="0"/>
              </a:spcBef>
              <a:buSzTx/>
              <a:buNone/>
            </a:pPr>
            <a:endParaRPr lang="en-ZA" sz="1000" b="1" dirty="0" smtClean="0">
              <a:latin typeface="Calibri"/>
              <a:cs typeface="Calibri"/>
            </a:endParaRPr>
          </a:p>
          <a:p>
            <a:pPr marL="0" indent="0" algn="just" defTabSz="457200" rtl="0" latinLnBrk="1" hangingPunct="0">
              <a:spcBef>
                <a:spcPts val="0"/>
              </a:spcBef>
              <a:buSzTx/>
              <a:buNone/>
            </a:pPr>
            <a:endParaRPr lang="en-ZA" sz="1000" b="1" dirty="0" smtClean="0">
              <a:latin typeface="Calibri"/>
              <a:cs typeface="Calibri"/>
            </a:endParaRPr>
          </a:p>
          <a:p>
            <a:pPr marL="0" indent="0" algn="just" defTabSz="457200" rtl="0" latinLnBrk="1" hangingPunct="0">
              <a:spcBef>
                <a:spcPts val="0"/>
              </a:spcBef>
              <a:buSzTx/>
              <a:buNone/>
            </a:pPr>
            <a:endParaRPr lang="en-ZA" sz="1000" b="1" dirty="0" smtClean="0">
              <a:latin typeface="Calibri"/>
              <a:cs typeface="Calibri"/>
            </a:endParaRPr>
          </a:p>
          <a:p>
            <a:pPr marL="568325" lvl="1" indent="-342900" algn="just">
              <a:buFont typeface="Wingdings" panose="05000000000000000000" pitchFamily="2" charset="2"/>
              <a:buChar char="§"/>
            </a:pPr>
            <a:r>
              <a:rPr lang="en-GB" sz="2800" dirty="0" smtClean="0"/>
              <a:t>Training courses</a:t>
            </a:r>
          </a:p>
          <a:p>
            <a:pPr marL="568325" lvl="1" indent="-342900" algn="just">
              <a:buFont typeface="Wingdings" panose="05000000000000000000" pitchFamily="2" charset="2"/>
              <a:buChar char="§"/>
            </a:pPr>
            <a:r>
              <a:rPr lang="en-ZA" sz="2800" dirty="0" smtClean="0"/>
              <a:t>Capacity Building Resources</a:t>
            </a:r>
          </a:p>
          <a:p>
            <a:pPr marL="568325" lvl="1" indent="-342900" algn="just">
              <a:buFont typeface="Wingdings" panose="05000000000000000000" pitchFamily="2" charset="2"/>
              <a:buChar char="§"/>
            </a:pPr>
            <a:r>
              <a:rPr lang="en-ZA" sz="2800" dirty="0" smtClean="0"/>
              <a:t>Science Advancement Activities</a:t>
            </a:r>
          </a:p>
          <a:p>
            <a:pPr marL="568325" lvl="1" indent="-342900" algn="just">
              <a:buFont typeface="Wingdings" panose="05000000000000000000" pitchFamily="2" charset="2"/>
              <a:buChar char="§"/>
            </a:pPr>
            <a:endParaRPr lang="en-GB" sz="2800" dirty="0" smtClean="0"/>
          </a:p>
          <a:p>
            <a:pPr marL="0" lvl="1" indent="0" algn="just">
              <a:buNone/>
            </a:pPr>
            <a:endParaRPr lang="en-ZA" sz="1000" b="1" dirty="0" smtClean="0">
              <a:latin typeface="Calibri"/>
              <a:cs typeface="Calibri"/>
            </a:endParaRPr>
          </a:p>
          <a:p>
            <a:pPr marL="0" indent="0">
              <a:buNone/>
            </a:pPr>
            <a:endParaRPr lang="en-US" b="1" dirty="0">
              <a:latin typeface="Calibri"/>
              <a:cs typeface="Calibri"/>
            </a:endParaRPr>
          </a:p>
        </p:txBody>
      </p:sp>
      <p:sp>
        <p:nvSpPr>
          <p:cNvPr id="5" name="Shape 3"/>
          <p:cNvSpPr/>
          <p:nvPr/>
        </p:nvSpPr>
        <p:spPr>
          <a:xfrm>
            <a:off x="2130871" y="190714"/>
            <a:ext cx="2638523" cy="69249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defTabSz="914400">
              <a:defRPr>
                <a:solidFill>
                  <a:srgbClr val="000000"/>
                </a:solidFill>
              </a:defRPr>
            </a:pPr>
            <a:r>
              <a:rPr lang="en-US" sz="1500" dirty="0" smtClean="0">
                <a:solidFill>
                  <a:srgbClr val="FFFFFF"/>
                </a:solidFill>
                <a:latin typeface="Proxima Nova Regular"/>
                <a:ea typeface="Proxima Nova Regular"/>
                <a:cs typeface="Proxima Nova Regular"/>
                <a:sym typeface="Proxima Nova Regular"/>
              </a:rPr>
              <a:t>WGCapD-5 </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US" sz="1500" dirty="0" smtClean="0">
                <a:solidFill>
                  <a:srgbClr val="FFFFFF"/>
                </a:solidFill>
                <a:latin typeface="Proxima Nova Regular"/>
                <a:ea typeface="Proxima Nova Regular"/>
                <a:cs typeface="Proxima Nova Regular"/>
                <a:sym typeface="Proxima Nova Regular"/>
              </a:rPr>
              <a:t>Hampton, Virginia, USA</a:t>
            </a:r>
            <a:r>
              <a:rPr sz="1500" dirty="0">
                <a:solidFill>
                  <a:srgbClr val="FFFFFF"/>
                </a:solidFill>
                <a:latin typeface="Proxima Nova Regular"/>
                <a:ea typeface="Proxima Nova Regular"/>
                <a:cs typeface="Proxima Nova Regular"/>
                <a:sym typeface="Proxima Nova Regular"/>
              </a:rPr>
              <a:t/>
            </a:r>
            <a:br>
              <a:rPr sz="1500" dirty="0">
                <a:solidFill>
                  <a:srgbClr val="FFFFFF"/>
                </a:solidFill>
                <a:latin typeface="Proxima Nova Regular"/>
                <a:ea typeface="Proxima Nova Regular"/>
                <a:cs typeface="Proxima Nova Regular"/>
                <a:sym typeface="Proxima Nova Regular"/>
              </a:rPr>
            </a:br>
            <a:r>
              <a:rPr lang="en-US" sz="1500" dirty="0" smtClean="0">
                <a:solidFill>
                  <a:srgbClr val="FFFFFF"/>
                </a:solidFill>
                <a:latin typeface="Proxima Nova Regular"/>
                <a:ea typeface="Proxima Nova Regular"/>
                <a:cs typeface="Proxima Nova Regular"/>
                <a:sym typeface="Proxima Nova Regular"/>
              </a:rPr>
              <a:t>March 29</a:t>
            </a:r>
            <a:r>
              <a:rPr lang="en-US" sz="1500" baseline="30000" dirty="0" smtClean="0">
                <a:solidFill>
                  <a:srgbClr val="FFFFFF"/>
                </a:solidFill>
                <a:latin typeface="Proxima Nova Regular"/>
                <a:ea typeface="Proxima Nova Regular"/>
                <a:cs typeface="Proxima Nova Regular"/>
                <a:sym typeface="Proxima Nova Regular"/>
              </a:rPr>
              <a:t>th</a:t>
            </a:r>
            <a:r>
              <a:rPr lang="en-US" sz="1500" dirty="0" smtClean="0">
                <a:solidFill>
                  <a:srgbClr val="FFFFFF"/>
                </a:solidFill>
                <a:latin typeface="Proxima Nova Regular"/>
                <a:ea typeface="Proxima Nova Regular"/>
                <a:cs typeface="Proxima Nova Regular"/>
                <a:sym typeface="Proxima Nova Regular"/>
              </a:rPr>
              <a:t> – April 1</a:t>
            </a:r>
            <a:r>
              <a:rPr lang="en-US" sz="1500" baseline="30000" dirty="0" smtClean="0">
                <a:solidFill>
                  <a:srgbClr val="FFFFFF"/>
                </a:solidFill>
                <a:latin typeface="Proxima Nova Regular"/>
                <a:ea typeface="Proxima Nova Regular"/>
                <a:cs typeface="Proxima Nova Regular"/>
                <a:sym typeface="Proxima Nova Regular"/>
              </a:rPr>
              <a:t>st</a:t>
            </a:r>
            <a:r>
              <a:rPr lang="en-US" sz="1500" dirty="0" smtClean="0">
                <a:solidFill>
                  <a:srgbClr val="FFFFFF"/>
                </a:solidFill>
                <a:latin typeface="Proxima Nova Regular"/>
                <a:ea typeface="Proxima Nova Regular"/>
                <a:cs typeface="Proxima Nova Regular"/>
                <a:sym typeface="Proxima Nova Regular"/>
              </a:rPr>
              <a:t>, 2016</a:t>
            </a:r>
            <a:endParaRPr sz="150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319333889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447800"/>
            <a:ext cx="8458200" cy="4724399"/>
          </a:xfrm>
        </p:spPr>
        <p:txBody>
          <a:bodyPr/>
          <a:lstStyle/>
          <a:p>
            <a:r>
              <a:rPr lang="en-ZA" b="1" dirty="0" smtClean="0"/>
              <a:t>Introduction to Remote Sensing for Educators</a:t>
            </a:r>
          </a:p>
        </p:txBody>
      </p:sp>
      <p:sp>
        <p:nvSpPr>
          <p:cNvPr id="3" name="Content Placeholder 2"/>
          <p:cNvSpPr>
            <a:spLocks noGrp="1"/>
          </p:cNvSpPr>
          <p:nvPr>
            <p:ph sz="quarter" idx="11"/>
          </p:nvPr>
        </p:nvSpPr>
        <p:spPr/>
        <p:txBody>
          <a:bodyPr/>
          <a:lstStyle/>
          <a:p>
            <a:r>
              <a:rPr lang="en-ZA" dirty="0" smtClean="0"/>
              <a:t>Training Courses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066129"/>
            <a:ext cx="1574070" cy="77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697" y="2209800"/>
            <a:ext cx="4879903" cy="27432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R:\HCD\Photos\photos\LA_Educators\attachments\20141020_0907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89" y="3495229"/>
            <a:ext cx="4849545" cy="272786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20654" y="1867376"/>
            <a:ext cx="4572000" cy="2031325"/>
          </a:xfrm>
          <a:prstGeom prst="rect">
            <a:avLst/>
          </a:prstGeom>
        </p:spPr>
        <p:txBody>
          <a:bodyPr>
            <a:spAutoFit/>
          </a:bodyPr>
          <a:lstStyle/>
          <a:p>
            <a:pPr lvl="1" indent="-342900"/>
            <a:r>
              <a:rPr lang="en-ZA" b="1" dirty="0"/>
              <a:t>Target Audience</a:t>
            </a:r>
            <a:r>
              <a:rPr lang="en-ZA" dirty="0"/>
              <a:t>: School </a:t>
            </a:r>
            <a:r>
              <a:rPr lang="en-ZA" dirty="0" smtClean="0"/>
              <a:t>Teachers (Grade 10-12)</a:t>
            </a:r>
          </a:p>
          <a:p>
            <a:pPr lvl="1" indent="-342900"/>
            <a:endParaRPr lang="en-ZA" dirty="0"/>
          </a:p>
          <a:p>
            <a:pPr lvl="1" indent="-342900"/>
            <a:r>
              <a:rPr lang="en-ZA" b="1" dirty="0" smtClean="0"/>
              <a:t>Outcomes</a:t>
            </a:r>
            <a:r>
              <a:rPr lang="en-ZA" dirty="0"/>
              <a:t>: </a:t>
            </a:r>
            <a:r>
              <a:rPr lang="en-ZA" dirty="0" smtClean="0"/>
              <a:t>To provide practical GIS &amp; RS lessons, to contribute to the way in which Geography is taught in schools. </a:t>
            </a:r>
          </a:p>
          <a:p>
            <a:pPr lvl="1" indent="-342900"/>
            <a:endParaRPr lang="en-ZA" dirty="0"/>
          </a:p>
        </p:txBody>
      </p:sp>
      <p:sp>
        <p:nvSpPr>
          <p:cNvPr id="8" name="Rectangle 7"/>
          <p:cNvSpPr/>
          <p:nvPr/>
        </p:nvSpPr>
        <p:spPr>
          <a:xfrm>
            <a:off x="4651303" y="4859163"/>
            <a:ext cx="4572000" cy="1200329"/>
          </a:xfrm>
          <a:prstGeom prst="rect">
            <a:avLst/>
          </a:prstGeom>
        </p:spPr>
        <p:txBody>
          <a:bodyPr>
            <a:spAutoFit/>
          </a:bodyPr>
          <a:lstStyle/>
          <a:p>
            <a:pPr lvl="1" indent="-342900"/>
            <a:r>
              <a:rPr lang="en-ZA" b="1" dirty="0" smtClean="0"/>
              <a:t>Partners: </a:t>
            </a:r>
            <a:r>
              <a:rPr lang="en-ZA" dirty="0" smtClean="0"/>
              <a:t>Private companies</a:t>
            </a:r>
            <a:r>
              <a:rPr lang="en-ZA" b="1" dirty="0" smtClean="0"/>
              <a:t>, </a:t>
            </a:r>
            <a:r>
              <a:rPr lang="en-ZA" dirty="0" smtClean="0"/>
              <a:t>Depart. of Education Universities &amp; Local Conferences. </a:t>
            </a:r>
          </a:p>
          <a:p>
            <a:pPr lvl="1" indent="-342900"/>
            <a:endParaRPr lang="en-ZA" dirty="0"/>
          </a:p>
        </p:txBody>
      </p:sp>
    </p:spTree>
    <p:extLst>
      <p:ext uri="{BB962C8B-B14F-4D97-AF65-F5344CB8AC3E}">
        <p14:creationId xmlns:p14="http://schemas.microsoft.com/office/powerpoint/2010/main" val="39468298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447800"/>
            <a:ext cx="8458200" cy="4724399"/>
          </a:xfrm>
        </p:spPr>
        <p:txBody>
          <a:bodyPr/>
          <a:lstStyle/>
          <a:p>
            <a:r>
              <a:rPr lang="en-ZA" b="1" dirty="0" smtClean="0"/>
              <a:t>Introduction to Remote Sensing for Local Authorities</a:t>
            </a:r>
          </a:p>
        </p:txBody>
      </p:sp>
      <p:sp>
        <p:nvSpPr>
          <p:cNvPr id="3" name="Content Placeholder 2"/>
          <p:cNvSpPr>
            <a:spLocks noGrp="1"/>
          </p:cNvSpPr>
          <p:nvPr>
            <p:ph sz="quarter" idx="11"/>
          </p:nvPr>
        </p:nvSpPr>
        <p:spPr/>
        <p:txBody>
          <a:bodyPr/>
          <a:lstStyle/>
          <a:p>
            <a:r>
              <a:rPr lang="en-ZA" dirty="0" smtClean="0"/>
              <a:t>Training Courses…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066129"/>
            <a:ext cx="1574070" cy="77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0654" y="1867376"/>
            <a:ext cx="4860946" cy="2031325"/>
          </a:xfrm>
          <a:prstGeom prst="rect">
            <a:avLst/>
          </a:prstGeom>
        </p:spPr>
        <p:txBody>
          <a:bodyPr wrap="square">
            <a:spAutoFit/>
          </a:bodyPr>
          <a:lstStyle/>
          <a:p>
            <a:pPr lvl="1" indent="-342900"/>
            <a:r>
              <a:rPr lang="en-ZA" b="1" dirty="0"/>
              <a:t>Target Audience</a:t>
            </a:r>
            <a:r>
              <a:rPr lang="en-ZA" dirty="0"/>
              <a:t>: </a:t>
            </a:r>
            <a:r>
              <a:rPr lang="en-ZA" dirty="0" smtClean="0"/>
              <a:t>Local municipalities &amp; Government departments</a:t>
            </a:r>
          </a:p>
          <a:p>
            <a:pPr lvl="1" indent="-342900"/>
            <a:endParaRPr lang="en-ZA" dirty="0" smtClean="0"/>
          </a:p>
          <a:p>
            <a:pPr lvl="1" indent="-342900"/>
            <a:r>
              <a:rPr lang="en-ZA" b="1" dirty="0" smtClean="0"/>
              <a:t>Outcomes</a:t>
            </a:r>
            <a:r>
              <a:rPr lang="en-ZA" dirty="0"/>
              <a:t>: </a:t>
            </a:r>
            <a:r>
              <a:rPr lang="en-ZA" dirty="0" smtClean="0"/>
              <a:t>To provide practical RS to local authorities, to improve service delivery through adoption of EO. </a:t>
            </a:r>
          </a:p>
          <a:p>
            <a:pPr lvl="1" indent="-342900"/>
            <a:endParaRPr lang="en-ZA" dirty="0"/>
          </a:p>
        </p:txBody>
      </p:sp>
      <p:pic>
        <p:nvPicPr>
          <p:cNvPr id="9" name="Picture 8" descr="C:\Users\mkganyago\Downloads\DSC0745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9903" y="2143760"/>
            <a:ext cx="4343400" cy="2438400"/>
          </a:xfrm>
          <a:prstGeom prst="rect">
            <a:avLst/>
          </a:prstGeom>
          <a:ln>
            <a:noFill/>
          </a:ln>
          <a:effectLst>
            <a:softEdge rad="112500"/>
          </a:effectLst>
        </p:spPr>
      </p:pic>
      <p:pic>
        <p:nvPicPr>
          <p:cNvPr id="6146" name="Picture 2" descr="C:\Users\mkganyago\Dropbox\IMG_49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654" y="3626826"/>
            <a:ext cx="4785162" cy="31901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84844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447800"/>
            <a:ext cx="8458200" cy="4724399"/>
          </a:xfrm>
        </p:spPr>
        <p:txBody>
          <a:bodyPr/>
          <a:lstStyle/>
          <a:p>
            <a:r>
              <a:rPr lang="en-ZA" b="1" dirty="0" smtClean="0"/>
              <a:t>Calibration </a:t>
            </a:r>
            <a:r>
              <a:rPr lang="en-ZA" b="1" dirty="0"/>
              <a:t>and Validation of satellite imagery</a:t>
            </a:r>
            <a:endParaRPr lang="en-ZA" b="1" dirty="0" smtClean="0"/>
          </a:p>
        </p:txBody>
      </p:sp>
      <p:sp>
        <p:nvSpPr>
          <p:cNvPr id="3" name="Content Placeholder 2"/>
          <p:cNvSpPr>
            <a:spLocks noGrp="1"/>
          </p:cNvSpPr>
          <p:nvPr>
            <p:ph sz="quarter" idx="11"/>
          </p:nvPr>
        </p:nvSpPr>
        <p:spPr/>
        <p:txBody>
          <a:bodyPr/>
          <a:lstStyle/>
          <a:p>
            <a:r>
              <a:rPr lang="en-ZA" dirty="0" smtClean="0"/>
              <a:t>Training Courses…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066129"/>
            <a:ext cx="1574070" cy="77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0653" y="1867376"/>
            <a:ext cx="8518547" cy="2031325"/>
          </a:xfrm>
          <a:prstGeom prst="rect">
            <a:avLst/>
          </a:prstGeom>
        </p:spPr>
        <p:txBody>
          <a:bodyPr wrap="square">
            <a:spAutoFit/>
          </a:bodyPr>
          <a:lstStyle/>
          <a:p>
            <a:pPr lvl="1" indent="-342900"/>
            <a:r>
              <a:rPr lang="en-ZA" b="1" dirty="0"/>
              <a:t>Target Audience</a:t>
            </a:r>
            <a:r>
              <a:rPr lang="en-ZA" dirty="0"/>
              <a:t>: </a:t>
            </a:r>
            <a:r>
              <a:rPr lang="en-ZA" dirty="0" smtClean="0"/>
              <a:t>Scientists (RS), Interns, </a:t>
            </a:r>
          </a:p>
          <a:p>
            <a:pPr lvl="1" indent="-342900"/>
            <a:endParaRPr lang="en-ZA" b="1" dirty="0" smtClean="0"/>
          </a:p>
          <a:p>
            <a:pPr lvl="1" indent="-342900"/>
            <a:r>
              <a:rPr lang="en-ZA" b="1" dirty="0" smtClean="0"/>
              <a:t>Outcomes</a:t>
            </a:r>
            <a:r>
              <a:rPr lang="en-ZA" dirty="0"/>
              <a:t>: </a:t>
            </a:r>
            <a:r>
              <a:rPr lang="en-ZA" dirty="0" smtClean="0"/>
              <a:t>To </a:t>
            </a:r>
            <a:r>
              <a:rPr lang="en-ZA" dirty="0"/>
              <a:t>provide participants with knowledge on the process of </a:t>
            </a:r>
            <a:r>
              <a:rPr lang="en-ZA" dirty="0" smtClean="0"/>
              <a:t>calibration </a:t>
            </a:r>
            <a:r>
              <a:rPr lang="en-ZA" dirty="0"/>
              <a:t>and validation of optical satellites. </a:t>
            </a:r>
            <a:endParaRPr lang="en-ZA" dirty="0" smtClean="0"/>
          </a:p>
          <a:p>
            <a:pPr lvl="1" indent="-342900"/>
            <a:endParaRPr lang="en-ZA" b="1" dirty="0" smtClean="0"/>
          </a:p>
          <a:p>
            <a:pPr lvl="1" indent="-342900"/>
            <a:r>
              <a:rPr lang="en-ZA" b="1" dirty="0" smtClean="0"/>
              <a:t>Partners</a:t>
            </a:r>
            <a:r>
              <a:rPr lang="en-ZA" dirty="0" smtClean="0"/>
              <a:t>: Research councils such as CSIR.</a:t>
            </a:r>
          </a:p>
          <a:p>
            <a:pPr lvl="1" indent="-342900"/>
            <a:endParaRPr lang="en-ZA" dirty="0"/>
          </a:p>
        </p:txBody>
      </p:sp>
      <p:pic>
        <p:nvPicPr>
          <p:cNvPr id="4098" name="Picture 2" descr="R:\HCD\Photos\Parderfontein\1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657600"/>
            <a:ext cx="4572000" cy="2571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R:\HCD\Photos\Parderfontein\1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3657600"/>
            <a:ext cx="4572000" cy="2571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94734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447800"/>
            <a:ext cx="8458200" cy="4724399"/>
          </a:xfrm>
        </p:spPr>
        <p:txBody>
          <a:bodyPr/>
          <a:lstStyle/>
          <a:p>
            <a:r>
              <a:rPr lang="en-ZA" b="1" dirty="0" smtClean="0"/>
              <a:t>Spectrometry and </a:t>
            </a:r>
            <a:r>
              <a:rPr lang="en-ZA" b="1" dirty="0"/>
              <a:t>S</a:t>
            </a:r>
            <a:r>
              <a:rPr lang="en-ZA" b="1" dirty="0" smtClean="0"/>
              <a:t>pectral Analysis</a:t>
            </a:r>
          </a:p>
        </p:txBody>
      </p:sp>
      <p:sp>
        <p:nvSpPr>
          <p:cNvPr id="3" name="Content Placeholder 2"/>
          <p:cNvSpPr>
            <a:spLocks noGrp="1"/>
          </p:cNvSpPr>
          <p:nvPr>
            <p:ph sz="quarter" idx="11"/>
          </p:nvPr>
        </p:nvSpPr>
        <p:spPr/>
        <p:txBody>
          <a:bodyPr/>
          <a:lstStyle/>
          <a:p>
            <a:r>
              <a:rPr lang="en-ZA" dirty="0" smtClean="0"/>
              <a:t>Training Courses…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066129"/>
            <a:ext cx="1574070" cy="77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0654" y="1867376"/>
            <a:ext cx="4860946" cy="2031325"/>
          </a:xfrm>
          <a:prstGeom prst="rect">
            <a:avLst/>
          </a:prstGeom>
        </p:spPr>
        <p:txBody>
          <a:bodyPr wrap="square">
            <a:spAutoFit/>
          </a:bodyPr>
          <a:lstStyle/>
          <a:p>
            <a:pPr lvl="1" indent="-342900"/>
            <a:r>
              <a:rPr lang="en-ZA" b="1" dirty="0"/>
              <a:t>Target Audience</a:t>
            </a:r>
            <a:r>
              <a:rPr lang="en-ZA" dirty="0"/>
              <a:t>: </a:t>
            </a:r>
            <a:r>
              <a:rPr lang="en-ZA" dirty="0" smtClean="0"/>
              <a:t>Students (Honours, MSc, PHD), Lecturers, Interns.</a:t>
            </a:r>
          </a:p>
          <a:p>
            <a:pPr lvl="1" indent="-342900"/>
            <a:endParaRPr lang="en-ZA" b="1" dirty="0" smtClean="0"/>
          </a:p>
          <a:p>
            <a:pPr lvl="1" indent="-342900"/>
            <a:r>
              <a:rPr lang="en-ZA" b="1" dirty="0" smtClean="0"/>
              <a:t>Outcomes</a:t>
            </a:r>
            <a:r>
              <a:rPr lang="en-ZA" dirty="0"/>
              <a:t>:  </a:t>
            </a:r>
            <a:r>
              <a:rPr lang="en-ZA" dirty="0" smtClean="0"/>
              <a:t>To enable quality RS research and increase knowledge-base for analysing spectral data.</a:t>
            </a:r>
          </a:p>
          <a:p>
            <a:pPr lvl="1" indent="-342900"/>
            <a:endParaRPr lang="en-ZA" dirty="0"/>
          </a:p>
        </p:txBody>
      </p:sp>
      <p:pic>
        <p:nvPicPr>
          <p:cNvPr id="7" name="Picture 6" descr="14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657600"/>
            <a:ext cx="4745355" cy="3044508"/>
          </a:xfrm>
          <a:prstGeom prst="rect">
            <a:avLst/>
          </a:prstGeom>
          <a:ln>
            <a:noFill/>
          </a:ln>
          <a:effectLst>
            <a:softEdge rad="112500"/>
          </a:effectLst>
        </p:spPr>
      </p:pic>
      <p:sp>
        <p:nvSpPr>
          <p:cNvPr id="6" name="Rectangle 5"/>
          <p:cNvSpPr/>
          <p:nvPr/>
        </p:nvSpPr>
        <p:spPr>
          <a:xfrm>
            <a:off x="4881245" y="5638800"/>
            <a:ext cx="4572000" cy="646331"/>
          </a:xfrm>
          <a:prstGeom prst="rect">
            <a:avLst/>
          </a:prstGeom>
        </p:spPr>
        <p:txBody>
          <a:bodyPr>
            <a:spAutoFit/>
          </a:bodyPr>
          <a:lstStyle/>
          <a:p>
            <a:pPr lvl="1" indent="-342900"/>
            <a:r>
              <a:rPr lang="en-ZA" b="1" dirty="0"/>
              <a:t>Partners</a:t>
            </a:r>
            <a:r>
              <a:rPr lang="en-ZA" dirty="0"/>
              <a:t>: Universities; Research Institutions</a:t>
            </a:r>
          </a:p>
        </p:txBody>
      </p:sp>
      <p:pic>
        <p:nvPicPr>
          <p:cNvPr id="5122" name="Picture 2" descr="R:\HCD\courses\photos\spec\IMG_37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0764" y="2418873"/>
            <a:ext cx="4293236" cy="3219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7638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19200"/>
            <a:ext cx="8458200" cy="5235031"/>
          </a:xfrm>
        </p:spPr>
        <p:txBody>
          <a:bodyPr/>
          <a:lstStyle/>
          <a:p>
            <a:pPr lvl="0"/>
            <a:r>
              <a:rPr lang="en-ZA" b="1" dirty="0" smtClean="0"/>
              <a:t>JICA Hands on Training on Japanese EO Satellites</a:t>
            </a:r>
          </a:p>
          <a:p>
            <a:pPr lvl="0"/>
            <a:r>
              <a:rPr lang="en-ZA" b="1" dirty="0" smtClean="0"/>
              <a:t>Advanced SAR Training Course </a:t>
            </a:r>
          </a:p>
          <a:p>
            <a:pPr lvl="0"/>
            <a:r>
              <a:rPr lang="en-ZA" b="1" dirty="0" smtClean="0"/>
              <a:t>SAR Interferometry Training Course </a:t>
            </a:r>
            <a:endParaRPr lang="en-GB" dirty="0"/>
          </a:p>
        </p:txBody>
      </p:sp>
      <p:sp>
        <p:nvSpPr>
          <p:cNvPr id="3" name="Content Placeholder 2"/>
          <p:cNvSpPr>
            <a:spLocks noGrp="1"/>
          </p:cNvSpPr>
          <p:nvPr>
            <p:ph sz="quarter" idx="11"/>
          </p:nvPr>
        </p:nvSpPr>
        <p:spPr/>
        <p:txBody>
          <a:bodyPr/>
          <a:lstStyle/>
          <a:p>
            <a:r>
              <a:rPr lang="en-ZA" dirty="0" smtClean="0"/>
              <a:t>Training Courses…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066129"/>
            <a:ext cx="1574070" cy="77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80189" y="2333480"/>
            <a:ext cx="4061481" cy="2308324"/>
          </a:xfrm>
          <a:prstGeom prst="rect">
            <a:avLst/>
          </a:prstGeom>
        </p:spPr>
        <p:txBody>
          <a:bodyPr wrap="square">
            <a:spAutoFit/>
          </a:bodyPr>
          <a:lstStyle/>
          <a:p>
            <a:pPr lvl="1" indent="-342900"/>
            <a:r>
              <a:rPr lang="en-ZA" b="1" dirty="0"/>
              <a:t>Target Audience</a:t>
            </a:r>
            <a:r>
              <a:rPr lang="en-ZA" dirty="0"/>
              <a:t>: </a:t>
            </a:r>
            <a:r>
              <a:rPr lang="en-ZA" dirty="0" smtClean="0"/>
              <a:t>Government </a:t>
            </a:r>
            <a:r>
              <a:rPr lang="en-ZA" dirty="0" smtClean="0"/>
              <a:t>institutions, Research councils, Private companies, municipalities. </a:t>
            </a:r>
          </a:p>
          <a:p>
            <a:pPr lvl="1" indent="-342900"/>
            <a:endParaRPr lang="en-ZA" b="1" dirty="0" smtClean="0"/>
          </a:p>
          <a:p>
            <a:pPr lvl="1" indent="-342900"/>
            <a:r>
              <a:rPr lang="en-ZA" b="1" dirty="0" smtClean="0"/>
              <a:t>Outcomes</a:t>
            </a:r>
            <a:r>
              <a:rPr lang="en-ZA" dirty="0"/>
              <a:t>:  </a:t>
            </a:r>
            <a:r>
              <a:rPr lang="en-ZA" dirty="0" smtClean="0"/>
              <a:t>To build capacity on SAR processing for various applications. </a:t>
            </a:r>
            <a:endParaRPr lang="en-ZA" b="1" dirty="0" smtClean="0"/>
          </a:p>
          <a:p>
            <a:pPr lvl="1" indent="-342900"/>
            <a:r>
              <a:rPr lang="en-ZA" b="1" dirty="0" smtClean="0"/>
              <a:t>Partners</a:t>
            </a:r>
            <a:r>
              <a:rPr lang="en-ZA" dirty="0" smtClean="0"/>
              <a:t>: Space </a:t>
            </a:r>
            <a:r>
              <a:rPr lang="en-ZA" dirty="0" smtClean="0"/>
              <a:t>Agencies</a:t>
            </a:r>
            <a:endParaRPr lang="en-ZA" dirty="0" smtClean="0"/>
          </a:p>
          <a:p>
            <a:pPr lvl="1" indent="-342900"/>
            <a:endParaRPr lang="en-ZA" dirty="0"/>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304800" y="2384969"/>
            <a:ext cx="4648200" cy="4473031"/>
          </a:xfrm>
          <a:prstGeom prst="rect">
            <a:avLst/>
          </a:prstGeom>
          <a:ln>
            <a:noFill/>
          </a:ln>
          <a:effectLst>
            <a:softEdge rad="112500"/>
          </a:effectLst>
        </p:spPr>
      </p:pic>
    </p:spTree>
    <p:extLst>
      <p:ext uri="{BB962C8B-B14F-4D97-AF65-F5344CB8AC3E}">
        <p14:creationId xmlns:p14="http://schemas.microsoft.com/office/powerpoint/2010/main" val="351587451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ZA" dirty="0" smtClean="0"/>
              <a:t>Capacity Building Resources</a:t>
            </a:r>
            <a:endParaRPr lang="en-GB" dirty="0"/>
          </a:p>
        </p:txBody>
      </p:sp>
      <p:sp>
        <p:nvSpPr>
          <p:cNvPr id="4" name="Content Placeholder 3"/>
          <p:cNvSpPr>
            <a:spLocks noGrp="1"/>
          </p:cNvSpPr>
          <p:nvPr>
            <p:ph sz="quarter" idx="10"/>
          </p:nvPr>
        </p:nvSpPr>
        <p:spPr>
          <a:xfrm>
            <a:off x="457200" y="1219200"/>
            <a:ext cx="8153400" cy="4724400"/>
          </a:xfrm>
        </p:spPr>
        <p:txBody>
          <a:bodyPr/>
          <a:lstStyle/>
          <a:p>
            <a:r>
              <a:rPr lang="en-ZA" b="1" dirty="0" smtClean="0"/>
              <a:t>Fundisa Disk &amp; Portal </a:t>
            </a:r>
            <a:r>
              <a:rPr lang="en-ZA" dirty="0" smtClean="0"/>
              <a:t>– Contains SPOT, VAPs, Hands-on tutorials, RS lecture Series, Open Source Software, Links to online CB recourses. </a:t>
            </a:r>
          </a:p>
          <a:p>
            <a:r>
              <a:rPr lang="en-ZA" b="1" dirty="0" err="1" smtClean="0"/>
              <a:t>Fundisa</a:t>
            </a:r>
            <a:r>
              <a:rPr lang="en-ZA" b="1" dirty="0" smtClean="0"/>
              <a:t> School’s Edition </a:t>
            </a:r>
            <a:r>
              <a:rPr lang="en-ZA" dirty="0" smtClean="0"/>
              <a:t>– Open </a:t>
            </a:r>
            <a:r>
              <a:rPr lang="en-ZA" dirty="0" smtClean="0"/>
              <a:t>source software, </a:t>
            </a:r>
            <a:r>
              <a:rPr lang="en-ZA" dirty="0" smtClean="0"/>
              <a:t>RS data, and </a:t>
            </a:r>
            <a:r>
              <a:rPr lang="en-ZA" dirty="0" smtClean="0"/>
              <a:t>Hands-on </a:t>
            </a:r>
            <a:r>
              <a:rPr lang="en-ZA" dirty="0" smtClean="0"/>
              <a:t>tutorials (DVD disk).</a:t>
            </a:r>
          </a:p>
          <a:p>
            <a:r>
              <a:rPr lang="en-ZA" b="1" dirty="0" smtClean="0"/>
              <a:t>Posters</a:t>
            </a:r>
            <a:r>
              <a:rPr lang="en-ZA" dirty="0" smtClean="0"/>
              <a:t> – On Various RS Applications presented at workshops and conferences.</a:t>
            </a:r>
          </a:p>
          <a:p>
            <a:r>
              <a:rPr lang="en-ZA" b="1" dirty="0" smtClean="0"/>
              <a:t>South African RS Atlas </a:t>
            </a:r>
            <a:r>
              <a:rPr lang="en-ZA" dirty="0" smtClean="0"/>
              <a:t>– Hard copy, PDF, CD, website</a:t>
            </a:r>
            <a:r>
              <a:rPr lang="en-ZA" dirty="0"/>
              <a:t>: </a:t>
            </a:r>
            <a:r>
              <a:rPr lang="en-ZA" dirty="0">
                <a:hlinkClick r:id="rId3"/>
              </a:rPr>
              <a:t>http://atlas.sansa.org.za</a:t>
            </a:r>
            <a:r>
              <a:rPr lang="en-ZA" dirty="0" smtClean="0">
                <a:hlinkClick r:id="rId3"/>
              </a:rPr>
              <a:t>/</a:t>
            </a:r>
            <a:r>
              <a:rPr lang="en-ZA" dirty="0" smtClean="0"/>
              <a:t> .</a:t>
            </a:r>
          </a:p>
          <a:p>
            <a:endParaRPr lang="en-ZA" dirty="0" smtClean="0"/>
          </a:p>
          <a:p>
            <a:endParaRPr lang="en-ZA" dirty="0"/>
          </a:p>
          <a:p>
            <a:endParaRPr lang="en-GB" dirty="0"/>
          </a:p>
        </p:txBody>
      </p:sp>
      <p:pic>
        <p:nvPicPr>
          <p:cNvPr id="6" name="Picture 4" descr="R:\COMMS_EO pics\2013SPOT5_Launch\IMG_14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 y="4439920"/>
            <a:ext cx="3566160" cy="2377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4491642"/>
            <a:ext cx="3276600" cy="22670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52552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600200"/>
            <a:ext cx="5029200" cy="1828800"/>
          </a:xfrm>
        </p:spPr>
        <p:txBody>
          <a:bodyPr/>
          <a:lstStyle/>
          <a:p>
            <a:r>
              <a:rPr lang="en-ZA" b="1" dirty="0" err="1" smtClean="0"/>
              <a:t>Sci</a:t>
            </a:r>
            <a:r>
              <a:rPr lang="en-ZA" b="1" dirty="0" smtClean="0"/>
              <a:t>-Fest National Festival </a:t>
            </a:r>
          </a:p>
          <a:p>
            <a:r>
              <a:rPr lang="en-ZA" b="1" dirty="0" smtClean="0"/>
              <a:t>SASOL Science Festival</a:t>
            </a:r>
          </a:p>
          <a:p>
            <a:r>
              <a:rPr lang="en-ZA" b="1" dirty="0" smtClean="0"/>
              <a:t>National Science Week </a:t>
            </a:r>
          </a:p>
          <a:p>
            <a:r>
              <a:rPr lang="en-ZA" b="1" dirty="0" smtClean="0"/>
              <a:t>Site Tour for School Learners</a:t>
            </a:r>
          </a:p>
          <a:p>
            <a:r>
              <a:rPr lang="en-ZA" b="1" dirty="0" smtClean="0"/>
              <a:t>School visits </a:t>
            </a:r>
          </a:p>
          <a:p>
            <a:endParaRPr lang="en-ZA" dirty="0" smtClean="0"/>
          </a:p>
          <a:p>
            <a:endParaRPr lang="en-GB" dirty="0"/>
          </a:p>
        </p:txBody>
      </p:sp>
      <p:sp>
        <p:nvSpPr>
          <p:cNvPr id="3" name="Content Placeholder 2"/>
          <p:cNvSpPr>
            <a:spLocks noGrp="1"/>
          </p:cNvSpPr>
          <p:nvPr>
            <p:ph sz="quarter" idx="11"/>
          </p:nvPr>
        </p:nvSpPr>
        <p:spPr/>
        <p:txBody>
          <a:bodyPr/>
          <a:lstStyle/>
          <a:p>
            <a:r>
              <a:rPr lang="en-ZA" dirty="0" smtClean="0"/>
              <a:t>Science Advancement Activities</a:t>
            </a:r>
            <a:endParaRPr lang="en-GB" dirty="0"/>
          </a:p>
        </p:txBody>
      </p:sp>
      <p:pic>
        <p:nvPicPr>
          <p:cNvPr id="7170" name="Picture 2" descr="R:\COMMS_EO pics\ScifestAfrica2015\IMG_23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733800"/>
            <a:ext cx="4572000"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1" name="Picture 3" descr="R:\COMMS_EO pics\ScifestAfrica2015\IMG_25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6300" y="3810000"/>
            <a:ext cx="4457700" cy="297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6" name="Chart 5"/>
          <p:cNvGraphicFramePr>
            <a:graphicFrameLocks/>
          </p:cNvGraphicFramePr>
          <p:nvPr>
            <p:extLst>
              <p:ext uri="{D42A27DB-BD31-4B8C-83A1-F6EECF244321}">
                <p14:modId xmlns:p14="http://schemas.microsoft.com/office/powerpoint/2010/main" val="112924921"/>
              </p:ext>
            </p:extLst>
          </p:nvPr>
        </p:nvGraphicFramePr>
        <p:xfrm>
          <a:off x="4546600" y="108204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67545458"/>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10678</TotalTime>
  <Words>816</Words>
  <Application>Microsoft Office PowerPoint</Application>
  <PresentationFormat>On-screen Show (4:3)</PresentationFormat>
  <Paragraphs>87</Paragraphs>
  <Slides>11</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SimSun</vt:lpstr>
      <vt:lpstr>Arial</vt:lpstr>
      <vt:lpstr>Arial Bold</vt:lpstr>
      <vt:lpstr>Avenir Roman</vt:lpstr>
      <vt:lpstr>Calibri</vt:lpstr>
      <vt:lpstr>Courier New</vt:lpstr>
      <vt:lpstr>Droid Serif</vt:lpstr>
      <vt:lpstr>Proxima Nova Regular</vt:lpstr>
      <vt:lpstr>Wingdings</vt:lpstr>
      <vt:lpstr>Default</vt:lpstr>
      <vt:lpstr>Capacity Building Activities at SANSA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MAHLATSE KGANYAGO</cp:lastModifiedBy>
  <cp:revision>47</cp:revision>
  <dcterms:modified xsi:type="dcterms:W3CDTF">2016-03-31T13:52:41Z</dcterms:modified>
</cp:coreProperties>
</file>