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25"/>
  </p:notesMasterIdLst>
  <p:sldIdLst>
    <p:sldId id="317" r:id="rId3"/>
    <p:sldId id="471" r:id="rId4"/>
    <p:sldId id="459" r:id="rId5"/>
    <p:sldId id="460" r:id="rId6"/>
    <p:sldId id="458" r:id="rId7"/>
    <p:sldId id="480" r:id="rId8"/>
    <p:sldId id="474" r:id="rId9"/>
    <p:sldId id="473" r:id="rId10"/>
    <p:sldId id="463" r:id="rId11"/>
    <p:sldId id="465" r:id="rId12"/>
    <p:sldId id="472" r:id="rId13"/>
    <p:sldId id="454" r:id="rId14"/>
    <p:sldId id="476" r:id="rId15"/>
    <p:sldId id="477" r:id="rId16"/>
    <p:sldId id="467" r:id="rId17"/>
    <p:sldId id="468" r:id="rId18"/>
    <p:sldId id="469" r:id="rId19"/>
    <p:sldId id="481" r:id="rId20"/>
    <p:sldId id="482" r:id="rId21"/>
    <p:sldId id="483" r:id="rId22"/>
    <p:sldId id="479" r:id="rId23"/>
    <p:sldId id="358" r:id="rId2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5FAA"/>
    <a:srgbClr val="3595B7"/>
    <a:srgbClr val="E02F0C"/>
    <a:srgbClr val="E01D0E"/>
    <a:srgbClr val="008C7D"/>
    <a:srgbClr val="6EAAB4"/>
    <a:srgbClr val="5D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6" autoAdjust="0"/>
    <p:restoredTop sz="97331" autoAdjust="0"/>
  </p:normalViewPr>
  <p:slideViewPr>
    <p:cSldViewPr>
      <p:cViewPr varScale="1">
        <p:scale>
          <a:sx n="83" d="100"/>
          <a:sy n="83" d="100"/>
        </p:scale>
        <p:origin x="-5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A1709E57-6E7A-488E-A672-085C9194C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069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B8E10-10B0-4A86-910D-E34554B01F7F}" type="slidenum">
              <a:rPr lang="en-ZA" altLang="en-US" smtClean="0"/>
              <a:pPr>
                <a:defRPr/>
              </a:pPr>
              <a:t>4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37195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300" dirty="0" smtClean="0">
                <a:ea typeface="+mn-ea"/>
                <a:cs typeface="+mn-cs"/>
              </a:rPr>
              <a:t>Ministers will reconvene</a:t>
            </a:r>
            <a:r>
              <a:rPr lang="en-GB" sz="1300" baseline="0" dirty="0" smtClean="0">
                <a:ea typeface="+mn-ea"/>
                <a:cs typeface="+mn-cs"/>
              </a:rPr>
              <a:t> in 2019 to review and reaffirm GEOs progress</a:t>
            </a:r>
            <a:endParaRPr lang="en-GB" sz="1300" dirty="0">
              <a:ea typeface="+mn-ea"/>
              <a:cs typeface="+mn-cs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5567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5567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5567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5567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1BDF03E-1176-9548-82B5-9B186BC81165}" type="slidenum">
              <a:rPr lang="en-ZA" sz="1300">
                <a:latin typeface="Times" charset="0"/>
              </a:rPr>
              <a:pPr eaLnBrk="1" hangingPunct="1"/>
              <a:t>6</a:t>
            </a:fld>
            <a:endParaRPr lang="en-ZA" sz="13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34265" y="767239"/>
            <a:ext cx="2430770" cy="3838577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300" dirty="0" smtClean="0">
                <a:ea typeface="+mn-ea"/>
                <a:cs typeface="+mn-cs"/>
              </a:rPr>
              <a:t>Ministers will reconvene</a:t>
            </a:r>
            <a:r>
              <a:rPr lang="en-GB" sz="1300" baseline="0" dirty="0" smtClean="0">
                <a:ea typeface="+mn-ea"/>
                <a:cs typeface="+mn-cs"/>
              </a:rPr>
              <a:t> in 2019 to review and reaffirm GEOs progress</a:t>
            </a:r>
            <a:endParaRPr lang="en-GB" sz="1300" dirty="0">
              <a:ea typeface="+mn-ea"/>
              <a:cs typeface="+mn-cs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5567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5567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5567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5567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1BDF03E-1176-9548-82B5-9B186BC81165}" type="slidenum">
              <a:rPr lang="en-ZA" sz="1300">
                <a:latin typeface="Times" charset="0"/>
              </a:rPr>
              <a:pPr eaLnBrk="1" hangingPunct="1"/>
              <a:t>7</a:t>
            </a:fld>
            <a:endParaRPr lang="en-ZA" sz="13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These actual implementation will be done through the GEO Work Programme</a:t>
            </a:r>
          </a:p>
          <a:p>
            <a:r>
              <a:rPr lang="en-US">
                <a:ea typeface="MS PGothic" charset="0"/>
              </a:rPr>
              <a:t>How many </a:t>
            </a:r>
          </a:p>
          <a:p>
            <a:r>
              <a:rPr lang="en-US">
                <a:ea typeface="MS PGothic" charset="0"/>
              </a:rPr>
              <a:t>GEO Flagships:</a:t>
            </a:r>
          </a:p>
          <a:p>
            <a:r>
              <a:rPr lang="en-US">
                <a:ea typeface="MS PGothic" charset="0"/>
              </a:rPr>
              <a:t>GEO Initiatives</a:t>
            </a:r>
          </a:p>
          <a:p>
            <a:r>
              <a:rPr lang="en-US">
                <a:ea typeface="MS PGothic" charset="0"/>
              </a:rPr>
              <a:t>GEO Community Activities:</a:t>
            </a:r>
          </a:p>
          <a:p>
            <a:r>
              <a:rPr lang="en-US">
                <a:ea typeface="MS PGothic" charset="0"/>
              </a:rPr>
              <a:t>GEO Foundational Tasks:</a:t>
            </a:r>
          </a:p>
          <a:p>
            <a:r>
              <a:rPr lang="en-US">
                <a:ea typeface="MS PGothic" charset="0"/>
              </a:rPr>
              <a:t>What is the level of Africa’s participation in each?</a:t>
            </a:r>
          </a:p>
          <a:p>
            <a:endParaRPr lang="en-US">
              <a:ea typeface="MS PGothic" charset="0"/>
            </a:endParaRPr>
          </a:p>
          <a:p>
            <a:endParaRPr lang="en-US">
              <a:ea typeface="MS PGothic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32E2ACC-5D0A-0449-96BB-806DC5B2DF3F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z="1300" dirty="0">
              <a:ea typeface="+mn-ea"/>
              <a:cs typeface="+mn-cs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5567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5567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5567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5567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1BDF03E-1176-9548-82B5-9B186BC81165}" type="slidenum">
              <a:rPr lang="en-ZA" sz="1300">
                <a:latin typeface="Times" charset="0"/>
              </a:rPr>
              <a:pPr eaLnBrk="1" hangingPunct="1"/>
              <a:t>11</a:t>
            </a:fld>
            <a:endParaRPr lang="en-ZA" sz="130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49530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91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4305A26-9276-4C5A-A26F-28AEB30E1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10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20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69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89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7800" indent="-177800">
              <a:tabLst/>
              <a:defRPr b="1">
                <a:solidFill>
                  <a:srgbClr val="005FAA"/>
                </a:solidFill>
                <a:latin typeface="Arial Narrow" panose="020B0606020202030204" pitchFamily="34" charset="0"/>
              </a:defRPr>
            </a:lvl1pPr>
            <a:lvl2pPr>
              <a:defRPr b="1">
                <a:solidFill>
                  <a:srgbClr val="005FAA"/>
                </a:solidFill>
                <a:latin typeface="Arial Narrow" panose="020B0606020202030204" pitchFamily="34" charset="0"/>
              </a:defRPr>
            </a:lvl2pPr>
            <a:lvl3pPr>
              <a:defRPr b="1">
                <a:solidFill>
                  <a:srgbClr val="005FAA"/>
                </a:solidFill>
                <a:latin typeface="Arial Narrow" panose="020B0606020202030204" pitchFamily="34" charset="0"/>
              </a:defRPr>
            </a:lvl3pPr>
            <a:lvl4pPr>
              <a:defRPr b="1">
                <a:solidFill>
                  <a:srgbClr val="005FAA"/>
                </a:solidFill>
                <a:latin typeface="Arial Narrow" panose="020B0606020202030204" pitchFamily="34" charset="0"/>
              </a:defRPr>
            </a:lvl4pPr>
            <a:lvl5pPr>
              <a:defRPr b="1">
                <a:solidFill>
                  <a:srgbClr val="005FAA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41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844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5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477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209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414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36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847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8727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72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33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97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03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97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6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08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34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78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5.png"/><Relationship Id="rId3" Type="http://schemas.openxmlformats.org/officeDocument/2006/relationships/image" Target="../media/image1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mlisa@geosec.org" TargetMode="External"/><Relationship Id="rId4" Type="http://schemas.openxmlformats.org/officeDocument/2006/relationships/hyperlink" Target="http://www.earthobservations.org" TargetMode="External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jpe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30" Type="http://schemas.openxmlformats.org/officeDocument/2006/relationships/image" Target="../media/image32.png"/><Relationship Id="rId31" Type="http://schemas.openxmlformats.org/officeDocument/2006/relationships/image" Target="../media/image33.png"/><Relationship Id="rId32" Type="http://schemas.openxmlformats.org/officeDocument/2006/relationships/image" Target="../media/image34.png"/><Relationship Id="rId33" Type="http://schemas.openxmlformats.org/officeDocument/2006/relationships/image" Target="../media/image35.jpeg"/><Relationship Id="rId34" Type="http://schemas.openxmlformats.org/officeDocument/2006/relationships/image" Target="../media/image36.png"/><Relationship Id="rId35" Type="http://schemas.openxmlformats.org/officeDocument/2006/relationships/image" Target="../media/image37.jpeg"/><Relationship Id="rId36" Type="http://schemas.openxmlformats.org/officeDocument/2006/relationships/image" Target="../media/image38.jpeg"/><Relationship Id="rId37" Type="http://schemas.openxmlformats.org/officeDocument/2006/relationships/image" Target="../media/image39.png"/><Relationship Id="rId38" Type="http://schemas.openxmlformats.org/officeDocument/2006/relationships/image" Target="../media/image40.jpeg"/><Relationship Id="rId39" Type="http://schemas.openxmlformats.org/officeDocument/2006/relationships/image" Target="../media/image41.png"/><Relationship Id="rId50" Type="http://schemas.openxmlformats.org/officeDocument/2006/relationships/image" Target="../media/image52.jpeg"/><Relationship Id="rId51" Type="http://schemas.openxmlformats.org/officeDocument/2006/relationships/image" Target="../media/image53.png"/><Relationship Id="rId52" Type="http://schemas.openxmlformats.org/officeDocument/2006/relationships/image" Target="../media/image54.png"/><Relationship Id="rId53" Type="http://schemas.openxmlformats.org/officeDocument/2006/relationships/image" Target="../media/image55.jpeg"/><Relationship Id="rId54" Type="http://schemas.openxmlformats.org/officeDocument/2006/relationships/image" Target="../media/image56.jpeg"/><Relationship Id="rId55" Type="http://schemas.openxmlformats.org/officeDocument/2006/relationships/image" Target="../media/image57.jpeg"/><Relationship Id="rId56" Type="http://schemas.openxmlformats.org/officeDocument/2006/relationships/image" Target="../media/image58.jpeg"/><Relationship Id="rId57" Type="http://schemas.openxmlformats.org/officeDocument/2006/relationships/image" Target="../media/image59.png"/><Relationship Id="rId58" Type="http://schemas.openxmlformats.org/officeDocument/2006/relationships/image" Target="../media/image60.jpeg"/><Relationship Id="rId59" Type="http://schemas.openxmlformats.org/officeDocument/2006/relationships/image" Target="../media/image61.png"/><Relationship Id="rId70" Type="http://schemas.openxmlformats.org/officeDocument/2006/relationships/image" Target="../media/image72.png"/><Relationship Id="rId71" Type="http://schemas.openxmlformats.org/officeDocument/2006/relationships/image" Target="../media/image73.png"/><Relationship Id="rId72" Type="http://schemas.openxmlformats.org/officeDocument/2006/relationships/image" Target="../media/image74.png"/><Relationship Id="rId73" Type="http://schemas.openxmlformats.org/officeDocument/2006/relationships/image" Target="../media/image75.png"/><Relationship Id="rId74" Type="http://schemas.openxmlformats.org/officeDocument/2006/relationships/image" Target="../media/image76.png"/><Relationship Id="rId75" Type="http://schemas.openxmlformats.org/officeDocument/2006/relationships/image" Target="../media/image77.png"/><Relationship Id="rId76" Type="http://schemas.openxmlformats.org/officeDocument/2006/relationships/image" Target="../media/image78.png"/><Relationship Id="rId77" Type="http://schemas.openxmlformats.org/officeDocument/2006/relationships/image" Target="../media/image79.png"/><Relationship Id="rId78" Type="http://schemas.openxmlformats.org/officeDocument/2006/relationships/image" Target="../media/image80.png"/><Relationship Id="rId79" Type="http://schemas.openxmlformats.org/officeDocument/2006/relationships/image" Target="../media/image81.png"/><Relationship Id="rId90" Type="http://schemas.openxmlformats.org/officeDocument/2006/relationships/image" Target="../media/image92.png"/><Relationship Id="rId91" Type="http://schemas.openxmlformats.org/officeDocument/2006/relationships/image" Target="../media/image93.png"/><Relationship Id="rId92" Type="http://schemas.openxmlformats.org/officeDocument/2006/relationships/image" Target="../media/image94.png"/><Relationship Id="rId93" Type="http://schemas.openxmlformats.org/officeDocument/2006/relationships/image" Target="../media/image95.png"/><Relationship Id="rId94" Type="http://schemas.openxmlformats.org/officeDocument/2006/relationships/image" Target="../media/image96.png"/><Relationship Id="rId20" Type="http://schemas.openxmlformats.org/officeDocument/2006/relationships/image" Target="../media/image22.png"/><Relationship Id="rId21" Type="http://schemas.openxmlformats.org/officeDocument/2006/relationships/image" Target="../media/image23.jpe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jpeg"/><Relationship Id="rId25" Type="http://schemas.openxmlformats.org/officeDocument/2006/relationships/image" Target="../media/image27.jpeg"/><Relationship Id="rId26" Type="http://schemas.openxmlformats.org/officeDocument/2006/relationships/image" Target="../media/image28.png"/><Relationship Id="rId27" Type="http://schemas.openxmlformats.org/officeDocument/2006/relationships/image" Target="../media/image29.png"/><Relationship Id="rId28" Type="http://schemas.openxmlformats.org/officeDocument/2006/relationships/image" Target="../media/image30.png"/><Relationship Id="rId29" Type="http://schemas.openxmlformats.org/officeDocument/2006/relationships/image" Target="../media/image31.jpeg"/><Relationship Id="rId40" Type="http://schemas.openxmlformats.org/officeDocument/2006/relationships/image" Target="../media/image42.png"/><Relationship Id="rId41" Type="http://schemas.openxmlformats.org/officeDocument/2006/relationships/image" Target="../media/image43.png"/><Relationship Id="rId42" Type="http://schemas.openxmlformats.org/officeDocument/2006/relationships/image" Target="../media/image44.png"/><Relationship Id="rId43" Type="http://schemas.openxmlformats.org/officeDocument/2006/relationships/image" Target="../media/image45.png"/><Relationship Id="rId44" Type="http://schemas.openxmlformats.org/officeDocument/2006/relationships/image" Target="../media/image46.jpeg"/><Relationship Id="rId45" Type="http://schemas.openxmlformats.org/officeDocument/2006/relationships/image" Target="../media/image47.png"/><Relationship Id="rId46" Type="http://schemas.openxmlformats.org/officeDocument/2006/relationships/image" Target="../media/image48.jpeg"/><Relationship Id="rId47" Type="http://schemas.openxmlformats.org/officeDocument/2006/relationships/image" Target="../media/image49.jpeg"/><Relationship Id="rId48" Type="http://schemas.openxmlformats.org/officeDocument/2006/relationships/image" Target="../media/image50.png"/><Relationship Id="rId49" Type="http://schemas.openxmlformats.org/officeDocument/2006/relationships/image" Target="../media/image51.jpeg"/><Relationship Id="rId60" Type="http://schemas.openxmlformats.org/officeDocument/2006/relationships/image" Target="../media/image62.png"/><Relationship Id="rId61" Type="http://schemas.openxmlformats.org/officeDocument/2006/relationships/image" Target="../media/image63.png"/><Relationship Id="rId62" Type="http://schemas.openxmlformats.org/officeDocument/2006/relationships/image" Target="../media/image64.png"/><Relationship Id="rId63" Type="http://schemas.openxmlformats.org/officeDocument/2006/relationships/image" Target="../media/image65.png"/><Relationship Id="rId64" Type="http://schemas.openxmlformats.org/officeDocument/2006/relationships/image" Target="../media/image66.png"/><Relationship Id="rId65" Type="http://schemas.openxmlformats.org/officeDocument/2006/relationships/image" Target="../media/image67.png"/><Relationship Id="rId66" Type="http://schemas.openxmlformats.org/officeDocument/2006/relationships/image" Target="../media/image68.png"/><Relationship Id="rId67" Type="http://schemas.openxmlformats.org/officeDocument/2006/relationships/image" Target="../media/image69.png"/><Relationship Id="rId68" Type="http://schemas.openxmlformats.org/officeDocument/2006/relationships/image" Target="../media/image70.png"/><Relationship Id="rId69" Type="http://schemas.openxmlformats.org/officeDocument/2006/relationships/image" Target="../media/image71.png"/><Relationship Id="rId80" Type="http://schemas.openxmlformats.org/officeDocument/2006/relationships/image" Target="../media/image82.png"/><Relationship Id="rId81" Type="http://schemas.openxmlformats.org/officeDocument/2006/relationships/image" Target="../media/image83.png"/><Relationship Id="rId82" Type="http://schemas.openxmlformats.org/officeDocument/2006/relationships/image" Target="../media/image84.png"/><Relationship Id="rId83" Type="http://schemas.openxmlformats.org/officeDocument/2006/relationships/image" Target="../media/image85.png"/><Relationship Id="rId84" Type="http://schemas.openxmlformats.org/officeDocument/2006/relationships/image" Target="../media/image86.jpeg"/><Relationship Id="rId85" Type="http://schemas.openxmlformats.org/officeDocument/2006/relationships/image" Target="../media/image87.png"/><Relationship Id="rId86" Type="http://schemas.openxmlformats.org/officeDocument/2006/relationships/image" Target="../media/image88.png"/><Relationship Id="rId87" Type="http://schemas.openxmlformats.org/officeDocument/2006/relationships/image" Target="../media/image89.png"/><Relationship Id="rId88" Type="http://schemas.openxmlformats.org/officeDocument/2006/relationships/image" Target="../media/image90.png"/><Relationship Id="rId89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6.jpeg"/><Relationship Id="rId12" Type="http://schemas.openxmlformats.org/officeDocument/2006/relationships/image" Target="../media/image107.jpeg"/><Relationship Id="rId13" Type="http://schemas.openxmlformats.org/officeDocument/2006/relationships/image" Target="../media/image108.jpeg"/><Relationship Id="rId14" Type="http://schemas.openxmlformats.org/officeDocument/2006/relationships/image" Target="../media/image10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jpeg"/><Relationship Id="rId3" Type="http://schemas.openxmlformats.org/officeDocument/2006/relationships/image" Target="../media/image98.jpeg"/><Relationship Id="rId4" Type="http://schemas.openxmlformats.org/officeDocument/2006/relationships/image" Target="../media/image99.jpeg"/><Relationship Id="rId5" Type="http://schemas.openxmlformats.org/officeDocument/2006/relationships/image" Target="../media/image100.jpeg"/><Relationship Id="rId6" Type="http://schemas.openxmlformats.org/officeDocument/2006/relationships/image" Target="../media/image101.jpeg"/><Relationship Id="rId7" Type="http://schemas.openxmlformats.org/officeDocument/2006/relationships/image" Target="../media/image102.jpeg"/><Relationship Id="rId8" Type="http://schemas.openxmlformats.org/officeDocument/2006/relationships/image" Target="../media/image103.jpeg"/><Relationship Id="rId9" Type="http://schemas.openxmlformats.org/officeDocument/2006/relationships/image" Target="../media/image104.jpeg"/><Relationship Id="rId10" Type="http://schemas.openxmlformats.org/officeDocument/2006/relationships/image" Target="../media/image10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111.jpeg"/><Relationship Id="rId5" Type="http://schemas.openxmlformats.org/officeDocument/2006/relationships/image" Target="../media/image112.jpeg"/><Relationship Id="rId6" Type="http://schemas.openxmlformats.org/officeDocument/2006/relationships/image" Target="../media/image113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7" Type="http://schemas.openxmlformats.org/officeDocument/2006/relationships/image" Target="../media/image121.png"/><Relationship Id="rId8" Type="http://schemas.openxmlformats.org/officeDocument/2006/relationships/image" Target="../media/image122.png"/><Relationship Id="rId9" Type="http://schemas.openxmlformats.org/officeDocument/2006/relationships/image" Target="../media/image123.png"/><Relationship Id="rId10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6012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016" y="620688"/>
            <a:ext cx="9252520" cy="6381105"/>
          </a:xfrm>
        </p:spPr>
        <p:txBody>
          <a:bodyPr/>
          <a:lstStyle/>
          <a:p>
            <a:pPr eaLnBrk="1" hangingPunct="1"/>
            <a:r>
              <a:rPr lang="fr-CH" altLang="en-US" sz="4800" dirty="0" smtClean="0">
                <a:solidFill>
                  <a:schemeClr val="accent2"/>
                </a:solidFill>
                <a:latin typeface="Arial Narrow"/>
                <a:cs typeface="Arial Narrow"/>
              </a:rPr>
              <a:t/>
            </a:r>
            <a:br>
              <a:rPr lang="fr-CH" altLang="en-US" sz="4800" dirty="0" smtClean="0">
                <a:solidFill>
                  <a:schemeClr val="accent2"/>
                </a:solidFill>
                <a:latin typeface="Arial Narrow"/>
                <a:cs typeface="Arial Narrow"/>
              </a:rPr>
            </a:br>
            <a:r>
              <a:rPr lang="fr-CH" altLang="en-US" sz="4800" dirty="0">
                <a:latin typeface="Arial Narrow"/>
                <a:cs typeface="Arial Narrow"/>
              </a:rPr>
              <a:t>GEO-XII </a:t>
            </a:r>
            <a:r>
              <a:rPr lang="fr-CH" altLang="en-US" sz="4800" dirty="0" smtClean="0">
                <a:latin typeface="Arial Narrow"/>
                <a:cs typeface="Arial Narrow"/>
              </a:rPr>
              <a:t>Plenary &amp; </a:t>
            </a:r>
            <a:r>
              <a:rPr lang="fr-CH" altLang="en-US" sz="4800" dirty="0">
                <a:latin typeface="Arial Narrow"/>
                <a:cs typeface="Arial Narrow"/>
              </a:rPr>
              <a:t>Ministerial Summit </a:t>
            </a:r>
            <a:r>
              <a:rPr lang="fr-CH" altLang="en-US" sz="4800" dirty="0" smtClean="0">
                <a:solidFill>
                  <a:schemeClr val="accent2"/>
                </a:solidFill>
                <a:latin typeface="Arial Narrow"/>
                <a:cs typeface="Arial Narrow"/>
              </a:rPr>
              <a:t/>
            </a:r>
            <a:br>
              <a:rPr lang="fr-CH" altLang="en-US" sz="4800" dirty="0" smtClean="0">
                <a:solidFill>
                  <a:schemeClr val="accent2"/>
                </a:solidFill>
                <a:latin typeface="Arial Narrow"/>
                <a:cs typeface="Arial Narrow"/>
              </a:rPr>
            </a:br>
            <a:r>
              <a:rPr lang="fr-CH" altLang="en-US" sz="4800" dirty="0">
                <a:solidFill>
                  <a:schemeClr val="accent2"/>
                </a:solidFill>
                <a:latin typeface="Arial Narrow"/>
                <a:cs typeface="Arial Narrow"/>
              </a:rPr>
              <a:t/>
            </a:r>
            <a:br>
              <a:rPr lang="fr-CH" altLang="en-US" sz="4800" dirty="0">
                <a:solidFill>
                  <a:schemeClr val="accent2"/>
                </a:solidFill>
                <a:latin typeface="Arial Narrow"/>
                <a:cs typeface="Arial Narrow"/>
              </a:rPr>
            </a:br>
            <a:r>
              <a:rPr lang="fr-CH" altLang="en-US" dirty="0" smtClean="0">
                <a:latin typeface="Arial Narrow"/>
                <a:cs typeface="Arial Narrow"/>
              </a:rPr>
              <a:t/>
            </a:r>
            <a:br>
              <a:rPr lang="fr-CH" altLang="en-US" dirty="0" smtClean="0">
                <a:latin typeface="Arial Narrow"/>
                <a:cs typeface="Arial Narrow"/>
              </a:rPr>
            </a:br>
            <a:r>
              <a:rPr lang="fr-CH" altLang="en-US" dirty="0" smtClean="0">
                <a:latin typeface="Arial Narrow"/>
                <a:cs typeface="Arial Narrow"/>
              </a:rPr>
              <a:t/>
            </a:r>
            <a:br>
              <a:rPr lang="fr-CH" altLang="en-US" dirty="0" smtClean="0">
                <a:latin typeface="Arial Narrow"/>
                <a:cs typeface="Arial Narrow"/>
              </a:rPr>
            </a:br>
            <a:r>
              <a:rPr lang="fr-CH" altLang="en-US" sz="2800" dirty="0" smtClean="0">
                <a:solidFill>
                  <a:srgbClr val="3595B7"/>
                </a:solidFill>
                <a:latin typeface="Arial Narrow"/>
                <a:cs typeface="Arial Narrow"/>
              </a:rPr>
              <a:t>Andiswa Mlisa </a:t>
            </a:r>
            <a:br>
              <a:rPr lang="fr-CH" altLang="en-US" sz="28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2800" dirty="0" smtClean="0">
                <a:solidFill>
                  <a:srgbClr val="3595B7"/>
                </a:solidFill>
                <a:latin typeface="Arial Narrow"/>
                <a:cs typeface="Arial Narrow"/>
              </a:rPr>
              <a:t>GEO Secretariat</a:t>
            </a:r>
            <a:br>
              <a:rPr lang="fr-CH" altLang="en-US" sz="28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2800" dirty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2800" dirty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28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28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28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28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1800" dirty="0" smtClean="0">
                <a:solidFill>
                  <a:srgbClr val="3595B7"/>
                </a:solidFill>
                <a:latin typeface="Arial Narrow"/>
                <a:cs typeface="Arial Narrow"/>
              </a:rPr>
              <a:t>CEOS WGCapD </a:t>
            </a:r>
            <a:r>
              <a:rPr lang="fr-CH" altLang="en-US" sz="1800" dirty="0" smtClean="0">
                <a:solidFill>
                  <a:srgbClr val="3595B7"/>
                </a:solidFill>
                <a:latin typeface="Arial Narrow"/>
                <a:cs typeface="Arial Narrow"/>
              </a:rPr>
              <a:t>5th </a:t>
            </a:r>
            <a:r>
              <a:rPr lang="fr-CH" altLang="en-US" sz="1800" dirty="0" smtClean="0">
                <a:solidFill>
                  <a:srgbClr val="3595B7"/>
                </a:solidFill>
                <a:latin typeface="Arial Narrow"/>
                <a:cs typeface="Arial Narrow"/>
              </a:rPr>
              <a:t>Annual Meeting</a:t>
            </a:r>
            <a:br>
              <a:rPr lang="fr-CH" altLang="en-US" sz="18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1800" dirty="0" smtClean="0">
                <a:solidFill>
                  <a:srgbClr val="3595B7"/>
                </a:solidFill>
                <a:latin typeface="Arial Narrow"/>
                <a:cs typeface="Arial Narrow"/>
              </a:rPr>
              <a:t>Hampton VA, USA </a:t>
            </a:r>
            <a:br>
              <a:rPr lang="fr-CH" altLang="en-US" sz="18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1800" dirty="0" smtClean="0">
                <a:solidFill>
                  <a:srgbClr val="3595B7"/>
                </a:solidFill>
                <a:latin typeface="Arial Narrow"/>
                <a:cs typeface="Arial Narrow"/>
              </a:rPr>
              <a:t>30 </a:t>
            </a:r>
            <a:r>
              <a:rPr lang="fr-CH" altLang="en-US" sz="1800" dirty="0">
                <a:solidFill>
                  <a:srgbClr val="3595B7"/>
                </a:solidFill>
                <a:latin typeface="Arial Narrow"/>
                <a:cs typeface="Arial Narrow"/>
              </a:rPr>
              <a:t>March </a:t>
            </a:r>
            <a:r>
              <a:rPr lang="fr-CH" altLang="en-US" sz="1800" dirty="0" smtClean="0">
                <a:solidFill>
                  <a:srgbClr val="3595B7"/>
                </a:solidFill>
                <a:latin typeface="Arial Narrow"/>
                <a:cs typeface="Arial Narrow"/>
              </a:rPr>
              <a:t> - 1 April 2016</a:t>
            </a:r>
            <a:r>
              <a:rPr lang="fr-CH" altLang="en-US" sz="1800" dirty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1800" dirty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2800" dirty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2800" dirty="0">
                <a:solidFill>
                  <a:srgbClr val="3595B7"/>
                </a:solidFill>
                <a:latin typeface="Arial Narrow"/>
                <a:cs typeface="Arial Narrow"/>
              </a:rPr>
            </a:br>
            <a:endParaRPr lang="en-US" altLang="en-US" sz="2800" dirty="0" smtClean="0">
              <a:solidFill>
                <a:srgbClr val="3595B7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772400" cy="79208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kern="1200" dirty="0" smtClean="0">
                <a:latin typeface="Arial" charset="0"/>
                <a:ea typeface="MS PGothic" charset="0"/>
                <a:cs typeface="Arial" charset="0"/>
              </a:rPr>
              <a:t>Update Rules of Procedure</a:t>
            </a:r>
            <a:endParaRPr lang="en-US" sz="3200" kern="1200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496944" cy="5013176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Extended Executive Committee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From 13 to 16  Member (Africa, CIS and Europe increase by 1)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POs observers</a:t>
            </a:r>
          </a:p>
          <a:p>
            <a:pPr marL="457200" lvl="1" indent="0">
              <a:buNone/>
            </a:pPr>
            <a:endParaRPr lang="en-US" sz="2800" b="1" dirty="0">
              <a:solidFill>
                <a:srgbClr val="0070C0"/>
              </a:solidFill>
              <a:latin typeface="Arial Narrow"/>
              <a:cs typeface="Arial Narrow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Programme </a:t>
            </a:r>
            <a:r>
              <a:rPr lang="en-US" sz="28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Board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Arial Narrow"/>
                <a:cs typeface="Arial Narrow"/>
              </a:rPr>
              <a:t>CEOS Represented</a:t>
            </a:r>
          </a:p>
          <a:p>
            <a:endParaRPr lang="en-US" sz="2800" b="1" dirty="0" smtClean="0">
              <a:solidFill>
                <a:srgbClr val="0070C0"/>
              </a:solidFill>
              <a:latin typeface="Arial Narrow"/>
              <a:cs typeface="Arial Narrow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Greater involvement of POs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Composition of Programme Board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Observers to Executive Committee</a:t>
            </a:r>
            <a:endParaRPr lang="en-US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7371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5"/>
          <p:cNvSpPr>
            <a:spLocks noChangeArrowheads="1"/>
          </p:cNvSpPr>
          <p:nvPr/>
        </p:nvSpPr>
        <p:spPr bwMode="auto">
          <a:xfrm>
            <a:off x="250825" y="746701"/>
            <a:ext cx="8893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b="1" dirty="0">
                <a:solidFill>
                  <a:srgbClr val="005FAA"/>
                </a:solidFill>
                <a:latin typeface="Arial" charset="0"/>
                <a:ea typeface="MS PGothic" charset="0"/>
                <a:cs typeface="Arial" charset="0"/>
              </a:rPr>
              <a:t>Capacity Building from the GEO Strategic Plan 2016 – 2025</a:t>
            </a:r>
          </a:p>
        </p:txBody>
      </p:sp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323528" y="1919728"/>
            <a:ext cx="8640638" cy="489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i="1" dirty="0" smtClean="0">
                <a:solidFill>
                  <a:srgbClr val="005FAA"/>
                </a:solidFill>
                <a:latin typeface="Tahoma" charset="0"/>
                <a:cs typeface="Tahoma" charset="0"/>
              </a:rPr>
              <a:t>GEO </a:t>
            </a:r>
            <a:r>
              <a:rPr lang="en-US" sz="2000" b="1" i="1" dirty="0">
                <a:solidFill>
                  <a:srgbClr val="005FAA"/>
                </a:solidFill>
                <a:latin typeface="Tahoma" charset="0"/>
                <a:cs typeface="Tahoma" charset="0"/>
              </a:rPr>
              <a:t>Core </a:t>
            </a:r>
            <a:r>
              <a:rPr lang="en-US" sz="2000" b="1" i="1" dirty="0" smtClean="0">
                <a:solidFill>
                  <a:srgbClr val="005FAA"/>
                </a:solidFill>
                <a:latin typeface="Tahoma" charset="0"/>
                <a:cs typeface="Tahoma" charset="0"/>
              </a:rPr>
              <a:t>Function </a:t>
            </a:r>
            <a:r>
              <a:rPr lang="en-US" sz="2000" b="1" i="1" dirty="0">
                <a:solidFill>
                  <a:srgbClr val="005FAA"/>
                </a:solidFill>
                <a:latin typeface="Tahoma" charset="0"/>
                <a:cs typeface="Tahoma" charset="0"/>
              </a:rPr>
              <a:t>- Cultivating awareness, building capacity and promoting </a:t>
            </a:r>
            <a:r>
              <a:rPr lang="en-US" sz="2000" b="1" i="1" dirty="0" smtClean="0">
                <a:solidFill>
                  <a:srgbClr val="005FAA"/>
                </a:solidFill>
                <a:latin typeface="Tahoma" charset="0"/>
                <a:cs typeface="Tahoma" charset="0"/>
              </a:rPr>
              <a:t>innovation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5FAA"/>
                </a:solidFill>
                <a:latin typeface="Tahoma" charset="0"/>
                <a:cs typeface="Tahoma" charset="0"/>
              </a:rPr>
              <a:t>Building </a:t>
            </a:r>
            <a:r>
              <a:rPr lang="en-US" sz="2000" dirty="0">
                <a:solidFill>
                  <a:srgbClr val="005FAA"/>
                </a:solidFill>
                <a:latin typeface="Tahoma" charset="0"/>
                <a:cs typeface="Tahoma" charset="0"/>
              </a:rPr>
              <a:t>capacity, </a:t>
            </a:r>
            <a:r>
              <a:rPr lang="en-US" sz="2000" dirty="0" smtClean="0">
                <a:solidFill>
                  <a:srgbClr val="005FAA"/>
                </a:solidFill>
                <a:latin typeface="Tahoma" charset="0"/>
                <a:cs typeface="Tahoma" charset="0"/>
              </a:rPr>
              <a:t>as well as sustaining and enhancing existing capacity</a:t>
            </a:r>
            <a:r>
              <a:rPr lang="en-US" sz="2000" dirty="0">
                <a:solidFill>
                  <a:srgbClr val="005FAA"/>
                </a:solidFill>
                <a:latin typeface="Tahoma" charset="0"/>
                <a:cs typeface="Tahoma" charset="0"/>
              </a:rPr>
              <a:t>, is essential for developing </a:t>
            </a:r>
            <a:r>
              <a:rPr lang="en-US" sz="2000" dirty="0" smtClean="0">
                <a:solidFill>
                  <a:srgbClr val="005FAA"/>
                </a:solidFill>
                <a:latin typeface="Tahoma" charset="0"/>
                <a:cs typeface="Tahoma" charset="0"/>
              </a:rPr>
              <a:t>competencies in </a:t>
            </a:r>
            <a:r>
              <a:rPr lang="en-US" sz="2000" dirty="0">
                <a:solidFill>
                  <a:srgbClr val="005FAA"/>
                </a:solidFill>
                <a:latin typeface="Tahoma" charset="0"/>
                <a:cs typeface="Tahoma" charset="0"/>
              </a:rPr>
              <a:t>the effective use of Earth observations for responding to societal challenges and addressing sustainable development </a:t>
            </a:r>
            <a:r>
              <a:rPr lang="en-US" sz="2000" dirty="0" smtClean="0">
                <a:solidFill>
                  <a:srgbClr val="005FAA"/>
                </a:solidFill>
                <a:latin typeface="Tahoma" charset="0"/>
                <a:cs typeface="Tahoma" charset="0"/>
              </a:rPr>
              <a:t>issues.</a:t>
            </a:r>
            <a:endParaRPr lang="en-US" sz="2000" dirty="0">
              <a:solidFill>
                <a:srgbClr val="005FAA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1800" dirty="0" smtClean="0">
                <a:solidFill>
                  <a:srgbClr val="005FAA"/>
                </a:solidFill>
                <a:latin typeface="Tahoma" charset="0"/>
                <a:cs typeface="Tahoma" charset="0"/>
              </a:rPr>
              <a:t>promote </a:t>
            </a:r>
            <a:r>
              <a:rPr lang="en-US" sz="1800" dirty="0">
                <a:solidFill>
                  <a:srgbClr val="005FAA"/>
                </a:solidFill>
                <a:latin typeface="Tahoma" charset="0"/>
                <a:cs typeface="Tahoma" charset="0"/>
              </a:rPr>
              <a:t>the engagement of institutional users </a:t>
            </a:r>
            <a:r>
              <a:rPr lang="en-US" sz="1800" dirty="0" smtClean="0">
                <a:solidFill>
                  <a:srgbClr val="005FAA"/>
                </a:solidFill>
                <a:latin typeface="Tahoma" charset="0"/>
                <a:cs typeface="Tahoma" charset="0"/>
              </a:rPr>
              <a:t>worldwide;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1800" dirty="0" smtClean="0">
                <a:solidFill>
                  <a:srgbClr val="005FAA"/>
                </a:solidFill>
                <a:latin typeface="Tahoma" charset="0"/>
                <a:cs typeface="Tahoma" charset="0"/>
              </a:rPr>
              <a:t>Assist countries </a:t>
            </a:r>
            <a:r>
              <a:rPr lang="en-US" sz="1800" dirty="0">
                <a:solidFill>
                  <a:srgbClr val="005FAA"/>
                </a:solidFill>
                <a:latin typeface="Tahoma" charset="0"/>
                <a:cs typeface="Tahoma" charset="0"/>
              </a:rPr>
              <a:t>and regions in increasing their capacity to </a:t>
            </a:r>
            <a:r>
              <a:rPr lang="en-US" sz="1800" dirty="0" smtClean="0">
                <a:solidFill>
                  <a:srgbClr val="005FAA"/>
                </a:solidFill>
                <a:latin typeface="Tahoma" charset="0"/>
                <a:cs typeface="Tahoma" charset="0"/>
              </a:rPr>
              <a:t>acquire</a:t>
            </a:r>
            <a:r>
              <a:rPr lang="en-US" sz="1800" dirty="0">
                <a:solidFill>
                  <a:srgbClr val="005FAA"/>
                </a:solidFill>
                <a:latin typeface="Tahoma" charset="0"/>
                <a:cs typeface="Tahoma" charset="0"/>
              </a:rPr>
              <a:t>, share, store, maintain, and utilize Earth observation data and </a:t>
            </a:r>
            <a:r>
              <a:rPr lang="en-US" sz="1800" dirty="0" smtClean="0">
                <a:solidFill>
                  <a:srgbClr val="005FAA"/>
                </a:solidFill>
                <a:latin typeface="Tahoma" charset="0"/>
                <a:cs typeface="Tahoma" charset="0"/>
              </a:rPr>
              <a:t>information</a:t>
            </a:r>
            <a:r>
              <a:rPr lang="en-US" sz="1800" dirty="0">
                <a:solidFill>
                  <a:srgbClr val="005FAA"/>
                </a:solidFill>
                <a:latin typeface="Tahoma" charset="0"/>
                <a:cs typeface="Tahoma" charset="0"/>
              </a:rPr>
              <a:t>; 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1800" dirty="0">
                <a:solidFill>
                  <a:srgbClr val="005FAA"/>
                </a:solidFill>
                <a:latin typeface="Tahoma" charset="0"/>
                <a:cs typeface="Tahoma" charset="0"/>
              </a:rPr>
              <a:t>E</a:t>
            </a:r>
            <a:r>
              <a:rPr lang="en-US" sz="1800" dirty="0" smtClean="0">
                <a:solidFill>
                  <a:srgbClr val="005FAA"/>
                </a:solidFill>
                <a:latin typeface="Tahoma" charset="0"/>
                <a:cs typeface="Tahoma" charset="0"/>
              </a:rPr>
              <a:t>ngage </a:t>
            </a:r>
            <a:r>
              <a:rPr lang="en-US" sz="1800" dirty="0">
                <a:solidFill>
                  <a:srgbClr val="005FAA"/>
                </a:solidFill>
                <a:latin typeface="Tahoma" charset="0"/>
                <a:cs typeface="Tahoma" charset="0"/>
              </a:rPr>
              <a:t>with the international development and donor organizations to </a:t>
            </a:r>
            <a:r>
              <a:rPr lang="en-US" sz="1800" dirty="0" smtClean="0">
                <a:solidFill>
                  <a:srgbClr val="005FAA"/>
                </a:solidFill>
                <a:latin typeface="Tahoma" charset="0"/>
                <a:cs typeface="Tahoma" charset="0"/>
              </a:rPr>
              <a:t>identify </a:t>
            </a:r>
            <a:r>
              <a:rPr lang="en-US" sz="1800" dirty="0">
                <a:solidFill>
                  <a:srgbClr val="005FAA"/>
                </a:solidFill>
                <a:latin typeface="Tahoma" charset="0"/>
                <a:cs typeface="Tahoma" charset="0"/>
              </a:rPr>
              <a:t>country-specific opportunities for demonstrating the value of Earth </a:t>
            </a:r>
            <a:r>
              <a:rPr lang="en-US" sz="1800" dirty="0" smtClean="0">
                <a:solidFill>
                  <a:srgbClr val="005FAA"/>
                </a:solidFill>
                <a:latin typeface="Tahoma" charset="0"/>
                <a:cs typeface="Tahoma" charset="0"/>
              </a:rPr>
              <a:t>observations;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1800" dirty="0">
                <a:solidFill>
                  <a:srgbClr val="005FAA"/>
                </a:solidFill>
                <a:latin typeface="Tahoma" charset="0"/>
                <a:cs typeface="Tahoma" charset="0"/>
              </a:rPr>
              <a:t>P</a:t>
            </a:r>
            <a:r>
              <a:rPr lang="en-US" sz="1800" dirty="0" smtClean="0">
                <a:solidFill>
                  <a:srgbClr val="005FAA"/>
                </a:solidFill>
                <a:latin typeface="Tahoma" charset="0"/>
                <a:cs typeface="Tahoma" charset="0"/>
              </a:rPr>
              <a:t>ursuing </a:t>
            </a:r>
            <a:r>
              <a:rPr lang="en-US" sz="1800" dirty="0">
                <a:solidFill>
                  <a:srgbClr val="005FAA"/>
                </a:solidFill>
                <a:latin typeface="Tahoma" charset="0"/>
                <a:cs typeface="Tahoma" charset="0"/>
              </a:rPr>
              <a:t>opportunities to work with the appropriate national and sub-national entities to develop activities towards improving decision-making; and 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1800" dirty="0" smtClean="0">
                <a:solidFill>
                  <a:srgbClr val="005FAA"/>
                </a:solidFill>
                <a:latin typeface="Tahoma" charset="0"/>
                <a:cs typeface="Tahoma" charset="0"/>
              </a:rPr>
              <a:t>Promote </a:t>
            </a:r>
            <a:r>
              <a:rPr lang="en-US" sz="1800" dirty="0">
                <a:solidFill>
                  <a:srgbClr val="005FAA"/>
                </a:solidFill>
                <a:latin typeface="Tahoma" charset="0"/>
                <a:cs typeface="Tahoma" charset="0"/>
              </a:rPr>
              <a:t>cooperation through national and regional GEO mechanisms. </a:t>
            </a:r>
            <a:endParaRPr lang="en-US" sz="1800" dirty="0" smtClean="0">
              <a:solidFill>
                <a:srgbClr val="005FAA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5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5212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kern="1200" dirty="0">
                <a:latin typeface="Arial" charset="0"/>
                <a:ea typeface="MS PGothic" charset="0"/>
                <a:cs typeface="Arial" charset="0"/>
              </a:rPr>
              <a:t>GEO Work Programme </a:t>
            </a:r>
            <a:r>
              <a:rPr lang="en-US" sz="3600" kern="1200" dirty="0" smtClean="0">
                <a:latin typeface="Arial" charset="0"/>
                <a:ea typeface="MS PGothic" charset="0"/>
                <a:cs typeface="Arial" charset="0"/>
              </a:rPr>
              <a:t>2016</a:t>
            </a:r>
            <a:endParaRPr lang="en-US" sz="3600" kern="1200" dirty="0">
              <a:latin typeface="Arial" charset="0"/>
              <a:ea typeface="MS PGothic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694542"/>
              </p:ext>
            </p:extLst>
          </p:nvPr>
        </p:nvGraphicFramePr>
        <p:xfrm>
          <a:off x="1259632" y="1700808"/>
          <a:ext cx="5904656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2473"/>
                <a:gridCol w="1079346"/>
                <a:gridCol w="1142837"/>
              </a:tblGrid>
              <a:tr h="43204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5FAA"/>
                          </a:solidFill>
                        </a:rPr>
                        <a:t>Community Activities</a:t>
                      </a:r>
                      <a:endParaRPr lang="en-US" sz="2400" dirty="0">
                        <a:solidFill>
                          <a:srgbClr val="005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5FAA"/>
                          </a:solidFill>
                        </a:rPr>
                        <a:t>33</a:t>
                      </a:r>
                      <a:endParaRPr lang="en-US" sz="2400" dirty="0">
                        <a:solidFill>
                          <a:srgbClr val="005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00"/>
                          </a:solidFill>
                        </a:rPr>
                        <a:t>14</a:t>
                      </a:r>
                      <a:endParaRPr lang="en-US" sz="24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5FAA"/>
                          </a:solidFill>
                        </a:rPr>
                        <a:t>GEO</a:t>
                      </a:r>
                      <a:r>
                        <a:rPr lang="en-US" sz="2400" baseline="0" dirty="0" smtClean="0">
                          <a:solidFill>
                            <a:srgbClr val="005FAA"/>
                          </a:solidFill>
                        </a:rPr>
                        <a:t> Initiatives</a:t>
                      </a:r>
                      <a:endParaRPr lang="en-US" sz="2400" dirty="0">
                        <a:solidFill>
                          <a:srgbClr val="005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5FAA"/>
                          </a:solidFill>
                        </a:rPr>
                        <a:t>20</a:t>
                      </a:r>
                      <a:endParaRPr lang="en-US" sz="2400" dirty="0">
                        <a:solidFill>
                          <a:srgbClr val="005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00"/>
                          </a:solidFill>
                        </a:rPr>
                        <a:t>15</a:t>
                      </a:r>
                      <a:endParaRPr lang="en-US" sz="24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5FAA"/>
                          </a:solidFill>
                        </a:rPr>
                        <a:t>Foundational Tasks</a:t>
                      </a:r>
                      <a:endParaRPr lang="en-US" sz="2400" dirty="0">
                        <a:solidFill>
                          <a:srgbClr val="005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5FAA"/>
                          </a:solidFill>
                        </a:rPr>
                        <a:t>18</a:t>
                      </a:r>
                      <a:endParaRPr lang="en-US" sz="2400" dirty="0">
                        <a:solidFill>
                          <a:srgbClr val="005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00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5FAA"/>
                          </a:solidFill>
                        </a:rPr>
                        <a:t>TOTAL</a:t>
                      </a:r>
                      <a:endParaRPr lang="en-US" sz="2400" b="1" dirty="0">
                        <a:solidFill>
                          <a:srgbClr val="005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5FAA"/>
                          </a:solidFill>
                        </a:rPr>
                        <a:t>71</a:t>
                      </a:r>
                      <a:endParaRPr lang="en-US" sz="2400" b="1" dirty="0">
                        <a:solidFill>
                          <a:srgbClr val="005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6600"/>
                          </a:solidFill>
                        </a:rPr>
                        <a:t>35</a:t>
                      </a:r>
                      <a:endParaRPr lang="en-US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 descr="Screen Shot 2015-12-02 at 06.4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 t="17580" r="12836" b="13506"/>
          <a:stretch>
            <a:fillRect/>
          </a:stretch>
        </p:blipFill>
        <p:spPr bwMode="auto">
          <a:xfrm>
            <a:off x="0" y="4509120"/>
            <a:ext cx="339756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860032" y="3692956"/>
            <a:ext cx="4283968" cy="3120420"/>
            <a:chOff x="4860032" y="3692956"/>
            <a:chExt cx="4283968" cy="3120420"/>
          </a:xfrm>
        </p:grpSpPr>
        <p:pic>
          <p:nvPicPr>
            <p:cNvPr id="3" name="Picture 2" descr="Screen Shot 2016-03-29 at 20.16.56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76" t="13965" r="24183" b="17447"/>
            <a:stretch/>
          </p:blipFill>
          <p:spPr>
            <a:xfrm>
              <a:off x="4860032" y="3692956"/>
              <a:ext cx="4283968" cy="312042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 bwMode="auto">
            <a:xfrm>
              <a:off x="7416824" y="4221088"/>
              <a:ext cx="1691680" cy="57606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710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5212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kern="1200" dirty="0" smtClean="0">
                <a:latin typeface="Arial" charset="0"/>
                <a:ea typeface="MS PGothic" charset="0"/>
                <a:cs typeface="Arial" charset="0"/>
              </a:rPr>
              <a:t>CB in GEO </a:t>
            </a:r>
            <a:r>
              <a:rPr lang="en-US" sz="3200" kern="1200" dirty="0">
                <a:latin typeface="Arial" charset="0"/>
                <a:ea typeface="MS PGothic" charset="0"/>
                <a:cs typeface="Arial" charset="0"/>
              </a:rPr>
              <a:t>Work Programme </a:t>
            </a:r>
            <a:r>
              <a:rPr lang="en-US" sz="3200" kern="1200" dirty="0" smtClean="0">
                <a:latin typeface="Arial" charset="0"/>
                <a:ea typeface="MS PGothic" charset="0"/>
                <a:cs typeface="Arial" charset="0"/>
              </a:rPr>
              <a:t>2016</a:t>
            </a:r>
            <a:endParaRPr lang="en-US" sz="3200" kern="1200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7939" y="3933056"/>
            <a:ext cx="8712968" cy="2592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68850"/>
              </p:ext>
            </p:extLst>
          </p:nvPr>
        </p:nvGraphicFramePr>
        <p:xfrm>
          <a:off x="323529" y="1324895"/>
          <a:ext cx="8640958" cy="5344465"/>
        </p:xfrm>
        <a:graphic>
          <a:graphicData uri="http://schemas.openxmlformats.org/drawingml/2006/table">
            <a:tbl>
              <a:tblPr/>
              <a:tblGrid>
                <a:gridCol w="1164878"/>
                <a:gridCol w="635321"/>
                <a:gridCol w="3384376"/>
                <a:gridCol w="720080"/>
                <a:gridCol w="2736303"/>
              </a:tblGrid>
              <a:tr h="131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</a:t>
                      </a:r>
                    </a:p>
                  </a:txBody>
                  <a:tcPr marL="9234" marR="9234" marT="9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Activities and Foundational Tasks</a:t>
                      </a:r>
                    </a:p>
                  </a:txBody>
                  <a:tcPr marL="9234" marR="9234" marT="9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 Initiatives</a:t>
                      </a:r>
                    </a:p>
                  </a:txBody>
                  <a:tcPr marL="9234" marR="9234" marT="9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1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Full </a:t>
                      </a:r>
                      <a:r>
                        <a:rPr lang="en-US" sz="1200" b="1" i="0" u="none" strike="noStrike" dirty="0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Activity</a:t>
                      </a:r>
                      <a:r>
                        <a:rPr lang="en-US" sz="1200" b="1" i="0" u="none" strike="noStrike" baseline="0" dirty="0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 / Task</a:t>
                      </a:r>
                      <a:endParaRPr lang="en-US" sz="1200" b="1" i="0" u="none" strike="noStrike" dirty="0">
                        <a:solidFill>
                          <a:srgbClr val="E26B0A"/>
                        </a:solidFill>
                        <a:effectLst/>
                        <a:latin typeface="Calibri"/>
                      </a:endParaRPr>
                    </a:p>
                  </a:txBody>
                  <a:tcPr marL="9234" marR="9234" marT="9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CA-15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Water Cycle Capacity Building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CA-25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Africa Global-scale Geochemical Baselines for mineral resource and environmental management: Capacity-building phase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CA-32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Research Data Science Summer Schools (new-CODATA/RDA)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CA-33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Building capacity for Forest Biodiversity in Asia and the Pacific Region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800" b="1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CD-01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Capacity Building Coordination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15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Component</a:t>
                      </a:r>
                    </a:p>
                  </a:txBody>
                  <a:tcPr marL="9234" marR="9234" marT="9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GD-04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GEONETCast Development and Operations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GI-01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GEOGLAM - Global Agricultural Monitoring and Early Warning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GD-09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GEO Knowledge Base development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GI-02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GEOBON-Global Biodiversity Observation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GI-03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GFOI Global Forest Observations Initiative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GI-07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Ocean and society - Blue Planet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GI-09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Global Wildfire Information System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GI-11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Information Services for Cold Regions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GI-15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GEO-GNOME Initiative: GEO Global Network for Observation and Information in Mountain Environments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GI-18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Earth Observations in Service of the 2030 Agenda for Sustainable Development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GI-19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AmeriGEOSS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GI-20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GEO Global Water Sustainability (GEOGLOWS) new-US</a:t>
                      </a:r>
                    </a:p>
                  </a:txBody>
                  <a:tcPr marL="9234" marR="9234" marT="9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14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5212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kern="1200" dirty="0" smtClean="0">
                <a:latin typeface="Arial" charset="0"/>
                <a:ea typeface="MS PGothic" charset="0"/>
                <a:cs typeface="Arial" charset="0"/>
              </a:rPr>
              <a:t>CB in GEO </a:t>
            </a:r>
            <a:r>
              <a:rPr lang="en-US" sz="3600" kern="1200" dirty="0">
                <a:latin typeface="Arial" charset="0"/>
                <a:ea typeface="MS PGothic" charset="0"/>
                <a:cs typeface="Arial" charset="0"/>
              </a:rPr>
              <a:t>Work Programme </a:t>
            </a:r>
            <a:r>
              <a:rPr lang="en-US" sz="3600" kern="1200" dirty="0" smtClean="0">
                <a:latin typeface="Arial" charset="0"/>
                <a:ea typeface="MS PGothic" charset="0"/>
                <a:cs typeface="Arial" charset="0"/>
              </a:rPr>
              <a:t>2016</a:t>
            </a:r>
            <a:endParaRPr lang="en-US" sz="3600" kern="1200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7939" y="3933056"/>
            <a:ext cx="8712968" cy="2592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633857"/>
              </p:ext>
            </p:extLst>
          </p:nvPr>
        </p:nvGraphicFramePr>
        <p:xfrm>
          <a:off x="323528" y="1641675"/>
          <a:ext cx="8278687" cy="4901451"/>
        </p:xfrm>
        <a:graphic>
          <a:graphicData uri="http://schemas.openxmlformats.org/drawingml/2006/table">
            <a:tbl>
              <a:tblPr/>
              <a:tblGrid>
                <a:gridCol w="1152128"/>
                <a:gridCol w="792088"/>
                <a:gridCol w="2880320"/>
                <a:gridCol w="576064"/>
                <a:gridCol w="2878087"/>
              </a:tblGrid>
              <a:tr h="14389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Activities and Foundational Tasks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 Initiatives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420">
                <a:tc rowSpan="9"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2016 Activities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CA-01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Global Land Cover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GI-04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Global Observing System for Mercury and Persistent Organic Pollutants (PoPs)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CA-09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Precipitation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CA-10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Evapotranspiration (and Evaporation)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GI-14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GECO: the GEO Global Ecosystem Initiative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CA-12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River discharge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CA-15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Water Cycle Capacity Building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CA-16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Global Drought Information System (GDIS)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CA-23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Space and Security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CA-26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Earth Observation in Cultural Heritage documentation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GD-07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GCI Development (includes development of Data Management guidelines)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38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974706"/>
                          </a:solidFill>
                          <a:effectLst/>
                          <a:latin typeface="Calibri"/>
                        </a:rPr>
                        <a:t>Objectives and / or Future Plans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974706"/>
                          </a:solidFill>
                          <a:effectLst/>
                          <a:latin typeface="Calibri"/>
                        </a:rPr>
                        <a:t>CA-02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974706"/>
                          </a:solidFill>
                          <a:effectLst/>
                          <a:latin typeface="Calibri"/>
                        </a:rPr>
                        <a:t>WGLCA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974706"/>
                          </a:solidFill>
                          <a:effectLst/>
                          <a:latin typeface="Calibri"/>
                        </a:rPr>
                        <a:t>GI-08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974706"/>
                          </a:solidFill>
                          <a:effectLst/>
                          <a:latin typeface="Calibri"/>
                        </a:rPr>
                        <a:t>GEO Geohazard Supersites and Natural Laboratories (GSNL)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974706"/>
                          </a:solidFill>
                          <a:effectLst/>
                          <a:latin typeface="Calibri"/>
                        </a:rPr>
                        <a:t>CA-07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974706"/>
                          </a:solidFill>
                          <a:effectLst/>
                          <a:latin typeface="Calibri"/>
                        </a:rPr>
                        <a:t>Integrated Water-cycle Products and Services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974706"/>
                          </a:solidFill>
                          <a:effectLst/>
                          <a:latin typeface="Calibri"/>
                        </a:rPr>
                        <a:t>GI-12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974706"/>
                          </a:solidFill>
                          <a:effectLst/>
                          <a:latin typeface="Calibri"/>
                        </a:rPr>
                        <a:t>Integrated Information Systems for Health (Cholera, Heat waves)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1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974706"/>
                          </a:solidFill>
                          <a:effectLst/>
                          <a:latin typeface="Calibri"/>
                        </a:rPr>
                        <a:t>CA-29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974706"/>
                          </a:solidFill>
                          <a:effectLst/>
                          <a:latin typeface="Calibri"/>
                        </a:rPr>
                        <a:t>Using Geospatial Data to Identify and Monitor Ecosystem Service and Track in a Natural Capital – Ecosystems Accounts Framework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974706"/>
                          </a:solidFill>
                          <a:effectLst/>
                          <a:latin typeface="Calibri"/>
                        </a:rPr>
                        <a:t>GI-16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974706"/>
                          </a:solidFill>
                          <a:effectLst/>
                          <a:latin typeface="Calibri"/>
                        </a:rPr>
                        <a:t>GEO-DARMA (Data Access for Risk Management)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974706"/>
                          </a:solidFill>
                          <a:effectLst/>
                          <a:latin typeface="Calibri"/>
                        </a:rPr>
                        <a:t>CD-03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974706"/>
                          </a:solidFill>
                          <a:effectLst/>
                          <a:latin typeface="Calibri"/>
                        </a:rPr>
                        <a:t>Assess the benefits from EOs and of their socio-economic value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34" marR="10134" marT="101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0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772400" cy="533400"/>
          </a:xfrm>
        </p:spPr>
        <p:txBody>
          <a:bodyPr/>
          <a:lstStyle/>
          <a:p>
            <a:r>
              <a:rPr lang="en-US" dirty="0" smtClean="0"/>
              <a:t>SBAs, Community Activities and Initiatives-1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752195"/>
              </p:ext>
            </p:extLst>
          </p:nvPr>
        </p:nvGraphicFramePr>
        <p:xfrm>
          <a:off x="533400" y="1600200"/>
          <a:ext cx="8153400" cy="498576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90600"/>
                <a:gridCol w="533400"/>
                <a:gridCol w="2743200"/>
                <a:gridCol w="609600"/>
                <a:gridCol w="3276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SBA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GEO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 Initiatives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Community Activities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GI-02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GEOBON-Global Biodiversity Observation (GEO BON)</a:t>
                      </a:r>
                      <a:r>
                        <a:rPr lang="en-US" sz="1100" b="1" kern="12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	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CA-29</a:t>
                      </a:r>
                      <a:endParaRPr lang="en-US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Using Geospatial Data to Identify and Monitor Ecosystem Service and Track in a Natural Capital – Ecosystems Accounts </a:t>
                      </a:r>
                      <a:r>
                        <a:rPr lang="en-US" sz="1100" b="1" kern="1200" dirty="0" smtClean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Framework</a:t>
                      </a:r>
                      <a:endParaRPr lang="en-US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GI-03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GFOI Global Forest Observation Initiative 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CA-30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Harmful Algal Bloom (HAB) Early Warning </a:t>
                      </a:r>
                      <a:r>
                        <a:rPr lang="en-US" sz="11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System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6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solidFill>
                            <a:srgbClr val="00009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GI-14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solidFill>
                            <a:srgbClr val="00009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GECO: the GEO Global Ecosystem Initiative </a:t>
                      </a:r>
                      <a:endParaRPr lang="en-US" sz="1100" b="1" dirty="0">
                        <a:solidFill>
                          <a:srgbClr val="00009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CA-31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For Global Mangrove </a:t>
                      </a:r>
                      <a:r>
                        <a:rPr lang="en-US" sz="11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Monitoring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GI-15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GEO-GNOME Initiative: GEO Global Network for Observation and information in Mountain Environments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GI-08</a:t>
                      </a:r>
                      <a:endParaRPr lang="en-US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GEO </a:t>
                      </a:r>
                      <a:r>
                        <a:rPr lang="en-US" sz="1100" b="1" kern="1200" dirty="0" err="1">
                          <a:solidFill>
                            <a:srgbClr val="8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Geohazard</a:t>
                      </a:r>
                      <a:r>
                        <a:rPr lang="en-US" sz="1100" b="1" kern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 Supersites and Natural Laboratories (GSNL) </a:t>
                      </a:r>
                      <a:endParaRPr lang="en-US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00009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CA-23</a:t>
                      </a:r>
                      <a:endParaRPr lang="en-US" sz="1100" b="1">
                        <a:solidFill>
                          <a:srgbClr val="00009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9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Space and Security</a:t>
                      </a:r>
                      <a:endParaRPr lang="en-US" sz="1100" b="1" dirty="0">
                        <a:solidFill>
                          <a:srgbClr val="00009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GI-09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Global Wildfire Information System 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00009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CA-26</a:t>
                      </a:r>
                      <a:endParaRPr lang="en-US" sz="1100" b="1">
                        <a:solidFill>
                          <a:srgbClr val="00009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9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Towards Chinese tsunami mitigation system under GEO framework</a:t>
                      </a:r>
                      <a:endParaRPr lang="en-US" sz="1100" b="1" dirty="0">
                        <a:solidFill>
                          <a:srgbClr val="00009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GI-16</a:t>
                      </a:r>
                      <a:endParaRPr lang="en-US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GEO-DARMA = Data Access for Risk </a:t>
                      </a:r>
                      <a:r>
                        <a:rPr lang="en-US" sz="1100" b="1" kern="1200" dirty="0" smtClean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Management </a:t>
                      </a:r>
                      <a:r>
                        <a:rPr lang="en-US" sz="1100" b="1" kern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(</a:t>
                      </a:r>
                      <a:r>
                        <a:rPr lang="en-US" sz="1100" b="1" i="1" kern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to support the implementation of Sendai </a:t>
                      </a:r>
                      <a:r>
                        <a:rPr lang="en-US" sz="1100" b="1" i="1" kern="1200" dirty="0" smtClean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framework).</a:t>
                      </a:r>
                      <a:endParaRPr lang="en-US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CA-27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Foster Utilization of Earth Observation Remote Sensing and In Situ Data for All Phases of Disaster Risk Management (new-CEOS)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CA-28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Global Flood Risk </a:t>
                      </a:r>
                      <a:r>
                        <a:rPr lang="en-US" sz="11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Monitoring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GI-10</a:t>
                      </a:r>
                      <a:endParaRPr lang="en-US" sz="11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EO data and renewable energies 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CA-06</a:t>
                      </a:r>
                      <a:endParaRPr lang="en-US" sz="11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EO data and mineral resources (Includes </a:t>
                      </a:r>
                      <a:r>
                        <a:rPr lang="en-US" sz="11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Impact </a:t>
                      </a: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Monitoring System for Geo-Resource Exploration and Exploitation)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FF66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CA-25</a:t>
                      </a:r>
                      <a:endParaRPr lang="en-US" sz="1100" b="1">
                        <a:solidFill>
                          <a:srgbClr val="FF66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FF66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Africa Global-scale Geochemical Baselines for mineral resource and environmental management: Capacity-building phase</a:t>
                      </a:r>
                      <a:endParaRPr lang="en-US" sz="1100" b="1" dirty="0">
                        <a:solidFill>
                          <a:srgbClr val="FF66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555143"/>
            <a:ext cx="643176" cy="64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2" y="4038600"/>
            <a:ext cx="642195" cy="64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3" y="5486400"/>
            <a:ext cx="642194" cy="64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60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772400" cy="533400"/>
          </a:xfrm>
        </p:spPr>
        <p:txBody>
          <a:bodyPr/>
          <a:lstStyle/>
          <a:p>
            <a:r>
              <a:rPr lang="en-US" dirty="0" smtClean="0"/>
              <a:t>SBAs, Community Activities and Initiatives-2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956017"/>
              </p:ext>
            </p:extLst>
          </p:nvPr>
        </p:nvGraphicFramePr>
        <p:xfrm>
          <a:off x="533400" y="1600200"/>
          <a:ext cx="8153400" cy="480059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90600"/>
                <a:gridCol w="457200"/>
                <a:gridCol w="2895600"/>
                <a:gridCol w="533400"/>
                <a:gridCol w="32766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SBA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GEO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 Initiatives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Community Activities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2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5FA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GI-01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GEOGLAM-Global Agricultural Monitoring and Early Warning 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>
                          <a:solidFill>
                            <a:srgbClr val="00009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GI-04</a:t>
                      </a:r>
                      <a:endParaRPr lang="en-US" sz="1100" b="1">
                        <a:solidFill>
                          <a:srgbClr val="00009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solidFill>
                            <a:srgbClr val="00009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Global Observing System for Mercury and Persistent Pollutants</a:t>
                      </a:r>
                      <a:endParaRPr lang="en-US" sz="1100" b="1" dirty="0">
                        <a:solidFill>
                          <a:srgbClr val="00009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CA-07</a:t>
                      </a:r>
                      <a:endParaRPr lang="en-US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Integrated Water-cycle Products and Services - Overall coordination</a:t>
                      </a:r>
                      <a:endParaRPr lang="en-US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GI-12</a:t>
                      </a:r>
                      <a:endParaRPr lang="en-US" sz="1100" b="1">
                        <a:solidFill>
                          <a:srgbClr val="80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Integrated Information Systems for Health (Cholera, Heat waves)</a:t>
                      </a:r>
                      <a:endParaRPr lang="en-US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CA-14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GEO Water Quality 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GI-13</a:t>
                      </a:r>
                      <a:endParaRPr lang="en-US" sz="11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Integration of Methods for Air Quality and Health Data, Remote Sensed and In-Situ with Disease Estimate </a:t>
                      </a:r>
                      <a:r>
                        <a:rPr lang="en-US" sz="11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Techniques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CA-18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Water Cycle Integrator (WCI)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CA-19</a:t>
                      </a:r>
                      <a:endParaRPr lang="en-US" sz="11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E2E Water Indicators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CA-22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Linking water tasks with wider societal benefit areas and the post-2015 global development framework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786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GI-17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Global Urban Observation and Information 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CA-24</a:t>
                      </a:r>
                      <a:endParaRPr lang="en-US" sz="11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Earth Observation in Cultural Heritage documentation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GI-21</a:t>
                      </a:r>
                      <a:endParaRPr lang="en-US" sz="11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Human Planet Initiative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2" y="2022727"/>
            <a:ext cx="642195" cy="64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3" y="2819400"/>
            <a:ext cx="642194" cy="64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2" y="4308727"/>
            <a:ext cx="642195" cy="64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2" y="5715000"/>
            <a:ext cx="642195" cy="64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83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772400" cy="533400"/>
          </a:xfrm>
        </p:spPr>
        <p:txBody>
          <a:bodyPr/>
          <a:lstStyle/>
          <a:p>
            <a:r>
              <a:rPr lang="en-US" dirty="0" smtClean="0"/>
              <a:t>SBAs, Community Activities and Initiatives-3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72406"/>
              </p:ext>
            </p:extLst>
          </p:nvPr>
        </p:nvGraphicFramePr>
        <p:xfrm>
          <a:off x="533400" y="1640459"/>
          <a:ext cx="8153400" cy="46841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90600"/>
                <a:gridCol w="533400"/>
                <a:gridCol w="2514600"/>
                <a:gridCol w="5334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SBA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GEO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 Initiatives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Community Activities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 rowSpan="16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GI-11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Information Services for Cold Regions 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CA-07</a:t>
                      </a:r>
                      <a:endParaRPr lang="en-US" sz="1100" b="1">
                        <a:solidFill>
                          <a:srgbClr val="80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Integrated Water-cycle Products and Services - Overall coordination</a:t>
                      </a:r>
                      <a:endParaRPr lang="en-US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63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GI-20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GEO Global Water Security (GEOGLOWS)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CA-08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Water Vapor and Clouds </a:t>
                      </a:r>
                      <a:r>
                        <a:rPr lang="en-US" sz="11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(Aerosol &amp; </a:t>
                      </a: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Precipitation)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00009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CA-09</a:t>
                      </a:r>
                      <a:endParaRPr lang="en-US" sz="1100" b="1">
                        <a:solidFill>
                          <a:srgbClr val="00009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9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Precipitation</a:t>
                      </a:r>
                      <a:endParaRPr lang="en-US" sz="1100" b="1" dirty="0">
                        <a:solidFill>
                          <a:srgbClr val="00009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9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CA-10</a:t>
                      </a:r>
                      <a:endParaRPr lang="en-US" sz="1100" b="1" dirty="0">
                        <a:solidFill>
                          <a:srgbClr val="00009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9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Evapotranspiration (and Evaporation)</a:t>
                      </a:r>
                      <a:endParaRPr lang="en-US" sz="1100" b="1" dirty="0">
                        <a:solidFill>
                          <a:srgbClr val="00009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4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CA-11</a:t>
                      </a:r>
                      <a:endParaRPr lang="en-US" sz="11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Soil Moisture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08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00009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CA-12</a:t>
                      </a:r>
                      <a:endParaRPr lang="en-US" sz="1100" b="1">
                        <a:solidFill>
                          <a:srgbClr val="00009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9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River Discharge</a:t>
                      </a:r>
                      <a:endParaRPr lang="en-US" sz="1100" b="1" dirty="0">
                        <a:solidFill>
                          <a:srgbClr val="00009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82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CA-13</a:t>
                      </a:r>
                      <a:endParaRPr lang="en-US" sz="11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Groundwater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56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CA-14</a:t>
                      </a:r>
                      <a:endParaRPr lang="en-US" sz="11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GEO Water Quality 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30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FF66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CA-15</a:t>
                      </a:r>
                      <a:endParaRPr lang="en-US" sz="1100" b="1">
                        <a:solidFill>
                          <a:srgbClr val="FF66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FF66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Water Cycle Capacity Building </a:t>
                      </a:r>
                      <a:endParaRPr lang="en-US" sz="1100" b="1" dirty="0">
                        <a:solidFill>
                          <a:srgbClr val="FF660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04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9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CA-16</a:t>
                      </a:r>
                      <a:endParaRPr lang="en-US" sz="1100" b="1" dirty="0">
                        <a:solidFill>
                          <a:srgbClr val="00009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000090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Global Drought Information System (GDIS)</a:t>
                      </a:r>
                      <a:endParaRPr lang="en-US" sz="1100" b="1" dirty="0">
                        <a:solidFill>
                          <a:srgbClr val="00009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378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CA-17</a:t>
                      </a:r>
                      <a:endParaRPr lang="en-US" sz="11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GEO Great Lakes Activity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52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CA-18</a:t>
                      </a:r>
                      <a:endParaRPr lang="en-US" sz="11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Water Cycle Integrator (WCI)</a:t>
                      </a:r>
                      <a:endParaRPr lang="en-US" sz="11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26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CA-19</a:t>
                      </a:r>
                      <a:endParaRPr lang="en-US" sz="11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E2E Water Indicators</a:t>
                      </a:r>
                      <a:endParaRPr lang="en-US" sz="11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CA-20</a:t>
                      </a:r>
                      <a:endParaRPr lang="en-US" sz="11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EartH2Observe</a:t>
                      </a:r>
                      <a:endParaRPr lang="en-US" sz="11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74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CA-21</a:t>
                      </a:r>
                      <a:endParaRPr lang="en-US" sz="1100" b="1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Total Water Prediction: Observations </a:t>
                      </a:r>
                      <a:r>
                        <a:rPr lang="en-US" sz="11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Infrastructure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CA-22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PMingLiU"/>
                          <a:cs typeface="Arial"/>
                        </a:rPr>
                        <a:t>Linking water tasks with wider societal benefit areas and the post-2015 global development framework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0" y="3810000"/>
            <a:ext cx="6835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5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772400" cy="79208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kern="1200" dirty="0" smtClean="0">
                <a:latin typeface="Arial" charset="0"/>
                <a:ea typeface="MS PGothic" charset="0"/>
                <a:cs typeface="Arial" charset="0"/>
              </a:rPr>
              <a:t>Foundational Task CD-01 Capacity Building Coordination</a:t>
            </a:r>
            <a:endParaRPr lang="en-US" sz="3200" kern="1200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72208"/>
            <a:ext cx="8496944" cy="479715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Arial Narrow"/>
                <a:cs typeface="Arial Narrow"/>
              </a:rPr>
              <a:t>Coordination </a:t>
            </a:r>
            <a:r>
              <a:rPr lang="en-US" sz="2000" dirty="0">
                <a:solidFill>
                  <a:srgbClr val="0070C0"/>
                </a:solidFill>
                <a:latin typeface="Arial Narrow"/>
                <a:cs typeface="Arial Narrow"/>
              </a:rPr>
              <a:t>of the capacity building activities associated with the acquisition, processing and use of EO data and information for policy and decision-making. </a:t>
            </a:r>
            <a:r>
              <a:rPr lang="en-US" sz="2000" dirty="0">
                <a:solidFill>
                  <a:srgbClr val="0070C0"/>
                </a:solidFill>
                <a:latin typeface="Arial Narrow"/>
                <a:cs typeface="Arial Narrow"/>
              </a:rPr>
              <a:t>They include definition and use of clear mechanisms for identification of the “global CB offer”, its gaps in and promotion of coordinated actions to address them.</a:t>
            </a:r>
            <a:endParaRPr lang="en-US" sz="2000" dirty="0">
              <a:solidFill>
                <a:srgbClr val="0070C0"/>
              </a:solidFill>
              <a:latin typeface="Arial Narrow"/>
              <a:cs typeface="Arial Narrow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Task Team in place: 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  <a:latin typeface="Arial Narrow"/>
                <a:cs typeface="Arial Narrow"/>
              </a:rPr>
              <a:t>GEO Secretariat – coordination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  <a:latin typeface="Arial Narrow"/>
                <a:cs typeface="Arial Narrow"/>
              </a:rPr>
              <a:t>Mark </a:t>
            </a:r>
            <a:r>
              <a:rPr lang="en-US" sz="1800" dirty="0" err="1">
                <a:solidFill>
                  <a:srgbClr val="0070C0"/>
                </a:solidFill>
                <a:latin typeface="Arial Narrow"/>
                <a:cs typeface="Arial Narrow"/>
              </a:rPr>
              <a:t>Noort</a:t>
            </a:r>
            <a:r>
              <a:rPr lang="en-US" sz="1800" dirty="0">
                <a:solidFill>
                  <a:srgbClr val="0070C0"/>
                </a:solidFill>
                <a:latin typeface="Arial Narrow"/>
                <a:cs typeface="Arial Narrow"/>
              </a:rPr>
              <a:t>, HCP International, Netherlands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  <a:latin typeface="Arial Narrow"/>
                <a:cs typeface="Arial Narrow"/>
              </a:rPr>
              <a:t>Gregory Giuliani, UNIGE &amp; UNEPGRID, </a:t>
            </a:r>
            <a:r>
              <a:rPr lang="en-US" sz="1800" dirty="0" smtClean="0">
                <a:solidFill>
                  <a:srgbClr val="0070C0"/>
                </a:solidFill>
                <a:latin typeface="Arial Narrow"/>
                <a:cs typeface="Arial Narrow"/>
              </a:rPr>
              <a:t>Switzerland</a:t>
            </a:r>
            <a:endParaRPr lang="en-US" sz="1800" dirty="0">
              <a:solidFill>
                <a:srgbClr val="0070C0"/>
              </a:solidFill>
              <a:latin typeface="Arial Narrow"/>
              <a:cs typeface="Arial Narrow"/>
            </a:endParaRPr>
          </a:p>
          <a:p>
            <a:pPr lvl="1"/>
            <a:r>
              <a:rPr lang="en-US" sz="1800" dirty="0">
                <a:solidFill>
                  <a:srgbClr val="0070C0"/>
                </a:solidFill>
                <a:latin typeface="Arial Narrow"/>
                <a:cs typeface="Arial Narrow"/>
              </a:rPr>
              <a:t>Nancy </a:t>
            </a:r>
            <a:r>
              <a:rPr lang="en-US" sz="1800" dirty="0" err="1">
                <a:solidFill>
                  <a:srgbClr val="0070C0"/>
                </a:solidFill>
                <a:latin typeface="Arial Narrow"/>
                <a:cs typeface="Arial Narrow"/>
              </a:rPr>
              <a:t>Searby</a:t>
            </a:r>
            <a:r>
              <a:rPr lang="en-US" sz="1800" dirty="0">
                <a:solidFill>
                  <a:srgbClr val="0070C0"/>
                </a:solidFill>
                <a:latin typeface="Arial Narrow"/>
                <a:cs typeface="Arial Narrow"/>
              </a:rPr>
              <a:t>, NASA, CEOS </a:t>
            </a:r>
            <a:r>
              <a:rPr lang="en-US" sz="1800" dirty="0" err="1">
                <a:solidFill>
                  <a:srgbClr val="0070C0"/>
                </a:solidFill>
                <a:latin typeface="Arial Narrow"/>
                <a:cs typeface="Arial Narrow"/>
              </a:rPr>
              <a:t>WGCapD</a:t>
            </a:r>
            <a:r>
              <a:rPr lang="en-US" sz="1800" dirty="0">
                <a:solidFill>
                  <a:srgbClr val="0070C0"/>
                </a:solidFill>
                <a:latin typeface="Arial Narrow"/>
                <a:cs typeface="Arial Narrow"/>
              </a:rPr>
              <a:t>, United States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  <a:latin typeface="Arial Narrow"/>
                <a:cs typeface="Arial Narrow"/>
              </a:rPr>
              <a:t>Eric Wood, USGS, CEOS </a:t>
            </a:r>
            <a:r>
              <a:rPr lang="en-US" sz="1800" dirty="0" err="1">
                <a:solidFill>
                  <a:srgbClr val="0070C0"/>
                </a:solidFill>
                <a:latin typeface="Arial Narrow"/>
                <a:cs typeface="Arial Narrow"/>
              </a:rPr>
              <a:t>WGCapD</a:t>
            </a:r>
            <a:r>
              <a:rPr lang="en-US" sz="1800" dirty="0">
                <a:solidFill>
                  <a:srgbClr val="0070C0"/>
                </a:solidFill>
                <a:latin typeface="Arial Narrow"/>
                <a:cs typeface="Arial Narrow"/>
              </a:rPr>
              <a:t>, United States		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  <a:latin typeface="Arial Narrow"/>
                <a:cs typeface="Arial Narrow"/>
              </a:rPr>
              <a:t>Angelica Gutierrez, NOAA, United States		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  <a:latin typeface="Arial Narrow"/>
                <a:cs typeface="Arial Narrow"/>
              </a:rPr>
              <a:t>Doug </a:t>
            </a:r>
            <a:r>
              <a:rPr lang="en-US" sz="1800" dirty="0" err="1">
                <a:solidFill>
                  <a:srgbClr val="0070C0"/>
                </a:solidFill>
                <a:latin typeface="Arial Narrow"/>
                <a:cs typeface="Arial Narrow"/>
              </a:rPr>
              <a:t>Muchoney</a:t>
            </a:r>
            <a:r>
              <a:rPr lang="en-US" sz="1800" dirty="0">
                <a:solidFill>
                  <a:srgbClr val="0070C0"/>
                </a:solidFill>
                <a:latin typeface="Arial Narrow"/>
                <a:cs typeface="Arial Narrow"/>
              </a:rPr>
              <a:t>, USGS, United States		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  <a:latin typeface="Arial Narrow"/>
                <a:cs typeface="Arial Narrow"/>
              </a:rPr>
              <a:t>Simon </a:t>
            </a:r>
            <a:r>
              <a:rPr lang="en-US" sz="1800" dirty="0" err="1">
                <a:solidFill>
                  <a:srgbClr val="0070C0"/>
                </a:solidFill>
                <a:latin typeface="Arial Narrow"/>
                <a:cs typeface="Arial Narrow"/>
              </a:rPr>
              <a:t>Hodson</a:t>
            </a:r>
            <a:r>
              <a:rPr lang="en-US" sz="1800" dirty="0">
                <a:solidFill>
                  <a:srgbClr val="0070C0"/>
                </a:solidFill>
                <a:latin typeface="Arial Narrow"/>
                <a:cs typeface="Arial Narrow"/>
              </a:rPr>
              <a:t>, </a:t>
            </a:r>
            <a:r>
              <a:rPr lang="en-US" sz="1800" dirty="0" smtClean="0">
                <a:solidFill>
                  <a:srgbClr val="0070C0"/>
                </a:solidFill>
                <a:latin typeface="Arial Narrow"/>
                <a:cs typeface="Arial Narrow"/>
              </a:rPr>
              <a:t>CODATA</a:t>
            </a:r>
            <a:endParaRPr lang="en-US" sz="1800" dirty="0">
              <a:solidFill>
                <a:srgbClr val="0070C0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Capacity Building Forum </a:t>
            </a:r>
            <a:endParaRPr lang="en-US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4292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772400" cy="79208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kern="1200" dirty="0" smtClean="0">
                <a:latin typeface="Arial" charset="0"/>
                <a:ea typeface="MS PGothic" charset="0"/>
                <a:cs typeface="Arial" charset="0"/>
              </a:rPr>
              <a:t>Foundational Task CD-01 Capacity Building Coordination</a:t>
            </a:r>
            <a:endParaRPr lang="en-US" sz="3200" kern="1200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496944" cy="432048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Activities and outputs: 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Arial Narrow"/>
                <a:cs typeface="Arial Narrow"/>
              </a:rPr>
              <a:t>Periodic review and update of the resource facility (relevance, maintenance and marketing)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Arial Narrow"/>
                <a:cs typeface="Arial Narrow"/>
              </a:rPr>
              <a:t>Periodic review of capacity building needs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Arial Narrow"/>
                <a:cs typeface="Arial Narrow"/>
              </a:rPr>
              <a:t>Develop and maintain a database with resource providers, ongoing programmes and activities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Arial Narrow"/>
                <a:cs typeface="Arial Narrow"/>
              </a:rPr>
              <a:t>Undertake brokering activities - match needs with capabilities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Arial Narrow"/>
                <a:cs typeface="Arial Narrow"/>
              </a:rPr>
              <a:t>Strengthen links with the Permanent Framework Network (PNF) for improved stakeholder interaction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  <a:latin typeface="Arial Narrow"/>
                <a:cs typeface="Arial Narrow"/>
              </a:rPr>
              <a:t>Develop </a:t>
            </a:r>
            <a:r>
              <a:rPr lang="en-US" sz="2000" dirty="0">
                <a:solidFill>
                  <a:srgbClr val="0070C0"/>
                </a:solidFill>
                <a:latin typeface="Arial Narrow"/>
                <a:cs typeface="Arial Narrow"/>
              </a:rPr>
              <a:t>and maintain a database with resource providers, ongoing programmes and activities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Arial Narrow"/>
                <a:cs typeface="Arial Narrow"/>
              </a:rPr>
              <a:t>Impact assessment -  M&amp;E – </a:t>
            </a:r>
            <a:r>
              <a:rPr lang="en-US" sz="2000" dirty="0" smtClean="0">
                <a:solidFill>
                  <a:srgbClr val="0070C0"/>
                </a:solidFill>
                <a:latin typeface="Arial Narrow"/>
                <a:cs typeface="Arial Narrow"/>
              </a:rPr>
              <a:t>guidelines</a:t>
            </a:r>
            <a:endParaRPr lang="en-US" sz="2800" dirty="0" smtClean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0534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5" descr="https://www.earthobservations.org/images/page-graphics/informed_decis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990600"/>
            <a:ext cx="75501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itel 1"/>
          <p:cNvSpPr txBox="1">
            <a:spLocks/>
          </p:cNvSpPr>
          <p:nvPr/>
        </p:nvSpPr>
        <p:spPr bwMode="auto">
          <a:xfrm>
            <a:off x="2915816" y="228600"/>
            <a:ext cx="3095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e-DE" sz="2800" b="1" dirty="0">
                <a:solidFill>
                  <a:srgbClr val="005FAA"/>
                </a:solidFill>
                <a:cs typeface="Arial" charset="0"/>
              </a:rPr>
              <a:t>GEO Vision</a:t>
            </a:r>
          </a:p>
        </p:txBody>
      </p:sp>
    </p:spTree>
    <p:extLst>
      <p:ext uri="{BB962C8B-B14F-4D97-AF65-F5344CB8AC3E}">
        <p14:creationId xmlns:p14="http://schemas.microsoft.com/office/powerpoint/2010/main" val="140487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772400" cy="79208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kern="1200" dirty="0" smtClean="0">
                <a:latin typeface="Arial" charset="0"/>
                <a:ea typeface="MS PGothic" charset="0"/>
                <a:cs typeface="Arial" charset="0"/>
              </a:rPr>
              <a:t>Foundational Task CD-01 Capacity Building Coordination</a:t>
            </a:r>
            <a:endParaRPr lang="en-US" sz="3200" kern="1200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44216"/>
            <a:ext cx="8496944" cy="479715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" indent="0">
              <a:buNone/>
            </a:pPr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Establish Capacity Building Forum  to strengthen </a:t>
            </a:r>
            <a:r>
              <a:rPr lang="en-US" dirty="0">
                <a:solidFill>
                  <a:srgbClr val="0070C0"/>
                </a:solidFill>
                <a:latin typeface="Arial Narrow"/>
                <a:cs typeface="Arial Narrow"/>
              </a:rPr>
              <a:t>coordination of capacity building in GEO, sharing of information on activities, building synergies, collating capabilities and resources and identifying challenges and gaps and how these may be addressed. </a:t>
            </a:r>
            <a:endParaRPr lang="en-US" dirty="0" smtClean="0">
              <a:solidFill>
                <a:srgbClr val="0070C0"/>
              </a:solidFill>
              <a:latin typeface="Arial Narrow"/>
              <a:cs typeface="Arial Narrow"/>
            </a:endParaRPr>
          </a:p>
          <a:p>
            <a:pPr marL="400050"/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Engagement with the 35 Community Activities,  and Initiatives</a:t>
            </a:r>
          </a:p>
          <a:p>
            <a:pPr marL="57150" indent="0">
              <a:buNone/>
            </a:pPr>
            <a:endParaRPr lang="en-US" dirty="0" smtClean="0">
              <a:solidFill>
                <a:srgbClr val="0070C0"/>
              </a:solidFill>
              <a:latin typeface="Arial Narrow"/>
              <a:cs typeface="Arial Narrow"/>
            </a:endParaRPr>
          </a:p>
          <a:p>
            <a:pPr marL="57150" indent="0">
              <a:buNone/>
            </a:pPr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Capacity Building Forum Meeting, 2 May 2016 (during the GEO Work Plan Symposium)</a:t>
            </a:r>
            <a:endParaRPr lang="en-US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2550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772400" cy="79208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kern="1200" dirty="0">
                <a:latin typeface="Arial" charset="0"/>
                <a:ea typeface="MS PGothic" charset="0"/>
                <a:cs typeface="Arial" charset="0"/>
              </a:rPr>
              <a:t>CB in GEO Work Programme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496944" cy="5013176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 Narrow"/>
                <a:cs typeface="Arial Narrow"/>
              </a:rPr>
              <a:t>Exact type / content </a:t>
            </a:r>
            <a:r>
              <a:rPr lang="en-US" sz="2800" dirty="0" smtClean="0">
                <a:solidFill>
                  <a:srgbClr val="0070C0"/>
                </a:solidFill>
                <a:latin typeface="Arial Narrow"/>
                <a:cs typeface="Arial Narrow"/>
              </a:rPr>
              <a:t>of CB activity 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Arial Narrow"/>
                <a:cs typeface="Arial Narrow"/>
              </a:rPr>
              <a:t>Community targeted, recipients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Arial Narrow"/>
                <a:cs typeface="Arial Narrow"/>
              </a:rPr>
              <a:t>Methods used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Arial Narrow"/>
                <a:cs typeface="Arial Narrow"/>
              </a:rPr>
              <a:t>Coverage and gaps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Arial Narrow"/>
                <a:cs typeface="Arial Narrow"/>
              </a:rPr>
              <a:t>Funding mechanisms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Arial Narrow"/>
                <a:cs typeface="Arial Narrow"/>
              </a:rPr>
              <a:t>Sustainability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Arial Narrow"/>
                <a:cs typeface="Arial Narrow"/>
              </a:rPr>
              <a:t>Outputs, outcomes and </a:t>
            </a:r>
            <a:r>
              <a:rPr lang="en-US" sz="2800" dirty="0" smtClean="0">
                <a:solidFill>
                  <a:srgbClr val="0070C0"/>
                </a:solidFill>
                <a:latin typeface="Arial Narrow"/>
                <a:cs typeface="Arial Narrow"/>
              </a:rPr>
              <a:t>impact</a:t>
            </a:r>
            <a:endParaRPr lang="en-US" sz="2800" dirty="0" smtClean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4024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319088" y="6500813"/>
            <a:ext cx="2233612" cy="215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CB77024-84E8-4258-824D-AA5503187AC9}" type="slidenum">
              <a:rPr lang="en-GB" altLang="ja-JP" sz="800"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GB" altLang="ja-JP" sz="800">
              <a:cs typeface="Arial" pitchFamily="34" charset="0"/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1052736"/>
            <a:ext cx="8352928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eaLnBrk="1" hangingPunct="1">
              <a:defRPr sz="2800" b="1">
                <a:solidFill>
                  <a:srgbClr val="005FAA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>
              <a:defRPr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l"/>
            <a:r>
              <a:rPr lang="en-US" altLang="ja-JP" sz="2000" dirty="0"/>
              <a:t>AfriGEOSS Symposium </a:t>
            </a:r>
          </a:p>
          <a:p>
            <a:pPr algn="l"/>
            <a:r>
              <a:rPr lang="en-US" altLang="ja-JP" sz="2000" dirty="0"/>
              <a:t>27 – 29 April 2016</a:t>
            </a:r>
          </a:p>
          <a:p>
            <a:pPr algn="l"/>
            <a:r>
              <a:rPr lang="en-US" altLang="ja-JP" sz="2000" dirty="0"/>
              <a:t>Victoria Falls, Zimbabwe</a:t>
            </a:r>
          </a:p>
          <a:p>
            <a:pPr algn="l"/>
            <a:endParaRPr lang="en-US" altLang="ja-JP" sz="2000" dirty="0"/>
          </a:p>
          <a:p>
            <a:pPr algn="l"/>
            <a:r>
              <a:rPr lang="en-US" altLang="ja-JP" sz="2000" dirty="0"/>
              <a:t>GEO Work Programme Symposium</a:t>
            </a:r>
          </a:p>
          <a:p>
            <a:pPr algn="l"/>
            <a:r>
              <a:rPr lang="en-US" altLang="ja-JP" sz="2000" dirty="0"/>
              <a:t>2-4 May 2016 </a:t>
            </a:r>
          </a:p>
          <a:p>
            <a:pPr algn="l"/>
            <a:r>
              <a:rPr lang="en-US" altLang="ja-JP" sz="2000" dirty="0"/>
              <a:t>Geneva, Switzerland</a:t>
            </a:r>
          </a:p>
          <a:p>
            <a:pPr algn="l"/>
            <a:endParaRPr lang="en-US" altLang="ja-JP" sz="2000" dirty="0"/>
          </a:p>
          <a:p>
            <a:pPr algn="l"/>
            <a:r>
              <a:rPr lang="en-US" altLang="ja-JP" sz="2000" dirty="0"/>
              <a:t>GEO-XIII Plenary</a:t>
            </a:r>
          </a:p>
          <a:p>
            <a:pPr algn="l"/>
            <a:r>
              <a:rPr lang="en-US" altLang="ja-JP" sz="2000" dirty="0"/>
              <a:t>9-10 November</a:t>
            </a:r>
          </a:p>
          <a:p>
            <a:pPr algn="l"/>
            <a:r>
              <a:rPr lang="en-US" altLang="ja-JP" sz="2000" dirty="0"/>
              <a:t>St. Petersburg, </a:t>
            </a:r>
            <a:r>
              <a:rPr lang="en-US" altLang="ja-JP" sz="2000" dirty="0" smtClean="0"/>
              <a:t>Russia</a:t>
            </a:r>
          </a:p>
          <a:p>
            <a:pPr algn="l"/>
            <a:endParaRPr lang="en-US" altLang="ja-JP" sz="2000" dirty="0"/>
          </a:p>
          <a:p>
            <a:pPr algn="l"/>
            <a:endParaRPr lang="en-US" altLang="ja-JP" sz="2000" dirty="0"/>
          </a:p>
          <a:p>
            <a:pPr algn="l"/>
            <a:r>
              <a:rPr lang="en-US" altLang="ja-JP" sz="2000" dirty="0"/>
              <a:t>Andiswa Mlisa – </a:t>
            </a:r>
            <a:r>
              <a:rPr lang="en-US" altLang="ja-JP" sz="2000" dirty="0">
                <a:hlinkClick r:id="rId3"/>
              </a:rPr>
              <a:t>amlisa@</a:t>
            </a:r>
            <a:r>
              <a:rPr lang="en-US" altLang="ja-JP" sz="2000" dirty="0" smtClean="0">
                <a:hlinkClick r:id="rId3"/>
              </a:rPr>
              <a:t>geosec.org</a:t>
            </a:r>
            <a:endParaRPr lang="en-US" altLang="ja-JP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95884" y="5968424"/>
            <a:ext cx="422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FAA"/>
                </a:solidFill>
                <a:latin typeface="+mn-lt"/>
                <a:hlinkClick r:id="rId4"/>
              </a:rPr>
              <a:t>www.earthobservations.org</a:t>
            </a:r>
            <a:endParaRPr lang="en-US" b="1" dirty="0" smtClean="0">
              <a:solidFill>
                <a:srgbClr val="005FAA"/>
              </a:solidFill>
              <a:latin typeface="+mn-lt"/>
            </a:endParaRPr>
          </a:p>
          <a:p>
            <a:endParaRPr lang="en-US" b="1" dirty="0">
              <a:solidFill>
                <a:srgbClr val="005FAA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293096"/>
            <a:ext cx="19749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defRPr/>
            </a:pPr>
            <a:endParaRPr lang="en-US" altLang="ja-JP" sz="2800" u="none" kern="0" dirty="0">
              <a:solidFill>
                <a:srgbClr val="005FAA"/>
              </a:solidFill>
              <a:ea typeface="宋体" pitchFamily="2" charset="-122"/>
            </a:endParaRPr>
          </a:p>
          <a:p>
            <a:pPr eaLnBrk="1" hangingPunct="1">
              <a:defRPr/>
            </a:pPr>
            <a:endParaRPr lang="en-US" altLang="ja-JP" u="none" kern="0" dirty="0">
              <a:solidFill>
                <a:srgbClr val="005FAA"/>
              </a:solidFill>
              <a:ea typeface="宋体" pitchFamily="2" charset="-122"/>
            </a:endParaRPr>
          </a:p>
          <a:p>
            <a:endParaRPr lang="en-US" dirty="0">
              <a:solidFill>
                <a:srgbClr val="005F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4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562685"/>
            <a:ext cx="9067800" cy="49626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1760" y="764704"/>
            <a:ext cx="4480731" cy="5232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5FAA"/>
                </a:solidFill>
                <a:latin typeface="Arial" charset="0"/>
                <a:ea typeface="MS PGothic" charset="0"/>
                <a:cs typeface="Arial" charset="0"/>
              </a:rPr>
              <a:t>102 GEO Members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7703" y="1383159"/>
            <a:ext cx="310431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2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065463" y="6500813"/>
            <a:ext cx="3451225" cy="215900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 dirty="0" smtClean="0"/>
              <a:t>© GEO Secretariat</a:t>
            </a:r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79" y="4802187"/>
            <a:ext cx="3683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5597525"/>
            <a:ext cx="3984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000625"/>
            <a:ext cx="3730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81563"/>
            <a:ext cx="12176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3861048"/>
            <a:ext cx="90328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08450"/>
            <a:ext cx="3000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19296"/>
          <a:stretch>
            <a:fillRect/>
          </a:stretch>
        </p:blipFill>
        <p:spPr bwMode="auto">
          <a:xfrm>
            <a:off x="6629400" y="3581400"/>
            <a:ext cx="4175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99088"/>
            <a:ext cx="36353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12398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5734050"/>
            <a:ext cx="3937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5356225"/>
            <a:ext cx="2651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131" y="4703763"/>
            <a:ext cx="5842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170" y="5373216"/>
            <a:ext cx="8048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943600"/>
            <a:ext cx="131921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51" y="5877272"/>
            <a:ext cx="13684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361" y="3935412"/>
            <a:ext cx="798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4121150"/>
            <a:ext cx="11191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4" r="18105"/>
          <a:stretch>
            <a:fillRect/>
          </a:stretch>
        </p:blipFill>
        <p:spPr bwMode="auto">
          <a:xfrm>
            <a:off x="2757443" y="5260975"/>
            <a:ext cx="4984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6334125"/>
            <a:ext cx="8350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664" y="5097217"/>
            <a:ext cx="6032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4795838"/>
            <a:ext cx="841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2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25" y="3342481"/>
            <a:ext cx="6461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6334125"/>
            <a:ext cx="7905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3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216" y="3835891"/>
            <a:ext cx="360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3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3289300"/>
            <a:ext cx="9239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3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108325"/>
            <a:ext cx="5603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3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24175"/>
            <a:ext cx="8064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3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29"/>
          <a:stretch>
            <a:fillRect/>
          </a:stretch>
        </p:blipFill>
        <p:spPr bwMode="auto">
          <a:xfrm>
            <a:off x="314325" y="2532063"/>
            <a:ext cx="1709738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3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5367338"/>
            <a:ext cx="3127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37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14" y="6278563"/>
            <a:ext cx="5397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38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3778250"/>
            <a:ext cx="8270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39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16425"/>
            <a:ext cx="148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40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022975"/>
            <a:ext cx="17875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34" name="Group 69"/>
          <p:cNvGrpSpPr>
            <a:grpSpLocks/>
          </p:cNvGrpSpPr>
          <p:nvPr/>
        </p:nvGrpSpPr>
        <p:grpSpPr bwMode="auto">
          <a:xfrm>
            <a:off x="8077200" y="1981200"/>
            <a:ext cx="854075" cy="541338"/>
            <a:chOff x="8104265" y="1990769"/>
            <a:chExt cx="854389" cy="541690"/>
          </a:xfrm>
        </p:grpSpPr>
        <p:sp>
          <p:nvSpPr>
            <p:cNvPr id="69" name="Rectangle 68"/>
            <p:cNvSpPr/>
            <p:nvPr/>
          </p:nvSpPr>
          <p:spPr>
            <a:xfrm>
              <a:off x="8104265" y="1990769"/>
              <a:ext cx="854389" cy="5416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u="none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4189" name="Picture 41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3021" y="2041963"/>
              <a:ext cx="761671" cy="468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35" name="Picture 42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 b="-7390"/>
          <a:stretch>
            <a:fillRect/>
          </a:stretch>
        </p:blipFill>
        <p:spPr bwMode="auto">
          <a:xfrm>
            <a:off x="414338" y="5597525"/>
            <a:ext cx="14906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43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724400"/>
            <a:ext cx="8715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44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00325"/>
            <a:ext cx="15652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Picture 45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810000"/>
            <a:ext cx="4175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Picture 46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45250"/>
            <a:ext cx="912813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0" name="Picture 47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86" y="2203450"/>
            <a:ext cx="8890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1" name="Picture 48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3450"/>
            <a:ext cx="1600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2" name="Picture 49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6400800"/>
            <a:ext cx="47466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3" name="Picture 50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91188"/>
            <a:ext cx="6858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4" name="Picture 51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3276600"/>
            <a:ext cx="762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5" name="Picture 52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2859088"/>
            <a:ext cx="8001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6" name="Picture 53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6443663"/>
            <a:ext cx="9350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7" name="Picture 54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0" b="60017"/>
          <a:stretch>
            <a:fillRect/>
          </a:stretch>
        </p:blipFill>
        <p:spPr bwMode="auto">
          <a:xfrm>
            <a:off x="5483225" y="6400800"/>
            <a:ext cx="9445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8" name="Picture 56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285875" y="3624436"/>
            <a:ext cx="8143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1" name="Picture 60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1825625"/>
            <a:ext cx="12334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2" name="Picture 61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30" y="3932194"/>
            <a:ext cx="709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3" name="Picture 62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08450"/>
            <a:ext cx="6873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4" name="Picture 64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0" y="3518060"/>
            <a:ext cx="648698" cy="39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5" name="Picture 65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5367337"/>
            <a:ext cx="46513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6" name="Picture 66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981200"/>
            <a:ext cx="7826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" name="Picture 67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2465388"/>
            <a:ext cx="147161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8" name="Rectangle 11"/>
          <p:cNvSpPr>
            <a:spLocks noChangeArrowheads="1"/>
          </p:cNvSpPr>
          <p:nvPr/>
        </p:nvSpPr>
        <p:spPr bwMode="auto">
          <a:xfrm>
            <a:off x="152400" y="598488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fr-CH" altLang="en-US" sz="3200" b="1" dirty="0">
                <a:solidFill>
                  <a:srgbClr val="005FAA"/>
                </a:solidFill>
                <a:latin typeface="Arial" charset="0"/>
                <a:ea typeface="MS PGothic" charset="0"/>
                <a:cs typeface="Arial" charset="0"/>
              </a:rPr>
              <a:t>95 Participating Organizations</a:t>
            </a:r>
            <a:endParaRPr lang="en-US" altLang="en-US" sz="3200" b="1" dirty="0">
              <a:solidFill>
                <a:srgbClr val="005FAA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4159" name="Oval 1"/>
          <p:cNvSpPr>
            <a:spLocks noChangeArrowheads="1"/>
          </p:cNvSpPr>
          <p:nvPr/>
        </p:nvSpPr>
        <p:spPr bwMode="auto">
          <a:xfrm>
            <a:off x="2432050" y="3108325"/>
            <a:ext cx="966788" cy="5683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tx2"/>
              </a:solidFill>
            </a:endParaRPr>
          </a:p>
        </p:txBody>
      </p:sp>
      <p:pic>
        <p:nvPicPr>
          <p:cNvPr id="4160" name="Picture 71" descr="unescap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32"/>
          <a:stretch>
            <a:fillRect/>
          </a:stretch>
        </p:blipFill>
        <p:spPr bwMode="auto">
          <a:xfrm>
            <a:off x="2285999" y="1752600"/>
            <a:ext cx="99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1" name="Picture 72" descr="IUGG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1447800"/>
            <a:ext cx="811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2" name="Picture 73" descr="SWF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596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3" name="Picture 74" descr="MTS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447800"/>
            <a:ext cx="638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4" name="Picture 75" descr="ITC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64" b="3479"/>
          <a:stretch>
            <a:fillRect/>
          </a:stretch>
        </p:blipFill>
        <p:spPr bwMode="auto">
          <a:xfrm>
            <a:off x="1676400" y="1752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5" name="Picture 76" descr="IEC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68475"/>
            <a:ext cx="4079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6" name="Picture 77" descr="IAF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095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7" name="Picture 78" descr="EU SatCen"/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10"/>
          <a:stretch>
            <a:fillRect/>
          </a:stretch>
        </p:blipFill>
        <p:spPr bwMode="auto">
          <a:xfrm>
            <a:off x="6172200" y="1447800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8" name="Picture 79" descr="ESIP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47800"/>
            <a:ext cx="609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9" name="Picture 80" descr="CC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447800"/>
            <a:ext cx="13128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0" name="Picture 1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5410200"/>
            <a:ext cx="7620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1" name="Picture 2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333750"/>
            <a:ext cx="982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2" name="Picture 1"/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14"/>
          <a:stretch>
            <a:fillRect/>
          </a:stretch>
        </p:blipFill>
        <p:spPr bwMode="auto">
          <a:xfrm>
            <a:off x="3506788" y="4324350"/>
            <a:ext cx="4905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3" name="Picture 1"/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95600"/>
            <a:ext cx="866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4" name="Picture 2"/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2933700"/>
            <a:ext cx="7175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5" name="Picture 3"/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94025"/>
            <a:ext cx="12096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6" name="Picture 1"/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4752975"/>
            <a:ext cx="1344613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7" name="Picture 2"/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97128"/>
            <a:ext cx="10128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8" name="Picture 3"/>
          <p:cNvPicPr>
            <a:picLocks noChangeAspect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2215501"/>
            <a:ext cx="7143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9" name="Picture 4"/>
          <p:cNvPicPr>
            <a:picLocks noChangeAspect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375150"/>
            <a:ext cx="13335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0" name="Picture 5"/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2562832"/>
            <a:ext cx="12541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1" name="Picture 6"/>
          <p:cNvPicPr>
            <a:picLocks noChangeAspect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4751388"/>
            <a:ext cx="560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2" name="Picture 7"/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5260975"/>
            <a:ext cx="2122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3" name="Picture 8"/>
          <p:cNvPicPr>
            <a:picLocks noChangeAspect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19" y="4302125"/>
            <a:ext cx="1173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4" name="Picture 9"/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2806700"/>
            <a:ext cx="3651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5" name="Picture 10"/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2814638"/>
            <a:ext cx="4889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6" name="Picture 11"/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37138"/>
            <a:ext cx="8794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7" name="Picture 12"/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81600"/>
            <a:ext cx="4619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88" y="2022475"/>
            <a:ext cx="1149021" cy="346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875781"/>
            <a:ext cx="806960" cy="372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055" y="4881562"/>
            <a:ext cx="589058" cy="376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80" y="3403600"/>
            <a:ext cx="947411" cy="486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51" y="1231106"/>
            <a:ext cx="766762" cy="433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90" y="1208088"/>
            <a:ext cx="1110745" cy="370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208087"/>
            <a:ext cx="416791" cy="435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73" y="3299902"/>
            <a:ext cx="534609" cy="423575"/>
          </a:xfrm>
          <a:prstGeom prst="rect">
            <a:avLst/>
          </a:prstGeom>
        </p:spPr>
      </p:pic>
      <p:sp>
        <p:nvSpPr>
          <p:cNvPr id="106" name="Oval 105"/>
          <p:cNvSpPr/>
          <p:nvPr/>
        </p:nvSpPr>
        <p:spPr bwMode="auto">
          <a:xfrm>
            <a:off x="2267744" y="3717032"/>
            <a:ext cx="1080120" cy="72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4788024" y="5805264"/>
            <a:ext cx="1440160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3995936" y="5229200"/>
            <a:ext cx="1008112" cy="5760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8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4"/>
          <p:cNvSpPr>
            <a:spLocks noChangeArrowheads="1"/>
          </p:cNvSpPr>
          <p:nvPr/>
        </p:nvSpPr>
        <p:spPr bwMode="auto">
          <a:xfrm>
            <a:off x="0" y="4876800"/>
            <a:ext cx="9180513" cy="1981200"/>
          </a:xfrm>
          <a:prstGeom prst="rect">
            <a:avLst/>
          </a:prstGeom>
          <a:gradFill rotWithShape="1">
            <a:gsLst>
              <a:gs pos="0">
                <a:srgbClr val="205A3D"/>
              </a:gs>
              <a:gs pos="100000">
                <a:srgbClr val="46C28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3010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2232025"/>
          </a:xfrm>
          <a:prstGeom prst="rect">
            <a:avLst/>
          </a:prstGeom>
          <a:gradFill rotWithShape="1">
            <a:gsLst>
              <a:gs pos="0">
                <a:srgbClr val="5C94D2">
                  <a:alpha val="56000"/>
                </a:srgbClr>
              </a:gs>
              <a:gs pos="100000">
                <a:srgbClr val="40679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pic>
        <p:nvPicPr>
          <p:cNvPr id="43011" name="Immagine 4" descr="landsat8-ear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5" r="10370"/>
          <a:stretch>
            <a:fillRect/>
          </a:stretch>
        </p:blipFill>
        <p:spPr bwMode="auto">
          <a:xfrm>
            <a:off x="1331913" y="1400175"/>
            <a:ext cx="216058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Immagine 5" descr="AWS_antarctic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"/>
          <a:stretch>
            <a:fillRect/>
          </a:stretch>
        </p:blipFill>
        <p:spPr bwMode="auto">
          <a:xfrm>
            <a:off x="3563938" y="1398588"/>
            <a:ext cx="1239837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Immagine 6" descr="BostonBuoy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r="19176"/>
          <a:stretch>
            <a:fillRect/>
          </a:stretch>
        </p:blipFill>
        <p:spPr bwMode="auto">
          <a:xfrm>
            <a:off x="4859338" y="1400175"/>
            <a:ext cx="125253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Immagine 7" descr="radar_meteo_u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398588"/>
            <a:ext cx="1368425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Immagine 8" descr="Fig18_Positioning forest floor consumption pins_Nenana Ridge_A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r="11093"/>
          <a:stretch>
            <a:fillRect/>
          </a:stretch>
        </p:blipFill>
        <p:spPr bwMode="auto">
          <a:xfrm>
            <a:off x="7596188" y="1400175"/>
            <a:ext cx="151288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Immagine 11" descr="Calvin-Perry-with-VRI-map-at-control-box-c-Mark-Godfrey-TNC-WOPA050203_D001-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68"/>
          <a:stretch>
            <a:fillRect/>
          </a:stretch>
        </p:blipFill>
        <p:spPr bwMode="auto">
          <a:xfrm>
            <a:off x="1476375" y="5111750"/>
            <a:ext cx="18288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Immagine 17" descr="hydropower-project-on-the-Yangtze-rive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1" r="8824"/>
          <a:stretch>
            <a:fillRect/>
          </a:stretch>
        </p:blipFill>
        <p:spPr bwMode="auto">
          <a:xfrm>
            <a:off x="4876800" y="5122863"/>
            <a:ext cx="1600200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Immagine 18" descr="mining-lungs-400x40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1"/>
          <a:stretch>
            <a:fillRect/>
          </a:stretch>
        </p:blipFill>
        <p:spPr bwMode="auto">
          <a:xfrm>
            <a:off x="6516688" y="5122863"/>
            <a:ext cx="12239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Immagine 19" descr="Screen shot 2010-01-25 at 15.13.5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8"/>
          <a:stretch>
            <a:fillRect/>
          </a:stretch>
        </p:blipFill>
        <p:spPr bwMode="auto">
          <a:xfrm>
            <a:off x="2590800" y="3490913"/>
            <a:ext cx="26670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5" descr="adr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82975"/>
            <a:ext cx="18288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16" descr="nasa_computer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3508375"/>
            <a:ext cx="19431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7" descr="PolandCV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1" r="19359"/>
          <a:stretch>
            <a:fillRect/>
          </a:stretch>
        </p:blipFill>
        <p:spPr bwMode="auto">
          <a:xfrm>
            <a:off x="7812088" y="5108575"/>
            <a:ext cx="1296987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18" descr="gis-workshop-at-toliara-we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/>
          <a:stretch>
            <a:fillRect/>
          </a:stretch>
        </p:blipFill>
        <p:spPr bwMode="auto">
          <a:xfrm>
            <a:off x="3348038" y="5105400"/>
            <a:ext cx="15049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4" name="Text Box 19"/>
          <p:cNvSpPr txBox="1">
            <a:spLocks noChangeArrowheads="1"/>
          </p:cNvSpPr>
          <p:nvPr/>
        </p:nvSpPr>
        <p:spPr bwMode="auto">
          <a:xfrm>
            <a:off x="-36512" y="188640"/>
            <a:ext cx="9220200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eaLnBrk="1" hangingPunct="1">
              <a:defRPr sz="3200" b="1">
                <a:solidFill>
                  <a:srgbClr val="005FAA"/>
                </a:solidFill>
                <a:latin typeface="Arial" charset="0"/>
                <a:ea typeface="MS PGothic" charset="0"/>
                <a:cs typeface="Arial" charset="0"/>
              </a:defRPr>
            </a:lvl1pPr>
          </a:lstStyle>
          <a:p>
            <a:endParaRPr lang="en-US" sz="2800" dirty="0"/>
          </a:p>
          <a:p>
            <a:r>
              <a:rPr lang="en-US" sz="2800" dirty="0"/>
              <a:t>Commercial Sector Spans Information Value Chain</a:t>
            </a:r>
          </a:p>
          <a:p>
            <a:endParaRPr lang="en-US" sz="2800" dirty="0"/>
          </a:p>
        </p:txBody>
      </p:sp>
      <p:sp>
        <p:nvSpPr>
          <p:cNvPr id="43025" name="Text Box 20"/>
          <p:cNvSpPr txBox="1">
            <a:spLocks noChangeArrowheads="1"/>
          </p:cNvSpPr>
          <p:nvPr/>
        </p:nvSpPr>
        <p:spPr bwMode="auto">
          <a:xfrm>
            <a:off x="27856" y="1728788"/>
            <a:ext cx="14478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none" dirty="0">
                <a:solidFill>
                  <a:schemeClr val="bg1"/>
                </a:solidFill>
                <a:cs typeface="Arial" charset="0"/>
              </a:rPr>
              <a:t>Data</a:t>
            </a:r>
          </a:p>
          <a:p>
            <a:pPr eaLnBrk="1" hangingPunct="1">
              <a:spcBef>
                <a:spcPct val="50000"/>
              </a:spcBef>
            </a:pPr>
            <a:r>
              <a:rPr lang="en-US" u="none" dirty="0">
                <a:solidFill>
                  <a:schemeClr val="bg1"/>
                </a:solidFill>
                <a:cs typeface="Arial" charset="0"/>
              </a:rPr>
              <a:t>providers</a:t>
            </a:r>
          </a:p>
        </p:txBody>
      </p:sp>
      <p:sp>
        <p:nvSpPr>
          <p:cNvPr id="43026" name="Text Box 21"/>
          <p:cNvSpPr txBox="1">
            <a:spLocks noChangeArrowheads="1"/>
          </p:cNvSpPr>
          <p:nvPr/>
        </p:nvSpPr>
        <p:spPr bwMode="auto">
          <a:xfrm>
            <a:off x="106511" y="3787775"/>
            <a:ext cx="2881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none" dirty="0">
                <a:solidFill>
                  <a:srgbClr val="000098"/>
                </a:solidFill>
                <a:cs typeface="Arial" charset="0"/>
              </a:rPr>
              <a:t>Value-Added providers</a:t>
            </a:r>
          </a:p>
        </p:txBody>
      </p:sp>
      <p:sp>
        <p:nvSpPr>
          <p:cNvPr id="43027" name="Text Box 22"/>
          <p:cNvSpPr txBox="1">
            <a:spLocks noChangeArrowheads="1"/>
          </p:cNvSpPr>
          <p:nvPr/>
        </p:nvSpPr>
        <p:spPr bwMode="auto">
          <a:xfrm>
            <a:off x="-65112" y="5462588"/>
            <a:ext cx="18288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none" dirty="0">
                <a:solidFill>
                  <a:schemeClr val="bg1"/>
                </a:solidFill>
                <a:cs typeface="Arial" charset="0"/>
              </a:rPr>
              <a:t>Downstream</a:t>
            </a:r>
          </a:p>
          <a:p>
            <a:pPr eaLnBrk="1" hangingPunct="1">
              <a:spcBef>
                <a:spcPct val="50000"/>
              </a:spcBef>
            </a:pPr>
            <a:r>
              <a:rPr lang="en-US" u="none" dirty="0">
                <a:solidFill>
                  <a:schemeClr val="bg1"/>
                </a:solidFill>
                <a:cs typeface="Arial" charset="0"/>
              </a:rPr>
              <a:t>users</a:t>
            </a:r>
          </a:p>
        </p:txBody>
      </p:sp>
    </p:spTree>
    <p:extLst>
      <p:ext uri="{BB962C8B-B14F-4D97-AF65-F5344CB8AC3E}">
        <p14:creationId xmlns:p14="http://schemas.microsoft.com/office/powerpoint/2010/main" val="236307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5"/>
          <p:cNvSpPr>
            <a:spLocks noChangeArrowheads="1"/>
          </p:cNvSpPr>
          <p:nvPr/>
        </p:nvSpPr>
        <p:spPr bwMode="auto">
          <a:xfrm>
            <a:off x="251520" y="692696"/>
            <a:ext cx="8893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b="1" dirty="0">
                <a:solidFill>
                  <a:srgbClr val="005FAA"/>
                </a:solidFill>
                <a:latin typeface="Arial" charset="0"/>
                <a:ea typeface="MS PGothic" charset="0"/>
                <a:cs typeface="Arial" charset="0"/>
              </a:rPr>
              <a:t>GEO-XII Plenary and Ministerial Summit </a:t>
            </a:r>
          </a:p>
          <a:p>
            <a:pPr algn="ctr" eaLnBrk="1" hangingPunct="1"/>
            <a:r>
              <a:rPr lang="en-US" b="1" dirty="0">
                <a:solidFill>
                  <a:srgbClr val="005FAA"/>
                </a:solidFill>
                <a:latin typeface="Arial" charset="0"/>
                <a:ea typeface="MS PGothic" charset="0"/>
                <a:cs typeface="Arial" charset="0"/>
              </a:rPr>
              <a:t>GEO Week 9 – 13 November 2015</a:t>
            </a:r>
            <a:endParaRPr lang="en-US" b="1" dirty="0">
              <a:solidFill>
                <a:srgbClr val="005FAA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2" name="Picture 1" descr="Screen Shot 2016-03-30 at 16.41.1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21839" r="19514" b="16857"/>
          <a:stretch/>
        </p:blipFill>
        <p:spPr>
          <a:xfrm>
            <a:off x="35496" y="1916832"/>
            <a:ext cx="3672407" cy="2464050"/>
          </a:xfrm>
          <a:prstGeom prst="rect">
            <a:avLst/>
          </a:prstGeom>
        </p:spPr>
      </p:pic>
      <p:pic>
        <p:nvPicPr>
          <p:cNvPr id="4" name="Picture 3" descr="plenar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688435"/>
            <a:ext cx="6722667" cy="2196949"/>
          </a:xfrm>
          <a:prstGeom prst="rect">
            <a:avLst/>
          </a:prstGeom>
        </p:spPr>
      </p:pic>
      <p:pic>
        <p:nvPicPr>
          <p:cNvPr id="5" name="Picture 4" descr="side event AmeriGEOS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4532801" cy="1728192"/>
          </a:xfrm>
          <a:prstGeom prst="rect">
            <a:avLst/>
          </a:prstGeom>
        </p:spPr>
      </p:pic>
      <p:pic>
        <p:nvPicPr>
          <p:cNvPr id="6" name="Picture 5" descr="IMG_768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501008"/>
            <a:ext cx="294432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4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5"/>
          <p:cNvSpPr>
            <a:spLocks noChangeArrowheads="1"/>
          </p:cNvSpPr>
          <p:nvPr/>
        </p:nvSpPr>
        <p:spPr bwMode="auto">
          <a:xfrm>
            <a:off x="250825" y="2133600"/>
            <a:ext cx="88931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5FAA"/>
                </a:solidFill>
                <a:latin typeface="Tahoma" charset="0"/>
                <a:cs typeface="Tahoma" charset="0"/>
              </a:rPr>
              <a:t>Ministers </a:t>
            </a:r>
            <a:r>
              <a:rPr lang="en-US" sz="2000" b="1" dirty="0">
                <a:solidFill>
                  <a:srgbClr val="005FAA"/>
                </a:solidFill>
                <a:latin typeface="Tahoma" charset="0"/>
                <a:cs typeface="Tahoma" charset="0"/>
              </a:rPr>
              <a:t>Adopted the GEO Strategic Plan 2016 – 2025: Implementing GEOSS </a:t>
            </a:r>
            <a:r>
              <a:rPr lang="en-US" sz="2000" dirty="0">
                <a:solidFill>
                  <a:srgbClr val="005FAA"/>
                </a:solidFill>
                <a:latin typeface="Tahoma" charset="0"/>
                <a:cs typeface="Tahoma" charset="0"/>
              </a:rPr>
              <a:t>and further:</a:t>
            </a:r>
          </a:p>
        </p:txBody>
      </p:sp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323850" y="2924175"/>
            <a:ext cx="80010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buFont typeface="Arial" charset="0"/>
              <a:buAutoNum type="arabicPeriod"/>
            </a:pPr>
            <a:r>
              <a:rPr lang="en-US" sz="2000" dirty="0">
                <a:solidFill>
                  <a:srgbClr val="005FAA"/>
                </a:solidFill>
                <a:latin typeface="Tahoma" charset="0"/>
                <a:cs typeface="Tahoma" charset="0"/>
              </a:rPr>
              <a:t>Confirm that </a:t>
            </a:r>
            <a:r>
              <a:rPr lang="en-US" sz="2000" b="1" dirty="0">
                <a:solidFill>
                  <a:srgbClr val="005FAA"/>
                </a:solidFill>
                <a:latin typeface="Tahoma" charset="0"/>
                <a:cs typeface="Tahoma" charset="0"/>
              </a:rPr>
              <a:t>full and open access </a:t>
            </a:r>
            <a:r>
              <a:rPr lang="en-US" sz="2000" dirty="0">
                <a:solidFill>
                  <a:srgbClr val="005FAA"/>
                </a:solidFill>
                <a:latin typeface="Tahoma" charset="0"/>
                <a:cs typeface="Tahoma" charset="0"/>
              </a:rPr>
              <a:t>to Earth observation data, information and knowledge is crucial for humanity; </a:t>
            </a:r>
          </a:p>
          <a:p>
            <a:pPr marL="457200" indent="-457200">
              <a:spcBef>
                <a:spcPts val="600"/>
              </a:spcBef>
              <a:buFont typeface="Arial" charset="0"/>
              <a:buAutoNum type="arabicPeriod"/>
            </a:pPr>
            <a:r>
              <a:rPr lang="en-US" sz="2000" dirty="0">
                <a:solidFill>
                  <a:srgbClr val="005FAA"/>
                </a:solidFill>
                <a:latin typeface="Tahoma" charset="0"/>
                <a:cs typeface="Tahoma" charset="0"/>
              </a:rPr>
              <a:t>Urge governments to </a:t>
            </a:r>
            <a:r>
              <a:rPr lang="en-US" sz="2000" b="1" dirty="0">
                <a:solidFill>
                  <a:srgbClr val="005FAA"/>
                </a:solidFill>
                <a:latin typeface="Tahoma" charset="0"/>
                <a:cs typeface="Tahoma" charset="0"/>
              </a:rPr>
              <a:t>promote GEO nationally</a:t>
            </a:r>
            <a:r>
              <a:rPr lang="en-US" sz="2000" dirty="0">
                <a:solidFill>
                  <a:srgbClr val="005FAA"/>
                </a:solidFill>
                <a:latin typeface="Tahoma" charset="0"/>
                <a:cs typeface="Tahoma" charset="0"/>
              </a:rPr>
              <a:t>, and through their representation in international organizations, to realize a more effective collaboration with GEO;  </a:t>
            </a:r>
          </a:p>
          <a:p>
            <a:pPr marL="457200" indent="-457200">
              <a:spcBef>
                <a:spcPts val="600"/>
              </a:spcBef>
              <a:buFont typeface="Arial" charset="0"/>
              <a:buAutoNum type="arabicPeriod"/>
            </a:pPr>
            <a:r>
              <a:rPr lang="en-US" sz="2000" dirty="0">
                <a:solidFill>
                  <a:srgbClr val="005FAA"/>
                </a:solidFill>
                <a:latin typeface="Tahoma" charset="0"/>
                <a:cs typeface="Tahoma" charset="0"/>
              </a:rPr>
              <a:t>Resolve </a:t>
            </a:r>
            <a:r>
              <a:rPr lang="en-US" sz="2000" b="1" dirty="0">
                <a:solidFill>
                  <a:srgbClr val="005FAA"/>
                </a:solidFill>
                <a:latin typeface="Tahoma" charset="0"/>
                <a:cs typeface="Tahoma" charset="0"/>
              </a:rPr>
              <a:t>to sustain and develop the observing systems </a:t>
            </a:r>
            <a:r>
              <a:rPr lang="en-US" sz="2000" dirty="0">
                <a:solidFill>
                  <a:srgbClr val="005FAA"/>
                </a:solidFill>
                <a:latin typeface="Tahoma" charset="0"/>
                <a:cs typeface="Tahoma" charset="0"/>
              </a:rPr>
              <a:t>required to provide high-quality reference data and time-series Earth observations; </a:t>
            </a:r>
          </a:p>
          <a:p>
            <a:pPr marL="457200" indent="-457200">
              <a:spcBef>
                <a:spcPts val="600"/>
              </a:spcBef>
              <a:buFont typeface="Arial" charset="0"/>
              <a:buAutoNum type="arabicPeriod"/>
            </a:pPr>
            <a:r>
              <a:rPr lang="en-US" sz="2000" dirty="0">
                <a:solidFill>
                  <a:srgbClr val="005FAA"/>
                </a:solidFill>
                <a:latin typeface="Tahoma" charset="0"/>
                <a:cs typeface="Tahoma" charset="0"/>
              </a:rPr>
              <a:t>Call on GEO to </a:t>
            </a:r>
            <a:r>
              <a:rPr lang="en-US" sz="2000" b="1" dirty="0">
                <a:solidFill>
                  <a:srgbClr val="005FAA"/>
                </a:solidFill>
                <a:latin typeface="Tahoma" charset="0"/>
                <a:cs typeface="Tahoma" charset="0"/>
              </a:rPr>
              <a:t>launch a GEO initiative </a:t>
            </a:r>
            <a:r>
              <a:rPr lang="en-US" sz="2000" dirty="0">
                <a:solidFill>
                  <a:srgbClr val="005FAA"/>
                </a:solidFill>
                <a:latin typeface="Tahoma" charset="0"/>
                <a:cs typeface="Tahoma" charset="0"/>
              </a:rPr>
              <a:t>to leverage Earth observations to support the implementation, monitoring and evaluation of the </a:t>
            </a:r>
            <a:r>
              <a:rPr lang="en-US" sz="2000" b="1" dirty="0">
                <a:solidFill>
                  <a:srgbClr val="005FAA"/>
                </a:solidFill>
                <a:latin typeface="Tahoma" charset="0"/>
                <a:cs typeface="Tahoma" charset="0"/>
              </a:rPr>
              <a:t>2030 Global Goals for Sustainable Development;</a:t>
            </a:r>
          </a:p>
          <a:p>
            <a:pPr marL="457200" indent="-457200">
              <a:spcBef>
                <a:spcPts val="600"/>
              </a:spcBef>
              <a:buFont typeface="Arial" charset="0"/>
              <a:buAutoNum type="arabicPeriod"/>
            </a:pPr>
            <a:endParaRPr lang="en-US" sz="2000" dirty="0">
              <a:solidFill>
                <a:srgbClr val="005FAA"/>
              </a:solidFill>
              <a:latin typeface="Tahoma" charset="0"/>
              <a:cs typeface="Tahoma" charset="0"/>
            </a:endParaRPr>
          </a:p>
        </p:txBody>
      </p:sp>
      <p:pic>
        <p:nvPicPr>
          <p:cNvPr id="13315" name="Picture 5" descr="3K1A7354-t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t="23473" r="15961" b="37338"/>
          <a:stretch>
            <a:fillRect/>
          </a:stretch>
        </p:blipFill>
        <p:spPr bwMode="auto">
          <a:xfrm>
            <a:off x="0" y="0"/>
            <a:ext cx="92519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83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899592" y="701824"/>
            <a:ext cx="7772400" cy="1143000"/>
          </a:xfrm>
          <a:noFill/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50000"/>
              </a:lnSpc>
            </a:pPr>
            <a:r>
              <a:rPr lang="en-US" sz="3200" kern="1200" dirty="0">
                <a:latin typeface="Arial" charset="0"/>
                <a:ea typeface="MS PGothic" charset="0"/>
                <a:cs typeface="Arial" charset="0"/>
              </a:rPr>
              <a:t>Redesign of the Work </a:t>
            </a:r>
            <a:r>
              <a:rPr lang="en-US" sz="3200" kern="1200" dirty="0" smtClean="0">
                <a:latin typeface="Arial" charset="0"/>
                <a:ea typeface="MS PGothic" charset="0"/>
                <a:cs typeface="Arial" charset="0"/>
              </a:rPr>
              <a:t>Programme</a:t>
            </a:r>
            <a:br>
              <a:rPr lang="en-US" sz="3200" kern="1200" dirty="0" smtClean="0">
                <a:latin typeface="Arial" charset="0"/>
                <a:ea typeface="MS PGothic" charset="0"/>
                <a:cs typeface="Arial" charset="0"/>
              </a:rPr>
            </a:br>
            <a:r>
              <a:rPr lang="en-US" sz="3200" kern="1200" dirty="0">
                <a:latin typeface="Arial" charset="0"/>
                <a:ea typeface="MS PGothic" charset="0"/>
                <a:cs typeface="Arial" charset="0"/>
              </a:rPr>
              <a:t/>
            </a:r>
            <a:br>
              <a:rPr lang="en-US" sz="3200" kern="1200" dirty="0">
                <a:latin typeface="Arial" charset="0"/>
                <a:ea typeface="MS PGothic" charset="0"/>
                <a:cs typeface="Arial" charset="0"/>
              </a:rPr>
            </a:br>
            <a:r>
              <a:rPr lang="en-US" sz="2000" kern="1200" dirty="0" smtClean="0">
                <a:latin typeface="Arial" charset="0"/>
                <a:ea typeface="MS PGothic" charset="0"/>
                <a:cs typeface="Arial" charset="0"/>
              </a:rPr>
              <a:t>GEO </a:t>
            </a:r>
            <a:r>
              <a:rPr lang="en-US" sz="2000" kern="1200" dirty="0">
                <a:latin typeface="Arial" charset="0"/>
                <a:ea typeface="MS PGothic" charset="0"/>
                <a:cs typeface="Arial" charset="0"/>
              </a:rPr>
              <a:t>Implementation </a:t>
            </a:r>
            <a:r>
              <a:rPr lang="en-US" sz="2000" kern="1200" dirty="0" smtClean="0">
                <a:latin typeface="Arial" charset="0"/>
                <a:ea typeface="MS PGothic" charset="0"/>
                <a:cs typeface="Arial" charset="0"/>
              </a:rPr>
              <a:t>Mechanisms</a:t>
            </a:r>
            <a:endParaRPr lang="en-US" sz="2000" kern="1200" dirty="0"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39938" name="Picture 3" descr="Screen Shot 2015-12-02 at 06.44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 t="17580" r="12836" b="13506"/>
          <a:stretch>
            <a:fillRect/>
          </a:stretch>
        </p:blipFill>
        <p:spPr bwMode="auto">
          <a:xfrm>
            <a:off x="107504" y="2018524"/>
            <a:ext cx="8950044" cy="436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54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40" y="692696"/>
            <a:ext cx="8352928" cy="71859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200" kern="1200" dirty="0" smtClean="0">
                <a:latin typeface="Arial" charset="0"/>
                <a:ea typeface="MS PGothic" charset="0"/>
                <a:cs typeface="Arial" charset="0"/>
              </a:rPr>
              <a:t>New Societal </a:t>
            </a:r>
            <a:r>
              <a:rPr lang="en-GB" sz="3200" kern="1200" dirty="0">
                <a:latin typeface="Arial" charset="0"/>
                <a:ea typeface="MS PGothic" charset="0"/>
                <a:cs typeface="Arial" charset="0"/>
              </a:rPr>
              <a:t>Benefit Areas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5766" y="1556182"/>
            <a:ext cx="8112894" cy="5185186"/>
            <a:chOff x="677376" y="1477460"/>
            <a:chExt cx="8112894" cy="51851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76" t="22755" r="22500" b="12176"/>
            <a:stretch/>
          </p:blipFill>
          <p:spPr bwMode="auto">
            <a:xfrm>
              <a:off x="1195630" y="1505454"/>
              <a:ext cx="6913169" cy="5157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76" y="3748108"/>
              <a:ext cx="1830112" cy="630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5517232"/>
              <a:ext cx="1199569" cy="492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6100023"/>
              <a:ext cx="2168452" cy="553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5589240"/>
              <a:ext cx="2091556" cy="584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681" y="3885530"/>
              <a:ext cx="2214589" cy="553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99"/>
            <a:stretch/>
          </p:blipFill>
          <p:spPr bwMode="auto">
            <a:xfrm>
              <a:off x="5929759" y="2325639"/>
              <a:ext cx="1753216" cy="272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161" y="1477460"/>
              <a:ext cx="2276105" cy="569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747" y="2044389"/>
              <a:ext cx="1584046" cy="553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356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3825</TotalTime>
  <Words>1710</Words>
  <Application>Microsoft Macintosh PowerPoint</Application>
  <PresentationFormat>On-screen Show (4:3)</PresentationFormat>
  <Paragraphs>348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Blank Presentation</vt:lpstr>
      <vt:lpstr>1_Blank Presentation</vt:lpstr>
      <vt:lpstr> GEO-XII Plenary &amp; Ministerial Summit     Andiswa Mlisa  GEO Secretariat    CEOS WGCapD 5th Annual Meeting Hampton VA, USA  30 March  - 1 April 2016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Redesign of the Work Programme  GEO Implementation Mechanisms</vt:lpstr>
      <vt:lpstr>New Societal Benefit Areas</vt:lpstr>
      <vt:lpstr>Update Rules of Procedure</vt:lpstr>
      <vt:lpstr>PowerPoint Presentation</vt:lpstr>
      <vt:lpstr>GEO Work Programme 2016</vt:lpstr>
      <vt:lpstr>CB in GEO Work Programme 2016</vt:lpstr>
      <vt:lpstr>CB in GEO Work Programme 2016</vt:lpstr>
      <vt:lpstr>SBAs, Community Activities and Initiatives-1</vt:lpstr>
      <vt:lpstr>SBAs, Community Activities and Initiatives-2</vt:lpstr>
      <vt:lpstr>SBAs, Community Activities and Initiatives-3</vt:lpstr>
      <vt:lpstr>Foundational Task CD-01 Capacity Building Coordination</vt:lpstr>
      <vt:lpstr>Foundational Task CD-01 Capacity Building Coordination</vt:lpstr>
      <vt:lpstr>Foundational Task CD-01 Capacity Building Coordination</vt:lpstr>
      <vt:lpstr>CB in GEO Work Programme 2016</vt:lpstr>
      <vt:lpstr>PowerPoint Presentation</vt:lpstr>
    </vt:vector>
  </TitlesOfParts>
  <Company>ꀀ穼훼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Nick Walters</dc:creator>
  <cp:lastModifiedBy>Andiswa Mlisa</cp:lastModifiedBy>
  <cp:revision>380</cp:revision>
  <cp:lastPrinted>2007-10-16T11:41:49Z</cp:lastPrinted>
  <dcterms:created xsi:type="dcterms:W3CDTF">2007-10-16T08:11:19Z</dcterms:created>
  <dcterms:modified xsi:type="dcterms:W3CDTF">2016-03-30T17:11:19Z</dcterms:modified>
</cp:coreProperties>
</file>