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29"/>
  </p:notesMasterIdLst>
  <p:sldIdLst>
    <p:sldId id="378" r:id="rId2"/>
    <p:sldId id="377" r:id="rId3"/>
    <p:sldId id="383" r:id="rId4"/>
    <p:sldId id="376" r:id="rId5"/>
    <p:sldId id="384" r:id="rId6"/>
    <p:sldId id="373" r:id="rId7"/>
    <p:sldId id="385" r:id="rId8"/>
    <p:sldId id="374" r:id="rId9"/>
    <p:sldId id="375" r:id="rId10"/>
    <p:sldId id="380" r:id="rId11"/>
    <p:sldId id="381" r:id="rId12"/>
    <p:sldId id="361" r:id="rId13"/>
    <p:sldId id="357" r:id="rId14"/>
    <p:sldId id="386" r:id="rId15"/>
    <p:sldId id="359" r:id="rId16"/>
    <p:sldId id="371" r:id="rId17"/>
    <p:sldId id="344" r:id="rId18"/>
    <p:sldId id="382" r:id="rId19"/>
    <p:sldId id="388" r:id="rId20"/>
    <p:sldId id="389" r:id="rId21"/>
    <p:sldId id="390" r:id="rId22"/>
    <p:sldId id="379" r:id="rId23"/>
    <p:sldId id="345" r:id="rId24"/>
    <p:sldId id="346" r:id="rId25"/>
    <p:sldId id="347" r:id="rId26"/>
    <p:sldId id="348" r:id="rId27"/>
    <p:sldId id="349" r:id="rId28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9663" autoAdjust="0"/>
  </p:normalViewPr>
  <p:slideViewPr>
    <p:cSldViewPr snapToGrid="0" snapToObjects="1">
      <p:cViewPr>
        <p:scale>
          <a:sx n="80" d="100"/>
          <a:sy n="80" d="100"/>
        </p:scale>
        <p:origin x="-1736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4/17/14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06AC3B-A10E-5246-8DC3-35BB0F0B56B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12</a:t>
            </a:fld>
            <a:endParaRPr lang="en-US" sz="1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22877F-5C6A-614F-8409-B1C1E80C1F31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798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22877F-5C6A-614F-8409-B1C1E80C1F31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798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C62FF"/>
                </a:solidFill>
                <a:latin typeface="Calibri" charset="0"/>
                <a:cs typeface="Calibri" charset="0"/>
              </a:rPr>
              <a:t>Did you know ....</a:t>
            </a:r>
            <a:r>
              <a:rPr lang="en-US" dirty="0" smtClean="0">
                <a:latin typeface="Calibri" charset="0"/>
                <a:cs typeface="Calibri" charset="0"/>
              </a:rPr>
              <a:t/>
            </a:r>
            <a:br>
              <a:rPr lang="en-US" dirty="0" smtClean="0">
                <a:latin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cs typeface="Calibri" charset="0"/>
              </a:rPr>
              <a:t>There are </a:t>
            </a:r>
            <a:r>
              <a:rPr lang="en-US" b="1" dirty="0" smtClean="0">
                <a:latin typeface="Calibri" charset="0"/>
                <a:cs typeface="Calibri" charset="0"/>
              </a:rPr>
              <a:t>1167</a:t>
            </a:r>
            <a:r>
              <a:rPr lang="en-US" dirty="0" smtClean="0">
                <a:latin typeface="Calibri" charset="0"/>
                <a:cs typeface="Calibri" charset="0"/>
              </a:rPr>
              <a:t> Earth orbiting missions</a:t>
            </a:r>
            <a:br>
              <a:rPr lang="en-US" dirty="0" smtClean="0">
                <a:latin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cs typeface="Calibri" charset="0"/>
              </a:rPr>
              <a:t>There are </a:t>
            </a:r>
            <a:r>
              <a:rPr lang="en-US" b="1" dirty="0" smtClean="0">
                <a:latin typeface="Calibri" charset="0"/>
                <a:cs typeface="Calibri" charset="0"/>
              </a:rPr>
              <a:t>121</a:t>
            </a:r>
            <a:r>
              <a:rPr lang="en-US" dirty="0" smtClean="0">
                <a:latin typeface="Calibri" charset="0"/>
                <a:cs typeface="Calibri" charset="0"/>
              </a:rPr>
              <a:t> active CEOS missions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alibri" charset="0"/>
              <a:cs typeface="Calibri" charset="0"/>
            </a:endParaRPr>
          </a:p>
          <a:p>
            <a:pPr marL="169863" indent="-169863" eaLnBrk="1" hangingPunct="1">
              <a:buFont typeface="Wingdings" charset="0"/>
              <a:buChar char="§"/>
            </a:pP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Uses satellite position data </a:t>
            </a:r>
          </a:p>
          <a:p>
            <a:pPr marL="169863" indent="-169863" eaLnBrk="1" hangingPunct="1">
              <a:buFont typeface="Wingdings" charset="0"/>
              <a:buChar char="§"/>
            </a:pP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Browser-based tool using 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Google-Earth </a:t>
            </a: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to display satellite coverage swaths and calculate coincident scene locations.</a:t>
            </a:r>
          </a:p>
          <a:p>
            <a:pPr marL="169863" indent="-169863" eaLnBrk="1" hangingPunct="1">
              <a:buFont typeface="Wingdings" charset="0"/>
              <a:buChar char="§"/>
            </a:pP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Automated daily satellite position data from </a:t>
            </a:r>
            <a:r>
              <a:rPr lang="en-US" sz="12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CelesTrak</a:t>
            </a: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.</a:t>
            </a:r>
          </a:p>
          <a:p>
            <a:pPr marL="169863" indent="-169863" eaLnBrk="1" hangingPunct="1">
              <a:buFont typeface="Wingdings" charset="0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Features include</a:t>
            </a: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: saved bookmarks and state files, KML and KMZ input/output, custom regions, collaborative sessions.</a:t>
            </a:r>
          </a:p>
          <a:p>
            <a:pPr marL="169863" indent="-169863" eaLnBrk="1" hangingPunct="1">
              <a:buFont typeface="Wingdings" charset="0"/>
              <a:buChar char="§"/>
            </a:pP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Large mission database: </a:t>
            </a:r>
            <a:b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240</a:t>
            </a: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 missions, 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647</a:t>
            </a: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 Mission-Instrument combinations</a:t>
            </a:r>
            <a:endParaRPr lang="en-US" sz="1200" b="0" dirty="0" smtClean="0">
              <a:solidFill>
                <a:srgbClr val="FF0000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22877F-5C6A-614F-8409-B1C1E80C1F31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798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C62FF"/>
                </a:solidFill>
                <a:latin typeface="Calibri" charset="0"/>
                <a:cs typeface="Calibri" charset="0"/>
              </a:rPr>
              <a:t>Did you know ....</a:t>
            </a:r>
            <a:r>
              <a:rPr lang="en-US" dirty="0" smtClean="0">
                <a:latin typeface="Calibri" charset="0"/>
                <a:cs typeface="Calibri" charset="0"/>
              </a:rPr>
              <a:t/>
            </a:r>
            <a:br>
              <a:rPr lang="en-US" dirty="0" smtClean="0">
                <a:latin typeface="Calibri" charset="0"/>
                <a:cs typeface="Calibri" charset="0"/>
              </a:rPr>
            </a:br>
            <a:r>
              <a:rPr lang="en-US" smtClean="0">
                <a:latin typeface="Calibri" charset="0"/>
                <a:cs typeface="Calibri" charset="0"/>
              </a:rPr>
              <a:t>There are </a:t>
            </a:r>
            <a:r>
              <a:rPr lang="en-US" b="1" smtClean="0">
                <a:latin typeface="Calibri" charset="0"/>
                <a:cs typeface="Calibri" charset="0"/>
              </a:rPr>
              <a:t>1167</a:t>
            </a:r>
            <a:r>
              <a:rPr lang="en-US" smtClean="0">
                <a:latin typeface="Calibri" charset="0"/>
                <a:cs typeface="Calibri" charset="0"/>
              </a:rPr>
              <a:t> Earth orbiting missions</a:t>
            </a:r>
            <a:br>
              <a:rPr lang="en-US" smtClean="0">
                <a:latin typeface="Calibri" charset="0"/>
                <a:cs typeface="Calibri" charset="0"/>
              </a:rPr>
            </a:br>
            <a:r>
              <a:rPr lang="en-US" smtClean="0">
                <a:latin typeface="Calibri" charset="0"/>
                <a:cs typeface="Calibri" charset="0"/>
              </a:rPr>
              <a:t>There are </a:t>
            </a:r>
            <a:r>
              <a:rPr lang="en-US" b="1" smtClean="0">
                <a:latin typeface="Calibri" charset="0"/>
                <a:cs typeface="Calibri" charset="0"/>
              </a:rPr>
              <a:t>121</a:t>
            </a:r>
            <a:r>
              <a:rPr lang="en-US" smtClean="0">
                <a:latin typeface="Calibri" charset="0"/>
                <a:cs typeface="Calibri" charset="0"/>
              </a:rPr>
              <a:t> active CEOS missions</a:t>
            </a: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22877F-5C6A-614F-8409-B1C1E80C1F31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798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863" indent="-169863" eaLnBrk="1" hangingPunct="1">
              <a:buFont typeface="Wingdings" charset="0"/>
              <a:buChar char="§"/>
            </a:pP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Save your coverage map image (JPEG format or KML). </a:t>
            </a:r>
          </a:p>
          <a:p>
            <a:pPr marL="0" indent="0" eaLnBrk="1" hangingPunct="1">
              <a:buNone/>
            </a:pPr>
            <a:endParaRPr lang="en-US" sz="1200" b="0" dirty="0" smtClean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169863" indent="-169863" eaLnBrk="1" hangingPunct="1">
              <a:buFont typeface="Wingdings" charset="0"/>
              <a:buChar char="§"/>
            </a:pP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Overlays for Landsat and Sentinal-2 data grids, and </a:t>
            </a:r>
            <a:b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ASTER DEM.</a:t>
            </a:r>
          </a:p>
          <a:p>
            <a:pPr marL="169863" indent="-169863" eaLnBrk="1" hangingPunct="1">
              <a:buFont typeface="Wingdings" charset="0"/>
              <a:buChar char="§"/>
            </a:pPr>
            <a:r>
              <a:rPr lang="en-US" sz="1200" b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Also in Spanish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863" indent="-169863" eaLnBrk="1" hangingPunct="1">
              <a:buFont typeface="Wingdings" charset="0"/>
              <a:buChar char="§"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dirty="0" smtClean="0">
                <a:solidFill>
                  <a:srgbClr val="000001"/>
                </a:solidFill>
                <a:latin typeface="+mn-lt"/>
                <a:ea typeface="ＭＳ Ｐゴシック" charset="0"/>
                <a:cs typeface="Calibri"/>
              </a:rPr>
              <a:t>Use overlays for Landsat and Sentinal-2 data grids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defTabSz="9886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defTabSz="9886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513023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158549" y="6494551"/>
            <a:ext cx="46278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400" b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3</a:t>
            </a:r>
            <a:r>
              <a:rPr lang="en-US" sz="1400" b="0" baseline="3000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rd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b="0" baseline="0" noProof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WGCapD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Meeting – </a:t>
            </a:r>
            <a:r>
              <a:rPr lang="en-US" sz="1400" b="0" baseline="0" noProof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Derhadum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 India – April 23-25</a:t>
            </a:r>
            <a:endParaRPr lang="en-US" sz="1400" b="0" noProof="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GB" dirty="0" smtClean="0"/>
              <a:t>Project report guidelines</a:t>
            </a:r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98636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87703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C20028DC-3EAF-5440-9B3F-27F5EF677D8F}" type="slidenum">
              <a:rPr lang="en-US" smtClean="0">
                <a:ea typeface="ＭＳ Ｐゴシック" charset="0"/>
              </a:rPr>
              <a:pPr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339850"/>
            <a:ext cx="9144000" cy="551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5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pPr>
              <a:defRPr/>
            </a:pPr>
            <a:fld id="{B1FEF90A-BFA3-0946-A6DC-8D7C770AC3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1339850"/>
            <a:ext cx="9144000" cy="551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5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3247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BF82-AE3D-5B48-99DD-43AE735D7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58505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903594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84946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C20028DC-3EAF-5440-9B3F-27F5EF677D8F}" type="slidenum">
              <a:rPr lang="en-US" smtClean="0">
                <a:ea typeface="ＭＳ Ｐゴシック" charset="0"/>
              </a:rPr>
              <a:pPr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 defTabSz="914400" eaLnBrk="0" hangingPunct="0"/>
            <a:endParaRPr lang="en-US" sz="1500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4" descr="CEOS_logo_transparen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1438"/>
            <a:ext cx="12065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19" r:id="rId7"/>
    <p:sldLayoutId id="2147483690" r:id="rId8"/>
    <p:sldLayoutId id="2147483694" r:id="rId9"/>
    <p:sldLayoutId id="2147483695" r:id="rId10"/>
    <p:sldLayoutId id="2147483696" r:id="rId11"/>
  </p:sldLayoutIdLst>
  <p:transition xmlns:p14="http://schemas.microsoft.com/office/powerpoint/2010/main" spd="slow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ceos-datapolicy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ase.eohandbook.com" TargetMode="External"/><Relationship Id="rId4" Type="http://schemas.openxmlformats.org/officeDocument/2006/relationships/hyperlink" Target="http://www.ceos-cove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os-datapolicy.org" TargetMode="External"/><Relationship Id="rId4" Type="http://schemas.openxmlformats.org/officeDocument/2006/relationships/hyperlink" Target="http://www.ceos-cove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ceos-cove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66846" y="1213394"/>
            <a:ext cx="8956842" cy="2055814"/>
          </a:xfrm>
        </p:spPr>
        <p:txBody>
          <a:bodyPr/>
          <a:lstStyle/>
          <a:p>
            <a:r>
              <a:rPr lang="en-US" dirty="0" smtClean="0"/>
              <a:t>The CEOS </a:t>
            </a:r>
            <a:r>
              <a:rPr lang="en-US" dirty="0" smtClean="0"/>
              <a:t>Systems Engineering Office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Tools &amp; Applications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0" dirty="0" smtClean="0"/>
              <a:t>Presented by: Kim Keith</a:t>
            </a:r>
            <a:r>
              <a:rPr lang="en-US" b="0" dirty="0" smtClean="0"/>
              <a:t> </a:t>
            </a: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" y="4923925"/>
            <a:ext cx="3673013" cy="16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32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1063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C08EAE-D863-594A-AC02-3620E2EC7AC1}" type="slidenum">
              <a:rPr lang="en-US" sz="1200">
                <a:solidFill>
                  <a:srgbClr val="002569"/>
                </a:solidFill>
                <a:latin typeface="Calibri" charset="0"/>
                <a:cs typeface="Arial" charset="0"/>
              </a:rPr>
              <a:pPr/>
              <a:t>10</a:t>
            </a:fld>
            <a:endParaRPr lang="en-US" sz="1200" dirty="0">
              <a:solidFill>
                <a:srgbClr val="002569"/>
              </a:solidFill>
              <a:latin typeface="Calibri" charset="0"/>
              <a:cs typeface="Arial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39875" y="92075"/>
            <a:ext cx="749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charset="0"/>
                <a:cs typeface="Tahoma" charset="0"/>
              </a:rPr>
              <a:t>The Data Policy Portal</a:t>
            </a:r>
            <a:endParaRPr lang="en-CA" sz="32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898" y="1252538"/>
            <a:ext cx="9309101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www.ceos-datapolicy.org</a:t>
            </a:r>
            <a:endParaRPr lang="en-US" sz="3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Data access policies for: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sz="15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318 c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urrent instruments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297 past instruments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sz="15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>OPEN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Anonymous 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access, no restrictions</a:t>
            </a:r>
            <a:b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>OPEN</a:t>
            </a: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>SR: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Simple 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Registration 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within 2 days</a:t>
            </a:r>
            <a:b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>OPEN</a:t>
            </a: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>AP: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Advanced 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Protocol more steps or pre-approval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>Restricted</a:t>
            </a:r>
            <a:r>
              <a:rPr lang="en-US" sz="30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Controlled access or commercial</a:t>
            </a:r>
            <a:b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000" b="1" dirty="0" smtClean="0">
                <a:solidFill>
                  <a:srgbClr val="000000"/>
                </a:solidFill>
                <a:latin typeface="Calibri"/>
                <a:cs typeface="Calibri"/>
              </a:rPr>
              <a:t>No Access: 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No </a:t>
            </a:r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outside access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6749" y="3244037"/>
            <a:ext cx="4481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615 total </a:t>
            </a:r>
            <a:r>
              <a:rPr lang="en-US" sz="3000" dirty="0">
                <a:solidFill>
                  <a:srgbClr val="000001"/>
                </a:solidFill>
                <a:latin typeface="Calibri" charset="0"/>
                <a:cs typeface="Calibri" charset="0"/>
              </a:rPr>
              <a:t>from 25 </a:t>
            </a:r>
            <a:r>
              <a:rPr lang="en-US" sz="3000" dirty="0" smtClean="0">
                <a:solidFill>
                  <a:srgbClr val="000001"/>
                </a:solidFill>
                <a:latin typeface="Calibri" charset="0"/>
                <a:cs typeface="Calibri" charset="0"/>
              </a:rPr>
              <a:t>countries</a:t>
            </a:r>
            <a:endParaRPr lang="en-US" sz="3000" dirty="0">
              <a:solidFill>
                <a:srgbClr val="00000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 bwMode="auto">
          <a:xfrm>
            <a:off x="4286250" y="3381375"/>
            <a:ext cx="190499" cy="1396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857625" y="3505161"/>
            <a:ext cx="612774" cy="2769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-1" y="6604820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-15876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41324" y="6612169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98524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58900" y="6615523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817688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76475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736850" y="661159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203575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71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1063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C08EAE-D863-594A-AC02-3620E2EC7AC1}" type="slidenum">
              <a:rPr lang="en-US" sz="1200">
                <a:solidFill>
                  <a:srgbClr val="002569"/>
                </a:solidFill>
                <a:latin typeface="Calibri" charset="0"/>
                <a:cs typeface="Arial" charset="0"/>
              </a:rPr>
              <a:pPr/>
              <a:t>11</a:t>
            </a:fld>
            <a:endParaRPr lang="en-US" sz="1200" dirty="0">
              <a:solidFill>
                <a:srgbClr val="002569"/>
              </a:solidFill>
              <a:latin typeface="Calibri" charset="0"/>
              <a:cs typeface="Arial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59490" y="107750"/>
            <a:ext cx="749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charset="0"/>
                <a:cs typeface="Tahoma" charset="0"/>
              </a:rPr>
              <a:t>The Data </a:t>
            </a:r>
            <a:r>
              <a:rPr lang="en-US" sz="3200" b="1" dirty="0">
                <a:solidFill>
                  <a:schemeClr val="bg1"/>
                </a:solidFill>
                <a:latin typeface="Tahoma" charset="0"/>
                <a:cs typeface="Tahoma" charset="0"/>
              </a:rPr>
              <a:t>Policy Portal</a:t>
            </a:r>
            <a:endParaRPr lang="en-CA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4139"/>
            <a:ext cx="9187896" cy="373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110120" y="585000"/>
            <a:ext cx="4801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FF00"/>
                </a:solidFill>
                <a:latin typeface="Tahoma" charset="0"/>
                <a:cs typeface="Tahoma" charset="0"/>
              </a:rPr>
              <a:t>www.ceos-datapolicy.org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" y="3841751"/>
            <a:ext cx="9136062" cy="30003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11125" eaLnBrk="1" hangingPunct="1">
              <a:spcBef>
                <a:spcPct val="20000"/>
              </a:spcBef>
              <a:defRPr/>
            </a:pPr>
            <a:r>
              <a:rPr lang="en-US" sz="2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  </a:t>
            </a:r>
          </a:p>
          <a:p>
            <a:pPr marL="111125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Data </a:t>
            </a:r>
            <a:r>
              <a:rPr lang="en-US" sz="20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Columns: </a:t>
            </a:r>
            <a:endParaRPr lang="en-US" sz="2000" b="1" dirty="0" smtClean="0">
              <a:solidFill>
                <a:srgbClr val="0000FF"/>
              </a:solidFill>
              <a:latin typeface="Calibri" charset="0"/>
              <a:cs typeface="Calibri" charset="0"/>
            </a:endParaRPr>
          </a:p>
          <a:p>
            <a:pPr marL="111125" eaLnBrk="1" hangingPunct="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Mission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, Agency, Launch, Mission Status, Instrument, Instrument Agency, Data Access Policy, IDN, Client Portal, Comments.  Other columns (hidden by default) are Orbit Type, Instrument Full Name, DataCORE, and CWIC/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FedEO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.</a:t>
            </a:r>
          </a:p>
          <a:p>
            <a:pPr marL="111125" eaLnBrk="1" hangingPunct="1">
              <a:spcBef>
                <a:spcPct val="20000"/>
              </a:spcBef>
              <a:defRPr/>
            </a:pPr>
            <a:r>
              <a:rPr lang="en-US" sz="800" b="1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 </a:t>
            </a:r>
            <a:endParaRPr lang="en-US" sz="800" b="1" dirty="0" smtClean="0">
              <a:solidFill>
                <a:srgbClr val="FF0000"/>
              </a:solidFill>
              <a:latin typeface="Calibri" charset="0"/>
              <a:cs typeface="Calibri" charset="0"/>
            </a:endParaRPr>
          </a:p>
          <a:p>
            <a:pPr marL="111125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Features: </a:t>
            </a:r>
            <a:endParaRPr lang="en-US" sz="2000" b="1" dirty="0" smtClean="0">
              <a:solidFill>
                <a:srgbClr val="0000FF"/>
              </a:solidFill>
              <a:latin typeface="Calibri" charset="0"/>
              <a:cs typeface="Calibri" charset="0"/>
            </a:endParaRPr>
          </a:p>
          <a:p>
            <a:pPr marL="111125" eaLnBrk="1" hangingPunct="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Free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Text Search, Show/Hide Columns, Output in EXCEL and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PDF, Satellite 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Timelines (with Agency and Country filters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), Launches 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by Year and Country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20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-1" y="6604820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-15876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41324" y="6612169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98524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358900" y="6615523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817688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76475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736850" y="661159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187700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638550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923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59678-4BDA-234A-8289-C6BAB4F5ADCD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sz="1000" dirty="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988" y="109538"/>
            <a:ext cx="72437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defRPr/>
            </a:pPr>
            <a:r>
              <a:rPr lang="en-US" sz="32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Data Summary</a:t>
            </a:r>
            <a:endParaRPr lang="en-US" sz="3200" b="1" kern="0" dirty="0">
              <a:solidFill>
                <a:schemeClr val="bg1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7000" y="1619250"/>
            <a:ext cx="7620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7950" lvl="1" indent="11113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3000" b="1" kern="0" dirty="0">
                <a:solidFill>
                  <a:srgbClr val="000001"/>
                </a:solidFill>
                <a:latin typeface="Arial"/>
              </a:rPr>
              <a:t>Access </a:t>
            </a:r>
            <a:r>
              <a:rPr lang="en-US" sz="3000" b="1" kern="0" dirty="0" smtClean="0">
                <a:solidFill>
                  <a:srgbClr val="000001"/>
                </a:solidFill>
                <a:latin typeface="Arial"/>
              </a:rPr>
              <a:t>Summary</a:t>
            </a:r>
          </a:p>
          <a:p>
            <a:pPr marL="565150" lvl="1" indent="-45720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Open = 36%</a:t>
            </a:r>
          </a:p>
          <a:p>
            <a:pPr marL="565150" lvl="1" indent="-45720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Open-SR = 21%</a:t>
            </a:r>
          </a:p>
          <a:p>
            <a:pPr marL="565150" lvl="1" indent="-45720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Open-AP = 5%</a:t>
            </a:r>
          </a:p>
          <a:p>
            <a:pPr marL="565150" lvl="1" indent="-45720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Restricted </a:t>
            </a:r>
            <a:r>
              <a:rPr lang="en-US" sz="3000" kern="0" dirty="0">
                <a:solidFill>
                  <a:srgbClr val="000000"/>
                </a:solidFill>
                <a:latin typeface="Arial"/>
              </a:rPr>
              <a:t>= 33</a:t>
            </a: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%</a:t>
            </a:r>
          </a:p>
          <a:p>
            <a:pPr marL="565150" lvl="1" indent="-45720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Unknown </a:t>
            </a:r>
            <a:r>
              <a:rPr lang="en-US" sz="3000" kern="0" dirty="0">
                <a:solidFill>
                  <a:srgbClr val="000000"/>
                </a:solidFill>
                <a:latin typeface="Arial"/>
              </a:rPr>
              <a:t>= 5</a:t>
            </a: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%</a:t>
            </a:r>
            <a:endParaRPr lang="en-US" sz="3000" kern="0" dirty="0">
              <a:solidFill>
                <a:srgbClr val="000001"/>
              </a:solidFill>
              <a:latin typeface="Arial"/>
            </a:endParaRPr>
          </a:p>
          <a:p>
            <a:pPr marL="107950" lvl="1">
              <a:spcBef>
                <a:spcPct val="20000"/>
              </a:spcBef>
              <a:buSzPct val="100000"/>
              <a:defRPr/>
            </a:pPr>
            <a:r>
              <a:rPr lang="en-AU" sz="1500" b="1" kern="0" dirty="0" smtClean="0">
                <a:solidFill>
                  <a:srgbClr val="FF0000"/>
                </a:solidFill>
                <a:latin typeface="Arial"/>
              </a:rPr>
              <a:t> </a:t>
            </a:r>
          </a:p>
          <a:p>
            <a:pPr marL="107950" lvl="1">
              <a:spcBef>
                <a:spcPct val="20000"/>
              </a:spcBef>
              <a:buSzPct val="100000"/>
              <a:defRPr/>
            </a:pPr>
            <a:r>
              <a:rPr lang="en-AU" sz="3000" b="1" kern="0" dirty="0" smtClean="0">
                <a:solidFill>
                  <a:srgbClr val="0000FF"/>
                </a:solidFill>
                <a:latin typeface="Arial"/>
              </a:rPr>
              <a:t>All CEOS instruments: </a:t>
            </a:r>
            <a:r>
              <a:rPr lang="en-AU" sz="3000" b="1" kern="0" dirty="0" smtClean="0">
                <a:solidFill>
                  <a:srgbClr val="0000FF"/>
                </a:solidFill>
                <a:latin typeface="Arial"/>
              </a:rPr>
              <a:t>62% Open</a:t>
            </a:r>
            <a:r>
              <a:rPr lang="en-AU" sz="3000" kern="0" dirty="0" smtClean="0">
                <a:solidFill>
                  <a:srgbClr val="0000FF"/>
                </a:solidFill>
                <a:latin typeface="Arial"/>
              </a:rPr>
              <a:t> </a:t>
            </a:r>
          </a:p>
          <a:p>
            <a:pPr marL="107950" lvl="1">
              <a:spcBef>
                <a:spcPct val="20000"/>
              </a:spcBef>
              <a:buSzPct val="100000"/>
              <a:defRPr/>
            </a:pPr>
            <a:r>
              <a:rPr lang="en-AU" sz="3000" b="1" kern="0" dirty="0" smtClean="0">
                <a:solidFill>
                  <a:srgbClr val="0000FF"/>
                </a:solidFill>
                <a:latin typeface="Arial"/>
              </a:rPr>
              <a:t>Current CEOS instruments: </a:t>
            </a:r>
            <a:r>
              <a:rPr lang="en-AU" sz="3000" b="1" kern="0" dirty="0" smtClean="0">
                <a:solidFill>
                  <a:srgbClr val="0000FF"/>
                </a:solidFill>
                <a:latin typeface="Arial"/>
              </a:rPr>
              <a:t>72% Open</a:t>
            </a:r>
            <a:endParaRPr lang="en-AU" sz="3000" b="1" kern="0" dirty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73038"/>
            <a:ext cx="4037649" cy="32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-1" y="6604820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15876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1324" y="6612169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98524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58900" y="6615523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817688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76475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736850" y="661159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187700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44900" y="661217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098925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53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285569" y="752"/>
            <a:ext cx="7782231" cy="861641"/>
          </a:xfrm>
        </p:spPr>
        <p:txBody>
          <a:bodyPr/>
          <a:lstStyle/>
          <a:p>
            <a:r>
              <a:rPr lang="en-US" sz="2800" dirty="0" smtClean="0"/>
              <a:t>Space </a:t>
            </a:r>
            <a:r>
              <a:rPr lang="en-US" sz="2800" dirty="0" smtClean="0"/>
              <a:t>Data Management System (SDMS)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82986" y="1367157"/>
            <a:ext cx="6313588" cy="534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 fontAlgn="base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Arial"/>
              </a:rPr>
              <a:t>The Problem:</a:t>
            </a:r>
          </a:p>
          <a:p>
            <a:pPr marL="576263" lvl="1" indent="-457200" fontAlgn="base">
              <a:spcBef>
                <a:spcPct val="20000"/>
              </a:spcBef>
              <a:spcAft>
                <a:spcPct val="0"/>
              </a:spcAft>
              <a:buSzPct val="100000"/>
              <a:buFont typeface="Arial"/>
              <a:buChar char="•"/>
              <a:defRPr/>
            </a:pP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Many developing countries struggle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to access,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process,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use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satellite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data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for local decision-making and national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policies.</a:t>
            </a:r>
          </a:p>
          <a:p>
            <a:pPr marL="576263" lvl="1" indent="-457200" fontAlgn="base">
              <a:spcBef>
                <a:spcPct val="20000"/>
              </a:spcBef>
              <a:spcAft>
                <a:spcPct val="0"/>
              </a:spcAft>
              <a:buSzPct val="100000"/>
              <a:buFont typeface="Arial"/>
              <a:buChar char="•"/>
              <a:defRPr/>
            </a:pP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Countries have difficulty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using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2900" kern="0" dirty="0">
                <a:solidFill>
                  <a:srgbClr val="000000"/>
                </a:solidFill>
                <a:latin typeface="Arial"/>
              </a:rPr>
              <a:t>diversity of space data systems and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lack sufficient </a:t>
            </a:r>
            <a:r>
              <a:rPr lang="en-US" sz="2900" kern="0" dirty="0">
                <a:solidFill>
                  <a:srgbClr val="000000"/>
                </a:solidFill>
                <a:latin typeface="Arial"/>
              </a:rPr>
              <a:t>storage or </a:t>
            </a:r>
            <a:r>
              <a:rPr lang="en-US" sz="2900" kern="0" dirty="0" smtClean="0">
                <a:solidFill>
                  <a:srgbClr val="000000"/>
                </a:solidFill>
                <a:latin typeface="Arial"/>
              </a:rPr>
              <a:t>bandwidth </a:t>
            </a:r>
            <a:r>
              <a:rPr lang="en-US" sz="2900" kern="0" dirty="0">
                <a:solidFill>
                  <a:srgbClr val="000000"/>
                </a:solidFill>
                <a:latin typeface="Arial"/>
              </a:rPr>
              <a:t>to manage relevant datasets.</a:t>
            </a:r>
            <a:endParaRPr lang="en-US" sz="2900" kern="0" dirty="0" smtClean="0">
              <a:solidFill>
                <a:srgbClr val="000000"/>
              </a:solidFill>
              <a:latin typeface="Arial"/>
            </a:endParaRP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endParaRPr lang="en-US" sz="3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163" y="1467533"/>
            <a:ext cx="2825760" cy="1513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601" y="3121699"/>
            <a:ext cx="2756901" cy="196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312" y="5161716"/>
            <a:ext cx="1375144" cy="76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271" y="6008593"/>
            <a:ext cx="2309698" cy="6232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-1" y="6588945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5876" y="658894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1324" y="6596294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98524" y="658894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58900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17688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76475" y="6583773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36850" y="65957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187700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644900" y="659629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08450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59300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440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285569" y="752"/>
            <a:ext cx="7782231" cy="861641"/>
          </a:xfrm>
        </p:spPr>
        <p:txBody>
          <a:bodyPr/>
          <a:lstStyle/>
          <a:p>
            <a:r>
              <a:rPr lang="en-US" sz="2800" dirty="0" smtClean="0"/>
              <a:t>Space </a:t>
            </a:r>
            <a:r>
              <a:rPr lang="en-US" sz="2800" dirty="0" smtClean="0"/>
              <a:t>Data Management System (SDMS)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82986" y="1287782"/>
            <a:ext cx="6161194" cy="509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 fontAlgn="base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Arial"/>
              </a:rPr>
              <a:t>One</a:t>
            </a:r>
            <a:r>
              <a:rPr lang="en-US" sz="3000" b="1" kern="0" dirty="0" smtClean="0">
                <a:solidFill>
                  <a:srgbClr val="000000"/>
                </a:solidFill>
                <a:latin typeface="Arial"/>
              </a:rPr>
              <a:t> Solution:</a:t>
            </a:r>
          </a:p>
          <a:p>
            <a:pPr marL="635000" lvl="1" indent="-28575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UN-REDD, REDD+, </a:t>
            </a: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GFOI, and GEOGLAM </a:t>
            </a: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countries would </a:t>
            </a:r>
            <a:r>
              <a:rPr lang="en-US" sz="3000" kern="0" dirty="0">
                <a:solidFill>
                  <a:srgbClr val="000000"/>
                </a:solidFill>
                <a:latin typeface="Arial"/>
              </a:rPr>
              <a:t>benefit from a dedicated data system to support national Measurement, </a:t>
            </a: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Reporting, </a:t>
            </a:r>
            <a:r>
              <a:rPr lang="en-US" sz="3000" kern="0" dirty="0">
                <a:solidFill>
                  <a:srgbClr val="000000"/>
                </a:solidFill>
                <a:latin typeface="Arial"/>
              </a:rPr>
              <a:t>and Verification (MRV</a:t>
            </a: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).</a:t>
            </a:r>
            <a:r>
              <a:rPr lang="en-US" sz="3000" kern="0" dirty="0">
                <a:solidFill>
                  <a:srgbClr val="000000"/>
                </a:solidFill>
                <a:latin typeface="Arial"/>
              </a:rPr>
              <a:t> </a:t>
            </a:r>
            <a:endParaRPr lang="en-US" sz="3000" kern="0" dirty="0">
              <a:solidFill>
                <a:srgbClr val="000000"/>
              </a:solidFill>
              <a:latin typeface="Arial"/>
            </a:endParaRPr>
          </a:p>
          <a:p>
            <a:pPr marL="119063" lvl="1">
              <a:spcBef>
                <a:spcPct val="20000"/>
              </a:spcBef>
              <a:buSzPct val="100000"/>
              <a:defRPr/>
            </a:pPr>
            <a:r>
              <a:rPr lang="en-US" sz="5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sz="500" kern="0" dirty="0">
              <a:solidFill>
                <a:srgbClr val="000000"/>
              </a:solidFill>
              <a:latin typeface="Arial"/>
            </a:endParaRPr>
          </a:p>
          <a:p>
            <a:pPr marL="285750" lvl="1">
              <a:spcBef>
                <a:spcPct val="20000"/>
              </a:spcBef>
              <a:buSzPct val="100000"/>
              <a:defRPr/>
            </a:pPr>
            <a:endParaRPr lang="en-US" sz="500" kern="0" dirty="0" smtClean="0">
              <a:solidFill>
                <a:srgbClr val="000000"/>
              </a:solidFill>
              <a:latin typeface="Arial"/>
            </a:endParaRPr>
          </a:p>
          <a:p>
            <a:pPr marL="285750" lvl="1">
              <a:spcBef>
                <a:spcPct val="20000"/>
              </a:spcBef>
              <a:buSzPct val="100000"/>
              <a:defRPr/>
            </a:pPr>
            <a:endParaRPr lang="en-US" sz="500" kern="0" dirty="0" smtClean="0">
              <a:solidFill>
                <a:srgbClr val="000000"/>
              </a:solidFill>
              <a:latin typeface="Arial"/>
            </a:endParaRPr>
          </a:p>
          <a:p>
            <a:pPr marL="285750" lvl="1">
              <a:spcBef>
                <a:spcPct val="20000"/>
              </a:spcBef>
              <a:buSzPct val="100000"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Arial"/>
              </a:rPr>
              <a:t>The United Nations Collaborative Program on Reducing Emissions from Deforestation and Forest Degradation</a:t>
            </a:r>
            <a:endParaRPr lang="en-US" sz="1500" kern="0" dirty="0">
              <a:solidFill>
                <a:srgbClr val="000000"/>
              </a:solidFill>
              <a:latin typeface="Arial"/>
            </a:endParaRPr>
          </a:p>
          <a:p>
            <a:pPr marL="285750" lvl="1">
              <a:spcBef>
                <a:spcPct val="20000"/>
              </a:spcBef>
              <a:buSzPct val="100000"/>
              <a:defRPr/>
            </a:pPr>
            <a:r>
              <a:rPr lang="en-US" sz="700" kern="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85750" lvl="1">
              <a:spcBef>
                <a:spcPct val="20000"/>
              </a:spcBef>
              <a:buSzPct val="100000"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Arial"/>
              </a:rPr>
              <a:t>The Global Forest Observations Initiative</a:t>
            </a:r>
          </a:p>
          <a:p>
            <a:pPr marL="285750" lvl="1">
              <a:spcBef>
                <a:spcPct val="20000"/>
              </a:spcBef>
              <a:buSzPct val="100000"/>
              <a:defRPr/>
            </a:pPr>
            <a:r>
              <a:rPr lang="en-US" sz="7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sz="700" kern="0" dirty="0">
              <a:solidFill>
                <a:srgbClr val="000000"/>
              </a:solidFill>
              <a:latin typeface="Arial"/>
            </a:endParaRPr>
          </a:p>
          <a:p>
            <a:pPr marL="285750" lvl="1">
              <a:spcBef>
                <a:spcPct val="20000"/>
              </a:spcBef>
              <a:buSzPct val="100000"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Arial"/>
              </a:rPr>
              <a:t>The Group on Earth Observations (GEO) Global Agricultural Monitoring Initiative </a:t>
            </a:r>
            <a:endParaRPr lang="en-US" sz="150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163" y="1467533"/>
            <a:ext cx="2825760" cy="1513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601" y="3121699"/>
            <a:ext cx="2756901" cy="196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312" y="5082341"/>
            <a:ext cx="1375144" cy="76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646" y="5849843"/>
            <a:ext cx="2309698" cy="6232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-1" y="6588945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5876" y="658894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1324" y="6596294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98524" y="658894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58900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17688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76475" y="6583773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36850" y="65957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187700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644900" y="659629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08450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75175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029200" y="659329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509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-1" y="6588945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-15876" y="658894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324" y="6596294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8524" y="658894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358900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17688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276475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36850" y="65957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187700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4900" y="659629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08450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559300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013325" y="659329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464175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93055" y="4381098"/>
            <a:ext cx="7605463" cy="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370906" y="141873"/>
            <a:ext cx="7681216" cy="501650"/>
          </a:xfrm>
        </p:spPr>
        <p:txBody>
          <a:bodyPr/>
          <a:lstStyle/>
          <a:p>
            <a:r>
              <a:rPr lang="en-US" dirty="0" smtClean="0"/>
              <a:t>SDMS Concept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6281" y="1319492"/>
            <a:ext cx="8771642" cy="7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CEOS, through the SDMS, will facilitate access to space datasets and analysis tools to support country-based reporting and decision-making. This system would be developed by the SEO, with support from </a:t>
            </a:r>
            <a:r>
              <a:rPr lang="en-US" kern="0" dirty="0">
                <a:solidFill>
                  <a:srgbClr val="3366FF"/>
                </a:solidFill>
                <a:latin typeface="Arial"/>
              </a:rPr>
              <a:t>WGISS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1370906" y="3958559"/>
            <a:ext cx="1922470" cy="726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/>
              <a:t>SDMS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100" y="3900110"/>
            <a:ext cx="83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235" y="4489199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Country</a:t>
            </a: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586108" y="5302334"/>
            <a:ext cx="142340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/>
              <a:t>Reports</a:t>
            </a: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268461" y="2390003"/>
            <a:ext cx="192247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/>
              <a:t>Datasets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732631" y="4669519"/>
            <a:ext cx="0" cy="632815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2929441" y="2851668"/>
            <a:ext cx="0" cy="1138641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569987" y="2368905"/>
            <a:ext cx="5550942" cy="194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SDMS features on the CEOS interface: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Dedicated storage and cloud-computing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Data archive search/discovery/access tools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Analysis Tools: Data Processing, COVE, Coverage Analyzer, Google Earth Engine API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/>
              </a:rPr>
              <a:t>Training and Capacity Building (with WGCapD)</a:t>
            </a: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2346096" y="2393369"/>
            <a:ext cx="115411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/>
              <a:t>Tools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732631" y="2851668"/>
            <a:ext cx="0" cy="1138641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V="1">
            <a:off x="2956246" y="4669519"/>
            <a:ext cx="0" cy="632816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/>
          </p:cNvSpPr>
          <p:nvPr/>
        </p:nvSpPr>
        <p:spPr>
          <a:xfrm>
            <a:off x="2163576" y="5302334"/>
            <a:ext cx="167583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/>
              <a:t>Datasets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3895228" y="4668190"/>
            <a:ext cx="4969717" cy="190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SDMS features on the Country interface: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Secure access to datasets and tools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Ability to download and/or upload datasets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Ability to conduct analyses and develop reports for in-country use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8870" y="5734167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dirty="0"/>
              <a:t>KMLs</a:t>
            </a:r>
          </a:p>
          <a:p>
            <a:pPr marL="166688" indent="-166688">
              <a:buFont typeface="Arial"/>
              <a:buChar char="•"/>
            </a:pPr>
            <a:r>
              <a:rPr lang="en-US" dirty="0"/>
              <a:t>MRV reports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2554870" y="4669519"/>
            <a:ext cx="0" cy="632815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46096" y="5713633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dirty="0"/>
              <a:t>Space</a:t>
            </a:r>
          </a:p>
          <a:p>
            <a:pPr marL="166688" indent="-166688">
              <a:buFont typeface="Arial"/>
              <a:buChar char="•"/>
            </a:pPr>
            <a:r>
              <a:rPr lang="en-US" dirty="0"/>
              <a:t>In-Situ</a:t>
            </a:r>
          </a:p>
          <a:p>
            <a:pPr marL="166688" indent="-166688">
              <a:buFont typeface="Arial"/>
              <a:buChar char="•"/>
            </a:pPr>
            <a:r>
              <a:rPr lang="en-US" dirty="0"/>
              <a:t>Ground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0776" y="2862414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dirty="0"/>
              <a:t>Optical</a:t>
            </a:r>
          </a:p>
          <a:p>
            <a:pPr marL="166688" indent="-166688">
              <a:buFont typeface="Arial"/>
              <a:buChar char="•"/>
            </a:pPr>
            <a:r>
              <a:rPr lang="en-US" dirty="0"/>
              <a:t>SAR</a:t>
            </a:r>
          </a:p>
          <a:p>
            <a:pPr marL="166688" indent="-166688">
              <a:buFont typeface="Arial"/>
              <a:buChar char="•"/>
            </a:pPr>
            <a:r>
              <a:rPr lang="en-US" dirty="0"/>
              <a:t>Mosaics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54338" y="4160415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5461471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4447" y="1401649"/>
            <a:ext cx="8903968" cy="537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The SDMS will provide: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900" b="1" kern="0" dirty="0">
                <a:solidFill>
                  <a:srgbClr val="000000"/>
                </a:solidFill>
                <a:latin typeface="Arial"/>
              </a:rPr>
              <a:t> </a:t>
            </a:r>
            <a:endParaRPr lang="en-US" sz="900" b="1" kern="0" dirty="0">
              <a:solidFill>
                <a:srgbClr val="000000"/>
              </a:solidFill>
              <a:latin typeface="Arial"/>
            </a:endParaRPr>
          </a:p>
          <a:p>
            <a:pPr marL="404813" lvl="1" indent="-28575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Data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– Includes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processed images (free or commercially purchased) and cloud-free mosaics (Google, WELD). Users can also upload other datasets and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products.</a:t>
            </a:r>
          </a:p>
          <a:p>
            <a:pPr marL="404813" lvl="1" indent="-28575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Tools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Data processing and analysis tools, COVE coverage analyzer, scene visualization, Cloud filtering tools (Earth Engine)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04813" lvl="1" indent="-28575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Infrastructure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–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Centralized storage and cloud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processing</a:t>
            </a:r>
          </a:p>
          <a:p>
            <a:pPr marL="404813" lvl="1" indent="-28575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"/>
              </a:rPr>
              <a:t>NOT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thematic products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–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SDMS will deliver data and tools and not be responsible for creating products.  Products are the responsibility of the end-user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19063" lvl="1">
              <a:spcBef>
                <a:spcPct val="20000"/>
              </a:spcBef>
              <a:buSzPct val="100000"/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 </a:t>
            </a:r>
            <a:endParaRPr lang="en-US" sz="900" kern="0" dirty="0">
              <a:solidFill>
                <a:srgbClr val="000000"/>
              </a:solidFill>
              <a:latin typeface="Arial"/>
            </a:endParaRP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en-US" b="1" kern="0" dirty="0">
                <a:solidFill>
                  <a:srgbClr val="000000"/>
                </a:solidFill>
                <a:latin typeface="Arial"/>
              </a:rPr>
              <a:t>operational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plan:</a:t>
            </a:r>
          </a:p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900" b="1" kern="0" dirty="0">
                <a:solidFill>
                  <a:srgbClr val="000000"/>
                </a:solidFill>
                <a:latin typeface="Arial"/>
              </a:rPr>
              <a:t> </a:t>
            </a:r>
            <a:endParaRPr lang="en-US" sz="900" b="1" kern="0" dirty="0">
              <a:solidFill>
                <a:srgbClr val="000000"/>
              </a:solidFill>
              <a:latin typeface="Arial"/>
            </a:endParaRPr>
          </a:p>
          <a:p>
            <a:pPr marL="404813" lvl="1" indent="-28575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SEO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will lead the development of SDMS prototypes and related tools and infrastructure, but will not be responsible for long-term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operations.</a:t>
            </a:r>
          </a:p>
          <a:p>
            <a:pPr marL="404813" lvl="1" indent="-28575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long-term operations plan is TBD.  These operations may be carried by other groups within the projects (e.g., GFOI, GEOGLAM, FAO, SilvaCarbon)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404813" lvl="1" indent="-285750">
              <a:spcBef>
                <a:spcPct val="20000"/>
              </a:spcBef>
              <a:buSzPct val="100000"/>
              <a:buFont typeface="Arial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Provisions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for tool updates and training and capacity-building must be considered.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70906" y="141873"/>
            <a:ext cx="768121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dirty="0" smtClean="0"/>
              <a:t>Recap: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-1" y="6588945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15876" y="658894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1324" y="6596294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98524" y="658894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58900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17688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76475" y="6583773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736850" y="65957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03575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60775" y="659629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24325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91050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60950" y="659329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27675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994400" y="658259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984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-1" y="6588945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15876" y="658894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1324" y="6596294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98524" y="658894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58900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17688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76475" y="6583773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736850" y="65957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87700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44900" y="659629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08450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5175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29200" y="659329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80050" y="658894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30900" y="6582596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381750" y="658994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47525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914400">
              <a:defRPr/>
            </a:pPr>
            <a:r>
              <a:rPr lang="en-US" sz="28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Data Services Prototypes </a:t>
            </a:r>
            <a:endParaRPr lang="en-US" sz="2800" b="1" kern="0" dirty="0" smtClean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06" y="1524200"/>
            <a:ext cx="8450793" cy="51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42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39875" y="139700"/>
            <a:ext cx="749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 b="1" dirty="0">
                <a:solidFill>
                  <a:srgbClr val="FFFFFF"/>
                </a:solidFill>
                <a:latin typeface="Tahoma" charset="0"/>
                <a:cs typeface="Tahoma" charset="0"/>
              </a:rPr>
              <a:t>Summary of </a:t>
            </a:r>
            <a:r>
              <a:rPr lang="en-US" sz="32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CEOS &amp; SEO Resources</a:t>
            </a:r>
            <a:endParaRPr lang="en-CA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6375" y="1522414"/>
            <a:ext cx="8937624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What measurements, instruments, and missions exist</a:t>
            </a:r>
            <a:r>
              <a:rPr lang="en-US" sz="3000" dirty="0">
                <a:solidFill>
                  <a:srgbClr val="000000"/>
                </a:solidFill>
                <a:latin typeface="Calibri" charset="0"/>
                <a:cs typeface="Calibri" charset="0"/>
              </a:rPr>
              <a:t>?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What can I use them for?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1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 </a:t>
            </a:r>
          </a:p>
          <a:p>
            <a:pPr marL="1889125" indent="0" eaLnBrk="1" hangingPunct="1">
              <a:spcBef>
                <a:spcPct val="20000"/>
              </a:spcBef>
            </a:pPr>
            <a:r>
              <a:rPr lang="en-US" sz="3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charset="0"/>
                <a:cs typeface="Calibri" charset="0"/>
              </a:rPr>
              <a:t>The Earth </a:t>
            </a:r>
            <a:r>
              <a:rPr lang="en-US" sz="3000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charset="0"/>
                <a:cs typeface="Calibri" charset="0"/>
              </a:rPr>
              <a:t>Observation </a:t>
            </a:r>
            <a:r>
              <a:rPr lang="en-US" sz="30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charset="0"/>
                <a:cs typeface="Calibri" charset="0"/>
              </a:rPr>
              <a:t>Handbook</a:t>
            </a:r>
            <a:r>
              <a:rPr lang="en-US" sz="30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charset="0"/>
                <a:cs typeface="Calibri" charset="0"/>
                <a:hlinkClick r:id="rId3"/>
              </a:rPr>
              <a:t>http</a:t>
            </a:r>
            <a:r>
              <a:rPr lang="en-US" sz="3000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 charset="0"/>
                <a:cs typeface="Calibri" charset="0"/>
                <a:hlinkClick r:id="rId3"/>
              </a:rPr>
              <a:t>://</a:t>
            </a:r>
            <a:r>
              <a:rPr lang="en-US" sz="3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charset="0"/>
                <a:cs typeface="Calibri" charset="0"/>
                <a:hlinkClick r:id="rId3"/>
              </a:rPr>
              <a:t>database.eohandbook.com</a:t>
            </a:r>
            <a:endParaRPr lang="en-US" sz="3000" dirty="0" smtClean="0">
              <a:solidFill>
                <a:schemeClr val="accent4">
                  <a:lumMod val="50000"/>
                  <a:lumOff val="50000"/>
                </a:schemeClr>
              </a:solidFill>
              <a:latin typeface="Calibri" charset="0"/>
              <a:cs typeface="Calibri" charset="0"/>
            </a:endParaRPr>
          </a:p>
          <a:p>
            <a:pPr marL="222250" indent="0" eaLnBrk="1" hangingPunct="1">
              <a:spcBef>
                <a:spcPct val="20000"/>
              </a:spcBef>
            </a:pPr>
            <a:r>
              <a:rPr lang="en-US" sz="15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charset="0"/>
                <a:cs typeface="Calibri" charset="0"/>
              </a:rPr>
              <a:t>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Which instruments can see my region of interest?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1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</a:p>
          <a:p>
            <a:pPr marL="0" indent="1889125" eaLnBrk="1" hangingPunct="1">
              <a:spcBef>
                <a:spcPct val="20000"/>
              </a:spcBef>
            </a:pPr>
            <a:r>
              <a:rPr lang="en-US" sz="3000" dirty="0" smtClean="0">
                <a:solidFill>
                  <a:srgbClr val="2C73FF"/>
                </a:solidFill>
                <a:latin typeface="Calibri" charset="0"/>
                <a:cs typeface="Calibri" charset="0"/>
              </a:rPr>
              <a:t>The COVE Tool Suite </a:t>
            </a:r>
          </a:p>
          <a:p>
            <a:pPr marL="0" indent="1889125" eaLnBrk="1" hangingPunct="1">
              <a:spcBef>
                <a:spcPct val="2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cs typeface="Calibri" charset="0"/>
                <a:hlinkClick r:id="rId4"/>
              </a:rPr>
              <a:t>http</a:t>
            </a:r>
            <a:r>
              <a:rPr lang="en-US" sz="3000" dirty="0">
                <a:solidFill>
                  <a:srgbClr val="000000"/>
                </a:solidFill>
                <a:latin typeface="Calibri" charset="0"/>
                <a:cs typeface="Calibri" charset="0"/>
                <a:hlinkClick r:id="rId4"/>
              </a:rPr>
              <a:t>://www.ceos-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cs typeface="Calibri" charset="0"/>
                <a:hlinkClick r:id="rId4"/>
              </a:rPr>
              <a:t>cove.org</a:t>
            </a:r>
            <a:endParaRPr lang="en-US" sz="30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Bent-Up Arrow 1"/>
          <p:cNvSpPr/>
          <p:nvPr/>
        </p:nvSpPr>
        <p:spPr bwMode="auto">
          <a:xfrm rot="5400000">
            <a:off x="519109" y="2682876"/>
            <a:ext cx="936625" cy="920750"/>
          </a:xfrm>
          <a:prstGeom prst="bent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Bent-Up Arrow 7"/>
          <p:cNvSpPr/>
          <p:nvPr/>
        </p:nvSpPr>
        <p:spPr bwMode="auto">
          <a:xfrm rot="5400000">
            <a:off x="549274" y="4792663"/>
            <a:ext cx="936625" cy="920750"/>
          </a:xfrm>
          <a:prstGeom prst="bent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5876" y="6582596"/>
            <a:ext cx="9159876" cy="280577"/>
            <a:chOff x="-15876" y="6582596"/>
            <a:chExt cx="9159876" cy="280577"/>
          </a:xfrm>
          <a:solidFill>
            <a:srgbClr val="3366FF">
              <a:alpha val="80000"/>
            </a:srgbClr>
          </a:solidFill>
        </p:grpSpPr>
        <p:grpSp>
          <p:nvGrpSpPr>
            <p:cNvPr id="9" name="Group 8"/>
            <p:cNvGrpSpPr/>
            <p:nvPr/>
          </p:nvGrpSpPr>
          <p:grpSpPr>
            <a:xfrm>
              <a:off x="-15876" y="6582596"/>
              <a:ext cx="9159876" cy="280577"/>
              <a:chOff x="-15876" y="6582596"/>
              <a:chExt cx="9159876" cy="280577"/>
            </a:xfrm>
            <a:grpFill/>
          </p:grpSpPr>
          <p:grpSp>
            <p:nvGrpSpPr>
              <p:cNvPr id="10" name="Group 9"/>
              <p:cNvGrpSpPr/>
              <p:nvPr/>
            </p:nvGrpSpPr>
            <p:grpSpPr>
              <a:xfrm>
                <a:off x="-15876" y="6582596"/>
                <a:ext cx="9159876" cy="280577"/>
                <a:chOff x="-15876" y="6582596"/>
                <a:chExt cx="9159876" cy="280577"/>
              </a:xfrm>
              <a:grpFill/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-15876" y="6583773"/>
                  <a:ext cx="9159876" cy="279400"/>
                  <a:chOff x="-15876" y="6583773"/>
                  <a:chExt cx="9159876" cy="279400"/>
                </a:xfrm>
                <a:grpFill/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-15876" y="6583773"/>
                    <a:ext cx="9159876" cy="279400"/>
                    <a:chOff x="-15876" y="6583773"/>
                    <a:chExt cx="9159876" cy="279400"/>
                  </a:xfrm>
                  <a:grpFill/>
                </p:grpSpPr>
                <p:sp>
                  <p:nvSpPr>
                    <p:cNvPr id="16" name="Rectangle 15"/>
                    <p:cNvSpPr/>
                    <p:nvPr/>
                  </p:nvSpPr>
                  <p:spPr bwMode="auto">
                    <a:xfrm>
                      <a:off x="-1" y="6588945"/>
                      <a:ext cx="9144001" cy="26905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rgbClr val="3366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 bwMode="auto">
                    <a:xfrm>
                      <a:off x="-15876" y="6588945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 bwMode="auto">
                    <a:xfrm>
                      <a:off x="441324" y="6596294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 bwMode="auto">
                    <a:xfrm>
                      <a:off x="898524" y="6588945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 bwMode="auto">
                    <a:xfrm>
                      <a:off x="1358900" y="6599648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 bwMode="auto">
                    <a:xfrm>
                      <a:off x="1817688" y="6588946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 bwMode="auto">
                    <a:xfrm>
                      <a:off x="2276475" y="6583773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23" name="Rectangle 22"/>
                    <p:cNvSpPr/>
                    <p:nvPr/>
                  </p:nvSpPr>
                  <p:spPr bwMode="auto">
                    <a:xfrm>
                      <a:off x="2736850" y="6595720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 bwMode="auto">
                    <a:xfrm>
                      <a:off x="3203575" y="6588946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 bwMode="auto">
                    <a:xfrm>
                      <a:off x="3660775" y="6596295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26" name="Rectangle 25"/>
                    <p:cNvSpPr/>
                    <p:nvPr/>
                  </p:nvSpPr>
                  <p:spPr bwMode="auto">
                    <a:xfrm>
                      <a:off x="4124325" y="6604821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27" name="Rectangle 26"/>
                    <p:cNvSpPr/>
                    <p:nvPr/>
                  </p:nvSpPr>
                  <p:spPr bwMode="auto">
                    <a:xfrm>
                      <a:off x="4591050" y="6599648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28" name="Rectangle 27"/>
                    <p:cNvSpPr/>
                    <p:nvPr/>
                  </p:nvSpPr>
                  <p:spPr bwMode="auto">
                    <a:xfrm>
                      <a:off x="5045075" y="6593298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 bwMode="auto">
                  <a:xfrm>
                    <a:off x="5511800" y="6588946"/>
                    <a:ext cx="457200" cy="258352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 bwMode="auto">
                <a:xfrm>
                  <a:off x="5978525" y="6582596"/>
                  <a:ext cx="457200" cy="258352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 bwMode="auto">
              <a:xfrm>
                <a:off x="6445250" y="6589945"/>
                <a:ext cx="457200" cy="25835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 bwMode="auto">
            <a:xfrm>
              <a:off x="6899275" y="6597294"/>
              <a:ext cx="457200" cy="25835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1278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39875" y="139700"/>
            <a:ext cx="749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 b="1" dirty="0">
                <a:solidFill>
                  <a:srgbClr val="FFFFFF"/>
                </a:solidFill>
                <a:latin typeface="Tahoma" charset="0"/>
                <a:cs typeface="Tahoma" charset="0"/>
              </a:rPr>
              <a:t>Summary of </a:t>
            </a:r>
            <a:r>
              <a:rPr lang="en-US" sz="32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CEOS &amp; SEO Resources</a:t>
            </a:r>
            <a:endParaRPr lang="en-CA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6375" y="1490664"/>
            <a:ext cx="8937624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3000" dirty="0">
                <a:solidFill>
                  <a:srgbClr val="000000"/>
                </a:solidFill>
                <a:latin typeface="Calibri" charset="0"/>
                <a:cs typeface="Calibri" charset="0"/>
              </a:rPr>
              <a:t>What’s the instrument’s data policy? </a:t>
            </a:r>
            <a:endParaRPr lang="en-US" sz="30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Where </a:t>
            </a:r>
            <a:r>
              <a:rPr lang="en-US" sz="3000" dirty="0">
                <a:solidFill>
                  <a:srgbClr val="000000"/>
                </a:solidFill>
                <a:latin typeface="Calibri" charset="0"/>
                <a:cs typeface="Calibri" charset="0"/>
              </a:rPr>
              <a:t>do I get the data?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 </a:t>
            </a:r>
          </a:p>
          <a:p>
            <a:pPr marL="0" indent="1889125" eaLnBrk="1" hangingPunct="1">
              <a:spcBef>
                <a:spcPct val="20000"/>
              </a:spcBef>
            </a:pPr>
            <a:r>
              <a:rPr lang="en-US" sz="3000" dirty="0">
                <a:solidFill>
                  <a:srgbClr val="2C73FF"/>
                </a:solidFill>
                <a:latin typeface="Calibri" charset="0"/>
                <a:cs typeface="Calibri" charset="0"/>
              </a:rPr>
              <a:t>The Data Policy Portal</a:t>
            </a:r>
            <a:r>
              <a:rPr lang="en-US" sz="3000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</a:p>
          <a:p>
            <a:pPr marL="0" indent="1889125" eaLnBrk="1" hangingPunct="1">
              <a:spcBef>
                <a:spcPct val="20000"/>
              </a:spcBef>
            </a:pPr>
            <a:r>
              <a:rPr lang="en-US" sz="3000" dirty="0">
                <a:solidFill>
                  <a:srgbClr val="000000"/>
                </a:solidFill>
                <a:latin typeface="Calibri" charset="0"/>
                <a:cs typeface="Calibri" charset="0"/>
                <a:hlinkClick r:id="rId3"/>
              </a:rPr>
              <a:t>http://www.ceos-datapolicy.org</a:t>
            </a:r>
            <a:endParaRPr lang="en-US" sz="30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222250" indent="0" eaLnBrk="1" hangingPunct="1">
              <a:spcBef>
                <a:spcPct val="20000"/>
              </a:spcBef>
            </a:pPr>
            <a:r>
              <a:rPr lang="en-US" sz="15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charset="0"/>
                <a:cs typeface="Calibri" charset="0"/>
              </a:rPr>
              <a:t>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Can you help me access and analyze the data, despite limited storage space and bandwidth?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1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</a:p>
          <a:p>
            <a:pPr marL="0" indent="1889125" eaLnBrk="1" hangingPunct="1">
              <a:spcBef>
                <a:spcPct val="20000"/>
              </a:spcBef>
            </a:pPr>
            <a:r>
              <a:rPr lang="en-US" sz="3000" dirty="0" smtClean="0">
                <a:solidFill>
                  <a:srgbClr val="2C73FF"/>
                </a:solidFill>
                <a:latin typeface="Calibri" charset="0"/>
                <a:cs typeface="Calibri" charset="0"/>
              </a:rPr>
              <a:t>The Space Data Management System</a:t>
            </a:r>
          </a:p>
          <a:p>
            <a:pPr marL="0" indent="1889125" eaLnBrk="1" hangingPunct="1">
              <a:spcBef>
                <a:spcPct val="2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cs typeface="Calibri" charset="0"/>
                <a:hlinkClick r:id="rId4"/>
              </a:rPr>
              <a:t>http</a:t>
            </a:r>
            <a:r>
              <a:rPr lang="en-US" sz="3000" dirty="0">
                <a:solidFill>
                  <a:srgbClr val="000000"/>
                </a:solidFill>
                <a:latin typeface="Calibri" charset="0"/>
                <a:cs typeface="Calibri" charset="0"/>
                <a:hlinkClick r:id="rId4"/>
              </a:rPr>
              <a:t>://www.ceos-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cs typeface="Calibri" charset="0"/>
                <a:hlinkClick r:id="rId4"/>
              </a:rPr>
              <a:t>cove.org</a:t>
            </a:r>
            <a:endParaRPr lang="en-US" sz="30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Bent-Up Arrow 1"/>
          <p:cNvSpPr/>
          <p:nvPr/>
        </p:nvSpPr>
        <p:spPr bwMode="auto">
          <a:xfrm rot="5400000">
            <a:off x="519109" y="2682876"/>
            <a:ext cx="936625" cy="920750"/>
          </a:xfrm>
          <a:prstGeom prst="bent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Bent-Up Arrow 7"/>
          <p:cNvSpPr/>
          <p:nvPr/>
        </p:nvSpPr>
        <p:spPr bwMode="auto">
          <a:xfrm rot="5400000">
            <a:off x="549274" y="5316538"/>
            <a:ext cx="936625" cy="920750"/>
          </a:xfrm>
          <a:prstGeom prst="bent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5876" y="6582596"/>
            <a:ext cx="9159876" cy="280577"/>
            <a:chOff x="-15876" y="6582596"/>
            <a:chExt cx="9159876" cy="280577"/>
          </a:xfrm>
          <a:solidFill>
            <a:srgbClr val="3366FF">
              <a:alpha val="80000"/>
            </a:srgb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-15876" y="6582596"/>
              <a:ext cx="9159876" cy="280577"/>
              <a:chOff x="-15876" y="6582596"/>
              <a:chExt cx="9159876" cy="280577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>
                <a:off x="-15876" y="6582596"/>
                <a:ext cx="9159876" cy="280577"/>
                <a:chOff x="-15876" y="6582596"/>
                <a:chExt cx="9159876" cy="280577"/>
              </a:xfrm>
              <a:grpFill/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-15876" y="6582596"/>
                  <a:ext cx="9159876" cy="280577"/>
                  <a:chOff x="-15876" y="6582596"/>
                  <a:chExt cx="9159876" cy="280577"/>
                </a:xfrm>
                <a:grpFill/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-15876" y="6583773"/>
                    <a:ext cx="9159876" cy="279400"/>
                    <a:chOff x="-15876" y="6583773"/>
                    <a:chExt cx="9159876" cy="279400"/>
                  </a:xfrm>
                  <a:grpFill/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-15876" y="6583773"/>
                      <a:ext cx="9159876" cy="279400"/>
                      <a:chOff x="-15876" y="6583773"/>
                      <a:chExt cx="9159876" cy="279400"/>
                    </a:xfrm>
                    <a:grpFill/>
                  </p:grpSpPr>
                  <p:sp>
                    <p:nvSpPr>
                      <p:cNvPr id="17" name="Rectangle 16"/>
                      <p:cNvSpPr/>
                      <p:nvPr/>
                    </p:nvSpPr>
                    <p:spPr bwMode="auto">
                      <a:xfrm>
                        <a:off x="-1" y="6588945"/>
                        <a:ext cx="9144001" cy="2690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18" name="Rectangle 17"/>
                      <p:cNvSpPr/>
                      <p:nvPr/>
                    </p:nvSpPr>
                    <p:spPr bwMode="auto">
                      <a:xfrm>
                        <a:off x="-15876" y="6588945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19" name="Rectangle 18"/>
                      <p:cNvSpPr/>
                      <p:nvPr/>
                    </p:nvSpPr>
                    <p:spPr bwMode="auto">
                      <a:xfrm>
                        <a:off x="441324" y="6596294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0" name="Rectangle 19"/>
                      <p:cNvSpPr/>
                      <p:nvPr/>
                    </p:nvSpPr>
                    <p:spPr bwMode="auto">
                      <a:xfrm>
                        <a:off x="898524" y="6588945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1" name="Rectangle 20"/>
                      <p:cNvSpPr/>
                      <p:nvPr/>
                    </p:nvSpPr>
                    <p:spPr bwMode="auto">
                      <a:xfrm>
                        <a:off x="1358900" y="6599648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2" name="Rectangle 21"/>
                      <p:cNvSpPr/>
                      <p:nvPr/>
                    </p:nvSpPr>
                    <p:spPr bwMode="auto">
                      <a:xfrm>
                        <a:off x="1817688" y="6588946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3" name="Rectangle 22"/>
                      <p:cNvSpPr/>
                      <p:nvPr/>
                    </p:nvSpPr>
                    <p:spPr bwMode="auto">
                      <a:xfrm>
                        <a:off x="2276475" y="6583773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4" name="Rectangle 23"/>
                      <p:cNvSpPr/>
                      <p:nvPr/>
                    </p:nvSpPr>
                    <p:spPr bwMode="auto">
                      <a:xfrm>
                        <a:off x="2736850" y="6595720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5" name="Rectangle 24"/>
                      <p:cNvSpPr/>
                      <p:nvPr/>
                    </p:nvSpPr>
                    <p:spPr bwMode="auto">
                      <a:xfrm>
                        <a:off x="3187700" y="6588946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 bwMode="auto">
                      <a:xfrm>
                        <a:off x="3644900" y="6596295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7" name="Rectangle 26"/>
                      <p:cNvSpPr/>
                      <p:nvPr/>
                    </p:nvSpPr>
                    <p:spPr bwMode="auto">
                      <a:xfrm>
                        <a:off x="4092575" y="6604821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8" name="Rectangle 27"/>
                      <p:cNvSpPr/>
                      <p:nvPr/>
                    </p:nvSpPr>
                    <p:spPr bwMode="auto">
                      <a:xfrm>
                        <a:off x="4559300" y="6599648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9" name="Rectangle 28"/>
                      <p:cNvSpPr/>
                      <p:nvPr/>
                    </p:nvSpPr>
                    <p:spPr bwMode="auto">
                      <a:xfrm>
                        <a:off x="5013325" y="6593298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</p:grpSp>
                <p:sp>
                  <p:nvSpPr>
                    <p:cNvPr id="16" name="Rectangle 15"/>
                    <p:cNvSpPr/>
                    <p:nvPr/>
                  </p:nvSpPr>
                  <p:spPr bwMode="auto">
                    <a:xfrm>
                      <a:off x="5480050" y="6588946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  <p:sp>
                <p:nvSpPr>
                  <p:cNvPr id="14" name="Rectangle 13"/>
                  <p:cNvSpPr/>
                  <p:nvPr/>
                </p:nvSpPr>
                <p:spPr bwMode="auto">
                  <a:xfrm>
                    <a:off x="5946775" y="6582596"/>
                    <a:ext cx="457200" cy="258352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</p:grpSp>
            <p:sp>
              <p:nvSpPr>
                <p:cNvPr id="12" name="Rectangle 11"/>
                <p:cNvSpPr/>
                <p:nvPr/>
              </p:nvSpPr>
              <p:spPr bwMode="auto">
                <a:xfrm>
                  <a:off x="6413500" y="6589945"/>
                  <a:ext cx="457200" cy="258352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 bwMode="auto">
              <a:xfrm>
                <a:off x="6867525" y="6597294"/>
                <a:ext cx="457200" cy="25835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 bwMode="auto">
            <a:xfrm>
              <a:off x="7324725" y="6597294"/>
              <a:ext cx="457200" cy="25835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5742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531938" y="148759"/>
            <a:ext cx="7493000" cy="523220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The Systems Engineering Office (SEO)</a:t>
            </a:r>
            <a:endParaRPr lang="en-US" b="0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1063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7E7DD0-163F-F84A-A573-C9C8C8DE8784}" type="slidenum">
              <a:rPr lang="en-US" sz="1200">
                <a:solidFill>
                  <a:srgbClr val="002569"/>
                </a:solidFill>
                <a:latin typeface="Calibri" charset="0"/>
                <a:cs typeface="Arial" charset="0"/>
              </a:rPr>
              <a:pPr/>
              <a:t>2</a:t>
            </a:fld>
            <a:endParaRPr lang="en-US" sz="1200" dirty="0">
              <a:solidFill>
                <a:srgbClr val="002569"/>
              </a:solidFill>
              <a:latin typeface="Calibri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21" y="1510632"/>
            <a:ext cx="88645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01"/>
                </a:solidFill>
              </a:rPr>
              <a:t>Management services: </a:t>
            </a:r>
          </a:p>
          <a:p>
            <a:endParaRPr lang="en-US" b="1" dirty="0" smtClean="0">
              <a:solidFill>
                <a:srgbClr val="000001"/>
              </a:solidFill>
            </a:endParaRPr>
          </a:p>
          <a:p>
            <a:pPr marL="681038" indent="-279400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</a:rPr>
              <a:t>CEOS website and mailing list management</a:t>
            </a:r>
          </a:p>
          <a:p>
            <a:pPr marL="681038" indent="-279400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</a:rPr>
              <a:t>CEOS Work Plan development</a:t>
            </a:r>
          </a:p>
          <a:p>
            <a:pPr marL="681038" indent="-279400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</a:rPr>
              <a:t>Outreach and training activities</a:t>
            </a:r>
          </a:p>
          <a:p>
            <a:endParaRPr lang="en-US" dirty="0">
              <a:solidFill>
                <a:srgbClr val="000001"/>
              </a:solidFill>
            </a:endParaRPr>
          </a:p>
          <a:p>
            <a:r>
              <a:rPr lang="en-US" sz="3000" b="1" dirty="0" smtClean="0">
                <a:solidFill>
                  <a:srgbClr val="000001"/>
                </a:solidFill>
              </a:rPr>
              <a:t>Technical services: </a:t>
            </a:r>
          </a:p>
          <a:p>
            <a:endParaRPr lang="en-US" b="1" dirty="0" smtClean="0">
              <a:solidFill>
                <a:srgbClr val="000001"/>
              </a:solidFill>
            </a:endParaRPr>
          </a:p>
          <a:p>
            <a:pPr marL="681038" indent="-333375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</a:rPr>
              <a:t>Development of decision-making tools</a:t>
            </a:r>
          </a:p>
          <a:p>
            <a:pPr marL="681038" indent="-333375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</a:rPr>
              <a:t>Gap analyses of current and future satellite data acquisition and availability</a:t>
            </a:r>
          </a:p>
          <a:p>
            <a:pPr marL="681038" indent="-333375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</a:rPr>
              <a:t>Innovative technical solutions for CEOS</a:t>
            </a:r>
            <a:endParaRPr lang="en-US" sz="3000" dirty="0">
              <a:solidFill>
                <a:srgbClr val="00000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" y="6588945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554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39875" y="139700"/>
            <a:ext cx="749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The WGCapD Role</a:t>
            </a:r>
            <a:endParaRPr lang="en-CA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2875" y="1538289"/>
            <a:ext cx="8937624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The WGCapD can and should play a role in capacity building for current CEOS initiatives and priorities (i.e. GFOI, GEOGLAM, </a:t>
            </a:r>
            <a:r>
              <a:rPr lang="en-US" sz="3200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WGDisasters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).</a:t>
            </a:r>
          </a:p>
          <a:p>
            <a:pPr marL="0" indent="0" eaLnBrk="1" hangingPunct="1">
              <a:spcBef>
                <a:spcPct val="20000"/>
              </a:spcBef>
            </a:pPr>
            <a:endParaRPr lang="en-US" sz="32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There is an immediate need to start developing documentation and training on the SDMS.</a:t>
            </a:r>
          </a:p>
          <a:p>
            <a:pPr marL="0" indent="0" eaLnBrk="1" hangingPunct="1">
              <a:spcBef>
                <a:spcPct val="20000"/>
              </a:spcBef>
            </a:pPr>
            <a:endParaRPr lang="en-US" sz="32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Identifying additional ongoing funding to support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these and other WGCapD 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activities is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critical.</a:t>
            </a:r>
            <a:endParaRPr lang="en-US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5876" y="6582596"/>
            <a:ext cx="9159876" cy="280577"/>
            <a:chOff x="-15876" y="6582596"/>
            <a:chExt cx="9159876" cy="280577"/>
          </a:xfrm>
          <a:solidFill>
            <a:srgbClr val="3366FF">
              <a:alpha val="80000"/>
            </a:srgbClr>
          </a:solidFill>
        </p:grpSpPr>
        <p:grpSp>
          <p:nvGrpSpPr>
            <p:cNvPr id="9" name="Group 8"/>
            <p:cNvGrpSpPr/>
            <p:nvPr/>
          </p:nvGrpSpPr>
          <p:grpSpPr>
            <a:xfrm>
              <a:off x="-15876" y="6582596"/>
              <a:ext cx="9159876" cy="280577"/>
              <a:chOff x="-15876" y="6582596"/>
              <a:chExt cx="9159876" cy="280577"/>
            </a:xfrm>
            <a:grpFill/>
          </p:grpSpPr>
          <p:grpSp>
            <p:nvGrpSpPr>
              <p:cNvPr id="11" name="Group 10"/>
              <p:cNvGrpSpPr/>
              <p:nvPr/>
            </p:nvGrpSpPr>
            <p:grpSpPr>
              <a:xfrm>
                <a:off x="-15876" y="6582596"/>
                <a:ext cx="9159876" cy="280577"/>
                <a:chOff x="-15876" y="6582596"/>
                <a:chExt cx="9159876" cy="280577"/>
              </a:xfrm>
              <a:grpFill/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-15876" y="6582596"/>
                  <a:ext cx="9159876" cy="280577"/>
                  <a:chOff x="-15876" y="6582596"/>
                  <a:chExt cx="9159876" cy="280577"/>
                </a:xfrm>
                <a:grpFill/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-15876" y="6583773"/>
                    <a:ext cx="9159876" cy="279400"/>
                    <a:chOff x="-15876" y="6583773"/>
                    <a:chExt cx="9159876" cy="279400"/>
                  </a:xfrm>
                  <a:grpFill/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-15876" y="6583773"/>
                      <a:ext cx="9159876" cy="279400"/>
                      <a:chOff x="-15876" y="6583773"/>
                      <a:chExt cx="9159876" cy="279400"/>
                    </a:xfrm>
                    <a:grpFill/>
                  </p:grpSpPr>
                  <p:sp>
                    <p:nvSpPr>
                      <p:cNvPr id="19" name="Rectangle 18"/>
                      <p:cNvSpPr/>
                      <p:nvPr/>
                    </p:nvSpPr>
                    <p:spPr bwMode="auto">
                      <a:xfrm>
                        <a:off x="-1" y="6588945"/>
                        <a:ext cx="9144001" cy="26905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0000"/>
                        </a:schemeClr>
                      </a:solidFill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0" name="Rectangle 19"/>
                      <p:cNvSpPr/>
                      <p:nvPr/>
                    </p:nvSpPr>
                    <p:spPr bwMode="auto">
                      <a:xfrm>
                        <a:off x="-15876" y="6588945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1" name="Rectangle 20"/>
                      <p:cNvSpPr/>
                      <p:nvPr/>
                    </p:nvSpPr>
                    <p:spPr bwMode="auto">
                      <a:xfrm>
                        <a:off x="441324" y="6596294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2" name="Rectangle 21"/>
                      <p:cNvSpPr/>
                      <p:nvPr/>
                    </p:nvSpPr>
                    <p:spPr bwMode="auto">
                      <a:xfrm>
                        <a:off x="898524" y="6588945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3" name="Rectangle 22"/>
                      <p:cNvSpPr/>
                      <p:nvPr/>
                    </p:nvSpPr>
                    <p:spPr bwMode="auto">
                      <a:xfrm>
                        <a:off x="1358900" y="6599648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4" name="Rectangle 23"/>
                      <p:cNvSpPr/>
                      <p:nvPr/>
                    </p:nvSpPr>
                    <p:spPr bwMode="auto">
                      <a:xfrm>
                        <a:off x="1817688" y="6588946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5" name="Rectangle 24"/>
                      <p:cNvSpPr/>
                      <p:nvPr/>
                    </p:nvSpPr>
                    <p:spPr bwMode="auto">
                      <a:xfrm>
                        <a:off x="2276475" y="6583773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 bwMode="auto">
                      <a:xfrm>
                        <a:off x="2736850" y="6595720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7" name="Rectangle 26"/>
                      <p:cNvSpPr/>
                      <p:nvPr/>
                    </p:nvSpPr>
                    <p:spPr bwMode="auto">
                      <a:xfrm>
                        <a:off x="3203575" y="6588946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8" name="Rectangle 27"/>
                      <p:cNvSpPr/>
                      <p:nvPr/>
                    </p:nvSpPr>
                    <p:spPr bwMode="auto">
                      <a:xfrm>
                        <a:off x="3660775" y="6596295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9" name="Rectangle 28"/>
                      <p:cNvSpPr/>
                      <p:nvPr/>
                    </p:nvSpPr>
                    <p:spPr bwMode="auto">
                      <a:xfrm>
                        <a:off x="4124325" y="6604821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30" name="Rectangle 29"/>
                      <p:cNvSpPr/>
                      <p:nvPr/>
                    </p:nvSpPr>
                    <p:spPr bwMode="auto">
                      <a:xfrm>
                        <a:off x="4591050" y="6599648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31" name="Rectangle 30"/>
                      <p:cNvSpPr/>
                      <p:nvPr/>
                    </p:nvSpPr>
                    <p:spPr bwMode="auto">
                      <a:xfrm>
                        <a:off x="5060950" y="6593298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</p:grpSp>
                <p:sp>
                  <p:nvSpPr>
                    <p:cNvPr id="18" name="Rectangle 17"/>
                    <p:cNvSpPr/>
                    <p:nvPr/>
                  </p:nvSpPr>
                  <p:spPr bwMode="auto">
                    <a:xfrm>
                      <a:off x="5527675" y="6588946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5994400" y="6582596"/>
                    <a:ext cx="457200" cy="258352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</p:grpSp>
            <p:sp>
              <p:nvSpPr>
                <p:cNvPr id="14" name="Rectangle 13"/>
                <p:cNvSpPr/>
                <p:nvPr/>
              </p:nvSpPr>
              <p:spPr bwMode="auto">
                <a:xfrm>
                  <a:off x="6461125" y="6589945"/>
                  <a:ext cx="457200" cy="258352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 bwMode="auto">
              <a:xfrm>
                <a:off x="6915150" y="6597294"/>
                <a:ext cx="457200" cy="25835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7372350" y="6597294"/>
              <a:ext cx="457200" cy="25835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7845425" y="6605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52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39875" y="139700"/>
            <a:ext cx="749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Discuss</a:t>
            </a:r>
            <a:endParaRPr lang="en-CA" sz="3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65" t="15384" r="3610" b="19992"/>
          <a:stretch/>
        </p:blipFill>
        <p:spPr>
          <a:xfrm>
            <a:off x="0" y="1479712"/>
            <a:ext cx="9174496" cy="49337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5876" y="6582596"/>
            <a:ext cx="9159876" cy="280577"/>
            <a:chOff x="-15876" y="6582596"/>
            <a:chExt cx="9159876" cy="280577"/>
          </a:xfrm>
          <a:solidFill>
            <a:srgbClr val="3366FF">
              <a:alpha val="80000"/>
            </a:srgbClr>
          </a:solidFill>
        </p:grpSpPr>
        <p:grpSp>
          <p:nvGrpSpPr>
            <p:cNvPr id="8" name="Group 7"/>
            <p:cNvGrpSpPr/>
            <p:nvPr/>
          </p:nvGrpSpPr>
          <p:grpSpPr>
            <a:xfrm>
              <a:off x="-15876" y="6582596"/>
              <a:ext cx="9159876" cy="280577"/>
              <a:chOff x="-15876" y="6582596"/>
              <a:chExt cx="9159876" cy="280577"/>
            </a:xfrm>
            <a:grpFill/>
          </p:grpSpPr>
          <p:grpSp>
            <p:nvGrpSpPr>
              <p:cNvPr id="10" name="Group 9"/>
              <p:cNvGrpSpPr/>
              <p:nvPr/>
            </p:nvGrpSpPr>
            <p:grpSpPr>
              <a:xfrm>
                <a:off x="-15876" y="6582596"/>
                <a:ext cx="9159876" cy="280577"/>
                <a:chOff x="-15876" y="6582596"/>
                <a:chExt cx="9159876" cy="280577"/>
              </a:xfrm>
              <a:grpFill/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-15876" y="6582596"/>
                  <a:ext cx="9159876" cy="280577"/>
                  <a:chOff x="-15876" y="6582596"/>
                  <a:chExt cx="9159876" cy="280577"/>
                </a:xfrm>
                <a:grpFill/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-15876" y="6583773"/>
                    <a:ext cx="9159876" cy="279400"/>
                    <a:chOff x="-15876" y="6583773"/>
                    <a:chExt cx="9159876" cy="279400"/>
                  </a:xfrm>
                  <a:grpFill/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-15876" y="6583773"/>
                      <a:ext cx="9159876" cy="279400"/>
                      <a:chOff x="-15876" y="6583773"/>
                      <a:chExt cx="9159876" cy="279400"/>
                    </a:xfrm>
                    <a:grpFill/>
                  </p:grpSpPr>
                  <p:sp>
                    <p:nvSpPr>
                      <p:cNvPr id="18" name="Rectangle 17"/>
                      <p:cNvSpPr/>
                      <p:nvPr/>
                    </p:nvSpPr>
                    <p:spPr bwMode="auto">
                      <a:xfrm>
                        <a:off x="-1" y="6588945"/>
                        <a:ext cx="9144001" cy="269055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19" name="Rectangle 18"/>
                      <p:cNvSpPr/>
                      <p:nvPr/>
                    </p:nvSpPr>
                    <p:spPr bwMode="auto">
                      <a:xfrm>
                        <a:off x="-15876" y="6588945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0" name="Rectangle 19"/>
                      <p:cNvSpPr/>
                      <p:nvPr/>
                    </p:nvSpPr>
                    <p:spPr bwMode="auto">
                      <a:xfrm>
                        <a:off x="441324" y="6596294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1" name="Rectangle 20"/>
                      <p:cNvSpPr/>
                      <p:nvPr/>
                    </p:nvSpPr>
                    <p:spPr bwMode="auto">
                      <a:xfrm>
                        <a:off x="898524" y="6588945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2" name="Rectangle 21"/>
                      <p:cNvSpPr/>
                      <p:nvPr/>
                    </p:nvSpPr>
                    <p:spPr bwMode="auto">
                      <a:xfrm>
                        <a:off x="1358900" y="6599648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3" name="Rectangle 22"/>
                      <p:cNvSpPr/>
                      <p:nvPr/>
                    </p:nvSpPr>
                    <p:spPr bwMode="auto">
                      <a:xfrm>
                        <a:off x="1833563" y="6588946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4" name="Rectangle 23"/>
                      <p:cNvSpPr/>
                      <p:nvPr/>
                    </p:nvSpPr>
                    <p:spPr bwMode="auto">
                      <a:xfrm>
                        <a:off x="2308225" y="6583773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5" name="Rectangle 24"/>
                      <p:cNvSpPr/>
                      <p:nvPr/>
                    </p:nvSpPr>
                    <p:spPr bwMode="auto">
                      <a:xfrm>
                        <a:off x="2784475" y="6595720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 bwMode="auto">
                      <a:xfrm>
                        <a:off x="3251200" y="6588946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7" name="Rectangle 26"/>
                      <p:cNvSpPr/>
                      <p:nvPr/>
                    </p:nvSpPr>
                    <p:spPr bwMode="auto">
                      <a:xfrm>
                        <a:off x="3724275" y="6596295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8" name="Rectangle 27"/>
                      <p:cNvSpPr/>
                      <p:nvPr/>
                    </p:nvSpPr>
                    <p:spPr bwMode="auto">
                      <a:xfrm>
                        <a:off x="4203700" y="6604821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29" name="Rectangle 28"/>
                      <p:cNvSpPr/>
                      <p:nvPr/>
                    </p:nvSpPr>
                    <p:spPr bwMode="auto">
                      <a:xfrm>
                        <a:off x="4670425" y="6599648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  <p:sp>
                    <p:nvSpPr>
                      <p:cNvPr id="30" name="Rectangle 29"/>
                      <p:cNvSpPr/>
                      <p:nvPr/>
                    </p:nvSpPr>
                    <p:spPr bwMode="auto">
                      <a:xfrm>
                        <a:off x="5140325" y="6593298"/>
                        <a:ext cx="457200" cy="258352"/>
                      </a:xfrm>
                      <a:prstGeom prst="rect">
                        <a:avLst/>
                      </a:prstGeom>
                      <a:grpFill/>
                      <a:ln w="25400" cap="flat" cmpd="sng" algn="ctr">
                        <a:solidFill>
                          <a:srgbClr val="3366FF">
                            <a:alpha val="8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endParaRPr>
                      </a:p>
                    </p:txBody>
                  </p:sp>
                </p:grpSp>
                <p:sp>
                  <p:nvSpPr>
                    <p:cNvPr id="17" name="Rectangle 16"/>
                    <p:cNvSpPr/>
                    <p:nvPr/>
                  </p:nvSpPr>
                  <p:spPr bwMode="auto">
                    <a:xfrm>
                      <a:off x="5607050" y="6588946"/>
                      <a:ext cx="457200" cy="258352"/>
                    </a:xfrm>
                    <a:prstGeom prst="rect">
                      <a:avLst/>
                    </a:prstGeom>
                    <a:grpFill/>
                    <a:ln w="25400" cap="flat" cmpd="sng" algn="ctr">
                      <a:solidFill>
                        <a:srgbClr val="3366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 bwMode="auto">
                  <a:xfrm>
                    <a:off x="6073775" y="6582596"/>
                    <a:ext cx="457200" cy="258352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3366FF">
                        <a:alpha val="8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5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 bwMode="auto">
                <a:xfrm>
                  <a:off x="6540500" y="6589945"/>
                  <a:ext cx="457200" cy="258352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3366FF">
                      <a:alpha val="8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 bwMode="auto">
              <a:xfrm>
                <a:off x="7010400" y="6597294"/>
                <a:ext cx="457200" cy="258352"/>
              </a:xfrm>
              <a:prstGeom prst="rect">
                <a:avLst/>
              </a:prstGeom>
              <a:grpFill/>
              <a:ln w="25400" cap="flat" cmpd="sng" algn="ctr">
                <a:solidFill>
                  <a:srgbClr val="3366FF">
                    <a:alpha val="8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7467600" y="6597294"/>
              <a:ext cx="457200" cy="258352"/>
            </a:xfrm>
            <a:prstGeom prst="rect">
              <a:avLst/>
            </a:prstGeom>
            <a:grpFill/>
            <a:ln w="25400" cap="flat" cmpd="sng" algn="ctr">
              <a:solidFill>
                <a:srgbClr val="3366FF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7940675" y="6589945"/>
            <a:ext cx="457200" cy="258352"/>
          </a:xfrm>
          <a:prstGeom prst="rect">
            <a:avLst/>
          </a:prstGeom>
          <a:solidFill>
            <a:srgbClr val="3366FF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397874" y="6581418"/>
            <a:ext cx="746125" cy="276581"/>
          </a:xfrm>
          <a:prstGeom prst="rect">
            <a:avLst/>
          </a:prstGeom>
          <a:solidFill>
            <a:srgbClr val="3366FF"/>
          </a:solidFill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618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66848" y="2760835"/>
            <a:ext cx="659607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lang="en-US" sz="3200" b="1" kern="0" dirty="0" smtClean="0">
                <a:solidFill>
                  <a:srgbClr val="000001"/>
                </a:solidFill>
                <a:latin typeface="Tahoma" pitchFamily="-106" charset="0"/>
                <a:cs typeface="Tahoma" pitchFamily="-106" charset="0"/>
              </a:rPr>
              <a:t>Too much detail ahead… </a:t>
            </a:r>
          </a:p>
          <a:p>
            <a:pPr defTabSz="914400">
              <a:defRPr/>
            </a:pPr>
            <a:endParaRPr lang="en-US" sz="3200" b="1" kern="0" dirty="0">
              <a:solidFill>
                <a:srgbClr val="000001"/>
              </a:solidFill>
              <a:latin typeface="Tahoma" pitchFamily="-106" charset="0"/>
              <a:cs typeface="Tahoma" pitchFamily="-106" charset="0"/>
            </a:endParaRPr>
          </a:p>
          <a:p>
            <a:pPr defTabSz="914400">
              <a:defRPr/>
            </a:pPr>
            <a:r>
              <a:rPr lang="en-US" sz="3200" b="1" kern="0" dirty="0" smtClean="0">
                <a:solidFill>
                  <a:srgbClr val="000001"/>
                </a:solidFill>
                <a:latin typeface="Tahoma" pitchFamily="-106" charset="0"/>
                <a:cs typeface="Tahoma" pitchFamily="-106" charset="0"/>
              </a:rPr>
              <a:t>Turn back!</a:t>
            </a:r>
            <a:endParaRPr lang="en-US" sz="3200" b="1" kern="0" dirty="0" smtClean="0">
              <a:solidFill>
                <a:srgbClr val="000001"/>
              </a:solidFill>
              <a:latin typeface="Tahoma" pitchFamily="-106" charset="0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751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55723" y="109710"/>
            <a:ext cx="659607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SDMS Prototype for FAO</a:t>
            </a:r>
            <a:endParaRPr lang="en-US" sz="3200" b="1" kern="0" dirty="0" smtClean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513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 SEO is working directly with UN-FAO and KSAT (funded by Norway) to develop a pilot Space Data Management System (SDMS) for </a:t>
            </a:r>
            <a:r>
              <a:rPr lang="en-US" b="1" dirty="0">
                <a:solidFill>
                  <a:srgbClr val="000000"/>
                </a:solidFill>
              </a:rPr>
              <a:t>Ecuador, Uganda and Tanzania </a:t>
            </a:r>
            <a:r>
              <a:rPr lang="en-US" dirty="0">
                <a:solidFill>
                  <a:srgbClr val="000000"/>
                </a:solidFill>
              </a:rPr>
              <a:t>to support REDD+.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 planned features of this prototype are ... 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Password protected (secure) access for each country with separated country data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Ability for countries to download and upload datasets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Dedicated storage for Landsat datasets. Initially populated with only 2013 </a:t>
            </a:r>
            <a:r>
              <a:rPr lang="en-US" b="1" dirty="0">
                <a:solidFill>
                  <a:srgbClr val="000000"/>
                </a:solidFill>
              </a:rPr>
              <a:t>Landsat-7</a:t>
            </a:r>
            <a:r>
              <a:rPr lang="en-US" dirty="0">
                <a:solidFill>
                  <a:srgbClr val="000000"/>
                </a:solidFill>
              </a:rPr>
              <a:t> data over each country for testing and evaluation.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Web-based image visualization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Cloud computing processing with OpenForis toolset and additional FAO analysis tools.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Data archive search and discovery of Landsat using the COVE tool. Also provide a link to the USGS data ordering tool for data access.</a:t>
            </a: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Follow-on 3-year proposal under evaluation at FAO to expand the SDMS to 13 more REDD+ countries.  </a:t>
            </a:r>
            <a:r>
              <a:rPr lang="en-US" dirty="0">
                <a:solidFill>
                  <a:srgbClr val="FF0000"/>
                </a:solidFill>
              </a:rPr>
              <a:t>The role of the CEOS SEO is uncertain.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0434" y="597821"/>
            <a:ext cx="185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GFOI Project #1</a:t>
            </a:r>
          </a:p>
        </p:txBody>
      </p:sp>
    </p:spTree>
    <p:extLst>
      <p:ext uri="{BB962C8B-B14F-4D97-AF65-F5344CB8AC3E}">
        <p14:creationId xmlns:p14="http://schemas.microsoft.com/office/powerpoint/2010/main" val="39679358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77995" y="58398"/>
            <a:ext cx="6562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914400">
              <a:defRPr/>
            </a:pPr>
            <a:r>
              <a:rPr lang="en-US" sz="28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Data Services Prototype for Kenya</a:t>
            </a:r>
            <a:endParaRPr lang="en-US" sz="2800" b="1" kern="0" dirty="0" smtClean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 SEO is working directly with Stephen Ward (SDCG), Nikki Fitzgerald (CSIRO) and Mwangi Kinyanjui (Kenya) to develop a data services prototype for </a:t>
            </a:r>
            <a:r>
              <a:rPr lang="en-US" b="1" dirty="0">
                <a:solidFill>
                  <a:srgbClr val="000000"/>
                </a:solidFill>
              </a:rPr>
              <a:t>Kenya</a:t>
            </a:r>
            <a:r>
              <a:rPr lang="en-US" dirty="0">
                <a:solidFill>
                  <a:srgbClr val="000000"/>
                </a:solidFill>
              </a:rPr>
              <a:t>.  This project is also supported by the Clinton Foundation and the Government of Australia. The features of this prototype will include ...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Password protected (secure) access for Kenya users.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Landsat processed datasets (L1T) from 2013.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i="1" dirty="0">
                <a:solidFill>
                  <a:srgbClr val="000000"/>
                </a:solidFill>
              </a:rPr>
              <a:t>These datasets will reside temporarily on an SEO-provided system, but will eventually be stored and maintained on local Kenya servers. In addition, more data will be added to develop baseline maps since 1990.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Landsat data archive search and discovery tools (COVE and Coverage Analyzer).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i="1" dirty="0">
                <a:solidFill>
                  <a:srgbClr val="000000"/>
                </a:solidFill>
              </a:rPr>
              <a:t>Will investigate providing a link to the USGS EarthExplorer tool for bulk data ordering of multiple scenes.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Training tools to support data search/discovery/access.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Investigate options for cloud removal and the production of cloud-free mosaic scenes.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i="1" dirty="0">
                <a:solidFill>
                  <a:srgbClr val="000000"/>
                </a:solidFill>
              </a:rPr>
              <a:t>Will investigate using Google Earth Engine and will review methods used by USGS and the Landsat science community.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0237" y="584993"/>
            <a:ext cx="185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GFOI Project #2</a:t>
            </a:r>
          </a:p>
        </p:txBody>
      </p:sp>
    </p:spTree>
    <p:extLst>
      <p:ext uri="{BB962C8B-B14F-4D97-AF65-F5344CB8AC3E}">
        <p14:creationId xmlns:p14="http://schemas.microsoft.com/office/powerpoint/2010/main" val="8509904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70435" y="58398"/>
            <a:ext cx="691492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914400">
              <a:defRPr/>
            </a:pPr>
            <a:r>
              <a:rPr lang="en-US" sz="28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Data Services Prototype for Colombia</a:t>
            </a:r>
            <a:endParaRPr lang="en-US" sz="2800" b="1" kern="0" dirty="0" smtClean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1750" y="584993"/>
            <a:ext cx="185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GFOI Project #3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520" y="1390478"/>
            <a:ext cx="6073314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The SEO is working directly with Sylvia Wilson (USGS, SilvaCarbon), Edersson Cabrera Montenegro (Colombia) and Gustavo Galindo Garcia (Colombia) to develop a data services prototype for </a:t>
            </a:r>
            <a:r>
              <a:rPr lang="en-US" sz="1600" b="1" dirty="0">
                <a:solidFill>
                  <a:srgbClr val="000000"/>
                </a:solidFill>
              </a:rPr>
              <a:t>Colombia</a:t>
            </a:r>
            <a:r>
              <a:rPr lang="en-US" sz="1600" dirty="0">
                <a:solidFill>
                  <a:srgbClr val="000000"/>
                </a:solidFill>
              </a:rPr>
              <a:t>. The features of this prototype will include ...</a:t>
            </a: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Password protected (secure) access for Colombia users.</a:t>
            </a: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Download and upload capability of datasets.</a:t>
            </a: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Dedicated storage for TanDEM-X DEM datasets acquired through the Intermediate DEM (IDEM) Announcement of Opportunity (closes March 18). </a:t>
            </a:r>
            <a:r>
              <a:rPr lang="en-US" sz="1600" dirty="0">
                <a:solidFill>
                  <a:srgbClr val="FF0000"/>
                </a:solidFill>
              </a:rPr>
              <a:t>The SEO led the proposal development and submitted on March 17.</a:t>
            </a: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IDEM datasets will cover 8 tiles over Colombia (see figure).  Each tile location will provide 3 DEM resolutions ...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12-meter, 30-meter, and 90-meter.</a:t>
            </a: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Total data storage ... 24 tiles, 1.3 GB each = 31 GB</a:t>
            </a: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Cloud computing processing capability to allow local users to test SAR data processing tools (e.g., Gamma Modular SAR Processor) on locally stored datasets.</a:t>
            </a:r>
          </a:p>
        </p:txBody>
      </p:sp>
      <p:pic>
        <p:nvPicPr>
          <p:cNvPr id="9" name="Imagen 1"/>
          <p:cNvPicPr/>
          <p:nvPr/>
        </p:nvPicPr>
        <p:blipFill rotWithShape="1">
          <a:blip r:embed="rId3"/>
          <a:srcRect l="34795" t="8038" r="27534" b="13132"/>
          <a:stretch/>
        </p:blipFill>
        <p:spPr bwMode="auto">
          <a:xfrm>
            <a:off x="6363419" y="1545633"/>
            <a:ext cx="2608182" cy="3547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8097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47525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914400">
              <a:defRPr/>
            </a:pPr>
            <a:r>
              <a:rPr lang="en-US" sz="28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Data Services Prototype for GEOGLAM</a:t>
            </a:r>
            <a:endParaRPr lang="en-US" sz="2800" b="1" kern="0" dirty="0" smtClean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4632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 SEO is working directly with the JECAM team (Ian Jarvis and Peirre Defourny) to develop a data services prototype for up to </a:t>
            </a:r>
            <a:r>
              <a:rPr lang="en-US" b="1" dirty="0">
                <a:solidFill>
                  <a:srgbClr val="000000"/>
                </a:solidFill>
              </a:rPr>
              <a:t>5 JECAM test sites</a:t>
            </a:r>
            <a:r>
              <a:rPr lang="en-US" dirty="0">
                <a:solidFill>
                  <a:srgbClr val="000000"/>
                </a:solidFill>
              </a:rPr>
              <a:t>.  The features of this prototype will include ...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Password protected (secure) access for each JECAM science user with the ability to share data and tools across test sites.  Data for each test site will be separated in folders.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Download and upload capability for datasets.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Dedicated storage for currently utilized datasets, including those purchased commercially. </a:t>
            </a:r>
            <a:r>
              <a:rPr lang="en-US" dirty="0">
                <a:solidFill>
                  <a:srgbClr val="FF0000"/>
                </a:solidFill>
              </a:rPr>
              <a:t>Datasets to be stored on the prototype server are TBD ... pending information from Ian and Pierre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Cloud computing processing capability to allow users to run analysis tools on local datasets.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Data archive search and discovery using COVE.  Links to archives from Landsat, Radarsat (coming soon), RapidEye (coming soon), TerraSAR-X, TanDEM-X, SPOT, Pleaides.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2672" y="584993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Project #1</a:t>
            </a:r>
          </a:p>
        </p:txBody>
      </p:sp>
    </p:spTree>
    <p:extLst>
      <p:ext uri="{BB962C8B-B14F-4D97-AF65-F5344CB8AC3E}">
        <p14:creationId xmlns:p14="http://schemas.microsoft.com/office/powerpoint/2010/main" val="33216514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47525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914400">
              <a:defRPr/>
            </a:pPr>
            <a:r>
              <a:rPr lang="en-US" sz="28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Data Services Prototype for GEOGLAM</a:t>
            </a:r>
            <a:endParaRPr lang="en-US" sz="2800" b="1" kern="0" dirty="0" smtClean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 SEO is working directly with the </a:t>
            </a:r>
            <a:r>
              <a:rPr lang="en-US" b="1" dirty="0">
                <a:solidFill>
                  <a:srgbClr val="000000"/>
                </a:solidFill>
              </a:rPr>
              <a:t>Asia-RiCE </a:t>
            </a:r>
            <a:r>
              <a:rPr lang="en-US" dirty="0">
                <a:solidFill>
                  <a:srgbClr val="000000"/>
                </a:solidFill>
              </a:rPr>
              <a:t>team (Shinichi Sobou) and Yves Crevier (CSA) to develop a data services prototype for </a:t>
            </a:r>
            <a:r>
              <a:rPr lang="en-US" b="1" dirty="0">
                <a:solidFill>
                  <a:srgbClr val="000000"/>
                </a:solidFill>
              </a:rPr>
              <a:t>Indonesia</a:t>
            </a:r>
            <a:r>
              <a:rPr lang="en-US" dirty="0">
                <a:solidFill>
                  <a:srgbClr val="000000"/>
                </a:solidFill>
              </a:rPr>
              <a:t>. The features of this prototype will include ...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Password protected (secure) access for Indonesia Asia-RiCE science users.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i="1" dirty="0">
                <a:solidFill>
                  <a:srgbClr val="000000"/>
                </a:solidFill>
              </a:rPr>
              <a:t>NOTE: The SEO will have access to the science data only for the purpose of hosting on the data services system.  Science users must have approved access to Radarsat-2 data and abide by all requirements of the End-User License Agreement (EULA).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Download and upload capability for datasets and analysis products.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Dedicated storage for </a:t>
            </a:r>
            <a:r>
              <a:rPr lang="en-US" b="1" dirty="0">
                <a:solidFill>
                  <a:srgbClr val="000000"/>
                </a:solidFill>
              </a:rPr>
              <a:t>35 Radarsat-2 images</a:t>
            </a:r>
            <a:r>
              <a:rPr lang="en-US" dirty="0">
                <a:solidFill>
                  <a:srgbClr val="000000"/>
                </a:solidFill>
              </a:rPr>
              <a:t>, provided by CSA.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</a:rPr>
              <a:t>Cloud computing processing capability to allow JAXA to run SAR processing tools on remote servers for enhanced performance.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2672" y="584993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Project #2</a:t>
            </a:r>
          </a:p>
        </p:txBody>
      </p:sp>
    </p:spTree>
    <p:extLst>
      <p:ext uri="{BB962C8B-B14F-4D97-AF65-F5344CB8AC3E}">
        <p14:creationId xmlns:p14="http://schemas.microsoft.com/office/powerpoint/2010/main" val="36190723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531938" y="148759"/>
            <a:ext cx="7493000" cy="523220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 SEO Tools You Need to Know About</a:t>
            </a:r>
            <a:endParaRPr lang="en-US" b="0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1063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7E7DD0-163F-F84A-A573-C9C8C8DE8784}" type="slidenum">
              <a:rPr lang="en-US" sz="1200">
                <a:solidFill>
                  <a:srgbClr val="002569"/>
                </a:solidFill>
                <a:latin typeface="Calibri" charset="0"/>
                <a:cs typeface="Arial" charset="0"/>
              </a:rPr>
              <a:pPr/>
              <a:t>3</a:t>
            </a:fld>
            <a:endParaRPr lang="en-US" sz="1200" dirty="0">
              <a:solidFill>
                <a:srgbClr val="002569"/>
              </a:solidFill>
              <a:latin typeface="Calibri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46" y="1605882"/>
            <a:ext cx="88645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01"/>
                </a:solidFill>
              </a:rPr>
              <a:t>In this presentation:</a:t>
            </a:r>
          </a:p>
          <a:p>
            <a:endParaRPr lang="en-US" sz="3000" b="1" dirty="0" smtClean="0">
              <a:solidFill>
                <a:srgbClr val="000001"/>
              </a:solidFill>
            </a:endParaRPr>
          </a:p>
          <a:p>
            <a:endParaRPr lang="en-US" b="1" dirty="0" smtClean="0">
              <a:solidFill>
                <a:srgbClr val="000001"/>
              </a:solidFill>
            </a:endParaRPr>
          </a:p>
          <a:p>
            <a:pPr marL="681038" indent="-279400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</a:rPr>
              <a:t>The CEOS Visualization Environment (COVE)</a:t>
            </a:r>
          </a:p>
          <a:p>
            <a:pPr marL="401638"/>
            <a:endParaRPr lang="en-US" sz="3000" dirty="0" smtClean="0">
              <a:solidFill>
                <a:srgbClr val="000001"/>
              </a:solidFill>
            </a:endParaRPr>
          </a:p>
          <a:p>
            <a:pPr marL="681038" indent="-279400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</a:rPr>
              <a:t>The CEOS Data Policy Portal</a:t>
            </a:r>
          </a:p>
          <a:p>
            <a:pPr marL="401638"/>
            <a:endParaRPr lang="en-US" sz="3000" dirty="0" smtClean="0">
              <a:solidFill>
                <a:srgbClr val="000001"/>
              </a:solidFill>
            </a:endParaRPr>
          </a:p>
          <a:p>
            <a:pPr marL="681038" indent="-279400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</a:rPr>
              <a:t>The Space Data Management System (SDMS)</a:t>
            </a:r>
            <a:endParaRPr lang="en-US" dirty="0">
              <a:solidFill>
                <a:srgbClr val="00000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1" y="6604820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5876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071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531938" y="149225"/>
            <a:ext cx="7493000" cy="522288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CEOS Visualization Environment (COVE)</a:t>
            </a:r>
            <a:endParaRPr lang="en-US" b="0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1063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7E7DD0-163F-F84A-A573-C9C8C8DE8784}" type="slidenum">
              <a:rPr lang="en-US" sz="1200">
                <a:solidFill>
                  <a:srgbClr val="002569"/>
                </a:solidFill>
                <a:latin typeface="Calibri" charset="0"/>
                <a:cs typeface="Arial" charset="0"/>
              </a:rPr>
              <a:pPr/>
              <a:t>4</a:t>
            </a:fld>
            <a:endParaRPr lang="en-US" sz="1200" dirty="0">
              <a:solidFill>
                <a:srgbClr val="002569"/>
              </a:solidFill>
              <a:latin typeface="Calibri" charset="0"/>
              <a:cs typeface="Arial" charset="0"/>
            </a:endParaRPr>
          </a:p>
        </p:txBody>
      </p:sp>
      <p:sp>
        <p:nvSpPr>
          <p:cNvPr id="78852" name="TextBox 10"/>
          <p:cNvSpPr txBox="1">
            <a:spLocks noChangeArrowheads="1"/>
          </p:cNvSpPr>
          <p:nvPr/>
        </p:nvSpPr>
        <p:spPr bwMode="auto">
          <a:xfrm>
            <a:off x="158750" y="1548943"/>
            <a:ext cx="88582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sz="3000" b="1" dirty="0" smtClean="0">
                <a:solidFill>
                  <a:srgbClr val="000001"/>
                </a:solidFill>
                <a:latin typeface="Calibri" charset="0"/>
                <a:cs typeface="Calibri" charset="0"/>
                <a:hlinkClick r:id="rId3"/>
              </a:rPr>
              <a:t>www.ceos-cove.org</a:t>
            </a:r>
            <a:endParaRPr lang="en-US" sz="3000" b="1" dirty="0" smtClean="0">
              <a:solidFill>
                <a:srgbClr val="000001"/>
              </a:solidFill>
              <a:latin typeface="Calibri" charset="0"/>
              <a:cs typeface="Calibri" charset="0"/>
            </a:endParaRPr>
          </a:p>
          <a:p>
            <a:pPr eaLnBrk="1" hangingPunct="1"/>
            <a:endParaRPr lang="en-US" sz="3000" b="1" dirty="0" smtClean="0">
              <a:solidFill>
                <a:srgbClr val="000001"/>
              </a:solidFill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3000" b="1" dirty="0" smtClean="0">
                <a:solidFill>
                  <a:srgbClr val="000001"/>
                </a:solidFill>
                <a:latin typeface="Calibri" charset="0"/>
                <a:cs typeface="Calibri" charset="0"/>
              </a:rPr>
              <a:t>Uses Google Earth in your browser</a:t>
            </a:r>
          </a:p>
          <a:p>
            <a:pPr eaLnBrk="1" hangingPunct="1"/>
            <a:endParaRPr lang="en-US" sz="3000" b="1" dirty="0" smtClean="0">
              <a:solidFill>
                <a:srgbClr val="000001"/>
              </a:solidFill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3000" b="1" dirty="0" smtClean="0">
                <a:solidFill>
                  <a:srgbClr val="000001"/>
                </a:solidFill>
                <a:latin typeface="Calibri" charset="0"/>
                <a:cs typeface="Calibri" charset="0"/>
              </a:rPr>
              <a:t>Contains over 647 instruments on 240 satellites</a:t>
            </a:r>
          </a:p>
          <a:p>
            <a:pPr eaLnBrk="1" hangingPunct="1"/>
            <a:endParaRPr lang="en-US" sz="3000" b="1" dirty="0" smtClean="0">
              <a:solidFill>
                <a:srgbClr val="000001"/>
              </a:solidFill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3000" b="1" dirty="0" smtClean="0">
                <a:solidFill>
                  <a:srgbClr val="000001"/>
                </a:solidFill>
                <a:latin typeface="Calibri" charset="0"/>
                <a:cs typeface="Calibri" charset="0"/>
              </a:rPr>
              <a:t>Calculates the time and location of satellite coverage areas</a:t>
            </a:r>
          </a:p>
          <a:p>
            <a:pPr eaLnBrk="1" hangingPunct="1"/>
            <a:endParaRPr lang="en-US" sz="3000" b="1" dirty="0" smtClean="0">
              <a:solidFill>
                <a:srgbClr val="000001"/>
              </a:solidFill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3000" b="1" dirty="0" smtClean="0">
                <a:solidFill>
                  <a:srgbClr val="000001"/>
                </a:solidFill>
                <a:latin typeface="Calibri" charset="0"/>
                <a:cs typeface="Calibri" charset="0"/>
              </a:rPr>
              <a:t>Shows coverage areas on the globe or in a table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-1" y="6604820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1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199" y="6612169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5520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6604820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15876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1324" y="6612169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98524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531938" y="149225"/>
            <a:ext cx="7493000" cy="522288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CEOS Visualization Environment (COVE)</a:t>
            </a:r>
            <a:endParaRPr lang="en-US" b="0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1063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7E7DD0-163F-F84A-A573-C9C8C8DE8784}" type="slidenum">
              <a:rPr lang="en-US" sz="1200">
                <a:solidFill>
                  <a:srgbClr val="002569"/>
                </a:solidFill>
                <a:latin typeface="Calibri" charset="0"/>
                <a:cs typeface="Arial" charset="0"/>
              </a:rPr>
              <a:pPr/>
              <a:t>5</a:t>
            </a:fld>
            <a:endParaRPr lang="en-US" sz="1200" dirty="0">
              <a:solidFill>
                <a:srgbClr val="002569"/>
              </a:solidFill>
              <a:latin typeface="Calibri" charset="0"/>
              <a:cs typeface="Arial" charset="0"/>
            </a:endParaRPr>
          </a:p>
        </p:txBody>
      </p:sp>
      <p:sp>
        <p:nvSpPr>
          <p:cNvPr id="78853" name="TextBox 7"/>
          <p:cNvSpPr txBox="1">
            <a:spLocks noChangeArrowheads="1"/>
          </p:cNvSpPr>
          <p:nvPr/>
        </p:nvSpPr>
        <p:spPr bwMode="auto">
          <a:xfrm>
            <a:off x="1492250" y="520700"/>
            <a:ext cx="368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FF00"/>
                </a:solidFill>
                <a:latin typeface="Tahoma" charset="0"/>
                <a:cs typeface="Tahoma" charset="0"/>
              </a:rPr>
              <a:t>www.ceos-cove.org</a:t>
            </a:r>
          </a:p>
        </p:txBody>
      </p:sp>
      <p:pic>
        <p:nvPicPr>
          <p:cNvPr id="788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834"/>
            <a:ext cx="8810625" cy="53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447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531938" y="149225"/>
            <a:ext cx="7493000" cy="522288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Even better…</a:t>
            </a:r>
            <a:endParaRPr lang="en-US" b="0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1063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C08EAE-D863-594A-AC02-3620E2EC7AC1}" type="slidenum">
              <a:rPr lang="en-US" sz="1200">
                <a:solidFill>
                  <a:srgbClr val="002569"/>
                </a:solidFill>
                <a:latin typeface="Calibri" charset="0"/>
                <a:cs typeface="Arial" charset="0"/>
              </a:rPr>
              <a:pPr/>
              <a:t>6</a:t>
            </a:fld>
            <a:endParaRPr lang="en-US" sz="1200" dirty="0">
              <a:solidFill>
                <a:srgbClr val="002569"/>
              </a:solidFill>
              <a:latin typeface="Calibri" charset="0"/>
              <a:cs typeface="Arial" charset="0"/>
            </a:endParaRPr>
          </a:p>
        </p:txBody>
      </p:sp>
      <p:pic>
        <p:nvPicPr>
          <p:cNvPr id="809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462733"/>
            <a:ext cx="3773487" cy="35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Content Placeholder 2"/>
          <p:cNvSpPr txBox="1">
            <a:spLocks/>
          </p:cNvSpPr>
          <p:nvPr/>
        </p:nvSpPr>
        <p:spPr bwMode="auto">
          <a:xfrm>
            <a:off x="158750" y="5057772"/>
            <a:ext cx="8866188" cy="17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Left: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Landsat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cs typeface="Calibri" charset="0"/>
              </a:rPr>
              <a:t>8, Aug 1-3, over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Europe: Green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=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potential coverage,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cs typeface="Calibri" charset="0"/>
              </a:rPr>
              <a:t>Red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= actual acquisitions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cs typeface="Calibri" charset="0"/>
              </a:rPr>
              <a:t/>
            </a:r>
            <a:br>
              <a:rPr lang="en-US" sz="25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endParaRPr lang="en-US" sz="10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5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Right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: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cs typeface="Calibri" charset="0"/>
              </a:rPr>
              <a:t>T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he browse image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over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cs typeface="Calibri" charset="0"/>
              </a:rPr>
              <a:t>northern Italy on Aug 3,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2013.</a:t>
            </a:r>
            <a:endParaRPr lang="en-US" sz="25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8090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78608"/>
            <a:ext cx="3811588" cy="348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714625" y="2897018"/>
            <a:ext cx="2667000" cy="0"/>
          </a:xfrm>
          <a:prstGeom prst="straightConnector1">
            <a:avLst/>
          </a:prstGeom>
          <a:ln w="76200">
            <a:solidFill>
              <a:srgbClr val="FF9A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-1" y="6604820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-15876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41324" y="6612169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98524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358900" y="6615523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551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531938" y="149225"/>
            <a:ext cx="7493000" cy="522288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Even better…</a:t>
            </a:r>
            <a:endParaRPr lang="en-US" b="0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1063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C08EAE-D863-594A-AC02-3620E2EC7AC1}" type="slidenum">
              <a:rPr lang="en-US" sz="1200">
                <a:solidFill>
                  <a:srgbClr val="002569"/>
                </a:solidFill>
                <a:latin typeface="Calibri" charset="0"/>
                <a:cs typeface="Arial" charset="0"/>
              </a:rPr>
              <a:pPr/>
              <a:t>7</a:t>
            </a:fld>
            <a:endParaRPr lang="en-US" sz="1200" dirty="0">
              <a:solidFill>
                <a:srgbClr val="002569"/>
              </a:solidFill>
              <a:latin typeface="Calibri" charset="0"/>
              <a:cs typeface="Arial" charset="0"/>
            </a:endParaRPr>
          </a:p>
        </p:txBody>
      </p:sp>
      <p:pic>
        <p:nvPicPr>
          <p:cNvPr id="809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446857"/>
            <a:ext cx="2686564" cy="251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Content Placeholder 2"/>
          <p:cNvSpPr txBox="1">
            <a:spLocks/>
          </p:cNvSpPr>
          <p:nvPr/>
        </p:nvSpPr>
        <p:spPr bwMode="auto">
          <a:xfrm>
            <a:off x="3651250" y="1290341"/>
            <a:ext cx="5365750" cy="51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0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Current browse image previews:</a:t>
            </a:r>
          </a:p>
          <a:p>
            <a:pPr marL="635000" indent="-285750" defTabSz="79375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Landsat 7/8</a:t>
            </a:r>
          </a:p>
          <a:p>
            <a:pPr marL="635000" indent="-285750" defTabSz="79375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SPOT 1-6</a:t>
            </a:r>
          </a:p>
          <a:p>
            <a:pPr marL="635000" indent="-285750" defTabSz="79375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Pleiades-1A/1B</a:t>
            </a:r>
          </a:p>
          <a:p>
            <a:pPr marL="635000" indent="-285750" defTabSz="793750" eaLnBrk="1" hangingPunct="1">
              <a:spcBef>
                <a:spcPct val="20000"/>
              </a:spcBef>
            </a:pPr>
            <a:r>
              <a:rPr lang="en-US" sz="15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endParaRPr lang="en-US" sz="1000" b="1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635000" indent="-635000" defTabSz="793750" eaLnBrk="1" hangingPunct="1">
              <a:spcBef>
                <a:spcPct val="20000"/>
              </a:spcBef>
            </a:pPr>
            <a:r>
              <a:rPr lang="en-US" sz="30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Coming soon:</a:t>
            </a:r>
          </a:p>
          <a:p>
            <a:pPr marL="635000" indent="-285750" defTabSz="79375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3000" b="1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TerraSAR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-X</a:t>
            </a:r>
          </a:p>
          <a:p>
            <a:pPr marL="635000" indent="-285750" defTabSz="79375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3000" b="1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TanDEM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-X</a:t>
            </a:r>
          </a:p>
          <a:p>
            <a:pPr marL="635000" indent="-285750" defTabSz="79375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3000" b="1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RapidEye</a:t>
            </a:r>
            <a:endParaRPr lang="en-US" sz="3000" b="1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635000" indent="-285750" defTabSz="79375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30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Radarsat-2</a:t>
            </a:r>
            <a:endParaRPr lang="en-US" sz="30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8090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4001837"/>
            <a:ext cx="2686564" cy="245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-1" y="6604820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-15876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41324" y="6612169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98524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58900" y="6615523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817688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559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12" y="1601629"/>
            <a:ext cx="88415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  <a:latin typeface="Calibri"/>
                <a:ea typeface="ＭＳ Ｐゴシック" charset="0"/>
                <a:cs typeface="Calibri"/>
              </a:rPr>
              <a:t>COVE in Spanish</a:t>
            </a:r>
          </a:p>
          <a:p>
            <a:pPr eaLnBrk="1" hangingPunct="1"/>
            <a:endParaRPr lang="en-US" sz="3000" dirty="0" smtClean="0">
              <a:solidFill>
                <a:srgbClr val="000001"/>
              </a:solidFill>
              <a:latin typeface="Calibri"/>
              <a:ea typeface="ＭＳ Ｐゴシック" charset="0"/>
              <a:cs typeface="Calibri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  <a:latin typeface="Calibri"/>
                <a:ea typeface="ＭＳ Ｐゴシック" charset="0"/>
                <a:cs typeface="Calibri"/>
              </a:rPr>
              <a:t>Map image export</a:t>
            </a:r>
          </a:p>
          <a:p>
            <a:pPr eaLnBrk="1" hangingPunct="1"/>
            <a:endParaRPr lang="en-US" sz="3000" dirty="0" smtClean="0">
              <a:solidFill>
                <a:srgbClr val="000001"/>
              </a:solidFill>
              <a:latin typeface="Calibri"/>
              <a:ea typeface="ＭＳ Ｐゴシック" charset="0"/>
              <a:cs typeface="Calibri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  <a:latin typeface="Calibri"/>
                <a:ea typeface="ＭＳ Ｐゴシック" charset="0"/>
                <a:cs typeface="Calibri"/>
              </a:rPr>
              <a:t>Virtual collaboration</a:t>
            </a:r>
          </a:p>
          <a:p>
            <a:pPr eaLnBrk="1" hangingPunct="1"/>
            <a:endParaRPr lang="en-US" sz="3000" dirty="0" smtClean="0">
              <a:solidFill>
                <a:srgbClr val="000001"/>
              </a:solidFill>
              <a:latin typeface="Calibri"/>
              <a:ea typeface="ＭＳ Ｐゴシック" charset="0"/>
              <a:cs typeface="Calibri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3000" dirty="0" smtClean="0">
                <a:solidFill>
                  <a:srgbClr val="000001"/>
                </a:solidFill>
                <a:latin typeface="Calibri"/>
                <a:ea typeface="ＭＳ Ｐゴシック" charset="0"/>
                <a:cs typeface="Calibri"/>
              </a:rPr>
              <a:t>Bookmarking</a:t>
            </a:r>
          </a:p>
          <a:p>
            <a:pPr eaLnBrk="1" hangingPunct="1"/>
            <a:endParaRPr lang="en-US" sz="3000" dirty="0" smtClean="0">
              <a:solidFill>
                <a:srgbClr val="000001"/>
              </a:solidFill>
              <a:latin typeface="Calibri"/>
              <a:ea typeface="ＭＳ Ｐゴシック" charset="0"/>
              <a:cs typeface="Calibri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3000" dirty="0">
                <a:solidFill>
                  <a:srgbClr val="000001"/>
                </a:solidFill>
                <a:latin typeface="Calibri"/>
                <a:ea typeface="ＭＳ Ｐゴシック" charset="0"/>
                <a:cs typeface="Calibri"/>
              </a:rPr>
              <a:t>D</a:t>
            </a:r>
            <a:r>
              <a:rPr lang="en-US" sz="3000" dirty="0" smtClean="0">
                <a:solidFill>
                  <a:srgbClr val="000001"/>
                </a:solidFill>
                <a:latin typeface="Calibri"/>
                <a:ea typeface="ＭＳ Ｐゴシック" charset="0"/>
                <a:cs typeface="Calibri"/>
              </a:rPr>
              <a:t>ata </a:t>
            </a:r>
            <a:r>
              <a:rPr lang="en-US" sz="3000" dirty="0">
                <a:solidFill>
                  <a:srgbClr val="000001"/>
                </a:solidFill>
                <a:latin typeface="Calibri"/>
                <a:ea typeface="ＭＳ Ｐゴシック" charset="0"/>
                <a:cs typeface="Calibri"/>
              </a:rPr>
              <a:t>grids</a:t>
            </a:r>
            <a:r>
              <a:rPr lang="en-US" sz="3000" dirty="0" smtClean="0">
                <a:solidFill>
                  <a:srgbClr val="000001"/>
                </a:solidFill>
                <a:latin typeface="Calibri"/>
                <a:ea typeface="ＭＳ Ｐゴシック" charset="0"/>
                <a:cs typeface="Calibri"/>
              </a:rPr>
              <a:t>, ASTER Digital Elevation Model, MODIS Land Cover Classification, and other overlays</a:t>
            </a:r>
            <a:endParaRPr lang="en-US" sz="3000" dirty="0">
              <a:solidFill>
                <a:srgbClr val="000001"/>
              </a:solidFill>
              <a:latin typeface="Calibri"/>
              <a:ea typeface="ＭＳ Ｐゴシック" charset="0"/>
              <a:cs typeface="Calibri"/>
            </a:endParaRPr>
          </a:p>
          <a:p>
            <a:endParaRPr lang="en-US" sz="3000" dirty="0">
              <a:solidFill>
                <a:srgbClr val="000001"/>
              </a:solidFill>
              <a:latin typeface="Calibri"/>
              <a:cs typeface="Calibri"/>
            </a:endParaRPr>
          </a:p>
        </p:txBody>
      </p:sp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531938" y="117981"/>
            <a:ext cx="7493000" cy="584776"/>
          </a:xfrm>
        </p:spPr>
        <p:txBody>
          <a:bodyPr>
            <a:spAutoFit/>
          </a:bodyPr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Other Capabilities</a:t>
            </a:r>
            <a:endParaRPr lang="en-US" sz="3600" b="0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1063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C08EAE-D863-594A-AC02-3620E2EC7AC1}" type="slidenum">
              <a:rPr lang="en-US" sz="1200">
                <a:solidFill>
                  <a:srgbClr val="002569"/>
                </a:solidFill>
                <a:latin typeface="Calibri" charset="0"/>
                <a:cs typeface="Arial" charset="0"/>
              </a:rPr>
              <a:pPr/>
              <a:t>8</a:t>
            </a:fld>
            <a:endParaRPr lang="en-US" sz="1200" dirty="0">
              <a:solidFill>
                <a:srgbClr val="002569"/>
              </a:solidFill>
              <a:latin typeface="Calibri" charset="0"/>
              <a:cs typeface="Arial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45" y="1585754"/>
            <a:ext cx="5043609" cy="270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23344" y="4313238"/>
            <a:ext cx="5043609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Map image export of 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Radarsat-2 (W3 mode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) coverage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on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Aug 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1, 2013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-1" y="6604820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5876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1324" y="6612169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98524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58900" y="6615523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17688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76475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109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904875" y="117981"/>
            <a:ext cx="8120063" cy="584776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More COVE: The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Coverage Analyzer</a:t>
            </a:r>
            <a:endParaRPr lang="en-US" sz="3600" b="0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79376" y="1576387"/>
            <a:ext cx="3962683" cy="5320138"/>
          </a:xfrm>
        </p:spPr>
        <p:txBody>
          <a:bodyPr/>
          <a:lstStyle/>
          <a:p>
            <a:r>
              <a:rPr lang="en-US" sz="3000" b="0" dirty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A</a:t>
            </a:r>
            <a:r>
              <a:rPr lang="en-US" sz="3000" b="0" dirty="0" smtClean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rchive analysis tool</a:t>
            </a:r>
            <a:endParaRPr lang="en-US" sz="3000" b="0" dirty="0">
              <a:solidFill>
                <a:srgbClr val="00000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sz="3000" b="0" dirty="0" smtClean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Users </a:t>
            </a:r>
            <a:r>
              <a:rPr lang="en-US" sz="3000" b="0" dirty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select </a:t>
            </a:r>
            <a:r>
              <a:rPr lang="en-US" sz="3000" b="0" dirty="0" smtClean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a </a:t>
            </a:r>
            <a:r>
              <a:rPr lang="en-US" sz="3000" b="0" dirty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date range, region, grid size </a:t>
            </a:r>
            <a:r>
              <a:rPr lang="en-US" sz="3000" b="0" dirty="0" smtClean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sz="3000" b="0" dirty="0" smtClean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or </a:t>
            </a:r>
            <a:r>
              <a:rPr lang="en-US" sz="3000" b="0" dirty="0" smtClean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Landsat </a:t>
            </a:r>
            <a:r>
              <a:rPr lang="en-US" sz="3000" b="0" dirty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WRS</a:t>
            </a:r>
            <a:r>
              <a:rPr lang="en-US" sz="3000" b="0" dirty="0" smtClean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), </a:t>
            </a:r>
            <a:r>
              <a:rPr lang="en-US" sz="3000" b="0" dirty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and cloud cover threshold.  </a:t>
            </a:r>
            <a:endParaRPr lang="en-US" sz="3000" b="0" dirty="0" smtClean="0">
              <a:solidFill>
                <a:srgbClr val="00000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r>
              <a:rPr lang="en-US" sz="3000" b="0" dirty="0" smtClean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Output = number </a:t>
            </a:r>
            <a:r>
              <a:rPr lang="en-US" sz="3000" b="0" dirty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of acquisitions meeting the criteria </a:t>
            </a:r>
            <a:r>
              <a:rPr lang="en-US" sz="3000" b="0" dirty="0" smtClean="0">
                <a:solidFill>
                  <a:srgbClr val="000001"/>
                </a:solidFill>
                <a:latin typeface="Calibri" charset="0"/>
                <a:ea typeface="ＭＳ Ｐゴシック" charset="0"/>
                <a:cs typeface="Calibri" charset="0"/>
              </a:rPr>
              <a:t>for each grid cell in the region. </a:t>
            </a:r>
            <a:endParaRPr lang="en-US" sz="3000" b="0" dirty="0">
              <a:solidFill>
                <a:srgbClr val="00000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1063" y="64008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C08EAE-D863-594A-AC02-3620E2EC7AC1}" type="slidenum">
              <a:rPr lang="en-US" sz="1200">
                <a:solidFill>
                  <a:srgbClr val="002569"/>
                </a:solidFill>
                <a:latin typeface="Calibri" charset="0"/>
                <a:cs typeface="Arial" charset="0"/>
              </a:rPr>
              <a:pPr/>
              <a:t>9</a:t>
            </a:fld>
            <a:endParaRPr lang="en-US" sz="1200" dirty="0">
              <a:solidFill>
                <a:srgbClr val="002569"/>
              </a:solidFill>
              <a:latin typeface="Calibri" charset="0"/>
              <a:cs typeface="Arial" charset="0"/>
            </a:endParaRPr>
          </a:p>
        </p:txBody>
      </p:sp>
      <p:sp>
        <p:nvSpPr>
          <p:cNvPr id="80901" name="Content Placeholder 2"/>
          <p:cNvSpPr txBox="1">
            <a:spLocks/>
          </p:cNvSpPr>
          <p:nvPr/>
        </p:nvSpPr>
        <p:spPr bwMode="auto">
          <a:xfrm>
            <a:off x="4345906" y="5553192"/>
            <a:ext cx="4768336" cy="107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Landsat-8 total acquisitions in 2013 over Kenya, &lt;20% cloudy, Level-1T processed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Still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cs typeface="Calibri" charset="0"/>
              </a:rPr>
              <a:t>in early BETA testing ....</a:t>
            </a: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290" y="1500826"/>
            <a:ext cx="4687951" cy="40841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-1" y="6604820"/>
            <a:ext cx="9144001" cy="269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3366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15876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1324" y="6612169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98524" y="6604820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58900" y="6615523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817688" y="6604821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76475" y="6599648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736850" y="6611595"/>
            <a:ext cx="457200" cy="258352"/>
          </a:xfrm>
          <a:prstGeom prst="rect">
            <a:avLst/>
          </a:prstGeom>
          <a:solidFill>
            <a:srgbClr val="3366FF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691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OS Title Slide Theme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 Title Slide Theme.thmx</Template>
  <TotalTime>13981</TotalTime>
  <Words>1837</Words>
  <Application>Microsoft Macintosh PowerPoint</Application>
  <PresentationFormat>On-screen Show (4:3)</PresentationFormat>
  <Paragraphs>288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CEOS Title Slide Theme</vt:lpstr>
      <vt:lpstr>The CEOS Systems Engineering Office   Tools &amp; Applications  Presented by: Kim Keith </vt:lpstr>
      <vt:lpstr>The Systems Engineering Office (SEO)</vt:lpstr>
      <vt:lpstr>3 SEO Tools You Need to Know About</vt:lpstr>
      <vt:lpstr>CEOS Visualization Environment (COVE)</vt:lpstr>
      <vt:lpstr>CEOS Visualization Environment (COVE)</vt:lpstr>
      <vt:lpstr>Even better…</vt:lpstr>
      <vt:lpstr>Even better…</vt:lpstr>
      <vt:lpstr>Other Capabilities</vt:lpstr>
      <vt:lpstr>More COVE: The Coverage Analyzer</vt:lpstr>
      <vt:lpstr>PowerPoint Presentation</vt:lpstr>
      <vt:lpstr>PowerPoint Presentation</vt:lpstr>
      <vt:lpstr>PowerPoint Presentation</vt:lpstr>
      <vt:lpstr>Space Data Management System (SDMS)</vt:lpstr>
      <vt:lpstr>Space Data Management System (SDMS)</vt:lpstr>
      <vt:lpstr>SDMS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Kim Keith</cp:lastModifiedBy>
  <cp:revision>351</cp:revision>
  <cp:lastPrinted>2013-07-23T19:08:48Z</cp:lastPrinted>
  <dcterms:created xsi:type="dcterms:W3CDTF">2011-11-16T09:23:13Z</dcterms:created>
  <dcterms:modified xsi:type="dcterms:W3CDTF">2014-04-24T09:21:12Z</dcterms:modified>
</cp:coreProperties>
</file>