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00" r:id="rId4"/>
    <p:sldMasterId id="2147483736" r:id="rId5"/>
    <p:sldMasterId id="2147483748" r:id="rId6"/>
    <p:sldMasterId id="2147483760" r:id="rId7"/>
    <p:sldMasterId id="2147483772" r:id="rId8"/>
    <p:sldMasterId id="2147483784" r:id="rId9"/>
    <p:sldMasterId id="2147483796" r:id="rId10"/>
    <p:sldMasterId id="2147483808" r:id="rId11"/>
    <p:sldMasterId id="2147484737" r:id="rId12"/>
  </p:sldMasterIdLst>
  <p:notesMasterIdLst>
    <p:notesMasterId r:id="rId54"/>
  </p:notesMasterIdLst>
  <p:sldIdLst>
    <p:sldId id="331" r:id="rId13"/>
    <p:sldId id="275" r:id="rId14"/>
    <p:sldId id="287" r:id="rId15"/>
    <p:sldId id="289" r:id="rId16"/>
    <p:sldId id="276" r:id="rId17"/>
    <p:sldId id="296" r:id="rId18"/>
    <p:sldId id="322" r:id="rId19"/>
    <p:sldId id="321" r:id="rId20"/>
    <p:sldId id="285" r:id="rId21"/>
    <p:sldId id="292" r:id="rId22"/>
    <p:sldId id="297" r:id="rId23"/>
    <p:sldId id="309" r:id="rId24"/>
    <p:sldId id="311" r:id="rId25"/>
    <p:sldId id="300" r:id="rId26"/>
    <p:sldId id="301" r:id="rId27"/>
    <p:sldId id="302" r:id="rId28"/>
    <p:sldId id="303" r:id="rId29"/>
    <p:sldId id="305" r:id="rId30"/>
    <p:sldId id="306" r:id="rId31"/>
    <p:sldId id="318" r:id="rId32"/>
    <p:sldId id="319" r:id="rId33"/>
    <p:sldId id="307" r:id="rId34"/>
    <p:sldId id="282" r:id="rId35"/>
    <p:sldId id="308" r:id="rId36"/>
    <p:sldId id="298" r:id="rId37"/>
    <p:sldId id="310" r:id="rId38"/>
    <p:sldId id="312" r:id="rId39"/>
    <p:sldId id="315" r:id="rId40"/>
    <p:sldId id="313" r:id="rId41"/>
    <p:sldId id="314" r:id="rId42"/>
    <p:sldId id="316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17" r:id="rId51"/>
    <p:sldId id="332" r:id="rId52"/>
    <p:sldId id="29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3" autoAdjust="0"/>
  </p:normalViewPr>
  <p:slideViewPr>
    <p:cSldViewPr>
      <p:cViewPr>
        <p:scale>
          <a:sx n="90" d="100"/>
          <a:sy n="90" d="100"/>
        </p:scale>
        <p:origin x="-12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1618-AD82-40EC-B527-EFFAD5E1688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ED0172-582B-4BEF-812D-4EF2D53506B9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Extract</a:t>
          </a:r>
          <a:endParaRPr lang="en-US" dirty="0">
            <a:solidFill>
              <a:srgbClr val="800000"/>
            </a:solidFill>
          </a:endParaRPr>
        </a:p>
      </dgm:t>
    </dgm:pt>
    <dgm:pt modelId="{9F617609-6807-4D51-AC07-5155864429D1}" type="parTrans" cxnId="{C478B2B5-7A80-498E-9371-2D2C1965D4F3}">
      <dgm:prSet/>
      <dgm:spPr/>
      <dgm:t>
        <a:bodyPr/>
        <a:lstStyle/>
        <a:p>
          <a:endParaRPr lang="en-US"/>
        </a:p>
      </dgm:t>
    </dgm:pt>
    <dgm:pt modelId="{00CA34D0-A5E5-4157-A740-B7E70BAEFFF9}" type="sibTrans" cxnId="{C478B2B5-7A80-498E-9371-2D2C1965D4F3}">
      <dgm:prSet/>
      <dgm:spPr/>
      <dgm:t>
        <a:bodyPr/>
        <a:lstStyle/>
        <a:p>
          <a:endParaRPr lang="en-US"/>
        </a:p>
      </dgm:t>
    </dgm:pt>
    <dgm:pt modelId="{FFA95833-4040-4855-A5F8-604BC932EE80}">
      <dgm:prSet phldrT="[Text]" custT="1"/>
      <dgm:spPr/>
      <dgm:t>
        <a:bodyPr/>
        <a:lstStyle/>
        <a:p>
          <a:r>
            <a:rPr lang="en-US" sz="2800" dirty="0" smtClean="0"/>
            <a:t>Right Click on .zip file &amp; extract</a:t>
          </a:r>
          <a:endParaRPr lang="en-US" sz="2800" dirty="0"/>
        </a:p>
      </dgm:t>
    </dgm:pt>
    <dgm:pt modelId="{5355FF15-3C2F-4D3A-8900-7348E031BC22}" type="parTrans" cxnId="{54563A5A-25DE-4FA1-9F7C-BE506982303F}">
      <dgm:prSet/>
      <dgm:spPr/>
      <dgm:t>
        <a:bodyPr/>
        <a:lstStyle/>
        <a:p>
          <a:endParaRPr lang="en-US"/>
        </a:p>
      </dgm:t>
    </dgm:pt>
    <dgm:pt modelId="{5430678C-E399-40FD-941D-09FE481A2976}" type="sibTrans" cxnId="{54563A5A-25DE-4FA1-9F7C-BE506982303F}">
      <dgm:prSet/>
      <dgm:spPr/>
      <dgm:t>
        <a:bodyPr/>
        <a:lstStyle/>
        <a:p>
          <a:endParaRPr lang="en-US"/>
        </a:p>
      </dgm:t>
    </dgm:pt>
    <dgm:pt modelId="{0BFB5AD8-D064-4726-90E4-C835D45E2990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Copy</a:t>
          </a:r>
          <a:endParaRPr lang="en-US" dirty="0">
            <a:solidFill>
              <a:srgbClr val="800000"/>
            </a:solidFill>
          </a:endParaRPr>
        </a:p>
      </dgm:t>
    </dgm:pt>
    <dgm:pt modelId="{56FF23AC-26E9-456E-A8C4-DEA0C63C0A13}" type="parTrans" cxnId="{37349046-BB54-4CCD-8A82-93FBD529B57C}">
      <dgm:prSet/>
      <dgm:spPr/>
      <dgm:t>
        <a:bodyPr/>
        <a:lstStyle/>
        <a:p>
          <a:endParaRPr lang="en-US"/>
        </a:p>
      </dgm:t>
    </dgm:pt>
    <dgm:pt modelId="{86848786-8BE2-4C24-9900-C74C364E11E1}" type="sibTrans" cxnId="{37349046-BB54-4CCD-8A82-93FBD529B57C}">
      <dgm:prSet/>
      <dgm:spPr/>
      <dgm:t>
        <a:bodyPr/>
        <a:lstStyle/>
        <a:p>
          <a:endParaRPr lang="en-US"/>
        </a:p>
      </dgm:t>
    </dgm:pt>
    <dgm:pt modelId="{692DCE71-7AAD-40C2-877D-5BF16D3A8CA8}">
      <dgm:prSet phldrT="[Text]" custT="1"/>
      <dgm:spPr/>
      <dgm:t>
        <a:bodyPr/>
        <a:lstStyle/>
        <a:p>
          <a:r>
            <a:rPr lang="en-US" sz="2800" dirty="0" smtClean="0"/>
            <a:t>Right Click on folder &amp; click copy</a:t>
          </a:r>
          <a:endParaRPr lang="en-US" sz="2800" dirty="0"/>
        </a:p>
      </dgm:t>
    </dgm:pt>
    <dgm:pt modelId="{16A7193F-A033-4E57-BE08-B46A886877E7}" type="parTrans" cxnId="{1F6DE61F-DBB3-45BB-9214-0A342CDCB618}">
      <dgm:prSet/>
      <dgm:spPr/>
      <dgm:t>
        <a:bodyPr/>
        <a:lstStyle/>
        <a:p>
          <a:endParaRPr lang="en-US"/>
        </a:p>
      </dgm:t>
    </dgm:pt>
    <dgm:pt modelId="{879850BC-DF09-4EB9-8903-3D8BAFB0E5F3}" type="sibTrans" cxnId="{1F6DE61F-DBB3-45BB-9214-0A342CDCB618}">
      <dgm:prSet/>
      <dgm:spPr/>
      <dgm:t>
        <a:bodyPr/>
        <a:lstStyle/>
        <a:p>
          <a:endParaRPr lang="en-US"/>
        </a:p>
      </dgm:t>
    </dgm:pt>
    <dgm:pt modelId="{309A3344-2AD0-4CF8-BCD8-D68C415DC8A1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Paste</a:t>
          </a:r>
          <a:endParaRPr lang="en-US" dirty="0">
            <a:solidFill>
              <a:srgbClr val="800000"/>
            </a:solidFill>
          </a:endParaRPr>
        </a:p>
      </dgm:t>
    </dgm:pt>
    <dgm:pt modelId="{F824675C-B56E-4EA8-A2F4-CA3BD4FE4A97}" type="parTrans" cxnId="{D472D285-620E-45A6-88F3-6216FA3C4611}">
      <dgm:prSet/>
      <dgm:spPr/>
      <dgm:t>
        <a:bodyPr/>
        <a:lstStyle/>
        <a:p>
          <a:endParaRPr lang="en-US"/>
        </a:p>
      </dgm:t>
    </dgm:pt>
    <dgm:pt modelId="{45D1CAC9-4925-4337-B939-A81627822A6A}" type="sibTrans" cxnId="{D472D285-620E-45A6-88F3-6216FA3C4611}">
      <dgm:prSet/>
      <dgm:spPr/>
      <dgm:t>
        <a:bodyPr/>
        <a:lstStyle/>
        <a:p>
          <a:endParaRPr lang="en-US"/>
        </a:p>
      </dgm:t>
    </dgm:pt>
    <dgm:pt modelId="{42A625B3-E0CD-49B0-B174-8C9F11838271}">
      <dgm:prSet phldrT="[Text]" custT="1"/>
      <dgm:spPr/>
      <dgm:t>
        <a:bodyPr/>
        <a:lstStyle/>
        <a:p>
          <a:r>
            <a:rPr lang="en-US" sz="2400" dirty="0" smtClean="0"/>
            <a:t>Go to plug-in directory of QGIS</a:t>
          </a:r>
          <a:endParaRPr lang="en-US" sz="2400" dirty="0"/>
        </a:p>
      </dgm:t>
    </dgm:pt>
    <dgm:pt modelId="{2A0BD643-EA38-4962-BAF4-D60331D465CE}" type="parTrans" cxnId="{0EE7D7CD-D166-4C58-99EF-9F50A2B342D5}">
      <dgm:prSet/>
      <dgm:spPr/>
      <dgm:t>
        <a:bodyPr/>
        <a:lstStyle/>
        <a:p>
          <a:endParaRPr lang="en-US"/>
        </a:p>
      </dgm:t>
    </dgm:pt>
    <dgm:pt modelId="{BF206922-12F4-41FD-8D6C-3B9A3B68C755}" type="sibTrans" cxnId="{0EE7D7CD-D166-4C58-99EF-9F50A2B342D5}">
      <dgm:prSet/>
      <dgm:spPr/>
      <dgm:t>
        <a:bodyPr/>
        <a:lstStyle/>
        <a:p>
          <a:endParaRPr lang="en-US"/>
        </a:p>
      </dgm:t>
    </dgm:pt>
    <dgm:pt modelId="{ADBA7DE3-94AB-4A71-AB0B-C7687F67B0DE}">
      <dgm:prSet phldrT="[Text]" custT="1"/>
      <dgm:spPr/>
      <dgm:t>
        <a:bodyPr/>
        <a:lstStyle/>
        <a:p>
          <a:r>
            <a:rPr lang="en-US" sz="2400" dirty="0" smtClean="0"/>
            <a:t>Right click &amp; Paste</a:t>
          </a:r>
          <a:endParaRPr lang="en-US" sz="2400" dirty="0"/>
        </a:p>
      </dgm:t>
    </dgm:pt>
    <dgm:pt modelId="{89D36701-C3F6-413C-8208-845B6BC01DC3}" type="parTrans" cxnId="{06249475-0E11-40B0-9E96-DA5905E8DDC0}">
      <dgm:prSet/>
      <dgm:spPr/>
      <dgm:t>
        <a:bodyPr/>
        <a:lstStyle/>
        <a:p>
          <a:endParaRPr lang="en-US"/>
        </a:p>
      </dgm:t>
    </dgm:pt>
    <dgm:pt modelId="{D23CAAEE-2DFF-48AB-A74E-9474437A9645}" type="sibTrans" cxnId="{06249475-0E11-40B0-9E96-DA5905E8DDC0}">
      <dgm:prSet/>
      <dgm:spPr/>
      <dgm:t>
        <a:bodyPr/>
        <a:lstStyle/>
        <a:p>
          <a:endParaRPr lang="en-US"/>
        </a:p>
      </dgm:t>
    </dgm:pt>
    <dgm:pt modelId="{427CBB22-C262-44AE-92CB-A651AE47D9F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200" b="1" dirty="0" smtClean="0">
              <a:solidFill>
                <a:srgbClr val="800000"/>
              </a:solidFill>
            </a:rPr>
            <a:t>Enable Plugin</a:t>
          </a:r>
        </a:p>
        <a:p>
          <a:pPr>
            <a:spcAft>
              <a:spcPts val="0"/>
            </a:spcAft>
          </a:pPr>
          <a:r>
            <a:rPr lang="en-US" sz="3200" b="1" dirty="0" smtClean="0">
              <a:solidFill>
                <a:srgbClr val="800000"/>
              </a:solidFill>
            </a:rPr>
            <a:t> in QGIS</a:t>
          </a:r>
          <a:endParaRPr lang="en-US" sz="3200" b="1" dirty="0">
            <a:solidFill>
              <a:srgbClr val="800000"/>
            </a:solidFill>
          </a:endParaRPr>
        </a:p>
      </dgm:t>
    </dgm:pt>
    <dgm:pt modelId="{E98D07FD-393B-4905-98AD-452D918AC44F}" type="parTrans" cxnId="{D3D43F3B-5BFE-4D4B-867B-64A436566336}">
      <dgm:prSet/>
      <dgm:spPr/>
      <dgm:t>
        <a:bodyPr/>
        <a:lstStyle/>
        <a:p>
          <a:endParaRPr lang="en-US"/>
        </a:p>
      </dgm:t>
    </dgm:pt>
    <dgm:pt modelId="{B62C5456-F014-4D3E-B2DE-D1F62CF4016F}" type="sibTrans" cxnId="{D3D43F3B-5BFE-4D4B-867B-64A436566336}">
      <dgm:prSet/>
      <dgm:spPr/>
      <dgm:t>
        <a:bodyPr/>
        <a:lstStyle/>
        <a:p>
          <a:endParaRPr lang="en-US"/>
        </a:p>
      </dgm:t>
    </dgm:pt>
    <dgm:pt modelId="{80AEBC81-0C56-47E9-9D2B-D6A2150C5BB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smtClean="0"/>
            <a:t>Open QGIS</a:t>
          </a:r>
          <a:endParaRPr lang="en-US" sz="2000" b="0" dirty="0"/>
        </a:p>
      </dgm:t>
    </dgm:pt>
    <dgm:pt modelId="{0640BB15-5098-486F-877E-066C7A1C581A}" type="parTrans" cxnId="{2CDA04B3-4BAE-4DB3-8700-FF0916CE7DE6}">
      <dgm:prSet/>
      <dgm:spPr/>
      <dgm:t>
        <a:bodyPr/>
        <a:lstStyle/>
        <a:p>
          <a:endParaRPr lang="en-US"/>
        </a:p>
      </dgm:t>
    </dgm:pt>
    <dgm:pt modelId="{373E274D-6E83-4183-BA6E-14BB8DABEEDB}" type="sibTrans" cxnId="{2CDA04B3-4BAE-4DB3-8700-FF0916CE7DE6}">
      <dgm:prSet/>
      <dgm:spPr/>
      <dgm:t>
        <a:bodyPr/>
        <a:lstStyle/>
        <a:p>
          <a:endParaRPr lang="en-US"/>
        </a:p>
      </dgm:t>
    </dgm:pt>
    <dgm:pt modelId="{E87C49EA-548D-4C5A-B206-F3F6843314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smtClean="0"/>
            <a:t>Plugin </a:t>
          </a:r>
          <a:r>
            <a:rPr lang="en-US" sz="2000" b="0" dirty="0" smtClean="0">
              <a:sym typeface="Wingdings" pitchFamily="2" charset="2"/>
            </a:rPr>
            <a:t> Manage Plugin Check </a:t>
          </a:r>
          <a:r>
            <a:rPr lang="en-US" sz="2000" b="0" dirty="0" err="1" smtClean="0">
              <a:sym typeface="Wingdings" pitchFamily="2" charset="2"/>
            </a:rPr>
            <a:t>Bhuvan</a:t>
          </a:r>
          <a:r>
            <a:rPr lang="en-US" sz="2000" b="0" dirty="0" smtClean="0">
              <a:sym typeface="Wingdings" pitchFamily="2" charset="2"/>
            </a:rPr>
            <a:t> 				NUIS</a:t>
          </a:r>
          <a:endParaRPr lang="en-US" sz="2000" b="0" dirty="0"/>
        </a:p>
      </dgm:t>
    </dgm:pt>
    <dgm:pt modelId="{0B47DAF7-077F-43FB-A2CD-7683CC461C37}" type="parTrans" cxnId="{B60E5DAC-CCBF-42E4-990D-76CA2330C0BE}">
      <dgm:prSet/>
      <dgm:spPr/>
      <dgm:t>
        <a:bodyPr/>
        <a:lstStyle/>
        <a:p>
          <a:endParaRPr lang="en-US"/>
        </a:p>
      </dgm:t>
    </dgm:pt>
    <dgm:pt modelId="{CE1DA40F-CF27-4620-89DF-3E3B0D3D1B37}" type="sibTrans" cxnId="{B60E5DAC-CCBF-42E4-990D-76CA2330C0BE}">
      <dgm:prSet/>
      <dgm:spPr/>
      <dgm:t>
        <a:bodyPr/>
        <a:lstStyle/>
        <a:p>
          <a:endParaRPr lang="en-US"/>
        </a:p>
      </dgm:t>
    </dgm:pt>
    <dgm:pt modelId="{9F46864A-1093-4446-85C2-B19070F035B5}" type="pres">
      <dgm:prSet presAssocID="{07771618-AD82-40EC-B527-EFFAD5E16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2EE756-3872-4D85-A41D-9492FDFD4AF6}" type="pres">
      <dgm:prSet presAssocID="{1CED0172-582B-4BEF-812D-4EF2D53506B9}" presName="linNode" presStyleCnt="0"/>
      <dgm:spPr/>
    </dgm:pt>
    <dgm:pt modelId="{7D20511C-F0BC-45D1-BEC2-77C99FE4083D}" type="pres">
      <dgm:prSet presAssocID="{1CED0172-582B-4BEF-812D-4EF2D53506B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C185-7BAA-41B3-A4DD-0AA10D117290}" type="pres">
      <dgm:prSet presAssocID="{1CED0172-582B-4BEF-812D-4EF2D53506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AA59F-AC6C-4743-B31C-90777EF415E4}" type="pres">
      <dgm:prSet presAssocID="{00CA34D0-A5E5-4157-A740-B7E70BAEFFF9}" presName="sp" presStyleCnt="0"/>
      <dgm:spPr/>
    </dgm:pt>
    <dgm:pt modelId="{5381D29F-2D57-4B2A-82CB-728FFFBC1CA4}" type="pres">
      <dgm:prSet presAssocID="{0BFB5AD8-D064-4726-90E4-C835D45E2990}" presName="linNode" presStyleCnt="0"/>
      <dgm:spPr/>
    </dgm:pt>
    <dgm:pt modelId="{0123CBE2-43E5-4A71-9243-EBE4DBE6107D}" type="pres">
      <dgm:prSet presAssocID="{0BFB5AD8-D064-4726-90E4-C835D45E29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553EB-E824-49D7-8EF8-B12028F34D10}" type="pres">
      <dgm:prSet presAssocID="{0BFB5AD8-D064-4726-90E4-C835D45E299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A1D68-E3A5-4594-AF24-59A7681A133C}" type="pres">
      <dgm:prSet presAssocID="{86848786-8BE2-4C24-9900-C74C364E11E1}" presName="sp" presStyleCnt="0"/>
      <dgm:spPr/>
    </dgm:pt>
    <dgm:pt modelId="{C527FC19-3C42-45F1-90F9-5E2402DF3B91}" type="pres">
      <dgm:prSet presAssocID="{309A3344-2AD0-4CF8-BCD8-D68C415DC8A1}" presName="linNode" presStyleCnt="0"/>
      <dgm:spPr/>
    </dgm:pt>
    <dgm:pt modelId="{4A56AA8F-94EE-4E19-887B-D997261D4991}" type="pres">
      <dgm:prSet presAssocID="{309A3344-2AD0-4CF8-BCD8-D68C415DC8A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C8D9D-3498-4CEB-809E-1A3986C7433A}" type="pres">
      <dgm:prSet presAssocID="{309A3344-2AD0-4CF8-BCD8-D68C415DC8A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30F80-54E8-4FB3-AD8D-08A04269BE69}" type="pres">
      <dgm:prSet presAssocID="{45D1CAC9-4925-4337-B939-A81627822A6A}" presName="sp" presStyleCnt="0"/>
      <dgm:spPr/>
    </dgm:pt>
    <dgm:pt modelId="{E907B0B1-9924-4F16-913F-E76A3C7BB8C0}" type="pres">
      <dgm:prSet presAssocID="{427CBB22-C262-44AE-92CB-A651AE47D9F3}" presName="linNode" presStyleCnt="0"/>
      <dgm:spPr/>
    </dgm:pt>
    <dgm:pt modelId="{3709D0B3-1E0F-41AD-92BF-FFA578ED89A6}" type="pres">
      <dgm:prSet presAssocID="{427CBB22-C262-44AE-92CB-A651AE47D9F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172DE-6579-4E6B-831F-4C8B16EB94EE}" type="pres">
      <dgm:prSet presAssocID="{427CBB22-C262-44AE-92CB-A651AE47D9F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DDEF8-376D-4140-A8E3-9FEDFDE78246}" type="presOf" srcId="{692DCE71-7AAD-40C2-877D-5BF16D3A8CA8}" destId="{3BC553EB-E824-49D7-8EF8-B12028F34D10}" srcOrd="0" destOrd="0" presId="urn:microsoft.com/office/officeart/2005/8/layout/vList5"/>
    <dgm:cxn modelId="{06249475-0E11-40B0-9E96-DA5905E8DDC0}" srcId="{309A3344-2AD0-4CF8-BCD8-D68C415DC8A1}" destId="{ADBA7DE3-94AB-4A71-AB0B-C7687F67B0DE}" srcOrd="1" destOrd="0" parTransId="{89D36701-C3F6-413C-8208-845B6BC01DC3}" sibTransId="{D23CAAEE-2DFF-48AB-A74E-9474437A9645}"/>
    <dgm:cxn modelId="{2CDA04B3-4BAE-4DB3-8700-FF0916CE7DE6}" srcId="{427CBB22-C262-44AE-92CB-A651AE47D9F3}" destId="{80AEBC81-0C56-47E9-9D2B-D6A2150C5BBC}" srcOrd="0" destOrd="0" parTransId="{0640BB15-5098-486F-877E-066C7A1C581A}" sibTransId="{373E274D-6E83-4183-BA6E-14BB8DABEEDB}"/>
    <dgm:cxn modelId="{19E1941E-8D9F-4C37-8693-E08E9456222D}" type="presOf" srcId="{309A3344-2AD0-4CF8-BCD8-D68C415DC8A1}" destId="{4A56AA8F-94EE-4E19-887B-D997261D4991}" srcOrd="0" destOrd="0" presId="urn:microsoft.com/office/officeart/2005/8/layout/vList5"/>
    <dgm:cxn modelId="{B60E5DAC-CCBF-42E4-990D-76CA2330C0BE}" srcId="{427CBB22-C262-44AE-92CB-A651AE47D9F3}" destId="{E87C49EA-548D-4C5A-B206-F3F6843314F2}" srcOrd="1" destOrd="0" parTransId="{0B47DAF7-077F-43FB-A2CD-7683CC461C37}" sibTransId="{CE1DA40F-CF27-4620-89DF-3E3B0D3D1B37}"/>
    <dgm:cxn modelId="{B0F27B8C-9723-4011-8946-1B99064ACDE3}" type="presOf" srcId="{80AEBC81-0C56-47E9-9D2B-D6A2150C5BBC}" destId="{8B0172DE-6579-4E6B-831F-4C8B16EB94EE}" srcOrd="0" destOrd="0" presId="urn:microsoft.com/office/officeart/2005/8/layout/vList5"/>
    <dgm:cxn modelId="{1F6DE61F-DBB3-45BB-9214-0A342CDCB618}" srcId="{0BFB5AD8-D064-4726-90E4-C835D45E2990}" destId="{692DCE71-7AAD-40C2-877D-5BF16D3A8CA8}" srcOrd="0" destOrd="0" parTransId="{16A7193F-A033-4E57-BE08-B46A886877E7}" sibTransId="{879850BC-DF09-4EB9-8903-3D8BAFB0E5F3}"/>
    <dgm:cxn modelId="{79E9D8E7-8928-45CE-A1F3-4389C6F4D2C1}" type="presOf" srcId="{E87C49EA-548D-4C5A-B206-F3F6843314F2}" destId="{8B0172DE-6579-4E6B-831F-4C8B16EB94EE}" srcOrd="0" destOrd="1" presId="urn:microsoft.com/office/officeart/2005/8/layout/vList5"/>
    <dgm:cxn modelId="{D472D285-620E-45A6-88F3-6216FA3C4611}" srcId="{07771618-AD82-40EC-B527-EFFAD5E16881}" destId="{309A3344-2AD0-4CF8-BCD8-D68C415DC8A1}" srcOrd="2" destOrd="0" parTransId="{F824675C-B56E-4EA8-A2F4-CA3BD4FE4A97}" sibTransId="{45D1CAC9-4925-4337-B939-A81627822A6A}"/>
    <dgm:cxn modelId="{45449C38-EA5A-438A-9215-F9A5DEF870ED}" type="presOf" srcId="{FFA95833-4040-4855-A5F8-604BC932EE80}" destId="{7912C185-7BAA-41B3-A4DD-0AA10D117290}" srcOrd="0" destOrd="0" presId="urn:microsoft.com/office/officeart/2005/8/layout/vList5"/>
    <dgm:cxn modelId="{37349046-BB54-4CCD-8A82-93FBD529B57C}" srcId="{07771618-AD82-40EC-B527-EFFAD5E16881}" destId="{0BFB5AD8-D064-4726-90E4-C835D45E2990}" srcOrd="1" destOrd="0" parTransId="{56FF23AC-26E9-456E-A8C4-DEA0C63C0A13}" sibTransId="{86848786-8BE2-4C24-9900-C74C364E11E1}"/>
    <dgm:cxn modelId="{C478B2B5-7A80-498E-9371-2D2C1965D4F3}" srcId="{07771618-AD82-40EC-B527-EFFAD5E16881}" destId="{1CED0172-582B-4BEF-812D-4EF2D53506B9}" srcOrd="0" destOrd="0" parTransId="{9F617609-6807-4D51-AC07-5155864429D1}" sibTransId="{00CA34D0-A5E5-4157-A740-B7E70BAEFFF9}"/>
    <dgm:cxn modelId="{0EE7D7CD-D166-4C58-99EF-9F50A2B342D5}" srcId="{309A3344-2AD0-4CF8-BCD8-D68C415DC8A1}" destId="{42A625B3-E0CD-49B0-B174-8C9F11838271}" srcOrd="0" destOrd="0" parTransId="{2A0BD643-EA38-4962-BAF4-D60331D465CE}" sibTransId="{BF206922-12F4-41FD-8D6C-3B9A3B68C755}"/>
    <dgm:cxn modelId="{727C0E00-BCD0-40FC-B2BF-71C0808AFD5E}" type="presOf" srcId="{0BFB5AD8-D064-4726-90E4-C835D45E2990}" destId="{0123CBE2-43E5-4A71-9243-EBE4DBE6107D}" srcOrd="0" destOrd="0" presId="urn:microsoft.com/office/officeart/2005/8/layout/vList5"/>
    <dgm:cxn modelId="{452B12E6-86C6-47F8-A552-B1D1C094A767}" type="presOf" srcId="{ADBA7DE3-94AB-4A71-AB0B-C7687F67B0DE}" destId="{117C8D9D-3498-4CEB-809E-1A3986C7433A}" srcOrd="0" destOrd="1" presId="urn:microsoft.com/office/officeart/2005/8/layout/vList5"/>
    <dgm:cxn modelId="{B2A0967F-1B18-4AAC-9ACC-3FE294E160D9}" type="presOf" srcId="{1CED0172-582B-4BEF-812D-4EF2D53506B9}" destId="{7D20511C-F0BC-45D1-BEC2-77C99FE4083D}" srcOrd="0" destOrd="0" presId="urn:microsoft.com/office/officeart/2005/8/layout/vList5"/>
    <dgm:cxn modelId="{54563A5A-25DE-4FA1-9F7C-BE506982303F}" srcId="{1CED0172-582B-4BEF-812D-4EF2D53506B9}" destId="{FFA95833-4040-4855-A5F8-604BC932EE80}" srcOrd="0" destOrd="0" parTransId="{5355FF15-3C2F-4D3A-8900-7348E031BC22}" sibTransId="{5430678C-E399-40FD-941D-09FE481A2976}"/>
    <dgm:cxn modelId="{6785F122-85D7-4F4A-ADF3-E8DF53BCADC9}" type="presOf" srcId="{427CBB22-C262-44AE-92CB-A651AE47D9F3}" destId="{3709D0B3-1E0F-41AD-92BF-FFA578ED89A6}" srcOrd="0" destOrd="0" presId="urn:microsoft.com/office/officeart/2005/8/layout/vList5"/>
    <dgm:cxn modelId="{D3D43F3B-5BFE-4D4B-867B-64A436566336}" srcId="{07771618-AD82-40EC-B527-EFFAD5E16881}" destId="{427CBB22-C262-44AE-92CB-A651AE47D9F3}" srcOrd="3" destOrd="0" parTransId="{E98D07FD-393B-4905-98AD-452D918AC44F}" sibTransId="{B62C5456-F014-4D3E-B2DE-D1F62CF4016F}"/>
    <dgm:cxn modelId="{F7D5AAD7-6D87-4737-AEFC-60F180C5A66C}" type="presOf" srcId="{42A625B3-E0CD-49B0-B174-8C9F11838271}" destId="{117C8D9D-3498-4CEB-809E-1A3986C7433A}" srcOrd="0" destOrd="0" presId="urn:microsoft.com/office/officeart/2005/8/layout/vList5"/>
    <dgm:cxn modelId="{889E93E9-D89E-4802-8C36-60020E3DF375}" type="presOf" srcId="{07771618-AD82-40EC-B527-EFFAD5E16881}" destId="{9F46864A-1093-4446-85C2-B19070F035B5}" srcOrd="0" destOrd="0" presId="urn:microsoft.com/office/officeart/2005/8/layout/vList5"/>
    <dgm:cxn modelId="{EF59D83C-0143-469C-9822-E8B50A6FCF21}" type="presParOf" srcId="{9F46864A-1093-4446-85C2-B19070F035B5}" destId="{2D2EE756-3872-4D85-A41D-9492FDFD4AF6}" srcOrd="0" destOrd="0" presId="urn:microsoft.com/office/officeart/2005/8/layout/vList5"/>
    <dgm:cxn modelId="{5197CE8D-FB81-4EC0-BED6-6C021E7B329F}" type="presParOf" srcId="{2D2EE756-3872-4D85-A41D-9492FDFD4AF6}" destId="{7D20511C-F0BC-45D1-BEC2-77C99FE4083D}" srcOrd="0" destOrd="0" presId="urn:microsoft.com/office/officeart/2005/8/layout/vList5"/>
    <dgm:cxn modelId="{F6C95183-237B-4BF0-A88F-BB1EB9AF35FA}" type="presParOf" srcId="{2D2EE756-3872-4D85-A41D-9492FDFD4AF6}" destId="{7912C185-7BAA-41B3-A4DD-0AA10D117290}" srcOrd="1" destOrd="0" presId="urn:microsoft.com/office/officeart/2005/8/layout/vList5"/>
    <dgm:cxn modelId="{9F1E6D9A-D262-4A23-82D4-C311BB021E55}" type="presParOf" srcId="{9F46864A-1093-4446-85C2-B19070F035B5}" destId="{254AA59F-AC6C-4743-B31C-90777EF415E4}" srcOrd="1" destOrd="0" presId="urn:microsoft.com/office/officeart/2005/8/layout/vList5"/>
    <dgm:cxn modelId="{ED7C6FFC-8894-42D9-9A3D-184B9229D10B}" type="presParOf" srcId="{9F46864A-1093-4446-85C2-B19070F035B5}" destId="{5381D29F-2D57-4B2A-82CB-728FFFBC1CA4}" srcOrd="2" destOrd="0" presId="urn:microsoft.com/office/officeart/2005/8/layout/vList5"/>
    <dgm:cxn modelId="{F5C88E9F-E72E-4BE6-A25A-BD702B0EE493}" type="presParOf" srcId="{5381D29F-2D57-4B2A-82CB-728FFFBC1CA4}" destId="{0123CBE2-43E5-4A71-9243-EBE4DBE6107D}" srcOrd="0" destOrd="0" presId="urn:microsoft.com/office/officeart/2005/8/layout/vList5"/>
    <dgm:cxn modelId="{2F35B2AC-2DA5-47D9-8AC6-19D9D4921A23}" type="presParOf" srcId="{5381D29F-2D57-4B2A-82CB-728FFFBC1CA4}" destId="{3BC553EB-E824-49D7-8EF8-B12028F34D10}" srcOrd="1" destOrd="0" presId="urn:microsoft.com/office/officeart/2005/8/layout/vList5"/>
    <dgm:cxn modelId="{E0AB1A1A-4562-4B99-BBF6-401977616BD3}" type="presParOf" srcId="{9F46864A-1093-4446-85C2-B19070F035B5}" destId="{70BA1D68-E3A5-4594-AF24-59A7681A133C}" srcOrd="3" destOrd="0" presId="urn:microsoft.com/office/officeart/2005/8/layout/vList5"/>
    <dgm:cxn modelId="{F097B05F-535B-4428-BCFB-526643826A7C}" type="presParOf" srcId="{9F46864A-1093-4446-85C2-B19070F035B5}" destId="{C527FC19-3C42-45F1-90F9-5E2402DF3B91}" srcOrd="4" destOrd="0" presId="urn:microsoft.com/office/officeart/2005/8/layout/vList5"/>
    <dgm:cxn modelId="{2E1655D3-8189-4CC6-8CF9-28052A2309BE}" type="presParOf" srcId="{C527FC19-3C42-45F1-90F9-5E2402DF3B91}" destId="{4A56AA8F-94EE-4E19-887B-D997261D4991}" srcOrd="0" destOrd="0" presId="urn:microsoft.com/office/officeart/2005/8/layout/vList5"/>
    <dgm:cxn modelId="{CC155619-356F-4354-8226-C1A6901F6FAA}" type="presParOf" srcId="{C527FC19-3C42-45F1-90F9-5E2402DF3B91}" destId="{117C8D9D-3498-4CEB-809E-1A3986C7433A}" srcOrd="1" destOrd="0" presId="urn:microsoft.com/office/officeart/2005/8/layout/vList5"/>
    <dgm:cxn modelId="{E1B92F9B-D339-49F4-8B59-BDD47A91EB27}" type="presParOf" srcId="{9F46864A-1093-4446-85C2-B19070F035B5}" destId="{E0E30F80-54E8-4FB3-AD8D-08A04269BE69}" srcOrd="5" destOrd="0" presId="urn:microsoft.com/office/officeart/2005/8/layout/vList5"/>
    <dgm:cxn modelId="{399AAE87-AEB6-4630-B7C4-510E32E0CE02}" type="presParOf" srcId="{9F46864A-1093-4446-85C2-B19070F035B5}" destId="{E907B0B1-9924-4F16-913F-E76A3C7BB8C0}" srcOrd="6" destOrd="0" presId="urn:microsoft.com/office/officeart/2005/8/layout/vList5"/>
    <dgm:cxn modelId="{447F31D3-A2BE-426E-8CD1-A920C4861018}" type="presParOf" srcId="{E907B0B1-9924-4F16-913F-E76A3C7BB8C0}" destId="{3709D0B3-1E0F-41AD-92BF-FFA578ED89A6}" srcOrd="0" destOrd="0" presId="urn:microsoft.com/office/officeart/2005/8/layout/vList5"/>
    <dgm:cxn modelId="{BEEACFB3-83B4-43C9-9E45-D5CDEE17FDF2}" type="presParOf" srcId="{E907B0B1-9924-4F16-913F-E76A3C7BB8C0}" destId="{8B0172DE-6579-4E6B-831F-4C8B16EB94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2C185-7BAA-41B3-A4DD-0AA10D117290}">
      <dsp:nvSpPr>
        <dsp:cNvPr id="0" name=""/>
        <dsp:cNvSpPr/>
      </dsp:nvSpPr>
      <dsp:spPr>
        <a:xfrm rot="5400000">
          <a:off x="5505217" y="-2261468"/>
          <a:ext cx="839201" cy="55762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Right Click on .zip file &amp; extract</a:t>
          </a:r>
          <a:endParaRPr lang="en-US" sz="2800" kern="1200" dirty="0"/>
        </a:p>
      </dsp:txBody>
      <dsp:txXfrm rot="-5400000">
        <a:off x="3136668" y="148047"/>
        <a:ext cx="5535333" cy="757269"/>
      </dsp:txXfrm>
    </dsp:sp>
    <dsp:sp modelId="{7D20511C-F0BC-45D1-BEC2-77C99FE4083D}">
      <dsp:nvSpPr>
        <dsp:cNvPr id="0" name=""/>
        <dsp:cNvSpPr/>
      </dsp:nvSpPr>
      <dsp:spPr>
        <a:xfrm>
          <a:off x="0" y="2180"/>
          <a:ext cx="3136668" cy="1049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rgbClr val="800000"/>
              </a:solidFill>
            </a:rPr>
            <a:t>Extract</a:t>
          </a:r>
          <a:endParaRPr lang="en-US" sz="5300" kern="1200" dirty="0">
            <a:solidFill>
              <a:srgbClr val="800000"/>
            </a:solidFill>
          </a:endParaRPr>
        </a:p>
      </dsp:txBody>
      <dsp:txXfrm>
        <a:off x="51208" y="53388"/>
        <a:ext cx="3034252" cy="946585"/>
      </dsp:txXfrm>
    </dsp:sp>
    <dsp:sp modelId="{3BC553EB-E824-49D7-8EF8-B12028F34D10}">
      <dsp:nvSpPr>
        <dsp:cNvPr id="0" name=""/>
        <dsp:cNvSpPr/>
      </dsp:nvSpPr>
      <dsp:spPr>
        <a:xfrm rot="5400000">
          <a:off x="5505217" y="-1160016"/>
          <a:ext cx="839201" cy="5576299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Right Click on folder &amp; click copy</a:t>
          </a:r>
          <a:endParaRPr lang="en-US" sz="2800" kern="1200" dirty="0"/>
        </a:p>
      </dsp:txBody>
      <dsp:txXfrm rot="-5400000">
        <a:off x="3136668" y="1249499"/>
        <a:ext cx="5535333" cy="757269"/>
      </dsp:txXfrm>
    </dsp:sp>
    <dsp:sp modelId="{0123CBE2-43E5-4A71-9243-EBE4DBE6107D}">
      <dsp:nvSpPr>
        <dsp:cNvPr id="0" name=""/>
        <dsp:cNvSpPr/>
      </dsp:nvSpPr>
      <dsp:spPr>
        <a:xfrm>
          <a:off x="0" y="1103632"/>
          <a:ext cx="3136668" cy="104900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rgbClr val="800000"/>
              </a:solidFill>
            </a:rPr>
            <a:t>Copy</a:t>
          </a:r>
          <a:endParaRPr lang="en-US" sz="5300" kern="1200" dirty="0">
            <a:solidFill>
              <a:srgbClr val="800000"/>
            </a:solidFill>
          </a:endParaRPr>
        </a:p>
      </dsp:txBody>
      <dsp:txXfrm>
        <a:off x="51208" y="1154840"/>
        <a:ext cx="3034252" cy="946585"/>
      </dsp:txXfrm>
    </dsp:sp>
    <dsp:sp modelId="{117C8D9D-3498-4CEB-809E-1A3986C7433A}">
      <dsp:nvSpPr>
        <dsp:cNvPr id="0" name=""/>
        <dsp:cNvSpPr/>
      </dsp:nvSpPr>
      <dsp:spPr>
        <a:xfrm rot="5400000">
          <a:off x="5505217" y="-58564"/>
          <a:ext cx="839201" cy="5576299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Go to plug-in directory of QGIS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Right click &amp; Paste</a:t>
          </a:r>
          <a:endParaRPr lang="en-US" sz="2400" kern="1200" dirty="0"/>
        </a:p>
      </dsp:txBody>
      <dsp:txXfrm rot="-5400000">
        <a:off x="3136668" y="2350951"/>
        <a:ext cx="5535333" cy="757269"/>
      </dsp:txXfrm>
    </dsp:sp>
    <dsp:sp modelId="{4A56AA8F-94EE-4E19-887B-D997261D4991}">
      <dsp:nvSpPr>
        <dsp:cNvPr id="0" name=""/>
        <dsp:cNvSpPr/>
      </dsp:nvSpPr>
      <dsp:spPr>
        <a:xfrm>
          <a:off x="0" y="2205084"/>
          <a:ext cx="3136668" cy="104900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rgbClr val="800000"/>
              </a:solidFill>
            </a:rPr>
            <a:t>Paste</a:t>
          </a:r>
          <a:endParaRPr lang="en-US" sz="5300" kern="1200" dirty="0">
            <a:solidFill>
              <a:srgbClr val="800000"/>
            </a:solidFill>
          </a:endParaRPr>
        </a:p>
      </dsp:txBody>
      <dsp:txXfrm>
        <a:off x="51208" y="2256292"/>
        <a:ext cx="3034252" cy="946585"/>
      </dsp:txXfrm>
    </dsp:sp>
    <dsp:sp modelId="{8B0172DE-6579-4E6B-831F-4C8B16EB94EE}">
      <dsp:nvSpPr>
        <dsp:cNvPr id="0" name=""/>
        <dsp:cNvSpPr/>
      </dsp:nvSpPr>
      <dsp:spPr>
        <a:xfrm rot="5400000">
          <a:off x="5505217" y="1042886"/>
          <a:ext cx="839201" cy="557629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/>
            <a:t>Open QGIS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/>
            <a:t>Plugin </a:t>
          </a:r>
          <a:r>
            <a:rPr lang="en-US" sz="2000" b="0" kern="1200" dirty="0" smtClean="0">
              <a:sym typeface="Wingdings" pitchFamily="2" charset="2"/>
            </a:rPr>
            <a:t> Manage Plugin Check </a:t>
          </a:r>
          <a:r>
            <a:rPr lang="en-US" sz="2000" b="0" kern="1200" dirty="0" err="1" smtClean="0">
              <a:sym typeface="Wingdings" pitchFamily="2" charset="2"/>
            </a:rPr>
            <a:t>Bhuvan</a:t>
          </a:r>
          <a:r>
            <a:rPr lang="en-US" sz="2000" b="0" kern="1200" dirty="0" smtClean="0">
              <a:sym typeface="Wingdings" pitchFamily="2" charset="2"/>
            </a:rPr>
            <a:t> 				NUIS</a:t>
          </a:r>
          <a:endParaRPr lang="en-US" sz="2000" b="0" kern="1200" dirty="0"/>
        </a:p>
      </dsp:txBody>
      <dsp:txXfrm rot="-5400000">
        <a:off x="3136668" y="3452401"/>
        <a:ext cx="5535333" cy="757269"/>
      </dsp:txXfrm>
    </dsp:sp>
    <dsp:sp modelId="{3709D0B3-1E0F-41AD-92BF-FFA578ED89A6}">
      <dsp:nvSpPr>
        <dsp:cNvPr id="0" name=""/>
        <dsp:cNvSpPr/>
      </dsp:nvSpPr>
      <dsp:spPr>
        <a:xfrm>
          <a:off x="0" y="3306535"/>
          <a:ext cx="3136668" cy="10490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800000"/>
              </a:solidFill>
            </a:rPr>
            <a:t>Enable Plugin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800000"/>
              </a:solidFill>
            </a:rPr>
            <a:t> in QGIS</a:t>
          </a:r>
          <a:endParaRPr lang="en-US" sz="3200" b="1" kern="1200" dirty="0">
            <a:solidFill>
              <a:srgbClr val="800000"/>
            </a:solidFill>
          </a:endParaRPr>
        </a:p>
      </dsp:txBody>
      <dsp:txXfrm>
        <a:off x="51208" y="3357743"/>
        <a:ext cx="3034252" cy="94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AF4966-18D5-6543-A9C9-FF9B6BF7FE7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8F46814-B80A-9B4C-94AD-A8D2BDE5A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0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2E7D53-1519-2D4C-B834-97352091916C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39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C1A2B2-A51A-C74C-9111-1EFE3D8789B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7FD75-C8D2-0D49-924B-1B59EBC1D98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4CA62-6C80-F14B-9290-BF0454F1C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D0F75-9F4A-EC4B-B392-434E8640EF3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EDD1-CC8A-7247-87CA-10FC39E2A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9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A17C6-DDF4-6C4F-9E4A-D1275E38CDF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C2957-A21A-084A-AA83-AB490CE9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687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31A82-4021-B146-A84E-A95B233E8B4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4C60F-CF52-1245-BF14-64A690470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6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4CBFC-2F5F-5640-895E-C5809329210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A8FD2-30F7-0E4D-B628-DE54F7D8C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58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3A6E2-7F76-344F-9E61-2981AEDD700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66F1-A30D-8A46-8B59-63A898B2C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17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9F527-51D8-2B4A-82C3-C37911C7656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28C23-A45E-7D42-BB02-8FBD3AFB7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85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4DBF8-F327-2446-8626-07DBEE582D2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9A2DE-72C6-3748-A976-2404DBB11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1F422-D41B-C54D-9187-17884014E3B0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9F4DE-5198-4847-8533-26361F971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0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B74C6-AA95-3442-B566-B8A41AAE4F8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B612-1060-4144-BC6E-6AE57BE2F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8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518DB-C8FE-6F4A-85C1-5E63EE4BC8A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EA20-2CF5-6845-9FD1-1B3E20FF8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2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6A6C1-1E10-BB42-8C5B-1516A66FBA1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7FF7-6601-8445-B240-99DE817BD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B6189-39B3-E549-8790-2411805D219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532E-1606-8348-96D4-12A2291FE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3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7207F-333E-4F4B-B2B2-2375D1C3FCA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0CB-06FF-F045-BDBB-4B3FB21FD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37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38898-F618-EC49-9EA3-B6F613265F2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F907-85C0-8146-80B2-3D2B2EC5F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1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C3A7D-0E72-004C-B50D-6AAA442EA19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7C6A-D3BB-8443-9EAF-1DF6507F3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80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545B7-5C6A-2943-8547-3102E4F509A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908FC-1B30-7843-B3CD-001D8B609F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7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65679-63DA-DC43-A4A2-F0839A79640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ACCE-876E-B94B-ADF1-CC981624C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5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45172-3D41-624D-9B54-2ED70B57AD3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4AC2-28E3-3E45-9030-FE930EBD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0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89F89-7BB3-4F46-A413-D0DCB9CDC7E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E73EE-4A94-5042-9B2D-51C8460B7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3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B73EA-3F25-3E4E-B93F-EC5EC171C7D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8A73-63C9-294A-A9F1-715B4EC16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53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6EFCE-57AA-544D-82E8-7B1C77A32BA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E020B-D983-1A45-BFD8-0CEF50C7B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22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CAAA9-9888-4E49-B5BE-31D7DDC5CFC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9143D-0545-B746-929C-BF4E8A77A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407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2BB93-977E-D94D-8B6E-12891488107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D0E9-DE87-2145-8AB7-82F4CE6FE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33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160629-CA1A-B340-BCDA-F0E56C6C8C9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BE8F-25DC-224F-B272-2F48D8E86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13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9F827-4C99-F244-81C5-0C38213F0BC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62EC-599C-0A49-8106-A734EBB38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EE08B-970C-EB4A-9CAF-C884A5807CC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6214-FFB3-484D-BB64-5C944B6EC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19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6E167-9D4E-3949-95E7-CA0059F64E2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C39F-130F-7340-9D0E-82322CFF0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10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4847F-5402-DD42-9475-6B9593818CDF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F4BB5-A7C5-474C-947C-DDA795114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12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A07E0D0-75FC-5B4B-A9E9-C5FD158C5FEC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2E7E063-222C-8C4C-9705-DCCD0AF52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10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2D121D-A331-2A4C-A051-8850D3152BFC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F72F0B2-5168-5247-A5EF-0590C000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18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BDD7C-C78C-984B-BCD0-7C5295F617C1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5EA83A-914C-BC46-961D-0040143A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428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21FD785-C3B2-7D41-A49A-D481082200AA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C44C09-C0E2-3043-9BD7-313E3C911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CAAFB-88B4-1B4F-BE97-914B6E07B1A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82734-5BEC-794E-8A94-AE12ED652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69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078B8FA-5FCD-BE4F-B316-E0ADD00D9EE0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78F4C0-8737-B146-A7A9-A6A54444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35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863513D-2035-D947-BC36-CA00DAD4B193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D4F6F8-7F6E-F243-94E4-3AD9894A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438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2B41295-5345-FE42-BEAF-5FDBE0B20C10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951846-BB72-FD49-A53F-2D04CD78C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40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DCF43BA-8A06-BF4D-A47A-C786CB3F8419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3ED943-8CA7-6048-925A-48FC734F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8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4D5D298-F1F7-6A47-9E20-8D58D8CE02B2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9127A91-C65E-5D4D-9A44-48BAC509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7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1C0F4C-BCEB-BB4C-8D23-5A9D4DB40FFA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8AC2C54-F814-334D-80C7-3B80575B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55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877AE87-6BB5-9E45-A305-B24CE31868B7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4E11A6-B0D2-5448-B4DD-F5DEEB0D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DE044-FDA8-D445-A124-45B04B5EF3C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C1847-CC23-0343-8D38-81F32422A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B607-7D7F-744A-B083-1DA134CA366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06401-6FDB-594B-9753-C76186BB0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BC73E-9509-D74E-B95E-F83B42FACA4C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77685-1B52-4545-8D26-639557CFB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C02E6-B68B-834B-8816-F9C7F64E1E2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9E28-B282-554E-8DE5-569F3CDE1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86B1F-51F4-5D4E-9666-C84338D1798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20AD5-3EEE-E744-9FD6-B819D2BBE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3FF8F-C6D9-F648-93E1-232BF5C97DE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0809D-8FA8-F541-B30C-B5A3A822C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2055E-882D-4E41-B22A-5CC8AFD5C2A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039DC-3B3A-6A4B-AA73-2DC7D092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A9704-F229-1B41-8D5F-A6FF4E71873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B4053-EA52-D546-AA18-C9BAD5CCB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7F1FF-B261-E340-9D87-316A174DD9D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CC76C-6B47-7B46-8A88-F188C26CA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7813"/>
            <a:ext cx="6031523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EE01F-C39E-7643-A0E7-76832CF364D0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BBC44-1F3C-2940-AFB6-382E594E3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4826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727825" y="6508750"/>
            <a:ext cx="2416175" cy="233363"/>
          </a:xfrm>
        </p:spPr>
        <p:txBody>
          <a:bodyPr/>
          <a:lstStyle>
            <a:lvl1pPr algn="r">
              <a:defRPr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Bhuvan Cell, NRSC</a:t>
            </a:r>
          </a:p>
        </p:txBody>
      </p:sp>
    </p:spTree>
    <p:extLst>
      <p:ext uri="{BB962C8B-B14F-4D97-AF65-F5344CB8AC3E}">
        <p14:creationId xmlns:p14="http://schemas.microsoft.com/office/powerpoint/2010/main" val="18565322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4826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727825" y="6508750"/>
            <a:ext cx="2416175" cy="233363"/>
          </a:xfrm>
        </p:spPr>
        <p:txBody>
          <a:bodyPr/>
          <a:lstStyle>
            <a:lvl1pPr algn="r">
              <a:defRPr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Bhuvan Cell, NRSC</a:t>
            </a:r>
          </a:p>
        </p:txBody>
      </p:sp>
    </p:spTree>
    <p:extLst>
      <p:ext uri="{BB962C8B-B14F-4D97-AF65-F5344CB8AC3E}">
        <p14:creationId xmlns:p14="http://schemas.microsoft.com/office/powerpoint/2010/main" val="24026115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776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0C24A-5983-3E40-9916-64047C8F8DA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17291-A1F4-7B4A-84D5-2DFCC4728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FDC62-1F25-A64D-87EA-658317063BE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3192C-9771-7E49-B666-C48FE5223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4DA7-A22B-5B4B-9E5D-1E4FE5F6FB8D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037C3-221D-9A4C-961A-C882B2056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2C763-EC1E-6242-9B32-FAA1BFBBCDA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18C91-3936-DC41-886D-5EC2E3C62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73173-9C10-BD49-9E34-EC53B79D248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9796-5D8F-1247-B867-3FD71A8AF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6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81CBC-020A-204C-88B6-DEA5F8013B1D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02092-9921-AD4D-B4EC-DAFD9AA26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9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ED94-16C9-1946-8B1A-B8798641C37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8C358-F0E5-964E-9373-6ED1425EF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0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2A7A4-23E7-A744-A6E9-1B4C1FBCE90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22F4B-EAB2-DC4D-99B9-89E3447B7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4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C6E0-AAFC-DD42-A610-F396BE35803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56757-6C3F-6F42-91D8-34E5E0D25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9557D-68C3-A146-A540-8DCCDD83D8F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AECC2-3EC4-994C-A02D-9C398A022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3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7813"/>
            <a:ext cx="6031523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0CE7F-6A64-7649-BFEB-A1052E16DEA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548-E216-0842-877C-9E483EA2C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4826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727825" y="6508750"/>
            <a:ext cx="2416175" cy="233363"/>
          </a:xfrm>
        </p:spPr>
        <p:txBody>
          <a:bodyPr/>
          <a:lstStyle>
            <a:lvl1pPr algn="r">
              <a:defRPr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Bhuvan Cell, NRSC</a:t>
            </a:r>
          </a:p>
        </p:txBody>
      </p:sp>
    </p:spTree>
    <p:extLst>
      <p:ext uri="{BB962C8B-B14F-4D97-AF65-F5344CB8AC3E}">
        <p14:creationId xmlns:p14="http://schemas.microsoft.com/office/powerpoint/2010/main" val="19786458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4826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727825" y="6508750"/>
            <a:ext cx="2416175" cy="233363"/>
          </a:xfrm>
        </p:spPr>
        <p:txBody>
          <a:bodyPr/>
          <a:lstStyle>
            <a:lvl1pPr algn="r">
              <a:defRPr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Bhuvan Cell, NRSC</a:t>
            </a:r>
          </a:p>
        </p:txBody>
      </p:sp>
    </p:spTree>
    <p:extLst>
      <p:ext uri="{BB962C8B-B14F-4D97-AF65-F5344CB8AC3E}">
        <p14:creationId xmlns:p14="http://schemas.microsoft.com/office/powerpoint/2010/main" val="20697198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670" indent="0" algn="ctr">
              <a:buNone/>
              <a:defRPr/>
            </a:lvl2pPr>
            <a:lvl3pPr marL="911339" indent="0" algn="ctr">
              <a:buNone/>
              <a:defRPr/>
            </a:lvl3pPr>
            <a:lvl4pPr marL="1367010" indent="0" algn="ctr">
              <a:buNone/>
              <a:defRPr/>
            </a:lvl4pPr>
            <a:lvl5pPr marL="1822680" indent="0" algn="ctr">
              <a:buNone/>
              <a:defRPr/>
            </a:lvl5pPr>
            <a:lvl6pPr marL="2278347" indent="0" algn="ctr">
              <a:buNone/>
              <a:defRPr/>
            </a:lvl6pPr>
            <a:lvl7pPr marL="2734018" indent="0" algn="ctr">
              <a:buNone/>
              <a:defRPr/>
            </a:lvl7pPr>
            <a:lvl8pPr marL="3189688" indent="0" algn="ctr">
              <a:buNone/>
              <a:defRPr/>
            </a:lvl8pPr>
            <a:lvl9pPr marL="36453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D709-BD1B-CB42-ACF4-498919AB7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09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BD938-A51E-874A-A7B9-1A14F9AC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30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20B17-80D5-BF4E-BD8C-C3EC2F5B338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5772-0979-9143-81A1-2DAB2A80F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8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70" indent="0">
              <a:buNone/>
              <a:defRPr sz="1800"/>
            </a:lvl2pPr>
            <a:lvl3pPr marL="911339" indent="0">
              <a:buNone/>
              <a:defRPr sz="1600"/>
            </a:lvl3pPr>
            <a:lvl4pPr marL="1367010" indent="0">
              <a:buNone/>
              <a:defRPr sz="1400"/>
            </a:lvl4pPr>
            <a:lvl5pPr marL="1822680" indent="0">
              <a:buNone/>
              <a:defRPr sz="1400"/>
            </a:lvl5pPr>
            <a:lvl6pPr marL="2278347" indent="0">
              <a:buNone/>
              <a:defRPr sz="1400"/>
            </a:lvl6pPr>
            <a:lvl7pPr marL="2734018" indent="0">
              <a:buNone/>
              <a:defRPr sz="1400"/>
            </a:lvl7pPr>
            <a:lvl8pPr marL="3189688" indent="0">
              <a:buNone/>
              <a:defRPr sz="1400"/>
            </a:lvl8pPr>
            <a:lvl9pPr marL="36453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F6523-9032-9C4A-9DC5-3F00A9C99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184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011D5-FC68-5B4F-AF44-D22E028B4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98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70" indent="0">
              <a:buNone/>
              <a:defRPr sz="2000" b="1"/>
            </a:lvl2pPr>
            <a:lvl3pPr marL="911339" indent="0">
              <a:buNone/>
              <a:defRPr sz="1800" b="1"/>
            </a:lvl3pPr>
            <a:lvl4pPr marL="1367010" indent="0">
              <a:buNone/>
              <a:defRPr sz="1600" b="1"/>
            </a:lvl4pPr>
            <a:lvl5pPr marL="1822680" indent="0">
              <a:buNone/>
              <a:defRPr sz="1600" b="1"/>
            </a:lvl5pPr>
            <a:lvl6pPr marL="2278347" indent="0">
              <a:buNone/>
              <a:defRPr sz="1600" b="1"/>
            </a:lvl6pPr>
            <a:lvl7pPr marL="2734018" indent="0">
              <a:buNone/>
              <a:defRPr sz="1600" b="1"/>
            </a:lvl7pPr>
            <a:lvl8pPr marL="3189688" indent="0">
              <a:buNone/>
              <a:defRPr sz="1600" b="1"/>
            </a:lvl8pPr>
            <a:lvl9pPr marL="36453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70" indent="0">
              <a:buNone/>
              <a:defRPr sz="2000" b="1"/>
            </a:lvl2pPr>
            <a:lvl3pPr marL="911339" indent="0">
              <a:buNone/>
              <a:defRPr sz="1800" b="1"/>
            </a:lvl3pPr>
            <a:lvl4pPr marL="1367010" indent="0">
              <a:buNone/>
              <a:defRPr sz="1600" b="1"/>
            </a:lvl4pPr>
            <a:lvl5pPr marL="1822680" indent="0">
              <a:buNone/>
              <a:defRPr sz="1600" b="1"/>
            </a:lvl5pPr>
            <a:lvl6pPr marL="2278347" indent="0">
              <a:buNone/>
              <a:defRPr sz="1600" b="1"/>
            </a:lvl6pPr>
            <a:lvl7pPr marL="2734018" indent="0">
              <a:buNone/>
              <a:defRPr sz="1600" b="1"/>
            </a:lvl7pPr>
            <a:lvl8pPr marL="3189688" indent="0">
              <a:buNone/>
              <a:defRPr sz="1600" b="1"/>
            </a:lvl8pPr>
            <a:lvl9pPr marL="36453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B13E-CF91-364A-AD71-3E988932E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698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1ED91-C4A6-9849-8184-A921D2523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475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F8EAD-44D4-6845-AA15-BDEE3D069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19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70" indent="0">
              <a:buNone/>
              <a:defRPr sz="1200"/>
            </a:lvl2pPr>
            <a:lvl3pPr marL="911339" indent="0">
              <a:buNone/>
              <a:defRPr sz="1000"/>
            </a:lvl3pPr>
            <a:lvl4pPr marL="1367010" indent="0">
              <a:buNone/>
              <a:defRPr sz="900"/>
            </a:lvl4pPr>
            <a:lvl5pPr marL="1822680" indent="0">
              <a:buNone/>
              <a:defRPr sz="900"/>
            </a:lvl5pPr>
            <a:lvl6pPr marL="2278347" indent="0">
              <a:buNone/>
              <a:defRPr sz="900"/>
            </a:lvl6pPr>
            <a:lvl7pPr marL="2734018" indent="0">
              <a:buNone/>
              <a:defRPr sz="900"/>
            </a:lvl7pPr>
            <a:lvl8pPr marL="3189688" indent="0">
              <a:buNone/>
              <a:defRPr sz="900"/>
            </a:lvl8pPr>
            <a:lvl9pPr marL="36453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9EDE8-C2FF-A44C-88A2-987056CA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975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70" indent="0">
              <a:buNone/>
              <a:defRPr sz="2800"/>
            </a:lvl2pPr>
            <a:lvl3pPr marL="911339" indent="0">
              <a:buNone/>
              <a:defRPr sz="2400"/>
            </a:lvl3pPr>
            <a:lvl4pPr marL="1367010" indent="0">
              <a:buNone/>
              <a:defRPr sz="2000"/>
            </a:lvl4pPr>
            <a:lvl5pPr marL="1822680" indent="0">
              <a:buNone/>
              <a:defRPr sz="2000"/>
            </a:lvl5pPr>
            <a:lvl6pPr marL="2278347" indent="0">
              <a:buNone/>
              <a:defRPr sz="2000"/>
            </a:lvl6pPr>
            <a:lvl7pPr marL="2734018" indent="0">
              <a:buNone/>
              <a:defRPr sz="2000"/>
            </a:lvl7pPr>
            <a:lvl8pPr marL="3189688" indent="0">
              <a:buNone/>
              <a:defRPr sz="2000"/>
            </a:lvl8pPr>
            <a:lvl9pPr marL="36453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670" indent="0">
              <a:buNone/>
              <a:defRPr sz="1200"/>
            </a:lvl2pPr>
            <a:lvl3pPr marL="911339" indent="0">
              <a:buNone/>
              <a:defRPr sz="1000"/>
            </a:lvl3pPr>
            <a:lvl4pPr marL="1367010" indent="0">
              <a:buNone/>
              <a:defRPr sz="900"/>
            </a:lvl4pPr>
            <a:lvl5pPr marL="1822680" indent="0">
              <a:buNone/>
              <a:defRPr sz="900"/>
            </a:lvl5pPr>
            <a:lvl6pPr marL="2278347" indent="0">
              <a:buNone/>
              <a:defRPr sz="900"/>
            </a:lvl6pPr>
            <a:lvl7pPr marL="2734018" indent="0">
              <a:buNone/>
              <a:defRPr sz="900"/>
            </a:lvl7pPr>
            <a:lvl8pPr marL="3189688" indent="0">
              <a:buNone/>
              <a:defRPr sz="900"/>
            </a:lvl8pPr>
            <a:lvl9pPr marL="36453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46B93-BEB6-1043-B07E-699AC033E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20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36A14-EEA5-0941-8289-03C07EC5A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264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3AC92-3905-9641-84E4-44F81670A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34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341A3-A4C9-DC44-91B0-86793A204D4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C76D-D430-C94F-9F75-85AECE53D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EA977-2120-3340-8901-55B6B17D35F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BF3D1-8CDC-1A44-ABFF-69FEFEBF3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1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24E07-46AF-4843-8BBB-84316284204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CB69-2F2C-DF47-BB23-D1F57E992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4EDD0-F731-984C-82FB-3AD696BCF90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CD6E-DD69-D846-A0A8-6DDD09CF6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2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586D9-8B63-8740-B29B-A0F9316B991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95A09-831F-4E4D-9D0B-5182260D0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AB3EF-60FF-9045-BC4D-8608D4F820B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5E59-EAF9-A240-80F6-50B8AC1DB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0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CCF2FE-EA62-3E4E-B2F8-6FA244CAB2AC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2B5D-1C6A-E841-94F0-CEF5F14FD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8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A4FFD-7736-2049-87A8-63BAFB128EB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FDFE4-8B2D-E641-80BF-91A083030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46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D8AF9-325E-1249-A814-C2B8E5641A9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4071F-7107-B649-AE6D-8E1F14DE8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34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400C9-0B97-234D-A91D-C4C4F8674B7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FA856-0099-744B-9714-2DA30CF4A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2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E29A7-3871-4145-8FE4-3EF93ACF6AA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77E41-DA6B-AF44-8C9C-35E9F01EF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4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86ACB-811B-2E45-828C-E497E28E9AB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6214-40AE-314F-9238-2B15AD843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B35BB-B85C-D54A-9B47-A55FCB91A4FF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BDD0-667C-DD42-8F49-EEE75C319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647AE-AE8C-9446-9B6B-A9706D5C608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54E0-51B6-D645-98F1-A7D806485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3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6C6BB-893F-274B-817C-63EE980C2E9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28DC7-F737-AF4F-9F19-D2CBE030A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4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9F5D6-65D0-784B-AB2D-7995C70A973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076E-2F48-DB47-B7B8-8AA7A8112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2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1C0F5-4CE3-0646-B625-3ACDA7A26F3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36F95-133B-764B-9505-5B03DCA2A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31451-B89E-264A-91FD-A1E15ED5934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4364-9A32-E143-B3FB-3EB0E4A8C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0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68C2-BC67-B94F-B36F-19D4573E877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5A22E-35DB-F341-A993-DA6EA66C9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8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E0A49-65DD-C44B-A2EC-83BF8926B93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8F20B-8957-A94A-8F0C-4E8DB11A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9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5C740-BA66-554C-98D2-2136726EA6F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7B20-A0A7-4A42-98EF-5AE25CDDE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933BB-CAAB-664F-A082-CD38A564E9C5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8441-5064-704D-9F5A-07E51DD45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03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9DA48F-0F58-F94C-AA73-9C6639607FE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6276-CFC5-B341-9B44-0C5FB37449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46C5C-65BE-F240-B0E0-CEC97A36343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00E4-BEB6-014B-A776-33311E021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D1249-EED7-6B46-B0E0-D3EE2FF1D1A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1D66-3944-184C-89D1-6691521D6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5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0A183-5661-A64A-BFD8-2BA8F286CA2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EDC3-8D61-A544-A7B2-88DDB581D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14F65-0CFF-354E-BBE8-BE45038B001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C163B-BF79-804A-A670-0EB6D5C5A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88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8CD5A-C504-3A49-9B40-C94564052FD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AC2F-AC94-D346-A898-275ED42C5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6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2E52B-1687-A645-B40B-AD793F7815C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7CE96-D275-FE42-A90B-746C1D81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8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81217-56C8-5D4A-82FF-1F3D164EAAC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2150-A543-DE44-ADA4-136FAAC6E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7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6BE25-69C5-1042-9779-14E7E2DC2FC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68F2B-426C-F24F-8A0C-55D4F61A2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8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B0F16-7197-4142-97CE-085CF704209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92AD2-FE3A-3D4C-A8B1-78D85EC8E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2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0BA21-1FF0-CB49-B91C-29B33414E88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CB297-244F-7B47-AEE4-D044704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4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89B6B-54E8-7643-A23A-906365408F8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32A3-85C3-0A42-9B3B-9B24565AD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80E63-F1AF-A249-94AF-55AA075052E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CD71E-D962-F048-9505-D32D5F533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97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630F2-6A70-E440-A5ED-EF0A6190116C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84A1-723A-2242-9F0A-A27934E33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8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71630-39CC-A741-8492-816EB3BA387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72FD8-7FD1-7940-A674-FD1A6EF96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77462-446E-DE4F-99EB-10DBC403A08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789F-EFFE-B24A-8151-A80C4C2D2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3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70326-8C29-F242-A891-E9DB12B52689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6BF0-56C1-5A42-A714-E7B52A9B2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1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7B7DD-B88F-5449-A3C2-72330A2A433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ECC3B-A50C-6545-9345-F697B8A78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0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51A3B-CA17-9E44-AA78-1A368637C51D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AF55-8D95-5149-9A62-A1E43C8A6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34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8DEB7-1C81-C54B-90C9-D3204AA1E61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0482-6902-284C-BAB5-AFDC09D18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7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9CF46-AC13-0D4C-823E-B99A374F492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DE4B-A9CD-D646-A2D8-04894FD53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1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6023E-D5CD-2A4E-B086-AB96549BA6A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65F8-0422-7845-BA5A-CFAC8BA38B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2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0CB48-FD4B-C14F-B257-2EC64015D964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A3E90-1BE5-6D41-BF1D-C19A2B48A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BD48C-6096-3048-AB06-D39EB7DCCA51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3015-40F6-F24D-BCFD-679941EFB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84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75210-62F2-404B-9ED2-1426DECC5D4D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0956E-BE6D-ED43-9879-67D24E9D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58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2D53B-5C7D-B44A-86E4-E60478B7E34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755A-F098-C342-9AC4-68218D2CC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7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93990-BF7E-1448-88F5-321E4B8CDD5A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55B1-13FF-B143-8686-34076CF23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34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05450-37C3-0741-A8A5-2369EAF58E9F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B51F-555B-2940-ACDF-DC6F9BD7C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6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364AF-E4E4-E140-BED6-CED4C7957960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FB77-D9F0-9A4A-A1A2-AFB18A440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6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B29-FA15-B743-BC1D-845DADBEA28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5EAF-32F5-834C-838E-B17EE15A4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43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3E1AA-9B67-2E44-8029-68C5E3D784EC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D26E-5ACC-874A-B4EB-EDE7951BC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8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5EF9E-7886-EA4C-975F-FE1E08D9F9DF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7F54-4F61-3E4A-A13B-D3485A396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10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4EACD-C962-8D44-8C3F-B0BBEE8F0F4B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55D2-7FFD-E34C-8335-0DF371D04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35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C78B9-B123-4B46-8973-E12F2A32A978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C8B6-295D-BC49-AA68-1F7EE6286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DADBFF9-653F-F747-A224-718078400C7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C288AD9-846D-D147-B927-316F10F925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9E80913-B0C2-3C49-B4C8-980CB38421A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B3C562A-3321-8148-986D-E8549B06F9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D028179-A1A4-D746-98C9-248D0A0DF652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3407769-D477-3E4D-9E3D-6E36CABB09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40EE1CE-7BAD-CB4D-AC9E-7E7942DAE6FF}" type="datetimeFigureOut">
              <a:rPr lang="en-US"/>
              <a:pPr>
                <a:defRPr/>
              </a:pPr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769AC5-801C-4A48-A77F-9FBC7F19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08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90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09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2AF29B46-89A7-7644-A36B-98BCE0B7BE13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834EDE2-8EAF-FD42-A476-313FD14F7C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66" r:id="rId12"/>
    <p:sldLayoutId id="214748466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08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9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6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90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6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6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09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2BC3068-07CD-B94A-A7EA-AC22FC29753C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83FD103B-0F80-5E4D-8877-8110081E3B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8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69" r:id="rId12"/>
    <p:sldLayoutId id="214748467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36" tIns="45568" rIns="91136" bIns="455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A98CA8A5-05D6-5E40-8A97-4121342F92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56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13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70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2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06183" indent="-2278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1852" indent="-2278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17523" indent="-2278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3193" indent="-2278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70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39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10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80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47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018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688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356" algn="l" defTabSz="911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fld id="{612A7898-C7A3-7E43-8082-ED3132F9490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fld id="{D2FB4A62-86E0-EC4E-8267-6C07493037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BE43F52-D35A-5B42-B9AF-3199A28726A7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DADB19B-C702-A947-81CE-8A725AD8A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56B00BE-9131-014D-AA44-C7154B5C96DF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15D9B-8247-6A46-85B8-87A131B179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5771860-CFA8-464B-935B-17061E68E59E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8D124BD-45ED-7648-87B0-6546C59F1C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787AE34-F655-CB40-BF8D-29339ED8A196}" type="datetimeFigureOut">
              <a:rPr lang="en-US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C11D00B-08C3-164B-82BD-140D256A6D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0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50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image" Target="../media/image72.jpe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ctrTitle"/>
          </p:nvPr>
        </p:nvSpPr>
        <p:spPr>
          <a:xfrm>
            <a:off x="107504" y="72008"/>
            <a:ext cx="8892480" cy="83671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Calibri" charset="0"/>
              </a:rPr>
              <a:t>Bhuvan</a:t>
            </a:r>
            <a:r>
              <a:rPr lang="en-US" sz="4000" b="1" dirty="0" smtClean="0">
                <a:solidFill>
                  <a:schemeClr val="bg1"/>
                </a:solidFill>
                <a:latin typeface="Calibri" charset="0"/>
              </a:rPr>
              <a:t>-NUIS- Master </a:t>
            </a:r>
            <a:r>
              <a:rPr lang="en-US" sz="4000" b="1" dirty="0">
                <a:solidFill>
                  <a:schemeClr val="bg1"/>
                </a:solidFill>
                <a:latin typeface="Calibri" charset="0"/>
              </a:rPr>
              <a:t>plan </a:t>
            </a:r>
            <a:r>
              <a:rPr lang="en-US" sz="4000" b="1" dirty="0" smtClean="0">
                <a:solidFill>
                  <a:schemeClr val="bg1"/>
                </a:solidFill>
                <a:latin typeface="Calibri" charset="0"/>
              </a:rPr>
              <a:t>Preparation</a:t>
            </a:r>
            <a:endParaRPr lang="en-US" sz="4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6336704" cy="4207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1555" name="Rectangle 7"/>
          <p:cNvSpPr>
            <a:spLocks noChangeArrowheads="1"/>
          </p:cNvSpPr>
          <p:nvPr/>
        </p:nvSpPr>
        <p:spPr bwMode="auto">
          <a:xfrm>
            <a:off x="216024" y="6095037"/>
            <a:ext cx="867645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CFFCC"/>
                </a:solidFill>
                <a:latin typeface="Calibri" charset="0"/>
              </a:rPr>
              <a:t>National Remote Sensing Centre, ISRO</a:t>
            </a:r>
          </a:p>
        </p:txBody>
      </p:sp>
      <p:pic>
        <p:nvPicPr>
          <p:cNvPr id="151560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87636"/>
            <a:ext cx="28813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884856"/>
            <a:ext cx="3384376" cy="13388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Regional Workshop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IIRS, Dehra Dun</a:t>
            </a:r>
          </a:p>
          <a:p>
            <a:pPr algn="ctr"/>
            <a:r>
              <a:rPr lang="en-US" sz="2000" b="1" i="1" dirty="0" smtClean="0">
                <a:solidFill>
                  <a:srgbClr val="CCFFCC"/>
                </a:solidFill>
              </a:rPr>
              <a:t>15 April, 2014</a:t>
            </a:r>
            <a:endParaRPr lang="en-US" sz="2000" b="1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87189" y="44624"/>
            <a:ext cx="8949307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  <a:latin typeface="Calibri" charset="0"/>
              </a:rPr>
              <a:t>Basic Steps for Data Creator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05" y="836613"/>
            <a:ext cx="8785225" cy="5976763"/>
          </a:xfr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ea typeface="+mn-ea"/>
                <a:cs typeface="+mn-cs"/>
              </a:rPr>
              <a:t>Initial Setup of Bhuvan NUIS Environment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1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Open Browser and enter URL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i="1" dirty="0" smtClean="0">
                <a:solidFill>
                  <a:srgbClr val="0000FF"/>
                </a:solidFill>
                <a:ea typeface="+mn-ea"/>
                <a:cs typeface="+mn-cs"/>
              </a:rPr>
              <a:t>	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        </a:t>
            </a:r>
            <a:r>
              <a:rPr lang="en-US" sz="2000" i="1" dirty="0" smtClean="0">
                <a:solidFill>
                  <a:srgbClr val="0000FF"/>
                </a:solidFill>
                <a:ea typeface="+mn-ea"/>
                <a:cs typeface="+mn-cs"/>
              </a:rPr>
              <a:t>http://bhuvan-staging.nrsc.gov.in/projects/bhuvannuis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2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Web Portal Login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Enter </a:t>
            </a:r>
            <a:r>
              <a:rPr lang="en-US" sz="2800" u="sng" dirty="0">
                <a:solidFill>
                  <a:srgbClr val="800000"/>
                </a:solidFill>
              </a:rPr>
              <a:t>U</a:t>
            </a:r>
            <a:r>
              <a:rPr lang="en-US" sz="2800" u="sng" dirty="0" smtClean="0">
                <a:solidFill>
                  <a:srgbClr val="800000"/>
                </a:solidFill>
                <a:ea typeface="+mn-ea"/>
                <a:cs typeface="+mn-cs"/>
              </a:rPr>
              <a:t>sername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 and </a:t>
            </a:r>
            <a:r>
              <a:rPr lang="en-US" sz="2800" u="sng" dirty="0">
                <a:solidFill>
                  <a:srgbClr val="800000"/>
                </a:solidFill>
              </a:rPr>
              <a:t>P</a:t>
            </a:r>
            <a:r>
              <a:rPr lang="en-US" sz="2800" u="sng" dirty="0" smtClean="0">
                <a:solidFill>
                  <a:srgbClr val="800000"/>
                </a:solidFill>
                <a:ea typeface="+mn-ea"/>
                <a:cs typeface="+mn-cs"/>
              </a:rPr>
              <a:t>assword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3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Click on </a:t>
            </a:r>
            <a:r>
              <a:rPr lang="en-US" sz="2800" dirty="0" smtClean="0">
                <a:solidFill>
                  <a:srgbClr val="0000FF"/>
                </a:solidFill>
                <a:ea typeface="+mn-ea"/>
                <a:cs typeface="+mn-cs"/>
              </a:rPr>
              <a:t>Login as </a:t>
            </a:r>
            <a:r>
              <a:rPr lang="en-US" sz="2800" b="1" dirty="0" smtClean="0">
                <a:solidFill>
                  <a:srgbClr val="0000FF"/>
                </a:solidFill>
                <a:ea typeface="+mn-ea"/>
                <a:cs typeface="+mn-cs"/>
              </a:rPr>
              <a:t>JE</a:t>
            </a:r>
            <a:endParaRPr lang="en-US" sz="2800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4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Now user in Bhuvan NUIS Environment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5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Explore data-tree on Bhuvan NUIS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6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Download &amp; Install GIS tool (QGIS)</a:t>
            </a:r>
          </a:p>
          <a:p>
            <a:pPr marL="344488" indent="-344488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7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Download &amp; Install Software Plugin for Bhuvan 	      Assets under QGIS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a typeface="+mn-ea"/>
                <a:cs typeface="+mn-cs"/>
              </a:rPr>
              <a:t>Step 8</a:t>
            </a:r>
            <a:r>
              <a:rPr lang="en-US" sz="2800" dirty="0" smtClean="0">
                <a:solidFill>
                  <a:srgbClr val="800000"/>
                </a:solidFill>
                <a:ea typeface="+mn-ea"/>
                <a:cs typeface="+mn-cs"/>
              </a:rPr>
              <a:t>: Enable Plugin under QGIS environment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Step 9</a:t>
            </a:r>
            <a:r>
              <a:rPr lang="en-US" sz="2800" dirty="0" smtClean="0">
                <a:solidFill>
                  <a:srgbClr val="800000"/>
                </a:solidFill>
              </a:rPr>
              <a:t>: Explore Basic functionalities of </a:t>
            </a:r>
            <a:r>
              <a:rPr lang="en-US" sz="2800" dirty="0" err="1" smtClean="0">
                <a:solidFill>
                  <a:srgbClr val="800000"/>
                </a:solidFill>
              </a:rPr>
              <a:t>Bhuvan</a:t>
            </a:r>
            <a:r>
              <a:rPr lang="en-US" sz="2800" dirty="0" smtClean="0">
                <a:solidFill>
                  <a:srgbClr val="800000"/>
                </a:solidFill>
              </a:rPr>
              <a:t> NUIS</a:t>
            </a:r>
            <a:endParaRPr lang="en-US" sz="2800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79388" y="125363"/>
            <a:ext cx="8785225" cy="6393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  <a:latin typeface="Calibri" charset="0"/>
              </a:rPr>
              <a:t>Basic Steps for Data Creator…..</a:t>
            </a:r>
            <a:r>
              <a:rPr lang="en-US" sz="3200" b="1" dirty="0" err="1">
                <a:solidFill>
                  <a:srgbClr val="FFFF00"/>
                </a:solidFill>
                <a:latin typeface="Calibri" charset="0"/>
              </a:rPr>
              <a:t>Contd</a:t>
            </a:r>
            <a:endParaRPr lang="en-US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720"/>
            <a:ext cx="8785225" cy="5543822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600" b="1" dirty="0">
                <a:solidFill>
                  <a:srgbClr val="0000FF"/>
                </a:solidFill>
                <a:latin typeface="Calibri" charset="0"/>
              </a:rPr>
              <a:t>Regular Usage sequence for data editing and creation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10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Start QGIS on local desktop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11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Invoke</a:t>
            </a:r>
            <a:r>
              <a:rPr lang="en-US" sz="2600" dirty="0">
                <a:solidFill>
                  <a:srgbClr val="0000FF"/>
                </a:solidFill>
                <a:latin typeface="Calibri" charset="0"/>
              </a:rPr>
              <a:t> “Get </a:t>
            </a:r>
            <a:r>
              <a:rPr lang="en-US" sz="2600" dirty="0" err="1">
                <a:solidFill>
                  <a:srgbClr val="0000FF"/>
                </a:solidFill>
                <a:latin typeface="Calibri" charset="0"/>
              </a:rPr>
              <a:t>Bhuvan</a:t>
            </a:r>
            <a:r>
              <a:rPr lang="en-US" sz="2600" dirty="0">
                <a:solidFill>
                  <a:srgbClr val="0000FF"/>
                </a:solidFill>
                <a:latin typeface="Calibri" charset="0"/>
              </a:rPr>
              <a:t> WMS service”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12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</a:t>
            </a:r>
            <a:r>
              <a:rPr lang="en-US" sz="2600" b="1" dirty="0" err="1">
                <a:solidFill>
                  <a:srgbClr val="0000FF"/>
                </a:solidFill>
                <a:latin typeface="Calibri" charset="0"/>
              </a:rPr>
              <a:t>Bhuvan</a:t>
            </a:r>
            <a:r>
              <a:rPr lang="en-US" sz="2600" b="1" dirty="0">
                <a:solidFill>
                  <a:srgbClr val="0000FF"/>
                </a:solidFill>
                <a:latin typeface="Calibri" charset="0"/>
              </a:rPr>
              <a:t> NUIS Login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Enter username and password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13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Enables NUIS data tree in GIS Environment + Use NUIS data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14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Use QGIS for data creation, Edit, process, Analysis etc.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15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Possibilities for Geo-referencing of Cadastral data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16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Use </a:t>
            </a:r>
            <a:r>
              <a:rPr lang="en-US" sz="2600" dirty="0" err="1">
                <a:solidFill>
                  <a:srgbClr val="800000"/>
                </a:solidFill>
                <a:latin typeface="Calibri" charset="0"/>
              </a:rPr>
              <a:t>Bhuvan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 NUIS layers, local layers &amp; Attribute data on QGIS platform for Master plan preparation</a:t>
            </a:r>
          </a:p>
          <a:p>
            <a:pPr eaLnBrk="1" hangingPunct="1"/>
            <a:r>
              <a:rPr lang="en-US" sz="2600" dirty="0">
                <a:solidFill>
                  <a:srgbClr val="008000"/>
                </a:solidFill>
                <a:latin typeface="Calibri" charset="0"/>
              </a:rPr>
              <a:t>Step 17</a:t>
            </a:r>
            <a:r>
              <a:rPr lang="en-US" sz="2600" dirty="0">
                <a:solidFill>
                  <a:srgbClr val="800000"/>
                </a:solidFill>
                <a:latin typeface="Calibri" charset="0"/>
              </a:rPr>
              <a:t>: Upload Cadastral and Master Plan for Approval  </a:t>
            </a:r>
          </a:p>
          <a:p>
            <a:pPr marL="0" indent="0" eaLnBrk="1" hangingPunct="1"/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834" y="116632"/>
            <a:ext cx="885666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WEB Portal: Login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5463" y="3357563"/>
            <a:ext cx="3314700" cy="2635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8638" y="3027363"/>
            <a:ext cx="3313112" cy="2698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7584" y="980728"/>
            <a:ext cx="7704138" cy="5730875"/>
            <a:chOff x="827584" y="980728"/>
            <a:chExt cx="7704138" cy="5730875"/>
          </a:xfrm>
        </p:grpSpPr>
        <p:pic>
          <p:nvPicPr>
            <p:cNvPr id="972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80728"/>
              <a:ext cx="7704138" cy="573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Up Arrow 2"/>
            <p:cNvSpPr>
              <a:spLocks noChangeArrowheads="1"/>
            </p:cNvSpPr>
            <p:nvPr/>
          </p:nvSpPr>
          <p:spPr bwMode="auto">
            <a:xfrm>
              <a:off x="3927972" y="4286821"/>
              <a:ext cx="144462" cy="792162"/>
            </a:xfrm>
            <a:prstGeom prst="upArrow">
              <a:avLst>
                <a:gd name="adj1" fmla="val 50000"/>
                <a:gd name="adj2" fmla="val 50012"/>
              </a:avLst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288" name="TextBox 7"/>
            <p:cNvSpPr txBox="1">
              <a:spLocks noChangeArrowheads="1"/>
            </p:cNvSpPr>
            <p:nvPr/>
          </p:nvSpPr>
          <p:spPr bwMode="auto">
            <a:xfrm>
              <a:off x="3059609" y="5085333"/>
              <a:ext cx="3024188" cy="369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Login as JE: Data Creator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70784" y="3858196"/>
              <a:ext cx="857250" cy="4286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7" name="TextBox 46"/>
          <p:cNvSpPr txBox="1"/>
          <p:nvPr/>
        </p:nvSpPr>
        <p:spPr>
          <a:xfrm>
            <a:off x="251520" y="107920"/>
            <a:ext cx="8712968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cs typeface="+mn-cs"/>
              </a:rPr>
              <a:t>Data-Tree on Bhuvan NUIS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908050"/>
            <a:ext cx="8707315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13" y="2852738"/>
            <a:ext cx="1800225" cy="19446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907827" y="5288433"/>
            <a:ext cx="360363" cy="1008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44227" y="6152033"/>
            <a:ext cx="1512888" cy="360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LAYER TREE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96977" y="6166569"/>
            <a:ext cx="2735263" cy="3587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View NUIS data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112990" y="5380757"/>
            <a:ext cx="323850" cy="7921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3967163"/>
            <a:ext cx="8929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9332" name="TextBox 46"/>
          <p:cNvSpPr txBox="1">
            <a:spLocks noChangeArrowheads="1"/>
          </p:cNvSpPr>
          <p:nvPr/>
        </p:nvSpPr>
        <p:spPr bwMode="auto">
          <a:xfrm>
            <a:off x="107504" y="169476"/>
            <a:ext cx="8856984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latin typeface="Calibri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Download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  <a:cs typeface="Arial" charset="0"/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Installation of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  <a:cs typeface="Arial" charset="0"/>
              </a:rPr>
              <a:t>Software Plugin Under </a:t>
            </a:r>
            <a:r>
              <a:rPr lang="en-US" sz="28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QGIS</a:t>
            </a:r>
            <a:endParaRPr lang="en-US" sz="2800" b="1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94313" y="1285875"/>
            <a:ext cx="2159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7275" y="2565400"/>
            <a:ext cx="258603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929438" y="4000500"/>
            <a:ext cx="1285875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</p:cNvCxnSpPr>
          <p:nvPr/>
        </p:nvCxnSpPr>
        <p:spPr>
          <a:xfrm rot="5400000">
            <a:off x="7111206" y="5110957"/>
            <a:ext cx="9239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786438" y="5575300"/>
            <a:ext cx="18097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8" name="TextBox 18"/>
          <p:cNvSpPr txBox="1">
            <a:spLocks noChangeArrowheads="1"/>
          </p:cNvSpPr>
          <p:nvPr/>
        </p:nvSpPr>
        <p:spPr bwMode="auto">
          <a:xfrm>
            <a:off x="428625" y="4999038"/>
            <a:ext cx="528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charset="0"/>
                <a:cs typeface="Arial" charset="0"/>
              </a:rPr>
              <a:t> Click on the button to download the QGIS &amp; plug-in.</a:t>
            </a:r>
          </a:p>
        </p:txBody>
      </p:sp>
      <p:pic>
        <p:nvPicPr>
          <p:cNvPr id="99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5803900"/>
            <a:ext cx="36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6215063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1" name="TextBox 24"/>
          <p:cNvSpPr txBox="1">
            <a:spLocks noChangeArrowheads="1"/>
          </p:cNvSpPr>
          <p:nvPr/>
        </p:nvSpPr>
        <p:spPr bwMode="auto">
          <a:xfrm>
            <a:off x="1190625" y="5778500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6D9F1"/>
                </a:solidFill>
                <a:latin typeface="Calibri" charset="0"/>
                <a:cs typeface="Arial" charset="0"/>
              </a:rPr>
              <a:t>Bhuvan NUIS QGIS Plug-in</a:t>
            </a:r>
          </a:p>
        </p:txBody>
      </p:sp>
      <p:sp>
        <p:nvSpPr>
          <p:cNvPr id="99342" name="TextBox 25"/>
          <p:cNvSpPr txBox="1">
            <a:spLocks noChangeArrowheads="1"/>
          </p:cNvSpPr>
          <p:nvPr/>
        </p:nvSpPr>
        <p:spPr bwMode="auto">
          <a:xfrm>
            <a:off x="1190625" y="621347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6D9F1"/>
                </a:solidFill>
                <a:latin typeface="Calibri" charset="0"/>
                <a:cs typeface="Arial" charset="0"/>
              </a:rPr>
              <a:t>Bhuvan WMS Legend Plug-in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5750" y="4999038"/>
            <a:ext cx="5464175" cy="158432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44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48021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313" y="1071563"/>
            <a:ext cx="5072062" cy="3571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500" y="5429250"/>
            <a:ext cx="323850" cy="2667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9347" name="TextBox 24"/>
          <p:cNvSpPr txBox="1">
            <a:spLocks noChangeArrowheads="1"/>
          </p:cNvSpPr>
          <p:nvPr/>
        </p:nvSpPr>
        <p:spPr bwMode="auto">
          <a:xfrm>
            <a:off x="1187450" y="53578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6D9F1"/>
                </a:solidFill>
                <a:latin typeface="Calibri" charset="0"/>
                <a:cs typeface="Arial" charset="0"/>
              </a:rPr>
              <a:t>Quantum GIS (QGIS)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0355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784976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FF00"/>
                </a:solidFill>
                <a:latin typeface="Calibri" charset="0"/>
                <a:cs typeface="Arial" charset="0"/>
              </a:rPr>
              <a:t>Enable Plugin O</a:t>
            </a:r>
            <a:r>
              <a:rPr lang="en-US" sz="36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n </a:t>
            </a:r>
            <a:r>
              <a:rPr lang="en-US" sz="3600" b="1" dirty="0">
                <a:solidFill>
                  <a:srgbClr val="FFFF00"/>
                </a:solidFill>
                <a:latin typeface="Calibri" charset="0"/>
                <a:cs typeface="Arial" charset="0"/>
              </a:rPr>
              <a:t>QGIS</a:t>
            </a:r>
          </a:p>
        </p:txBody>
      </p:sp>
      <p:sp>
        <p:nvSpPr>
          <p:cNvPr id="100356" name="TextBox 18"/>
          <p:cNvSpPr txBox="1">
            <a:spLocks noChangeArrowheads="1"/>
          </p:cNvSpPr>
          <p:nvPr/>
        </p:nvSpPr>
        <p:spPr bwMode="auto">
          <a:xfrm>
            <a:off x="251520" y="980728"/>
            <a:ext cx="87129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cs typeface="Arial" charset="0"/>
              </a:rPr>
              <a:t> After 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Download, perform Plug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Arial" charset="0"/>
              </a:rPr>
              <a:t>-in 4 easy 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steps</a:t>
            </a:r>
            <a:endParaRPr lang="en-US" sz="3200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1330209"/>
              </p:ext>
            </p:extLst>
          </p:nvPr>
        </p:nvGraphicFramePr>
        <p:xfrm>
          <a:off x="251520" y="1916832"/>
          <a:ext cx="871296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379" name="TextBox 46"/>
          <p:cNvSpPr txBox="1">
            <a:spLocks noChangeArrowheads="1"/>
          </p:cNvSpPr>
          <p:nvPr/>
        </p:nvSpPr>
        <p:spPr bwMode="auto">
          <a:xfrm>
            <a:off x="251520" y="116632"/>
            <a:ext cx="8712968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 Enable Plugin in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QGIS </a:t>
            </a:r>
            <a:r>
              <a:rPr lang="en-US" sz="24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……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  <a:cs typeface="Arial" charset="0"/>
              </a:rPr>
              <a:t>C</a:t>
            </a:r>
            <a:r>
              <a:rPr lang="en-US" sz="2400" b="1" dirty="0" err="1" smtClean="0">
                <a:solidFill>
                  <a:srgbClr val="FFFF00"/>
                </a:solidFill>
                <a:latin typeface="Calibri" charset="0"/>
                <a:cs typeface="Arial" charset="0"/>
              </a:rPr>
              <a:t>ontd</a:t>
            </a:r>
            <a:endParaRPr lang="en-US" sz="2400" b="1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792163"/>
            <a:ext cx="80867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14563" y="928688"/>
            <a:ext cx="1143000" cy="642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7338" y="2286000"/>
            <a:ext cx="4500562" cy="3357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375" y="3228975"/>
            <a:ext cx="414337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403" name="TextBox 46"/>
          <p:cNvSpPr txBox="1">
            <a:spLocks noChangeArrowheads="1"/>
          </p:cNvSpPr>
          <p:nvPr/>
        </p:nvSpPr>
        <p:spPr bwMode="auto">
          <a:xfrm>
            <a:off x="208980" y="116632"/>
            <a:ext cx="8683500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Plug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-in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under QGIS Environment</a:t>
            </a:r>
            <a:endParaRPr lang="en-US" sz="3200" b="1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71525"/>
            <a:ext cx="82089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5"/>
          <p:cNvSpPr/>
          <p:nvPr/>
        </p:nvSpPr>
        <p:spPr>
          <a:xfrm>
            <a:off x="428625" y="6072188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785813" y="5500688"/>
            <a:ext cx="3286125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071938" y="5214938"/>
            <a:ext cx="429940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800000"/>
                </a:solidFill>
                <a:cs typeface="Arial" charset="0"/>
              </a:rPr>
              <a:t>Bhuvan NUIS QGIS </a:t>
            </a:r>
            <a:r>
              <a:rPr lang="en-US" sz="2000" b="1" dirty="0" err="1">
                <a:solidFill>
                  <a:srgbClr val="800000"/>
                </a:solidFill>
                <a:cs typeface="Arial" charset="0"/>
              </a:rPr>
              <a:t>Plugin</a:t>
            </a:r>
            <a:r>
              <a:rPr lang="en-US" sz="2000" b="1" dirty="0">
                <a:solidFill>
                  <a:srgbClr val="800000"/>
                </a:solidFill>
                <a:cs typeface="Arial" charset="0"/>
              </a:rPr>
              <a:t> Icon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8625" y="3429000"/>
            <a:ext cx="3357563" cy="27146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3786188" y="3643313"/>
            <a:ext cx="714375" cy="4286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72000" y="3429000"/>
            <a:ext cx="367240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800000"/>
                </a:solidFill>
                <a:cs typeface="Arial" charset="0"/>
              </a:rPr>
              <a:t>Bhuvan NUIS QGIS </a:t>
            </a:r>
            <a:r>
              <a:rPr lang="en-US" sz="2000" b="1" dirty="0" err="1">
                <a:solidFill>
                  <a:srgbClr val="800000"/>
                </a:solidFill>
                <a:cs typeface="Arial" charset="0"/>
              </a:rPr>
              <a:t>Plugin</a:t>
            </a:r>
            <a:endParaRPr lang="en-US" sz="2000" b="1" dirty="0">
              <a:solidFill>
                <a:srgbClr val="8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3427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802935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latin typeface="Calibri" charset="0"/>
                <a:cs typeface="Arial" charset="0"/>
              </a:rPr>
              <a:t>Satellite Data In QGIS Environment</a:t>
            </a: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92163"/>
            <a:ext cx="80819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>
            <a:off x="1619250" y="5507038"/>
            <a:ext cx="215900" cy="585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059113" y="5373688"/>
            <a:ext cx="7207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35375" y="5229225"/>
            <a:ext cx="2808288" cy="5080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To Access the NUIS Spatial Data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Upload data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750" y="5861050"/>
            <a:ext cx="4176713" cy="59213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Satellite Imagery Services.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Administrative Boundary (State, District, &amp; </a:t>
            </a:r>
            <a:r>
              <a:rPr lang="en-US" sz="1400" dirty="0" err="1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Taluk</a:t>
            </a:r>
            <a:r>
              <a:rPr lang="en-US" sz="1400" dirty="0">
                <a:solidFill>
                  <a:srgbClr val="CCFFCC"/>
                </a:solidFill>
                <a:latin typeface="Calibri"/>
                <a:ea typeface="+mn-ea"/>
                <a:cs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4451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856984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NUIS Data Tree in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QGIS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Environment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8081963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7250" y="3429000"/>
            <a:ext cx="428625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3" y="3643313"/>
            <a:ext cx="3357562" cy="2428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858" y="2491904"/>
            <a:ext cx="2519363" cy="28813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915221" y="3357091"/>
            <a:ext cx="5833243" cy="20161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9093" name="TextBox 46"/>
          <p:cNvSpPr txBox="1">
            <a:spLocks noChangeArrowheads="1"/>
          </p:cNvSpPr>
          <p:nvPr/>
        </p:nvSpPr>
        <p:spPr bwMode="auto">
          <a:xfrm>
            <a:off x="285750" y="116632"/>
            <a:ext cx="8551863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latin typeface="Calibri" charset="0"/>
              </a:rPr>
              <a:t>Basic Idea &amp; Broad Architecture </a:t>
            </a:r>
            <a:endParaRPr lang="en-US" sz="3600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89094" name="AutoShape 2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9095" name="AutoShape 4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64283" y="1197769"/>
            <a:ext cx="1584325" cy="5746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800000"/>
                </a:solidFill>
              </a:rPr>
              <a:t>Inputs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76056" y="1124744"/>
            <a:ext cx="2305050" cy="576262"/>
          </a:xfrm>
          <a:prstGeom prst="roundRect">
            <a:avLst/>
          </a:prstGeom>
          <a:ln>
            <a:prstDash val="dash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Guidelines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907158" y="4076229"/>
            <a:ext cx="4897438" cy="5762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Master Plan Preparation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3816127" y="3464247"/>
            <a:ext cx="720725" cy="360363"/>
          </a:xfrm>
          <a:prstGeom prst="straightConnector1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95988" y="1700808"/>
            <a:ext cx="1152276" cy="1728217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04248" y="4077072"/>
            <a:ext cx="2088232" cy="83099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CFFCC"/>
                </a:solidFill>
                <a:latin typeface="+mn-lt"/>
                <a:ea typeface="+mn-ea"/>
                <a:cs typeface="+mn-cs"/>
              </a:rPr>
              <a:t>GIS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CFFCC"/>
                </a:solidFill>
                <a:latin typeface="+mn-lt"/>
                <a:ea typeface="+mn-ea"/>
                <a:cs typeface="+mn-cs"/>
              </a:rPr>
              <a:t>      (QGIS)</a:t>
            </a:r>
          </a:p>
        </p:txBody>
      </p:sp>
      <p:pic>
        <p:nvPicPr>
          <p:cNvPr id="89104" name="Picture 6" descr="http://bhuvan3.nrsc.gov.in/bhuvan/bhuvannew/img/bhuvan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8" y="3276129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51520" y="4067507"/>
            <a:ext cx="1440160" cy="4616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Bhuvan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6296" y="1228690"/>
            <a:ext cx="1368152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URDPFI</a:t>
            </a:r>
            <a:endParaRPr lang="en-US" sz="20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770758" y="4757266"/>
            <a:ext cx="3025775" cy="40005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CFFCC"/>
                </a:solidFill>
                <a:latin typeface="+mn-lt"/>
                <a:ea typeface="+mn-ea"/>
                <a:cs typeface="+mn-cs"/>
              </a:rPr>
              <a:t>Bhuvan NUIS Environment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59683" y="2636366"/>
            <a:ext cx="2232025" cy="5762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Auxiliary Data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67296" y="2669356"/>
            <a:ext cx="2232025" cy="5762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Geospatial Data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979389" y="3427735"/>
            <a:ext cx="792163" cy="5048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5" idx="2"/>
          </p:cNvCxnSpPr>
          <p:nvPr/>
        </p:nvCxnSpPr>
        <p:spPr>
          <a:xfrm flipH="1">
            <a:off x="1763688" y="1772444"/>
            <a:ext cx="792758" cy="86446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5" idx="2"/>
          </p:cNvCxnSpPr>
          <p:nvPr/>
        </p:nvCxnSpPr>
        <p:spPr>
          <a:xfrm>
            <a:off x="2556446" y="1772444"/>
            <a:ext cx="1079452" cy="86447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238027" y="3383285"/>
            <a:ext cx="498475" cy="3127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71128"/>
            <a:ext cx="889248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1"/>
          <p:cNvSpPr txBox="1">
            <a:spLocks noChangeArrowheads="1"/>
          </p:cNvSpPr>
          <p:nvPr/>
        </p:nvSpPr>
        <p:spPr bwMode="auto">
          <a:xfrm>
            <a:off x="179513" y="115888"/>
            <a:ext cx="8856983" cy="523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00"/>
                </a:solidFill>
              </a:rPr>
              <a:t>Edit &amp; Data </a:t>
            </a:r>
            <a:r>
              <a:rPr lang="en-US" sz="2800" b="1" dirty="0">
                <a:solidFill>
                  <a:srgbClr val="FFFF00"/>
                </a:solidFill>
              </a:rPr>
              <a:t>Creation </a:t>
            </a:r>
            <a:r>
              <a:rPr lang="en-US" sz="2800" b="1" dirty="0" smtClean="0">
                <a:solidFill>
                  <a:srgbClr val="FFFF00"/>
                </a:solidFill>
              </a:rPr>
              <a:t>Under QGIS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971128"/>
            <a:ext cx="882047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Box 2"/>
          <p:cNvSpPr txBox="1">
            <a:spLocks noChangeArrowheads="1"/>
          </p:cNvSpPr>
          <p:nvPr/>
        </p:nvSpPr>
        <p:spPr bwMode="auto">
          <a:xfrm>
            <a:off x="179512" y="115888"/>
            <a:ext cx="8856984" cy="523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00"/>
                </a:solidFill>
              </a:rPr>
              <a:t>Edit &amp; Data Creation under QGIS …… </a:t>
            </a:r>
            <a:r>
              <a:rPr lang="en-US" sz="2000" b="1" dirty="0" err="1">
                <a:solidFill>
                  <a:srgbClr val="FFFF00"/>
                </a:solidFill>
              </a:rPr>
              <a:t>Contd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7523" name="TextBox 46"/>
          <p:cNvSpPr txBox="1">
            <a:spLocks noChangeArrowheads="1"/>
          </p:cNvSpPr>
          <p:nvPr/>
        </p:nvSpPr>
        <p:spPr bwMode="auto">
          <a:xfrm>
            <a:off x="107504" y="116632"/>
            <a:ext cx="8856984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Upload/ Send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Data For Approval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85813"/>
            <a:ext cx="8784976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3429000"/>
            <a:ext cx="32813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610350" y="3073400"/>
            <a:ext cx="825500" cy="792163"/>
          </a:xfrm>
          <a:custGeom>
            <a:avLst/>
            <a:gdLst>
              <a:gd name="connsiteX0" fmla="*/ 209863 w 824459"/>
              <a:gd name="connsiteY0" fmla="*/ 0 h 792323"/>
              <a:gd name="connsiteX1" fmla="*/ 179882 w 824459"/>
              <a:gd name="connsiteY1" fmla="*/ 59960 h 792323"/>
              <a:gd name="connsiteX2" fmla="*/ 149902 w 824459"/>
              <a:gd name="connsiteY2" fmla="*/ 269823 h 792323"/>
              <a:gd name="connsiteX3" fmla="*/ 119922 w 824459"/>
              <a:gd name="connsiteY3" fmla="*/ 359764 h 792323"/>
              <a:gd name="connsiteX4" fmla="*/ 44971 w 824459"/>
              <a:gd name="connsiteY4" fmla="*/ 419724 h 792323"/>
              <a:gd name="connsiteX5" fmla="*/ 0 w 824459"/>
              <a:gd name="connsiteY5" fmla="*/ 434714 h 792323"/>
              <a:gd name="connsiteX6" fmla="*/ 14990 w 824459"/>
              <a:gd name="connsiteY6" fmla="*/ 479685 h 792323"/>
              <a:gd name="connsiteX7" fmla="*/ 74951 w 824459"/>
              <a:gd name="connsiteY7" fmla="*/ 539646 h 792323"/>
              <a:gd name="connsiteX8" fmla="*/ 89941 w 824459"/>
              <a:gd name="connsiteY8" fmla="*/ 764498 h 792323"/>
              <a:gd name="connsiteX9" fmla="*/ 179882 w 824459"/>
              <a:gd name="connsiteY9" fmla="*/ 734518 h 792323"/>
              <a:gd name="connsiteX10" fmla="*/ 224853 w 824459"/>
              <a:gd name="connsiteY10" fmla="*/ 719527 h 792323"/>
              <a:gd name="connsiteX11" fmla="*/ 269823 w 824459"/>
              <a:gd name="connsiteY11" fmla="*/ 704537 h 792323"/>
              <a:gd name="connsiteX12" fmla="*/ 329784 w 824459"/>
              <a:gd name="connsiteY12" fmla="*/ 674557 h 792323"/>
              <a:gd name="connsiteX13" fmla="*/ 344774 w 824459"/>
              <a:gd name="connsiteY13" fmla="*/ 629586 h 792323"/>
              <a:gd name="connsiteX14" fmla="*/ 494676 w 824459"/>
              <a:gd name="connsiteY14" fmla="*/ 554636 h 792323"/>
              <a:gd name="connsiteX15" fmla="*/ 524656 w 824459"/>
              <a:gd name="connsiteY15" fmla="*/ 524655 h 792323"/>
              <a:gd name="connsiteX16" fmla="*/ 554636 w 824459"/>
              <a:gd name="connsiteY16" fmla="*/ 479685 h 792323"/>
              <a:gd name="connsiteX17" fmla="*/ 629587 w 824459"/>
              <a:gd name="connsiteY17" fmla="*/ 464695 h 792323"/>
              <a:gd name="connsiteX18" fmla="*/ 674558 w 824459"/>
              <a:gd name="connsiteY18" fmla="*/ 449705 h 792323"/>
              <a:gd name="connsiteX19" fmla="*/ 734518 w 824459"/>
              <a:gd name="connsiteY19" fmla="*/ 374754 h 792323"/>
              <a:gd name="connsiteX20" fmla="*/ 764499 w 824459"/>
              <a:gd name="connsiteY20" fmla="*/ 344773 h 792323"/>
              <a:gd name="connsiteX21" fmla="*/ 809469 w 824459"/>
              <a:gd name="connsiteY21" fmla="*/ 179882 h 792323"/>
              <a:gd name="connsiteX22" fmla="*/ 824459 w 824459"/>
              <a:gd name="connsiteY22" fmla="*/ 134911 h 792323"/>
              <a:gd name="connsiteX23" fmla="*/ 329784 w 824459"/>
              <a:gd name="connsiteY23" fmla="*/ 119921 h 792323"/>
              <a:gd name="connsiteX24" fmla="*/ 239843 w 824459"/>
              <a:gd name="connsiteY24" fmla="*/ 89941 h 792323"/>
              <a:gd name="connsiteX25" fmla="*/ 209863 w 824459"/>
              <a:gd name="connsiteY25" fmla="*/ 59960 h 792323"/>
              <a:gd name="connsiteX26" fmla="*/ 164892 w 824459"/>
              <a:gd name="connsiteY26" fmla="*/ 29980 h 7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4459" h="792323">
                <a:moveTo>
                  <a:pt x="209863" y="0"/>
                </a:moveTo>
                <a:cubicBezTo>
                  <a:pt x="199869" y="19987"/>
                  <a:pt x="186948" y="38761"/>
                  <a:pt x="179882" y="59960"/>
                </a:cubicBezTo>
                <a:cubicBezTo>
                  <a:pt x="159833" y="120107"/>
                  <a:pt x="160932" y="214674"/>
                  <a:pt x="149902" y="269823"/>
                </a:cubicBezTo>
                <a:cubicBezTo>
                  <a:pt x="143704" y="300811"/>
                  <a:pt x="142268" y="337418"/>
                  <a:pt x="119922" y="359764"/>
                </a:cubicBezTo>
                <a:cubicBezTo>
                  <a:pt x="92037" y="387648"/>
                  <a:pt x="82789" y="400815"/>
                  <a:pt x="44971" y="419724"/>
                </a:cubicBezTo>
                <a:cubicBezTo>
                  <a:pt x="30838" y="426790"/>
                  <a:pt x="14990" y="429717"/>
                  <a:pt x="0" y="434714"/>
                </a:cubicBezTo>
                <a:cubicBezTo>
                  <a:pt x="4997" y="449704"/>
                  <a:pt x="3817" y="468512"/>
                  <a:pt x="14990" y="479685"/>
                </a:cubicBezTo>
                <a:cubicBezTo>
                  <a:pt x="94938" y="559633"/>
                  <a:pt x="34978" y="419723"/>
                  <a:pt x="74951" y="539646"/>
                </a:cubicBezTo>
                <a:cubicBezTo>
                  <a:pt x="79948" y="614597"/>
                  <a:pt x="54328" y="698360"/>
                  <a:pt x="89941" y="764498"/>
                </a:cubicBezTo>
                <a:cubicBezTo>
                  <a:pt x="104923" y="792323"/>
                  <a:pt x="149902" y="744511"/>
                  <a:pt x="179882" y="734518"/>
                </a:cubicBezTo>
                <a:lnTo>
                  <a:pt x="224853" y="719527"/>
                </a:lnTo>
                <a:cubicBezTo>
                  <a:pt x="239843" y="714530"/>
                  <a:pt x="255690" y="711603"/>
                  <a:pt x="269823" y="704537"/>
                </a:cubicBezTo>
                <a:lnTo>
                  <a:pt x="329784" y="674557"/>
                </a:lnTo>
                <a:cubicBezTo>
                  <a:pt x="334781" y="659567"/>
                  <a:pt x="333601" y="640759"/>
                  <a:pt x="344774" y="629586"/>
                </a:cubicBezTo>
                <a:cubicBezTo>
                  <a:pt x="404264" y="570096"/>
                  <a:pt x="426972" y="571562"/>
                  <a:pt x="494676" y="554636"/>
                </a:cubicBezTo>
                <a:cubicBezTo>
                  <a:pt x="504669" y="544642"/>
                  <a:pt x="515827" y="535691"/>
                  <a:pt x="524656" y="524655"/>
                </a:cubicBezTo>
                <a:cubicBezTo>
                  <a:pt x="535910" y="510587"/>
                  <a:pt x="538994" y="488623"/>
                  <a:pt x="554636" y="479685"/>
                </a:cubicBezTo>
                <a:cubicBezTo>
                  <a:pt x="576758" y="467044"/>
                  <a:pt x="604869" y="470874"/>
                  <a:pt x="629587" y="464695"/>
                </a:cubicBezTo>
                <a:cubicBezTo>
                  <a:pt x="644916" y="460863"/>
                  <a:pt x="659568" y="454702"/>
                  <a:pt x="674558" y="449705"/>
                </a:cubicBezTo>
                <a:cubicBezTo>
                  <a:pt x="746950" y="377310"/>
                  <a:pt x="658873" y="469310"/>
                  <a:pt x="734518" y="374754"/>
                </a:cubicBezTo>
                <a:cubicBezTo>
                  <a:pt x="743347" y="363718"/>
                  <a:pt x="754505" y="354767"/>
                  <a:pt x="764499" y="344773"/>
                </a:cubicBezTo>
                <a:cubicBezTo>
                  <a:pt x="785687" y="238834"/>
                  <a:pt x="771432" y="293995"/>
                  <a:pt x="809469" y="179882"/>
                </a:cubicBezTo>
                <a:lnTo>
                  <a:pt x="824459" y="134911"/>
                </a:lnTo>
                <a:cubicBezTo>
                  <a:pt x="659567" y="129914"/>
                  <a:pt x="494265" y="132573"/>
                  <a:pt x="329784" y="119921"/>
                </a:cubicBezTo>
                <a:cubicBezTo>
                  <a:pt x="298275" y="117497"/>
                  <a:pt x="239843" y="89941"/>
                  <a:pt x="239843" y="89941"/>
                </a:cubicBezTo>
                <a:cubicBezTo>
                  <a:pt x="229850" y="79947"/>
                  <a:pt x="221982" y="67231"/>
                  <a:pt x="209863" y="59960"/>
                </a:cubicBezTo>
                <a:cubicBezTo>
                  <a:pt x="160152" y="30133"/>
                  <a:pt x="164892" y="64963"/>
                  <a:pt x="164892" y="29980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450013" y="3222625"/>
            <a:ext cx="1658937" cy="2682875"/>
          </a:xfrm>
          <a:custGeom>
            <a:avLst/>
            <a:gdLst>
              <a:gd name="connsiteX0" fmla="*/ 1239494 w 1659219"/>
              <a:gd name="connsiteY0" fmla="*/ 0 h 2683240"/>
              <a:gd name="connsiteX1" fmla="*/ 1194524 w 1659219"/>
              <a:gd name="connsiteY1" fmla="*/ 14990 h 2683240"/>
              <a:gd name="connsiteX2" fmla="*/ 1164543 w 1659219"/>
              <a:gd name="connsiteY2" fmla="*/ 44971 h 2683240"/>
              <a:gd name="connsiteX3" fmla="*/ 1074602 w 1659219"/>
              <a:gd name="connsiteY3" fmla="*/ 89941 h 2683240"/>
              <a:gd name="connsiteX4" fmla="*/ 984661 w 1659219"/>
              <a:gd name="connsiteY4" fmla="*/ 209863 h 2683240"/>
              <a:gd name="connsiteX5" fmla="*/ 924701 w 1659219"/>
              <a:gd name="connsiteY5" fmla="*/ 239843 h 2683240"/>
              <a:gd name="connsiteX6" fmla="*/ 879730 w 1659219"/>
              <a:gd name="connsiteY6" fmla="*/ 254833 h 2683240"/>
              <a:gd name="connsiteX7" fmla="*/ 819770 w 1659219"/>
              <a:gd name="connsiteY7" fmla="*/ 359764 h 2683240"/>
              <a:gd name="connsiteX8" fmla="*/ 804779 w 1659219"/>
              <a:gd name="connsiteY8" fmla="*/ 434715 h 2683240"/>
              <a:gd name="connsiteX9" fmla="*/ 774799 w 1659219"/>
              <a:gd name="connsiteY9" fmla="*/ 524656 h 2683240"/>
              <a:gd name="connsiteX10" fmla="*/ 759809 w 1659219"/>
              <a:gd name="connsiteY10" fmla="*/ 569626 h 2683240"/>
              <a:gd name="connsiteX11" fmla="*/ 699848 w 1659219"/>
              <a:gd name="connsiteY11" fmla="*/ 644577 h 2683240"/>
              <a:gd name="connsiteX12" fmla="*/ 774799 w 1659219"/>
              <a:gd name="connsiteY12" fmla="*/ 659567 h 2683240"/>
              <a:gd name="connsiteX13" fmla="*/ 804779 w 1659219"/>
              <a:gd name="connsiteY13" fmla="*/ 689548 h 2683240"/>
              <a:gd name="connsiteX14" fmla="*/ 894720 w 1659219"/>
              <a:gd name="connsiteY14" fmla="*/ 749508 h 2683240"/>
              <a:gd name="connsiteX15" fmla="*/ 924701 w 1659219"/>
              <a:gd name="connsiteY15" fmla="*/ 779489 h 2683240"/>
              <a:gd name="connsiteX16" fmla="*/ 1059612 w 1659219"/>
              <a:gd name="connsiteY16" fmla="*/ 809469 h 2683240"/>
              <a:gd name="connsiteX17" fmla="*/ 1089592 w 1659219"/>
              <a:gd name="connsiteY17" fmla="*/ 869430 h 2683240"/>
              <a:gd name="connsiteX18" fmla="*/ 1119573 w 1659219"/>
              <a:gd name="connsiteY18" fmla="*/ 974361 h 2683240"/>
              <a:gd name="connsiteX19" fmla="*/ 1104583 w 1659219"/>
              <a:gd name="connsiteY19" fmla="*/ 1723869 h 2683240"/>
              <a:gd name="connsiteX20" fmla="*/ 1074602 w 1659219"/>
              <a:gd name="connsiteY20" fmla="*/ 1813810 h 2683240"/>
              <a:gd name="connsiteX21" fmla="*/ 1029632 w 1659219"/>
              <a:gd name="connsiteY21" fmla="*/ 1933731 h 2683240"/>
              <a:gd name="connsiteX22" fmla="*/ 969671 w 1659219"/>
              <a:gd name="connsiteY22" fmla="*/ 2053653 h 2683240"/>
              <a:gd name="connsiteX23" fmla="*/ 924701 w 1659219"/>
              <a:gd name="connsiteY23" fmla="*/ 2083633 h 2683240"/>
              <a:gd name="connsiteX24" fmla="*/ 864740 w 1659219"/>
              <a:gd name="connsiteY24" fmla="*/ 2113613 h 2683240"/>
              <a:gd name="connsiteX25" fmla="*/ 729829 w 1659219"/>
              <a:gd name="connsiteY25" fmla="*/ 2128604 h 2683240"/>
              <a:gd name="connsiteX26" fmla="*/ 489986 w 1659219"/>
              <a:gd name="connsiteY26" fmla="*/ 2143594 h 2683240"/>
              <a:gd name="connsiteX27" fmla="*/ 430025 w 1659219"/>
              <a:gd name="connsiteY27" fmla="*/ 2173574 h 2683240"/>
              <a:gd name="connsiteX28" fmla="*/ 385055 w 1659219"/>
              <a:gd name="connsiteY28" fmla="*/ 2203554 h 2683240"/>
              <a:gd name="connsiteX29" fmla="*/ 280124 w 1659219"/>
              <a:gd name="connsiteY29" fmla="*/ 2248525 h 2683240"/>
              <a:gd name="connsiteX30" fmla="*/ 145212 w 1659219"/>
              <a:gd name="connsiteY30" fmla="*/ 2263515 h 2683240"/>
              <a:gd name="connsiteX31" fmla="*/ 25291 w 1659219"/>
              <a:gd name="connsiteY31" fmla="*/ 2323476 h 2683240"/>
              <a:gd name="connsiteX32" fmla="*/ 25291 w 1659219"/>
              <a:gd name="connsiteY32" fmla="*/ 2443397 h 2683240"/>
              <a:gd name="connsiteX33" fmla="*/ 40281 w 1659219"/>
              <a:gd name="connsiteY33" fmla="*/ 2578308 h 2683240"/>
              <a:gd name="connsiteX34" fmla="*/ 70261 w 1659219"/>
              <a:gd name="connsiteY34" fmla="*/ 2668249 h 2683240"/>
              <a:gd name="connsiteX35" fmla="*/ 115232 w 1659219"/>
              <a:gd name="connsiteY35" fmla="*/ 2683240 h 2683240"/>
              <a:gd name="connsiteX36" fmla="*/ 190183 w 1659219"/>
              <a:gd name="connsiteY36" fmla="*/ 2668249 h 2683240"/>
              <a:gd name="connsiteX37" fmla="*/ 250143 w 1659219"/>
              <a:gd name="connsiteY37" fmla="*/ 2653259 h 2683240"/>
              <a:gd name="connsiteX38" fmla="*/ 474996 w 1659219"/>
              <a:gd name="connsiteY38" fmla="*/ 2668249 h 2683240"/>
              <a:gd name="connsiteX39" fmla="*/ 534956 w 1659219"/>
              <a:gd name="connsiteY39" fmla="*/ 2683240 h 2683240"/>
              <a:gd name="connsiteX40" fmla="*/ 684858 w 1659219"/>
              <a:gd name="connsiteY40" fmla="*/ 2653259 h 2683240"/>
              <a:gd name="connsiteX41" fmla="*/ 804779 w 1659219"/>
              <a:gd name="connsiteY41" fmla="*/ 2638269 h 2683240"/>
              <a:gd name="connsiteX42" fmla="*/ 1119573 w 1659219"/>
              <a:gd name="connsiteY42" fmla="*/ 2608289 h 2683240"/>
              <a:gd name="connsiteX43" fmla="*/ 1224504 w 1659219"/>
              <a:gd name="connsiteY43" fmla="*/ 2593299 h 2683240"/>
              <a:gd name="connsiteX44" fmla="*/ 1389396 w 1659219"/>
              <a:gd name="connsiteY44" fmla="*/ 2578308 h 2683240"/>
              <a:gd name="connsiteX45" fmla="*/ 1524307 w 1659219"/>
              <a:gd name="connsiteY45" fmla="*/ 2563318 h 2683240"/>
              <a:gd name="connsiteX46" fmla="*/ 1569278 w 1659219"/>
              <a:gd name="connsiteY46" fmla="*/ 2548328 h 2683240"/>
              <a:gd name="connsiteX47" fmla="*/ 1584268 w 1659219"/>
              <a:gd name="connsiteY47" fmla="*/ 2488367 h 2683240"/>
              <a:gd name="connsiteX48" fmla="*/ 1629238 w 1659219"/>
              <a:gd name="connsiteY48" fmla="*/ 2293495 h 2683240"/>
              <a:gd name="connsiteX49" fmla="*/ 1659219 w 1659219"/>
              <a:gd name="connsiteY49" fmla="*/ 2233535 h 2683240"/>
              <a:gd name="connsiteX50" fmla="*/ 1629238 w 1659219"/>
              <a:gd name="connsiteY50" fmla="*/ 2188564 h 2683240"/>
              <a:gd name="connsiteX51" fmla="*/ 1554288 w 1659219"/>
              <a:gd name="connsiteY51" fmla="*/ 2113613 h 2683240"/>
              <a:gd name="connsiteX52" fmla="*/ 1479337 w 1659219"/>
              <a:gd name="connsiteY52" fmla="*/ 1978702 h 2683240"/>
              <a:gd name="connsiteX53" fmla="*/ 1449356 w 1659219"/>
              <a:gd name="connsiteY53" fmla="*/ 1798820 h 2683240"/>
              <a:gd name="connsiteX54" fmla="*/ 1434366 w 1659219"/>
              <a:gd name="connsiteY54" fmla="*/ 1738859 h 2683240"/>
              <a:gd name="connsiteX55" fmla="*/ 1419376 w 1659219"/>
              <a:gd name="connsiteY55" fmla="*/ 1663908 h 2683240"/>
              <a:gd name="connsiteX56" fmla="*/ 1389396 w 1659219"/>
              <a:gd name="connsiteY56" fmla="*/ 1573967 h 2683240"/>
              <a:gd name="connsiteX57" fmla="*/ 1359415 w 1659219"/>
              <a:gd name="connsiteY57" fmla="*/ 1454046 h 2683240"/>
              <a:gd name="connsiteX58" fmla="*/ 1374406 w 1659219"/>
              <a:gd name="connsiteY58" fmla="*/ 944381 h 2683240"/>
              <a:gd name="connsiteX59" fmla="*/ 1389396 w 1659219"/>
              <a:gd name="connsiteY59" fmla="*/ 899410 h 2683240"/>
              <a:gd name="connsiteX60" fmla="*/ 1374406 w 1659219"/>
              <a:gd name="connsiteY60" fmla="*/ 854440 h 2683240"/>
              <a:gd name="connsiteX61" fmla="*/ 1359415 w 1659219"/>
              <a:gd name="connsiteY61" fmla="*/ 794479 h 2683240"/>
              <a:gd name="connsiteX62" fmla="*/ 1329435 w 1659219"/>
              <a:gd name="connsiteY62" fmla="*/ 704538 h 2683240"/>
              <a:gd name="connsiteX63" fmla="*/ 1329435 w 1659219"/>
              <a:gd name="connsiteY63" fmla="*/ 74951 h 2683240"/>
              <a:gd name="connsiteX64" fmla="*/ 1074602 w 1659219"/>
              <a:gd name="connsiteY64" fmla="*/ 74951 h 268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59219" h="2683240">
                <a:moveTo>
                  <a:pt x="1239494" y="0"/>
                </a:moveTo>
                <a:cubicBezTo>
                  <a:pt x="1224504" y="4997"/>
                  <a:pt x="1208073" y="6860"/>
                  <a:pt x="1194524" y="14990"/>
                </a:cubicBezTo>
                <a:cubicBezTo>
                  <a:pt x="1182405" y="22262"/>
                  <a:pt x="1175579" y="36142"/>
                  <a:pt x="1164543" y="44971"/>
                </a:cubicBezTo>
                <a:cubicBezTo>
                  <a:pt x="1123031" y="78181"/>
                  <a:pt x="1122100" y="74109"/>
                  <a:pt x="1074602" y="89941"/>
                </a:cubicBezTo>
                <a:cubicBezTo>
                  <a:pt x="1063357" y="106809"/>
                  <a:pt x="1017937" y="187679"/>
                  <a:pt x="984661" y="209863"/>
                </a:cubicBezTo>
                <a:cubicBezTo>
                  <a:pt x="966068" y="222258"/>
                  <a:pt x="945240" y="231041"/>
                  <a:pt x="924701" y="239843"/>
                </a:cubicBezTo>
                <a:cubicBezTo>
                  <a:pt x="910177" y="246067"/>
                  <a:pt x="894720" y="249836"/>
                  <a:pt x="879730" y="254833"/>
                </a:cubicBezTo>
                <a:cubicBezTo>
                  <a:pt x="857800" y="287729"/>
                  <a:pt x="832449" y="321728"/>
                  <a:pt x="819770" y="359764"/>
                </a:cubicBezTo>
                <a:cubicBezTo>
                  <a:pt x="811713" y="383935"/>
                  <a:pt x="811483" y="410134"/>
                  <a:pt x="804779" y="434715"/>
                </a:cubicBezTo>
                <a:cubicBezTo>
                  <a:pt x="796464" y="465203"/>
                  <a:pt x="784792" y="494676"/>
                  <a:pt x="774799" y="524656"/>
                </a:cubicBezTo>
                <a:cubicBezTo>
                  <a:pt x="769802" y="539646"/>
                  <a:pt x="770982" y="558453"/>
                  <a:pt x="759809" y="569626"/>
                </a:cubicBezTo>
                <a:cubicBezTo>
                  <a:pt x="717090" y="612346"/>
                  <a:pt x="737669" y="587848"/>
                  <a:pt x="699848" y="644577"/>
                </a:cubicBezTo>
                <a:cubicBezTo>
                  <a:pt x="724832" y="649574"/>
                  <a:pt x="751381" y="649530"/>
                  <a:pt x="774799" y="659567"/>
                </a:cubicBezTo>
                <a:cubicBezTo>
                  <a:pt x="787789" y="665134"/>
                  <a:pt x="793473" y="681068"/>
                  <a:pt x="804779" y="689548"/>
                </a:cubicBezTo>
                <a:cubicBezTo>
                  <a:pt x="833604" y="711167"/>
                  <a:pt x="869242" y="724030"/>
                  <a:pt x="894720" y="749508"/>
                </a:cubicBezTo>
                <a:cubicBezTo>
                  <a:pt x="904714" y="759502"/>
                  <a:pt x="912582" y="772217"/>
                  <a:pt x="924701" y="779489"/>
                </a:cubicBezTo>
                <a:cubicBezTo>
                  <a:pt x="953087" y="796521"/>
                  <a:pt x="1041450" y="806442"/>
                  <a:pt x="1059612" y="809469"/>
                </a:cubicBezTo>
                <a:cubicBezTo>
                  <a:pt x="1069605" y="829456"/>
                  <a:pt x="1080789" y="848891"/>
                  <a:pt x="1089592" y="869430"/>
                </a:cubicBezTo>
                <a:cubicBezTo>
                  <a:pt x="1102499" y="899545"/>
                  <a:pt x="1111964" y="943923"/>
                  <a:pt x="1119573" y="974361"/>
                </a:cubicBezTo>
                <a:cubicBezTo>
                  <a:pt x="1114576" y="1224197"/>
                  <a:pt x="1117951" y="1474341"/>
                  <a:pt x="1104583" y="1723869"/>
                </a:cubicBezTo>
                <a:cubicBezTo>
                  <a:pt x="1102892" y="1755426"/>
                  <a:pt x="1083683" y="1783541"/>
                  <a:pt x="1074602" y="1813810"/>
                </a:cubicBezTo>
                <a:cubicBezTo>
                  <a:pt x="1016182" y="2008541"/>
                  <a:pt x="1110053" y="1732681"/>
                  <a:pt x="1029632" y="1933731"/>
                </a:cubicBezTo>
                <a:cubicBezTo>
                  <a:pt x="998817" y="2010769"/>
                  <a:pt x="1020371" y="2013092"/>
                  <a:pt x="969671" y="2053653"/>
                </a:cubicBezTo>
                <a:cubicBezTo>
                  <a:pt x="955603" y="2064907"/>
                  <a:pt x="940343" y="2074695"/>
                  <a:pt x="924701" y="2083633"/>
                </a:cubicBezTo>
                <a:cubicBezTo>
                  <a:pt x="905299" y="2094720"/>
                  <a:pt x="886514" y="2108588"/>
                  <a:pt x="864740" y="2113613"/>
                </a:cubicBezTo>
                <a:cubicBezTo>
                  <a:pt x="820652" y="2123787"/>
                  <a:pt x="774932" y="2124996"/>
                  <a:pt x="729829" y="2128604"/>
                </a:cubicBezTo>
                <a:cubicBezTo>
                  <a:pt x="649980" y="2134992"/>
                  <a:pt x="569934" y="2138597"/>
                  <a:pt x="489986" y="2143594"/>
                </a:cubicBezTo>
                <a:cubicBezTo>
                  <a:pt x="469999" y="2153587"/>
                  <a:pt x="449427" y="2162487"/>
                  <a:pt x="430025" y="2173574"/>
                </a:cubicBezTo>
                <a:cubicBezTo>
                  <a:pt x="414383" y="2182512"/>
                  <a:pt x="400697" y="2194616"/>
                  <a:pt x="385055" y="2203554"/>
                </a:cubicBezTo>
                <a:cubicBezTo>
                  <a:pt x="362568" y="2216404"/>
                  <a:pt x="309803" y="2243579"/>
                  <a:pt x="280124" y="2248525"/>
                </a:cubicBezTo>
                <a:cubicBezTo>
                  <a:pt x="235492" y="2255964"/>
                  <a:pt x="190183" y="2258518"/>
                  <a:pt x="145212" y="2263515"/>
                </a:cubicBezTo>
                <a:cubicBezTo>
                  <a:pt x="41863" y="2297964"/>
                  <a:pt x="77617" y="2271149"/>
                  <a:pt x="25291" y="2323476"/>
                </a:cubicBezTo>
                <a:cubicBezTo>
                  <a:pt x="0" y="2399348"/>
                  <a:pt x="10820" y="2342099"/>
                  <a:pt x="25291" y="2443397"/>
                </a:cubicBezTo>
                <a:cubicBezTo>
                  <a:pt x="31690" y="2488189"/>
                  <a:pt x="31407" y="2533940"/>
                  <a:pt x="40281" y="2578308"/>
                </a:cubicBezTo>
                <a:cubicBezTo>
                  <a:pt x="46479" y="2609296"/>
                  <a:pt x="40281" y="2658255"/>
                  <a:pt x="70261" y="2668249"/>
                </a:cubicBezTo>
                <a:lnTo>
                  <a:pt x="115232" y="2683240"/>
                </a:lnTo>
                <a:cubicBezTo>
                  <a:pt x="140216" y="2678243"/>
                  <a:pt x="165311" y="2673776"/>
                  <a:pt x="190183" y="2668249"/>
                </a:cubicBezTo>
                <a:cubicBezTo>
                  <a:pt x="210294" y="2663780"/>
                  <a:pt x="229541" y="2653259"/>
                  <a:pt x="250143" y="2653259"/>
                </a:cubicBezTo>
                <a:cubicBezTo>
                  <a:pt x="325260" y="2653259"/>
                  <a:pt x="400045" y="2663252"/>
                  <a:pt x="474996" y="2668249"/>
                </a:cubicBezTo>
                <a:cubicBezTo>
                  <a:pt x="494983" y="2673246"/>
                  <a:pt x="514354" y="2683240"/>
                  <a:pt x="534956" y="2683240"/>
                </a:cubicBezTo>
                <a:cubicBezTo>
                  <a:pt x="707049" y="2683240"/>
                  <a:pt x="583329" y="2671719"/>
                  <a:pt x="684858" y="2653259"/>
                </a:cubicBezTo>
                <a:cubicBezTo>
                  <a:pt x="724493" y="2646053"/>
                  <a:pt x="764708" y="2642414"/>
                  <a:pt x="804779" y="2638269"/>
                </a:cubicBezTo>
                <a:lnTo>
                  <a:pt x="1119573" y="2608289"/>
                </a:lnTo>
                <a:cubicBezTo>
                  <a:pt x="1154704" y="2604525"/>
                  <a:pt x="1189388" y="2597201"/>
                  <a:pt x="1224504" y="2593299"/>
                </a:cubicBezTo>
                <a:cubicBezTo>
                  <a:pt x="1279357" y="2587204"/>
                  <a:pt x="1334479" y="2583800"/>
                  <a:pt x="1389396" y="2578308"/>
                </a:cubicBezTo>
                <a:cubicBezTo>
                  <a:pt x="1434419" y="2573806"/>
                  <a:pt x="1479337" y="2568315"/>
                  <a:pt x="1524307" y="2563318"/>
                </a:cubicBezTo>
                <a:cubicBezTo>
                  <a:pt x="1539297" y="2558321"/>
                  <a:pt x="1559407" y="2560667"/>
                  <a:pt x="1569278" y="2548328"/>
                </a:cubicBezTo>
                <a:cubicBezTo>
                  <a:pt x="1582148" y="2532240"/>
                  <a:pt x="1579951" y="2508512"/>
                  <a:pt x="1584268" y="2488367"/>
                </a:cubicBezTo>
                <a:cubicBezTo>
                  <a:pt x="1593410" y="2445702"/>
                  <a:pt x="1605557" y="2348750"/>
                  <a:pt x="1629238" y="2293495"/>
                </a:cubicBezTo>
                <a:cubicBezTo>
                  <a:pt x="1638041" y="2272956"/>
                  <a:pt x="1649225" y="2253522"/>
                  <a:pt x="1659219" y="2233535"/>
                </a:cubicBezTo>
                <a:cubicBezTo>
                  <a:pt x="1649225" y="2218545"/>
                  <a:pt x="1641102" y="2202123"/>
                  <a:pt x="1629238" y="2188564"/>
                </a:cubicBezTo>
                <a:cubicBezTo>
                  <a:pt x="1605972" y="2161974"/>
                  <a:pt x="1554288" y="2113613"/>
                  <a:pt x="1554288" y="2113613"/>
                </a:cubicBezTo>
                <a:cubicBezTo>
                  <a:pt x="1517603" y="2003561"/>
                  <a:pt x="1546653" y="2046018"/>
                  <a:pt x="1479337" y="1978702"/>
                </a:cubicBezTo>
                <a:cubicBezTo>
                  <a:pt x="1445865" y="1878283"/>
                  <a:pt x="1478045" y="1985296"/>
                  <a:pt x="1449356" y="1798820"/>
                </a:cubicBezTo>
                <a:cubicBezTo>
                  <a:pt x="1446223" y="1778457"/>
                  <a:pt x="1438835" y="1758971"/>
                  <a:pt x="1434366" y="1738859"/>
                </a:cubicBezTo>
                <a:cubicBezTo>
                  <a:pt x="1428839" y="1713987"/>
                  <a:pt x="1426080" y="1688489"/>
                  <a:pt x="1419376" y="1663908"/>
                </a:cubicBezTo>
                <a:cubicBezTo>
                  <a:pt x="1411061" y="1633419"/>
                  <a:pt x="1398078" y="1604353"/>
                  <a:pt x="1389396" y="1573967"/>
                </a:cubicBezTo>
                <a:cubicBezTo>
                  <a:pt x="1378076" y="1534348"/>
                  <a:pt x="1359415" y="1454046"/>
                  <a:pt x="1359415" y="1454046"/>
                </a:cubicBezTo>
                <a:cubicBezTo>
                  <a:pt x="1364412" y="1284158"/>
                  <a:pt x="1365232" y="1114095"/>
                  <a:pt x="1374406" y="944381"/>
                </a:cubicBezTo>
                <a:cubicBezTo>
                  <a:pt x="1375259" y="928603"/>
                  <a:pt x="1389396" y="915211"/>
                  <a:pt x="1389396" y="899410"/>
                </a:cubicBezTo>
                <a:cubicBezTo>
                  <a:pt x="1389396" y="883609"/>
                  <a:pt x="1378747" y="869633"/>
                  <a:pt x="1374406" y="854440"/>
                </a:cubicBezTo>
                <a:cubicBezTo>
                  <a:pt x="1368746" y="834631"/>
                  <a:pt x="1365335" y="814212"/>
                  <a:pt x="1359415" y="794479"/>
                </a:cubicBezTo>
                <a:cubicBezTo>
                  <a:pt x="1350334" y="764210"/>
                  <a:pt x="1329435" y="704538"/>
                  <a:pt x="1329435" y="704538"/>
                </a:cubicBezTo>
                <a:cubicBezTo>
                  <a:pt x="1330555" y="679889"/>
                  <a:pt x="1366663" y="116315"/>
                  <a:pt x="1329435" y="74951"/>
                </a:cubicBezTo>
                <a:cubicBezTo>
                  <a:pt x="1272610" y="11812"/>
                  <a:pt x="1159546" y="74951"/>
                  <a:pt x="1074602" y="74951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63" y="5715000"/>
            <a:ext cx="857250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200" y="4700588"/>
            <a:ext cx="857250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2063" y="4687888"/>
            <a:ext cx="857250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0125" y="4357688"/>
            <a:ext cx="1428750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7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496818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182" y="5283348"/>
            <a:ext cx="481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251250" y="5222974"/>
            <a:ext cx="5000625" cy="1285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9571" name="TextBox 46"/>
          <p:cNvSpPr txBox="1">
            <a:spLocks noChangeArrowheads="1"/>
          </p:cNvSpPr>
          <p:nvPr/>
        </p:nvSpPr>
        <p:spPr bwMode="auto">
          <a:xfrm>
            <a:off x="107504" y="116632"/>
            <a:ext cx="8928992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00"/>
                </a:solidFill>
                <a:latin typeface="Calibri" charset="0"/>
              </a:rPr>
              <a:t>Upload/ send Data from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Web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</a:rPr>
              <a:t>Portal</a:t>
            </a:r>
            <a:endParaRPr lang="en-US" sz="3200" b="1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852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4292600"/>
            <a:ext cx="5349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5013" y="1903413"/>
            <a:ext cx="2359025" cy="1260475"/>
          </a:xfrm>
        </p:spPr>
      </p:pic>
      <p:sp>
        <p:nvSpPr>
          <p:cNvPr id="10" name="Oval 9"/>
          <p:cNvSpPr/>
          <p:nvPr/>
        </p:nvSpPr>
        <p:spPr>
          <a:xfrm>
            <a:off x="1547813" y="2852738"/>
            <a:ext cx="533400" cy="8382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73313" y="3213100"/>
            <a:ext cx="1693862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Data Uploading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013" y="5435600"/>
            <a:ext cx="2466975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Status Intimation Alerts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Data Upload &amp; Alerts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8547" name="TextBox 46"/>
          <p:cNvSpPr txBox="1">
            <a:spLocks noChangeArrowheads="1"/>
          </p:cNvSpPr>
          <p:nvPr/>
        </p:nvSpPr>
        <p:spPr bwMode="auto">
          <a:xfrm>
            <a:off x="107504" y="116632"/>
            <a:ext cx="8928992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Calibri" charset="0"/>
                <a:cs typeface="Arial" charset="0"/>
              </a:rPr>
              <a:t>Help Module For Usage</a:t>
            </a: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9" y="714375"/>
            <a:ext cx="8081963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5875" y="3357563"/>
            <a:ext cx="357188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3500438"/>
            <a:ext cx="3429000" cy="250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74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Calibri" charset="0"/>
              </a:rPr>
              <a:t>Basic </a:t>
            </a:r>
            <a:r>
              <a:rPr lang="en-US" sz="4000" b="1" dirty="0" smtClean="0">
                <a:solidFill>
                  <a:srgbClr val="FFFF00"/>
                </a:solidFill>
                <a:latin typeface="Calibri" charset="0"/>
              </a:rPr>
              <a:t>Steps to be followed by Approver</a:t>
            </a:r>
            <a:endParaRPr lang="en-US" sz="4000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104456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0"/>
              </a:spcAft>
              <a:buFont typeface="Wingdings" charset="0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charset="0"/>
              </a:rPr>
              <a:t>Step 1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“Web portal Login” through 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Login as TPO</a:t>
            </a:r>
            <a:endParaRPr lang="en-US" sz="24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spcAft>
                <a:spcPts val="0"/>
              </a:spcAft>
              <a:buFont typeface="Wingdings" charset="0"/>
              <a:buChar char="§"/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2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</a:rPr>
              <a:t>Get Alert 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Messages for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“New Layer Upload by Creator”</a:t>
            </a:r>
          </a:p>
          <a:p>
            <a:pPr eaLnBrk="1" hangingPunct="1">
              <a:spcAft>
                <a:spcPts val="0"/>
              </a:spcAft>
              <a:buFont typeface="Wingdings" charset="0"/>
              <a:buChar char="§"/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3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Explore data-tree on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Bhuvan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NUIS, Display layer &amp; Legend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4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Explore/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Analyse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Layer(s) that are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pending for Approval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5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Based on Analysis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“Approve / Reject” 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the layer in question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6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If “</a:t>
            </a:r>
            <a:r>
              <a:rPr lang="en-US" altLang="ja-JP" sz="2400" dirty="0">
                <a:solidFill>
                  <a:srgbClr val="0000FF"/>
                </a:solidFill>
                <a:latin typeface="Calibri" charset="0"/>
              </a:rPr>
              <a:t>Rejected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”</a:t>
            </a:r>
            <a:r>
              <a:rPr lang="en-US" altLang="ja-JP" sz="2400" dirty="0">
                <a:solidFill>
                  <a:srgbClr val="800000"/>
                </a:solidFill>
                <a:latin typeface="Calibri" charset="0"/>
              </a:rPr>
              <a:t>, Give Reasons – Descriptive information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4F6228"/>
                </a:solidFill>
                <a:latin typeface="Calibri" charset="0"/>
              </a:rPr>
              <a:t>Step 7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 This Iteration 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</a:rPr>
              <a:t>is 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maintained as version until Final Approval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Step 8:  If “</a:t>
            </a:r>
            <a:r>
              <a:rPr lang="en-US" altLang="ja-JP" sz="2400" dirty="0">
                <a:solidFill>
                  <a:srgbClr val="0000FF"/>
                </a:solidFill>
                <a:latin typeface="Calibri" charset="0"/>
              </a:rPr>
              <a:t>Approved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”</a:t>
            </a:r>
            <a:r>
              <a:rPr lang="en-US" altLang="ja-JP" sz="2400" dirty="0">
                <a:solidFill>
                  <a:srgbClr val="800000"/>
                </a:solidFill>
                <a:latin typeface="Calibri" charset="0"/>
              </a:rPr>
              <a:t>, Go for </a:t>
            </a:r>
            <a:r>
              <a:rPr lang="en-US" altLang="ja-JP" sz="2400" dirty="0">
                <a:solidFill>
                  <a:srgbClr val="0000FF"/>
                </a:solidFill>
                <a:latin typeface="Calibri" charset="0"/>
              </a:rPr>
              <a:t>Administrator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  <a:latin typeface="Calibri" charset="0"/>
              </a:rPr>
              <a:t>s</a:t>
            </a:r>
            <a:r>
              <a:rPr lang="en-US" altLang="ja-JP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ja-JP" sz="2400" dirty="0">
                <a:solidFill>
                  <a:srgbClr val="800000"/>
                </a:solidFill>
                <a:latin typeface="Calibri" charset="0"/>
              </a:rPr>
              <a:t>Feedback</a:t>
            </a:r>
          </a:p>
          <a:p>
            <a:pPr eaLnBrk="1" hangingPunct="1">
              <a:spcAft>
                <a:spcPts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Step 9:  Use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Feedback facility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to provide information</a:t>
            </a:r>
          </a:p>
          <a:p>
            <a:pPr eaLnBrk="1" hangingPunct="1">
              <a:spcAft>
                <a:spcPts val="0"/>
              </a:spcAft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Aft>
                <a:spcPts val="0"/>
              </a:spcAft>
              <a:buFont typeface="Arial" charset="0"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Aft>
                <a:spcPts val="0"/>
              </a:spcAft>
              <a:buFont typeface="Arial" charset="0"/>
              <a:buNone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07" y="5661248"/>
            <a:ext cx="90364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Further Process for Master Plan Approval could be adopted through Public domain Display  using Bhuvan Geoportal.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1619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784976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Calibri" charset="0"/>
                <a:cs typeface="Arial" charset="0"/>
              </a:rPr>
              <a:t>Web Portal For Approval</a:t>
            </a: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30" y="952183"/>
            <a:ext cx="8136904" cy="53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268788" y="3686175"/>
            <a:ext cx="1079500" cy="2873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4773613" y="4046538"/>
            <a:ext cx="144462" cy="792162"/>
          </a:xfrm>
          <a:prstGeom prst="up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623" name="TextBox 7"/>
          <p:cNvSpPr txBox="1">
            <a:spLocks noChangeArrowheads="1"/>
          </p:cNvSpPr>
          <p:nvPr/>
        </p:nvSpPr>
        <p:spPr bwMode="auto">
          <a:xfrm>
            <a:off x="3500438" y="4845050"/>
            <a:ext cx="3429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Login as TPO: Data Approver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5726" y="116632"/>
            <a:ext cx="8856984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Alerts For New Updates</a:t>
            </a: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612"/>
            <a:ext cx="8568952" cy="53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2205038"/>
            <a:ext cx="6258611" cy="32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/>
          <p:cNvSpPr>
            <a:spLocks noChangeArrowheads="1"/>
          </p:cNvSpPr>
          <p:nvPr/>
        </p:nvSpPr>
        <p:spPr bwMode="auto">
          <a:xfrm>
            <a:off x="2267744" y="6279645"/>
            <a:ext cx="4608512" cy="431800"/>
          </a:xfrm>
          <a:prstGeom prst="flowChartAlternateProcess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Alert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: Data 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Pending 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Approval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158725"/>
            <a:ext cx="8784976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Layer Tree And Legend 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Display</a:t>
            </a:r>
            <a:endParaRPr lang="en-US" sz="32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43" y="1197446"/>
            <a:ext cx="81772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63" y="5280397"/>
            <a:ext cx="78311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 Arrow 3"/>
          <p:cNvSpPr/>
          <p:nvPr/>
        </p:nvSpPr>
        <p:spPr>
          <a:xfrm rot="10800000">
            <a:off x="8203505" y="1735608"/>
            <a:ext cx="688975" cy="3959225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51920" y="5229200"/>
            <a:ext cx="865188" cy="812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9847582">
            <a:off x="3750268" y="3884496"/>
            <a:ext cx="182737" cy="14652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532117" y="1628354"/>
            <a:ext cx="360363" cy="14446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1292" y="1534269"/>
            <a:ext cx="1224136" cy="21602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504" y="116632"/>
            <a:ext cx="8856984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Explore 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for Data, “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Pending Approval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”</a:t>
            </a:r>
            <a:endParaRPr lang="en-US" sz="32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5689600" cy="38671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146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8526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4" name="Group 21"/>
          <p:cNvGrpSpPr>
            <a:grpSpLocks/>
          </p:cNvGrpSpPr>
          <p:nvPr/>
        </p:nvGrpSpPr>
        <p:grpSpPr bwMode="auto">
          <a:xfrm>
            <a:off x="6048375" y="1125538"/>
            <a:ext cx="2916238" cy="2303462"/>
            <a:chOff x="6047656" y="908720"/>
            <a:chExt cx="2916832" cy="2304256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731660" y="908720"/>
              <a:ext cx="1727552" cy="3604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UPLODED  DATA</a:t>
              </a:r>
            </a:p>
          </p:txBody>
        </p:sp>
        <p:pic>
          <p:nvPicPr>
            <p:cNvPr id="114706" name="Picture 3" descr="C:\Documents and Settings\Administrator\Local Settings\Temporary Internet Files\Content.IE5\3I10A3XT\MC90043262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276872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7" name="Picture 3" descr="C:\Documents and Settings\Administrator\Local Settings\Temporary Internet Files\Content.IE5\3I10A3XT\MC90043262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220486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6047656" y="2925540"/>
              <a:ext cx="1152760" cy="287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Approved</a:t>
              </a:r>
              <a:endPara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7884768" y="2925540"/>
              <a:ext cx="1079720" cy="287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Rejected</a:t>
              </a:r>
            </a:p>
          </p:txBody>
        </p:sp>
        <p:sp>
          <p:nvSpPr>
            <p:cNvPr id="16" name="Curved Left Arrow 15"/>
            <p:cNvSpPr>
              <a:spLocks noChangeArrowheads="1"/>
            </p:cNvSpPr>
            <p:nvPr/>
          </p:nvSpPr>
          <p:spPr bwMode="auto">
            <a:xfrm rot="1223505">
              <a:off x="6857446" y="1323200"/>
              <a:ext cx="504928" cy="1175155"/>
            </a:xfrm>
            <a:prstGeom prst="curvedLeftArrow">
              <a:avLst>
                <a:gd name="adj1" fmla="val 24998"/>
                <a:gd name="adj2" fmla="val 49995"/>
                <a:gd name="adj3" fmla="val 30875"/>
              </a:avLst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rved Right Arrow 16"/>
            <p:cNvSpPr>
              <a:spLocks noChangeArrowheads="1"/>
            </p:cNvSpPr>
            <p:nvPr/>
          </p:nvSpPr>
          <p:spPr bwMode="auto">
            <a:xfrm rot="-578154">
              <a:off x="7689465" y="1312084"/>
              <a:ext cx="604961" cy="1167214"/>
            </a:xfrm>
            <a:prstGeom prst="curvedRightArrow">
              <a:avLst>
                <a:gd name="adj1" fmla="val 24993"/>
                <a:gd name="adj2" fmla="val 50004"/>
                <a:gd name="adj3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763688" y="2708920"/>
            <a:ext cx="360040" cy="7200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3850" y="5013325"/>
            <a:ext cx="8208963" cy="16557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B05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Uploaded data has to be approved.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Approval authority can approve it using                                               this facility.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Clicking on                   button will make data in public domain.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Clicking on                          will reject the data and rejection reasons has to be mentioned.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On Rejection version of data will be maintained.	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1469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5589588"/>
            <a:ext cx="64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80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5805488"/>
            <a:ext cx="9001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1512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own Arrow 28"/>
          <p:cNvSpPr/>
          <p:nvPr/>
        </p:nvSpPr>
        <p:spPr>
          <a:xfrm rot="14101747">
            <a:off x="2082800" y="2514600"/>
            <a:ext cx="258763" cy="43656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1"/>
          <p:cNvGrpSpPr>
            <a:grpSpLocks/>
          </p:cNvGrpSpPr>
          <p:nvPr/>
        </p:nvGrpSpPr>
        <p:grpSpPr bwMode="auto">
          <a:xfrm>
            <a:off x="3889375" y="1824038"/>
            <a:ext cx="3910013" cy="4879975"/>
            <a:chOff x="5556738" y="1828800"/>
            <a:chExt cx="3446585" cy="4878549"/>
          </a:xfrm>
        </p:grpSpPr>
        <p:pic>
          <p:nvPicPr>
            <p:cNvPr id="87046" name="Picture 307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7"/>
            <a:stretch>
              <a:fillRect/>
            </a:stretch>
          </p:blipFill>
          <p:spPr bwMode="auto">
            <a:xfrm>
              <a:off x="5556738" y="1828800"/>
              <a:ext cx="3446585" cy="461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7" name="Text Box 284"/>
            <p:cNvSpPr txBox="1">
              <a:spLocks noChangeArrowheads="1"/>
            </p:cNvSpPr>
            <p:nvPr/>
          </p:nvSpPr>
          <p:spPr bwMode="auto">
            <a:xfrm>
              <a:off x="7389937" y="5008565"/>
              <a:ext cx="12251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Metro -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13 towns</a:t>
              </a:r>
            </a:p>
          </p:txBody>
        </p:sp>
        <p:sp>
          <p:nvSpPr>
            <p:cNvPr id="87048" name="Text Box 285"/>
            <p:cNvSpPr txBox="1">
              <a:spLocks noChangeArrowheads="1"/>
            </p:cNvSpPr>
            <p:nvPr/>
          </p:nvSpPr>
          <p:spPr bwMode="auto">
            <a:xfrm>
              <a:off x="7389936" y="5251453"/>
              <a:ext cx="1285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I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70  towns</a:t>
              </a:r>
            </a:p>
          </p:txBody>
        </p:sp>
        <p:sp>
          <p:nvSpPr>
            <p:cNvPr id="87049" name="Text Box 286"/>
            <p:cNvSpPr txBox="1">
              <a:spLocks noChangeArrowheads="1"/>
            </p:cNvSpPr>
            <p:nvPr/>
          </p:nvSpPr>
          <p:spPr bwMode="auto">
            <a:xfrm>
              <a:off x="7389936" y="5492753"/>
              <a:ext cx="12827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II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15 towns</a:t>
              </a:r>
            </a:p>
          </p:txBody>
        </p:sp>
        <p:sp>
          <p:nvSpPr>
            <p:cNvPr id="87050" name="Text Box 287"/>
            <p:cNvSpPr txBox="1">
              <a:spLocks noChangeArrowheads="1"/>
            </p:cNvSpPr>
            <p:nvPr/>
          </p:nvSpPr>
          <p:spPr bwMode="auto">
            <a:xfrm>
              <a:off x="7389937" y="5735640"/>
              <a:ext cx="13184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III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19 towns</a:t>
              </a:r>
            </a:p>
          </p:txBody>
        </p:sp>
        <p:sp>
          <p:nvSpPr>
            <p:cNvPr id="87051" name="Text Box 288"/>
            <p:cNvSpPr txBox="1">
              <a:spLocks noChangeArrowheads="1"/>
            </p:cNvSpPr>
            <p:nvPr/>
          </p:nvSpPr>
          <p:spPr bwMode="auto">
            <a:xfrm>
              <a:off x="7389936" y="5976940"/>
              <a:ext cx="13267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IV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17 towns</a:t>
              </a:r>
            </a:p>
          </p:txBody>
        </p:sp>
        <p:sp>
          <p:nvSpPr>
            <p:cNvPr id="87052" name="Text Box 289"/>
            <p:cNvSpPr txBox="1">
              <a:spLocks noChangeArrowheads="1"/>
            </p:cNvSpPr>
            <p:nvPr/>
          </p:nvSpPr>
          <p:spPr bwMode="auto">
            <a:xfrm>
              <a:off x="7389936" y="6219828"/>
              <a:ext cx="1215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V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6 towns</a:t>
              </a:r>
            </a:p>
          </p:txBody>
        </p:sp>
        <p:sp>
          <p:nvSpPr>
            <p:cNvPr id="87053" name="Text Box 290"/>
            <p:cNvSpPr txBox="1">
              <a:spLocks noChangeArrowheads="1"/>
            </p:cNvSpPr>
            <p:nvPr/>
          </p:nvSpPr>
          <p:spPr bwMode="auto">
            <a:xfrm>
              <a:off x="7389936" y="6461128"/>
              <a:ext cx="13267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FFFF99"/>
                  </a:solidFill>
                  <a:latin typeface="Trebuchet MS" charset="0"/>
                </a:rPr>
                <a:t>Class VI – </a:t>
              </a:r>
              <a:r>
                <a:rPr lang="en-US" sz="1000" b="1" i="1">
                  <a:solidFill>
                    <a:srgbClr val="FFFF99"/>
                  </a:solidFill>
                  <a:latin typeface="Trebuchet MS" charset="0"/>
                </a:rPr>
                <a:t>12 towns</a:t>
              </a:r>
            </a:p>
          </p:txBody>
        </p:sp>
        <p:sp>
          <p:nvSpPr>
            <p:cNvPr id="87054" name="Rectangle 27"/>
            <p:cNvSpPr>
              <a:spLocks noChangeAspect="1" noChangeArrowheads="1"/>
            </p:cNvSpPr>
            <p:nvPr/>
          </p:nvSpPr>
          <p:spPr bwMode="auto">
            <a:xfrm>
              <a:off x="7256585" y="5097466"/>
              <a:ext cx="84992" cy="92075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55" name="Oval 24"/>
            <p:cNvSpPr>
              <a:spLocks noChangeAspect="1" noChangeArrowheads="1"/>
            </p:cNvSpPr>
            <p:nvPr/>
          </p:nvSpPr>
          <p:spPr bwMode="auto">
            <a:xfrm>
              <a:off x="7260982" y="5353053"/>
              <a:ext cx="67408" cy="73025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56" name="AutoShape 38"/>
            <p:cNvSpPr>
              <a:spLocks noChangeAspect="1" noChangeArrowheads="1"/>
            </p:cNvSpPr>
            <p:nvPr/>
          </p:nvSpPr>
          <p:spPr bwMode="auto">
            <a:xfrm>
              <a:off x="7266844" y="5581650"/>
              <a:ext cx="58615" cy="82550"/>
            </a:xfrm>
            <a:prstGeom prst="can">
              <a:avLst>
                <a:gd name="adj" fmla="val 32503"/>
              </a:avLst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57" name="AutoShape 30"/>
            <p:cNvSpPr>
              <a:spLocks noChangeAspect="1" noChangeArrowheads="1"/>
            </p:cNvSpPr>
            <p:nvPr/>
          </p:nvSpPr>
          <p:spPr bwMode="auto">
            <a:xfrm>
              <a:off x="7256585" y="5819775"/>
              <a:ext cx="76200" cy="82550"/>
            </a:xfrm>
            <a:prstGeom prst="flowChartExtract">
              <a:avLst/>
            </a:prstGeom>
            <a:solidFill>
              <a:srgbClr val="99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58" name="AutoShape 40"/>
            <p:cNvSpPr>
              <a:spLocks noChangeAspect="1" noChangeArrowheads="1"/>
            </p:cNvSpPr>
            <p:nvPr/>
          </p:nvSpPr>
          <p:spPr bwMode="auto">
            <a:xfrm>
              <a:off x="7246327" y="6057903"/>
              <a:ext cx="92319" cy="100013"/>
            </a:xfrm>
            <a:prstGeom prst="diamond">
              <a:avLst/>
            </a:prstGeom>
            <a:solidFill>
              <a:srgbClr val="3333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59" name="AutoShape 42"/>
            <p:cNvSpPr>
              <a:spLocks noChangeAspect="1" noChangeArrowheads="1"/>
            </p:cNvSpPr>
            <p:nvPr/>
          </p:nvSpPr>
          <p:spPr bwMode="auto">
            <a:xfrm>
              <a:off x="7233138" y="6313488"/>
              <a:ext cx="101112" cy="809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Oval 35"/>
            <p:cNvSpPr>
              <a:spLocks noChangeAspect="1" noChangeArrowheads="1"/>
            </p:cNvSpPr>
            <p:nvPr/>
          </p:nvSpPr>
          <p:spPr bwMode="auto">
            <a:xfrm>
              <a:off x="7260982" y="6556378"/>
              <a:ext cx="67408" cy="7302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7061" name="AutoShape 38"/>
            <p:cNvSpPr>
              <a:spLocks noChangeAspect="1" noChangeArrowheads="1"/>
            </p:cNvSpPr>
            <p:nvPr/>
          </p:nvSpPr>
          <p:spPr bwMode="auto">
            <a:xfrm>
              <a:off x="6567854" y="2206628"/>
              <a:ext cx="52754" cy="79375"/>
            </a:xfrm>
            <a:prstGeom prst="can">
              <a:avLst>
                <a:gd name="adj" fmla="val 34725"/>
              </a:avLst>
            </a:prstGeom>
            <a:solidFill>
              <a:srgbClr val="66FFFF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2" name="AutoShape 38"/>
            <p:cNvSpPr>
              <a:spLocks noChangeAspect="1" noChangeArrowheads="1"/>
            </p:cNvSpPr>
            <p:nvPr/>
          </p:nvSpPr>
          <p:spPr bwMode="auto">
            <a:xfrm>
              <a:off x="6520961" y="2379663"/>
              <a:ext cx="52754" cy="80962"/>
            </a:xfrm>
            <a:prstGeom prst="can">
              <a:avLst>
                <a:gd name="adj" fmla="val 35419"/>
              </a:avLst>
            </a:prstGeom>
            <a:solidFill>
              <a:srgbClr val="66FFFF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3" name="AutoShape 40"/>
            <p:cNvSpPr>
              <a:spLocks noChangeAspect="1" noChangeArrowheads="1"/>
            </p:cNvSpPr>
            <p:nvPr/>
          </p:nvSpPr>
          <p:spPr bwMode="auto">
            <a:xfrm>
              <a:off x="6635261" y="2459041"/>
              <a:ext cx="77666" cy="92075"/>
            </a:xfrm>
            <a:prstGeom prst="diamond">
              <a:avLst/>
            </a:prstGeom>
            <a:solidFill>
              <a:srgbClr val="3333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4" name="AutoShape 42"/>
            <p:cNvSpPr>
              <a:spLocks noChangeAspect="1" noChangeArrowheads="1"/>
            </p:cNvSpPr>
            <p:nvPr/>
          </p:nvSpPr>
          <p:spPr bwMode="auto">
            <a:xfrm>
              <a:off x="6748098" y="2154241"/>
              <a:ext cx="79131" cy="66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Oval 35"/>
            <p:cNvSpPr>
              <a:spLocks noChangeAspect="1" noChangeArrowheads="1"/>
            </p:cNvSpPr>
            <p:nvPr/>
          </p:nvSpPr>
          <p:spPr bwMode="auto">
            <a:xfrm>
              <a:off x="6635263" y="2306638"/>
              <a:ext cx="60081" cy="6985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6" name="Oval 35"/>
            <p:cNvSpPr>
              <a:spLocks noChangeAspect="1" noChangeArrowheads="1"/>
            </p:cNvSpPr>
            <p:nvPr/>
          </p:nvSpPr>
          <p:spPr bwMode="auto">
            <a:xfrm>
              <a:off x="6707067" y="2382838"/>
              <a:ext cx="58615" cy="6985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7" name="AutoShape 42"/>
            <p:cNvSpPr>
              <a:spLocks noChangeAspect="1" noChangeArrowheads="1"/>
            </p:cNvSpPr>
            <p:nvPr/>
          </p:nvSpPr>
          <p:spPr bwMode="auto">
            <a:xfrm>
              <a:off x="6389078" y="2230441"/>
              <a:ext cx="79131" cy="66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Oval 35"/>
            <p:cNvSpPr>
              <a:spLocks noChangeAspect="1" noChangeArrowheads="1"/>
            </p:cNvSpPr>
            <p:nvPr/>
          </p:nvSpPr>
          <p:spPr bwMode="auto">
            <a:xfrm>
              <a:off x="6446229" y="2493963"/>
              <a:ext cx="60080" cy="6985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69" name="AutoShape 30"/>
            <p:cNvSpPr>
              <a:spLocks noChangeAspect="1" noChangeArrowheads="1"/>
            </p:cNvSpPr>
            <p:nvPr/>
          </p:nvSpPr>
          <p:spPr bwMode="auto">
            <a:xfrm>
              <a:off x="6412524" y="2382838"/>
              <a:ext cx="65943" cy="76200"/>
            </a:xfrm>
            <a:prstGeom prst="flowChartExtract">
              <a:avLst/>
            </a:prstGeom>
            <a:solidFill>
              <a:srgbClr val="9900CC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70" name="AutoShape 42"/>
            <p:cNvSpPr>
              <a:spLocks noChangeAspect="1" noChangeArrowheads="1"/>
            </p:cNvSpPr>
            <p:nvPr/>
          </p:nvSpPr>
          <p:spPr bwMode="auto">
            <a:xfrm>
              <a:off x="6707067" y="2230441"/>
              <a:ext cx="77665" cy="66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AutoShape 42"/>
            <p:cNvSpPr>
              <a:spLocks noChangeAspect="1" noChangeArrowheads="1"/>
            </p:cNvSpPr>
            <p:nvPr/>
          </p:nvSpPr>
          <p:spPr bwMode="auto">
            <a:xfrm>
              <a:off x="6775940" y="2451103"/>
              <a:ext cx="79131" cy="66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AutoShape 30"/>
            <p:cNvSpPr>
              <a:spLocks noChangeAspect="1" noChangeArrowheads="1"/>
            </p:cNvSpPr>
            <p:nvPr/>
          </p:nvSpPr>
          <p:spPr bwMode="auto">
            <a:xfrm>
              <a:off x="6635261" y="2154238"/>
              <a:ext cx="65943" cy="76200"/>
            </a:xfrm>
            <a:prstGeom prst="flowChartExtract">
              <a:avLst/>
            </a:prstGeom>
            <a:solidFill>
              <a:srgbClr val="9900CC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73" name="AutoShape 40"/>
            <p:cNvSpPr>
              <a:spLocks noChangeAspect="1" noChangeArrowheads="1"/>
            </p:cNvSpPr>
            <p:nvPr/>
          </p:nvSpPr>
          <p:spPr bwMode="auto">
            <a:xfrm>
              <a:off x="6494586" y="2306641"/>
              <a:ext cx="79131" cy="92075"/>
            </a:xfrm>
            <a:prstGeom prst="diamond">
              <a:avLst/>
            </a:prstGeom>
            <a:solidFill>
              <a:srgbClr val="3333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074" name="AutoShape 40"/>
            <p:cNvSpPr>
              <a:spLocks noChangeAspect="1" noChangeArrowheads="1"/>
            </p:cNvSpPr>
            <p:nvPr/>
          </p:nvSpPr>
          <p:spPr bwMode="auto">
            <a:xfrm>
              <a:off x="6775938" y="2306641"/>
              <a:ext cx="77666" cy="92075"/>
            </a:xfrm>
            <a:prstGeom prst="diamond">
              <a:avLst/>
            </a:prstGeom>
            <a:solidFill>
              <a:srgbClr val="3333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8290" y="58735"/>
            <a:ext cx="9144000" cy="477838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rebuchet MS" charset="0"/>
              </a:rPr>
              <a:t>National Urban Information System (NUIS)</a:t>
            </a:r>
          </a:p>
        </p:txBody>
      </p:sp>
      <p:sp>
        <p:nvSpPr>
          <p:cNvPr id="87044" name="Rectangle 47"/>
          <p:cNvSpPr>
            <a:spLocks noChangeArrowheads="1"/>
          </p:cNvSpPr>
          <p:nvPr/>
        </p:nvSpPr>
        <p:spPr bwMode="auto">
          <a:xfrm>
            <a:off x="69850" y="782638"/>
            <a:ext cx="860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just" eaLnBrk="0" hangingPunct="0">
              <a:spcBef>
                <a:spcPct val="50000"/>
              </a:spcBef>
              <a:buClr>
                <a:srgbClr val="FFC000"/>
              </a:buClr>
              <a:buFont typeface="Wingdings" charset="0"/>
              <a:buChar char="v"/>
            </a:pPr>
            <a:r>
              <a:rPr lang="en-US" sz="2000" b="1">
                <a:solidFill>
                  <a:srgbClr val="FF840C"/>
                </a:solidFill>
              </a:rPr>
              <a:t>Scope:</a:t>
            </a:r>
            <a:r>
              <a:rPr lang="en-US" sz="2000" b="1">
                <a:solidFill>
                  <a:srgbClr val="D6EBFF"/>
                </a:solidFill>
              </a:rPr>
              <a:t> </a:t>
            </a:r>
            <a:r>
              <a:rPr lang="en-US" sz="2000" b="1" i="1">
                <a:solidFill>
                  <a:srgbClr val="D6EBFF"/>
                </a:solidFill>
              </a:rPr>
              <a:t>Large scale Urban Geospatial database for various levels of Urban Planning, Infrastructure development and e-governance</a:t>
            </a:r>
            <a:r>
              <a:rPr lang="en-US" b="1" i="1">
                <a:solidFill>
                  <a:srgbClr val="D6EBFF"/>
                </a:solidFill>
              </a:rPr>
              <a:t>.</a:t>
            </a:r>
          </a:p>
        </p:txBody>
      </p:sp>
      <p:sp>
        <p:nvSpPr>
          <p:cNvPr id="51" name="Text Box 1030"/>
          <p:cNvSpPr txBox="1">
            <a:spLocks noChangeArrowheads="1"/>
          </p:cNvSpPr>
          <p:nvPr/>
        </p:nvSpPr>
        <p:spPr bwMode="auto">
          <a:xfrm>
            <a:off x="1192213" y="1847850"/>
            <a:ext cx="3181350" cy="5183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  <a:cs typeface="Arial" charset="0"/>
              </a:rPr>
              <a:t>Primary Layers</a:t>
            </a:r>
            <a:endParaRPr lang="en-US" sz="1200" dirty="0" smtClean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Urban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land use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Physiography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Geomorphology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Geological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Structures 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Lithology </a:t>
            </a:r>
            <a:endParaRPr lang="fr-FR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fr-FR" sz="1400" dirty="0" smtClean="0">
                <a:solidFill>
                  <a:srgbClr val="FFFFFF"/>
                </a:solidFill>
                <a:cs typeface="Arial" charset="0"/>
              </a:rPr>
              <a:t>  </a:t>
            </a:r>
            <a:r>
              <a:rPr lang="fr-FR" sz="1400" dirty="0" err="1" smtClean="0">
                <a:solidFill>
                  <a:srgbClr val="FFFFFF"/>
                </a:solidFill>
                <a:cs typeface="Arial" charset="0"/>
              </a:rPr>
              <a:t>Soils</a:t>
            </a:r>
            <a:r>
              <a:rPr lang="fr-FR" sz="1400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Drainage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Surface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Water bodies 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Road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Rail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Canal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Transportation Nodes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  <a:cs typeface="Arial" charset="0"/>
              </a:rPr>
              <a:t>Incorporated Layers</a:t>
            </a:r>
            <a:endParaRPr lang="en-US" sz="1200" b="1" dirty="0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200" dirty="0">
                <a:solidFill>
                  <a:srgbClr val="FFFFFF"/>
                </a:solidFill>
                <a:ea typeface="Times New Roman" charset="0"/>
                <a:cs typeface="Arial" charset="0"/>
              </a:rPr>
              <a:t> Administrative Boundaries 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200" dirty="0">
                <a:solidFill>
                  <a:srgbClr val="FFFFFF"/>
                </a:solidFill>
                <a:ea typeface="Times New Roman" charset="0"/>
                <a:cs typeface="Arial" charset="0"/>
              </a:rPr>
              <a:t> Forest Boundary 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200" dirty="0">
                <a:solidFill>
                  <a:srgbClr val="FFFFFF"/>
                </a:solidFill>
                <a:ea typeface="Times New Roman" charset="0"/>
                <a:cs typeface="Arial" charset="0"/>
              </a:rPr>
              <a:t>Settlement &amp; Village Locations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r>
              <a:rPr lang="en-US" sz="1200" dirty="0">
                <a:solidFill>
                  <a:srgbClr val="FFFFFF"/>
                </a:solidFill>
                <a:ea typeface="Times New Roman" charset="0"/>
                <a:cs typeface="Arial" charset="0"/>
              </a:rPr>
              <a:t>City / Town Boundaries</a:t>
            </a:r>
          </a:p>
          <a:p>
            <a:pPr>
              <a:lnSpc>
                <a:spcPct val="120000"/>
              </a:lnSpc>
              <a:buFont typeface="Arial Black" charset="0"/>
              <a:buAutoNum type="arabicPeriod"/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Data Rejection</a:t>
            </a:r>
            <a:endParaRPr lang="en-US" sz="36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5689600" cy="38671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8526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8" name="Group 21"/>
          <p:cNvGrpSpPr>
            <a:grpSpLocks/>
          </p:cNvGrpSpPr>
          <p:nvPr/>
        </p:nvGrpSpPr>
        <p:grpSpPr bwMode="auto">
          <a:xfrm>
            <a:off x="6048250" y="1125538"/>
            <a:ext cx="2916238" cy="2303462"/>
            <a:chOff x="6047656" y="908720"/>
            <a:chExt cx="2916832" cy="2304256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731785" y="908720"/>
              <a:ext cx="1727552" cy="3604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UPLODED  DATA</a:t>
              </a:r>
            </a:p>
          </p:txBody>
        </p:sp>
        <p:pic>
          <p:nvPicPr>
            <p:cNvPr id="115731" name="Picture 3" descr="C:\Documents and Settings\Administrator\Local Settings\Temporary Internet Files\Content.IE5\3I10A3XT\MC90043262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276872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32" name="Picture 3" descr="C:\Documents and Settings\Administrator\Local Settings\Temporary Internet Files\Content.IE5\3I10A3XT\MC90043262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220486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6047656" y="2925540"/>
              <a:ext cx="1152760" cy="287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Approval</a:t>
              </a: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7884768" y="2925540"/>
              <a:ext cx="1079720" cy="287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Rejected</a:t>
              </a:r>
            </a:p>
          </p:txBody>
        </p:sp>
        <p:sp>
          <p:nvSpPr>
            <p:cNvPr id="16" name="Curved Left Arrow 15"/>
            <p:cNvSpPr>
              <a:spLocks noChangeArrowheads="1"/>
            </p:cNvSpPr>
            <p:nvPr/>
          </p:nvSpPr>
          <p:spPr bwMode="auto">
            <a:xfrm rot="1223505">
              <a:off x="6857446" y="1323200"/>
              <a:ext cx="504928" cy="1175155"/>
            </a:xfrm>
            <a:prstGeom prst="curvedLeftArrow">
              <a:avLst>
                <a:gd name="adj1" fmla="val 24998"/>
                <a:gd name="adj2" fmla="val 49995"/>
                <a:gd name="adj3" fmla="val 30875"/>
              </a:avLst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rved Right Arrow 16"/>
            <p:cNvSpPr>
              <a:spLocks noChangeArrowheads="1"/>
            </p:cNvSpPr>
            <p:nvPr/>
          </p:nvSpPr>
          <p:spPr bwMode="auto">
            <a:xfrm rot="-578154">
              <a:off x="7689465" y="1312084"/>
              <a:ext cx="604961" cy="1167214"/>
            </a:xfrm>
            <a:prstGeom prst="curvedRightArrow">
              <a:avLst>
                <a:gd name="adj1" fmla="val 24993"/>
                <a:gd name="adj2" fmla="val 50004"/>
                <a:gd name="adj3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67493" y="5732735"/>
            <a:ext cx="8208963" cy="936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</a:rPr>
              <a:t>Click on                      button to reject the data.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</a:rPr>
              <a:t>Give  rejection reasons.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</a:rPr>
              <a:t>Version of rejected data will be maintained for further reference.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1157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63" y="5867871"/>
            <a:ext cx="9001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1331640" y="2708920"/>
            <a:ext cx="432048" cy="7200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2045494" y="2715419"/>
            <a:ext cx="300038" cy="863600"/>
          </a:xfrm>
          <a:prstGeom prst="down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57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20526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ardrop 27"/>
          <p:cNvSpPr/>
          <p:nvPr/>
        </p:nvSpPr>
        <p:spPr>
          <a:xfrm>
            <a:off x="6786563" y="3716338"/>
            <a:ext cx="2178050" cy="1081087"/>
          </a:xfrm>
          <a:prstGeom prst="teardrop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Versions Of data for further reference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8243888" y="3429000"/>
            <a:ext cx="215900" cy="28733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528" y="3933056"/>
            <a:ext cx="1592560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07704" y="5013325"/>
            <a:ext cx="2378546" cy="4159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Versions of spatial data</a:t>
            </a:r>
          </a:p>
        </p:txBody>
      </p:sp>
      <p:sp>
        <p:nvSpPr>
          <p:cNvPr id="36" name="Down Arrow 35"/>
          <p:cNvSpPr/>
          <p:nvPr/>
        </p:nvSpPr>
        <p:spPr>
          <a:xfrm rot="17863117">
            <a:off x="1991519" y="3998119"/>
            <a:ext cx="300037" cy="1330325"/>
          </a:xfrm>
          <a:prstGeom prst="down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4712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5072074"/>
            <a:ext cx="2809875" cy="352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41288" y="152400"/>
            <a:ext cx="9002712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6739" name="TextBox 46"/>
          <p:cNvSpPr txBox="1">
            <a:spLocks noChangeArrowheads="1"/>
          </p:cNvSpPr>
          <p:nvPr/>
        </p:nvSpPr>
        <p:spPr bwMode="auto">
          <a:xfrm>
            <a:off x="251520" y="228600"/>
            <a:ext cx="8784976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FF00"/>
                </a:solidFill>
                <a:latin typeface="Calibri" charset="0"/>
              </a:rPr>
              <a:t>Feedback Mechanism</a:t>
            </a:r>
          </a:p>
        </p:txBody>
      </p:sp>
      <p:pic>
        <p:nvPicPr>
          <p:cNvPr id="1167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732463"/>
            <a:ext cx="7832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5582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004048" y="5732463"/>
            <a:ext cx="790575" cy="64928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67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745" y="1484784"/>
            <a:ext cx="33162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 rot="17863136">
            <a:off x="4878258" y="5096790"/>
            <a:ext cx="189710" cy="85248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575423">
            <a:off x="8385175" y="1566863"/>
            <a:ext cx="460375" cy="4516437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7834" y="1357263"/>
            <a:ext cx="1224136" cy="21602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79263" y="-18257"/>
            <a:ext cx="8785225" cy="114300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Access to Town Admin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73783"/>
            <a:ext cx="8784976" cy="1735137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1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</a:t>
            </a:r>
            <a:r>
              <a:rPr lang="en-US" sz="2300" dirty="0">
                <a:solidFill>
                  <a:srgbClr val="0000FF"/>
                </a:solidFill>
                <a:latin typeface="Calibri" charset="0"/>
              </a:rPr>
              <a:t>“Web portal Login” 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through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Login as TA</a:t>
            </a: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2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 data-tree on </a:t>
            </a:r>
            <a:r>
              <a:rPr lang="en-US" sz="2300" dirty="0" err="1">
                <a:solidFill>
                  <a:srgbClr val="FF0000"/>
                </a:solidFill>
                <a:latin typeface="Calibri" charset="0"/>
              </a:rPr>
              <a:t>Bhuvan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 NUIS, Display layer &amp; Legend</a:t>
            </a:r>
          </a:p>
          <a:p>
            <a:pPr eaLnBrk="1" hangingPunct="1"/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3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Explore/ </a:t>
            </a:r>
            <a:r>
              <a:rPr lang="en-US" sz="2300" dirty="0" err="1">
                <a:solidFill>
                  <a:srgbClr val="FF0000"/>
                </a:solidFill>
                <a:latin typeface="Calibri" charset="0"/>
              </a:rPr>
              <a:t>Analyse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 Layer(s).</a:t>
            </a:r>
            <a:endParaRPr lang="en-US" sz="2300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4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Based on Analysis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US" sz="2300" dirty="0" smtClean="0">
                <a:solidFill>
                  <a:srgbClr val="0000FF"/>
                </a:solidFill>
                <a:latin typeface="Calibri" charset="0"/>
              </a:rPr>
              <a:t>Send </a:t>
            </a:r>
            <a:r>
              <a:rPr lang="en-US" sz="2300" dirty="0">
                <a:solidFill>
                  <a:srgbClr val="0000FF"/>
                </a:solidFill>
                <a:latin typeface="Calibri" charset="0"/>
              </a:rPr>
              <a:t>Feedback </a:t>
            </a:r>
            <a:r>
              <a:rPr lang="en-US" sz="2300" dirty="0" smtClean="0">
                <a:solidFill>
                  <a:srgbClr val="0000FF"/>
                </a:solidFill>
                <a:latin typeface="Calibri" charset="0"/>
              </a:rPr>
              <a:t>“</a:t>
            </a: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5900" y="3150096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Acces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 to State Admin</a:t>
            </a:r>
            <a:endParaRPr lang="en-US" sz="4400" dirty="0">
              <a:solidFill>
                <a:srgbClr val="FFFF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4286969"/>
            <a:ext cx="8784976" cy="22383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1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</a:t>
            </a:r>
            <a:r>
              <a:rPr lang="en-US" sz="2300" dirty="0">
                <a:solidFill>
                  <a:srgbClr val="0000FF"/>
                </a:solidFill>
                <a:latin typeface="Calibri" charset="0"/>
              </a:rPr>
              <a:t>“Web portal Login” 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through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submit button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2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Select town under the relevant state.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3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 data-tree on </a:t>
            </a:r>
            <a:r>
              <a:rPr lang="en-US" sz="2300" dirty="0" err="1">
                <a:solidFill>
                  <a:srgbClr val="FF0000"/>
                </a:solidFill>
                <a:latin typeface="Calibri" charset="0"/>
              </a:rPr>
              <a:t>Bhuvan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 NUIS, Display layer &amp; Legend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4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Explore/ </a:t>
            </a:r>
            <a:r>
              <a:rPr lang="en-US" sz="2300" dirty="0" err="1">
                <a:solidFill>
                  <a:srgbClr val="FF0000"/>
                </a:solidFill>
                <a:latin typeface="Calibri" charset="0"/>
              </a:rPr>
              <a:t>Analyse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 Layer(s).</a:t>
            </a:r>
            <a:endParaRPr lang="en-US" sz="23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5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Based on Analysis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US" sz="2300" dirty="0" smtClean="0">
                <a:solidFill>
                  <a:srgbClr val="0000FF"/>
                </a:solidFill>
                <a:latin typeface="Calibri" charset="0"/>
              </a:rPr>
              <a:t>Send Feedback”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764704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Acces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 to National Admin</a:t>
            </a:r>
            <a:endParaRPr lang="en-US" sz="4400" dirty="0">
              <a:solidFill>
                <a:srgbClr val="FFFF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7500" y="1964357"/>
            <a:ext cx="8516938" cy="25447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1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</a:t>
            </a:r>
            <a:r>
              <a:rPr lang="en-US" sz="2300" dirty="0">
                <a:solidFill>
                  <a:srgbClr val="0000FF"/>
                </a:solidFill>
                <a:latin typeface="Calibri" charset="0"/>
              </a:rPr>
              <a:t>“Web portal Login” 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through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submit button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2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Select state.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3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Select town under the relevant state.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4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 data-tree on </a:t>
            </a:r>
            <a:r>
              <a:rPr lang="en-US" sz="2300" dirty="0" err="1">
                <a:solidFill>
                  <a:srgbClr val="FF0000"/>
                </a:solidFill>
                <a:latin typeface="Calibri" charset="0"/>
              </a:rPr>
              <a:t>Bhuvan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 NUIS, Display layer &amp; Legend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5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Explore/ Analyses Layer(s).</a:t>
            </a:r>
            <a:endParaRPr lang="en-US" sz="23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solidFill>
                  <a:srgbClr val="008000"/>
                </a:solidFill>
                <a:latin typeface="Calibri" charset="0"/>
              </a:rPr>
              <a:t>Step 6</a:t>
            </a:r>
            <a:r>
              <a:rPr lang="en-US" sz="2300" dirty="0">
                <a:solidFill>
                  <a:srgbClr val="FF0000"/>
                </a:solidFill>
                <a:latin typeface="Calibri" charset="0"/>
              </a:rPr>
              <a:t>:  Based on Analysis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US" sz="2300" dirty="0" smtClean="0">
                <a:solidFill>
                  <a:srgbClr val="0000FF"/>
                </a:solidFill>
                <a:latin typeface="Calibri" charset="0"/>
              </a:rPr>
              <a:t>Send Feedback”</a:t>
            </a: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9811" name="TextBox 46"/>
          <p:cNvSpPr txBox="1">
            <a:spLocks noChangeArrowheads="1"/>
          </p:cNvSpPr>
          <p:nvPr/>
        </p:nvSpPr>
        <p:spPr bwMode="auto">
          <a:xfrm>
            <a:off x="107504" y="116632"/>
            <a:ext cx="8928992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Web Portal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Login -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Town Admin</a:t>
            </a: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7715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268913" y="3686175"/>
            <a:ext cx="1079500" cy="2873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5773738" y="4046538"/>
            <a:ext cx="144462" cy="792162"/>
          </a:xfrm>
          <a:prstGeom prst="up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815" name="TextBox 7"/>
          <p:cNvSpPr txBox="1">
            <a:spLocks noChangeArrowheads="1"/>
          </p:cNvSpPr>
          <p:nvPr/>
        </p:nvSpPr>
        <p:spPr bwMode="auto">
          <a:xfrm>
            <a:off x="4500563" y="4845050"/>
            <a:ext cx="34290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Login as TA: Town Administrator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0835" name="TextBox 46"/>
          <p:cNvSpPr txBox="1">
            <a:spLocks noChangeArrowheads="1"/>
          </p:cNvSpPr>
          <p:nvPr/>
        </p:nvSpPr>
        <p:spPr bwMode="auto">
          <a:xfrm>
            <a:off x="107504" y="116632"/>
            <a:ext cx="8856984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FF00"/>
                </a:solidFill>
                <a:latin typeface="Calibri" charset="0"/>
                <a:cs typeface="Arial" charset="0"/>
              </a:rPr>
              <a:t>Web Portal For Town Admin</a:t>
            </a:r>
            <a:r>
              <a:rPr lang="en-US" sz="36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……..</a:t>
            </a:r>
            <a:r>
              <a:rPr lang="en-US" sz="3600" b="1" dirty="0" err="1" smtClean="0">
                <a:solidFill>
                  <a:srgbClr val="FFFF00"/>
                </a:solidFill>
                <a:latin typeface="Calibri" charset="0"/>
                <a:cs typeface="Arial" charset="0"/>
              </a:rPr>
              <a:t>contd</a:t>
            </a:r>
            <a:endParaRPr lang="en-US" sz="3600" b="1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1338"/>
            <a:ext cx="8686800" cy="46799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849" y="1912838"/>
            <a:ext cx="2790825" cy="32385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06787" y="2341463"/>
            <a:ext cx="1928812" cy="10715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538787" y="2293838"/>
            <a:ext cx="1516062" cy="25479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1859" name="TextBox 46"/>
          <p:cNvSpPr txBox="1">
            <a:spLocks noChangeArrowheads="1"/>
          </p:cNvSpPr>
          <p:nvPr/>
        </p:nvSpPr>
        <p:spPr bwMode="auto">
          <a:xfrm>
            <a:off x="107504" y="158725"/>
            <a:ext cx="8928992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Web Portal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Login - State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&amp; National Admin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17600"/>
            <a:ext cx="7715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411413" y="3686175"/>
            <a:ext cx="1079500" cy="2873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2916238" y="4046538"/>
            <a:ext cx="144462" cy="792162"/>
          </a:xfrm>
          <a:prstGeom prst="up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863" name="TextBox 7"/>
          <p:cNvSpPr txBox="1">
            <a:spLocks noChangeArrowheads="1"/>
          </p:cNvSpPr>
          <p:nvPr/>
        </p:nvSpPr>
        <p:spPr bwMode="auto">
          <a:xfrm>
            <a:off x="1643062" y="4869160"/>
            <a:ext cx="4441105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/>
              <a:t>Submit Option: </a:t>
            </a:r>
            <a:r>
              <a:rPr lang="en-US" sz="1600" b="1" dirty="0"/>
              <a:t>For State &amp; National Admin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2883" name="TextBox 46"/>
          <p:cNvSpPr txBox="1">
            <a:spLocks noChangeArrowheads="1"/>
          </p:cNvSpPr>
          <p:nvPr/>
        </p:nvSpPr>
        <p:spPr bwMode="auto">
          <a:xfrm>
            <a:off x="151290" y="188640"/>
            <a:ext cx="8856984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00"/>
                </a:solidFill>
                <a:latin typeface="Calibri" charset="0"/>
                <a:cs typeface="Arial" charset="0"/>
              </a:rPr>
              <a:t>Web Portal For State Admin</a:t>
            </a: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74" y="1413346"/>
            <a:ext cx="86852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949" y="2056283"/>
            <a:ext cx="3295650" cy="38052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413471"/>
            <a:ext cx="1571625" cy="500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822574" y="2270596"/>
            <a:ext cx="2000250" cy="2143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822574" y="4421658"/>
            <a:ext cx="2000250" cy="992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12288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74" y="2594446"/>
            <a:ext cx="561975" cy="9286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3907" name="TextBox 46"/>
          <p:cNvSpPr txBox="1">
            <a:spLocks noChangeArrowheads="1"/>
          </p:cNvSpPr>
          <p:nvPr/>
        </p:nvSpPr>
        <p:spPr bwMode="auto">
          <a:xfrm>
            <a:off x="149837" y="188640"/>
            <a:ext cx="8856984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Calibri" charset="0"/>
                <a:cs typeface="Arial" charset="0"/>
              </a:rPr>
              <a:t>Web Portal For National Admin</a:t>
            </a: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49363"/>
            <a:ext cx="86852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643063"/>
            <a:ext cx="3714750" cy="4318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14500" y="2143125"/>
            <a:ext cx="1928813" cy="2571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1239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286000"/>
            <a:ext cx="1003300" cy="23479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14500" y="4714875"/>
            <a:ext cx="1928813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107920"/>
            <a:ext cx="8784976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Help Documents(For further reading)</a:t>
            </a: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727233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797425"/>
            <a:ext cx="51498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nt Arrow 6"/>
          <p:cNvSpPr/>
          <p:nvPr/>
        </p:nvSpPr>
        <p:spPr>
          <a:xfrm rot="9059190">
            <a:off x="7525945" y="1623186"/>
            <a:ext cx="684212" cy="3881437"/>
          </a:xfrm>
          <a:prstGeom prst="ben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72200" y="4725144"/>
            <a:ext cx="648072" cy="917864"/>
          </a:xfrm>
          <a:prstGeom prst="ellipse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7020272" y="4725144"/>
            <a:ext cx="720080" cy="917864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483768" y="5517232"/>
            <a:ext cx="3960440" cy="1152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2000" b="1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Help document for Web Portal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Help document for Bhuvan NUIS QGIS Plug-in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1501279"/>
            <a:ext cx="1224136" cy="21602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4"/>
          <p:cNvGrpSpPr>
            <a:grpSpLocks/>
          </p:cNvGrpSpPr>
          <p:nvPr/>
        </p:nvGrpSpPr>
        <p:grpSpPr bwMode="auto">
          <a:xfrm>
            <a:off x="77829" y="14288"/>
            <a:ext cx="9115384" cy="6710362"/>
            <a:chOff x="77291" y="14299"/>
            <a:chExt cx="9115795" cy="6710351"/>
          </a:xfrm>
        </p:grpSpPr>
        <p:grpSp>
          <p:nvGrpSpPr>
            <p:cNvPr id="88072" name="Group 30"/>
            <p:cNvGrpSpPr>
              <a:grpSpLocks/>
            </p:cNvGrpSpPr>
            <p:nvPr/>
          </p:nvGrpSpPr>
          <p:grpSpPr bwMode="auto">
            <a:xfrm>
              <a:off x="123093" y="552450"/>
              <a:ext cx="2591484" cy="6172200"/>
              <a:chOff x="133350" y="533400"/>
              <a:chExt cx="2807907" cy="6172200"/>
            </a:xfrm>
          </p:grpSpPr>
          <p:sp>
            <p:nvSpPr>
              <p:cNvPr id="88093" name="Rectangle 20"/>
              <p:cNvSpPr>
                <a:spLocks noChangeArrowheads="1"/>
              </p:cNvSpPr>
              <p:nvPr/>
            </p:nvSpPr>
            <p:spPr bwMode="auto">
              <a:xfrm>
                <a:off x="161925" y="4724400"/>
                <a:ext cx="200088" cy="323165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bIns="0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8094" name="Picture 5" descr="Fig3_AnnRe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50" y="4724400"/>
                <a:ext cx="2659879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5" name="Picture 2" descr="Fig3_AnnRe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25" y="533400"/>
                <a:ext cx="2590800" cy="1958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96" name="Picture 4" descr="Fig3_AnnRe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25" y="2647950"/>
                <a:ext cx="2590799" cy="1950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097" name="Text Box 8"/>
              <p:cNvSpPr txBox="1">
                <a:spLocks noChangeArrowheads="1"/>
              </p:cNvSpPr>
              <p:nvPr/>
            </p:nvSpPr>
            <p:spPr bwMode="auto">
              <a:xfrm>
                <a:off x="1650418" y="533400"/>
                <a:ext cx="54753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BASE </a:t>
                </a:r>
              </a:p>
            </p:txBody>
          </p:sp>
          <p:sp>
            <p:nvSpPr>
              <p:cNvPr id="88098" name="Text Box 9"/>
              <p:cNvSpPr txBox="1">
                <a:spLocks noChangeArrowheads="1"/>
              </p:cNvSpPr>
              <p:nvPr/>
            </p:nvSpPr>
            <p:spPr bwMode="auto">
              <a:xfrm>
                <a:off x="1650418" y="2647950"/>
                <a:ext cx="129083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URBAN LANDUSE </a:t>
                </a:r>
              </a:p>
            </p:txBody>
          </p:sp>
          <p:sp>
            <p:nvSpPr>
              <p:cNvPr id="88099" name="Text Box 11"/>
              <p:cNvSpPr txBox="1">
                <a:spLocks noChangeArrowheads="1"/>
              </p:cNvSpPr>
              <p:nvPr/>
            </p:nvSpPr>
            <p:spPr bwMode="auto">
              <a:xfrm>
                <a:off x="1650418" y="4714875"/>
                <a:ext cx="4918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SOIL</a:t>
                </a:r>
              </a:p>
            </p:txBody>
          </p:sp>
        </p:grpSp>
        <p:pic>
          <p:nvPicPr>
            <p:cNvPr id="88073" name="Picture 15" descr="Fig3_AnnR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55" y="2845954"/>
              <a:ext cx="3166046" cy="265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4" name="Text Box 7"/>
            <p:cNvSpPr txBox="1">
              <a:spLocks noChangeArrowheads="1"/>
            </p:cNvSpPr>
            <p:nvPr/>
          </p:nvSpPr>
          <p:spPr bwMode="auto">
            <a:xfrm>
              <a:off x="4207008" y="5450794"/>
              <a:ext cx="19863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Korba Town </a:t>
              </a:r>
              <a:r>
                <a:rPr lang="en-US" sz="1200" b="1" i="1">
                  <a:solidFill>
                    <a:srgbClr val="FFFFFF"/>
                  </a:solidFill>
                  <a:latin typeface="Trebuchet MS" charset="0"/>
                </a:rPr>
                <a:t>: 286 Sq.km</a:t>
              </a:r>
            </a:p>
          </p:txBody>
        </p:sp>
        <p:sp>
          <p:nvSpPr>
            <p:cNvPr id="88075" name="Text Box 5"/>
            <p:cNvSpPr txBox="1">
              <a:spLocks noChangeArrowheads="1"/>
            </p:cNvSpPr>
            <p:nvPr/>
          </p:nvSpPr>
          <p:spPr bwMode="auto">
            <a:xfrm>
              <a:off x="77291" y="14299"/>
              <a:ext cx="9036904" cy="41549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CCFFCC"/>
                  </a:solidFill>
                  <a:cs typeface="Arial" charset="0"/>
                </a:rPr>
                <a:t>National Urban Information System (NUIS</a:t>
              </a:r>
              <a:r>
                <a:rPr lang="en-US" sz="2400" b="1" dirty="0" smtClean="0">
                  <a:solidFill>
                    <a:srgbClr val="CCFFCC"/>
                  </a:solidFill>
                  <a:cs typeface="Arial" charset="0"/>
                </a:rPr>
                <a:t>)</a:t>
              </a:r>
              <a:endParaRPr lang="en-US" sz="2400" b="1" dirty="0">
                <a:solidFill>
                  <a:srgbClr val="CCFFCC"/>
                </a:solidFill>
                <a:cs typeface="Arial" charset="0"/>
              </a:endParaRPr>
            </a:p>
          </p:txBody>
        </p:sp>
        <p:grpSp>
          <p:nvGrpSpPr>
            <p:cNvPr id="88076" name="Group 29"/>
            <p:cNvGrpSpPr>
              <a:grpSpLocks/>
            </p:cNvGrpSpPr>
            <p:nvPr/>
          </p:nvGrpSpPr>
          <p:grpSpPr bwMode="auto">
            <a:xfrm>
              <a:off x="6575182" y="552450"/>
              <a:ext cx="2617904" cy="6172200"/>
              <a:chOff x="7122319" y="533400"/>
              <a:chExt cx="2836871" cy="6172200"/>
            </a:xfrm>
          </p:grpSpPr>
          <p:sp>
            <p:nvSpPr>
              <p:cNvPr id="88084" name="Rectangle 26"/>
              <p:cNvSpPr>
                <a:spLocks noChangeArrowheads="1"/>
              </p:cNvSpPr>
              <p:nvPr/>
            </p:nvSpPr>
            <p:spPr bwMode="auto">
              <a:xfrm>
                <a:off x="7162800" y="542925"/>
                <a:ext cx="200112" cy="323165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bIns="0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085" name="Rectangle 27"/>
              <p:cNvSpPr>
                <a:spLocks noChangeArrowheads="1"/>
              </p:cNvSpPr>
              <p:nvPr/>
            </p:nvSpPr>
            <p:spPr bwMode="auto">
              <a:xfrm>
                <a:off x="7162800" y="2647950"/>
                <a:ext cx="200112" cy="323165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bIns="0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086" name="Rectangle 28"/>
              <p:cNvSpPr>
                <a:spLocks noChangeArrowheads="1"/>
              </p:cNvSpPr>
              <p:nvPr/>
            </p:nvSpPr>
            <p:spPr bwMode="auto">
              <a:xfrm>
                <a:off x="7162800" y="4724400"/>
                <a:ext cx="200112" cy="323165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bIns="0">
                <a:spAutoFit/>
              </a:bodyPr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808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319" y="533400"/>
                <a:ext cx="2631281" cy="2020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88088" name="Text Box 17"/>
              <p:cNvSpPr txBox="1">
                <a:spLocks noChangeArrowheads="1"/>
              </p:cNvSpPr>
              <p:nvPr/>
            </p:nvSpPr>
            <p:spPr bwMode="auto">
              <a:xfrm>
                <a:off x="8610600" y="533400"/>
                <a:ext cx="121456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PHYSIOGRAPHY</a:t>
                </a:r>
              </a:p>
            </p:txBody>
          </p:sp>
          <p:sp>
            <p:nvSpPr>
              <p:cNvPr id="88089" name="Text Box 10"/>
              <p:cNvSpPr txBox="1">
                <a:spLocks noChangeArrowheads="1"/>
              </p:cNvSpPr>
              <p:nvPr/>
            </p:nvSpPr>
            <p:spPr bwMode="auto">
              <a:xfrm>
                <a:off x="8763000" y="2647950"/>
                <a:ext cx="92738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LITHOLOGY </a:t>
                </a:r>
              </a:p>
            </p:txBody>
          </p:sp>
          <p:sp>
            <p:nvSpPr>
              <p:cNvPr id="88090" name="Text Box 16"/>
              <p:cNvSpPr txBox="1">
                <a:spLocks noChangeArrowheads="1"/>
              </p:cNvSpPr>
              <p:nvPr/>
            </p:nvSpPr>
            <p:spPr bwMode="auto">
              <a:xfrm>
                <a:off x="8563966" y="4714875"/>
                <a:ext cx="139522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900" b="1">
                    <a:solidFill>
                      <a:srgbClr val="000000"/>
                    </a:solidFill>
                    <a:cs typeface="Arial" charset="0"/>
                  </a:rPr>
                  <a:t>GEOMORPHOLOGY </a:t>
                </a:r>
              </a:p>
            </p:txBody>
          </p:sp>
          <p:pic>
            <p:nvPicPr>
              <p:cNvPr id="88091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894" y="2667000"/>
                <a:ext cx="2614083" cy="196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88092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894" y="4687888"/>
                <a:ext cx="2603765" cy="201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892013" y="2335220"/>
              <a:ext cx="3298974" cy="338136"/>
            </a:xfrm>
            <a:prstGeom prst="rect">
              <a:avLst/>
            </a:prstGeom>
            <a:gradFill rotWithShape="1">
              <a:gsLst>
                <a:gs pos="0">
                  <a:srgbClr val="B7D9FF"/>
                </a:gs>
                <a:gs pos="35001">
                  <a:srgbClr val="CBE3FF"/>
                </a:gs>
                <a:gs pos="100000">
                  <a:srgbClr val="E8F3FF"/>
                </a:gs>
              </a:gsLst>
              <a:lin ang="16200000" scaled="1"/>
            </a:gradFill>
            <a:ln w="9525">
              <a:solidFill>
                <a:srgbClr val="A7C5F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No. of Towns – 152 (~56 Sq. km)</a:t>
              </a:r>
            </a:p>
          </p:txBody>
        </p:sp>
        <p:sp>
          <p:nvSpPr>
            <p:cNvPr id="88078" name="TextBox 44"/>
            <p:cNvSpPr txBox="1">
              <a:spLocks noChangeArrowheads="1"/>
            </p:cNvSpPr>
            <p:nvPr/>
          </p:nvSpPr>
          <p:spPr bwMode="auto">
            <a:xfrm>
              <a:off x="2809048" y="956046"/>
              <a:ext cx="3516923" cy="954107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400" b="1" i="1">
                  <a:solidFill>
                    <a:srgbClr val="FFFFFF"/>
                  </a:solidFill>
                  <a:latin typeface="Trebuchet MS" charset="0"/>
                </a:rPr>
                <a:t>Urban Geospatial database</a:t>
              </a:r>
              <a:r>
                <a:rPr lang="en-US" sz="1400" b="1">
                  <a:solidFill>
                    <a:srgbClr val="FFFFFF"/>
                  </a:solidFill>
                  <a:latin typeface="Trebuchet MS" charset="0"/>
                </a:rPr>
                <a:t> for Urban Local Bodies (ULB</a:t>
              </a:r>
              <a:r>
                <a:rPr lang="ja-JP" altLang="en-US" sz="1400" b="1">
                  <a:solidFill>
                    <a:srgbClr val="FFFFFF"/>
                  </a:solidFill>
                  <a:latin typeface="Trebuchet MS" charset="0"/>
                </a:rPr>
                <a:t>’</a:t>
              </a:r>
              <a:r>
                <a:rPr lang="en-US" altLang="ja-JP" sz="1400" b="1">
                  <a:solidFill>
                    <a:srgbClr val="FFFFFF"/>
                  </a:solidFill>
                  <a:latin typeface="Trebuchet MS" charset="0"/>
                </a:rPr>
                <a:t>s) for Urban Planning, Infrastructure development and e-governance.</a:t>
              </a:r>
              <a:endParaRPr lang="en-US" sz="1400" b="1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88079" name="TextBox 1"/>
            <p:cNvSpPr txBox="1">
              <a:spLocks noChangeArrowheads="1"/>
            </p:cNvSpPr>
            <p:nvPr/>
          </p:nvSpPr>
          <p:spPr bwMode="auto">
            <a:xfrm>
              <a:off x="2836958" y="5865739"/>
              <a:ext cx="34341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FFFF00"/>
                  </a:solidFill>
                </a:rPr>
                <a:t>Bhuvan-NUIS based online Geospatial solution for Master Plan Preparation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6575180" y="552460"/>
              <a:ext cx="222260" cy="403224"/>
            </a:xfrm>
            <a:prstGeom prst="rect">
              <a:avLst/>
            </a:prstGeom>
            <a:solidFill>
              <a:srgbClr val="000000"/>
            </a:solidFill>
            <a:ln w="12700" cap="sq" cmpd="sng" algn="ctr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bIns="0">
              <a:spAutoFit/>
            </a:bodyPr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602169" y="2649545"/>
              <a:ext cx="220672" cy="403224"/>
            </a:xfrm>
            <a:prstGeom prst="rect">
              <a:avLst/>
            </a:prstGeom>
            <a:solidFill>
              <a:srgbClr val="000000"/>
            </a:solidFill>
            <a:ln w="12700" cap="sq" cmpd="sng" algn="ctr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bIns="0">
              <a:spAutoFit/>
            </a:bodyPr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602169" y="4705353"/>
              <a:ext cx="220672" cy="403224"/>
            </a:xfrm>
            <a:prstGeom prst="rect">
              <a:avLst/>
            </a:prstGeom>
            <a:solidFill>
              <a:srgbClr val="000000"/>
            </a:solidFill>
            <a:ln w="12700" cap="sq" cmpd="sng" algn="ctr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bIns="0">
              <a:spAutoFit/>
            </a:bodyPr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12175" y="4725991"/>
              <a:ext cx="222260" cy="403224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bIns="0">
              <a:spAutoFit/>
            </a:bodyPr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</p:grpSp>
      <p:sp>
        <p:nvSpPr>
          <p:cNvPr id="88067" name="Text Box 9"/>
          <p:cNvSpPr txBox="1">
            <a:spLocks noChangeArrowheads="1"/>
          </p:cNvSpPr>
          <p:nvPr/>
        </p:nvSpPr>
        <p:spPr bwMode="auto">
          <a:xfrm>
            <a:off x="1873250" y="4826000"/>
            <a:ext cx="419100" cy="200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cs typeface="Arial" charset="0"/>
              </a:rPr>
              <a:t>Soil</a:t>
            </a:r>
          </a:p>
        </p:txBody>
      </p:sp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7689850" y="4686300"/>
            <a:ext cx="1174750" cy="200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cs typeface="Arial" charset="0"/>
              </a:rPr>
              <a:t>Geomorphology</a:t>
            </a:r>
          </a:p>
        </p:txBody>
      </p:sp>
      <p:sp>
        <p:nvSpPr>
          <p:cNvPr id="88069" name="Text Box 9"/>
          <p:cNvSpPr txBox="1">
            <a:spLocks noChangeArrowheads="1"/>
          </p:cNvSpPr>
          <p:nvPr/>
        </p:nvSpPr>
        <p:spPr bwMode="auto">
          <a:xfrm>
            <a:off x="8089900" y="2662238"/>
            <a:ext cx="760413" cy="200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cs typeface="Arial" charset="0"/>
              </a:rPr>
              <a:t>Lithology</a:t>
            </a:r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7935913" y="550863"/>
            <a:ext cx="1031875" cy="200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cs typeface="Arial" charset="0"/>
              </a:rPr>
              <a:t>Physiography</a:t>
            </a:r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181" y="3252788"/>
            <a:ext cx="31115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4" descr="https://encrypted-tbn2.gstatic.com/images?q=tbn:ANd9GcSMV0baylcWbXTR25XqrU7yvKxIgp63i4NGODqKdOfmUAGv8-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4493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0" y="2681288"/>
            <a:ext cx="1412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-Down Arrow 3"/>
          <p:cNvSpPr/>
          <p:nvPr/>
        </p:nvSpPr>
        <p:spPr>
          <a:xfrm>
            <a:off x="3924300" y="2265363"/>
            <a:ext cx="287338" cy="2603500"/>
          </a:xfrm>
          <a:prstGeom prst="upDown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748" name="AutoShape 2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gADBAUHAgEI/8QARBAAAgEDAgMFBQQHBQcFAAAAAQIDAAQRBSEGEjETIkFRYQcUMnGBI0KhsRVSkcHR0vAzYnKU4RYXNERTVJIkZHSCov/EABoBAAIDAQEAAAAAAAAAAAAAAAAEAgMFAQb/xAArEQACAgEEAQMDAwUAAAAAAAAAAQIDEQQSITETQVFhIlKhFJHRMkJxgfD/2gAMAwEAAhEDEQA/AKvWdestIjxO5efGRChHN9fIV1Dod7fWy6hxldPpOmuOaHT7f/ibgfI7gep8/DrVfHeRcO8WXGoTWkMst3CPdLiYcwtpBgMwXoTyj+t6F+I+JLjVriQrNIyyY553OZJvmfAbnYYFZ1NSwtq/2O22PLy8BBrHH3utp+iuD7ZNHsPvtCQZpP8AFJvv8v8AyoaW41K9RktYmjRt3MQIMnmWc7sfPeqbwyelWlpaaleQx98pbEcqySPyJjpjI69PwptQS6Ft5w9ta2yH3udmnycwwYIHoW8K4isri8Ek1tCVt0OCztsu2cZPU4q90rgrUtSnYWiBrdOty4Kr+PSjfTeD9G0O2941S5EyKQXeSTkhDdOp+I/KrEvchKaM6stFEkqqQZd8cxyqHbOR4/Q4rmGSXhvWQSS8RGHwfjT/AEop1y5guNSkbRU5LRh1kTlHP4lV8unX1qm1Kx97tm3LTrurH8seANRnZTs2vtlSslGxNPgLBdRSEBHDcwBBHTenDkVn+h6g9tKsbnu5wAfCjyymWeNSWBzWRdU63g3amrY5XZ0TXmeppx4WG64Ipps4IIxVWcnGmuwC4yl7TWOT/pxKKpVkaOJ2VmViQAVOPWpmuyifV7t87CTlH02qDPgQRgeLMx/L91bdUcRSMubzJsdtdRmiYl57g5GByyH+NKoVKrNqIZZr2uaaNU09oQQsynnhf9Vx0+nhWYToVkPMhTfDL+qR1Fa6OooM400rs5RqEQISUhZv7rdFb91Zmjtw9jHtRDP1IsuGeCJdTjFxp9uxh2Iv7p+REPoNwfDz6dKPbbhTQdBha/1m4jnfIPb3TCOEk+CrnLfL8KzjgbizU9HtbnS7SSABzzwtOnOYT97lB2yfI7elTbqSe9ufeb64lu5/CSZslfRR0UbDYACnrLo18epmWT28MML7i2S8lNtw/a9oqKSJ7pQkcYHisfl6tioknDNxfRtf6hfyapOIFnjMcq8rof1T8KjBznbbHWqXSbK7vr2OOys2u5AwJj7PnX/7Z2A+dajp3Cmo3EKfp6/KwqpVbOz+zUKdyrOO8R026VTGcrOwrkmuuTK4tHvbu+a2soO2cHJEL86xg+BfAG3nRfpXAMcEaz6vJ2rdRChIX6nqfwrQUtbPTrcRW0McMK9FUYH+tNvGZ1EjBtxkKwxgfKiNSXLObFnJgPtR4fTRtXW+sV5La5AYoBgRv029DjPzz5iq7StUPZjvb4rbeMeHo9c0aa1dMvglCOvyHrsMeoFfOzxT6beS2s4AkjblbB28wR6Eb1ZOCnHA7p7vHIP7PVA6jJ3+dThcx3C8jEZrPIb9kI3P0q+s7wtEJoySR8QrPs0+3k1IWxmDWvaZcadfSe8L3JHZkkHRsnP7fSqy52ZFH3UXPzxmtbga21K0MVwizRyDDK1DercAs0jzaXdZB37Kb59A38RTVOsj/TZwxK7RyXMOUA0UEszFYUZyNyAPClV7daXd6Zi3mt54vEyYIEjejDw9KVNb0+UKbMcM0jNN3MMdzBJBOvNHIpVgfKvFcOoZTkEAiuuasNZTyafaM01C2n0nUWiJYSQsCj/rDwP7j9a2T2dcJWXEukw6xd3nPA5KtbRbMrA4IY+H0/bQRxdYLc6ebtVzLbAsf7yfeH7/AKU57IOLf9m+IfcruQ/o3USqOTnEcmcI/wCPKfp5VrVuN0U5Lky76Upcn0PZ2djpVqIbOGK3iXwUAD6nxpuW5Z0yhCJ4u3hj08etd3cbMytGuefbLNkLt4D9tc2kaEuXlZiMcxzt+3+FMY9Cv/BHjE0suYkyoP8AaSbn5egqQ8bD4yDk+AxipaMuyovKMbHGP2Ck6AeZ9TXGjjKS4lVZhCAxc74UdB5k9AKyH2xcLdm6a3aJhTtKB4Dqf3n5FvIVtssY8qptbhgvrSaxePtnkXARRnlPgT4AfPr61FcAmfMUdq72vvMOXVNpgOsZ8/lip2mTFDsdjUvWtPuuCOJpbZ05oHXMZ35ZIz0x6qdt/L1qvdZpJu3WNYlkPwoMKKrsXox+iXqi/tZ3tJQ6Z5D1FEtlf8ygjvehoZsY5OzxcgDbw3zVlaosbhkkOB0rNtimaUGy/ecH7uaVMRvGRud6VLNFuSl4bufedEtJM5ITkY+o2/dVlmhXgO457CeAtkxycwHkCP4g0UA03fHbY0Z1Ut0EdMAylWGVIwQfEVnWsWJsb2W1fBUHniPmp8P68q0CaQpGeXGTsM+dUGsaP7yhmiJaUb7/AHvSp6azZLD6Zyyp2RyjXPY7xaOI+H/0beyltR09VR2Y96SPoj5PU7YPqM+NHcyTcwWLs1GPiYZx8l/fXylwxrtzwtxFa6rbA/ZtyzRf9SM/Eh/d6gV9WaVqFvq+m299ZS89vcRrJG4GMqRkbeB9K1U8ozmsPA5b2wiJclmdvidzkn+vKldOsX2ss3JGNseZP5/IVwbtpcx2SiQjZpWPcU/PxPoPqRXsVoqv20zGabwdh8P+EeA/o5oZFkOTt7kZw1vCfP8AtG/l/P5U12McScsS8q9fXPmT5+tStRurewtZLq9njgt4ly8kjAKo9TWJ8ce12S5L2XCgaKLo19IuHb/Ap+H5nf0qGCKRM9tc+iSadFbXFyo1iJueCNF5m5T8QY/dB26+IFZ7oV4ktq1rPgkZwT4jwofZ5LiZnlkZ5HPM7uSzMfEk+JruItbETAkd7lHrjrUZwUo4GqJuuWQ6trhDCisN1HWl2uSMUPWd7zMO9sRVpFLzLnNZ8qnHs1ozUuUXEdxgY5vwpVXLJtSqpwRPIO8D3HZas8RbuyxEY8yDkfhmjwHest0a4911S1m8FkGfkdj+dahnBpnWxxNMzNM/paI1zOq3ESv0wWxXsl7HylVxio2r2ks6JLbbyx7cpPxA/vqgubmeAhJ4pI2PQMOvyqmFe9D0LFFYZF19EF2JEGBLuQPA+daN7DuKEWd+FNTfME7GSyG4AfctGfQ9QPMHzoGTR3v0WSeUxMd0XGT9abuNC1GxeO8sZA0sDLIhj2dWByCAfEEU9XbFJRbEL6JtuSXB9aIFVAFACgYAA2AoN469o2j8Jo0BPvmpFe7aRH4fIu33R+PkKyniP2ya3qWmwWWnRrp8phC3dwv9o8n3uz/VXr1yd/DFZs7l2d2JZmJLMTksfMnxNMNiiRe8U8U63xfeq+rXSlVOYrePKQxbdQMn13OTQ/KFDFUfmA+9y4/Cn5EELRukqSMT0X8vzr3sIoQWmzzdOzzg/U+H5/KuHcHISOXDhSkK7Mw+8fIZ8fWuJWEzhRyqoGFXfAH9eNeSyPMe8O6owBjZR5DyFOxRryFpiQmQUwwyx8h/W1dBHFpKY3Cnar2znyOtD0rCRjMqhQTghegPgPw/OptjcYqm2GUNaezHDCFZNqVQUnz40qU2D24FBWo6fcC5sYJwf7SMMfnjesto74PuO00cR+MUjLv67/vpjWRzDPsZuneJYCAGqLiEct7au65UK2PLORV2DUXUrNb63MZblYHKNjoaQrltkOfJSi5aRwVflGavdPlAj5ZGD+oFC13bXNgD7wgEbHCurA707Y3/ACqVLb1fZVuWUW12rOGc8U2SCdbm3UAucOOmfWqdLZioDPHGvXlXvMf6+dWWu3ZliVUPjkkeFU/KW5WkZgjHHMenrTdO7YkxHUqKsbRJMsNsOW3z2nTmzlv2+H0qKyM6M36vVR1+dS7LTpruQwRoVfHMJCdgN8Z+dXw4bkjxJLMjTfrhNvmRnc/Pb0rsrIQeJMrjVOfSB6ONIlWacZRkxyY3bJ2PoOm/XyroRvcc0kh5YowMMBgAdeUevkP2+dW0nDlx7w8jzLOjgkncOT9fz/CoFzYXnPieEW8UW8fMD2ajx3/jua7GyEumclVOPaIzlrp1WFeWJQxwxACeZY/15Co0JKv5A1NlYO7wxJhH7xbpznzI8B5D86vLXhQTcO3eq3E5t1gVggIz2rqCSvpg8ik7958eFSlJJcnEnnKKdGPnSp22tHlQYOCBSpeUopjyi2gdon4IuOWe5tznvIHX6HB/P8KGKs+HLj3fWICThXPIfr0/HFMWx3QaM+t4kmaGpr3NNqete5rHNErOIYlmtolboJMn9hode05T9kdqLL+D3m1eIbMd1PqN6GnkMTlJAUdTgq2xFNUSe3COYj6lvosZt4t4mYtuTjNS9V0m2urV5YIgr4zyjbm9PT51VW2pmMYz3Ks11APCN9iKrlvjLchmKhOO1lRw5eciyxyoEdX+HlxgYFEBuwUwDufwFBEty9rqU0qqV5mPdIxkedWUOqBwCDt41ddS5Pciii2MVsfoFVuSSM7g9KmCNGGHQEHqCKqLC9jdAecZq0ilDDIOaRnFpjaeSN+gbBrqObs2iAcFzFsSPHHhnGcetecUT3d/LBYW9t7tpUQEcUa94RxKcgE9SzEBmPoo3wSZ/aDxrwOD/rUo3zj8lcqISeQYaEW8hDbAjIPnSoguLKG5wZFzjoc0ql5k+yzZgyWu4pGikWRfiVgw+YrilW0efNOikEiK46OA1OZqo4fnMuk25Y5KgofocD8MVLv76Kxt2llPTZVH3j5VkSg97ijSUltTY1rGppp8GdjK2yL50IBpLiZp5mLFjuSetK4nlv7pppjnP/5HkKdUAKABsOlO11quOPUWlNzY7FFKwymOXyNS7JJTIqt8AO4z1pi0l5Mq+6mnTOUyA2DnINRll8DVbikmEeo2EN9pWHVVYDunxFAOHhlZc7qcUTJrIFsEJPMNsedD00cskrNydTnYijTqUcqRDVuLw49kmC6aFebtQp8quNP1pkYc5286oIrbO8hzj7op8KMYAwB4dKlZXGRCq2cew2F2ssYdGz47VItJhNv+FBtlevA3KzEqdqtbG/MEgJOY28fKkp0NLgfrtTCxXjxnm2+VKoUMkbrzxucHypUo44L9yDrWNK9lei3z2Wp6fbw3CAFkEEzYB6bgEVDx7IN//Rw7f+0n/lqDxpHbze0u6juJ+wzDEO12+zBU5YZ8c8oz4ZNUuvvpsmq2jtKk9rIY2YRyKnLlW5k5yQAMhTuR1xkZzW45y5FKdFppRi5N8rP/AHAX2937KLdSkMUaKTnAtrjr/wCNc3Fz7JrkgzwxycvTmtp9vwoKNpoK3UDSXtpJb86xy9lMwyxuFyQpYkKIubfJG3XpSjj4aNyhaWPsUkhRlEzoJhJ2eXGWJUJ9rlSdu6Cajl5zxkt/S6TH9/4DAf7oB/ykH+Vn/lr3m9kPUWkH+Vn/AJaAb39ERQagVjj94hKi2EU+VkD7ZwJHyUxnZt+bcDGK6iTRwJDdNH2IjBgaKfMsp7MluZc4UhsYBAGcDcGjyS+CS0Okxn6vwHmfZD/2sH+Vn/lpc3shI/4WAj/4s/8ALWcs1hb3NzCGt7hFghMcvO4DOezDkYYebnB6Y9KmyxaOLG5a0kSWcTssYldQQnexgGQZGy4O5PlR5JfB16DSr1l+P4Dnm9kX/awfS1n/AJa95vZCP+Vg/wArP/LQBEdHjsEuLoI7mJfsUk5pC3dydpMDqcZAxjcHrSc6XFM2FtGjzIIT27P2iCNmVnAbutzBBjbPMwxtmjfL4D9Dpc4zL8fwafoWjezLiC7e10rTYJpkj7RlMEqYXIGcsAOpFSrzhX2fWdxJbz6KpliALiK1nkC5GRkqCOlCPsSuXueKrsuQeXTyAB4AOuBRTxtpcMmvW17ehwsN1HPavzOqCTCr3iFIKjlBOcbcx6AkWwe5ZMvW1RoucIPgZvdI9l2npz31naW6cgkV5YpVDqeXdSRhvjXpnGamf7M+ztLaWdbGzaOJkSQIHdlZyAg5RltyRjahbWo4buzOpGTtbXTbVLc9iqOs0YjR2dgejBocYBDjAPQAtYw5eac9nM3IqvBPcwTtN2QZJCo7hMgwGJYMeU8oCgtgywhVTkumEekcO8F3ks1vp2nBZIVV5I3jliIViQpwwGxKtv6GlTXs40SDRZr+GykY20MUVqFIcgOryyN3mVeY5mxsMDGM5yAqj44+x3yT9xni7TtAPEiT6rpBnlkg5zOkzhxy5HQHAUADLHAGdyMjMJNC4Nvb0w/oG8lkWRImdpSQoYjfPP0Bbw+YzRhrjcQLOP0MkJjVMjtAN272Qdx/dwNvU1HeTisK7CKxO2yqu4PN4Zffujxx167VLCOq2xdSYFjQeFBcTRycKTKEn7EMJmOftmjJxzbbKGHzFdXegcHxWWn3kfD4WG7XIW4nkR88wXkXGQW3J3IG3XG4Nr6XiZZZRZ21m6dgvZ8xwO15TkZzkjm5fAbZ6muZ34pUAwx2DnYnIORlunxeAHXO/N6b82r2O+a37mB9hw3wq+nRXV/w0YGklSMIk7nl5kDgksRjrgeZwBucVHl0vglTCycM3ZRy3aFmYFQEZtu9vgqA36pO+DRzDc8RzaekotbZLn3p0KPkZhUlVfcgjmwG8wG6EiuhPxEltbK8Fq11JMFfCtyKnIGJJBOMMGX12PoTavYPPb9z/cEpOGeDo7yCBuHJ8TxQvG3aHI7QsMEFtiMevj5VEvNG4OtbiS3PC9zJLG7AiJ3burLyZ69SO8B5UbJJxK6IphtY2PLzSFdlHPhu6G68m/UjP7K9uG4la6uEt0tEtxJ9i7rk8nd8Ob1Y59OlG2PsHnt+5ggdB4HWzkujw7d8iXbWuAWJLBScjvfCcYHmSABkipWk8J8GapdSwW/D06dl8ckkhCg4U4+LJPex02Kt9b4ycWOZSYrWJFYMgRQzMOZMru3lznPyFK3l4paFJ3igBeJeaEoAVPeJIHN8XQYJx06b13avYPPb9z/ck6FwfoXD9293pNisE7xmNmDscrkHG58wKDeO7+0ueJf0SLpbS+iurC4ZzKVMkCyZbBY8o5ScgAEkjoaL1l4p94t+eKw7FpU7blBJVN+bHe32wc/gaEONdXj0/isKZrJGklijnaa6t4Ht4cI3aAOOZ+9k433UY3rqWCuUnJ5bK73lTBPNBqAmsNX5Y2ieVmFm6AKYzGg52kZ3XrjqAx6BmtXK6pZRrqVo0thZ2lrPHfSRwlpZ2J5opO1GEZ2KAkKOneOCKfuffbuXSxY2sapa9lLcRxoqpIn2LNI0hIEWMEBNweXYDAIgajp93o+p2Vk+mR3aQ6dLi0eJHEWy4dFXoW7MIx6A7kjO4cD7gaKSS9vb+S+kuxJbw28bvCi9yN5ipzGShOHwQMbqTgAgUqjey8rDZS2FjZ8ul28MXu192IT3w99Hfb4vgU58mHUYJVAB1SxSpUAKlilSoAWKVKlQAqWKVKgBYpUqVACxXmKVKgBYpAY8aVKgBYpUqVAH/9k="/>
          <p:cNvSpPr>
            <a:spLocks noChangeAspect="1" noChangeArrowheads="1"/>
          </p:cNvSpPr>
          <p:nvPr/>
        </p:nvSpPr>
        <p:spPr bwMode="auto">
          <a:xfrm>
            <a:off x="63500" y="-12192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9749" name="Picture 8" descr="http://www.lokilogic.com/images/over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963" y="4746625"/>
            <a:ext cx="3730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50" name="Group 44"/>
          <p:cNvGrpSpPr>
            <a:grpSpLocks/>
          </p:cNvGrpSpPr>
          <p:nvPr/>
        </p:nvGrpSpPr>
        <p:grpSpPr bwMode="auto">
          <a:xfrm>
            <a:off x="3348038" y="620713"/>
            <a:ext cx="1657350" cy="606425"/>
            <a:chOff x="3347864" y="1932516"/>
            <a:chExt cx="1944216" cy="848412"/>
          </a:xfrm>
        </p:grpSpPr>
        <p:pic>
          <p:nvPicPr>
            <p:cNvPr id="15978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22841"/>
              <a:ext cx="504056" cy="45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83" name="Picture 20" descr="http://www.macshareware.com/images/icons/fmpro_migrator_development_databases-12279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633" y="2250833"/>
              <a:ext cx="50603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3347864" y="2059111"/>
              <a:ext cx="1944216" cy="721817"/>
            </a:xfrm>
            <a:prstGeom prst="round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785" name="TextBox 43"/>
            <p:cNvSpPr txBox="1">
              <a:spLocks noChangeArrowheads="1"/>
            </p:cNvSpPr>
            <p:nvPr/>
          </p:nvSpPr>
          <p:spPr bwMode="auto">
            <a:xfrm>
              <a:off x="3419855" y="1932516"/>
              <a:ext cx="1787693" cy="43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smtClean="0">
                  <a:solidFill>
                    <a:srgbClr val="000000"/>
                  </a:solidFill>
                  <a:latin typeface="Calibri" charset="0"/>
                </a:rPr>
                <a:t>Database Server</a:t>
              </a:r>
            </a:p>
          </p:txBody>
        </p:sp>
      </p:grpSp>
      <p:sp>
        <p:nvSpPr>
          <p:cNvPr id="159751" name="TextBox 47"/>
          <p:cNvSpPr txBox="1">
            <a:spLocks noChangeArrowheads="1"/>
          </p:cNvSpPr>
          <p:nvPr/>
        </p:nvSpPr>
        <p:spPr bwMode="auto">
          <a:xfrm>
            <a:off x="71438" y="1076598"/>
            <a:ext cx="2987675" cy="984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</a:rPr>
              <a:t>Existing  Data</a:t>
            </a:r>
          </a:p>
          <a:p>
            <a:pPr eaLnBrk="1" hangingPunct="1">
              <a:buFont typeface="Wingdings" charset="0"/>
              <a:buChar char="q"/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</a:rPr>
              <a:t> Town Specific databases</a:t>
            </a:r>
          </a:p>
          <a:p>
            <a:pPr eaLnBrk="1" hangingPunct="1">
              <a:buFont typeface="Wingdings" charset="0"/>
              <a:buChar char="q"/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</a:rPr>
              <a:t> Admin Boundaries</a:t>
            </a:r>
          </a:p>
          <a:p>
            <a:pPr eaLnBrk="1" hangingPunct="1">
              <a:buFont typeface="Wingdings" charset="0"/>
              <a:buChar char="q"/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</a:rPr>
              <a:t> Ancillary Data</a:t>
            </a:r>
            <a:endParaRPr lang="en-US" sz="14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067175" y="1268413"/>
            <a:ext cx="144463" cy="215900"/>
          </a:xfrm>
          <a:prstGeom prst="down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950" y="2132856"/>
            <a:ext cx="2771775" cy="44465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NUIS-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Bhuvan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Web App.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Status Updation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Data versioning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Proper logging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Feedback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Citizen View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Overlay of Master Plan.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Overlay of vector layers.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Time series visualization.</a:t>
            </a:r>
          </a:p>
          <a:p>
            <a:pPr marL="32067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Feed back</a:t>
            </a:r>
          </a:p>
          <a:p>
            <a:pPr marL="85725" lvl="1" indent="-857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Town specific View :Authentication </a:t>
            </a:r>
          </a:p>
          <a:p>
            <a:pPr marL="31432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357188" algn="l"/>
              </a:tabLst>
              <a:defRPr/>
            </a:pPr>
            <a:r>
              <a:rPr lang="en-US" sz="1200" b="1" dirty="0">
                <a:solidFill>
                  <a:srgbClr val="0000FF"/>
                </a:solidFill>
                <a:latin typeface="Calibri"/>
              </a:rPr>
              <a:t>Junior Level Officer</a:t>
            </a:r>
          </a:p>
          <a:p>
            <a:pPr marL="500063" lvl="2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357188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Create &amp; Upload  data</a:t>
            </a:r>
          </a:p>
          <a:p>
            <a:pPr marL="31432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357188" algn="l"/>
              </a:tabLst>
              <a:defRPr/>
            </a:pPr>
            <a:r>
              <a:rPr lang="en-US" sz="1200" b="1" dirty="0">
                <a:solidFill>
                  <a:srgbClr val="0000FF"/>
                </a:solidFill>
                <a:latin typeface="Calibri"/>
              </a:rPr>
              <a:t>Second Level officer</a:t>
            </a:r>
          </a:p>
          <a:p>
            <a:pPr marL="500063" lvl="2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357188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Approve or Reject the data</a:t>
            </a:r>
          </a:p>
          <a:p>
            <a:pPr marL="500063" lvl="2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357188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Status Update alert</a:t>
            </a:r>
          </a:p>
          <a:p>
            <a:pPr marL="500063" lvl="2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357188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Secure Password on mobile </a:t>
            </a:r>
          </a:p>
          <a:p>
            <a:pPr marL="314325" lvl="1" indent="-228600" fontAlgn="auto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357188" algn="l"/>
              </a:tabLst>
              <a:defRPr/>
            </a:pPr>
            <a:r>
              <a:rPr lang="en-US" sz="1200" b="1" dirty="0">
                <a:solidFill>
                  <a:srgbClr val="0000FF"/>
                </a:solidFill>
                <a:latin typeface="Calibri"/>
              </a:rPr>
              <a:t>Higher Level Officer</a:t>
            </a:r>
          </a:p>
          <a:p>
            <a:pPr marL="500063" lvl="2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357188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Visualization/ Validation</a:t>
            </a:r>
          </a:p>
          <a:p>
            <a:pPr marL="357188" lvl="2" indent="-857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57188" algn="l"/>
              </a:tabLst>
              <a:defRPr/>
            </a:pPr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pPr marL="228600" lvl="1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tabLst>
                <a:tab pos="357188" algn="l"/>
              </a:tabLst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State       : Access to all towns</a:t>
            </a:r>
          </a:p>
          <a:p>
            <a:pPr marL="228600" lvl="1" indent="-2286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tabLst>
                <a:tab pos="357188" algn="l"/>
              </a:tabLst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National : Access, state wise</a:t>
            </a:r>
          </a:p>
        </p:txBody>
      </p:sp>
      <p:pic>
        <p:nvPicPr>
          <p:cNvPr id="159754" name="Picture 8" descr="http://www.lokilogic.com/images/over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4737100"/>
            <a:ext cx="3730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5" name="Picture 8" descr="http://www.lokilogic.com/images/over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737100"/>
            <a:ext cx="3730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6" name="Picture 8" descr="http://www.lokilogic.com/images/over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737100"/>
            <a:ext cx="3730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7" name="TextBox 67"/>
          <p:cNvSpPr txBox="1">
            <a:spLocks noChangeArrowheads="1"/>
          </p:cNvSpPr>
          <p:nvPr/>
        </p:nvSpPr>
        <p:spPr bwMode="auto">
          <a:xfrm>
            <a:off x="3255963" y="518953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Calibri" charset="0"/>
              </a:rPr>
              <a:t>Internet users</a:t>
            </a:r>
          </a:p>
        </p:txBody>
      </p:sp>
      <p:sp>
        <p:nvSpPr>
          <p:cNvPr id="159758" name="Title 1"/>
          <p:cNvSpPr txBox="1">
            <a:spLocks/>
          </p:cNvSpPr>
          <p:nvPr/>
        </p:nvSpPr>
        <p:spPr bwMode="auto">
          <a:xfrm>
            <a:off x="2051050" y="-215900"/>
            <a:ext cx="7164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500" name="TextBox 55"/>
          <p:cNvSpPr txBox="1">
            <a:spLocks noChangeArrowheads="1"/>
          </p:cNvSpPr>
          <p:nvPr/>
        </p:nvSpPr>
        <p:spPr bwMode="auto">
          <a:xfrm>
            <a:off x="3492500" y="4292600"/>
            <a:ext cx="129698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Authentication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3779838" y="1844675"/>
            <a:ext cx="574675" cy="387350"/>
          </a:xfrm>
          <a:custGeom>
            <a:avLst/>
            <a:gdLst>
              <a:gd name="T0" fmla="*/ 1262077 w 21600"/>
              <a:gd name="T1" fmla="*/ 62283531 h 21600"/>
              <a:gd name="T2" fmla="*/ 203390280 w 21600"/>
              <a:gd name="T3" fmla="*/ 124434556 h 21600"/>
              <a:gd name="T4" fmla="*/ 406440783 w 21600"/>
              <a:gd name="T5" fmla="*/ 62283531 h 21600"/>
              <a:gd name="T6" fmla="*/ 203390280 w 21600"/>
              <a:gd name="T7" fmla="*/ 71222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9761" name="TextBox 108"/>
          <p:cNvSpPr txBox="1">
            <a:spLocks noChangeArrowheads="1"/>
          </p:cNvSpPr>
          <p:nvPr/>
        </p:nvSpPr>
        <p:spPr bwMode="auto">
          <a:xfrm>
            <a:off x="3779838" y="1844675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Calibri" charset="0"/>
              </a:rPr>
              <a:t>Internet</a:t>
            </a:r>
          </a:p>
        </p:txBody>
      </p:sp>
      <p:sp>
        <p:nvSpPr>
          <p:cNvPr id="112" name="Right Arrow 111"/>
          <p:cNvSpPr/>
          <p:nvPr/>
        </p:nvSpPr>
        <p:spPr>
          <a:xfrm rot="8343589">
            <a:off x="2701925" y="2135188"/>
            <a:ext cx="1346200" cy="150812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763" name="TextBox 58"/>
          <p:cNvSpPr txBox="1">
            <a:spLocks noChangeArrowheads="1"/>
          </p:cNvSpPr>
          <p:nvPr/>
        </p:nvSpPr>
        <p:spPr bwMode="auto">
          <a:xfrm>
            <a:off x="4427538" y="1557338"/>
            <a:ext cx="1046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000000"/>
                </a:solidFill>
                <a:latin typeface="Calibri" charset="0"/>
              </a:rPr>
              <a:t>Geo web App</a:t>
            </a:r>
          </a:p>
        </p:txBody>
      </p:sp>
      <p:sp>
        <p:nvSpPr>
          <p:cNvPr id="159764" name="TextBox 58"/>
          <p:cNvSpPr txBox="1">
            <a:spLocks noChangeArrowheads="1"/>
          </p:cNvSpPr>
          <p:nvPr/>
        </p:nvSpPr>
        <p:spPr bwMode="auto">
          <a:xfrm>
            <a:off x="3035300" y="1557338"/>
            <a:ext cx="744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000000"/>
                </a:solidFill>
                <a:latin typeface="Calibri" charset="0"/>
              </a:rPr>
              <a:t>GIS  for </a:t>
            </a:r>
          </a:p>
          <a:p>
            <a:pPr eaLnBrk="1" hangingPunct="1"/>
            <a:r>
              <a:rPr lang="en-US" sz="1200" b="1" smtClean="0">
                <a:solidFill>
                  <a:srgbClr val="000000"/>
                </a:solidFill>
                <a:latin typeface="Calibri" charset="0"/>
              </a:rPr>
              <a:t>mapping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588125" y="1052513"/>
            <a:ext cx="2484438" cy="54006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Creation and Updating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Bhuvan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- NUIS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(Local GIS Tools)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Single point data management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Client        </a:t>
            </a:r>
            <a:r>
              <a:rPr lang="en-US" sz="1600" b="1" dirty="0" err="1">
                <a:solidFill>
                  <a:srgbClr val="0000FF"/>
                </a:solidFill>
                <a:latin typeface="Calibri"/>
              </a:rPr>
              <a:t>Bhuvan</a:t>
            </a:r>
            <a:r>
              <a:rPr lang="en-US" sz="1600" b="1" dirty="0">
                <a:solidFill>
                  <a:srgbClr val="0000FF"/>
                </a:solidFill>
                <a:latin typeface="Calibri"/>
              </a:rPr>
              <a:t> server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>
                <a:solidFill>
                  <a:srgbClr val="0000FF"/>
                </a:solidFill>
                <a:latin typeface="Calibri"/>
              </a:rPr>
              <a:t>Bhuvan</a:t>
            </a:r>
            <a:r>
              <a:rPr lang="en-US" sz="1600" b="1" dirty="0">
                <a:solidFill>
                  <a:srgbClr val="0000FF"/>
                </a:solidFill>
                <a:latin typeface="Calibri"/>
              </a:rPr>
              <a:t> data services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Update of Existing GIS data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Create New GIS data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Linking attributes to GIS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Mobile </a:t>
            </a:r>
            <a:r>
              <a:rPr lang="en-US" sz="1600" b="1" dirty="0" err="1">
                <a:solidFill>
                  <a:srgbClr val="0000FF"/>
                </a:solidFill>
                <a:latin typeface="Calibri"/>
              </a:rPr>
              <a:t>Apk</a:t>
            </a:r>
            <a:r>
              <a:rPr lang="en-US" sz="1600" b="1" dirty="0">
                <a:solidFill>
                  <a:srgbClr val="0000FF"/>
                </a:solidFill>
                <a:latin typeface="Calibri"/>
              </a:rPr>
              <a:t> for Field data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Final Data uplink to Bhuvan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Serve uploaded data as WMS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Single point data management.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Help module for Plug-in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Video lectures  for  downloa</a:t>
            </a:r>
            <a:r>
              <a:rPr lang="en-US" sz="1400" b="1" dirty="0">
                <a:solidFill>
                  <a:srgbClr val="0000FF"/>
                </a:solidFill>
                <a:latin typeface="Calibri"/>
              </a:rPr>
              <a:t>d</a:t>
            </a:r>
          </a:p>
        </p:txBody>
      </p:sp>
      <p:grpSp>
        <p:nvGrpSpPr>
          <p:cNvPr id="159766" name="Group 6"/>
          <p:cNvGrpSpPr>
            <a:grpSpLocks/>
          </p:cNvGrpSpPr>
          <p:nvPr/>
        </p:nvGrpSpPr>
        <p:grpSpPr bwMode="auto">
          <a:xfrm>
            <a:off x="5148263" y="4694238"/>
            <a:ext cx="1350962" cy="1398587"/>
            <a:chOff x="5292080" y="4130675"/>
            <a:chExt cx="1350963" cy="1398588"/>
          </a:xfrm>
        </p:grpSpPr>
        <p:pic>
          <p:nvPicPr>
            <p:cNvPr id="159780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130675"/>
              <a:ext cx="1349375" cy="13985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81" name="TextBox 69"/>
            <p:cNvSpPr txBox="1">
              <a:spLocks noChangeArrowheads="1"/>
            </p:cNvSpPr>
            <p:nvPr/>
          </p:nvSpPr>
          <p:spPr bwMode="auto">
            <a:xfrm>
              <a:off x="5292080" y="4376738"/>
              <a:ext cx="135096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 smtClean="0">
                  <a:solidFill>
                    <a:srgbClr val="000000"/>
                  </a:solidFill>
                  <a:latin typeface="Calibri" charset="0"/>
                </a:rPr>
                <a:t>ISRO Bhuvan Geo-portal</a:t>
              </a:r>
            </a:p>
          </p:txBody>
        </p:sp>
      </p:grpSp>
      <p:sp>
        <p:nvSpPr>
          <p:cNvPr id="128" name="Left Arrow 127"/>
          <p:cNvSpPr/>
          <p:nvPr/>
        </p:nvSpPr>
        <p:spPr>
          <a:xfrm rot="3120266">
            <a:off x="3783012" y="3422651"/>
            <a:ext cx="2955925" cy="171450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768" name="TextBox 129"/>
          <p:cNvSpPr txBox="1">
            <a:spLocks noChangeArrowheads="1"/>
          </p:cNvSpPr>
          <p:nvPr/>
        </p:nvSpPr>
        <p:spPr bwMode="auto">
          <a:xfrm rot="3121540">
            <a:off x="4156870" y="3501231"/>
            <a:ext cx="161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</a:rPr>
              <a:t>Bhuvan services</a:t>
            </a:r>
          </a:p>
        </p:txBody>
      </p:sp>
      <p:sp>
        <p:nvSpPr>
          <p:cNvPr id="132" name="Right Arrow 131"/>
          <p:cNvSpPr/>
          <p:nvPr/>
        </p:nvSpPr>
        <p:spPr>
          <a:xfrm rot="3175439">
            <a:off x="3791744" y="3482181"/>
            <a:ext cx="2581275" cy="2016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770" name="TextBox 132"/>
          <p:cNvSpPr txBox="1">
            <a:spLocks noChangeArrowheads="1"/>
          </p:cNvSpPr>
          <p:nvPr/>
        </p:nvSpPr>
        <p:spPr bwMode="auto">
          <a:xfrm rot="3033776">
            <a:off x="4760913" y="3197225"/>
            <a:ext cx="1296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</a:rPr>
              <a:t>Upload layers</a:t>
            </a:r>
          </a:p>
        </p:txBody>
      </p:sp>
      <p:sp>
        <p:nvSpPr>
          <p:cNvPr id="115" name="Right Arrow 114"/>
          <p:cNvSpPr/>
          <p:nvPr/>
        </p:nvSpPr>
        <p:spPr>
          <a:xfrm rot="2450999">
            <a:off x="4164013" y="2109788"/>
            <a:ext cx="1409700" cy="157162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3718" y="44624"/>
            <a:ext cx="9036496" cy="477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Summery – </a:t>
            </a:r>
            <a:r>
              <a:rPr lang="en-US" sz="3200" b="1" dirty="0" err="1" smtClean="0">
                <a:solidFill>
                  <a:srgbClr val="FFFF00"/>
                </a:solidFill>
                <a:latin typeface="Calibri"/>
              </a:rPr>
              <a:t>Bhuvan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 NUIS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9983" y="620688"/>
            <a:ext cx="266382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Main Features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32588" y="620713"/>
            <a:ext cx="2233612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Software Tools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7337425" y="2565400"/>
            <a:ext cx="228600" cy="76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5238" y="6381328"/>
            <a:ext cx="5429250" cy="400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Calibri"/>
              </a:rPr>
              <a:t>Adapability</a:t>
            </a:r>
            <a:r>
              <a:rPr lang="en-US" sz="2000" b="1" dirty="0">
                <a:solidFill>
                  <a:schemeClr val="bg1"/>
                </a:solidFill>
                <a:latin typeface="Calibri"/>
              </a:rPr>
              <a:t> for future programs…….NUIS Phase II</a:t>
            </a:r>
          </a:p>
        </p:txBody>
      </p:sp>
      <p:pic>
        <p:nvPicPr>
          <p:cNvPr id="15977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143125"/>
            <a:ext cx="1154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2286000" y="263525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6" tIns="45568" rIns="91136" bIns="455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000000"/>
                </a:solidFill>
                <a:cs typeface="Arial" charset="0"/>
              </a:rPr>
              <a:t>Thank you</a:t>
            </a:r>
          </a:p>
        </p:txBody>
      </p:sp>
      <p:pic>
        <p:nvPicPr>
          <p:cNvPr id="126979" name="Picture 2" descr="MUMBAI-1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1604" y="2768575"/>
            <a:ext cx="5848113" cy="1446243"/>
          </a:xfrm>
          <a:prstGeom prst="rect">
            <a:avLst/>
          </a:prstGeom>
          <a:noFill/>
        </p:spPr>
        <p:txBody>
          <a:bodyPr wrap="none" lIns="91136" tIns="45568" rIns="91136" bIns="4556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404664"/>
            <a:ext cx="319810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3200" b="1" i="1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Video Lectures</a:t>
            </a:r>
          </a:p>
          <a:p>
            <a:pPr algn="ctr">
              <a:defRPr/>
            </a:pPr>
            <a:r>
              <a:rPr lang="en-IN" sz="2400" b="1" i="1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(English + Hindi)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Alternate Process 27"/>
          <p:cNvSpPr/>
          <p:nvPr/>
        </p:nvSpPr>
        <p:spPr bwMode="auto">
          <a:xfrm>
            <a:off x="5148263" y="4797425"/>
            <a:ext cx="1797050" cy="647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Data Creation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Uploading</a:t>
            </a:r>
          </a:p>
        </p:txBody>
      </p:sp>
      <p:sp>
        <p:nvSpPr>
          <p:cNvPr id="29" name="Flowchart: Alternate Process 28"/>
          <p:cNvSpPr/>
          <p:nvPr/>
        </p:nvSpPr>
        <p:spPr bwMode="auto">
          <a:xfrm>
            <a:off x="7164388" y="4797425"/>
            <a:ext cx="1762125" cy="647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Data &amp; User Management</a:t>
            </a:r>
          </a:p>
        </p:txBody>
      </p:sp>
      <p:sp>
        <p:nvSpPr>
          <p:cNvPr id="6" name="Up Ribbon 5"/>
          <p:cNvSpPr/>
          <p:nvPr/>
        </p:nvSpPr>
        <p:spPr>
          <a:xfrm>
            <a:off x="5796136" y="3645024"/>
            <a:ext cx="2664296" cy="1224136"/>
          </a:xfrm>
          <a:prstGeom prst="ribbon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2F2F2"/>
                </a:solidFill>
              </a:rPr>
              <a:t>Client side GIS Solution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0120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784976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latin typeface="Calibri" charset="0"/>
              </a:rPr>
              <a:t>   What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is </a:t>
            </a:r>
            <a:r>
              <a:rPr lang="en-US" sz="3200" b="1" dirty="0" err="1">
                <a:solidFill>
                  <a:srgbClr val="FFFF00"/>
                </a:solidFill>
                <a:latin typeface="Calibri" charset="0"/>
              </a:rPr>
              <a:t>Bhuvan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 NUIS ?</a:t>
            </a:r>
          </a:p>
        </p:txBody>
      </p:sp>
      <p:sp>
        <p:nvSpPr>
          <p:cNvPr id="90121" name="AutoShape 2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0122" name="AutoShape 4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" name="Cloud 1"/>
          <p:cNvSpPr>
            <a:spLocks/>
          </p:cNvSpPr>
          <p:nvPr/>
        </p:nvSpPr>
        <p:spPr bwMode="auto">
          <a:xfrm>
            <a:off x="2843213" y="2492375"/>
            <a:ext cx="4249737" cy="1657350"/>
          </a:xfrm>
          <a:custGeom>
            <a:avLst/>
            <a:gdLst>
              <a:gd name="T0" fmla="*/ 461667 w 43200"/>
              <a:gd name="T1" fmla="*/ 1004270 h 43200"/>
              <a:gd name="T2" fmla="*/ 212487 w 43200"/>
              <a:gd name="T3" fmla="*/ 973693 h 43200"/>
              <a:gd name="T4" fmla="*/ 681532 w 43200"/>
              <a:gd name="T5" fmla="*/ 1338886 h 43200"/>
              <a:gd name="T6" fmla="*/ 572534 w 43200"/>
              <a:gd name="T7" fmla="*/ 1353503 h 43200"/>
              <a:gd name="T8" fmla="*/ 1620999 w 43200"/>
              <a:gd name="T9" fmla="*/ 1499672 h 43200"/>
              <a:gd name="T10" fmla="*/ 1555286 w 43200"/>
              <a:gd name="T11" fmla="*/ 1432917 h 43200"/>
              <a:gd name="T12" fmla="*/ 2835814 w 43200"/>
              <a:gd name="T13" fmla="*/ 1333208 h 43200"/>
              <a:gd name="T14" fmla="*/ 2809548 w 43200"/>
              <a:gd name="T15" fmla="*/ 1406446 h 43200"/>
              <a:gd name="T16" fmla="*/ 3357391 w 43200"/>
              <a:gd name="T17" fmla="*/ 880621 h 43200"/>
              <a:gd name="T18" fmla="*/ 3677203 w 43200"/>
              <a:gd name="T19" fmla="*/ 1154390 h 43200"/>
              <a:gd name="T20" fmla="*/ 4111817 w 43200"/>
              <a:gd name="T21" fmla="*/ 589050 h 43200"/>
              <a:gd name="T22" fmla="*/ 3969372 w 43200"/>
              <a:gd name="T23" fmla="*/ 691713 h 43200"/>
              <a:gd name="T24" fmla="*/ 3770068 w 43200"/>
              <a:gd name="T25" fmla="*/ 208166 h 43200"/>
              <a:gd name="T26" fmla="*/ 3777544 w 43200"/>
              <a:gd name="T27" fmla="*/ 256659 h 43200"/>
              <a:gd name="T28" fmla="*/ 2860506 w 43200"/>
              <a:gd name="T29" fmla="*/ 151617 h 43200"/>
              <a:gd name="T30" fmla="*/ 2933499 w 43200"/>
              <a:gd name="T31" fmla="*/ 89773 h 43200"/>
              <a:gd name="T32" fmla="*/ 2178089 w 43200"/>
              <a:gd name="T33" fmla="*/ 181081 h 43200"/>
              <a:gd name="T34" fmla="*/ 2213405 w 43200"/>
              <a:gd name="T35" fmla="*/ 127754 h 43200"/>
              <a:gd name="T36" fmla="*/ 1377230 w 43200"/>
              <a:gd name="T37" fmla="*/ 199189 h 43200"/>
              <a:gd name="T38" fmla="*/ 1505115 w 43200"/>
              <a:gd name="T39" fmla="*/ 250904 h 43200"/>
              <a:gd name="T40" fmla="*/ 405988 w 43200"/>
              <a:gd name="T41" fmla="*/ 605738 h 43200"/>
              <a:gd name="T42" fmla="*/ 383657 w 43200"/>
              <a:gd name="T43" fmla="*/ 551299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Bhuvan NUIS</a:t>
            </a:r>
            <a:endParaRPr lang="en-US" sz="3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que 2"/>
          <p:cNvSpPr>
            <a:spLocks noChangeArrowheads="1"/>
          </p:cNvSpPr>
          <p:nvPr/>
        </p:nvSpPr>
        <p:spPr bwMode="auto">
          <a:xfrm>
            <a:off x="250825" y="836613"/>
            <a:ext cx="2233613" cy="172878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Bhuvan Geoportal has 152 Towns GIS Database offers National level Services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2051050" y="2133600"/>
            <a:ext cx="1368425" cy="790575"/>
          </a:xfrm>
          <a:prstGeom prst="lightningBol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1800" y="1844824"/>
            <a:ext cx="20882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Internet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(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suggested. 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512 Kbps)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+mn-cs"/>
            </a:endParaRPr>
          </a:p>
        </p:txBody>
      </p:sp>
      <p:sp>
        <p:nvSpPr>
          <p:cNvPr id="8" name="Down Arrow Callout 7"/>
          <p:cNvSpPr>
            <a:spLocks noChangeArrowheads="1"/>
          </p:cNvSpPr>
          <p:nvPr/>
        </p:nvSpPr>
        <p:spPr bwMode="auto">
          <a:xfrm rot="-7478125">
            <a:off x="812006" y="2110582"/>
            <a:ext cx="1754187" cy="278130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21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128" name="Rectangle 8"/>
          <p:cNvSpPr>
            <a:spLocks noChangeArrowheads="1"/>
          </p:cNvSpPr>
          <p:nvPr/>
        </p:nvSpPr>
        <p:spPr bwMode="auto">
          <a:xfrm>
            <a:off x="273050" y="3090863"/>
            <a:ext cx="19573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Online GIS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services &amp; uploading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of output GIS products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7236296" y="1412776"/>
            <a:ext cx="1656184" cy="2232248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Open Source GIS Software for editing and data creation</a:t>
            </a:r>
          </a:p>
        </p:txBody>
      </p:sp>
      <p:sp>
        <p:nvSpPr>
          <p:cNvPr id="11" name="Wave 10"/>
          <p:cNvSpPr/>
          <p:nvPr/>
        </p:nvSpPr>
        <p:spPr>
          <a:xfrm>
            <a:off x="1979712" y="5085184"/>
            <a:ext cx="2232248" cy="1440160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Towards Master Plan Preparation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491880" y="4005064"/>
            <a:ext cx="504056" cy="14401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0138" name="Picture 6" descr="http://bhuvan3.nrsc.gov.in/bhuvan/bhuvannew/img/bhuvan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83661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1139" name="TextBox 46"/>
          <p:cNvSpPr txBox="1">
            <a:spLocks noChangeArrowheads="1"/>
          </p:cNvSpPr>
          <p:nvPr/>
        </p:nvSpPr>
        <p:spPr bwMode="auto">
          <a:xfrm>
            <a:off x="179512" y="116632"/>
            <a:ext cx="8784975" cy="70788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FF00"/>
                </a:solidFill>
                <a:latin typeface="Calibri" charset="0"/>
              </a:rPr>
              <a:t>Bhuvan</a:t>
            </a:r>
            <a:r>
              <a:rPr lang="en-US" sz="40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alibri" charset="0"/>
              </a:rPr>
              <a:t>NUIS – Access Mechanism</a:t>
            </a:r>
            <a:endParaRPr lang="en-US" sz="4000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91140" name="AutoShape 2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1" name="AutoShape 4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Flowchart: Alternate Process 22"/>
          <p:cNvSpPr/>
          <p:nvPr/>
        </p:nvSpPr>
        <p:spPr bwMode="auto">
          <a:xfrm>
            <a:off x="3635896" y="1415113"/>
            <a:ext cx="2842369" cy="473497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Bhuvan NUIS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3594101" y="2308225"/>
            <a:ext cx="1141412" cy="1017587"/>
          </a:xfrm>
          <a:prstGeom prst="straightConnector1">
            <a:avLst/>
          </a:prstGeom>
          <a:ln w="38100" cmpd="dbl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5616575" y="2324100"/>
            <a:ext cx="1143000" cy="984250"/>
          </a:xfrm>
          <a:prstGeom prst="straightConnector1">
            <a:avLst/>
          </a:prstGeom>
          <a:ln w="38100" cmpd="dbl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 bwMode="auto">
          <a:xfrm>
            <a:off x="5795963" y="3387725"/>
            <a:ext cx="2520950" cy="9144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Web Portal login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(Operates on </a:t>
            </a:r>
            <a:r>
              <a:rPr lang="en-US" b="1" dirty="0">
                <a:solidFill>
                  <a:srgbClr val="FF0000"/>
                </a:solidFill>
              </a:rPr>
              <a:t>Bhuvan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)</a:t>
            </a:r>
          </a:p>
        </p:txBody>
      </p:sp>
      <p:sp>
        <p:nvSpPr>
          <p:cNvPr id="27" name="Flowchart: Alternate Process 26"/>
          <p:cNvSpPr/>
          <p:nvPr/>
        </p:nvSpPr>
        <p:spPr bwMode="auto">
          <a:xfrm>
            <a:off x="1827213" y="3400425"/>
            <a:ext cx="3094037" cy="9144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Bhuvan NUIS QGIS Plug-in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(Operates through </a:t>
            </a:r>
            <a:r>
              <a:rPr lang="en-US" b="1" dirty="0">
                <a:solidFill>
                  <a:srgbClr val="FF0000"/>
                </a:solidFill>
              </a:rPr>
              <a:t>QGIS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)</a:t>
            </a:r>
          </a:p>
        </p:txBody>
      </p:sp>
      <p:sp>
        <p:nvSpPr>
          <p:cNvPr id="28" name="Flowchart: Alternate Process 27"/>
          <p:cNvSpPr/>
          <p:nvPr/>
        </p:nvSpPr>
        <p:spPr bwMode="auto">
          <a:xfrm>
            <a:off x="2043237" y="4835525"/>
            <a:ext cx="2744787" cy="609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Data Creation / Uploading</a:t>
            </a:r>
          </a:p>
        </p:txBody>
      </p:sp>
      <p:sp>
        <p:nvSpPr>
          <p:cNvPr id="29" name="Flowchart: Alternate Process 28"/>
          <p:cNvSpPr/>
          <p:nvPr/>
        </p:nvSpPr>
        <p:spPr bwMode="auto">
          <a:xfrm>
            <a:off x="6300192" y="4835525"/>
            <a:ext cx="1800200" cy="609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</a:rPr>
              <a:t>Data &amp; User Management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102475" y="4365104"/>
            <a:ext cx="211138" cy="4572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275856" y="4361830"/>
            <a:ext cx="211138" cy="4572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 bwMode="auto">
          <a:xfrm>
            <a:off x="179388" y="4773613"/>
            <a:ext cx="1079500" cy="609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800000"/>
                </a:solidFill>
              </a:rPr>
              <a:t>QGIS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1330871" y="4927600"/>
            <a:ext cx="504825" cy="2889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808" y="1887215"/>
            <a:ext cx="44644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Common Username </a:t>
            </a:r>
            <a:r>
              <a:rPr lang="en-US" sz="24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en-US" sz="24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Password</a:t>
            </a:r>
            <a:endParaRPr lang="en-US" sz="2400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429250" y="3284538"/>
            <a:ext cx="3214688" cy="338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2164" name="TextBox 46"/>
          <p:cNvSpPr txBox="1">
            <a:spLocks noChangeArrowheads="1"/>
          </p:cNvSpPr>
          <p:nvPr/>
        </p:nvSpPr>
        <p:spPr bwMode="auto">
          <a:xfrm>
            <a:off x="179512" y="44624"/>
            <a:ext cx="8784976" cy="58477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FF00"/>
                </a:solidFill>
                <a:latin typeface="Calibri" charset="0"/>
              </a:rPr>
              <a:t>Bhuvan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alibri" charset="0"/>
              </a:rPr>
              <a:t>NUIS – Basic Work </a:t>
            </a:r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flow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132138" y="2060575"/>
            <a:ext cx="2016125" cy="1081088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Bhuvan -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NUIS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31840" y="3501008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Authentication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(username &amp; password)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31840" y="4581128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>
                  <a:solidFill>
                    <a:schemeClr val="bg1"/>
                  </a:solidFill>
                </a:ln>
              </a:rPr>
              <a:t>Download s/w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>
                  <a:solidFill>
                    <a:schemeClr val="bg1"/>
                  </a:solidFill>
                </a:ln>
              </a:rPr>
              <a:t>QGIS and Plug-in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75273" y="5805264"/>
            <a:ext cx="1800200" cy="7920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Install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40152" y="5685631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Access and View data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40152" y="4581128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Create  data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40152" y="3501008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Upload data to Bhuvan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7544" y="2204864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Approve the Uploaded data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275856" y="836712"/>
            <a:ext cx="18002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</a:rPr>
              <a:t>Public View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4067175" y="3213100"/>
            <a:ext cx="217488" cy="2873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067175" y="4292600"/>
            <a:ext cx="217488" cy="288925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067175" y="5373688"/>
            <a:ext cx="217488" cy="2873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 flipV="1">
            <a:off x="6732588" y="4292600"/>
            <a:ext cx="215900" cy="288925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Down Arrow 39"/>
          <p:cNvSpPr/>
          <p:nvPr/>
        </p:nvSpPr>
        <p:spPr>
          <a:xfrm flipV="1">
            <a:off x="6732588" y="5373688"/>
            <a:ext cx="215900" cy="2873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6200000">
            <a:off x="5345906" y="5642769"/>
            <a:ext cx="252413" cy="936625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Bent Arrow 42"/>
          <p:cNvSpPr/>
          <p:nvPr/>
        </p:nvSpPr>
        <p:spPr>
          <a:xfrm flipH="1">
            <a:off x="5148263" y="2420938"/>
            <a:ext cx="1655762" cy="1079500"/>
          </a:xfrm>
          <a:prstGeom prst="bentArrow">
            <a:avLst>
              <a:gd name="adj1" fmla="val 10009"/>
              <a:gd name="adj2" fmla="val 15048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356100" y="1628775"/>
            <a:ext cx="215900" cy="4318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Bent Arrow 47"/>
          <p:cNvSpPr/>
          <p:nvPr/>
        </p:nvSpPr>
        <p:spPr>
          <a:xfrm rot="16200000">
            <a:off x="1691481" y="2493169"/>
            <a:ext cx="936625" cy="1944688"/>
          </a:xfrm>
          <a:prstGeom prst="bentArrow">
            <a:avLst>
              <a:gd name="adj1" fmla="val 10009"/>
              <a:gd name="adj2" fmla="val 15048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 rot="16200000">
            <a:off x="2574132" y="2223294"/>
            <a:ext cx="252412" cy="8636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Down Arrow 49"/>
          <p:cNvSpPr/>
          <p:nvPr/>
        </p:nvSpPr>
        <p:spPr>
          <a:xfrm flipV="1">
            <a:off x="3779838" y="1628775"/>
            <a:ext cx="215900" cy="4318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5" name="TextBox 50"/>
          <p:cNvSpPr txBox="1">
            <a:spLocks noChangeArrowheads="1"/>
          </p:cNvSpPr>
          <p:nvPr/>
        </p:nvSpPr>
        <p:spPr bwMode="auto">
          <a:xfrm>
            <a:off x="4572000" y="1628775"/>
            <a:ext cx="107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Feedback</a:t>
            </a:r>
          </a:p>
        </p:txBody>
      </p:sp>
      <p:sp>
        <p:nvSpPr>
          <p:cNvPr id="92186" name="AutoShape 2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187" name="AutoShape 4" descr="data:image/jpeg;base64,/9j/4AAQSkZJRgABAQAAAQABAAD/2wCEAAkGBxITERISERAVFhUXFhkZFhQVFhgYFxQUFxMZIhQYGhUkHDQgHB8lHhgeIjItMTUtLi46Iys4PzMsPCg5Ly0BCgoKDg0OGxAQGi0lICQ3MjU3NDUsNC4rNy03NCwsLywvLTQvNC43Li8tLCwvLDQvNjU3NzQ0MDAsNC4sLi8sK//AABEIAE4ATgMBEQACEQEDEQH/xAAbAAEAAwEBAQEAAAAAAAAAAAAABAUGAwcCAf/EADUQAAIBAgUBBgMFCQAAAAAAAAECAwARBAUSITFRBhMiMkFxYZGhI0JSsvAHFTNTYmOBkqL/xAAZAQEBAQEBAQAAAAAAAAAAAAAAAwQFAgH/xAAwEQACAQMCAgcHBQAAAAAAAAAAAQIDBBEhMRJBBSIyUXGRwRNhgaGx0fAUFSNC4f/aAAwDAQACEQMRAD8A9xoBQCgFAKAUAoBQCgFAKAUBEx2YxxWDG7Hyoouzey1CtcQpdrfuW/kXo286vZ27+REOMxTeTDqg/uvY/wCqg2qHtrmXZppeL9EX9jbR7c2/BerPuObFg+OOEj+h2v8AVa9Kdyn1oxfg36o8yhbNdWUl4pejJUWMBIVlKMeA3r7Hg1ojPO6wZ5U8ap5RJqhMUAoBQCgKzP8ANRh4tXLHZF6nr7Csd9dq2p8XPkbLK1dxU4eS3MrkGa+KSSQ3lY+Y/htwOm9cOyu+tKc+0/odq9terGENIr6k6fPyDtWmfSDWxmhYJ7nEdoWqf7jIp+3xLrLZHnW7LZOp9T6Wrq2dWdXrNaHMuqcKWiepOwGKJJjfzL6/iHWupVppLijszAmTaifRQCgFAYft1hZZH8N9KoeDup9TXF6VtK85RqxWYr81OvY16KoTpylwyfPbyZ5/g55Eb7RGBA3KhtJB8pt936VK8suOkp0YYfPG5j6PvfYVU6rbTTW7a8cd33OmZ56YxZd26kGwFv0KxUbGfF/NovmbL7pulGLjQ372tMe43YwaYaCB5Y+/xUukJCLhO8a1782Rb7k3t0ru2fRFHPFPlrrt/rMk+lLidNJ4T9348E1ZMcLM2LgU2/hCG8Y+GrVqNtxe49Nq7GKWyi/MwZlu2SoccXcF1CTRka1BuGRr6XU+qmxH+K9RXVceTGTRVkPYoBQCgMr2qw0jpIsShnurBTbxaWBsL7X22vtVK0XOhhEaqbWh5nj5cXJPMSzK17Omwtp5BPAsDXPy0ng+xnmPEzY9heyqTQvLi01JJcRoxIugbzm3Ujb5+teqdNTWZHjhVbWWxYxZhFicd3sTLIi4Y92wBtdpCJB8DsBYi/SujTnGVHMXuz3GcZ6x2KnFsWkcve4a3JGkDg773960LRaBlzlxLHCMfMRKl9900BvzIv6NTbxn4H1cjYCshQ/aAUAoCuzJCCJACetudq0UpZTieWYTtLlbYiWSWLSneLYgMLyoAAJd9lIOxHNiNtt+fVt6jk2loQalxNrZ/mTY4XNoYII0eYO6RqG0AtchBc7cX53rVToz4UmWh1YpMymX/aTHEYCLwqzssZ8IZTp7+McBC1ri+177gVaFKNFOMno/kTjDGXEly4vCubvFMknBiMMmsHoAFsdyPhz0qijNbNY8T3lFvkyXnDSLofQRFBsWiiJGt5LbAsQot8B8bZ6lSK6ieXzCa4sczSVMoKAUAoDjipFVTr4pnGwMRHlmCMrs0pBLMbeBdIe9xe29r7eorT7ZyW54cUi7gwWBj8bSo1iCGkdSVtEEH/AAPWoSrd7HFBczji+2eXYddKyq1vuQrqufcbX9zWWd1Tju8kZ3dKHPyMpmH7Q8TiD3eEiEQO3eMdTW68WX61n/AFFSs8Ul8TL+qq1nw0lj3mi7J6IFN2Lyubyytuzt6ewHoK10qSgu995to0VTW+W92auGcNVSx2oBQCgIObYMyJYGgPO877My3NgTQGPxvZ+YXsh+VQdtRk9Y+hmlaUZauJXplWIvYg/KrQs7Za8Pzf3PKtKS/qaTIsolBF1NXlwpYijRGKWiN1lmXvttUT2afBYcgb0BNoBQCgFAfjKDyKA4Pg4zygoDn+7If5Y+VAdEwUY4QUB2VAOBQH1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92188" name="Picture 6" descr="http://bhuvan3.nrsc.gov.in/bhuvan/bhuvannew/img/bhuvan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0526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qgis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076700"/>
            <a:ext cx="7254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92190" name="TextBox 32"/>
          <p:cNvSpPr txBox="1">
            <a:spLocks noChangeArrowheads="1"/>
          </p:cNvSpPr>
          <p:nvPr/>
        </p:nvSpPr>
        <p:spPr bwMode="auto">
          <a:xfrm>
            <a:off x="2714625" y="3071813"/>
            <a:ext cx="3571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92191" name="TextBox 34"/>
          <p:cNvSpPr txBox="1">
            <a:spLocks noChangeArrowheads="1"/>
          </p:cNvSpPr>
          <p:nvPr/>
        </p:nvSpPr>
        <p:spPr bwMode="auto">
          <a:xfrm>
            <a:off x="2714625" y="4214813"/>
            <a:ext cx="3571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92192" name="TextBox 37"/>
          <p:cNvSpPr txBox="1">
            <a:spLocks noChangeArrowheads="1"/>
          </p:cNvSpPr>
          <p:nvPr/>
        </p:nvSpPr>
        <p:spPr bwMode="auto">
          <a:xfrm>
            <a:off x="2714625" y="5345113"/>
            <a:ext cx="3571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92193" name="TextBox 40"/>
          <p:cNvSpPr txBox="1">
            <a:spLocks noChangeArrowheads="1"/>
          </p:cNvSpPr>
          <p:nvPr/>
        </p:nvSpPr>
        <p:spPr bwMode="auto">
          <a:xfrm>
            <a:off x="5500688" y="5357813"/>
            <a:ext cx="3571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92194" name="TextBox 46"/>
          <p:cNvSpPr txBox="1">
            <a:spLocks noChangeArrowheads="1"/>
          </p:cNvSpPr>
          <p:nvPr/>
        </p:nvSpPr>
        <p:spPr bwMode="auto">
          <a:xfrm>
            <a:off x="5500688" y="4357688"/>
            <a:ext cx="3571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92195" name="TextBox 50"/>
          <p:cNvSpPr txBox="1">
            <a:spLocks noChangeArrowheads="1"/>
          </p:cNvSpPr>
          <p:nvPr/>
        </p:nvSpPr>
        <p:spPr bwMode="auto">
          <a:xfrm>
            <a:off x="6143625" y="2928938"/>
            <a:ext cx="3571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92196" name="TextBox 51"/>
          <p:cNvSpPr txBox="1">
            <a:spLocks noChangeArrowheads="1"/>
          </p:cNvSpPr>
          <p:nvPr/>
        </p:nvSpPr>
        <p:spPr bwMode="auto">
          <a:xfrm>
            <a:off x="357188" y="1785938"/>
            <a:ext cx="3571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7</a:t>
            </a:r>
          </a:p>
        </p:txBody>
      </p:sp>
      <p:sp>
        <p:nvSpPr>
          <p:cNvPr id="92197" name="TextBox 52"/>
          <p:cNvSpPr txBox="1">
            <a:spLocks noChangeArrowheads="1"/>
          </p:cNvSpPr>
          <p:nvPr/>
        </p:nvSpPr>
        <p:spPr bwMode="auto">
          <a:xfrm>
            <a:off x="2846661" y="1114897"/>
            <a:ext cx="3571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00813" y="1000125"/>
            <a:ext cx="714375" cy="2143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2199" name="TextBox 56"/>
          <p:cNvSpPr txBox="1">
            <a:spLocks noChangeArrowheads="1"/>
          </p:cNvSpPr>
          <p:nvPr/>
        </p:nvSpPr>
        <p:spPr bwMode="auto">
          <a:xfrm>
            <a:off x="7286625" y="9064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Web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500813" y="135731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01" name="TextBox 58"/>
          <p:cNvSpPr txBox="1">
            <a:spLocks noChangeArrowheads="1"/>
          </p:cNvSpPr>
          <p:nvPr/>
        </p:nvSpPr>
        <p:spPr bwMode="auto">
          <a:xfrm>
            <a:off x="7286625" y="128587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QGIS+Plugin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6500813" y="1785938"/>
            <a:ext cx="714375" cy="166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203" name="TextBox 60"/>
          <p:cNvSpPr txBox="1">
            <a:spLocks noChangeArrowheads="1"/>
          </p:cNvSpPr>
          <p:nvPr/>
        </p:nvSpPr>
        <p:spPr bwMode="auto">
          <a:xfrm>
            <a:off x="7286625" y="1630363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S/W Installation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3"/>
          <p:cNvSpPr txBox="1">
            <a:spLocks noChangeArrowheads="1"/>
          </p:cNvSpPr>
          <p:nvPr/>
        </p:nvSpPr>
        <p:spPr bwMode="auto">
          <a:xfrm>
            <a:off x="142875" y="152400"/>
            <a:ext cx="8861425" cy="55399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FF00"/>
                </a:solidFill>
                <a:latin typeface="Calibri" charset="0"/>
              </a:rPr>
              <a:t>Bhuvan</a:t>
            </a:r>
            <a:r>
              <a:rPr lang="en-US" sz="3000" b="1" dirty="0">
                <a:solidFill>
                  <a:srgbClr val="FFFF00"/>
                </a:solidFill>
                <a:latin typeface="Calibri" charset="0"/>
              </a:rPr>
              <a:t> NUIS </a:t>
            </a:r>
            <a:r>
              <a:rPr lang="en-US" sz="3000" b="1" dirty="0" smtClean="0">
                <a:solidFill>
                  <a:srgbClr val="FFFF00"/>
                </a:solidFill>
                <a:latin typeface="Calibri" charset="0"/>
              </a:rPr>
              <a:t>– Access Privilege &amp; User Management</a:t>
            </a:r>
            <a:endParaRPr lang="en-US" sz="3000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744" y="1169342"/>
            <a:ext cx="2311400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NUIS Users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4008" y="1701725"/>
            <a:ext cx="1586" cy="36004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3568" y="2047899"/>
            <a:ext cx="77597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85776" y="2238399"/>
            <a:ext cx="381000" cy="3175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52714" y="2237605"/>
            <a:ext cx="381000" cy="1588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244682" y="2237605"/>
            <a:ext cx="381000" cy="1587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6" y="2421805"/>
            <a:ext cx="12241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2463279"/>
            <a:ext cx="151234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National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86281" y="4234680"/>
            <a:ext cx="2936875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8106" y="5702324"/>
            <a:ext cx="717550" cy="3175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5576" y="4438029"/>
            <a:ext cx="648072" cy="645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8106" y="3343299"/>
            <a:ext cx="717550" cy="14288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5656" y="3125812"/>
            <a:ext cx="165618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Administrator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4218012"/>
            <a:ext cx="181237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Approver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656" y="5502299"/>
            <a:ext cx="18002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Data Creator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52775" y="3343299"/>
            <a:ext cx="577850" cy="1588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3739704" y="3141687"/>
            <a:ext cx="4404196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Town Administrator(TA)/ Commissioner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00413" y="4427562"/>
            <a:ext cx="5778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4009579" y="4227537"/>
            <a:ext cx="3154709" cy="4000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 Town Planner(TPO)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40088" y="5695974"/>
            <a:ext cx="47466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1914525" y="4621237"/>
            <a:ext cx="247650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898031" y="3573487"/>
            <a:ext cx="280988" cy="568325"/>
          </a:xfrm>
          <a:prstGeom prst="downArrow">
            <a:avLst/>
          </a:prstGeom>
          <a:solidFill>
            <a:srgbClr val="92D050">
              <a:alpha val="33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574925" y="3573487"/>
            <a:ext cx="268288" cy="1944687"/>
          </a:xfrm>
          <a:prstGeom prst="downArrow">
            <a:avLst/>
          </a:prstGeom>
          <a:solidFill>
            <a:srgbClr val="92D050">
              <a:alpha val="33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932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932512"/>
            <a:ext cx="1414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694441"/>
            <a:ext cx="15716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3487"/>
            <a:ext cx="1462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36" name="Picture 4" descr="http://4vector.com/i/free-vector-wrong-cross-clip-art_110075_Wrong_Cross_clip_art_h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00" y="4135462"/>
            <a:ext cx="465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rot="5400000">
            <a:off x="7253932" y="4492401"/>
            <a:ext cx="2447925" cy="349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7767638" y="4422799"/>
            <a:ext cx="720725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8210550" y="3270274"/>
            <a:ext cx="28733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100392" y="5695155"/>
            <a:ext cx="360040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3714744" y="5494362"/>
            <a:ext cx="4500594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 JE/ Surveyor/ Draftsman/ Asst. </a:t>
            </a:r>
            <a:r>
              <a:rPr lang="en-US" dirty="0" smtClean="0">
                <a:solidFill>
                  <a:srgbClr val="CCFFCC"/>
                </a:solidFill>
              </a:rPr>
              <a:t>Town Planner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552" y="2401912"/>
            <a:ext cx="10081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116632"/>
            <a:ext cx="88614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Bhuvan NUIS  - Layer Management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50" y="76200"/>
            <a:ext cx="9004300" cy="670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80618" y="1199654"/>
            <a:ext cx="300355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</a:rPr>
              <a:t>Layer Management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4365625" y="2459038"/>
            <a:ext cx="401638" cy="11112"/>
          </a:xfrm>
          <a:prstGeom prst="line">
            <a:avLst/>
          </a:prstGeom>
          <a:ln w="57150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6275" y="2684463"/>
            <a:ext cx="7759700" cy="0"/>
          </a:xfrm>
          <a:prstGeom prst="line">
            <a:avLst/>
          </a:prstGeom>
          <a:ln w="57150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5776" y="2874962"/>
            <a:ext cx="381000" cy="3175"/>
          </a:xfrm>
          <a:prstGeom prst="straightConnector1">
            <a:avLst/>
          </a:prstGeom>
          <a:ln w="5715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3038" y="3038475"/>
            <a:ext cx="223837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Not Uploaded Layers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419475" y="2700338"/>
            <a:ext cx="3175" cy="2024062"/>
          </a:xfrm>
          <a:prstGeom prst="straightConnector1">
            <a:avLst/>
          </a:prstGeom>
          <a:ln w="5715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79613" y="4715297"/>
            <a:ext cx="302418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Pending Layers for Approval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5670551" y="2889250"/>
            <a:ext cx="381000" cy="3175"/>
          </a:xfrm>
          <a:prstGeom prst="straightConnector1">
            <a:avLst/>
          </a:prstGeom>
          <a:ln w="5715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81550" y="3052763"/>
            <a:ext cx="223837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Not Approved Layers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8388350" y="2700338"/>
            <a:ext cx="31750" cy="2024062"/>
          </a:xfrm>
          <a:prstGeom prst="straightConnector1">
            <a:avLst/>
          </a:prstGeom>
          <a:ln w="5715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19925" y="4715297"/>
            <a:ext cx="201612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</a:rPr>
              <a:t>Approved Layers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D9"/>
        </a:solidFill>
        <a:ln w="9525">
          <a:solidFill>
            <a:schemeClr val="tx1"/>
          </a:solidFill>
          <a:round/>
          <a:headEnd/>
          <a:tailEnd/>
        </a:ln>
      </a:spPr>
      <a:bodyPr wrap="none" anchor="ctr">
        <a:normAutofit/>
      </a:bodyPr>
      <a:lstStyle>
        <a:defPPr marL="119063" indent="-119063">
          <a:spcAft>
            <a:spcPts val="300"/>
          </a:spcAft>
          <a:defRPr sz="1400" b="1" dirty="0" smtClean="0">
            <a:solidFill>
              <a:srgbClr val="C00000"/>
            </a:solidFill>
          </a:defRPr>
        </a:defPPr>
      </a:lstStyle>
    </a:sp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1523</Words>
  <Application>Microsoft Macintosh PowerPoint</Application>
  <PresentationFormat>On-screen Show (4:3)</PresentationFormat>
  <Paragraphs>333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Office Theme</vt:lpstr>
      <vt:lpstr>Orbit</vt:lpstr>
      <vt:lpstr>1_Orbit</vt:lpstr>
      <vt:lpstr>1_Default Design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1_Office Theme</vt:lpstr>
      <vt:lpstr>Bhuvan-NUIS- Master plan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Steps for Data Creator</vt:lpstr>
      <vt:lpstr>Basic Steps for Data Creator…..Contd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Steps to be followed by Approver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Town Admin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 formulation using  Bhuvan-NUIS</dc:title>
  <dc:creator>Guest</dc:creator>
  <cp:lastModifiedBy>Diwakar P G</cp:lastModifiedBy>
  <cp:revision>133</cp:revision>
  <cp:lastPrinted>2014-04-12T12:25:38Z</cp:lastPrinted>
  <dcterms:created xsi:type="dcterms:W3CDTF">2014-04-10T03:07:52Z</dcterms:created>
  <dcterms:modified xsi:type="dcterms:W3CDTF">2014-04-13T17:16:20Z</dcterms:modified>
</cp:coreProperties>
</file>