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0" r:id="rId2"/>
    <p:sldId id="274" r:id="rId3"/>
    <p:sldId id="275" r:id="rId4"/>
    <p:sldId id="276" r:id="rId5"/>
    <p:sldId id="263" r:id="rId6"/>
    <p:sldId id="278" r:id="rId7"/>
    <p:sldId id="280" r:id="rId8"/>
    <p:sldId id="264" r:id="rId9"/>
    <p:sldId id="277" r:id="rId10"/>
    <p:sldId id="272" r:id="rId11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 autoAdjust="0"/>
    <p:restoredTop sz="85382" autoAdjust="0"/>
  </p:normalViewPr>
  <p:slideViewPr>
    <p:cSldViewPr snapToGrid="0" snapToObjects="1"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47E1A-ECE6-4199-9E99-FC20CDEF4643}" type="datetimeFigureOut">
              <a:rPr lang="en-ZA" smtClean="0"/>
              <a:t>24/04/2014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ZA" smtClean="0"/>
              <a:t>CEOS DRM-Namibia Workshop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550DC-2C5E-4491-B5A6-B1B33396E0F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08690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CEOS DRM-Namibia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CEOS DRM-Namibia Workshop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CEOS DRM-Namibia Workshop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CEOS DRM-Namibia Workshop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CEOS DRM-Namibia Workshop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513023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spd="slow"/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744538"/>
            <a:ext cx="4810857" cy="927100"/>
          </a:xfrm>
        </p:spPr>
        <p:txBody>
          <a:bodyPr/>
          <a:lstStyle/>
          <a:p>
            <a:pPr algn="ctr"/>
            <a:r>
              <a:rPr lang="en-US" dirty="0" smtClean="0"/>
              <a:t>TanDEM-X Edu Project</a:t>
            </a:r>
          </a:p>
        </p:txBody>
      </p:sp>
      <p:sp>
        <p:nvSpPr>
          <p:cNvPr id="13314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23977" y="1851027"/>
            <a:ext cx="4826977" cy="1093787"/>
          </a:xfrm>
        </p:spPr>
        <p:txBody>
          <a:bodyPr/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Phila Sibandze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3</a:t>
            </a:r>
            <a:r>
              <a:rPr lang="en-GB" altLang="ja-JP" baseline="30000" dirty="0" smtClean="0">
                <a:latin typeface="Calibri" pitchFamily="34" charset="0"/>
                <a:ea typeface="ＭＳ Ｐゴシック" pitchFamily="50" charset="-128"/>
              </a:rPr>
              <a:t>rd</a:t>
            </a:r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  CEOS WGCapD Meeting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Dehradun India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23 - 25 April 2014</a:t>
            </a:r>
            <a:endParaRPr lang="en-GB" altLang="ja-JP" dirty="0"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3624262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pt-BR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</a:p>
          <a:p>
            <a:pPr marL="0" indent="0" algn="ctr">
              <a:buNone/>
            </a:pPr>
            <a:endParaRPr lang="pt-BR" sz="8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endParaRPr lang="pt-BR" sz="8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endParaRPr lang="pt-BR" sz="8000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ＭＳ Ｐゴシック" pitchFamily="-106" charset="-128"/>
              <a:cs typeface="ＭＳ Ｐゴシック" pitchFamily="-106" charset="-128"/>
            </a:endParaRPr>
          </a:p>
          <a:p>
            <a:pPr marL="0" lvl="0" indent="0" algn="ctr">
              <a:buNone/>
            </a:pPr>
            <a:endParaRPr lang="pt-BR" sz="8000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ＭＳ Ｐゴシック" pitchFamily="-106" charset="-128"/>
              <a:cs typeface="ＭＳ Ｐゴシック" pitchFamily="-106" charset="-128"/>
            </a:endParaRPr>
          </a:p>
          <a:p>
            <a:pPr marL="0" lvl="0" indent="0" algn="ctr">
              <a:buNone/>
            </a:pPr>
            <a:endParaRPr lang="pt-BR" sz="8000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993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ZA" b="0" dirty="0"/>
          </a:p>
          <a:p>
            <a:r>
              <a:rPr lang="en-ZA" sz="2800" b="0" dirty="0" smtClean="0"/>
              <a:t>Background</a:t>
            </a:r>
          </a:p>
          <a:p>
            <a:r>
              <a:rPr lang="en-ZA" sz="2800" b="0" dirty="0" smtClean="0"/>
              <a:t>Objectives</a:t>
            </a:r>
          </a:p>
          <a:p>
            <a:r>
              <a:rPr lang="en-ZA" sz="2800" b="0" dirty="0" smtClean="0"/>
              <a:t>Project Justification</a:t>
            </a:r>
          </a:p>
          <a:p>
            <a:r>
              <a:rPr lang="en-ZA" sz="2800" b="0" dirty="0"/>
              <a:t>Study Area</a:t>
            </a:r>
          </a:p>
          <a:p>
            <a:r>
              <a:rPr lang="en-ZA" sz="2800" b="0" dirty="0" smtClean="0"/>
              <a:t>Action Plan</a:t>
            </a:r>
          </a:p>
          <a:p>
            <a:r>
              <a:rPr lang="en-ZA" sz="2800" b="0" dirty="0" smtClean="0"/>
              <a:t>Work Plan</a:t>
            </a:r>
          </a:p>
          <a:p>
            <a:r>
              <a:rPr lang="en-ZA" sz="2800" b="0" dirty="0" smtClean="0"/>
              <a:t>Project Team</a:t>
            </a:r>
          </a:p>
          <a:p>
            <a:endParaRPr lang="en-ZA" sz="2800" b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Content</a:t>
            </a: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42" y="1990725"/>
            <a:ext cx="49149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6719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sz="2800" b="0" dirty="0" smtClean="0"/>
              <a:t>Responded to a call for the TanDEM-X use.</a:t>
            </a:r>
          </a:p>
          <a:p>
            <a:pPr lvl="0"/>
            <a:r>
              <a:rPr lang="en-US" sz="2800" b="0" dirty="0" smtClean="0"/>
              <a:t>Collaborative project between SANSA &amp; DLR.</a:t>
            </a:r>
          </a:p>
          <a:p>
            <a:pPr lvl="0"/>
            <a:r>
              <a:rPr lang="en-US" sz="2800" b="0" dirty="0" smtClean="0"/>
              <a:t>Discussions between SANSA &amp; DLR.</a:t>
            </a:r>
          </a:p>
          <a:p>
            <a:pPr lvl="0"/>
            <a:r>
              <a:rPr lang="en-US" sz="2800" b="0" dirty="0" smtClean="0"/>
              <a:t>Agreed that SANSA should take the lead.</a:t>
            </a:r>
          </a:p>
          <a:p>
            <a:pPr lvl="0"/>
            <a:r>
              <a:rPr lang="en-US" sz="2800" b="0" dirty="0" smtClean="0"/>
              <a:t>Proposal under development.</a:t>
            </a:r>
          </a:p>
          <a:p>
            <a:pPr lvl="0"/>
            <a:endParaRPr lang="en-US" sz="2800" b="0" dirty="0"/>
          </a:p>
          <a:p>
            <a:endParaRPr lang="en-ZA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Background</a:t>
            </a: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54" y="4095756"/>
            <a:ext cx="4914900" cy="2762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66" y="5718174"/>
            <a:ext cx="1750060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26643"/>
            <a:ext cx="1685926" cy="8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456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812348"/>
            <a:ext cx="8686800" cy="1788102"/>
          </a:xfrm>
        </p:spPr>
        <p:txBody>
          <a:bodyPr/>
          <a:lstStyle/>
          <a:p>
            <a:pPr lvl="0"/>
            <a:r>
              <a:rPr lang="en-US" sz="2800" dirty="0"/>
              <a:t>The project should build capacity.</a:t>
            </a:r>
            <a:endParaRPr lang="en-ZA" sz="2800" dirty="0"/>
          </a:p>
          <a:p>
            <a:pPr lvl="0"/>
            <a:r>
              <a:rPr lang="en-US" sz="2800" dirty="0"/>
              <a:t>Increase awareness of the </a:t>
            </a:r>
            <a:r>
              <a:rPr lang="en-US" sz="2800" dirty="0" smtClean="0"/>
              <a:t>TanDEM-X.</a:t>
            </a:r>
            <a:endParaRPr lang="en-ZA" sz="2800" dirty="0"/>
          </a:p>
          <a:p>
            <a:pPr lvl="0"/>
            <a:r>
              <a:rPr lang="en-US" sz="2800" dirty="0"/>
              <a:t>Show advantages of high resolution DEM.</a:t>
            </a:r>
            <a:endParaRPr lang="en-ZA" sz="2800" dirty="0"/>
          </a:p>
          <a:p>
            <a:endParaRPr lang="en-ZA" sz="2800" b="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Objectives</a:t>
            </a: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38" b="100000" l="0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3286225"/>
            <a:ext cx="5562600" cy="3571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1574" y="64886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Chile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4384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Justification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450" y="1661369"/>
            <a:ext cx="888206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smtClean="0"/>
              <a:t>1. Importance</a:t>
            </a:r>
            <a:endParaRPr lang="en-ZA" sz="28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The project will contribute to the objectives of the CEOS WGCapD.</a:t>
            </a:r>
            <a:endParaRPr lang="en-ZA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It will be the basis for information and skills development between institutions.</a:t>
            </a:r>
            <a:endParaRPr lang="en-ZA" dirty="0"/>
          </a:p>
          <a:p>
            <a:pPr algn="just"/>
            <a:endParaRPr lang="en-US" b="1" dirty="0" smtClean="0"/>
          </a:p>
          <a:p>
            <a:pPr algn="just"/>
            <a:r>
              <a:rPr lang="en-US" sz="2800" b="1" dirty="0" smtClean="0"/>
              <a:t>2. Capacity</a:t>
            </a:r>
            <a:endParaRPr lang="en-ZA" sz="28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Create the opportunity for developing capacity in SAR and DEM technology.</a:t>
            </a:r>
            <a:endParaRPr lang="en-ZA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Establish an understanding of working with high resolution DEM for various applications</a:t>
            </a:r>
            <a:r>
              <a:rPr lang="en-US" dirty="0" smtClean="0"/>
              <a:t>.</a:t>
            </a:r>
            <a:endParaRPr lang="en-ZA" dirty="0"/>
          </a:p>
          <a:p>
            <a:pPr lvl="0" algn="just"/>
            <a:endParaRPr lang="en-US" b="1" dirty="0" smtClean="0"/>
          </a:p>
          <a:p>
            <a:pPr lvl="0" algn="just"/>
            <a:r>
              <a:rPr lang="en-US" sz="2800" b="1" dirty="0" smtClean="0"/>
              <a:t>3. Time </a:t>
            </a:r>
            <a:r>
              <a:rPr lang="en-US" sz="2800" b="1" dirty="0"/>
              <a:t>and Cost</a:t>
            </a:r>
            <a:endParaRPr lang="en-ZA" sz="28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The project will take 6 </a:t>
            </a:r>
            <a:r>
              <a:rPr lang="en-US" dirty="0" smtClean="0"/>
              <a:t>months </a:t>
            </a:r>
            <a:r>
              <a:rPr lang="en-US" dirty="0"/>
              <a:t>from </a:t>
            </a:r>
            <a:r>
              <a:rPr lang="en-US" dirty="0" smtClean="0"/>
              <a:t>the day of receiving the data. </a:t>
            </a:r>
            <a:r>
              <a:rPr lang="en-US" dirty="0"/>
              <a:t>The </a:t>
            </a:r>
            <a:r>
              <a:rPr lang="en-US" dirty="0" smtClean="0"/>
              <a:t>l </a:t>
            </a:r>
            <a:r>
              <a:rPr lang="en-US" dirty="0"/>
              <a:t>project cost will be covered by participating </a:t>
            </a:r>
            <a:r>
              <a:rPr lang="en-US" dirty="0" smtClean="0"/>
              <a:t>institutions (man hours, travelling, </a:t>
            </a:r>
            <a:r>
              <a:rPr lang="en-US" dirty="0" err="1" smtClean="0"/>
              <a:t>etc</a:t>
            </a:r>
            <a:r>
              <a:rPr lang="en-US" dirty="0" smtClean="0"/>
              <a:t>).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5828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Study Area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0" y="1472565"/>
            <a:ext cx="8086725" cy="1809433"/>
          </a:xfrm>
        </p:spPr>
        <p:txBody>
          <a:bodyPr/>
          <a:lstStyle/>
          <a:p>
            <a:r>
              <a:rPr lang="en-US" sz="2800" b="0" dirty="0" smtClean="0"/>
              <a:t>Gauteng </a:t>
            </a:r>
            <a:r>
              <a:rPr lang="en-US" sz="2800" b="0" dirty="0"/>
              <a:t>province of South </a:t>
            </a:r>
            <a:r>
              <a:rPr lang="en-US" sz="2800" b="0" dirty="0" smtClean="0"/>
              <a:t>Africa. </a:t>
            </a:r>
          </a:p>
          <a:p>
            <a:r>
              <a:rPr lang="en-US" sz="2800" b="0" dirty="0" smtClean="0"/>
              <a:t>Covers </a:t>
            </a:r>
            <a:r>
              <a:rPr lang="en-US" sz="2800" b="0" dirty="0"/>
              <a:t>an area of about 18 178 km</a:t>
            </a:r>
            <a:r>
              <a:rPr lang="en-US" sz="2800" b="0" baseline="30000" dirty="0"/>
              <a:t>2</a:t>
            </a:r>
            <a:r>
              <a:rPr lang="en-US" sz="2800" b="0" dirty="0"/>
              <a:t>. </a:t>
            </a:r>
            <a:endParaRPr lang="en-US" sz="2800" b="0" dirty="0" smtClean="0"/>
          </a:p>
          <a:p>
            <a:r>
              <a:rPr lang="en-US" sz="2800" b="0" dirty="0" smtClean="0"/>
              <a:t>Gauteng </a:t>
            </a:r>
            <a:r>
              <a:rPr lang="en-US" sz="2800" b="0" dirty="0"/>
              <a:t>is the smallest but the most populated </a:t>
            </a:r>
            <a:r>
              <a:rPr lang="en-US" sz="2800" b="0" dirty="0" smtClean="0"/>
              <a:t>province with </a:t>
            </a:r>
            <a:r>
              <a:rPr lang="en-US" sz="2800" b="0" dirty="0"/>
              <a:t>12 272 263 </a:t>
            </a:r>
            <a:r>
              <a:rPr lang="en-US" sz="2800" b="0" dirty="0" smtClean="0"/>
              <a:t>inhabitants. </a:t>
            </a:r>
            <a:endParaRPr lang="en-ZA" sz="2800" b="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0" y="3471863"/>
            <a:ext cx="4643441" cy="32432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372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Action Plan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208331" y="1998085"/>
            <a:ext cx="894397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Proposal </a:t>
            </a:r>
            <a:r>
              <a:rPr lang="en-US" b="1" dirty="0" smtClean="0"/>
              <a:t>submission </a:t>
            </a:r>
            <a:r>
              <a:rPr lang="en-US" b="1" dirty="0"/>
              <a:t>to acquire </a:t>
            </a:r>
            <a:r>
              <a:rPr lang="en-US" b="1" dirty="0" smtClean="0"/>
              <a:t>TanDEM-X.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Current status: Draft version sent to DLR</a:t>
            </a:r>
            <a:r>
              <a:rPr lang="en-US" b="1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US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Product development: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b="1" dirty="0" smtClean="0"/>
              <a:t>To be done by participating institutes (voluntary basis.)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ZA" b="1" dirty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WGCapD </a:t>
            </a:r>
            <a:r>
              <a:rPr lang="en-US" b="1" dirty="0"/>
              <a:t>TanDEM-X </a:t>
            </a:r>
            <a:r>
              <a:rPr lang="en-US" b="1" dirty="0" smtClean="0"/>
              <a:t>Workshop:</a:t>
            </a:r>
            <a:endParaRPr lang="en-ZA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1600" b="1" dirty="0" smtClean="0"/>
              <a:t>Demonstrate the products developed for awareness.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ZA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Products and information Dissemination.</a:t>
            </a:r>
          </a:p>
          <a:p>
            <a:pPr marL="342900" lvl="0" indent="-342900">
              <a:buFont typeface="+mj-lt"/>
              <a:buAutoNum type="arabicPeriod"/>
            </a:pPr>
            <a:endParaRPr lang="en-ZA" b="1" dirty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Reporting</a:t>
            </a:r>
            <a:r>
              <a:rPr lang="en-ZA" b="1" dirty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32141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7" y="2043113"/>
            <a:ext cx="8637676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828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Project Team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80430433"/>
              </p:ext>
            </p:extLst>
          </p:nvPr>
        </p:nvGraphicFramePr>
        <p:xfrm>
          <a:off x="400051" y="1971675"/>
          <a:ext cx="8258175" cy="32107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71912"/>
                <a:gridCol w="1743075"/>
                <a:gridCol w="2643188"/>
              </a:tblGrid>
              <a:tr h="728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Name</a:t>
                      </a:r>
                      <a:endParaRPr lang="en-ZA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Activity</a:t>
                      </a:r>
                      <a:endParaRPr lang="en-ZA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Institution</a:t>
                      </a:r>
                      <a:endParaRPr lang="en-ZA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43227">
                <a:tc>
                  <a:txBody>
                    <a:bodyPr/>
                    <a:lstStyle/>
                    <a:p>
                      <a:pPr marL="10858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accent4"/>
                          </a:solidFill>
                          <a:effectLst/>
                        </a:rPr>
                        <a:t>Phila Sibandze</a:t>
                      </a:r>
                      <a:endParaRPr lang="en-ZA" sz="1200" dirty="0">
                        <a:solidFill>
                          <a:schemeClr val="accent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effectLst/>
                        </a:rPr>
                        <a:t>Project Manager</a:t>
                      </a:r>
                      <a:endParaRPr lang="en-ZA" sz="1100" dirty="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/>
                          </a:solidFill>
                          <a:effectLst/>
                        </a:rPr>
                        <a:t>SANSA</a:t>
                      </a:r>
                      <a:endParaRPr lang="en-ZA" sz="110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43227">
                <a:tc>
                  <a:txBody>
                    <a:bodyPr/>
                    <a:lstStyle/>
                    <a:p>
                      <a:pPr marL="1085850" lvl="1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accent4"/>
                          </a:solidFill>
                          <a:effectLst/>
                        </a:rPr>
                        <a:t>Dieter </a:t>
                      </a:r>
                      <a:r>
                        <a:rPr lang="en-GB" sz="1200" dirty="0" err="1">
                          <a:solidFill>
                            <a:schemeClr val="accent4"/>
                          </a:solidFill>
                          <a:effectLst/>
                        </a:rPr>
                        <a:t>Hausamann</a:t>
                      </a:r>
                      <a:endParaRPr lang="en-ZA" sz="1200" dirty="0">
                        <a:solidFill>
                          <a:schemeClr val="accent4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effectLst/>
                        </a:rPr>
                        <a:t>Co Project Manager</a:t>
                      </a:r>
                      <a:endParaRPr lang="en-ZA" sz="1100" dirty="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/>
                          </a:solidFill>
                          <a:effectLst/>
                        </a:rPr>
                        <a:t>DLR</a:t>
                      </a:r>
                      <a:endParaRPr lang="en-ZA" sz="110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97809">
                <a:tc>
                  <a:txBody>
                    <a:bodyPr/>
                    <a:lstStyle/>
                    <a:p>
                      <a:pPr marL="1085850" lvl="2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accent4"/>
                          </a:solidFill>
                          <a:effectLst/>
                        </a:rPr>
                        <a:t>Nale Mudau </a:t>
                      </a:r>
                    </a:p>
                    <a:p>
                      <a:pPr marL="1085850" lvl="2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accent4"/>
                          </a:solidFill>
                          <a:effectLst/>
                        </a:rPr>
                        <a:t>Willard  Mapurisa</a:t>
                      </a:r>
                    </a:p>
                    <a:p>
                      <a:pPr marL="1085850" lvl="2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accent4"/>
                          </a:solidFill>
                          <a:effectLst/>
                        </a:rPr>
                        <a:t>Clement Adjololo</a:t>
                      </a:r>
                    </a:p>
                    <a:p>
                      <a:pPr marL="1085850" lvl="2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Radar community/expects</a:t>
                      </a:r>
                      <a:endParaRPr lang="en-ZA" sz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effectLst/>
                        </a:rPr>
                        <a:t>Technical expert</a:t>
                      </a:r>
                      <a:endParaRPr lang="en-ZA" sz="1100" dirty="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accent4"/>
                          </a:solidFill>
                          <a:effectLst/>
                        </a:rPr>
                        <a:t>SANSA / University</a:t>
                      </a:r>
                      <a:endParaRPr lang="en-ZA" sz="1100" dirty="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98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?</a:t>
                      </a:r>
                      <a:endParaRPr lang="en-ZA" sz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4"/>
                          </a:solidFill>
                          <a:effectLst/>
                        </a:rPr>
                        <a:t>Technical expert</a:t>
                      </a:r>
                      <a:endParaRPr lang="en-ZA" sz="110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effectLst/>
                        </a:rPr>
                        <a:t>DLR</a:t>
                      </a:r>
                      <a:endParaRPr lang="en-ZA" sz="1100" dirty="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98905">
                <a:tc>
                  <a:txBody>
                    <a:bodyPr/>
                    <a:lstStyle/>
                    <a:p>
                      <a:pPr marL="1085850" lvl="2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WGCapD </a:t>
                      </a:r>
                      <a:r>
                        <a:rPr lang="en-US" sz="1200" dirty="0" smtClean="0">
                          <a:solidFill>
                            <a:schemeClr val="accent4"/>
                          </a:solidFill>
                          <a:effectLst/>
                        </a:rPr>
                        <a:t>/ institutions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members</a:t>
                      </a:r>
                      <a:endParaRPr lang="en-ZA" sz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effectLst/>
                        </a:rPr>
                        <a:t>Technical expert</a:t>
                      </a:r>
                      <a:endParaRPr lang="en-ZA" sz="1100" dirty="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4"/>
                          </a:solidFill>
                          <a:effectLst/>
                        </a:rPr>
                        <a:t>WGCapD </a:t>
                      </a:r>
                      <a:r>
                        <a:rPr lang="en-US" sz="1100" dirty="0" smtClean="0">
                          <a:solidFill>
                            <a:schemeClr val="accent4"/>
                          </a:solidFill>
                          <a:effectLst/>
                        </a:rPr>
                        <a:t>/ institutions volunteering </a:t>
                      </a:r>
                      <a:endParaRPr lang="en-ZA" sz="1100" dirty="0">
                        <a:solidFill>
                          <a:schemeClr val="accent4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0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</TotalTime>
  <Words>302</Words>
  <Application>Microsoft Office PowerPoint</Application>
  <PresentationFormat>On-screen Show (4:3)</PresentationFormat>
  <Paragraphs>84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4_EUM_template_v03</vt:lpstr>
      <vt:lpstr>TanDEM-X Edu Project</vt:lpstr>
      <vt:lpstr>Content</vt:lpstr>
      <vt:lpstr>Background</vt:lpstr>
      <vt:lpstr>Objectives</vt:lpstr>
      <vt:lpstr>Project Justification</vt:lpstr>
      <vt:lpstr>Study Area</vt:lpstr>
      <vt:lpstr>Action Plan</vt:lpstr>
      <vt:lpstr>Work Plan</vt:lpstr>
      <vt:lpstr>Project Team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Phila Sibandze</cp:lastModifiedBy>
  <cp:revision>195</cp:revision>
  <cp:lastPrinted>2013-07-23T19:08:48Z</cp:lastPrinted>
  <dcterms:created xsi:type="dcterms:W3CDTF">2011-11-16T09:23:13Z</dcterms:created>
  <dcterms:modified xsi:type="dcterms:W3CDTF">2014-04-24T01:30:31Z</dcterms:modified>
</cp:coreProperties>
</file>