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9"/>
  </p:notesMasterIdLst>
  <p:sldIdLst>
    <p:sldId id="260" r:id="rId2"/>
    <p:sldId id="261" r:id="rId3"/>
    <p:sldId id="264" r:id="rId4"/>
    <p:sldId id="265" r:id="rId5"/>
    <p:sldId id="262" r:id="rId6"/>
    <p:sldId id="263" r:id="rId7"/>
    <p:sldId id="266" r:id="rId8"/>
    <p:sldId id="267" r:id="rId9"/>
    <p:sldId id="275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6" r:id="rId18"/>
  </p:sldIdLst>
  <p:sldSz cx="9144000" cy="6858000" type="screen4x3"/>
  <p:notesSz cx="6881813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19" autoAdjust="0"/>
    <p:restoredTop sz="93686" autoAdjust="0"/>
  </p:normalViewPr>
  <p:slideViewPr>
    <p:cSldViewPr snapToGrid="0" snapToObjects="1">
      <p:cViewPr>
        <p:scale>
          <a:sx n="75" d="100"/>
          <a:sy n="75" d="100"/>
        </p:scale>
        <p:origin x="-1308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70C43DB1-6AE4-42F4-A030-67A0368BA2C1}" type="datetime1">
              <a:rPr lang="en-US"/>
              <a:pPr>
                <a:defRPr/>
              </a:pPr>
              <a:t>4/23/2014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3D31D474-A30B-46C7-A7CB-BF5BB52F9B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3106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ＭＳ Ｐゴシック" pitchFamily="-106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098A87-5171-4B75-93C2-5524BB9D1112}" type="slidenum">
              <a:rPr lang="de-DE" smtClean="0">
                <a:latin typeface="Times New Roman" pitchFamily="-106" charset="0"/>
              </a:rPr>
              <a:pPr/>
              <a:t>1</a:t>
            </a:fld>
            <a:endParaRPr lang="de-DE" smtClean="0">
              <a:latin typeface="Times New Roman" pitchFamily="-106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dirty="0" smtClean="0">
              <a:latin typeface="Times New Roman" pitchFamily="-10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39855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2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524447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8188325" y="6513023"/>
            <a:ext cx="6171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>
              <a:defRPr/>
            </a:pPr>
            <a:r>
              <a:rPr lang="de-DE" sz="1200" dirty="0">
                <a:solidFill>
                  <a:srgbClr val="5F758D"/>
                </a:solidFill>
                <a:latin typeface="Century Gothic" pitchFamily="34" charset="0"/>
              </a:rPr>
              <a:t>Slide: </a:t>
            </a:r>
            <a:fld id="{00674DB5-EA4F-4207-BB2F-8F03D6107A33}" type="slidenum">
              <a:rPr lang="de-DE" sz="1200">
                <a:solidFill>
                  <a:srgbClr val="5F758D"/>
                </a:solidFill>
                <a:latin typeface="Century Gothic" pitchFamily="34" charset="0"/>
              </a:rPr>
              <a:pPr algn="l">
                <a:defRPr/>
              </a:pPr>
              <a:t>‹#›</a:t>
            </a:fld>
            <a:endParaRPr lang="de-DE" sz="1200" dirty="0">
              <a:solidFill>
                <a:srgbClr val="5F758D"/>
              </a:solidFill>
              <a:latin typeface="Century Gothic" pitchFamily="34" charset="0"/>
            </a:endParaRPr>
          </a:p>
        </p:txBody>
      </p:sp>
      <p:sp>
        <p:nvSpPr>
          <p:cNvPr id="5" name="AutoShape 5"/>
          <p:cNvSpPr>
            <a:spLocks noChangeAspect="1" noChangeArrowheads="1" noTextEdit="1"/>
          </p:cNvSpPr>
          <p:nvPr/>
        </p:nvSpPr>
        <p:spPr bwMode="auto">
          <a:xfrm>
            <a:off x="0" y="3244851"/>
            <a:ext cx="91440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Tahoma" pitchFamily="34" charset="0"/>
            </a:endParaRPr>
          </a:p>
        </p:txBody>
      </p:sp>
      <p:sp>
        <p:nvSpPr>
          <p:cNvPr id="6" name="Rectangle 36"/>
          <p:cNvSpPr>
            <a:spLocks noChangeArrowheads="1"/>
          </p:cNvSpPr>
          <p:nvPr userDrawn="1"/>
        </p:nvSpPr>
        <p:spPr bwMode="auto">
          <a:xfrm>
            <a:off x="158549" y="6494551"/>
            <a:ext cx="46278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>
              <a:defRPr/>
            </a:pPr>
            <a:r>
              <a:rPr lang="en-US" sz="1400" b="0" noProof="0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3</a:t>
            </a:r>
            <a:r>
              <a:rPr lang="en-US" sz="1400" b="0" baseline="30000" noProof="0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rd</a:t>
            </a:r>
            <a:r>
              <a:rPr lang="en-US" sz="1400" b="0" baseline="0" noProof="0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sz="1400" b="0" baseline="0" noProof="0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WGCapD</a:t>
            </a:r>
            <a:r>
              <a:rPr lang="en-US" sz="1400" b="0" baseline="0" noProof="0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Meeting – </a:t>
            </a:r>
            <a:r>
              <a:rPr lang="en-US" sz="1400" b="0" baseline="0" noProof="0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Derhadum</a:t>
            </a:r>
            <a:r>
              <a:rPr lang="en-US" sz="1400" b="0" baseline="0" noProof="0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, India – April 23-25</a:t>
            </a:r>
            <a:endParaRPr lang="en-US" sz="1400" b="0" noProof="0" dirty="0">
              <a:solidFill>
                <a:schemeClr val="tx2">
                  <a:lumMod val="50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712320" y="4881563"/>
            <a:ext cx="1431680" cy="9334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328706" name="Rectangle 2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4089889" y="666750"/>
            <a:ext cx="4810857" cy="1874838"/>
          </a:xfrm>
        </p:spPr>
        <p:txBody>
          <a:bodyPr anchor="b"/>
          <a:lstStyle>
            <a:lvl1pPr>
              <a:defRPr sz="3200" baseline="0"/>
            </a:lvl1pPr>
          </a:lstStyle>
          <a:p>
            <a:r>
              <a:rPr lang="en-GB" dirty="0" smtClean="0"/>
              <a:t>Project report guidelines</a:t>
            </a:r>
            <a:endParaRPr lang="en-GB" dirty="0"/>
          </a:p>
        </p:txBody>
      </p:sp>
      <p:sp>
        <p:nvSpPr>
          <p:cNvPr id="32870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81097" y="2722564"/>
            <a:ext cx="4826977" cy="1093787"/>
          </a:xfr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  <a:latin typeface="Century Gothic" pitchFamily="34" charset="0"/>
              </a:defRPr>
            </a:lvl1pPr>
          </a:lstStyle>
          <a:p>
            <a:r>
              <a:rPr lang="en-GB" dirty="0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78737" y="6567055"/>
            <a:ext cx="1639186" cy="205885"/>
          </a:xfrm>
        </p:spPr>
        <p:txBody>
          <a:bodyPr/>
          <a:lstStyle>
            <a:lvl1pPr>
              <a:defRPr sz="1000">
                <a:latin typeface="Century Gothic" pitchFamily="34" charset="0"/>
              </a:defRPr>
            </a:lvl1pPr>
          </a:lstStyle>
          <a:p>
            <a:pPr>
              <a:defRPr/>
            </a:pPr>
            <a:fld id="{6BF8D2B0-EFB6-4DAA-9B0B-6F6B3A58082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240142" y="1440873"/>
            <a:ext cx="8686800" cy="5126182"/>
          </a:xfrm>
        </p:spPr>
        <p:txBody>
          <a:bodyPr/>
          <a:lstStyle>
            <a:lvl1pPr>
              <a:defRPr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37144" y="188913"/>
            <a:ext cx="6930656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title style</a:t>
            </a:r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0" y="1347788"/>
            <a:ext cx="9144000" cy="551021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r" defTabSz="914400" eaLnBrk="0" hangingPunct="0">
              <a:defRPr/>
            </a:pPr>
            <a:endParaRPr lang="en-US" sz="1500" dirty="0">
              <a:solidFill>
                <a:srgbClr val="000000"/>
              </a:solidFill>
              <a:latin typeface="Tahoma" pitchFamily="34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37144" y="188913"/>
            <a:ext cx="6930656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title style</a:t>
            </a:r>
          </a:p>
        </p:txBody>
      </p:sp>
      <p:sp>
        <p:nvSpPr>
          <p:cNvPr id="1028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6863" y="1457325"/>
            <a:ext cx="8445500" cy="486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239000" y="6600825"/>
            <a:ext cx="1905000" cy="2571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000">
                <a:solidFill>
                  <a:srgbClr val="002569"/>
                </a:solidFill>
                <a:latin typeface="Calibri" pitchFamily="-106" charset="0"/>
                <a:cs typeface="Calibri" pitchFamily="-106" charset="0"/>
              </a:defRPr>
            </a:lvl1pPr>
          </a:lstStyle>
          <a:p>
            <a:pPr>
              <a:defRPr/>
            </a:pPr>
            <a:fld id="{980EA4A0-E513-42EA-B292-B21C1B51B6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</p:sldLayoutIdLst>
  <p:transition spd="slow"/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200" b="1">
          <a:solidFill>
            <a:schemeClr val="tx2"/>
          </a:solidFill>
          <a:latin typeface="Arial" charset="0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75000"/>
        <a:buFont typeface="Courier New" pitchFamily="-106" charset="0"/>
        <a:buChar char="o"/>
        <a:defRPr sz="2000" b="1">
          <a:solidFill>
            <a:schemeClr val="tx2"/>
          </a:solidFill>
          <a:latin typeface="Arial" charset="0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-106" charset="2"/>
        <a:buChar char="§"/>
        <a:defRPr b="1">
          <a:solidFill>
            <a:schemeClr val="tx2"/>
          </a:solidFill>
          <a:latin typeface="Arial" charset="0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b="1">
          <a:solidFill>
            <a:schemeClr val="tx2"/>
          </a:solidFill>
          <a:latin typeface="Arial" charset="0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44"/>
          <p:cNvSpPr>
            <a:spLocks noGrp="1" noChangeArrowheads="1"/>
          </p:cNvSpPr>
          <p:nvPr>
            <p:ph type="ctrTitle"/>
          </p:nvPr>
        </p:nvSpPr>
        <p:spPr>
          <a:xfrm>
            <a:off x="1411357" y="922782"/>
            <a:ext cx="7489389" cy="2055814"/>
          </a:xfrm>
        </p:spPr>
        <p:txBody>
          <a:bodyPr/>
          <a:lstStyle/>
          <a:p>
            <a:pPr algn="ctr"/>
            <a:r>
              <a:rPr lang="en-US" sz="2800" dirty="0" smtClean="0"/>
              <a:t>	Remote Sensing and Geographic Information Systems for Capacity Building at CRECTEALC, Campus Mexico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000" dirty="0" smtClean="0"/>
              <a:t>Jesus A. Gonzalez</a:t>
            </a:r>
            <a:br>
              <a:rPr lang="en-US" sz="2000" dirty="0" smtClean="0"/>
            </a:br>
            <a:r>
              <a:rPr lang="en-US" sz="2000" dirty="0" smtClean="0"/>
              <a:t>CRECTEALC/INAOE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F8D2B0-EFB6-4DAA-9B0B-6F6B3A580823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Courses Web Platform in Moodle</a:t>
            </a:r>
          </a:p>
          <a:p>
            <a:pPr lvl="1"/>
            <a:r>
              <a:rPr lang="en-US" dirty="0" smtClean="0"/>
              <a:t>Remote Sensing </a:t>
            </a:r>
            <a:r>
              <a:rPr lang="en-US" dirty="0" smtClean="0">
                <a:sym typeface="Wingdings" panose="05000000000000000000" pitchFamily="2" charset="2"/>
              </a:rPr>
              <a:t> already in Moodle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Still requires making classes videos</a:t>
            </a:r>
          </a:p>
          <a:p>
            <a:pPr lvl="3"/>
            <a:r>
              <a:rPr lang="en-US" dirty="0" smtClean="0">
                <a:sym typeface="Wingdings" panose="05000000000000000000" pitchFamily="2" charset="2"/>
              </a:rPr>
              <a:t>To make it completely virtual</a:t>
            </a:r>
          </a:p>
          <a:p>
            <a:pPr lvl="3"/>
            <a:endParaRPr lang="en-US" dirty="0" smtClean="0">
              <a:sym typeface="Wingdings" panose="05000000000000000000" pitchFamily="2" charset="2"/>
            </a:endParaRP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Geographic Information Systems  already in Moodle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Requires videos as well</a:t>
            </a:r>
          </a:p>
          <a:p>
            <a:pPr lvl="2"/>
            <a:endParaRPr lang="en-US" dirty="0" smtClean="0">
              <a:sym typeface="Wingdings" panose="05000000000000000000" pitchFamily="2" charset="2"/>
            </a:endParaRP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Photogrammetry  migrating to Moodle</a:t>
            </a:r>
          </a:p>
          <a:p>
            <a:pPr lvl="1"/>
            <a:endParaRPr lang="en-US" dirty="0" smtClean="0">
              <a:sym typeface="Wingdings" panose="05000000000000000000" pitchFamily="2" charset="2"/>
            </a:endParaRP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Plan to prepare Disasters Management Module</a:t>
            </a:r>
            <a:endParaRPr lang="en-US" dirty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Current</a:t>
            </a:r>
            <a:r>
              <a:rPr lang="es-MX" dirty="0" smtClean="0"/>
              <a:t> status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91657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F8D2B0-EFB6-4DAA-9B0B-6F6B3A580823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Preparing Short Courses (work in progress)</a:t>
            </a:r>
          </a:p>
          <a:p>
            <a:pPr lvl="1"/>
            <a:r>
              <a:rPr lang="en-US" dirty="0" smtClean="0"/>
              <a:t>Remote Sensing</a:t>
            </a:r>
          </a:p>
          <a:p>
            <a:pPr lvl="2"/>
            <a:r>
              <a:rPr lang="en-US" dirty="0" smtClean="0"/>
              <a:t>Theory (introduction)</a:t>
            </a:r>
          </a:p>
          <a:p>
            <a:pPr lvl="2"/>
            <a:r>
              <a:rPr lang="en-US" dirty="0" smtClean="0"/>
              <a:t>Satellite Image Analysis</a:t>
            </a:r>
          </a:p>
          <a:p>
            <a:pPr lvl="2"/>
            <a:r>
              <a:rPr lang="en-US" dirty="0" smtClean="0"/>
              <a:t>Photogrammetry</a:t>
            </a:r>
          </a:p>
          <a:p>
            <a:pPr lvl="1"/>
            <a:r>
              <a:rPr lang="en-US" dirty="0" smtClean="0"/>
              <a:t>Geographic Information Systems</a:t>
            </a:r>
          </a:p>
          <a:p>
            <a:pPr lvl="2"/>
            <a:r>
              <a:rPr lang="en-US" dirty="0" smtClean="0"/>
              <a:t>Theory (introduction)</a:t>
            </a:r>
          </a:p>
          <a:p>
            <a:pPr lvl="2"/>
            <a:r>
              <a:rPr lang="en-US" dirty="0" smtClean="0"/>
              <a:t>Using Maps</a:t>
            </a:r>
          </a:p>
          <a:p>
            <a:pPr lvl="2"/>
            <a:r>
              <a:rPr lang="en-US" dirty="0" smtClean="0"/>
              <a:t>GIS Projects Generation (thematic maps)</a:t>
            </a:r>
          </a:p>
          <a:p>
            <a:pPr lvl="2"/>
            <a:r>
              <a:rPr lang="en-US" dirty="0" smtClean="0"/>
              <a:t>Field work and the use of GPS</a:t>
            </a:r>
          </a:p>
          <a:p>
            <a:pPr lvl="2"/>
            <a:r>
              <a:rPr lang="en-US" dirty="0" smtClean="0"/>
              <a:t>QGIS</a:t>
            </a:r>
          </a:p>
          <a:p>
            <a:pPr lvl="1"/>
            <a:r>
              <a:rPr lang="en-US" dirty="0" smtClean="0"/>
              <a:t>GNSS</a:t>
            </a: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Current</a:t>
            </a:r>
            <a:r>
              <a:rPr lang="es-MX" dirty="0" smtClean="0"/>
              <a:t> status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717119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F8D2B0-EFB6-4DAA-9B0B-6F6B3A580823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Current projects</a:t>
            </a:r>
          </a:p>
          <a:p>
            <a:pPr lvl="1"/>
            <a:r>
              <a:rPr lang="en-US" dirty="0" smtClean="0"/>
              <a:t>Design of satellite image classification algorithms</a:t>
            </a:r>
          </a:p>
          <a:p>
            <a:pPr lvl="1"/>
            <a:r>
              <a:rPr lang="en-US" dirty="0" smtClean="0"/>
              <a:t>Spatial data mining</a:t>
            </a:r>
          </a:p>
          <a:p>
            <a:pPr lvl="1"/>
            <a:r>
              <a:rPr lang="en-US" dirty="0" smtClean="0"/>
              <a:t>The use of remote sensing to predict the epidemiology of the </a:t>
            </a:r>
            <a:r>
              <a:rPr lang="en-US" dirty="0" err="1" smtClean="0"/>
              <a:t>Chagas</a:t>
            </a:r>
            <a:r>
              <a:rPr lang="en-US" dirty="0" smtClean="0"/>
              <a:t> Disease</a:t>
            </a:r>
          </a:p>
          <a:p>
            <a:pPr lvl="2"/>
            <a:r>
              <a:rPr lang="en-US" dirty="0" smtClean="0"/>
              <a:t>Collaboration</a:t>
            </a:r>
          </a:p>
          <a:p>
            <a:pPr lvl="3"/>
            <a:r>
              <a:rPr lang="en-US" dirty="0" smtClean="0"/>
              <a:t>Mexican Space Agency</a:t>
            </a:r>
          </a:p>
          <a:p>
            <a:pPr lvl="3"/>
            <a:r>
              <a:rPr lang="en-US" dirty="0" smtClean="0"/>
              <a:t>CICESE (Research Center)</a:t>
            </a:r>
          </a:p>
          <a:p>
            <a:pPr lvl="3"/>
            <a:r>
              <a:rPr lang="en-US" dirty="0" err="1" smtClean="0"/>
              <a:t>Secretaría</a:t>
            </a:r>
            <a:r>
              <a:rPr lang="en-US" dirty="0" smtClean="0"/>
              <a:t> de </a:t>
            </a:r>
            <a:r>
              <a:rPr lang="en-US" dirty="0" err="1" smtClean="0"/>
              <a:t>Salud</a:t>
            </a:r>
            <a:r>
              <a:rPr lang="en-US" dirty="0" smtClean="0"/>
              <a:t> (Mexican Health Ministry)</a:t>
            </a:r>
          </a:p>
          <a:p>
            <a:pPr lvl="3"/>
            <a:r>
              <a:rPr lang="es-MX" dirty="0" smtClean="0"/>
              <a:t>Guadalajara </a:t>
            </a:r>
            <a:r>
              <a:rPr lang="es-MX" dirty="0" err="1" smtClean="0"/>
              <a:t>University</a:t>
            </a:r>
            <a:endParaRPr lang="es-MX" dirty="0" smtClean="0"/>
          </a:p>
          <a:p>
            <a:pPr lvl="3"/>
            <a:r>
              <a:rPr lang="es-MX" dirty="0" smtClean="0"/>
              <a:t>INAOE / CRECTEALC</a:t>
            </a:r>
          </a:p>
          <a:p>
            <a:pPr lvl="1"/>
            <a:r>
              <a:rPr lang="es-MX" dirty="0" err="1" smtClean="0"/>
              <a:t>Participation</a:t>
            </a:r>
            <a:r>
              <a:rPr lang="es-MX" dirty="0" smtClean="0"/>
              <a:t> in EOPOWER (</a:t>
            </a:r>
            <a:r>
              <a:rPr lang="es-MX" dirty="0" err="1" smtClean="0"/>
              <a:t>described</a:t>
            </a:r>
            <a:r>
              <a:rPr lang="es-MX" dirty="0" smtClean="0"/>
              <a:t> </a:t>
            </a:r>
            <a:r>
              <a:rPr lang="es-MX" dirty="0" err="1" smtClean="0"/>
              <a:t>by</a:t>
            </a:r>
            <a:r>
              <a:rPr lang="es-MX" dirty="0" smtClean="0"/>
              <a:t> Dr. Sergio Camacho and in </a:t>
            </a:r>
            <a:r>
              <a:rPr lang="es-MX" dirty="0" err="1" smtClean="0"/>
              <a:t>other</a:t>
            </a:r>
            <a:r>
              <a:rPr lang="es-MX" dirty="0" smtClean="0"/>
              <a:t> </a:t>
            </a:r>
            <a:r>
              <a:rPr lang="es-MX" dirty="0" err="1" smtClean="0"/>
              <a:t>presentations</a:t>
            </a:r>
            <a:r>
              <a:rPr lang="es-MX" dirty="0" smtClean="0"/>
              <a:t>)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status / Opportunities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31185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F8D2B0-EFB6-4DAA-9B0B-6F6B3A580823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s-MX" dirty="0" smtClean="0"/>
              <a:t>Project </a:t>
            </a:r>
            <a:r>
              <a:rPr lang="en-US" dirty="0" smtClean="0"/>
              <a:t>Proposals</a:t>
            </a:r>
          </a:p>
          <a:p>
            <a:pPr lvl="1"/>
            <a:r>
              <a:rPr lang="en-US" dirty="0" smtClean="0"/>
              <a:t>Taking </a:t>
            </a:r>
            <a:r>
              <a:rPr lang="en-US" dirty="0"/>
              <a:t>images with drone technology for disasters management applications</a:t>
            </a:r>
          </a:p>
          <a:p>
            <a:pPr lvl="1"/>
            <a:r>
              <a:rPr lang="en-US" dirty="0"/>
              <a:t>Big Data Technology to Analyze Satellite Images</a:t>
            </a:r>
          </a:p>
          <a:p>
            <a:pPr lvl="1"/>
            <a:endParaRPr lang="en-US" dirty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Opportunities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43223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F8D2B0-EFB6-4DAA-9B0B-6F6B3A580823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sz="2000" dirty="0" smtClean="0"/>
              <a:t>Drone Technology</a:t>
            </a:r>
          </a:p>
          <a:p>
            <a:pPr lvl="1"/>
            <a:r>
              <a:rPr lang="en-US" sz="2000" dirty="0" smtClean="0"/>
              <a:t>Multidisciplinary</a:t>
            </a:r>
          </a:p>
          <a:p>
            <a:pPr lvl="1"/>
            <a:r>
              <a:rPr lang="en-US" sz="2000" dirty="0" smtClean="0"/>
              <a:t>Remote sensing technology</a:t>
            </a:r>
          </a:p>
          <a:p>
            <a:pPr lvl="2"/>
            <a:r>
              <a:rPr lang="en-US" sz="1800" dirty="0" smtClean="0"/>
              <a:t>Photogrammetry</a:t>
            </a:r>
          </a:p>
          <a:p>
            <a:pPr lvl="2"/>
            <a:r>
              <a:rPr lang="en-US" sz="1800" dirty="0" smtClean="0"/>
              <a:t>Image Analysis</a:t>
            </a:r>
          </a:p>
          <a:p>
            <a:pPr lvl="1"/>
            <a:r>
              <a:rPr lang="en-US" sz="2000" dirty="0" smtClean="0"/>
              <a:t>Geographic Information Systems</a:t>
            </a:r>
          </a:p>
          <a:p>
            <a:pPr lvl="2"/>
            <a:r>
              <a:rPr lang="en-US" sz="1800" dirty="0" smtClean="0"/>
              <a:t>Route design (for image sampling)</a:t>
            </a:r>
          </a:p>
          <a:p>
            <a:pPr lvl="2"/>
            <a:r>
              <a:rPr lang="en-US" sz="1800" dirty="0" smtClean="0"/>
              <a:t>Products creation (thematic maps)</a:t>
            </a:r>
          </a:p>
          <a:p>
            <a:pPr lvl="1"/>
            <a:r>
              <a:rPr lang="en-US" sz="2000" dirty="0" smtClean="0"/>
              <a:t>GNSS</a:t>
            </a:r>
          </a:p>
          <a:p>
            <a:pPr lvl="2"/>
            <a:r>
              <a:rPr lang="en-US" sz="1800" dirty="0" smtClean="0"/>
              <a:t>Use of location sensors</a:t>
            </a:r>
          </a:p>
          <a:p>
            <a:pPr lvl="1"/>
            <a:r>
              <a:rPr lang="en-US" sz="2000" dirty="0" smtClean="0"/>
              <a:t>Artificial Intelligence</a:t>
            </a:r>
          </a:p>
          <a:p>
            <a:pPr lvl="2"/>
            <a:r>
              <a:rPr lang="en-US" sz="1800" dirty="0" smtClean="0"/>
              <a:t>Machine Learning &amp; Pattern Recognition</a:t>
            </a:r>
          </a:p>
          <a:p>
            <a:pPr lvl="2"/>
            <a:r>
              <a:rPr lang="en-US" sz="1800" dirty="0" smtClean="0"/>
              <a:t>Robotics</a:t>
            </a:r>
          </a:p>
          <a:p>
            <a:pPr lvl="1"/>
            <a:r>
              <a:rPr lang="en-US" sz="2000" dirty="0" smtClean="0"/>
              <a:t>Application</a:t>
            </a:r>
          </a:p>
          <a:p>
            <a:pPr lvl="2"/>
            <a:r>
              <a:rPr lang="en-US" sz="1800" dirty="0" smtClean="0"/>
              <a:t>Disasters management</a:t>
            </a:r>
            <a:endParaRPr lang="en-US" sz="1800" dirty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Opportunities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231387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F8D2B0-EFB6-4DAA-9B0B-6F6B3A580823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s-MX" dirty="0" smtClean="0"/>
              <a:t>Big Data</a:t>
            </a:r>
          </a:p>
          <a:p>
            <a:pPr lvl="1"/>
            <a:r>
              <a:rPr lang="en-US" dirty="0" smtClean="0"/>
              <a:t>Design algorithms to analyze large amounts of data</a:t>
            </a:r>
          </a:p>
          <a:p>
            <a:pPr lvl="2"/>
            <a:r>
              <a:rPr lang="en-US" dirty="0" smtClean="0"/>
              <a:t>Set of images in case of disaster</a:t>
            </a:r>
          </a:p>
          <a:p>
            <a:pPr lvl="2"/>
            <a:r>
              <a:rPr lang="en-US" dirty="0" smtClean="0"/>
              <a:t>Time is important</a:t>
            </a:r>
          </a:p>
          <a:p>
            <a:pPr lvl="2"/>
            <a:r>
              <a:rPr lang="en-US" dirty="0" smtClean="0"/>
              <a:t>For local events such as floods</a:t>
            </a:r>
            <a:endParaRPr lang="en-US" dirty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Opportunities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85794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F8D2B0-EFB6-4DAA-9B0B-6F6B3A580823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1"/>
          </p:nvPr>
        </p:nvSpPr>
        <p:spPr>
          <a:xfrm>
            <a:off x="240142" y="1440873"/>
            <a:ext cx="8686800" cy="5126182"/>
          </a:xfrm>
        </p:spPr>
        <p:txBody>
          <a:bodyPr/>
          <a:lstStyle/>
          <a:p>
            <a:r>
              <a:rPr lang="en-US" dirty="0" smtClean="0"/>
              <a:t>Get more involved with WG-</a:t>
            </a:r>
            <a:r>
              <a:rPr lang="en-US" dirty="0" err="1" smtClean="0"/>
              <a:t>CapD</a:t>
            </a:r>
            <a:endParaRPr lang="en-US" dirty="0" smtClean="0"/>
          </a:p>
          <a:p>
            <a:r>
              <a:rPr lang="en-US" dirty="0" smtClean="0"/>
              <a:t>Make Project proposals in conjunction with WC-</a:t>
            </a:r>
            <a:r>
              <a:rPr lang="en-US" dirty="0" err="1" smtClean="0"/>
              <a:t>CapD</a:t>
            </a:r>
            <a:endParaRPr lang="en-US" dirty="0" smtClean="0"/>
          </a:p>
          <a:p>
            <a:pPr lvl="1"/>
            <a:r>
              <a:rPr lang="en-US" dirty="0" smtClean="0"/>
              <a:t>i.e. drones, big data</a:t>
            </a:r>
          </a:p>
          <a:p>
            <a:pPr lvl="1"/>
            <a:r>
              <a:rPr lang="en-US" dirty="0" smtClean="0"/>
              <a:t>Others related with the WG-</a:t>
            </a:r>
            <a:r>
              <a:rPr lang="en-US" dirty="0" err="1" smtClean="0"/>
              <a:t>CapD</a:t>
            </a:r>
            <a:r>
              <a:rPr lang="en-US" dirty="0" smtClean="0"/>
              <a:t> needs</a:t>
            </a:r>
          </a:p>
          <a:p>
            <a:r>
              <a:rPr lang="en-US" dirty="0" smtClean="0"/>
              <a:t>Prepare a RS &amp; GIS course for Mesoamerica?</a:t>
            </a:r>
          </a:p>
          <a:p>
            <a:pPr lvl="1"/>
            <a:r>
              <a:rPr lang="en-US" dirty="0" smtClean="0"/>
              <a:t>Similar to the one in Africa</a:t>
            </a:r>
          </a:p>
          <a:p>
            <a:r>
              <a:rPr lang="en-US" dirty="0" smtClean="0"/>
              <a:t>Participate with other initiatives to prepare an online course with videos (virtual learning)</a:t>
            </a:r>
          </a:p>
          <a:p>
            <a:pPr lvl="1"/>
            <a:r>
              <a:rPr lang="en-US" dirty="0" smtClean="0"/>
              <a:t>Spanish</a:t>
            </a:r>
          </a:p>
          <a:p>
            <a:pPr lvl="1"/>
            <a:r>
              <a:rPr lang="en-US" dirty="0" smtClean="0"/>
              <a:t>English</a:t>
            </a:r>
            <a:endParaRPr lang="en-US" dirty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Way</a:t>
            </a:r>
            <a:r>
              <a:rPr lang="es-MX" dirty="0" smtClean="0"/>
              <a:t> forward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26364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F8D2B0-EFB6-4DAA-9B0B-6F6B3A580823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Questions</a:t>
            </a:r>
            <a:endParaRPr lang="es-MX" dirty="0"/>
          </a:p>
        </p:txBody>
      </p:sp>
      <p:pic>
        <p:nvPicPr>
          <p:cNvPr id="1027" name="Picture 3" descr="D:\JAGB\questions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7080" y="2966289"/>
            <a:ext cx="2280899" cy="3475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544747" y="1712378"/>
            <a:ext cx="437651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6600" dirty="0" err="1" smtClean="0"/>
              <a:t>Thank</a:t>
            </a:r>
            <a:r>
              <a:rPr lang="es-MX" sz="6600" dirty="0" smtClean="0"/>
              <a:t> </a:t>
            </a:r>
            <a:r>
              <a:rPr lang="es-MX" sz="6600" dirty="0" err="1" smtClean="0"/>
              <a:t>you</a:t>
            </a:r>
            <a:r>
              <a:rPr lang="es-MX" sz="6600" dirty="0" smtClean="0"/>
              <a:t>!</a:t>
            </a:r>
            <a:endParaRPr lang="es-MX" sz="6600" dirty="0"/>
          </a:p>
        </p:txBody>
      </p:sp>
    </p:spTree>
    <p:extLst>
      <p:ext uri="{BB962C8B-B14F-4D97-AF65-F5344CB8AC3E}">
        <p14:creationId xmlns:p14="http://schemas.microsoft.com/office/powerpoint/2010/main" val="249647354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D9731-F711-4403-8BC4-60A829C86C9C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075" name="Title 1"/>
          <p:cNvSpPr>
            <a:spLocks noGrp="1"/>
          </p:cNvSpPr>
          <p:nvPr>
            <p:ph type="title"/>
          </p:nvPr>
        </p:nvSpPr>
        <p:spPr>
          <a:xfrm>
            <a:off x="1593454" y="188913"/>
            <a:ext cx="6930656" cy="501650"/>
          </a:xfrm>
        </p:spPr>
        <p:txBody>
          <a:bodyPr/>
          <a:lstStyle/>
          <a:p>
            <a:r>
              <a:rPr lang="en-US" dirty="0" smtClean="0"/>
              <a:t>Agenda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00050" y="1885950"/>
            <a:ext cx="3122971" cy="43704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ZA" sz="3200" dirty="0" smtClean="0"/>
              <a:t>Introduction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ZA" sz="3200" dirty="0" smtClean="0"/>
              <a:t>Objectives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ZA" sz="3200" dirty="0" smtClean="0"/>
              <a:t>Scope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ZA" sz="3200" dirty="0" smtClean="0"/>
              <a:t>Current status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ZA" sz="3200" dirty="0" smtClean="0"/>
              <a:t>Opportunities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ZA" sz="3200" dirty="0" smtClean="0"/>
              <a:t>Way forward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ZA" sz="3200" dirty="0"/>
          </a:p>
          <a:p>
            <a:r>
              <a:rPr lang="en-ZA" i="1" dirty="0" smtClean="0"/>
              <a:t> </a:t>
            </a:r>
          </a:p>
          <a:p>
            <a:endParaRPr lang="en-ZA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ZA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F8D2B0-EFB6-4DAA-9B0B-6F6B3A58082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Describe the CRECTEALC’s Campus Mexico capabilities in Remote Sensing &amp; Geographic Information Systems</a:t>
            </a:r>
          </a:p>
          <a:p>
            <a:pPr lvl="1"/>
            <a:r>
              <a:rPr lang="en-US" dirty="0" smtClean="0"/>
              <a:t>Make them available to the </a:t>
            </a:r>
            <a:r>
              <a:rPr lang="en-US" dirty="0"/>
              <a:t>community through WG-</a:t>
            </a:r>
            <a:r>
              <a:rPr lang="en-US" dirty="0" err="1"/>
              <a:t>CapD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Look for the possibility to start a Project or to be involved in a Project of the WG-</a:t>
            </a:r>
            <a:r>
              <a:rPr lang="en-US" dirty="0" err="1" smtClean="0"/>
              <a:t>CapD</a:t>
            </a:r>
            <a:r>
              <a:rPr lang="en-US" dirty="0" smtClean="0"/>
              <a:t> community</a:t>
            </a:r>
            <a:endParaRPr lang="en-US" dirty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8732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F8D2B0-EFB6-4DAA-9B0B-6F6B3A58082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WG-</a:t>
            </a:r>
            <a:r>
              <a:rPr lang="en-US" dirty="0" err="1" smtClean="0"/>
              <a:t>CapD</a:t>
            </a:r>
            <a:r>
              <a:rPr lang="en-US" dirty="0" smtClean="0"/>
              <a:t> and related groups</a:t>
            </a:r>
            <a:endParaRPr lang="en-US" dirty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09354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F8D2B0-EFB6-4DAA-9B0B-6F6B3A58082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CRECTEALC at a Glance</a:t>
            </a:r>
          </a:p>
          <a:p>
            <a:pPr lvl="1"/>
            <a:r>
              <a:rPr lang="en-US" dirty="0" smtClean="0"/>
              <a:t>2 </a:t>
            </a:r>
            <a:r>
              <a:rPr lang="en-US" dirty="0" err="1" smtClean="0"/>
              <a:t>Campi</a:t>
            </a:r>
            <a:endParaRPr lang="en-US" dirty="0" smtClean="0"/>
          </a:p>
          <a:p>
            <a:pPr lvl="2"/>
            <a:r>
              <a:rPr lang="en-US" dirty="0" err="1" smtClean="0"/>
              <a:t>Brasil</a:t>
            </a:r>
            <a:endParaRPr lang="en-US" dirty="0" smtClean="0"/>
          </a:p>
          <a:p>
            <a:pPr lvl="2"/>
            <a:r>
              <a:rPr lang="en-US" dirty="0" smtClean="0"/>
              <a:t>Mexico</a:t>
            </a:r>
          </a:p>
          <a:p>
            <a:pPr lvl="1"/>
            <a:r>
              <a:rPr lang="en-US" dirty="0" smtClean="0"/>
              <a:t>General Secretary</a:t>
            </a:r>
          </a:p>
          <a:p>
            <a:pPr lvl="2"/>
            <a:r>
              <a:rPr lang="en-US" dirty="0" smtClean="0"/>
              <a:t>Dr. Sergio Camacho</a:t>
            </a:r>
          </a:p>
          <a:p>
            <a:pPr lvl="1"/>
            <a:r>
              <a:rPr lang="en-US" dirty="0" smtClean="0"/>
              <a:t>Campus </a:t>
            </a:r>
            <a:r>
              <a:rPr lang="en-US" dirty="0" err="1" smtClean="0"/>
              <a:t>Brasil</a:t>
            </a:r>
            <a:r>
              <a:rPr lang="en-US" dirty="0" smtClean="0"/>
              <a:t> Director</a:t>
            </a:r>
          </a:p>
          <a:p>
            <a:pPr lvl="2"/>
            <a:r>
              <a:rPr lang="en-US" dirty="0" smtClean="0"/>
              <a:t>Dr. Thelma Krug</a:t>
            </a:r>
          </a:p>
          <a:p>
            <a:pPr lvl="2"/>
            <a:r>
              <a:rPr lang="en-US" dirty="0" smtClean="0"/>
              <a:t>Dr. Jose </a:t>
            </a:r>
            <a:r>
              <a:rPr lang="en-US" dirty="0" err="1" smtClean="0"/>
              <a:t>Guichard</a:t>
            </a:r>
            <a:endParaRPr lang="en-US" dirty="0" smtClean="0"/>
          </a:p>
          <a:p>
            <a:pPr lvl="1"/>
            <a:r>
              <a:rPr lang="en-US" dirty="0" smtClean="0"/>
              <a:t>Courses offered</a:t>
            </a:r>
          </a:p>
          <a:p>
            <a:pPr lvl="2"/>
            <a:r>
              <a:rPr lang="en-US" dirty="0" smtClean="0"/>
              <a:t>Remote Sensing and Geographic Information Systems</a:t>
            </a:r>
          </a:p>
          <a:p>
            <a:pPr lvl="2"/>
            <a:r>
              <a:rPr lang="en-US" dirty="0" smtClean="0"/>
              <a:t>Satellite Communications</a:t>
            </a:r>
          </a:p>
          <a:p>
            <a:pPr lvl="1"/>
            <a:endParaRPr lang="en-US" dirty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pic>
        <p:nvPicPr>
          <p:cNvPr id="1026" name="Picture 2" descr="http://ccc.inaoep.mx/~recursos/logos/crectealc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4712" y="1855564"/>
            <a:ext cx="1127235" cy="1544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101280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F8D2B0-EFB6-4DAA-9B0B-6F6B3A58082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sz="2000" dirty="0" smtClean="0"/>
              <a:t>10 years offering this 3 modules, 1 year course</a:t>
            </a:r>
          </a:p>
          <a:p>
            <a:r>
              <a:rPr lang="en-US" sz="2000" dirty="0" smtClean="0"/>
              <a:t>Course on Moodle Platform (work in progress)</a:t>
            </a:r>
          </a:p>
          <a:p>
            <a:r>
              <a:rPr lang="en-US" sz="2000" dirty="0" smtClean="0"/>
              <a:t>3 Modules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/>
              <a:t>Remote Sensing (theory &amp; practice)</a:t>
            </a:r>
          </a:p>
          <a:p>
            <a:pPr marL="1260475" lvl="2" indent="0">
              <a:buNone/>
            </a:pPr>
            <a:r>
              <a:rPr lang="en-US" sz="1800" dirty="0" smtClean="0"/>
              <a:t>Introduction (theory)</a:t>
            </a:r>
          </a:p>
          <a:p>
            <a:pPr marL="1260475" lvl="2" indent="0">
              <a:buNone/>
            </a:pPr>
            <a:r>
              <a:rPr lang="en-US" sz="1800" dirty="0" smtClean="0"/>
              <a:t>Image Analysis and Interpretation</a:t>
            </a:r>
          </a:p>
          <a:p>
            <a:pPr marL="1260475" lvl="2" indent="0">
              <a:buNone/>
            </a:pPr>
            <a:r>
              <a:rPr lang="en-US" sz="1800" dirty="0" smtClean="0"/>
              <a:t>Photogrammetry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/>
              <a:t>Geographic Information Systems (theory &amp; practice)</a:t>
            </a:r>
          </a:p>
          <a:p>
            <a:pPr marL="1260475" lvl="2" indent="0">
              <a:buNone/>
            </a:pPr>
            <a:r>
              <a:rPr lang="en-US" sz="1800" dirty="0" smtClean="0"/>
              <a:t>Introduction </a:t>
            </a:r>
          </a:p>
          <a:p>
            <a:pPr marL="1260475" lvl="2" indent="0">
              <a:buNone/>
            </a:pPr>
            <a:r>
              <a:rPr lang="en-US" sz="1800" dirty="0" smtClean="0"/>
              <a:t>GPS (field work)</a:t>
            </a:r>
          </a:p>
          <a:p>
            <a:pPr marL="914400" lvl="2" indent="0">
              <a:buNone/>
            </a:pPr>
            <a:r>
              <a:rPr lang="en-US" sz="1800" dirty="0" smtClean="0"/>
              <a:t>     Spatial Databases</a:t>
            </a:r>
          </a:p>
          <a:p>
            <a:pPr marL="914400" lvl="2" indent="0">
              <a:buNone/>
            </a:pPr>
            <a:r>
              <a:rPr lang="en-US" sz="1800" dirty="0" smtClean="0"/>
              <a:t>     Web Services</a:t>
            </a:r>
          </a:p>
          <a:p>
            <a:pPr marL="1260475" lvl="2" indent="0">
              <a:buNone/>
            </a:pPr>
            <a:r>
              <a:rPr lang="en-US" sz="1800" dirty="0" smtClean="0"/>
              <a:t>Photogrammetry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/>
              <a:t>Application Project</a:t>
            </a:r>
            <a:endParaRPr lang="en-US" sz="2000" dirty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</a:t>
            </a:r>
            <a:r>
              <a:rPr lang="es-MX" dirty="0" smtClean="0"/>
              <a:t> status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26048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F8D2B0-EFB6-4DAA-9B0B-6F6B3A58082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sz="2000" dirty="0" smtClean="0"/>
              <a:t>Professors (RS &amp; GIS)</a:t>
            </a:r>
          </a:p>
          <a:p>
            <a:pPr lvl="1"/>
            <a:r>
              <a:rPr lang="en-US" sz="2000" dirty="0" smtClean="0"/>
              <a:t>Remote Sensing</a:t>
            </a:r>
          </a:p>
          <a:p>
            <a:pPr lvl="2"/>
            <a:r>
              <a:rPr lang="en-US" sz="1800" dirty="0" smtClean="0"/>
              <a:t>Beatriz Flores</a:t>
            </a:r>
          </a:p>
          <a:p>
            <a:pPr lvl="2"/>
            <a:r>
              <a:rPr lang="en-US" sz="1800" dirty="0" smtClean="0"/>
              <a:t>Genaro </a:t>
            </a:r>
            <a:r>
              <a:rPr lang="en-US" sz="1800" dirty="0" err="1" smtClean="0"/>
              <a:t>Olivera</a:t>
            </a:r>
            <a:endParaRPr lang="en-US" sz="1800" dirty="0" smtClean="0"/>
          </a:p>
          <a:p>
            <a:pPr lvl="2"/>
            <a:r>
              <a:rPr lang="es-MX" sz="1800" dirty="0" err="1" smtClean="0"/>
              <a:t>Hayde</a:t>
            </a:r>
            <a:r>
              <a:rPr lang="es-MX" sz="1800" dirty="0" smtClean="0"/>
              <a:t> Peregrina</a:t>
            </a:r>
          </a:p>
          <a:p>
            <a:pPr lvl="2"/>
            <a:r>
              <a:rPr lang="es-MX" sz="1800" dirty="0" smtClean="0"/>
              <a:t>Sergio Camacho</a:t>
            </a:r>
          </a:p>
          <a:p>
            <a:pPr lvl="2"/>
            <a:r>
              <a:rPr lang="es-MX" sz="1800" dirty="0" err="1" smtClean="0"/>
              <a:t>Jose</a:t>
            </a:r>
            <a:r>
              <a:rPr lang="es-MX" sz="1800" dirty="0" smtClean="0"/>
              <a:t> </a:t>
            </a:r>
            <a:r>
              <a:rPr lang="es-MX" sz="1800" dirty="0" err="1" smtClean="0"/>
              <a:t>Guichard</a:t>
            </a:r>
            <a:endParaRPr lang="en-US" sz="1800" dirty="0" smtClean="0"/>
          </a:p>
          <a:p>
            <a:pPr lvl="2"/>
            <a:r>
              <a:rPr lang="en-US" sz="1800" dirty="0" smtClean="0"/>
              <a:t>Jesus A. Gonzalez</a:t>
            </a:r>
          </a:p>
          <a:p>
            <a:pPr lvl="1"/>
            <a:r>
              <a:rPr lang="en-US" sz="2000" dirty="0" smtClean="0"/>
              <a:t>Geographic Information Systems</a:t>
            </a:r>
          </a:p>
          <a:p>
            <a:pPr lvl="2"/>
            <a:r>
              <a:rPr lang="en-US" sz="1800" dirty="0" smtClean="0"/>
              <a:t>Beatriz Flores</a:t>
            </a:r>
          </a:p>
          <a:p>
            <a:pPr lvl="2"/>
            <a:r>
              <a:rPr lang="en-US" sz="1800" dirty="0" err="1" smtClean="0"/>
              <a:t>Jerjes</a:t>
            </a:r>
            <a:r>
              <a:rPr lang="en-US" sz="1800" dirty="0" smtClean="0"/>
              <a:t> Molina</a:t>
            </a:r>
          </a:p>
          <a:p>
            <a:pPr lvl="2"/>
            <a:r>
              <a:rPr lang="en-US" sz="1800" dirty="0" smtClean="0"/>
              <a:t>Emmanuel </a:t>
            </a:r>
            <a:r>
              <a:rPr lang="en-US" sz="1800" dirty="0" err="1" smtClean="0"/>
              <a:t>Bolaños</a:t>
            </a:r>
            <a:endParaRPr lang="en-US" sz="1800" dirty="0" smtClean="0"/>
          </a:p>
          <a:p>
            <a:pPr lvl="1"/>
            <a:r>
              <a:rPr lang="en-US" sz="2000" dirty="0" smtClean="0"/>
              <a:t>Application Project</a:t>
            </a:r>
          </a:p>
          <a:p>
            <a:pPr lvl="2"/>
            <a:r>
              <a:rPr lang="en-US" sz="1800" dirty="0" smtClean="0"/>
              <a:t>All professors are advisors depending on the Project topic</a:t>
            </a:r>
            <a:endParaRPr lang="en-US" sz="1800" dirty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</a:t>
            </a:r>
            <a:r>
              <a:rPr lang="es-MX" dirty="0" smtClean="0"/>
              <a:t> status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30256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F8D2B0-EFB6-4DAA-9B0B-6F6B3A58082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Remote Sensing Research &amp; Applications</a:t>
            </a:r>
          </a:p>
          <a:p>
            <a:pPr lvl="1"/>
            <a:r>
              <a:rPr lang="en-US" sz="2400" dirty="0" smtClean="0"/>
              <a:t>Creation of Classification Algorithms</a:t>
            </a:r>
          </a:p>
          <a:p>
            <a:pPr lvl="2"/>
            <a:r>
              <a:rPr lang="en-US" dirty="0" smtClean="0"/>
              <a:t>Finding transition regions from satellite images</a:t>
            </a:r>
          </a:p>
          <a:p>
            <a:pPr lvl="2"/>
            <a:r>
              <a:rPr lang="en-US" dirty="0" smtClean="0"/>
              <a:t>Satellite image classification using context information</a:t>
            </a:r>
          </a:p>
          <a:p>
            <a:pPr lvl="1"/>
            <a:r>
              <a:rPr lang="en-US" sz="2400" dirty="0" smtClean="0"/>
              <a:t>Satellite Image Classification</a:t>
            </a:r>
          </a:p>
          <a:p>
            <a:pPr lvl="2"/>
            <a:r>
              <a:rPr lang="en-US" dirty="0" smtClean="0"/>
              <a:t>Proprietary SW &amp; Open source</a:t>
            </a:r>
          </a:p>
          <a:p>
            <a:pPr lvl="1"/>
            <a:r>
              <a:rPr lang="en-US" sz="2400" dirty="0" smtClean="0"/>
              <a:t>Spatial Data Mining for satellite image classification algorithms</a:t>
            </a:r>
          </a:p>
          <a:p>
            <a:pPr lvl="1"/>
            <a:r>
              <a:rPr lang="en-US" sz="2400" dirty="0" smtClean="0"/>
              <a:t>Applications such as (with our students):</a:t>
            </a:r>
          </a:p>
          <a:p>
            <a:pPr lvl="2"/>
            <a:r>
              <a:rPr lang="en-US" dirty="0" smtClean="0"/>
              <a:t>Finding hot points (possible fire spots)</a:t>
            </a:r>
          </a:p>
          <a:p>
            <a:pPr lvl="2"/>
            <a:r>
              <a:rPr lang="en-US" dirty="0" smtClean="0"/>
              <a:t>Floods monitoring</a:t>
            </a:r>
          </a:p>
          <a:p>
            <a:pPr lvl="2"/>
            <a:r>
              <a:rPr lang="en-US" dirty="0" smtClean="0"/>
              <a:t>Changes detection (i.e. vegetation)</a:t>
            </a: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Current</a:t>
            </a:r>
            <a:r>
              <a:rPr lang="es-MX" dirty="0" smtClean="0"/>
              <a:t> status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066242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F8D2B0-EFB6-4DAA-9B0B-6F6B3A580823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/>
              <a:t>Geographic Information Systems Research &amp; Applications</a:t>
            </a:r>
          </a:p>
          <a:p>
            <a:pPr lvl="1"/>
            <a:r>
              <a:rPr lang="en-US" sz="2400" dirty="0"/>
              <a:t>Spatial Data Mining</a:t>
            </a:r>
          </a:p>
          <a:p>
            <a:pPr lvl="2"/>
            <a:r>
              <a:rPr lang="en-US" dirty="0"/>
              <a:t>Finding vegetation patterns</a:t>
            </a:r>
          </a:p>
          <a:p>
            <a:pPr lvl="2"/>
            <a:r>
              <a:rPr lang="en-US" dirty="0"/>
              <a:t>Graph based mining with spatial relations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Current</a:t>
            </a:r>
            <a:r>
              <a:rPr lang="es-MX" dirty="0" smtClean="0"/>
              <a:t> status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63867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EUM_template_v03">
  <a:themeElements>
    <a:clrScheme name="1_EUM_template_v03 1">
      <a:dk1>
        <a:srgbClr val="002569"/>
      </a:dk1>
      <a:lt1>
        <a:srgbClr val="FFFFFF"/>
      </a:lt1>
      <a:dk2>
        <a:srgbClr val="002569"/>
      </a:dk2>
      <a:lt2>
        <a:srgbClr val="5F758D"/>
      </a:lt2>
      <a:accent1>
        <a:srgbClr val="FF9A00"/>
      </a:accent1>
      <a:accent2>
        <a:srgbClr val="9F2D20"/>
      </a:accent2>
      <a:accent3>
        <a:srgbClr val="FFFFFF"/>
      </a:accent3>
      <a:accent4>
        <a:srgbClr val="001E59"/>
      </a:accent4>
      <a:accent5>
        <a:srgbClr val="FFCAAA"/>
      </a:accent5>
      <a:accent6>
        <a:srgbClr val="90281C"/>
      </a:accent6>
      <a:hlink>
        <a:srgbClr val="7498C0"/>
      </a:hlink>
      <a:folHlink>
        <a:srgbClr val="929497"/>
      </a:folHlink>
    </a:clrScheme>
    <a:fontScheme name="4_EUM_template_v03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EUM_template_v03 1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F9A00"/>
        </a:accent1>
        <a:accent2>
          <a:srgbClr val="9F2D20"/>
        </a:accent2>
        <a:accent3>
          <a:srgbClr val="FFFFFF"/>
        </a:accent3>
        <a:accent4>
          <a:srgbClr val="001E59"/>
        </a:accent4>
        <a:accent5>
          <a:srgbClr val="FFCAAA"/>
        </a:accent5>
        <a:accent6>
          <a:srgbClr val="90281C"/>
        </a:accent6>
        <a:hlink>
          <a:srgbClr val="7498C0"/>
        </a:hlink>
        <a:folHlink>
          <a:srgbClr val="92949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2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6D0A9"/>
        </a:accent1>
        <a:accent2>
          <a:srgbClr val="EBCAE3"/>
        </a:accent2>
        <a:accent3>
          <a:srgbClr val="FFFFFF"/>
        </a:accent3>
        <a:accent4>
          <a:srgbClr val="001E59"/>
        </a:accent4>
        <a:accent5>
          <a:srgbClr val="FAE4D1"/>
        </a:accent5>
        <a:accent6>
          <a:srgbClr val="D5B7CE"/>
        </a:accent6>
        <a:hlink>
          <a:srgbClr val="4E2029"/>
        </a:hlink>
        <a:folHlink>
          <a:srgbClr val="423B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3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5B97B1"/>
        </a:accent1>
        <a:accent2>
          <a:srgbClr val="F39600"/>
        </a:accent2>
        <a:accent3>
          <a:srgbClr val="FFFFFF"/>
        </a:accent3>
        <a:accent4>
          <a:srgbClr val="001E59"/>
        </a:accent4>
        <a:accent5>
          <a:srgbClr val="B5C9D5"/>
        </a:accent5>
        <a:accent6>
          <a:srgbClr val="DC8700"/>
        </a:accent6>
        <a:hlink>
          <a:srgbClr val="FFE4AE"/>
        </a:hlink>
        <a:folHlink>
          <a:srgbClr val="002A3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4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003F80"/>
        </a:accent1>
        <a:accent2>
          <a:srgbClr val="BDD7EE"/>
        </a:accent2>
        <a:accent3>
          <a:srgbClr val="FFFFFF"/>
        </a:accent3>
        <a:accent4>
          <a:srgbClr val="001E59"/>
        </a:accent4>
        <a:accent5>
          <a:srgbClr val="AAAFC0"/>
        </a:accent5>
        <a:accent6>
          <a:srgbClr val="ABC3D8"/>
        </a:accent6>
        <a:hlink>
          <a:srgbClr val="FFD350"/>
        </a:hlink>
        <a:folHlink>
          <a:srgbClr val="EB6F3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5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C75B12"/>
        </a:accent1>
        <a:accent2>
          <a:srgbClr val="003359"/>
        </a:accent2>
        <a:accent3>
          <a:srgbClr val="FFFFFF"/>
        </a:accent3>
        <a:accent4>
          <a:srgbClr val="001E59"/>
        </a:accent4>
        <a:accent5>
          <a:srgbClr val="E0B5AA"/>
        </a:accent5>
        <a:accent6>
          <a:srgbClr val="002D50"/>
        </a:accent6>
        <a:hlink>
          <a:srgbClr val="92A2BD"/>
        </a:hlink>
        <a:folHlink>
          <a:srgbClr val="C7B37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3592</TotalTime>
  <Words>605</Words>
  <Application>Microsoft Office PowerPoint</Application>
  <PresentationFormat>On-screen Show (4:3)</PresentationFormat>
  <Paragraphs>170</Paragraphs>
  <Slides>17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4_EUM_template_v03</vt:lpstr>
      <vt:lpstr> Remote Sensing and Geographic Information Systems for Capacity Building at CRECTEALC, Campus Mexico  Jesus A. Gonzalez CRECTEALC/INAOE</vt:lpstr>
      <vt:lpstr>Agenda</vt:lpstr>
      <vt:lpstr>Objectives</vt:lpstr>
      <vt:lpstr>Scope</vt:lpstr>
      <vt:lpstr>Introduction</vt:lpstr>
      <vt:lpstr>Current status</vt:lpstr>
      <vt:lpstr>Current status</vt:lpstr>
      <vt:lpstr>Current status</vt:lpstr>
      <vt:lpstr>Current status</vt:lpstr>
      <vt:lpstr>Current status</vt:lpstr>
      <vt:lpstr>Current status</vt:lpstr>
      <vt:lpstr>Current status / Opportunities</vt:lpstr>
      <vt:lpstr>Opportunities</vt:lpstr>
      <vt:lpstr>Opportunities</vt:lpstr>
      <vt:lpstr>Opportunities</vt:lpstr>
      <vt:lpstr>Way forward</vt:lpstr>
      <vt:lpstr>Questions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Brian Killough</dc:creator>
  <cp:lastModifiedBy>Patrick O'Brien</cp:lastModifiedBy>
  <cp:revision>126</cp:revision>
  <cp:lastPrinted>2013-07-23T19:08:48Z</cp:lastPrinted>
  <dcterms:created xsi:type="dcterms:W3CDTF">2011-11-16T09:23:13Z</dcterms:created>
  <dcterms:modified xsi:type="dcterms:W3CDTF">2014-04-24T03:25:22Z</dcterms:modified>
</cp:coreProperties>
</file>