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60" r:id="rId2"/>
    <p:sldId id="261" r:id="rId3"/>
    <p:sldId id="264" r:id="rId4"/>
    <p:sldId id="265" r:id="rId5"/>
    <p:sldId id="262" r:id="rId6"/>
    <p:sldId id="263" r:id="rId7"/>
    <p:sldId id="266" r:id="rId8"/>
    <p:sldId id="267" r:id="rId9"/>
    <p:sldId id="27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9" autoAdjust="0"/>
    <p:restoredTop sz="93686" autoAdjust="0"/>
  </p:normalViewPr>
  <p:slideViewPr>
    <p:cSldViewPr snapToGrid="0" snapToObjects="1">
      <p:cViewPr>
        <p:scale>
          <a:sx n="75" d="100"/>
          <a:sy n="75" d="100"/>
        </p:scale>
        <p:origin x="-130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244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46278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400" b="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3</a:t>
            </a:r>
            <a:r>
              <a:rPr lang="en-US" sz="1400" b="0" baseline="3000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rd</a:t>
            </a:r>
            <a:r>
              <a:rPr lang="en-US" sz="1400" b="0" baseline="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400" b="0" baseline="0" noProof="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WGCapD</a:t>
            </a:r>
            <a:r>
              <a:rPr lang="en-US" sz="1400" b="0" baseline="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Meeting – </a:t>
            </a:r>
            <a:r>
              <a:rPr lang="en-US" sz="1400" b="0" baseline="0" noProof="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Derhadum</a:t>
            </a:r>
            <a:r>
              <a:rPr lang="en-US" sz="1400" b="0" baseline="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, India – April 23-25</a:t>
            </a:r>
            <a:endParaRPr lang="en-US" sz="1400" b="0" noProof="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GB" dirty="0" smtClean="0"/>
              <a:t>Project report guidelines</a:t>
            </a:r>
            <a:endParaRPr lang="en-GB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411357" y="922782"/>
            <a:ext cx="7489389" cy="2055814"/>
          </a:xfrm>
        </p:spPr>
        <p:txBody>
          <a:bodyPr/>
          <a:lstStyle/>
          <a:p>
            <a:pPr algn="ctr"/>
            <a:r>
              <a:rPr lang="en-US" sz="2800" dirty="0" smtClean="0"/>
              <a:t>	Remote Sensing and Geographic Information Systems for Capacity Building at CRECTEALC, Campus Mexico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Jesus A. Gonzalez</a:t>
            </a:r>
            <a:br>
              <a:rPr lang="en-US" sz="2000" dirty="0" smtClean="0"/>
            </a:br>
            <a:r>
              <a:rPr lang="en-US" sz="2000" dirty="0" smtClean="0"/>
              <a:t>CRECTEALC/INAOE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Courses Web Platform in Moodle</a:t>
            </a:r>
          </a:p>
          <a:p>
            <a:pPr lvl="1"/>
            <a:r>
              <a:rPr lang="en-US" dirty="0" smtClean="0"/>
              <a:t>Remote Sensing </a:t>
            </a:r>
            <a:r>
              <a:rPr lang="en-US" dirty="0" smtClean="0">
                <a:sym typeface="Wingdings" panose="05000000000000000000" pitchFamily="2" charset="2"/>
              </a:rPr>
              <a:t> already in Moodle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Still requires making classes videos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To make it completely virtual</a:t>
            </a:r>
          </a:p>
          <a:p>
            <a:pPr lvl="3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Geographic Information Systems  already in Moodle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Requires videos as well</a:t>
            </a: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Photogrammetry  migrating to Moodle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Plan to prepare Disasters Management Module</a:t>
            </a: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Current</a:t>
            </a:r>
            <a:r>
              <a:rPr lang="es-MX" dirty="0" smtClean="0"/>
              <a:t>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165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Preparing Short Courses (work in progress)</a:t>
            </a:r>
          </a:p>
          <a:p>
            <a:pPr lvl="1"/>
            <a:r>
              <a:rPr lang="en-US" dirty="0" smtClean="0"/>
              <a:t>Remote Sensing</a:t>
            </a:r>
          </a:p>
          <a:p>
            <a:pPr lvl="2"/>
            <a:r>
              <a:rPr lang="en-US" dirty="0" smtClean="0"/>
              <a:t>Theory (introduction)</a:t>
            </a:r>
          </a:p>
          <a:p>
            <a:pPr lvl="2"/>
            <a:r>
              <a:rPr lang="en-US" dirty="0" smtClean="0"/>
              <a:t>Satellite Image Analysis</a:t>
            </a:r>
          </a:p>
          <a:p>
            <a:pPr lvl="2"/>
            <a:r>
              <a:rPr lang="en-US" dirty="0" smtClean="0"/>
              <a:t>Photogrammetry</a:t>
            </a:r>
          </a:p>
          <a:p>
            <a:pPr lvl="1"/>
            <a:r>
              <a:rPr lang="en-US" dirty="0" smtClean="0"/>
              <a:t>Geographic Information Systems</a:t>
            </a:r>
          </a:p>
          <a:p>
            <a:pPr lvl="2"/>
            <a:r>
              <a:rPr lang="en-US" dirty="0" smtClean="0"/>
              <a:t>Theory (introduction)</a:t>
            </a:r>
          </a:p>
          <a:p>
            <a:pPr lvl="2"/>
            <a:r>
              <a:rPr lang="en-US" dirty="0" smtClean="0"/>
              <a:t>Using Maps</a:t>
            </a:r>
          </a:p>
          <a:p>
            <a:pPr lvl="2"/>
            <a:r>
              <a:rPr lang="en-US" dirty="0" smtClean="0"/>
              <a:t>GIS Projects Generation (thematic maps)</a:t>
            </a:r>
          </a:p>
          <a:p>
            <a:pPr lvl="2"/>
            <a:r>
              <a:rPr lang="en-US" dirty="0" smtClean="0"/>
              <a:t>Field work and the use of GPS</a:t>
            </a:r>
          </a:p>
          <a:p>
            <a:pPr lvl="2"/>
            <a:r>
              <a:rPr lang="en-US" dirty="0" smtClean="0"/>
              <a:t>QGIS</a:t>
            </a:r>
          </a:p>
          <a:p>
            <a:pPr lvl="1"/>
            <a:r>
              <a:rPr lang="en-US" dirty="0" smtClean="0"/>
              <a:t>GNSS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Current</a:t>
            </a:r>
            <a:r>
              <a:rPr lang="es-MX" dirty="0" smtClean="0"/>
              <a:t>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71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</a:p>
          <a:p>
            <a:pPr lvl="1"/>
            <a:r>
              <a:rPr lang="en-US" dirty="0" smtClean="0"/>
              <a:t>Design of satellite image classification algorithms</a:t>
            </a:r>
          </a:p>
          <a:p>
            <a:pPr lvl="1"/>
            <a:r>
              <a:rPr lang="en-US" dirty="0" smtClean="0"/>
              <a:t>Spatial data mining</a:t>
            </a:r>
          </a:p>
          <a:p>
            <a:pPr lvl="1"/>
            <a:r>
              <a:rPr lang="en-US" dirty="0" smtClean="0"/>
              <a:t>The use of remote sensing to predict the epidemiology of the </a:t>
            </a:r>
            <a:r>
              <a:rPr lang="en-US" dirty="0" err="1" smtClean="0"/>
              <a:t>Chagas</a:t>
            </a:r>
            <a:r>
              <a:rPr lang="en-US" dirty="0" smtClean="0"/>
              <a:t> Disease</a:t>
            </a:r>
          </a:p>
          <a:p>
            <a:pPr lvl="2"/>
            <a:r>
              <a:rPr lang="en-US" dirty="0" smtClean="0"/>
              <a:t>Collaboration</a:t>
            </a:r>
          </a:p>
          <a:p>
            <a:pPr lvl="3"/>
            <a:r>
              <a:rPr lang="en-US" dirty="0" smtClean="0"/>
              <a:t>Mexican Space Agency</a:t>
            </a:r>
          </a:p>
          <a:p>
            <a:pPr lvl="3"/>
            <a:r>
              <a:rPr lang="en-US" dirty="0" smtClean="0"/>
              <a:t>CICESE (Research Center)</a:t>
            </a:r>
          </a:p>
          <a:p>
            <a:pPr lvl="3"/>
            <a:r>
              <a:rPr lang="en-US" dirty="0" err="1" smtClean="0"/>
              <a:t>Secretaría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(Mexican Health Ministry)</a:t>
            </a:r>
          </a:p>
          <a:p>
            <a:pPr lvl="3"/>
            <a:r>
              <a:rPr lang="es-MX" dirty="0" smtClean="0"/>
              <a:t>Guadalajara </a:t>
            </a:r>
            <a:r>
              <a:rPr lang="es-MX" dirty="0" err="1" smtClean="0"/>
              <a:t>University</a:t>
            </a:r>
            <a:endParaRPr lang="es-MX" dirty="0" smtClean="0"/>
          </a:p>
          <a:p>
            <a:pPr lvl="3"/>
            <a:r>
              <a:rPr lang="es-MX" dirty="0" smtClean="0"/>
              <a:t>INAOE / CRECTEALC</a:t>
            </a:r>
          </a:p>
          <a:p>
            <a:pPr lvl="1"/>
            <a:r>
              <a:rPr lang="es-MX" dirty="0" err="1" smtClean="0"/>
              <a:t>Participation</a:t>
            </a:r>
            <a:r>
              <a:rPr lang="es-MX" dirty="0" smtClean="0"/>
              <a:t> in EOPOWER (</a:t>
            </a:r>
            <a:r>
              <a:rPr lang="es-MX" dirty="0" err="1" smtClean="0"/>
              <a:t>described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Dr. Sergio Camacho and in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presentations</a:t>
            </a:r>
            <a:r>
              <a:rPr lang="es-MX" dirty="0" smtClean="0"/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/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118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MX" dirty="0" smtClean="0"/>
              <a:t>Project </a:t>
            </a:r>
            <a:r>
              <a:rPr lang="en-US" dirty="0" smtClean="0"/>
              <a:t>Proposals</a:t>
            </a:r>
          </a:p>
          <a:p>
            <a:pPr lvl="1"/>
            <a:r>
              <a:rPr lang="en-US" dirty="0" smtClean="0"/>
              <a:t>Taking </a:t>
            </a:r>
            <a:r>
              <a:rPr lang="en-US" dirty="0"/>
              <a:t>images with drone technology for disasters management applications</a:t>
            </a:r>
          </a:p>
          <a:p>
            <a:pPr lvl="1"/>
            <a:r>
              <a:rPr lang="en-US" dirty="0"/>
              <a:t>Big Data Technology to Analyze Satellite Images</a:t>
            </a:r>
          </a:p>
          <a:p>
            <a:pPr lvl="1"/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32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000" dirty="0" smtClean="0"/>
              <a:t>Drone Technology</a:t>
            </a:r>
          </a:p>
          <a:p>
            <a:pPr lvl="1"/>
            <a:r>
              <a:rPr lang="en-US" sz="2000" dirty="0" smtClean="0"/>
              <a:t>Multidisciplinary</a:t>
            </a:r>
          </a:p>
          <a:p>
            <a:pPr lvl="1"/>
            <a:r>
              <a:rPr lang="en-US" sz="2000" dirty="0" smtClean="0"/>
              <a:t>Remote sensing technology</a:t>
            </a:r>
          </a:p>
          <a:p>
            <a:pPr lvl="2"/>
            <a:r>
              <a:rPr lang="en-US" sz="1800" dirty="0" smtClean="0"/>
              <a:t>Photogrammetry</a:t>
            </a:r>
          </a:p>
          <a:p>
            <a:pPr lvl="2"/>
            <a:r>
              <a:rPr lang="en-US" sz="1800" dirty="0" smtClean="0"/>
              <a:t>Image Analysis</a:t>
            </a:r>
          </a:p>
          <a:p>
            <a:pPr lvl="1"/>
            <a:r>
              <a:rPr lang="en-US" sz="2000" dirty="0" smtClean="0"/>
              <a:t>Geographic Information Systems</a:t>
            </a:r>
          </a:p>
          <a:p>
            <a:pPr lvl="2"/>
            <a:r>
              <a:rPr lang="en-US" sz="1800" dirty="0" smtClean="0"/>
              <a:t>Route design (for image sampling)</a:t>
            </a:r>
          </a:p>
          <a:p>
            <a:pPr lvl="2"/>
            <a:r>
              <a:rPr lang="en-US" sz="1800" dirty="0" smtClean="0"/>
              <a:t>Products creation (thematic maps)</a:t>
            </a:r>
          </a:p>
          <a:p>
            <a:pPr lvl="1"/>
            <a:r>
              <a:rPr lang="en-US" sz="2000" dirty="0" smtClean="0"/>
              <a:t>GNSS</a:t>
            </a:r>
          </a:p>
          <a:p>
            <a:pPr lvl="2"/>
            <a:r>
              <a:rPr lang="en-US" sz="1800" dirty="0" smtClean="0"/>
              <a:t>Use of location sensors</a:t>
            </a:r>
          </a:p>
          <a:p>
            <a:pPr lvl="1"/>
            <a:r>
              <a:rPr lang="en-US" sz="2000" dirty="0" smtClean="0"/>
              <a:t>Artificial Intelligence</a:t>
            </a:r>
          </a:p>
          <a:p>
            <a:pPr lvl="2"/>
            <a:r>
              <a:rPr lang="en-US" sz="1800" dirty="0" smtClean="0"/>
              <a:t>Machine Learning &amp; Pattern Recognition</a:t>
            </a:r>
          </a:p>
          <a:p>
            <a:pPr lvl="2"/>
            <a:r>
              <a:rPr lang="en-US" sz="1800" dirty="0" smtClean="0"/>
              <a:t>Robotics</a:t>
            </a:r>
          </a:p>
          <a:p>
            <a:pPr lvl="1"/>
            <a:r>
              <a:rPr lang="en-US" sz="2000" dirty="0" smtClean="0"/>
              <a:t>Application</a:t>
            </a:r>
          </a:p>
          <a:p>
            <a:pPr lvl="2"/>
            <a:r>
              <a:rPr lang="en-US" sz="1800" dirty="0" smtClean="0"/>
              <a:t>Disasters management</a:t>
            </a:r>
            <a:endParaRPr lang="en-US" sz="18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138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MX" dirty="0" smtClean="0"/>
              <a:t>Big Data</a:t>
            </a:r>
          </a:p>
          <a:p>
            <a:pPr lvl="1"/>
            <a:r>
              <a:rPr lang="en-US" dirty="0" smtClean="0"/>
              <a:t>Design algorithms to analyze large amounts of data</a:t>
            </a:r>
          </a:p>
          <a:p>
            <a:pPr lvl="2"/>
            <a:r>
              <a:rPr lang="en-US" dirty="0" smtClean="0"/>
              <a:t>Set of images in case of disaster</a:t>
            </a:r>
          </a:p>
          <a:p>
            <a:pPr lvl="2"/>
            <a:r>
              <a:rPr lang="en-US" dirty="0" smtClean="0"/>
              <a:t>Time is important</a:t>
            </a:r>
          </a:p>
          <a:p>
            <a:pPr lvl="2"/>
            <a:r>
              <a:rPr lang="en-US" dirty="0" smtClean="0"/>
              <a:t>For local events such as floods</a:t>
            </a: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57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/>
          <a:p>
            <a:r>
              <a:rPr lang="en-US" dirty="0" smtClean="0"/>
              <a:t>Get more involved with WG-</a:t>
            </a:r>
            <a:r>
              <a:rPr lang="en-US" dirty="0" err="1" smtClean="0"/>
              <a:t>CapD</a:t>
            </a:r>
            <a:endParaRPr lang="en-US" dirty="0" smtClean="0"/>
          </a:p>
          <a:p>
            <a:r>
              <a:rPr lang="en-US" dirty="0" smtClean="0"/>
              <a:t>Make Project proposals in conjunction with WC-</a:t>
            </a:r>
            <a:r>
              <a:rPr lang="en-US" dirty="0" err="1" smtClean="0"/>
              <a:t>CapD</a:t>
            </a:r>
            <a:endParaRPr lang="en-US" dirty="0" smtClean="0"/>
          </a:p>
          <a:p>
            <a:pPr lvl="1"/>
            <a:r>
              <a:rPr lang="en-US" dirty="0" smtClean="0"/>
              <a:t>i.e. drones, big data</a:t>
            </a:r>
          </a:p>
          <a:p>
            <a:pPr lvl="1"/>
            <a:r>
              <a:rPr lang="en-US" dirty="0" smtClean="0"/>
              <a:t>Others related with the WG-</a:t>
            </a:r>
            <a:r>
              <a:rPr lang="en-US" dirty="0" err="1" smtClean="0"/>
              <a:t>CapD</a:t>
            </a:r>
            <a:r>
              <a:rPr lang="en-US" dirty="0" smtClean="0"/>
              <a:t> needs</a:t>
            </a:r>
          </a:p>
          <a:p>
            <a:r>
              <a:rPr lang="en-US" dirty="0" smtClean="0"/>
              <a:t>Prepare a RS &amp; GIS course for Mesoamerica?</a:t>
            </a:r>
          </a:p>
          <a:p>
            <a:pPr lvl="1"/>
            <a:r>
              <a:rPr lang="en-US" dirty="0" smtClean="0"/>
              <a:t>Similar to the one in Africa</a:t>
            </a:r>
          </a:p>
          <a:p>
            <a:r>
              <a:rPr lang="en-US" dirty="0" smtClean="0"/>
              <a:t>Participate with other initiatives to prepare an online course with videos (virtual learning)</a:t>
            </a:r>
          </a:p>
          <a:p>
            <a:pPr lvl="1"/>
            <a:r>
              <a:rPr lang="en-US" dirty="0" smtClean="0"/>
              <a:t>Spanish</a:t>
            </a:r>
          </a:p>
          <a:p>
            <a:pPr lvl="1"/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Way</a:t>
            </a:r>
            <a:r>
              <a:rPr lang="es-MX" dirty="0" smtClean="0"/>
              <a:t>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36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Questions</a:t>
            </a:r>
            <a:endParaRPr lang="es-MX" dirty="0"/>
          </a:p>
        </p:txBody>
      </p:sp>
      <p:pic>
        <p:nvPicPr>
          <p:cNvPr id="1027" name="Picture 3" descr="D:\JAGB\question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80" y="2966289"/>
            <a:ext cx="2280899" cy="347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44747" y="1712378"/>
            <a:ext cx="43765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dirty="0" err="1" smtClean="0"/>
              <a:t>Thank</a:t>
            </a:r>
            <a:r>
              <a:rPr lang="es-MX" sz="6600" dirty="0" smtClean="0"/>
              <a:t> </a:t>
            </a:r>
            <a:r>
              <a:rPr lang="es-MX" sz="6600" dirty="0" err="1" smtClean="0"/>
              <a:t>you</a:t>
            </a:r>
            <a:r>
              <a:rPr lang="es-MX" sz="6600" dirty="0" smtClean="0"/>
              <a:t>!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2496473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593454" y="188913"/>
            <a:ext cx="6930656" cy="501650"/>
          </a:xfrm>
        </p:spPr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0050" y="1885950"/>
            <a:ext cx="3122971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3200" dirty="0" smtClean="0"/>
              <a:t>Introduction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3200" dirty="0" smtClean="0"/>
              <a:t>Objectives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3200" dirty="0" smtClean="0"/>
              <a:t>Scope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3200" dirty="0" smtClean="0"/>
              <a:t>Current status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3200" dirty="0" smtClean="0"/>
              <a:t>Opportunities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3200" dirty="0" smtClean="0"/>
              <a:t>Way forward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ZA" sz="3200" dirty="0"/>
          </a:p>
          <a:p>
            <a:r>
              <a:rPr lang="en-ZA" i="1" dirty="0" smtClean="0"/>
              <a:t> </a:t>
            </a:r>
          </a:p>
          <a:p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Describe the CRECTEALC’s Campus Mexico capabilities in Remote Sensing &amp; Geographic Information Systems</a:t>
            </a:r>
          </a:p>
          <a:p>
            <a:pPr lvl="1"/>
            <a:r>
              <a:rPr lang="en-US" dirty="0" smtClean="0"/>
              <a:t>Make them available to the </a:t>
            </a:r>
            <a:r>
              <a:rPr lang="en-US" dirty="0"/>
              <a:t>community through WG-</a:t>
            </a:r>
            <a:r>
              <a:rPr lang="en-US" dirty="0" err="1"/>
              <a:t>CapD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 for the possibility to start a Project or to be involved in a Project of the WG-</a:t>
            </a:r>
            <a:r>
              <a:rPr lang="en-US" dirty="0" err="1" smtClean="0"/>
              <a:t>CapD</a:t>
            </a:r>
            <a:r>
              <a:rPr lang="en-US" dirty="0" smtClean="0"/>
              <a:t> community</a:t>
            </a: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73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WG-</a:t>
            </a:r>
            <a:r>
              <a:rPr lang="en-US" dirty="0" err="1" smtClean="0"/>
              <a:t>CapD</a:t>
            </a:r>
            <a:r>
              <a:rPr lang="en-US" dirty="0" smtClean="0"/>
              <a:t> and related groups</a:t>
            </a: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93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CRECTEALC at a Glance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Campi</a:t>
            </a:r>
            <a:endParaRPr lang="en-US" dirty="0" smtClean="0"/>
          </a:p>
          <a:p>
            <a:pPr lvl="2"/>
            <a:r>
              <a:rPr lang="en-US" dirty="0" err="1" smtClean="0"/>
              <a:t>Brasil</a:t>
            </a:r>
            <a:endParaRPr lang="en-US" dirty="0" smtClean="0"/>
          </a:p>
          <a:p>
            <a:pPr lvl="2"/>
            <a:r>
              <a:rPr lang="en-US" dirty="0" smtClean="0"/>
              <a:t>Mexico</a:t>
            </a:r>
          </a:p>
          <a:p>
            <a:pPr lvl="1"/>
            <a:r>
              <a:rPr lang="en-US" dirty="0" smtClean="0"/>
              <a:t>General Secretary</a:t>
            </a:r>
          </a:p>
          <a:p>
            <a:pPr lvl="2"/>
            <a:r>
              <a:rPr lang="en-US" dirty="0" smtClean="0"/>
              <a:t>Dr. Sergio Camacho</a:t>
            </a:r>
          </a:p>
          <a:p>
            <a:pPr lvl="1"/>
            <a:r>
              <a:rPr lang="en-US" dirty="0" smtClean="0"/>
              <a:t>Campus </a:t>
            </a:r>
            <a:r>
              <a:rPr lang="en-US" dirty="0" err="1" smtClean="0"/>
              <a:t>Brasil</a:t>
            </a:r>
            <a:r>
              <a:rPr lang="en-US" dirty="0" smtClean="0"/>
              <a:t> Director</a:t>
            </a:r>
          </a:p>
          <a:p>
            <a:pPr lvl="2"/>
            <a:r>
              <a:rPr lang="en-US" dirty="0" smtClean="0"/>
              <a:t>Dr. Thelma Krug</a:t>
            </a:r>
          </a:p>
          <a:p>
            <a:pPr lvl="2"/>
            <a:r>
              <a:rPr lang="en-US" dirty="0" smtClean="0"/>
              <a:t>Dr. Jose </a:t>
            </a:r>
            <a:r>
              <a:rPr lang="en-US" dirty="0" err="1" smtClean="0"/>
              <a:t>Guichard</a:t>
            </a:r>
            <a:endParaRPr lang="en-US" dirty="0" smtClean="0"/>
          </a:p>
          <a:p>
            <a:pPr lvl="1"/>
            <a:r>
              <a:rPr lang="en-US" dirty="0" smtClean="0"/>
              <a:t>Courses offered</a:t>
            </a:r>
          </a:p>
          <a:p>
            <a:pPr lvl="2"/>
            <a:r>
              <a:rPr lang="en-US" dirty="0" smtClean="0"/>
              <a:t>Remote Sensing and Geographic Information Systems</a:t>
            </a:r>
          </a:p>
          <a:p>
            <a:pPr lvl="2"/>
            <a:r>
              <a:rPr lang="en-US" dirty="0" smtClean="0"/>
              <a:t>Satellite Communications</a:t>
            </a:r>
          </a:p>
          <a:p>
            <a:pPr lvl="1"/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026" name="Picture 2" descr="http://ccc.inaoep.mx/~recursos/logos/crectealc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712" y="1855564"/>
            <a:ext cx="1127235" cy="154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012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000" dirty="0" smtClean="0"/>
              <a:t>10 years offering this 3 modules, 1 year course</a:t>
            </a:r>
          </a:p>
          <a:p>
            <a:r>
              <a:rPr lang="en-US" sz="2000" dirty="0" smtClean="0"/>
              <a:t>Course on Moodle Platform (work in progress)</a:t>
            </a:r>
          </a:p>
          <a:p>
            <a:r>
              <a:rPr lang="en-US" sz="2000" dirty="0" smtClean="0"/>
              <a:t>3 Modules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Remote Sensing (theory &amp; practice)</a:t>
            </a:r>
          </a:p>
          <a:p>
            <a:pPr marL="1260475" lvl="2" indent="0">
              <a:buNone/>
            </a:pPr>
            <a:r>
              <a:rPr lang="en-US" sz="1800" dirty="0" smtClean="0"/>
              <a:t>Introduction (theory)</a:t>
            </a:r>
          </a:p>
          <a:p>
            <a:pPr marL="1260475" lvl="2" indent="0">
              <a:buNone/>
            </a:pPr>
            <a:r>
              <a:rPr lang="en-US" sz="1800" dirty="0" smtClean="0"/>
              <a:t>Image Analysis and Interpretation</a:t>
            </a:r>
          </a:p>
          <a:p>
            <a:pPr marL="1260475" lvl="2" indent="0">
              <a:buNone/>
            </a:pPr>
            <a:r>
              <a:rPr lang="en-US" sz="1800" dirty="0" smtClean="0"/>
              <a:t>Photogrammetry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Geographic Information Systems (theory &amp; practice)</a:t>
            </a:r>
          </a:p>
          <a:p>
            <a:pPr marL="1260475" lvl="2" indent="0">
              <a:buNone/>
            </a:pPr>
            <a:r>
              <a:rPr lang="en-US" sz="1800" dirty="0" smtClean="0"/>
              <a:t>Introduction </a:t>
            </a:r>
          </a:p>
          <a:p>
            <a:pPr marL="1260475" lvl="2" indent="0">
              <a:buNone/>
            </a:pPr>
            <a:r>
              <a:rPr lang="en-US" sz="1800" dirty="0" smtClean="0"/>
              <a:t>GPS (field work)</a:t>
            </a:r>
          </a:p>
          <a:p>
            <a:pPr marL="914400" lvl="2" indent="0">
              <a:buNone/>
            </a:pPr>
            <a:r>
              <a:rPr lang="en-US" sz="1800" dirty="0" smtClean="0"/>
              <a:t>     Spatial Databases</a:t>
            </a:r>
          </a:p>
          <a:p>
            <a:pPr marL="914400" lvl="2" indent="0">
              <a:buNone/>
            </a:pPr>
            <a:r>
              <a:rPr lang="en-US" sz="1800" dirty="0" smtClean="0"/>
              <a:t>     Web Services</a:t>
            </a:r>
          </a:p>
          <a:p>
            <a:pPr marL="1260475" lvl="2" indent="0">
              <a:buNone/>
            </a:pPr>
            <a:r>
              <a:rPr lang="en-US" sz="1800" dirty="0" smtClean="0"/>
              <a:t>Photogrammetry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Application Project</a:t>
            </a:r>
            <a:endParaRPr lang="en-US" sz="20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r>
              <a:rPr lang="es-MX" dirty="0" smtClean="0"/>
              <a:t>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60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000" dirty="0" smtClean="0"/>
              <a:t>Professors (RS &amp; GIS)</a:t>
            </a:r>
          </a:p>
          <a:p>
            <a:pPr lvl="1"/>
            <a:r>
              <a:rPr lang="en-US" sz="2000" dirty="0" smtClean="0"/>
              <a:t>Remote Sensing</a:t>
            </a:r>
          </a:p>
          <a:p>
            <a:pPr lvl="2"/>
            <a:r>
              <a:rPr lang="en-US" sz="1800" dirty="0" smtClean="0"/>
              <a:t>Beatriz Flores</a:t>
            </a:r>
          </a:p>
          <a:p>
            <a:pPr lvl="2"/>
            <a:r>
              <a:rPr lang="en-US" sz="1800" dirty="0" smtClean="0"/>
              <a:t>Genaro </a:t>
            </a:r>
            <a:r>
              <a:rPr lang="en-US" sz="1800" dirty="0" err="1" smtClean="0"/>
              <a:t>Olivera</a:t>
            </a:r>
            <a:endParaRPr lang="en-US" sz="1800" dirty="0" smtClean="0"/>
          </a:p>
          <a:p>
            <a:pPr lvl="2"/>
            <a:r>
              <a:rPr lang="es-MX" sz="1800" dirty="0" err="1" smtClean="0"/>
              <a:t>Hayde</a:t>
            </a:r>
            <a:r>
              <a:rPr lang="es-MX" sz="1800" dirty="0" smtClean="0"/>
              <a:t> Peregrina</a:t>
            </a:r>
          </a:p>
          <a:p>
            <a:pPr lvl="2"/>
            <a:r>
              <a:rPr lang="es-MX" sz="1800" dirty="0" smtClean="0"/>
              <a:t>Sergio Camacho</a:t>
            </a:r>
          </a:p>
          <a:p>
            <a:pPr lvl="2"/>
            <a:r>
              <a:rPr lang="es-MX" sz="1800" dirty="0" err="1" smtClean="0"/>
              <a:t>Jose</a:t>
            </a:r>
            <a:r>
              <a:rPr lang="es-MX" sz="1800" dirty="0" smtClean="0"/>
              <a:t> </a:t>
            </a:r>
            <a:r>
              <a:rPr lang="es-MX" sz="1800" dirty="0" err="1" smtClean="0"/>
              <a:t>Guichard</a:t>
            </a:r>
            <a:endParaRPr lang="en-US" sz="1800" dirty="0" smtClean="0"/>
          </a:p>
          <a:p>
            <a:pPr lvl="2"/>
            <a:r>
              <a:rPr lang="en-US" sz="1800" dirty="0" smtClean="0"/>
              <a:t>Jesus A. Gonzalez</a:t>
            </a:r>
          </a:p>
          <a:p>
            <a:pPr lvl="1"/>
            <a:r>
              <a:rPr lang="en-US" sz="2000" dirty="0" smtClean="0"/>
              <a:t>Geographic Information Systems</a:t>
            </a:r>
          </a:p>
          <a:p>
            <a:pPr lvl="2"/>
            <a:r>
              <a:rPr lang="en-US" sz="1800" dirty="0" smtClean="0"/>
              <a:t>Beatriz Flores</a:t>
            </a:r>
          </a:p>
          <a:p>
            <a:pPr lvl="2"/>
            <a:r>
              <a:rPr lang="en-US" sz="1800" dirty="0" err="1" smtClean="0"/>
              <a:t>Jerjes</a:t>
            </a:r>
            <a:r>
              <a:rPr lang="en-US" sz="1800" dirty="0" smtClean="0"/>
              <a:t> Molina</a:t>
            </a:r>
          </a:p>
          <a:p>
            <a:pPr lvl="2"/>
            <a:r>
              <a:rPr lang="en-US" sz="1800" dirty="0" smtClean="0"/>
              <a:t>Emmanuel </a:t>
            </a:r>
            <a:r>
              <a:rPr lang="en-US" sz="1800" dirty="0" err="1" smtClean="0"/>
              <a:t>Bolaños</a:t>
            </a:r>
            <a:endParaRPr lang="en-US" sz="1800" dirty="0" smtClean="0"/>
          </a:p>
          <a:p>
            <a:pPr lvl="1"/>
            <a:r>
              <a:rPr lang="en-US" sz="2000" dirty="0" smtClean="0"/>
              <a:t>Application Project</a:t>
            </a:r>
          </a:p>
          <a:p>
            <a:pPr lvl="2"/>
            <a:r>
              <a:rPr lang="en-US" sz="1800" dirty="0" smtClean="0"/>
              <a:t>All professors are advisors depending on the Project topic</a:t>
            </a:r>
            <a:endParaRPr lang="en-US" sz="18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r>
              <a:rPr lang="es-MX" dirty="0" smtClean="0"/>
              <a:t>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025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Remote Sensing Research &amp; Applications</a:t>
            </a:r>
          </a:p>
          <a:p>
            <a:pPr lvl="1"/>
            <a:r>
              <a:rPr lang="en-US" sz="2400" dirty="0" smtClean="0"/>
              <a:t>Creation of Classification Algorithms</a:t>
            </a:r>
          </a:p>
          <a:p>
            <a:pPr lvl="2"/>
            <a:r>
              <a:rPr lang="en-US" dirty="0" smtClean="0"/>
              <a:t>Finding transition regions from satellite images</a:t>
            </a:r>
          </a:p>
          <a:p>
            <a:pPr lvl="2"/>
            <a:r>
              <a:rPr lang="en-US" dirty="0" smtClean="0"/>
              <a:t>Satellite image classification using context information</a:t>
            </a:r>
          </a:p>
          <a:p>
            <a:pPr lvl="1"/>
            <a:r>
              <a:rPr lang="en-US" sz="2400" dirty="0" smtClean="0"/>
              <a:t>Satellite Image Classification</a:t>
            </a:r>
          </a:p>
          <a:p>
            <a:pPr lvl="2"/>
            <a:r>
              <a:rPr lang="en-US" dirty="0" smtClean="0"/>
              <a:t>Proprietary SW &amp; Open source</a:t>
            </a:r>
          </a:p>
          <a:p>
            <a:pPr lvl="1"/>
            <a:r>
              <a:rPr lang="en-US" sz="2400" dirty="0" smtClean="0"/>
              <a:t>Spatial Data Mining for satellite image classification algorithms</a:t>
            </a:r>
          </a:p>
          <a:p>
            <a:pPr lvl="1"/>
            <a:r>
              <a:rPr lang="en-US" sz="2400" dirty="0" smtClean="0"/>
              <a:t>Applications such as (with our students):</a:t>
            </a:r>
          </a:p>
          <a:p>
            <a:pPr lvl="2"/>
            <a:r>
              <a:rPr lang="en-US" dirty="0" smtClean="0"/>
              <a:t>Finding hot points (possible fire spots)</a:t>
            </a:r>
          </a:p>
          <a:p>
            <a:pPr lvl="2"/>
            <a:r>
              <a:rPr lang="en-US" dirty="0" smtClean="0"/>
              <a:t>Floods monitoring</a:t>
            </a:r>
          </a:p>
          <a:p>
            <a:pPr lvl="2"/>
            <a:r>
              <a:rPr lang="en-US" dirty="0" smtClean="0"/>
              <a:t>Changes detection (i.e. vegetation)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Current</a:t>
            </a:r>
            <a:r>
              <a:rPr lang="es-MX" dirty="0" smtClean="0"/>
              <a:t>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624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Geographic Information Systems Research &amp; Applications</a:t>
            </a:r>
          </a:p>
          <a:p>
            <a:pPr lvl="1"/>
            <a:r>
              <a:rPr lang="en-US" sz="2400" dirty="0"/>
              <a:t>Spatial Data Mining</a:t>
            </a:r>
          </a:p>
          <a:p>
            <a:pPr lvl="2"/>
            <a:r>
              <a:rPr lang="en-US" dirty="0"/>
              <a:t>Finding vegetation patterns</a:t>
            </a:r>
          </a:p>
          <a:p>
            <a:pPr lvl="2"/>
            <a:r>
              <a:rPr lang="en-US" dirty="0"/>
              <a:t>Graph based mining with spatial relations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Current</a:t>
            </a:r>
            <a:r>
              <a:rPr lang="es-MX" dirty="0" smtClean="0"/>
              <a:t>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386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605</Words>
  <Application>Microsoft Office PowerPoint</Application>
  <PresentationFormat>On-screen Show (4:3)</PresentationFormat>
  <Paragraphs>170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4_EUM_template_v03</vt:lpstr>
      <vt:lpstr> Remote Sensing and Geographic Information Systems for Capacity Building at CRECTEALC, Campus Mexico  Jesus A. Gonzalez CRECTEALC/INAOE</vt:lpstr>
      <vt:lpstr>Agenda</vt:lpstr>
      <vt:lpstr>Objectives</vt:lpstr>
      <vt:lpstr>Scope</vt:lpstr>
      <vt:lpstr>Introduction</vt:lpstr>
      <vt:lpstr>Current status</vt:lpstr>
      <vt:lpstr>Current status</vt:lpstr>
      <vt:lpstr>Current status</vt:lpstr>
      <vt:lpstr>Current status</vt:lpstr>
      <vt:lpstr>Current status</vt:lpstr>
      <vt:lpstr>Current status</vt:lpstr>
      <vt:lpstr>Current status / Opportunities</vt:lpstr>
      <vt:lpstr>Opportunities</vt:lpstr>
      <vt:lpstr>Opportunities</vt:lpstr>
      <vt:lpstr>Opportunities</vt:lpstr>
      <vt:lpstr>Way forward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Patrick O'Brien</cp:lastModifiedBy>
  <cp:revision>126</cp:revision>
  <cp:lastPrinted>2013-07-23T19:08:48Z</cp:lastPrinted>
  <dcterms:created xsi:type="dcterms:W3CDTF">2011-11-16T09:23:13Z</dcterms:created>
  <dcterms:modified xsi:type="dcterms:W3CDTF">2014-04-24T03:25:22Z</dcterms:modified>
</cp:coreProperties>
</file>