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6.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7.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8.xml" ContentType="application/vnd.openxmlformats-officedocument.theme+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64" r:id="rId3"/>
    <p:sldMasterId id="2147483666" r:id="rId4"/>
    <p:sldMasterId id="2147483672" r:id="rId5"/>
    <p:sldMasterId id="2147483684" r:id="rId6"/>
    <p:sldMasterId id="2147483696" r:id="rId7"/>
    <p:sldMasterId id="2147483708" r:id="rId8"/>
    <p:sldMasterId id="2147483720" r:id="rId9"/>
  </p:sldMasterIdLst>
  <p:notesMasterIdLst>
    <p:notesMasterId r:id="rId35"/>
  </p:notesMasterIdLst>
  <p:sldIdLst>
    <p:sldId id="256" r:id="rId10"/>
    <p:sldId id="339" r:id="rId11"/>
    <p:sldId id="365" r:id="rId12"/>
    <p:sldId id="366" r:id="rId13"/>
    <p:sldId id="368" r:id="rId14"/>
    <p:sldId id="363" r:id="rId15"/>
    <p:sldId id="353" r:id="rId16"/>
    <p:sldId id="354" r:id="rId17"/>
    <p:sldId id="288" r:id="rId18"/>
    <p:sldId id="355" r:id="rId19"/>
    <p:sldId id="352" r:id="rId20"/>
    <p:sldId id="357" r:id="rId21"/>
    <p:sldId id="358" r:id="rId22"/>
    <p:sldId id="359" r:id="rId23"/>
    <p:sldId id="360" r:id="rId24"/>
    <p:sldId id="369" r:id="rId25"/>
    <p:sldId id="371" r:id="rId26"/>
    <p:sldId id="372" r:id="rId27"/>
    <p:sldId id="373" r:id="rId28"/>
    <p:sldId id="374" r:id="rId29"/>
    <p:sldId id="375" r:id="rId30"/>
    <p:sldId id="376" r:id="rId31"/>
    <p:sldId id="377" r:id="rId32"/>
    <p:sldId id="378" r:id="rId33"/>
    <p:sldId id="362"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23" autoAdjust="0"/>
    <p:restoredTop sz="94707" autoAdjust="0"/>
  </p:normalViewPr>
  <p:slideViewPr>
    <p:cSldViewPr>
      <p:cViewPr>
        <p:scale>
          <a:sx n="77" d="100"/>
          <a:sy n="77" d="100"/>
        </p:scale>
        <p:origin x="-113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slide" Target="slides/slide25.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presProps" Target="pres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EA445591-889F-48ED-AE57-922BF6CE2655}" type="datetimeFigureOut">
              <a:rPr lang="en-US"/>
              <a:pPr>
                <a:defRPr/>
              </a:pPr>
              <a:t>4/23/2014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5967D41-BD51-4B9A-A3A4-F1563660C0DD}" type="slidenum">
              <a:rPr lang="en-US"/>
              <a:pPr>
                <a:defRPr/>
              </a:pPr>
              <a:t>‹#›</a:t>
            </a:fld>
            <a:endParaRPr lang="en-US"/>
          </a:p>
        </p:txBody>
      </p:sp>
    </p:spTree>
    <p:extLst>
      <p:ext uri="{BB962C8B-B14F-4D97-AF65-F5344CB8AC3E}">
        <p14:creationId xmlns:p14="http://schemas.microsoft.com/office/powerpoint/2010/main" val="30456153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A32E5D0-9DDE-41A6-9A95-B2D401FACD96}" type="datetime1">
              <a:rPr lang="es-MX" smtClean="0"/>
              <a:pPr>
                <a:defRPr/>
              </a:pPr>
              <a:t>23/04/2014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9D4B58FD-576D-4905-B604-05366EA93DE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7" name="Date Placeholder 6"/>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18259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Date Placeholder 2"/>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97746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358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s-ES_trad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4683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s-ES_trad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6804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254352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_tradnl"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87902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s-ES_trad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196863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68762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ES_trad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4479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848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371600"/>
            <a:ext cx="8229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A4C53A5-1FC2-4F5D-A887-3DEC8CA7DCE4}" type="datetime1">
              <a:rPr lang="es-MX" smtClean="0"/>
              <a:pPr>
                <a:defRPr/>
              </a:pPr>
              <a:t>23/04/2014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123900D3-05D6-49AE-8937-409FC375D81D}"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Date Placeholder 4"/>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818509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7" name="Date Placeholder 6"/>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4773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Date Placeholder 2"/>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0509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751423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s-ES_trad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159989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s-ES_trad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4257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34028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_tradnl"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78837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s-ES_trad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62480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71457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6FFAB20-C9E6-42FE-B7BE-A1CC9A3779BF}" type="datetime1">
              <a:rPr lang="es-MX" smtClean="0"/>
              <a:pPr>
                <a:defRPr/>
              </a:pPr>
              <a:t>23/04/2014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3F9403FA-A31A-4E11-8506-AD05B15C9DB2}"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ES_trad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792582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Date Placeholder 4"/>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15737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7" name="Date Placeholder 6"/>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811604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Date Placeholder 2"/>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107368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9391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s-ES_trad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7195061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s-ES_trad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0260512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66449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_tradnl"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7121913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s-ES_trad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5090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45B0BB95-4FFD-413F-A478-E804D8D103D4}" type="datetime1">
              <a:rPr lang="es-MX" smtClean="0"/>
              <a:pPr>
                <a:defRPr/>
              </a:pPr>
              <a:t>23/04/2014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89964146-5AD0-4C35-9DCA-A3673093C2AB}"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942380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ES_trad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43984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Date Placeholder 4"/>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453559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7" name="Date Placeholder 6"/>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427759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Date Placeholder 2"/>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486229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28086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s-ES_trad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4617045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s-ES_trad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527805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497335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_tradnl"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0468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E478C56-DD78-4995-83F5-58E3300050B0}" type="datetime1">
              <a:rPr lang="es-MX" smtClean="0"/>
              <a:pPr>
                <a:defRPr/>
              </a:pPr>
              <a:t>23/04/2014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BB1FB57F-1F35-471A-837B-3DD6806DE2A8}"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s-ES_trad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6588504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320737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ES_trad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108091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Date Placeholder 4"/>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6370539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7" name="Date Placeholder 6"/>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5993596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Date Placeholder 2"/>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394968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289465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s-ES_tradnl"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741094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s-ES_tradnl"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Click to edit Master text styles</a:t>
            </a:r>
          </a:p>
        </p:txBody>
      </p:sp>
      <p:sp>
        <p:nvSpPr>
          <p:cNvPr id="5" name="Date Placeholder 4"/>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112977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97418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s-ES_tradnl"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6337515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_tradnl"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90990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idx="1"/>
          </p:nvPr>
        </p:nvSpPr>
        <p:spPr/>
        <p:txBody>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71754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ES_tradnl"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Click to edit Master text styles</a:t>
            </a:r>
          </a:p>
        </p:txBody>
      </p:sp>
      <p:sp>
        <p:nvSpPr>
          <p:cNvPr id="4" name="Date Placeholder 3"/>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6713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5" name="Date Placeholder 4"/>
          <p:cNvSpPr>
            <a:spLocks noGrp="1"/>
          </p:cNvSpPr>
          <p:nvPr>
            <p:ph type="dt" sz="half" idx="10"/>
          </p:nvPr>
        </p:nvSpPr>
        <p:spPr/>
        <p:txBody>
          <a:bodyPr/>
          <a:lstStyle/>
          <a:p>
            <a:fld id="{83D12CBB-B68D-A348-84B0-0CAE0048DF83}" type="datetimeFigureOut">
              <a:rPr lang="en-US" smtClean="0">
                <a:solidFill>
                  <a:prstClr val="black">
                    <a:tint val="75000"/>
                  </a:prstClr>
                </a:solidFill>
              </a:rPr>
              <a:pPr/>
              <a:t>4/23/2014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D6556E-C3BD-5D49-AE97-4D978208112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14418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5.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theme" Target="../theme/theme7.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8.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57.xml"/><Relationship Id="rId3" Type="http://schemas.openxmlformats.org/officeDocument/2006/relationships/slideLayout" Target="../slideLayouts/slideLayout52.xml"/><Relationship Id="rId7" Type="http://schemas.openxmlformats.org/officeDocument/2006/relationships/slideLayout" Target="../slideLayouts/slideLayout56.xml"/><Relationship Id="rId12" Type="http://schemas.openxmlformats.org/officeDocument/2006/relationships/theme" Target="../theme/theme9.xml"/><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slideLayout" Target="../slideLayouts/slideLayout55.xml"/><Relationship Id="rId11" Type="http://schemas.openxmlformats.org/officeDocument/2006/relationships/slideLayout" Target="../slideLayouts/slideLayout60.xml"/><Relationship Id="rId5" Type="http://schemas.openxmlformats.org/officeDocument/2006/relationships/slideLayout" Target="../slideLayouts/slideLayout54.xml"/><Relationship Id="rId10" Type="http://schemas.openxmlformats.org/officeDocument/2006/relationships/slideLayout" Target="../slideLayouts/slideLayout59.xml"/><Relationship Id="rId4" Type="http://schemas.openxmlformats.org/officeDocument/2006/relationships/slideLayout" Target="../slideLayouts/slideLayout53.xml"/><Relationship Id="rId9"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295400" y="0"/>
            <a:ext cx="7848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Centro Regional de </a:t>
            </a:r>
            <a:r>
              <a:rPr lang="es-MX" smtClean="0"/>
              <a:t>Enseñanza en Ciencia y Tecnología Espacial</a:t>
            </a:r>
            <a:endParaRPr lang="en-US" smtClean="0"/>
          </a:p>
        </p:txBody>
      </p:sp>
      <p:sp>
        <p:nvSpPr>
          <p:cNvPr id="1027" name="Text Placeholder 2"/>
          <p:cNvSpPr>
            <a:spLocks noGrp="1"/>
          </p:cNvSpPr>
          <p:nvPr>
            <p:ph type="body" idx="1"/>
          </p:nvPr>
        </p:nvSpPr>
        <p:spPr bwMode="auto">
          <a:xfrm>
            <a:off x="457200" y="13716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76EF2E6-23D4-43BB-8887-95549740ADF1}" type="datetime1">
              <a:rPr lang="es-MX" smtClean="0"/>
              <a:pPr>
                <a:defRPr/>
              </a:pPr>
              <a:t>23/04/2014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004FED6-B96B-4BA4-8318-7AA929A438F2}" type="slidenum">
              <a:rPr lang="en-US"/>
              <a:pPr>
                <a:defRPr/>
              </a:pPr>
              <a:t>‹#›</a:t>
            </a:fld>
            <a:endParaRPr lang="en-US"/>
          </a:p>
        </p:txBody>
      </p:sp>
      <p:pic>
        <p:nvPicPr>
          <p:cNvPr id="1031" name="Picture 6" descr="Logo CRECTEALC image001.JPG"/>
          <p:cNvPicPr>
            <a:picLocks noChangeAspect="1"/>
          </p:cNvPicPr>
          <p:nvPr/>
        </p:nvPicPr>
        <p:blipFill>
          <a:blip r:embed="rId4" cstate="print"/>
          <a:srcRect/>
          <a:stretch>
            <a:fillRect/>
          </a:stretch>
        </p:blipFill>
        <p:spPr bwMode="auto">
          <a:xfrm>
            <a:off x="0" y="0"/>
            <a:ext cx="1295400" cy="1143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7" r:id="rId1"/>
    <p:sldLayoutId id="2147483668" r:id="rId2"/>
  </p:sldLayoutIdLst>
  <p:hf hdr="0" ftr="0"/>
  <p:txStyles>
    <p:titleStyle>
      <a:lvl1pPr algn="ctr" rtl="0" eaLnBrk="0" fontAlgn="base" hangingPunct="0">
        <a:spcBef>
          <a:spcPct val="0"/>
        </a:spcBef>
        <a:spcAft>
          <a:spcPct val="0"/>
        </a:spcAft>
        <a:defRPr sz="3600" kern="1200">
          <a:solidFill>
            <a:srgbClr val="0000FF"/>
          </a:solidFill>
          <a:latin typeface="+mj-lt"/>
          <a:ea typeface="+mj-ea"/>
          <a:cs typeface="+mj-cs"/>
        </a:defRPr>
      </a:lvl1pPr>
      <a:lvl2pPr algn="ctr" rtl="0" eaLnBrk="0" fontAlgn="base" hangingPunct="0">
        <a:spcBef>
          <a:spcPct val="0"/>
        </a:spcBef>
        <a:spcAft>
          <a:spcPct val="0"/>
        </a:spcAft>
        <a:defRPr sz="3600">
          <a:solidFill>
            <a:srgbClr val="0000FF"/>
          </a:solidFill>
          <a:latin typeface="Calibri" pitchFamily="34" charset="0"/>
        </a:defRPr>
      </a:lvl2pPr>
      <a:lvl3pPr algn="ctr" rtl="0" eaLnBrk="0" fontAlgn="base" hangingPunct="0">
        <a:spcBef>
          <a:spcPct val="0"/>
        </a:spcBef>
        <a:spcAft>
          <a:spcPct val="0"/>
        </a:spcAft>
        <a:defRPr sz="3600">
          <a:solidFill>
            <a:srgbClr val="0000FF"/>
          </a:solidFill>
          <a:latin typeface="Calibri" pitchFamily="34" charset="0"/>
        </a:defRPr>
      </a:lvl3pPr>
      <a:lvl4pPr algn="ctr" rtl="0" eaLnBrk="0" fontAlgn="base" hangingPunct="0">
        <a:spcBef>
          <a:spcPct val="0"/>
        </a:spcBef>
        <a:spcAft>
          <a:spcPct val="0"/>
        </a:spcAft>
        <a:defRPr sz="3600">
          <a:solidFill>
            <a:srgbClr val="0000FF"/>
          </a:solidFill>
          <a:latin typeface="Calibri" pitchFamily="34" charset="0"/>
        </a:defRPr>
      </a:lvl4pPr>
      <a:lvl5pPr algn="ctr" rtl="0" eaLnBrk="0" fontAlgn="base" hangingPunct="0">
        <a:spcBef>
          <a:spcPct val="0"/>
        </a:spcBef>
        <a:spcAft>
          <a:spcPct val="0"/>
        </a:spcAft>
        <a:defRPr sz="3600">
          <a:solidFill>
            <a:srgbClr val="0000FF"/>
          </a:solidFill>
          <a:latin typeface="Calibri" pitchFamily="34" charset="0"/>
        </a:defRPr>
      </a:lvl5pPr>
      <a:lvl6pPr marL="457200" algn="ctr" rtl="0" fontAlgn="base">
        <a:spcBef>
          <a:spcPct val="0"/>
        </a:spcBef>
        <a:spcAft>
          <a:spcPct val="0"/>
        </a:spcAft>
        <a:defRPr sz="3600">
          <a:solidFill>
            <a:srgbClr val="0000FF"/>
          </a:solidFill>
          <a:latin typeface="Calibri" pitchFamily="34" charset="0"/>
        </a:defRPr>
      </a:lvl6pPr>
      <a:lvl7pPr marL="914400" algn="ctr" rtl="0" fontAlgn="base">
        <a:spcBef>
          <a:spcPct val="0"/>
        </a:spcBef>
        <a:spcAft>
          <a:spcPct val="0"/>
        </a:spcAft>
        <a:defRPr sz="3600">
          <a:solidFill>
            <a:srgbClr val="0000FF"/>
          </a:solidFill>
          <a:latin typeface="Calibri" pitchFamily="34" charset="0"/>
        </a:defRPr>
      </a:lvl7pPr>
      <a:lvl8pPr marL="1371600" algn="ctr" rtl="0" fontAlgn="base">
        <a:spcBef>
          <a:spcPct val="0"/>
        </a:spcBef>
        <a:spcAft>
          <a:spcPct val="0"/>
        </a:spcAft>
        <a:defRPr sz="3600">
          <a:solidFill>
            <a:srgbClr val="0000FF"/>
          </a:solidFill>
          <a:latin typeface="Calibri" pitchFamily="34" charset="0"/>
        </a:defRPr>
      </a:lvl8pPr>
      <a:lvl9pPr marL="1828800" algn="ctr" rtl="0" fontAlgn="base">
        <a:spcBef>
          <a:spcPct val="0"/>
        </a:spcBef>
        <a:spcAft>
          <a:spcPct val="0"/>
        </a:spcAft>
        <a:defRPr sz="3600">
          <a:solidFill>
            <a:srgbClr val="0000FF"/>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rgbClr val="0000FF"/>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rgbClr val="0000FF"/>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rgbClr val="0000FF"/>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rgbClr val="0000FF"/>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rgbClr val="0000FF"/>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295400" y="0"/>
            <a:ext cx="78486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Centro Regional de </a:t>
            </a:r>
            <a:r>
              <a:rPr lang="es-MX" smtClean="0"/>
              <a:t>Enseñanza en Ciencia y Tecnología Espacial para ALC</a:t>
            </a:r>
            <a:endParaRPr lang="en-US" smtClean="0"/>
          </a:p>
        </p:txBody>
      </p:sp>
      <p:sp>
        <p:nvSpPr>
          <p:cNvPr id="2051" name="Text Placeholder 2"/>
          <p:cNvSpPr>
            <a:spLocks noGrp="1"/>
          </p:cNvSpPr>
          <p:nvPr>
            <p:ph type="body" idx="1"/>
          </p:nvPr>
        </p:nvSpPr>
        <p:spPr bwMode="auto">
          <a:xfrm>
            <a:off x="228600" y="1371600"/>
            <a:ext cx="87630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4E4EFF9-BA9C-421C-ADF7-2A303203F861}" type="datetime1">
              <a:rPr lang="es-MX" smtClean="0"/>
              <a:pPr>
                <a:defRPr/>
              </a:pPr>
              <a:t>23/04/2014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0EED7786-9AF7-4726-B4A9-B7E5F1E11045}" type="slidenum">
              <a:rPr lang="en-US"/>
              <a:pPr>
                <a:defRPr/>
              </a:pPr>
              <a:t>‹#›</a:t>
            </a:fld>
            <a:endParaRPr lang="en-US"/>
          </a:p>
        </p:txBody>
      </p:sp>
      <p:pic>
        <p:nvPicPr>
          <p:cNvPr id="2055" name="Picture 6" descr="Logo CRECTEALC image001.JPG"/>
          <p:cNvPicPr>
            <a:picLocks noChangeAspect="1"/>
          </p:cNvPicPr>
          <p:nvPr/>
        </p:nvPicPr>
        <p:blipFill>
          <a:blip r:embed="rId3" cstate="print"/>
          <a:srcRect/>
          <a:stretch>
            <a:fillRect/>
          </a:stretch>
        </p:blipFill>
        <p:spPr bwMode="auto">
          <a:xfrm>
            <a:off x="0" y="0"/>
            <a:ext cx="1295400" cy="1143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9" r:id="rId1"/>
  </p:sldLayoutIdLst>
  <p:hf hdr="0" ftr="0"/>
  <p:txStyles>
    <p:titleStyle>
      <a:lvl1pPr algn="ctr" rtl="0" eaLnBrk="0" fontAlgn="base" hangingPunct="0">
        <a:spcBef>
          <a:spcPct val="0"/>
        </a:spcBef>
        <a:spcAft>
          <a:spcPct val="0"/>
        </a:spcAft>
        <a:defRPr sz="3200" kern="1200">
          <a:solidFill>
            <a:srgbClr val="0000FF"/>
          </a:solidFill>
          <a:latin typeface="+mj-lt"/>
          <a:ea typeface="+mj-ea"/>
          <a:cs typeface="+mj-cs"/>
        </a:defRPr>
      </a:lvl1pPr>
      <a:lvl2pPr algn="ctr" rtl="0" eaLnBrk="0" fontAlgn="base" hangingPunct="0">
        <a:spcBef>
          <a:spcPct val="0"/>
        </a:spcBef>
        <a:spcAft>
          <a:spcPct val="0"/>
        </a:spcAft>
        <a:defRPr sz="3200">
          <a:solidFill>
            <a:srgbClr val="0000FF"/>
          </a:solidFill>
          <a:latin typeface="Calibri" pitchFamily="34" charset="0"/>
        </a:defRPr>
      </a:lvl2pPr>
      <a:lvl3pPr algn="ctr" rtl="0" eaLnBrk="0" fontAlgn="base" hangingPunct="0">
        <a:spcBef>
          <a:spcPct val="0"/>
        </a:spcBef>
        <a:spcAft>
          <a:spcPct val="0"/>
        </a:spcAft>
        <a:defRPr sz="3200">
          <a:solidFill>
            <a:srgbClr val="0000FF"/>
          </a:solidFill>
          <a:latin typeface="Calibri" pitchFamily="34" charset="0"/>
        </a:defRPr>
      </a:lvl3pPr>
      <a:lvl4pPr algn="ctr" rtl="0" eaLnBrk="0" fontAlgn="base" hangingPunct="0">
        <a:spcBef>
          <a:spcPct val="0"/>
        </a:spcBef>
        <a:spcAft>
          <a:spcPct val="0"/>
        </a:spcAft>
        <a:defRPr sz="3200">
          <a:solidFill>
            <a:srgbClr val="0000FF"/>
          </a:solidFill>
          <a:latin typeface="Calibri" pitchFamily="34" charset="0"/>
        </a:defRPr>
      </a:lvl4pPr>
      <a:lvl5pPr algn="ctr" rtl="0" eaLnBrk="0" fontAlgn="base" hangingPunct="0">
        <a:spcBef>
          <a:spcPct val="0"/>
        </a:spcBef>
        <a:spcAft>
          <a:spcPct val="0"/>
        </a:spcAft>
        <a:defRPr sz="3200">
          <a:solidFill>
            <a:srgbClr val="0000FF"/>
          </a:solidFill>
          <a:latin typeface="Calibri" pitchFamily="34" charset="0"/>
        </a:defRPr>
      </a:lvl5pPr>
      <a:lvl6pPr marL="457200" algn="ctr" rtl="0" fontAlgn="base">
        <a:spcBef>
          <a:spcPct val="0"/>
        </a:spcBef>
        <a:spcAft>
          <a:spcPct val="0"/>
        </a:spcAft>
        <a:defRPr sz="3600">
          <a:solidFill>
            <a:srgbClr val="0000FF"/>
          </a:solidFill>
          <a:latin typeface="Calibri" pitchFamily="34" charset="0"/>
        </a:defRPr>
      </a:lvl6pPr>
      <a:lvl7pPr marL="914400" algn="ctr" rtl="0" fontAlgn="base">
        <a:spcBef>
          <a:spcPct val="0"/>
        </a:spcBef>
        <a:spcAft>
          <a:spcPct val="0"/>
        </a:spcAft>
        <a:defRPr sz="3600">
          <a:solidFill>
            <a:srgbClr val="0000FF"/>
          </a:solidFill>
          <a:latin typeface="Calibri" pitchFamily="34" charset="0"/>
        </a:defRPr>
      </a:lvl7pPr>
      <a:lvl8pPr marL="1371600" algn="ctr" rtl="0" fontAlgn="base">
        <a:spcBef>
          <a:spcPct val="0"/>
        </a:spcBef>
        <a:spcAft>
          <a:spcPct val="0"/>
        </a:spcAft>
        <a:defRPr sz="3600">
          <a:solidFill>
            <a:srgbClr val="0000FF"/>
          </a:solidFill>
          <a:latin typeface="Calibri" pitchFamily="34" charset="0"/>
        </a:defRPr>
      </a:lvl8pPr>
      <a:lvl9pPr marL="1828800" algn="ctr" rtl="0" fontAlgn="base">
        <a:spcBef>
          <a:spcPct val="0"/>
        </a:spcBef>
        <a:spcAft>
          <a:spcPct val="0"/>
        </a:spcAft>
        <a:defRPr sz="3600">
          <a:solidFill>
            <a:srgbClr val="0000FF"/>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rgbClr val="0000FF"/>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rgbClr val="0000FF"/>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rgbClr val="0000FF"/>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rgbClr val="0000FF"/>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600" kern="1200">
          <a:solidFill>
            <a:srgbClr val="0000FF"/>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1295400" y="0"/>
            <a:ext cx="7848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Centro Regional de </a:t>
            </a:r>
            <a:r>
              <a:rPr lang="es-MX" smtClean="0"/>
              <a:t>Enseñanza en Ciencia y Tecnología Espacial para ALC</a:t>
            </a:r>
            <a:endParaRPr lang="en-US" smtClean="0"/>
          </a:p>
        </p:txBody>
      </p:sp>
      <p:sp>
        <p:nvSpPr>
          <p:cNvPr id="3075" name="Text Placeholder 2"/>
          <p:cNvSpPr>
            <a:spLocks noGrp="1"/>
          </p:cNvSpPr>
          <p:nvPr>
            <p:ph type="body" idx="1"/>
          </p:nvPr>
        </p:nvSpPr>
        <p:spPr bwMode="auto">
          <a:xfrm>
            <a:off x="457200" y="13716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fld id="{7786F5E6-A65B-4550-8170-C9FB5328FA1E}" type="slidenum">
              <a:rPr lang="en-US" smtClean="0"/>
              <a:pPr lvl="2"/>
              <a:t>‹#›</a:t>
            </a:fld>
            <a:endParaRPr lang="en-US" smtClean="0"/>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C621045-9E35-448B-8C5D-5933F880288F}" type="datetime1">
              <a:rPr lang="es-MX" smtClean="0"/>
              <a:pPr>
                <a:defRPr/>
              </a:pPr>
              <a:t>23/04/2014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FF12EB5-5A74-46F9-BF1B-82149771AE2F}" type="slidenum">
              <a:rPr lang="en-US"/>
              <a:pPr>
                <a:defRPr/>
              </a:pPr>
              <a:t>‹#›</a:t>
            </a:fld>
            <a:endParaRPr lang="en-US"/>
          </a:p>
        </p:txBody>
      </p:sp>
      <p:pic>
        <p:nvPicPr>
          <p:cNvPr id="3079" name="Picture 6" descr="Logo CRECTEALC image001.JPG"/>
          <p:cNvPicPr>
            <a:picLocks noChangeAspect="1"/>
          </p:cNvPicPr>
          <p:nvPr/>
        </p:nvPicPr>
        <p:blipFill>
          <a:blip r:embed="rId3" cstate="print"/>
          <a:srcRect/>
          <a:stretch>
            <a:fillRect/>
          </a:stretch>
        </p:blipFill>
        <p:spPr bwMode="auto">
          <a:xfrm>
            <a:off x="0" y="0"/>
            <a:ext cx="1295400" cy="1143000"/>
          </a:xfrm>
          <a:prstGeom prst="rect">
            <a:avLst/>
          </a:prstGeom>
          <a:noFill/>
          <a:ln w="9525">
            <a:noFill/>
            <a:miter lim="800000"/>
            <a:headEnd/>
            <a:tailEnd/>
          </a:ln>
        </p:spPr>
      </p:pic>
      <p:pic>
        <p:nvPicPr>
          <p:cNvPr id="3080" name="Picture 6" descr="Logo CRECTEALC image001.JPG"/>
          <p:cNvPicPr>
            <a:picLocks noChangeAspect="1"/>
          </p:cNvPicPr>
          <p:nvPr/>
        </p:nvPicPr>
        <p:blipFill>
          <a:blip r:embed="rId3" cstate="print"/>
          <a:srcRect/>
          <a:stretch>
            <a:fillRect/>
          </a:stretch>
        </p:blipFill>
        <p:spPr bwMode="auto">
          <a:xfrm>
            <a:off x="0" y="0"/>
            <a:ext cx="1295400" cy="1143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0" r:id="rId1"/>
  </p:sldLayoutIdLst>
  <p:hf hdr="0" ftr="0"/>
  <p:txStyles>
    <p:titleStyle>
      <a:lvl1pPr algn="ctr" rtl="0" eaLnBrk="0" fontAlgn="base" hangingPunct="0">
        <a:spcBef>
          <a:spcPct val="0"/>
        </a:spcBef>
        <a:spcAft>
          <a:spcPct val="0"/>
        </a:spcAft>
        <a:defRPr sz="3200" kern="1200">
          <a:solidFill>
            <a:srgbClr val="0000FF"/>
          </a:solidFill>
          <a:latin typeface="+mj-lt"/>
          <a:ea typeface="+mj-ea"/>
          <a:cs typeface="+mj-cs"/>
        </a:defRPr>
      </a:lvl1pPr>
      <a:lvl2pPr algn="ctr" rtl="0" eaLnBrk="0" fontAlgn="base" hangingPunct="0">
        <a:spcBef>
          <a:spcPct val="0"/>
        </a:spcBef>
        <a:spcAft>
          <a:spcPct val="0"/>
        </a:spcAft>
        <a:defRPr sz="3200">
          <a:solidFill>
            <a:srgbClr val="0000FF"/>
          </a:solidFill>
          <a:latin typeface="Calibri" pitchFamily="34" charset="0"/>
        </a:defRPr>
      </a:lvl2pPr>
      <a:lvl3pPr algn="ctr" rtl="0" eaLnBrk="0" fontAlgn="base" hangingPunct="0">
        <a:spcBef>
          <a:spcPct val="0"/>
        </a:spcBef>
        <a:spcAft>
          <a:spcPct val="0"/>
        </a:spcAft>
        <a:defRPr sz="3200">
          <a:solidFill>
            <a:srgbClr val="0000FF"/>
          </a:solidFill>
          <a:latin typeface="Calibri" pitchFamily="34" charset="0"/>
        </a:defRPr>
      </a:lvl3pPr>
      <a:lvl4pPr algn="ctr" rtl="0" eaLnBrk="0" fontAlgn="base" hangingPunct="0">
        <a:spcBef>
          <a:spcPct val="0"/>
        </a:spcBef>
        <a:spcAft>
          <a:spcPct val="0"/>
        </a:spcAft>
        <a:defRPr sz="3200">
          <a:solidFill>
            <a:srgbClr val="0000FF"/>
          </a:solidFill>
          <a:latin typeface="Calibri" pitchFamily="34" charset="0"/>
        </a:defRPr>
      </a:lvl4pPr>
      <a:lvl5pPr algn="ctr" rtl="0" eaLnBrk="0" fontAlgn="base" hangingPunct="0">
        <a:spcBef>
          <a:spcPct val="0"/>
        </a:spcBef>
        <a:spcAft>
          <a:spcPct val="0"/>
        </a:spcAft>
        <a:defRPr sz="3200">
          <a:solidFill>
            <a:srgbClr val="0000FF"/>
          </a:solidFill>
          <a:latin typeface="Calibri" pitchFamily="34" charset="0"/>
        </a:defRPr>
      </a:lvl5pPr>
      <a:lvl6pPr marL="457200" algn="ctr" rtl="0" eaLnBrk="1" fontAlgn="base" hangingPunct="1">
        <a:spcBef>
          <a:spcPct val="0"/>
        </a:spcBef>
        <a:spcAft>
          <a:spcPct val="0"/>
        </a:spcAft>
        <a:defRPr sz="3600">
          <a:solidFill>
            <a:srgbClr val="0000FF"/>
          </a:solidFill>
          <a:latin typeface="Calibri" pitchFamily="34" charset="0"/>
        </a:defRPr>
      </a:lvl6pPr>
      <a:lvl7pPr marL="914400" algn="ctr" rtl="0" eaLnBrk="1" fontAlgn="base" hangingPunct="1">
        <a:spcBef>
          <a:spcPct val="0"/>
        </a:spcBef>
        <a:spcAft>
          <a:spcPct val="0"/>
        </a:spcAft>
        <a:defRPr sz="3600">
          <a:solidFill>
            <a:srgbClr val="0000FF"/>
          </a:solidFill>
          <a:latin typeface="Calibri" pitchFamily="34" charset="0"/>
        </a:defRPr>
      </a:lvl7pPr>
      <a:lvl8pPr marL="1371600" algn="ctr" rtl="0" eaLnBrk="1" fontAlgn="base" hangingPunct="1">
        <a:spcBef>
          <a:spcPct val="0"/>
        </a:spcBef>
        <a:spcAft>
          <a:spcPct val="0"/>
        </a:spcAft>
        <a:defRPr sz="3600">
          <a:solidFill>
            <a:srgbClr val="0000FF"/>
          </a:solidFill>
          <a:latin typeface="Calibri" pitchFamily="34" charset="0"/>
        </a:defRPr>
      </a:lvl8pPr>
      <a:lvl9pPr marL="1828800" algn="ctr" rtl="0" eaLnBrk="1" fontAlgn="base" hangingPunct="1">
        <a:spcBef>
          <a:spcPct val="0"/>
        </a:spcBef>
        <a:spcAft>
          <a:spcPct val="0"/>
        </a:spcAft>
        <a:defRPr sz="3600">
          <a:solidFill>
            <a:srgbClr val="0000FF"/>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rgbClr val="0000FF"/>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rgbClr val="0000FF"/>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rgbClr val="0000FF"/>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rgbClr val="0000FF"/>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rgbClr val="0000FF"/>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1295400" y="0"/>
            <a:ext cx="7848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Centro Regional de </a:t>
            </a:r>
            <a:r>
              <a:rPr lang="es-MX" smtClean="0"/>
              <a:t>Enseñanza en Ciencia y Tecnología Espacial</a:t>
            </a:r>
            <a:endParaRPr lang="en-US" smtClean="0"/>
          </a:p>
        </p:txBody>
      </p:sp>
      <p:sp>
        <p:nvSpPr>
          <p:cNvPr id="4099" name="Text Placeholder 2"/>
          <p:cNvSpPr>
            <a:spLocks noGrp="1"/>
          </p:cNvSpPr>
          <p:nvPr>
            <p:ph type="body" idx="1"/>
          </p:nvPr>
        </p:nvSpPr>
        <p:spPr bwMode="auto">
          <a:xfrm>
            <a:off x="457200" y="13716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880E0A41-FB7B-44DA-822D-4FDAFB336E1A}" type="datetime1">
              <a:rPr lang="es-MX" smtClean="0"/>
              <a:pPr>
                <a:defRPr/>
              </a:pPr>
              <a:t>23/04/2014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CA500C3A-1ABC-464D-891A-171E81544976}" type="slidenum">
              <a:rPr lang="en-US"/>
              <a:pPr>
                <a:defRPr/>
              </a:pPr>
              <a:t>‹#›</a:t>
            </a:fld>
            <a:endParaRPr lang="en-US"/>
          </a:p>
        </p:txBody>
      </p:sp>
      <p:pic>
        <p:nvPicPr>
          <p:cNvPr id="4103" name="Picture 6" descr="Logo CRECTEALC image001.JPG"/>
          <p:cNvPicPr>
            <a:picLocks noChangeAspect="1"/>
          </p:cNvPicPr>
          <p:nvPr/>
        </p:nvPicPr>
        <p:blipFill>
          <a:blip r:embed="rId3" cstate="print"/>
          <a:srcRect/>
          <a:stretch>
            <a:fillRect/>
          </a:stretch>
        </p:blipFill>
        <p:spPr bwMode="auto">
          <a:xfrm>
            <a:off x="0" y="0"/>
            <a:ext cx="1295400" cy="1143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1" r:id="rId1"/>
  </p:sldLayoutIdLst>
  <p:hf hdr="0" ftr="0"/>
  <p:txStyles>
    <p:titleStyle>
      <a:lvl1pPr algn="ctr" rtl="0" eaLnBrk="0" fontAlgn="base" hangingPunct="0">
        <a:spcBef>
          <a:spcPct val="0"/>
        </a:spcBef>
        <a:spcAft>
          <a:spcPct val="0"/>
        </a:spcAft>
        <a:defRPr sz="3600" kern="1200">
          <a:solidFill>
            <a:srgbClr val="0000FF"/>
          </a:solidFill>
          <a:latin typeface="+mj-lt"/>
          <a:ea typeface="+mj-ea"/>
          <a:cs typeface="+mj-cs"/>
        </a:defRPr>
      </a:lvl1pPr>
      <a:lvl2pPr algn="ctr" rtl="0" eaLnBrk="0" fontAlgn="base" hangingPunct="0">
        <a:spcBef>
          <a:spcPct val="0"/>
        </a:spcBef>
        <a:spcAft>
          <a:spcPct val="0"/>
        </a:spcAft>
        <a:defRPr sz="3600">
          <a:solidFill>
            <a:srgbClr val="0000FF"/>
          </a:solidFill>
          <a:latin typeface="Calibri" pitchFamily="34" charset="0"/>
        </a:defRPr>
      </a:lvl2pPr>
      <a:lvl3pPr algn="ctr" rtl="0" eaLnBrk="0" fontAlgn="base" hangingPunct="0">
        <a:spcBef>
          <a:spcPct val="0"/>
        </a:spcBef>
        <a:spcAft>
          <a:spcPct val="0"/>
        </a:spcAft>
        <a:defRPr sz="3600">
          <a:solidFill>
            <a:srgbClr val="0000FF"/>
          </a:solidFill>
          <a:latin typeface="Calibri" pitchFamily="34" charset="0"/>
        </a:defRPr>
      </a:lvl3pPr>
      <a:lvl4pPr algn="ctr" rtl="0" eaLnBrk="0" fontAlgn="base" hangingPunct="0">
        <a:spcBef>
          <a:spcPct val="0"/>
        </a:spcBef>
        <a:spcAft>
          <a:spcPct val="0"/>
        </a:spcAft>
        <a:defRPr sz="3600">
          <a:solidFill>
            <a:srgbClr val="0000FF"/>
          </a:solidFill>
          <a:latin typeface="Calibri" pitchFamily="34" charset="0"/>
        </a:defRPr>
      </a:lvl4pPr>
      <a:lvl5pPr algn="ctr" rtl="0" eaLnBrk="0" fontAlgn="base" hangingPunct="0">
        <a:spcBef>
          <a:spcPct val="0"/>
        </a:spcBef>
        <a:spcAft>
          <a:spcPct val="0"/>
        </a:spcAft>
        <a:defRPr sz="3600">
          <a:solidFill>
            <a:srgbClr val="0000FF"/>
          </a:solidFill>
          <a:latin typeface="Calibri" pitchFamily="34" charset="0"/>
        </a:defRPr>
      </a:lvl5pPr>
      <a:lvl6pPr marL="457200" algn="ctr" rtl="0" eaLnBrk="1" fontAlgn="base" hangingPunct="1">
        <a:spcBef>
          <a:spcPct val="0"/>
        </a:spcBef>
        <a:spcAft>
          <a:spcPct val="0"/>
        </a:spcAft>
        <a:defRPr sz="3600">
          <a:solidFill>
            <a:srgbClr val="0000FF"/>
          </a:solidFill>
          <a:latin typeface="Calibri" pitchFamily="34" charset="0"/>
        </a:defRPr>
      </a:lvl6pPr>
      <a:lvl7pPr marL="914400" algn="ctr" rtl="0" eaLnBrk="1" fontAlgn="base" hangingPunct="1">
        <a:spcBef>
          <a:spcPct val="0"/>
        </a:spcBef>
        <a:spcAft>
          <a:spcPct val="0"/>
        </a:spcAft>
        <a:defRPr sz="3600">
          <a:solidFill>
            <a:srgbClr val="0000FF"/>
          </a:solidFill>
          <a:latin typeface="Calibri" pitchFamily="34" charset="0"/>
        </a:defRPr>
      </a:lvl7pPr>
      <a:lvl8pPr marL="1371600" algn="ctr" rtl="0" eaLnBrk="1" fontAlgn="base" hangingPunct="1">
        <a:spcBef>
          <a:spcPct val="0"/>
        </a:spcBef>
        <a:spcAft>
          <a:spcPct val="0"/>
        </a:spcAft>
        <a:defRPr sz="3600">
          <a:solidFill>
            <a:srgbClr val="0000FF"/>
          </a:solidFill>
          <a:latin typeface="Calibri" pitchFamily="34" charset="0"/>
        </a:defRPr>
      </a:lvl8pPr>
      <a:lvl9pPr marL="1828800" algn="ctr" rtl="0" eaLnBrk="1" fontAlgn="base" hangingPunct="1">
        <a:spcBef>
          <a:spcPct val="0"/>
        </a:spcBef>
        <a:spcAft>
          <a:spcPct val="0"/>
        </a:spcAft>
        <a:defRPr sz="3600">
          <a:solidFill>
            <a:srgbClr val="0000FF"/>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rgbClr val="0000FF"/>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rgbClr val="0000FF"/>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rgbClr val="0000FF"/>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rgbClr val="0000FF"/>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rgbClr val="0000FF"/>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83D12CBB-B68D-A348-84B0-0CAE0048DF83}" type="datetimeFigureOut">
              <a:rPr lang="en-US" smtClean="0">
                <a:solidFill>
                  <a:prstClr val="black">
                    <a:tint val="75000"/>
                  </a:prstClr>
                </a:solidFill>
                <a:latin typeface="Calibri"/>
                <a:cs typeface="+mn-cs"/>
              </a:rPr>
              <a:pPr defTabSz="457200" fontAlgn="auto">
                <a:spcBef>
                  <a:spcPts val="0"/>
                </a:spcBef>
                <a:spcAft>
                  <a:spcPts val="0"/>
                </a:spcAft>
              </a:pPr>
              <a:t>4/23/2014</a:t>
            </a:fld>
            <a:endParaRPr lang="en-US">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n-US">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DFD6556E-C3BD-5D49-AE97-4D978208112D}" type="slidenum">
              <a:rPr lang="en-US" smtClean="0">
                <a:solidFill>
                  <a:prstClr val="black">
                    <a:tint val="75000"/>
                  </a:prstClr>
                </a:solidFill>
                <a:latin typeface="Calibri"/>
                <a:cs typeface="+mn-cs"/>
              </a:rPr>
              <a:pPr defTabSz="457200" fontAlgn="auto">
                <a:spcBef>
                  <a:spcPts val="0"/>
                </a:spcBef>
                <a:spcAft>
                  <a:spcPts val="0"/>
                </a:spcAft>
              </a:pPr>
              <a:t>‹#›</a:t>
            </a:fld>
            <a:endParaRPr lang="en-US">
              <a:solidFill>
                <a:prstClr val="black">
                  <a:tint val="75000"/>
                </a:prstClr>
              </a:solidFill>
              <a:latin typeface="Calibri"/>
              <a:cs typeface="+mn-cs"/>
            </a:endParaRPr>
          </a:p>
        </p:txBody>
      </p:sp>
    </p:spTree>
    <p:extLst>
      <p:ext uri="{BB962C8B-B14F-4D97-AF65-F5344CB8AC3E}">
        <p14:creationId xmlns:p14="http://schemas.microsoft.com/office/powerpoint/2010/main" val="1668959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83D12CBB-B68D-A348-84B0-0CAE0048DF83}" type="datetimeFigureOut">
              <a:rPr lang="en-US" smtClean="0">
                <a:solidFill>
                  <a:prstClr val="black">
                    <a:tint val="75000"/>
                  </a:prstClr>
                </a:solidFill>
                <a:latin typeface="Calibri"/>
                <a:cs typeface="+mn-cs"/>
              </a:rPr>
              <a:pPr defTabSz="457200" fontAlgn="auto">
                <a:spcBef>
                  <a:spcPts val="0"/>
                </a:spcBef>
                <a:spcAft>
                  <a:spcPts val="0"/>
                </a:spcAft>
              </a:pPr>
              <a:t>4/23/2014</a:t>
            </a:fld>
            <a:endParaRPr lang="en-US">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n-US">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DFD6556E-C3BD-5D49-AE97-4D978208112D}" type="slidenum">
              <a:rPr lang="en-US" smtClean="0">
                <a:solidFill>
                  <a:prstClr val="black">
                    <a:tint val="75000"/>
                  </a:prstClr>
                </a:solidFill>
                <a:latin typeface="Calibri"/>
                <a:cs typeface="+mn-cs"/>
              </a:rPr>
              <a:pPr defTabSz="457200" fontAlgn="auto">
                <a:spcBef>
                  <a:spcPts val="0"/>
                </a:spcBef>
                <a:spcAft>
                  <a:spcPts val="0"/>
                </a:spcAft>
              </a:pPr>
              <a:t>‹#›</a:t>
            </a:fld>
            <a:endParaRPr lang="en-US">
              <a:solidFill>
                <a:prstClr val="black">
                  <a:tint val="75000"/>
                </a:prstClr>
              </a:solidFill>
              <a:latin typeface="Calibri"/>
              <a:cs typeface="+mn-cs"/>
            </a:endParaRPr>
          </a:p>
        </p:txBody>
      </p:sp>
    </p:spTree>
    <p:extLst>
      <p:ext uri="{BB962C8B-B14F-4D97-AF65-F5344CB8AC3E}">
        <p14:creationId xmlns:p14="http://schemas.microsoft.com/office/powerpoint/2010/main" val="17619130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83D12CBB-B68D-A348-84B0-0CAE0048DF83}" type="datetimeFigureOut">
              <a:rPr lang="en-US" smtClean="0">
                <a:solidFill>
                  <a:prstClr val="black">
                    <a:tint val="75000"/>
                  </a:prstClr>
                </a:solidFill>
                <a:latin typeface="Calibri"/>
                <a:cs typeface="+mn-cs"/>
              </a:rPr>
              <a:pPr defTabSz="457200" fontAlgn="auto">
                <a:spcBef>
                  <a:spcPts val="0"/>
                </a:spcBef>
                <a:spcAft>
                  <a:spcPts val="0"/>
                </a:spcAft>
              </a:pPr>
              <a:t>4/23/2014</a:t>
            </a:fld>
            <a:endParaRPr lang="en-US">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n-US">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DFD6556E-C3BD-5D49-AE97-4D978208112D}" type="slidenum">
              <a:rPr lang="en-US" smtClean="0">
                <a:solidFill>
                  <a:prstClr val="black">
                    <a:tint val="75000"/>
                  </a:prstClr>
                </a:solidFill>
                <a:latin typeface="Calibri"/>
                <a:cs typeface="+mn-cs"/>
              </a:rPr>
              <a:pPr defTabSz="457200" fontAlgn="auto">
                <a:spcBef>
                  <a:spcPts val="0"/>
                </a:spcBef>
                <a:spcAft>
                  <a:spcPts val="0"/>
                </a:spcAft>
              </a:pPr>
              <a:t>‹#›</a:t>
            </a:fld>
            <a:endParaRPr lang="en-US">
              <a:solidFill>
                <a:prstClr val="black">
                  <a:tint val="75000"/>
                </a:prstClr>
              </a:solidFill>
              <a:latin typeface="Calibri"/>
              <a:cs typeface="+mn-cs"/>
            </a:endParaRPr>
          </a:p>
        </p:txBody>
      </p:sp>
    </p:spTree>
    <p:extLst>
      <p:ext uri="{BB962C8B-B14F-4D97-AF65-F5344CB8AC3E}">
        <p14:creationId xmlns:p14="http://schemas.microsoft.com/office/powerpoint/2010/main" val="297528675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83D12CBB-B68D-A348-84B0-0CAE0048DF83}" type="datetimeFigureOut">
              <a:rPr lang="en-US" smtClean="0">
                <a:solidFill>
                  <a:prstClr val="black">
                    <a:tint val="75000"/>
                  </a:prstClr>
                </a:solidFill>
                <a:latin typeface="Calibri"/>
                <a:cs typeface="+mn-cs"/>
              </a:rPr>
              <a:pPr defTabSz="457200" fontAlgn="auto">
                <a:spcBef>
                  <a:spcPts val="0"/>
                </a:spcBef>
                <a:spcAft>
                  <a:spcPts val="0"/>
                </a:spcAft>
              </a:pPr>
              <a:t>4/23/2014</a:t>
            </a:fld>
            <a:endParaRPr lang="en-US">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n-US">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DFD6556E-C3BD-5D49-AE97-4D978208112D}" type="slidenum">
              <a:rPr lang="en-US" smtClean="0">
                <a:solidFill>
                  <a:prstClr val="black">
                    <a:tint val="75000"/>
                  </a:prstClr>
                </a:solidFill>
                <a:latin typeface="Calibri"/>
                <a:cs typeface="+mn-cs"/>
              </a:rPr>
              <a:pPr defTabSz="457200" fontAlgn="auto">
                <a:spcBef>
                  <a:spcPts val="0"/>
                </a:spcBef>
                <a:spcAft>
                  <a:spcPts val="0"/>
                </a:spcAft>
              </a:pPr>
              <a:t>‹#›</a:t>
            </a:fld>
            <a:endParaRPr lang="en-US">
              <a:solidFill>
                <a:prstClr val="black">
                  <a:tint val="75000"/>
                </a:prstClr>
              </a:solidFill>
              <a:latin typeface="Calibri"/>
              <a:cs typeface="+mn-cs"/>
            </a:endParaRPr>
          </a:p>
        </p:txBody>
      </p:sp>
    </p:spTree>
    <p:extLst>
      <p:ext uri="{BB962C8B-B14F-4D97-AF65-F5344CB8AC3E}">
        <p14:creationId xmlns:p14="http://schemas.microsoft.com/office/powerpoint/2010/main" val="301816189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83D12CBB-B68D-A348-84B0-0CAE0048DF83}" type="datetimeFigureOut">
              <a:rPr lang="en-US" smtClean="0">
                <a:solidFill>
                  <a:prstClr val="black">
                    <a:tint val="75000"/>
                  </a:prstClr>
                </a:solidFill>
                <a:latin typeface="Calibri"/>
                <a:cs typeface="+mn-cs"/>
              </a:rPr>
              <a:pPr defTabSz="457200" fontAlgn="auto">
                <a:spcBef>
                  <a:spcPts val="0"/>
                </a:spcBef>
                <a:spcAft>
                  <a:spcPts val="0"/>
                </a:spcAft>
              </a:pPr>
              <a:t>4/23/2014</a:t>
            </a:fld>
            <a:endParaRPr lang="en-US">
              <a:solidFill>
                <a:prstClr val="black">
                  <a:tint val="75000"/>
                </a:prstClr>
              </a:solidFill>
              <a:latin typeface="Calibri"/>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en-US">
              <a:solidFill>
                <a:prstClr val="black">
                  <a:tint val="75000"/>
                </a:prstClr>
              </a:solidFill>
              <a:latin typeface="Calibri"/>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DFD6556E-C3BD-5D49-AE97-4D978208112D}" type="slidenum">
              <a:rPr lang="en-US" smtClean="0">
                <a:solidFill>
                  <a:prstClr val="black">
                    <a:tint val="75000"/>
                  </a:prstClr>
                </a:solidFill>
                <a:latin typeface="Calibri"/>
                <a:cs typeface="+mn-cs"/>
              </a:rPr>
              <a:pPr defTabSz="457200" fontAlgn="auto">
                <a:spcBef>
                  <a:spcPts val="0"/>
                </a:spcBef>
                <a:spcAft>
                  <a:spcPts val="0"/>
                </a:spcAft>
              </a:pPr>
              <a:t>‹#›</a:t>
            </a:fld>
            <a:endParaRPr lang="en-US">
              <a:solidFill>
                <a:prstClr val="black">
                  <a:tint val="75000"/>
                </a:prstClr>
              </a:solidFill>
              <a:latin typeface="Calibri"/>
              <a:cs typeface="+mn-cs"/>
            </a:endParaRPr>
          </a:p>
        </p:txBody>
      </p:sp>
    </p:spTree>
    <p:extLst>
      <p:ext uri="{BB962C8B-B14F-4D97-AF65-F5344CB8AC3E}">
        <p14:creationId xmlns:p14="http://schemas.microsoft.com/office/powerpoint/2010/main" val="18386668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3.png"/><Relationship Id="rId7" Type="http://schemas.openxmlformats.org/officeDocument/2006/relationships/image" Target="../media/image5.png"/><Relationship Id="rId12" Type="http://schemas.openxmlformats.org/officeDocument/2006/relationships/image" Target="../media/image10.jpe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cid:part4.03020502.02000301@inaoep.mx" TargetMode="External"/><Relationship Id="rId11" Type="http://schemas.openxmlformats.org/officeDocument/2006/relationships/image" Target="../media/image9.png"/><Relationship Id="rId5" Type="http://schemas.openxmlformats.org/officeDocument/2006/relationships/image" Target="../media/image4.png"/><Relationship Id="rId10" Type="http://schemas.openxmlformats.org/officeDocument/2006/relationships/image" Target="../media/image8.gif"/><Relationship Id="rId4" Type="http://schemas.openxmlformats.org/officeDocument/2006/relationships/image" Target="cid:part5.01000709.01000809@inaoep.mx" TargetMode="External"/><Relationship Id="rId9"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0.jpeg"/><Relationship Id="rId2"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5.png"/><Relationship Id="rId4" Type="http://schemas.openxmlformats.org/officeDocument/2006/relationships/image" Target="cid:part5.01000709.01000809@inaoep.m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766FD40F-4321-4724-930C-D129B1A41F8A}"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1</a:t>
            </a:fld>
            <a:endParaRPr lang="en-US" dirty="0"/>
          </a:p>
        </p:txBody>
      </p:sp>
      <p:sp>
        <p:nvSpPr>
          <p:cNvPr id="5124" name="Title 1"/>
          <p:cNvSpPr>
            <a:spLocks noGrp="1"/>
          </p:cNvSpPr>
          <p:nvPr>
            <p:ph type="ctrTitle"/>
          </p:nvPr>
        </p:nvSpPr>
        <p:spPr>
          <a:xfrm>
            <a:off x="838200" y="1219200"/>
            <a:ext cx="7620000" cy="3810000"/>
          </a:xfrm>
        </p:spPr>
        <p:txBody>
          <a:bodyPr/>
          <a:lstStyle/>
          <a:p>
            <a:pPr>
              <a:lnSpc>
                <a:spcPct val="80000"/>
              </a:lnSpc>
              <a:defRPr/>
            </a:pPr>
            <a:r>
              <a:rPr lang="en-US" sz="3200" dirty="0" smtClean="0"/>
              <a:t/>
            </a:r>
            <a:br>
              <a:rPr lang="en-US" sz="3200" dirty="0" smtClean="0"/>
            </a:br>
            <a:r>
              <a:rPr lang="en-US" sz="3200" dirty="0" smtClean="0"/>
              <a:t/>
            </a:r>
            <a:br>
              <a:rPr lang="en-US" sz="3200" dirty="0" smtClean="0"/>
            </a:br>
            <a:r>
              <a:rPr lang="es-MX" sz="3200" dirty="0" err="1" smtClean="0"/>
              <a:t>Capacity</a:t>
            </a:r>
            <a:r>
              <a:rPr lang="es-MX" sz="3200" dirty="0" smtClean="0"/>
              <a:t> </a:t>
            </a:r>
            <a:r>
              <a:rPr lang="es-MX" sz="3200" dirty="0" err="1" smtClean="0"/>
              <a:t>Building</a:t>
            </a:r>
            <a:r>
              <a:rPr lang="es-MX" sz="3200" dirty="0" smtClean="0"/>
              <a:t> in </a:t>
            </a:r>
            <a:r>
              <a:rPr lang="es-MX" sz="3200" dirty="0" err="1" smtClean="0"/>
              <a:t>the</a:t>
            </a:r>
            <a:r>
              <a:rPr lang="es-MX" sz="3200" dirty="0" smtClean="0"/>
              <a:t> use of EO </a:t>
            </a:r>
            <a:r>
              <a:rPr lang="es-MX" sz="3200" dirty="0" err="1" smtClean="0"/>
              <a:t>for</a:t>
            </a:r>
            <a:r>
              <a:rPr lang="es-MX" sz="3200" dirty="0" smtClean="0"/>
              <a:t> a </a:t>
            </a:r>
            <a:r>
              <a:rPr lang="es-MX" sz="3200" dirty="0" err="1" smtClean="0"/>
              <a:t>Disaster</a:t>
            </a:r>
            <a:r>
              <a:rPr lang="es-MX" sz="3200" dirty="0" smtClean="0"/>
              <a:t> </a:t>
            </a:r>
            <a:r>
              <a:rPr lang="es-MX" sz="3200" dirty="0" err="1" smtClean="0"/>
              <a:t>Early</a:t>
            </a:r>
            <a:r>
              <a:rPr lang="es-MX" sz="3200" dirty="0" smtClean="0"/>
              <a:t> </a:t>
            </a:r>
            <a:r>
              <a:rPr lang="es-MX" sz="3200" dirty="0" err="1" smtClean="0"/>
              <a:t>Warning</a:t>
            </a:r>
            <a:r>
              <a:rPr lang="es-MX" sz="3200" dirty="0" smtClean="0"/>
              <a:t> </a:t>
            </a:r>
            <a:r>
              <a:rPr lang="es-MX" sz="3200" dirty="0" err="1" smtClean="0"/>
              <a:t>System</a:t>
            </a:r>
            <a:r>
              <a:rPr lang="es-MX" sz="3200" dirty="0" smtClean="0"/>
              <a:t> </a:t>
            </a:r>
            <a:r>
              <a:rPr lang="es-MX" sz="3200" dirty="0" err="1" smtClean="0"/>
              <a:t>for</a:t>
            </a:r>
            <a:r>
              <a:rPr lang="es-MX" sz="3200" dirty="0" smtClean="0"/>
              <a:t> Central </a:t>
            </a:r>
            <a:r>
              <a:rPr lang="es-MX" sz="3200" dirty="0" err="1" smtClean="0"/>
              <a:t>America</a:t>
            </a: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3200" dirty="0"/>
              <a:t/>
            </a:r>
            <a:br>
              <a:rPr lang="en-US" sz="3200" dirty="0"/>
            </a:br>
            <a:r>
              <a:rPr lang="es-MX" sz="1800" dirty="0" smtClean="0"/>
              <a:t>S. Camacho</a:t>
            </a:r>
            <a:br>
              <a:rPr lang="es-MX" sz="1800" dirty="0" smtClean="0"/>
            </a:br>
            <a:r>
              <a:rPr lang="es-MX" sz="1800" dirty="0" smtClean="0"/>
              <a:t>Regional Centre </a:t>
            </a:r>
            <a:r>
              <a:rPr lang="es-MX" sz="1800" dirty="0" err="1" smtClean="0"/>
              <a:t>for</a:t>
            </a:r>
            <a:r>
              <a:rPr lang="es-MX" sz="1800" dirty="0" smtClean="0"/>
              <a:t> </a:t>
            </a:r>
            <a:r>
              <a:rPr lang="es-MX" sz="1800" dirty="0" err="1" smtClean="0"/>
              <a:t>Space</a:t>
            </a:r>
            <a:r>
              <a:rPr lang="es-MX" sz="1800" dirty="0" smtClean="0"/>
              <a:t> </a:t>
            </a:r>
            <a:r>
              <a:rPr lang="es-MX" sz="1800" dirty="0" err="1" smtClean="0"/>
              <a:t>Science</a:t>
            </a:r>
            <a:r>
              <a:rPr lang="es-MX" sz="1800" dirty="0" smtClean="0"/>
              <a:t> and </a:t>
            </a:r>
            <a:r>
              <a:rPr lang="es-MX" sz="1800" dirty="0" err="1" smtClean="0"/>
              <a:t>Technology</a:t>
            </a:r>
            <a:r>
              <a:rPr lang="es-MX" sz="1800" dirty="0" smtClean="0"/>
              <a:t> </a:t>
            </a:r>
            <a:r>
              <a:rPr lang="es-MX" sz="1800" dirty="0" err="1" smtClean="0"/>
              <a:t>Education</a:t>
            </a:r>
            <a:r>
              <a:rPr lang="es-MX" sz="1800" dirty="0" smtClean="0"/>
              <a:t> </a:t>
            </a:r>
            <a:r>
              <a:rPr lang="es-MX" sz="1800" dirty="0" err="1" smtClean="0"/>
              <a:t>for</a:t>
            </a:r>
            <a:r>
              <a:rPr lang="es-MX" sz="1800" dirty="0" smtClean="0"/>
              <a:t> </a:t>
            </a:r>
            <a:r>
              <a:rPr lang="es-MX" sz="1800" dirty="0" err="1" smtClean="0"/>
              <a:t>Latin</a:t>
            </a:r>
            <a:r>
              <a:rPr lang="es-MX" sz="1800" dirty="0" smtClean="0"/>
              <a:t> </a:t>
            </a:r>
            <a:r>
              <a:rPr lang="es-MX" sz="1800" dirty="0" err="1" smtClean="0"/>
              <a:t>America</a:t>
            </a:r>
            <a:r>
              <a:rPr lang="es-MX" sz="1800" dirty="0" smtClean="0"/>
              <a:t> and </a:t>
            </a:r>
            <a:r>
              <a:rPr lang="es-MX" sz="1800" dirty="0" err="1" smtClean="0"/>
              <a:t>the</a:t>
            </a:r>
            <a:r>
              <a:rPr lang="es-MX" sz="1800" dirty="0" smtClean="0"/>
              <a:t> </a:t>
            </a:r>
            <a:r>
              <a:rPr lang="es-MX" sz="1800" dirty="0" err="1" smtClean="0"/>
              <a:t>Caribbean</a:t>
            </a:r>
            <a:r>
              <a:rPr lang="es-MX" sz="1800" dirty="0" smtClean="0"/>
              <a:t> (CRECTEALC)</a:t>
            </a:r>
            <a:br>
              <a:rPr lang="es-MX" sz="1800" dirty="0" smtClean="0"/>
            </a:br>
            <a:r>
              <a:rPr lang="es-MX" sz="1800" dirty="0" smtClean="0"/>
              <a:t/>
            </a:r>
            <a:br>
              <a:rPr lang="es-MX" sz="1800" dirty="0" smtClean="0"/>
            </a:br>
            <a:endParaRPr lang="en-US" sz="1800" dirty="0" smtClean="0"/>
          </a:p>
        </p:txBody>
      </p:sp>
      <p:sp>
        <p:nvSpPr>
          <p:cNvPr id="3" name="Subtitle 2"/>
          <p:cNvSpPr>
            <a:spLocks noGrp="1"/>
          </p:cNvSpPr>
          <p:nvPr>
            <p:ph type="subTitle" idx="4294967295"/>
          </p:nvPr>
        </p:nvSpPr>
        <p:spPr>
          <a:xfrm>
            <a:off x="609600" y="5105400"/>
            <a:ext cx="8001000" cy="914400"/>
          </a:xfrm>
        </p:spPr>
        <p:txBody>
          <a:bodyPr>
            <a:normAutofit/>
          </a:bodyPr>
          <a:lstStyle/>
          <a:p>
            <a:pPr marL="0" indent="0" algn="ctr">
              <a:lnSpc>
                <a:spcPct val="80000"/>
              </a:lnSpc>
              <a:buNone/>
              <a:defRPr/>
            </a:pPr>
            <a:endParaRPr lang="es-ES" sz="1600" dirty="0" smtClean="0"/>
          </a:p>
          <a:p>
            <a:pPr marL="0" indent="0" algn="ctr">
              <a:lnSpc>
                <a:spcPct val="80000"/>
              </a:lnSpc>
              <a:buNone/>
              <a:defRPr/>
            </a:pPr>
            <a:r>
              <a:rPr lang="es-ES" sz="1800" dirty="0" smtClean="0"/>
              <a:t>CEOS WG </a:t>
            </a:r>
            <a:r>
              <a:rPr lang="es-ES" sz="1800" dirty="0" err="1" smtClean="0"/>
              <a:t>on</a:t>
            </a:r>
            <a:r>
              <a:rPr lang="es-ES" sz="1800" dirty="0" smtClean="0"/>
              <a:t> </a:t>
            </a:r>
            <a:r>
              <a:rPr lang="es-ES" sz="1800" dirty="0" err="1" smtClean="0"/>
              <a:t>Capacity</a:t>
            </a:r>
            <a:r>
              <a:rPr lang="es-ES" sz="1800" dirty="0" smtClean="0"/>
              <a:t> </a:t>
            </a:r>
            <a:r>
              <a:rPr lang="es-ES" sz="1800" dirty="0" err="1" smtClean="0"/>
              <a:t>Building</a:t>
            </a:r>
            <a:r>
              <a:rPr lang="es-ES" sz="1800" dirty="0" smtClean="0"/>
              <a:t> and Data </a:t>
            </a:r>
            <a:r>
              <a:rPr lang="es-ES" sz="1800" dirty="0" err="1" smtClean="0"/>
              <a:t>Democracy</a:t>
            </a:r>
            <a:r>
              <a:rPr lang="es-ES" sz="1800" dirty="0" smtClean="0"/>
              <a:t> (</a:t>
            </a:r>
            <a:r>
              <a:rPr lang="es-ES" sz="1800" dirty="0" err="1" smtClean="0"/>
              <a:t>WGCapD</a:t>
            </a:r>
            <a:r>
              <a:rPr lang="es-ES" sz="1800" dirty="0" smtClean="0"/>
              <a:t>) - 3rd Meeting</a:t>
            </a:r>
          </a:p>
          <a:p>
            <a:pPr marL="0" indent="0" algn="ctr">
              <a:lnSpc>
                <a:spcPct val="80000"/>
              </a:lnSpc>
              <a:buNone/>
              <a:defRPr/>
            </a:pPr>
            <a:r>
              <a:rPr lang="es-ES" sz="1800" dirty="0" smtClean="0"/>
              <a:t>23 – 25 </a:t>
            </a:r>
            <a:r>
              <a:rPr lang="es-ES" sz="1800" dirty="0" err="1" smtClean="0"/>
              <a:t>April</a:t>
            </a:r>
            <a:r>
              <a:rPr lang="es-ES" sz="1800" dirty="0" smtClean="0"/>
              <a:t>, 2014 </a:t>
            </a:r>
            <a:r>
              <a:rPr lang="es-ES" sz="1800" dirty="0" err="1" smtClean="0"/>
              <a:t>Dehradun</a:t>
            </a:r>
            <a:r>
              <a:rPr lang="es-ES" sz="1800" dirty="0" smtClean="0"/>
              <a:t>, India</a:t>
            </a:r>
            <a:endParaRPr lang="es-MX" sz="1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10</a:t>
            </a:fld>
            <a:endParaRPr lang="en-US" dirty="0"/>
          </a:p>
        </p:txBody>
      </p:sp>
      <p:sp>
        <p:nvSpPr>
          <p:cNvPr id="5124" name="Title 1"/>
          <p:cNvSpPr>
            <a:spLocks noGrp="1"/>
          </p:cNvSpPr>
          <p:nvPr>
            <p:ph type="ctrTitle"/>
          </p:nvPr>
        </p:nvSpPr>
        <p:spPr>
          <a:xfrm>
            <a:off x="1371600" y="304800"/>
            <a:ext cx="7391400" cy="762000"/>
          </a:xfrm>
        </p:spPr>
        <p:txBody>
          <a:bodyPr/>
          <a:lstStyle/>
          <a:p>
            <a:r>
              <a:rPr lang="es-MX" sz="2800" dirty="0" err="1" smtClean="0"/>
              <a:t>Work</a:t>
            </a:r>
            <a:r>
              <a:rPr lang="es-MX" sz="2800" dirty="0" smtClean="0"/>
              <a:t> </a:t>
            </a:r>
            <a:r>
              <a:rPr lang="es-MX" sz="2800" dirty="0" err="1" smtClean="0"/>
              <a:t>Packages</a:t>
            </a:r>
            <a:r>
              <a:rPr lang="es-MX" sz="2800" dirty="0" smtClean="0"/>
              <a:t> of EOPOWER</a:t>
            </a:r>
            <a:endParaRPr lang="en-US" sz="2800" dirty="0"/>
          </a:p>
        </p:txBody>
      </p:sp>
      <p:sp>
        <p:nvSpPr>
          <p:cNvPr id="3" name="Subtitle 2"/>
          <p:cNvSpPr>
            <a:spLocks noGrp="1"/>
          </p:cNvSpPr>
          <p:nvPr>
            <p:ph type="subTitle" idx="4294967295"/>
          </p:nvPr>
        </p:nvSpPr>
        <p:spPr>
          <a:xfrm>
            <a:off x="152400" y="1066800"/>
            <a:ext cx="8839200" cy="5486400"/>
          </a:xfrm>
        </p:spPr>
        <p:txBody>
          <a:bodyPr>
            <a:noAutofit/>
          </a:bodyPr>
          <a:lstStyle/>
          <a:p>
            <a:pPr marL="114300" marR="0" indent="0">
              <a:lnSpc>
                <a:spcPct val="115000"/>
              </a:lnSpc>
              <a:spcBef>
                <a:spcPts val="0"/>
              </a:spcBef>
              <a:spcAft>
                <a:spcPts val="0"/>
              </a:spcAft>
              <a:buNone/>
            </a:pPr>
            <a:r>
              <a:rPr lang="es-ES" sz="2000" b="1" u="sng" dirty="0" smtClean="0">
                <a:ea typeface="Calibri"/>
                <a:cs typeface="Times New Roman"/>
              </a:rPr>
              <a:t>Cross-</a:t>
            </a:r>
            <a:r>
              <a:rPr lang="es-ES" sz="2000" b="1" u="sng" dirty="0" err="1" smtClean="0">
                <a:ea typeface="Calibri"/>
                <a:cs typeface="Times New Roman"/>
              </a:rPr>
              <a:t>cutting</a:t>
            </a:r>
            <a:endParaRPr lang="es-ES" sz="2000" b="1" u="sng" dirty="0" smtClean="0">
              <a:ea typeface="Calibri"/>
              <a:cs typeface="Times New Roman"/>
            </a:endParaRPr>
          </a:p>
          <a:p>
            <a:pPr marL="114300" marR="0" indent="0">
              <a:lnSpc>
                <a:spcPct val="115000"/>
              </a:lnSpc>
              <a:spcBef>
                <a:spcPts val="0"/>
              </a:spcBef>
              <a:spcAft>
                <a:spcPts val="0"/>
              </a:spcAft>
              <a:buNone/>
            </a:pPr>
            <a:r>
              <a:rPr lang="es-ES" sz="2000" dirty="0" smtClean="0">
                <a:ea typeface="Calibri"/>
                <a:cs typeface="Times New Roman"/>
              </a:rPr>
              <a:t>WP </a:t>
            </a:r>
            <a:r>
              <a:rPr lang="es-ES" sz="2000" dirty="0">
                <a:ea typeface="Calibri"/>
                <a:cs typeface="Times New Roman"/>
              </a:rPr>
              <a:t>1 Central </a:t>
            </a:r>
            <a:r>
              <a:rPr lang="es-ES" sz="2000" dirty="0" err="1">
                <a:ea typeface="Calibri"/>
                <a:cs typeface="Times New Roman"/>
              </a:rPr>
              <a:t>feedback</a:t>
            </a:r>
            <a:r>
              <a:rPr lang="es-ES" sz="2000" dirty="0">
                <a:ea typeface="Calibri"/>
                <a:cs typeface="Times New Roman"/>
              </a:rPr>
              <a:t> </a:t>
            </a:r>
            <a:r>
              <a:rPr lang="es-ES" sz="2000" dirty="0" err="1">
                <a:ea typeface="Calibri"/>
                <a:cs typeface="Times New Roman"/>
              </a:rPr>
              <a:t>node</a:t>
            </a:r>
            <a:r>
              <a:rPr lang="es-ES" sz="2000" dirty="0">
                <a:ea typeface="Calibri"/>
                <a:cs typeface="Times New Roman"/>
              </a:rPr>
              <a:t>, </a:t>
            </a:r>
            <a:r>
              <a:rPr lang="es-ES" sz="2000" dirty="0" err="1">
                <a:ea typeface="Calibri"/>
                <a:cs typeface="Times New Roman"/>
              </a:rPr>
              <a:t>monitoring</a:t>
            </a:r>
            <a:r>
              <a:rPr lang="es-ES" sz="2000" dirty="0">
                <a:ea typeface="Calibri"/>
                <a:cs typeface="Times New Roman"/>
              </a:rPr>
              <a:t> and </a:t>
            </a:r>
            <a:r>
              <a:rPr lang="es-ES" sz="2000" dirty="0" err="1">
                <a:ea typeface="Calibri"/>
                <a:cs typeface="Times New Roman"/>
              </a:rPr>
              <a:t>Evaluation</a:t>
            </a:r>
            <a:endParaRPr lang="es-ES" sz="2000" dirty="0">
              <a:ea typeface="Calibri"/>
              <a:cs typeface="Times New Roman"/>
            </a:endParaRPr>
          </a:p>
          <a:p>
            <a:pPr marL="114300" marR="0" indent="0">
              <a:lnSpc>
                <a:spcPct val="115000"/>
              </a:lnSpc>
              <a:spcBef>
                <a:spcPts val="0"/>
              </a:spcBef>
              <a:spcAft>
                <a:spcPts val="0"/>
              </a:spcAft>
              <a:buNone/>
            </a:pPr>
            <a:r>
              <a:rPr lang="es-ES" sz="2000" dirty="0" smtClean="0">
                <a:ea typeface="Calibri"/>
                <a:cs typeface="Times New Roman"/>
              </a:rPr>
              <a:t>	</a:t>
            </a:r>
            <a:r>
              <a:rPr lang="en-US" sz="2000" dirty="0">
                <a:ea typeface="Calibri"/>
                <a:cs typeface="Times New Roman"/>
              </a:rPr>
              <a:t>- Ensure optimal information exchange between project work packages</a:t>
            </a:r>
            <a:endParaRPr lang="es-ES" sz="2000" dirty="0" smtClean="0">
              <a:ea typeface="Calibri"/>
              <a:cs typeface="Times New Roman"/>
            </a:endParaRPr>
          </a:p>
          <a:p>
            <a:pPr marL="114300" marR="0" indent="0">
              <a:lnSpc>
                <a:spcPct val="115000"/>
              </a:lnSpc>
              <a:spcBef>
                <a:spcPts val="0"/>
              </a:spcBef>
              <a:spcAft>
                <a:spcPts val="0"/>
              </a:spcAft>
              <a:buNone/>
            </a:pPr>
            <a:r>
              <a:rPr lang="es-ES" sz="2000" dirty="0" smtClean="0">
                <a:ea typeface="Calibri"/>
                <a:cs typeface="Times New Roman"/>
              </a:rPr>
              <a:t>WP </a:t>
            </a:r>
            <a:r>
              <a:rPr lang="es-ES" sz="2000" dirty="0">
                <a:ea typeface="Calibri"/>
                <a:cs typeface="Times New Roman"/>
              </a:rPr>
              <a:t>2 </a:t>
            </a:r>
            <a:r>
              <a:rPr lang="es-ES" sz="2000" dirty="0" err="1">
                <a:ea typeface="Calibri"/>
                <a:cs typeface="Times New Roman"/>
              </a:rPr>
              <a:t>Capacity</a:t>
            </a:r>
            <a:r>
              <a:rPr lang="es-ES" sz="2000" dirty="0">
                <a:ea typeface="Calibri"/>
                <a:cs typeface="Times New Roman"/>
              </a:rPr>
              <a:t> </a:t>
            </a:r>
            <a:r>
              <a:rPr lang="es-ES" sz="2000" dirty="0" err="1">
                <a:ea typeface="Calibri"/>
                <a:cs typeface="Times New Roman"/>
              </a:rPr>
              <a:t>building</a:t>
            </a:r>
            <a:r>
              <a:rPr lang="es-ES" sz="2000" dirty="0">
                <a:ea typeface="Calibri"/>
                <a:cs typeface="Times New Roman"/>
              </a:rPr>
              <a:t> </a:t>
            </a:r>
            <a:endParaRPr lang="es-ES" sz="2000" dirty="0" smtClean="0">
              <a:ea typeface="Calibri"/>
              <a:cs typeface="Times New Roman"/>
            </a:endParaRPr>
          </a:p>
          <a:p>
            <a:pPr marL="114300" marR="0" indent="0">
              <a:lnSpc>
                <a:spcPct val="115000"/>
              </a:lnSpc>
              <a:spcBef>
                <a:spcPts val="0"/>
              </a:spcBef>
              <a:spcAft>
                <a:spcPts val="0"/>
              </a:spcAft>
              <a:buNone/>
            </a:pPr>
            <a:r>
              <a:rPr lang="es-ES" sz="2000" dirty="0">
                <a:ea typeface="Calibri"/>
                <a:cs typeface="Times New Roman"/>
              </a:rPr>
              <a:t>	</a:t>
            </a:r>
            <a:r>
              <a:rPr lang="en-US" sz="2000" dirty="0" smtClean="0">
                <a:ea typeface="Calibri"/>
                <a:cs typeface="Times New Roman"/>
              </a:rPr>
              <a:t>- Facilitate </a:t>
            </a:r>
            <a:r>
              <a:rPr lang="en-US" sz="2000" dirty="0">
                <a:ea typeface="Calibri"/>
                <a:cs typeface="Times New Roman"/>
              </a:rPr>
              <a:t>capacity building in environmental applications of </a:t>
            </a:r>
            <a:r>
              <a:rPr lang="en-US" sz="2000" dirty="0" smtClean="0">
                <a:ea typeface="Calibri"/>
                <a:cs typeface="Times New Roman"/>
              </a:rPr>
              <a:t>EO </a:t>
            </a:r>
            <a:r>
              <a:rPr lang="en-US" sz="2000" dirty="0">
                <a:ea typeface="Calibri"/>
                <a:cs typeface="Times New Roman"/>
              </a:rPr>
              <a:t>for </a:t>
            </a:r>
            <a:r>
              <a:rPr lang="en-US" sz="2000" dirty="0" smtClean="0">
                <a:ea typeface="Calibri"/>
                <a:cs typeface="Times New Roman"/>
              </a:rPr>
              <a:t>	 	   economic </a:t>
            </a:r>
            <a:r>
              <a:rPr lang="en-US" sz="2000" dirty="0">
                <a:ea typeface="Calibri"/>
                <a:cs typeface="Times New Roman"/>
              </a:rPr>
              <a:t>development</a:t>
            </a:r>
            <a:endParaRPr lang="es-ES" sz="2000" dirty="0">
              <a:ea typeface="Calibri"/>
              <a:cs typeface="Times New Roman"/>
            </a:endParaRPr>
          </a:p>
          <a:p>
            <a:pPr marL="114300" indent="0">
              <a:lnSpc>
                <a:spcPct val="115000"/>
              </a:lnSpc>
              <a:spcBef>
                <a:spcPts val="0"/>
              </a:spcBef>
              <a:spcAft>
                <a:spcPts val="0"/>
              </a:spcAft>
              <a:buNone/>
            </a:pPr>
            <a:r>
              <a:rPr lang="es-ES" sz="2000" dirty="0" smtClean="0">
                <a:ea typeface="Calibri"/>
                <a:cs typeface="Times New Roman"/>
              </a:rPr>
              <a:t>WP </a:t>
            </a:r>
            <a:r>
              <a:rPr lang="es-ES" sz="2000" dirty="0">
                <a:ea typeface="Calibri"/>
                <a:cs typeface="Times New Roman"/>
              </a:rPr>
              <a:t>3 </a:t>
            </a:r>
            <a:r>
              <a:rPr lang="es-ES" sz="2000" dirty="0" err="1">
                <a:ea typeface="Calibri"/>
                <a:cs typeface="Times New Roman"/>
              </a:rPr>
              <a:t>Resource</a:t>
            </a:r>
            <a:r>
              <a:rPr lang="es-ES" sz="2000" dirty="0">
                <a:ea typeface="Calibri"/>
                <a:cs typeface="Times New Roman"/>
              </a:rPr>
              <a:t> </a:t>
            </a:r>
            <a:r>
              <a:rPr lang="es-ES" sz="2000" dirty="0" err="1" smtClean="0">
                <a:ea typeface="Calibri"/>
                <a:cs typeface="Times New Roman"/>
              </a:rPr>
              <a:t>facility</a:t>
            </a:r>
            <a:endParaRPr lang="es-ES" sz="2000" dirty="0" smtClean="0">
              <a:ea typeface="Calibri"/>
              <a:cs typeface="Times New Roman"/>
            </a:endParaRPr>
          </a:p>
          <a:p>
            <a:pPr marL="114300" indent="0">
              <a:lnSpc>
                <a:spcPct val="115000"/>
              </a:lnSpc>
              <a:spcBef>
                <a:spcPts val="0"/>
              </a:spcBef>
              <a:spcAft>
                <a:spcPts val="0"/>
              </a:spcAft>
              <a:buNone/>
            </a:pPr>
            <a:r>
              <a:rPr lang="es-ES" sz="2000" dirty="0" smtClean="0">
                <a:ea typeface="Calibri"/>
                <a:cs typeface="Times New Roman"/>
              </a:rPr>
              <a:t>	- </a:t>
            </a:r>
            <a:r>
              <a:rPr lang="en-US" sz="2000" dirty="0">
                <a:ea typeface="Calibri"/>
                <a:cs typeface="Times New Roman"/>
              </a:rPr>
              <a:t>Enhance the resource facility on capacity building in the GEO web portal</a:t>
            </a:r>
            <a:endParaRPr lang="es-ES" sz="2000" dirty="0">
              <a:ea typeface="Calibri"/>
              <a:cs typeface="Times New Roman"/>
            </a:endParaRPr>
          </a:p>
          <a:p>
            <a:pPr marL="114300" indent="0">
              <a:lnSpc>
                <a:spcPct val="115000"/>
              </a:lnSpc>
              <a:spcBef>
                <a:spcPts val="0"/>
              </a:spcBef>
              <a:spcAft>
                <a:spcPts val="0"/>
              </a:spcAft>
              <a:buNone/>
            </a:pPr>
            <a:r>
              <a:rPr lang="es-ES" sz="2000" dirty="0">
                <a:ea typeface="Calibri"/>
                <a:cs typeface="Times New Roman"/>
              </a:rPr>
              <a:t>WP 4 </a:t>
            </a:r>
            <a:r>
              <a:rPr lang="es-ES" sz="2000" dirty="0" err="1">
                <a:ea typeface="Calibri"/>
                <a:cs typeface="Times New Roman"/>
              </a:rPr>
              <a:t>Science</a:t>
            </a:r>
            <a:r>
              <a:rPr lang="es-ES" sz="2000" dirty="0">
                <a:ea typeface="Calibri"/>
                <a:cs typeface="Times New Roman"/>
              </a:rPr>
              <a:t> </a:t>
            </a:r>
            <a:r>
              <a:rPr lang="es-ES" sz="2000" dirty="0" err="1" smtClean="0">
                <a:ea typeface="Calibri"/>
                <a:cs typeface="Times New Roman"/>
              </a:rPr>
              <a:t>valorization</a:t>
            </a:r>
            <a:endParaRPr lang="es-ES" sz="2000" dirty="0" smtClean="0">
              <a:ea typeface="Calibri"/>
              <a:cs typeface="Times New Roman"/>
            </a:endParaRPr>
          </a:p>
          <a:p>
            <a:pPr marL="114300" indent="0">
              <a:lnSpc>
                <a:spcPct val="115000"/>
              </a:lnSpc>
              <a:spcBef>
                <a:spcPts val="0"/>
              </a:spcBef>
              <a:spcAft>
                <a:spcPts val="0"/>
              </a:spcAft>
              <a:buNone/>
            </a:pPr>
            <a:r>
              <a:rPr lang="es-ES" sz="2000" dirty="0">
                <a:ea typeface="Calibri"/>
                <a:cs typeface="Times New Roman"/>
              </a:rPr>
              <a:t>	</a:t>
            </a:r>
            <a:r>
              <a:rPr lang="es-ES" sz="2000" dirty="0" smtClean="0">
                <a:ea typeface="Calibri"/>
                <a:cs typeface="Times New Roman"/>
              </a:rPr>
              <a:t>- </a:t>
            </a:r>
            <a:r>
              <a:rPr lang="en-US" sz="2000" dirty="0">
                <a:ea typeface="Calibri"/>
                <a:cs typeface="Times New Roman"/>
              </a:rPr>
              <a:t>support capacity building within local and regional S&amp;T </a:t>
            </a:r>
            <a:r>
              <a:rPr lang="en-US" sz="2000" dirty="0" smtClean="0">
                <a:ea typeface="Calibri"/>
                <a:cs typeface="Times New Roman"/>
              </a:rPr>
              <a:t>communities; 	</a:t>
            </a:r>
            <a:r>
              <a:rPr lang="en-US" sz="2000" u="sng" dirty="0" smtClean="0">
                <a:ea typeface="Calibri"/>
                <a:cs typeface="Times New Roman"/>
              </a:rPr>
              <a:t>apply EGIDA </a:t>
            </a:r>
            <a:r>
              <a:rPr lang="en-US" sz="2000" u="sng" dirty="0">
                <a:ea typeface="Calibri"/>
                <a:cs typeface="Times New Roman"/>
              </a:rPr>
              <a:t>Methodology to a </a:t>
            </a:r>
            <a:r>
              <a:rPr lang="en-US" sz="2000" u="sng" dirty="0" smtClean="0">
                <a:ea typeface="Calibri"/>
                <a:cs typeface="Times New Roman"/>
              </a:rPr>
              <a:t>number </a:t>
            </a:r>
            <a:r>
              <a:rPr lang="en-US" sz="2000" u="sng" dirty="0">
                <a:ea typeface="Calibri"/>
                <a:cs typeface="Times New Roman"/>
              </a:rPr>
              <a:t>of S&amp;T communities </a:t>
            </a:r>
            <a:r>
              <a:rPr lang="en-US" sz="2000" dirty="0">
                <a:ea typeface="Calibri"/>
                <a:cs typeface="Times New Roman"/>
              </a:rPr>
              <a:t>in the </a:t>
            </a:r>
            <a:r>
              <a:rPr lang="en-US" sz="2000" dirty="0" smtClean="0">
                <a:ea typeface="Calibri"/>
                <a:cs typeface="Times New Roman"/>
              </a:rPr>
              <a:t>	regions </a:t>
            </a:r>
            <a:r>
              <a:rPr lang="en-US" sz="2000" dirty="0">
                <a:ea typeface="Calibri"/>
                <a:cs typeface="Times New Roman"/>
              </a:rPr>
              <a:t>addressed by </a:t>
            </a:r>
            <a:r>
              <a:rPr lang="en-US" sz="2000" dirty="0" smtClean="0">
                <a:ea typeface="Calibri"/>
                <a:cs typeface="Times New Roman"/>
              </a:rPr>
              <a:t>the EOPOWER </a:t>
            </a:r>
            <a:r>
              <a:rPr lang="en-US" sz="2000" dirty="0">
                <a:ea typeface="Calibri"/>
                <a:cs typeface="Times New Roman"/>
              </a:rPr>
              <a:t>project for a sustainable contribution </a:t>
            </a:r>
            <a:r>
              <a:rPr lang="en-US" sz="2000" dirty="0" smtClean="0">
                <a:ea typeface="Calibri"/>
                <a:cs typeface="Times New Roman"/>
              </a:rPr>
              <a:t>	to GEOSS</a:t>
            </a:r>
            <a:endParaRPr lang="en-US" sz="2000" dirty="0">
              <a:ea typeface="Calibri"/>
              <a:cs typeface="Times New Roman"/>
            </a:endParaRPr>
          </a:p>
          <a:p>
            <a:pPr marL="114300" marR="0" indent="0">
              <a:spcBef>
                <a:spcPts val="0"/>
              </a:spcBef>
              <a:spcAft>
                <a:spcPts val="0"/>
              </a:spcAft>
              <a:buNone/>
            </a:pPr>
            <a:r>
              <a:rPr lang="en-US" sz="2000" dirty="0">
                <a:ea typeface="Calibri"/>
                <a:cs typeface="Times New Roman"/>
              </a:rPr>
              <a:t>WP 13 International organizations / High level forum on </a:t>
            </a:r>
            <a:r>
              <a:rPr lang="en-US" sz="2000" dirty="0" smtClean="0">
                <a:ea typeface="Calibri"/>
                <a:cs typeface="Times New Roman"/>
              </a:rPr>
              <a:t>EO applications</a:t>
            </a:r>
            <a:endParaRPr lang="en-US" sz="2000" dirty="0">
              <a:ea typeface="Calibri"/>
              <a:cs typeface="Times New Roman"/>
            </a:endParaRPr>
          </a:p>
          <a:p>
            <a:pPr marL="114300" marR="0" indent="0">
              <a:spcBef>
                <a:spcPts val="0"/>
              </a:spcBef>
              <a:spcAft>
                <a:spcPts val="0"/>
              </a:spcAft>
              <a:buNone/>
            </a:pPr>
            <a:r>
              <a:rPr lang="es-ES" sz="2000" dirty="0" smtClean="0">
                <a:ea typeface="Calibri"/>
                <a:cs typeface="Times New Roman"/>
              </a:rPr>
              <a:t>WP </a:t>
            </a:r>
            <a:r>
              <a:rPr lang="es-ES" sz="2000" dirty="0">
                <a:ea typeface="Calibri"/>
                <a:cs typeface="Times New Roman"/>
              </a:rPr>
              <a:t>14 Management</a:t>
            </a:r>
          </a:p>
        </p:txBody>
      </p:sp>
    </p:spTree>
    <p:extLst>
      <p:ext uri="{BB962C8B-B14F-4D97-AF65-F5344CB8AC3E}">
        <p14:creationId xmlns:p14="http://schemas.microsoft.com/office/powerpoint/2010/main" val="24013527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11</a:t>
            </a:fld>
            <a:endParaRPr lang="en-US" dirty="0"/>
          </a:p>
        </p:txBody>
      </p:sp>
      <p:sp>
        <p:nvSpPr>
          <p:cNvPr id="5124" name="Title 1"/>
          <p:cNvSpPr>
            <a:spLocks noGrp="1"/>
          </p:cNvSpPr>
          <p:nvPr>
            <p:ph type="ctrTitle"/>
          </p:nvPr>
        </p:nvSpPr>
        <p:spPr>
          <a:xfrm>
            <a:off x="1371600" y="304800"/>
            <a:ext cx="7391400" cy="762000"/>
          </a:xfrm>
        </p:spPr>
        <p:txBody>
          <a:bodyPr/>
          <a:lstStyle/>
          <a:p>
            <a:r>
              <a:rPr lang="es-MX" sz="2800" dirty="0" err="1" smtClean="0"/>
              <a:t>Work</a:t>
            </a:r>
            <a:r>
              <a:rPr lang="es-MX" sz="2800" dirty="0" smtClean="0"/>
              <a:t> </a:t>
            </a:r>
            <a:r>
              <a:rPr lang="es-MX" sz="2800" dirty="0" err="1" smtClean="0"/>
              <a:t>Packages</a:t>
            </a:r>
            <a:r>
              <a:rPr lang="es-MX" sz="2800" dirty="0" smtClean="0"/>
              <a:t> of EOPOWER</a:t>
            </a:r>
            <a:endParaRPr lang="en-US" sz="2800" dirty="0"/>
          </a:p>
        </p:txBody>
      </p:sp>
      <p:sp>
        <p:nvSpPr>
          <p:cNvPr id="3" name="Subtitle 2"/>
          <p:cNvSpPr>
            <a:spLocks noGrp="1"/>
          </p:cNvSpPr>
          <p:nvPr>
            <p:ph type="subTitle" idx="4294967295"/>
          </p:nvPr>
        </p:nvSpPr>
        <p:spPr>
          <a:xfrm>
            <a:off x="152400" y="1219200"/>
            <a:ext cx="8839200" cy="5486400"/>
          </a:xfrm>
        </p:spPr>
        <p:txBody>
          <a:bodyPr>
            <a:noAutofit/>
          </a:bodyPr>
          <a:lstStyle/>
          <a:p>
            <a:pPr marL="114300" marR="0" indent="0">
              <a:lnSpc>
                <a:spcPct val="115000"/>
              </a:lnSpc>
              <a:spcBef>
                <a:spcPts val="0"/>
              </a:spcBef>
              <a:spcAft>
                <a:spcPts val="0"/>
              </a:spcAft>
              <a:buNone/>
            </a:pPr>
            <a:endParaRPr lang="es-ES" sz="2000" dirty="0" smtClean="0">
              <a:ea typeface="Calibri"/>
              <a:cs typeface="Times New Roman"/>
            </a:endParaRPr>
          </a:p>
          <a:p>
            <a:pPr marL="457200" lvl="0">
              <a:lnSpc>
                <a:spcPct val="115000"/>
              </a:lnSpc>
              <a:spcBef>
                <a:spcPts val="0"/>
              </a:spcBef>
              <a:spcAft>
                <a:spcPts val="0"/>
              </a:spcAft>
            </a:pPr>
            <a:r>
              <a:rPr lang="es-ES" sz="2000" b="1" dirty="0">
                <a:ea typeface="Calibri"/>
                <a:cs typeface="Times New Roman"/>
              </a:rPr>
              <a:t>WP 5 </a:t>
            </a:r>
            <a:r>
              <a:rPr lang="es-ES" sz="2000" b="1" dirty="0" err="1">
                <a:ea typeface="Calibri"/>
                <a:cs typeface="Times New Roman"/>
              </a:rPr>
              <a:t>Empowering</a:t>
            </a:r>
            <a:r>
              <a:rPr lang="es-ES" sz="2000" b="1" dirty="0">
                <a:ea typeface="Calibri"/>
                <a:cs typeface="Times New Roman"/>
              </a:rPr>
              <a:t> </a:t>
            </a:r>
            <a:r>
              <a:rPr lang="es-ES" sz="2000" b="1" dirty="0" err="1">
                <a:ea typeface="Calibri"/>
                <a:cs typeface="Times New Roman"/>
              </a:rPr>
              <a:t>economic</a:t>
            </a:r>
            <a:r>
              <a:rPr lang="es-ES" sz="2000" b="1" dirty="0">
                <a:ea typeface="Calibri"/>
                <a:cs typeface="Times New Roman"/>
              </a:rPr>
              <a:t> </a:t>
            </a:r>
            <a:r>
              <a:rPr lang="es-ES" sz="2000" b="1" dirty="0" err="1">
                <a:ea typeface="Calibri"/>
                <a:cs typeface="Times New Roman"/>
              </a:rPr>
              <a:t>development</a:t>
            </a:r>
            <a:r>
              <a:rPr lang="es-ES" sz="2000" b="1" dirty="0">
                <a:ea typeface="Calibri"/>
                <a:cs typeface="Times New Roman"/>
              </a:rPr>
              <a:t> </a:t>
            </a:r>
            <a:r>
              <a:rPr lang="es-ES" sz="2000" b="1" dirty="0" err="1">
                <a:ea typeface="Calibri"/>
                <a:cs typeface="Times New Roman"/>
              </a:rPr>
              <a:t>Southern</a:t>
            </a:r>
            <a:r>
              <a:rPr lang="es-ES" sz="2000" b="1" dirty="0">
                <a:ea typeface="Calibri"/>
                <a:cs typeface="Times New Roman"/>
              </a:rPr>
              <a:t> </a:t>
            </a:r>
            <a:r>
              <a:rPr lang="es-ES" sz="2000" b="1" dirty="0" err="1" smtClean="0">
                <a:ea typeface="Calibri"/>
                <a:cs typeface="Times New Roman"/>
              </a:rPr>
              <a:t>Africa</a:t>
            </a:r>
            <a:r>
              <a:rPr lang="es-ES" sz="2000" b="1" dirty="0" smtClean="0">
                <a:ea typeface="Calibri"/>
                <a:cs typeface="Times New Roman"/>
              </a:rPr>
              <a:t> (SANSA)</a:t>
            </a:r>
            <a:endParaRPr lang="es-ES" sz="2000" b="1" dirty="0">
              <a:ea typeface="Calibri"/>
              <a:cs typeface="Times New Roman"/>
            </a:endParaRPr>
          </a:p>
          <a:p>
            <a:pPr marL="457200" lvl="0">
              <a:lnSpc>
                <a:spcPct val="115000"/>
              </a:lnSpc>
              <a:spcBef>
                <a:spcPts val="0"/>
              </a:spcBef>
              <a:spcAft>
                <a:spcPts val="0"/>
              </a:spcAft>
            </a:pPr>
            <a:r>
              <a:rPr lang="es-ES" sz="2000" b="1" dirty="0">
                <a:ea typeface="Calibri"/>
                <a:cs typeface="Times New Roman"/>
              </a:rPr>
              <a:t>WP 6 </a:t>
            </a:r>
            <a:r>
              <a:rPr lang="es-ES" sz="2000" b="1" dirty="0" err="1">
                <a:ea typeface="Calibri"/>
                <a:cs typeface="Times New Roman"/>
              </a:rPr>
              <a:t>Empowering</a:t>
            </a:r>
            <a:r>
              <a:rPr lang="es-ES" sz="2000" b="1" dirty="0">
                <a:ea typeface="Calibri"/>
                <a:cs typeface="Times New Roman"/>
              </a:rPr>
              <a:t> </a:t>
            </a:r>
            <a:r>
              <a:rPr lang="es-ES" sz="2000" b="1" dirty="0" err="1">
                <a:ea typeface="Calibri"/>
                <a:cs typeface="Times New Roman"/>
              </a:rPr>
              <a:t>economic</a:t>
            </a:r>
            <a:r>
              <a:rPr lang="es-ES" sz="2000" b="1" dirty="0">
                <a:ea typeface="Calibri"/>
                <a:cs typeface="Times New Roman"/>
              </a:rPr>
              <a:t> </a:t>
            </a:r>
            <a:r>
              <a:rPr lang="es-ES" sz="2000" b="1" dirty="0" err="1">
                <a:ea typeface="Calibri"/>
                <a:cs typeface="Times New Roman"/>
              </a:rPr>
              <a:t>development</a:t>
            </a:r>
            <a:r>
              <a:rPr lang="es-ES" sz="2000" b="1" dirty="0">
                <a:ea typeface="Calibri"/>
                <a:cs typeface="Times New Roman"/>
              </a:rPr>
              <a:t> French-</a:t>
            </a:r>
            <a:r>
              <a:rPr lang="es-ES" sz="2000" b="1" dirty="0" err="1">
                <a:ea typeface="Calibri"/>
                <a:cs typeface="Times New Roman"/>
              </a:rPr>
              <a:t>speaking</a:t>
            </a:r>
            <a:r>
              <a:rPr lang="es-ES" sz="2000" b="1" dirty="0">
                <a:ea typeface="Calibri"/>
                <a:cs typeface="Times New Roman"/>
              </a:rPr>
              <a:t> </a:t>
            </a:r>
            <a:r>
              <a:rPr lang="es-ES" sz="2000" b="1" dirty="0" err="1">
                <a:ea typeface="Calibri"/>
                <a:cs typeface="Times New Roman"/>
              </a:rPr>
              <a:t>Africa</a:t>
            </a:r>
            <a:r>
              <a:rPr lang="es-ES" sz="2000" b="1" dirty="0">
                <a:ea typeface="Calibri"/>
                <a:cs typeface="Times New Roman"/>
              </a:rPr>
              <a:t> </a:t>
            </a:r>
            <a:r>
              <a:rPr lang="es-ES" sz="2000" b="1" dirty="0" smtClean="0">
                <a:ea typeface="Calibri"/>
                <a:cs typeface="Times New Roman"/>
              </a:rPr>
              <a:t>(CRASTE)</a:t>
            </a:r>
            <a:endParaRPr lang="es-ES" sz="2000" b="1" dirty="0">
              <a:ea typeface="Calibri"/>
              <a:cs typeface="Times New Roman"/>
            </a:endParaRPr>
          </a:p>
          <a:p>
            <a:pPr marL="457200" lvl="0">
              <a:lnSpc>
                <a:spcPct val="115000"/>
              </a:lnSpc>
              <a:spcBef>
                <a:spcPts val="0"/>
              </a:spcBef>
              <a:spcAft>
                <a:spcPts val="0"/>
              </a:spcAft>
            </a:pPr>
            <a:r>
              <a:rPr lang="es-ES" sz="2000" dirty="0">
                <a:ea typeface="Calibri"/>
                <a:cs typeface="Times New Roman"/>
              </a:rPr>
              <a:t>WP 7 </a:t>
            </a:r>
            <a:r>
              <a:rPr lang="es-ES" sz="2000" dirty="0" err="1">
                <a:ea typeface="Calibri"/>
                <a:cs typeface="Times New Roman"/>
              </a:rPr>
              <a:t>Empowering</a:t>
            </a:r>
            <a:r>
              <a:rPr lang="es-ES" sz="2000" dirty="0">
                <a:ea typeface="Calibri"/>
                <a:cs typeface="Times New Roman"/>
              </a:rPr>
              <a:t> </a:t>
            </a:r>
            <a:r>
              <a:rPr lang="es-ES" sz="2000" dirty="0" err="1">
                <a:ea typeface="Calibri"/>
                <a:cs typeface="Times New Roman"/>
              </a:rPr>
              <a:t>economic</a:t>
            </a:r>
            <a:r>
              <a:rPr lang="es-ES" sz="2000" dirty="0">
                <a:ea typeface="Calibri"/>
                <a:cs typeface="Times New Roman"/>
              </a:rPr>
              <a:t> </a:t>
            </a:r>
            <a:r>
              <a:rPr lang="es-ES" sz="2000" dirty="0" err="1">
                <a:ea typeface="Calibri"/>
                <a:cs typeface="Times New Roman"/>
              </a:rPr>
              <a:t>development</a:t>
            </a:r>
            <a:r>
              <a:rPr lang="es-ES" sz="2000" dirty="0">
                <a:ea typeface="Calibri"/>
                <a:cs typeface="Times New Roman"/>
              </a:rPr>
              <a:t> </a:t>
            </a:r>
            <a:r>
              <a:rPr lang="es-ES" sz="2000" dirty="0" err="1">
                <a:ea typeface="Calibri"/>
                <a:cs typeface="Times New Roman"/>
              </a:rPr>
              <a:t>Czech</a:t>
            </a:r>
            <a:r>
              <a:rPr lang="es-ES" sz="2000" dirty="0">
                <a:ea typeface="Calibri"/>
                <a:cs typeface="Times New Roman"/>
              </a:rPr>
              <a:t> </a:t>
            </a:r>
            <a:r>
              <a:rPr lang="es-ES" sz="2000" dirty="0" err="1">
                <a:ea typeface="Calibri"/>
                <a:cs typeface="Times New Roman"/>
              </a:rPr>
              <a:t>Republic</a:t>
            </a:r>
            <a:r>
              <a:rPr lang="es-ES" sz="2000" dirty="0">
                <a:ea typeface="Calibri"/>
                <a:cs typeface="Times New Roman"/>
              </a:rPr>
              <a:t> and </a:t>
            </a:r>
            <a:r>
              <a:rPr lang="es-ES" sz="2000" dirty="0" err="1">
                <a:ea typeface="Calibri"/>
                <a:cs typeface="Times New Roman"/>
              </a:rPr>
              <a:t>Slovakia</a:t>
            </a:r>
            <a:r>
              <a:rPr lang="es-ES" sz="2000" dirty="0">
                <a:ea typeface="Calibri"/>
                <a:cs typeface="Times New Roman"/>
              </a:rPr>
              <a:t> </a:t>
            </a:r>
          </a:p>
          <a:p>
            <a:pPr marL="457200" lvl="0">
              <a:lnSpc>
                <a:spcPct val="115000"/>
              </a:lnSpc>
              <a:spcBef>
                <a:spcPts val="0"/>
              </a:spcBef>
              <a:spcAft>
                <a:spcPts val="0"/>
              </a:spcAft>
            </a:pPr>
            <a:r>
              <a:rPr lang="es-ES" sz="2000" dirty="0">
                <a:ea typeface="Calibri"/>
                <a:cs typeface="Times New Roman"/>
              </a:rPr>
              <a:t>WP 8 </a:t>
            </a:r>
            <a:r>
              <a:rPr lang="es-ES" sz="2000" dirty="0" err="1">
                <a:ea typeface="Calibri"/>
                <a:cs typeface="Times New Roman"/>
              </a:rPr>
              <a:t>Empowering</a:t>
            </a:r>
            <a:r>
              <a:rPr lang="es-ES" sz="2000" dirty="0">
                <a:ea typeface="Calibri"/>
                <a:cs typeface="Times New Roman"/>
              </a:rPr>
              <a:t> </a:t>
            </a:r>
            <a:r>
              <a:rPr lang="es-ES" sz="2000" dirty="0" err="1">
                <a:ea typeface="Calibri"/>
                <a:cs typeface="Times New Roman"/>
              </a:rPr>
              <a:t>economic</a:t>
            </a:r>
            <a:r>
              <a:rPr lang="es-ES" sz="2000" dirty="0">
                <a:ea typeface="Calibri"/>
                <a:cs typeface="Times New Roman"/>
              </a:rPr>
              <a:t> </a:t>
            </a:r>
            <a:r>
              <a:rPr lang="es-ES" sz="2000" dirty="0" err="1">
                <a:ea typeface="Calibri"/>
                <a:cs typeface="Times New Roman"/>
              </a:rPr>
              <a:t>development</a:t>
            </a:r>
            <a:r>
              <a:rPr lang="es-ES" sz="2000" dirty="0">
                <a:ea typeface="Calibri"/>
                <a:cs typeface="Times New Roman"/>
              </a:rPr>
              <a:t> </a:t>
            </a:r>
            <a:r>
              <a:rPr lang="es-ES" sz="2000" dirty="0" err="1">
                <a:ea typeface="Calibri"/>
                <a:cs typeface="Times New Roman"/>
              </a:rPr>
              <a:t>Poland</a:t>
            </a:r>
            <a:r>
              <a:rPr lang="es-ES" sz="2000" dirty="0">
                <a:ea typeface="Calibri"/>
                <a:cs typeface="Times New Roman"/>
              </a:rPr>
              <a:t> and </a:t>
            </a:r>
            <a:r>
              <a:rPr lang="es-ES" sz="2000" dirty="0" err="1">
                <a:ea typeface="Calibri"/>
                <a:cs typeface="Times New Roman"/>
              </a:rPr>
              <a:t>Ukraine</a:t>
            </a:r>
            <a:endParaRPr lang="es-ES" sz="2000" dirty="0">
              <a:ea typeface="Calibri"/>
              <a:cs typeface="Times New Roman"/>
            </a:endParaRPr>
          </a:p>
          <a:p>
            <a:pPr marL="457200" lvl="0">
              <a:lnSpc>
                <a:spcPct val="115000"/>
              </a:lnSpc>
              <a:spcBef>
                <a:spcPts val="0"/>
              </a:spcBef>
              <a:spcAft>
                <a:spcPts val="0"/>
              </a:spcAft>
            </a:pPr>
            <a:r>
              <a:rPr lang="es-ES" sz="2000" dirty="0">
                <a:ea typeface="Calibri"/>
                <a:cs typeface="Times New Roman"/>
              </a:rPr>
              <a:t>WP 9 </a:t>
            </a:r>
            <a:r>
              <a:rPr lang="es-ES" sz="2000" dirty="0" err="1">
                <a:ea typeface="Calibri"/>
                <a:cs typeface="Times New Roman"/>
              </a:rPr>
              <a:t>Empowering</a:t>
            </a:r>
            <a:r>
              <a:rPr lang="es-ES" sz="2000" dirty="0">
                <a:ea typeface="Calibri"/>
                <a:cs typeface="Times New Roman"/>
              </a:rPr>
              <a:t> </a:t>
            </a:r>
            <a:r>
              <a:rPr lang="es-ES" sz="2000" dirty="0" err="1">
                <a:ea typeface="Calibri"/>
                <a:cs typeface="Times New Roman"/>
              </a:rPr>
              <a:t>econ.</a:t>
            </a:r>
            <a:r>
              <a:rPr lang="es-ES" sz="2000" dirty="0">
                <a:ea typeface="Calibri"/>
                <a:cs typeface="Times New Roman"/>
              </a:rPr>
              <a:t> </a:t>
            </a:r>
            <a:r>
              <a:rPr lang="es-ES" sz="2000" dirty="0" err="1">
                <a:ea typeface="Calibri"/>
                <a:cs typeface="Times New Roman"/>
              </a:rPr>
              <a:t>development</a:t>
            </a:r>
            <a:r>
              <a:rPr lang="es-ES" sz="2000" dirty="0">
                <a:ea typeface="Calibri"/>
                <a:cs typeface="Times New Roman"/>
              </a:rPr>
              <a:t> </a:t>
            </a:r>
            <a:r>
              <a:rPr lang="es-ES" sz="2000" dirty="0" err="1">
                <a:ea typeface="Calibri"/>
                <a:cs typeface="Times New Roman"/>
              </a:rPr>
              <a:t>Turkey</a:t>
            </a:r>
            <a:r>
              <a:rPr lang="es-ES" sz="2000" dirty="0">
                <a:ea typeface="Calibri"/>
                <a:cs typeface="Times New Roman"/>
              </a:rPr>
              <a:t> and </a:t>
            </a:r>
            <a:r>
              <a:rPr lang="es-ES" sz="2000" dirty="0" err="1">
                <a:ea typeface="Calibri"/>
                <a:cs typeface="Times New Roman"/>
              </a:rPr>
              <a:t>Turkish-speaking</a:t>
            </a:r>
            <a:r>
              <a:rPr lang="es-ES" sz="2000" dirty="0">
                <a:ea typeface="Calibri"/>
                <a:cs typeface="Times New Roman"/>
              </a:rPr>
              <a:t> </a:t>
            </a:r>
            <a:r>
              <a:rPr lang="es-ES" sz="2000" dirty="0" err="1">
                <a:ea typeface="Calibri"/>
                <a:cs typeface="Times New Roman"/>
              </a:rPr>
              <a:t>countries</a:t>
            </a:r>
            <a:endParaRPr lang="es-ES" sz="2000" dirty="0">
              <a:ea typeface="Calibri"/>
              <a:cs typeface="Times New Roman"/>
            </a:endParaRPr>
          </a:p>
          <a:p>
            <a:pPr marL="457200" lvl="0">
              <a:lnSpc>
                <a:spcPct val="115000"/>
              </a:lnSpc>
              <a:spcBef>
                <a:spcPts val="0"/>
              </a:spcBef>
              <a:spcAft>
                <a:spcPts val="0"/>
              </a:spcAft>
            </a:pPr>
            <a:r>
              <a:rPr lang="es-ES" sz="2000" dirty="0">
                <a:ea typeface="Calibri"/>
                <a:cs typeface="Times New Roman"/>
              </a:rPr>
              <a:t>WP 10 </a:t>
            </a:r>
            <a:r>
              <a:rPr lang="es-ES" sz="2000" dirty="0" err="1">
                <a:ea typeface="Calibri"/>
                <a:cs typeface="Times New Roman"/>
              </a:rPr>
              <a:t>Empowering</a:t>
            </a:r>
            <a:r>
              <a:rPr lang="es-ES" sz="2000" dirty="0">
                <a:ea typeface="Calibri"/>
                <a:cs typeface="Times New Roman"/>
              </a:rPr>
              <a:t> </a:t>
            </a:r>
            <a:r>
              <a:rPr lang="es-ES" sz="2000" dirty="0" err="1">
                <a:ea typeface="Calibri"/>
                <a:cs typeface="Times New Roman"/>
              </a:rPr>
              <a:t>economic</a:t>
            </a:r>
            <a:r>
              <a:rPr lang="es-ES" sz="2000" dirty="0">
                <a:ea typeface="Calibri"/>
                <a:cs typeface="Times New Roman"/>
              </a:rPr>
              <a:t> </a:t>
            </a:r>
            <a:r>
              <a:rPr lang="es-ES" sz="2000" dirty="0" err="1">
                <a:ea typeface="Calibri"/>
                <a:cs typeface="Times New Roman"/>
              </a:rPr>
              <a:t>development</a:t>
            </a:r>
            <a:r>
              <a:rPr lang="es-ES" sz="2000" dirty="0">
                <a:ea typeface="Calibri"/>
                <a:cs typeface="Times New Roman"/>
              </a:rPr>
              <a:t> </a:t>
            </a:r>
            <a:r>
              <a:rPr lang="es-ES" sz="2000" dirty="0" err="1">
                <a:ea typeface="Calibri"/>
                <a:cs typeface="Times New Roman"/>
              </a:rPr>
              <a:t>Balkan</a:t>
            </a:r>
            <a:r>
              <a:rPr lang="es-ES" sz="2000" dirty="0">
                <a:ea typeface="Calibri"/>
                <a:cs typeface="Times New Roman"/>
              </a:rPr>
              <a:t> </a:t>
            </a:r>
            <a:r>
              <a:rPr lang="es-ES" sz="2000" dirty="0" err="1">
                <a:ea typeface="Calibri"/>
                <a:cs typeface="Times New Roman"/>
              </a:rPr>
              <a:t>Region</a:t>
            </a:r>
            <a:endParaRPr lang="es-ES" sz="2000" dirty="0">
              <a:ea typeface="Calibri"/>
              <a:cs typeface="Times New Roman"/>
            </a:endParaRPr>
          </a:p>
          <a:p>
            <a:pPr marL="457200" lvl="0">
              <a:lnSpc>
                <a:spcPct val="115000"/>
              </a:lnSpc>
              <a:spcBef>
                <a:spcPts val="0"/>
              </a:spcBef>
              <a:spcAft>
                <a:spcPts val="0"/>
              </a:spcAft>
            </a:pPr>
            <a:r>
              <a:rPr lang="es-ES" sz="2000" dirty="0">
                <a:ea typeface="Calibri"/>
                <a:cs typeface="Times New Roman"/>
              </a:rPr>
              <a:t>WP 11 </a:t>
            </a:r>
            <a:r>
              <a:rPr lang="es-ES" sz="2000" dirty="0" err="1">
                <a:ea typeface="Calibri"/>
                <a:cs typeface="Times New Roman"/>
              </a:rPr>
              <a:t>Empowering</a:t>
            </a:r>
            <a:r>
              <a:rPr lang="es-ES" sz="2000" dirty="0">
                <a:ea typeface="Calibri"/>
                <a:cs typeface="Times New Roman"/>
              </a:rPr>
              <a:t> </a:t>
            </a:r>
            <a:r>
              <a:rPr lang="es-ES" sz="2000" dirty="0" err="1">
                <a:ea typeface="Calibri"/>
                <a:cs typeface="Times New Roman"/>
              </a:rPr>
              <a:t>economic</a:t>
            </a:r>
            <a:r>
              <a:rPr lang="es-ES" sz="2000" dirty="0">
                <a:ea typeface="Calibri"/>
                <a:cs typeface="Times New Roman"/>
              </a:rPr>
              <a:t> </a:t>
            </a:r>
            <a:r>
              <a:rPr lang="es-ES" sz="2000" dirty="0" err="1">
                <a:ea typeface="Calibri"/>
                <a:cs typeface="Times New Roman"/>
              </a:rPr>
              <a:t>development</a:t>
            </a:r>
            <a:r>
              <a:rPr lang="es-ES" sz="2000" dirty="0">
                <a:ea typeface="Calibri"/>
                <a:cs typeface="Times New Roman"/>
              </a:rPr>
              <a:t> Black Sea </a:t>
            </a:r>
            <a:r>
              <a:rPr lang="es-ES" sz="2000" dirty="0" err="1" smtClean="0">
                <a:ea typeface="Calibri"/>
                <a:cs typeface="Times New Roman"/>
              </a:rPr>
              <a:t>region</a:t>
            </a:r>
            <a:endParaRPr lang="es-ES" sz="2000" dirty="0" smtClean="0">
              <a:ea typeface="Calibri"/>
              <a:cs typeface="Times New Roman"/>
            </a:endParaRPr>
          </a:p>
          <a:p>
            <a:pPr marL="457200" lvl="0">
              <a:lnSpc>
                <a:spcPct val="115000"/>
              </a:lnSpc>
              <a:spcBef>
                <a:spcPts val="0"/>
              </a:spcBef>
              <a:spcAft>
                <a:spcPts val="0"/>
              </a:spcAft>
            </a:pPr>
            <a:endParaRPr lang="es-ES" sz="2000" dirty="0">
              <a:ea typeface="Calibri"/>
              <a:cs typeface="Times New Roman"/>
            </a:endParaRPr>
          </a:p>
          <a:p>
            <a:pPr marL="457200" lvl="0">
              <a:lnSpc>
                <a:spcPct val="115000"/>
              </a:lnSpc>
              <a:spcBef>
                <a:spcPts val="0"/>
              </a:spcBef>
              <a:spcAft>
                <a:spcPts val="0"/>
              </a:spcAft>
            </a:pPr>
            <a:r>
              <a:rPr lang="es-ES" sz="2000" b="1" dirty="0">
                <a:ea typeface="Calibri"/>
                <a:cs typeface="Times New Roman"/>
              </a:rPr>
              <a:t>WP 12 </a:t>
            </a:r>
            <a:r>
              <a:rPr lang="es-ES" sz="2000" b="1" dirty="0" err="1">
                <a:ea typeface="Calibri"/>
                <a:cs typeface="Times New Roman"/>
              </a:rPr>
              <a:t>Empowering</a:t>
            </a:r>
            <a:r>
              <a:rPr lang="es-ES" sz="2000" b="1" dirty="0">
                <a:ea typeface="Calibri"/>
                <a:cs typeface="Times New Roman"/>
              </a:rPr>
              <a:t> </a:t>
            </a:r>
            <a:r>
              <a:rPr lang="es-ES" sz="2000" b="1" dirty="0" err="1">
                <a:ea typeface="Calibri"/>
                <a:cs typeface="Times New Roman"/>
              </a:rPr>
              <a:t>economic</a:t>
            </a:r>
            <a:r>
              <a:rPr lang="es-ES" sz="2000" b="1" dirty="0">
                <a:ea typeface="Calibri"/>
                <a:cs typeface="Times New Roman"/>
              </a:rPr>
              <a:t> </a:t>
            </a:r>
            <a:r>
              <a:rPr lang="es-ES" sz="2000" b="1" dirty="0" err="1">
                <a:ea typeface="Calibri"/>
                <a:cs typeface="Times New Roman"/>
              </a:rPr>
              <a:t>development</a:t>
            </a:r>
            <a:r>
              <a:rPr lang="es-ES" sz="2000" b="1" dirty="0">
                <a:ea typeface="Calibri"/>
                <a:cs typeface="Times New Roman"/>
              </a:rPr>
              <a:t> </a:t>
            </a:r>
            <a:r>
              <a:rPr lang="es-ES" sz="2000" b="1" dirty="0" err="1">
                <a:ea typeface="Calibri"/>
                <a:cs typeface="Times New Roman"/>
              </a:rPr>
              <a:t>Latin</a:t>
            </a:r>
            <a:r>
              <a:rPr lang="es-ES" sz="2000" b="1" dirty="0">
                <a:ea typeface="Calibri"/>
                <a:cs typeface="Times New Roman"/>
              </a:rPr>
              <a:t> </a:t>
            </a:r>
            <a:r>
              <a:rPr lang="es-ES" sz="2000" b="1" dirty="0" err="1" smtClean="0">
                <a:ea typeface="Calibri"/>
                <a:cs typeface="Times New Roman"/>
              </a:rPr>
              <a:t>America</a:t>
            </a:r>
            <a:r>
              <a:rPr lang="es-ES" sz="2000" b="1" dirty="0" smtClean="0">
                <a:ea typeface="Calibri"/>
                <a:cs typeface="Times New Roman"/>
              </a:rPr>
              <a:t> </a:t>
            </a:r>
          </a:p>
          <a:p>
            <a:pPr marL="114300" lvl="0" indent="0">
              <a:lnSpc>
                <a:spcPct val="115000"/>
              </a:lnSpc>
              <a:spcBef>
                <a:spcPts val="0"/>
              </a:spcBef>
              <a:spcAft>
                <a:spcPts val="0"/>
              </a:spcAft>
              <a:buNone/>
            </a:pPr>
            <a:r>
              <a:rPr lang="es-ES" sz="2000" b="1" dirty="0">
                <a:ea typeface="Calibri"/>
                <a:cs typeface="Times New Roman"/>
              </a:rPr>
              <a:t>	</a:t>
            </a:r>
            <a:r>
              <a:rPr lang="es-ES" sz="2000" b="1" dirty="0" smtClean="0">
                <a:ea typeface="Calibri"/>
                <a:cs typeface="Times New Roman"/>
              </a:rPr>
              <a:t>(CRECTEALC/INAOE)</a:t>
            </a:r>
          </a:p>
          <a:p>
            <a:pPr marL="457200" lvl="0">
              <a:lnSpc>
                <a:spcPct val="115000"/>
              </a:lnSpc>
              <a:spcBef>
                <a:spcPts val="0"/>
              </a:spcBef>
              <a:spcAft>
                <a:spcPts val="0"/>
              </a:spcAft>
            </a:pPr>
            <a:endParaRPr lang="es-ES" sz="2000" dirty="0">
              <a:ea typeface="Calibri"/>
              <a:cs typeface="Times New Roman"/>
            </a:endParaRPr>
          </a:p>
          <a:p>
            <a:pPr marL="457200" lvl="0">
              <a:lnSpc>
                <a:spcPct val="115000"/>
              </a:lnSpc>
              <a:spcBef>
                <a:spcPts val="0"/>
              </a:spcBef>
              <a:spcAft>
                <a:spcPts val="0"/>
              </a:spcAft>
            </a:pPr>
            <a:r>
              <a:rPr lang="es-ES" sz="2000" dirty="0">
                <a:ea typeface="Calibri"/>
                <a:cs typeface="Times New Roman"/>
              </a:rPr>
              <a:t>WP 13 International </a:t>
            </a:r>
            <a:r>
              <a:rPr lang="es-ES" sz="2000" dirty="0" err="1">
                <a:ea typeface="Calibri"/>
                <a:cs typeface="Times New Roman"/>
              </a:rPr>
              <a:t>organizations</a:t>
            </a:r>
            <a:r>
              <a:rPr lang="es-ES" sz="2000" dirty="0">
                <a:ea typeface="Calibri"/>
                <a:cs typeface="Times New Roman"/>
              </a:rPr>
              <a:t> / High </a:t>
            </a:r>
            <a:r>
              <a:rPr lang="es-ES" sz="2000" dirty="0" err="1">
                <a:ea typeface="Calibri"/>
                <a:cs typeface="Times New Roman"/>
              </a:rPr>
              <a:t>level</a:t>
            </a:r>
            <a:r>
              <a:rPr lang="es-ES" sz="2000" dirty="0">
                <a:ea typeface="Calibri"/>
                <a:cs typeface="Times New Roman"/>
              </a:rPr>
              <a:t> </a:t>
            </a:r>
            <a:r>
              <a:rPr lang="es-ES" sz="2000" dirty="0" err="1">
                <a:ea typeface="Calibri"/>
                <a:cs typeface="Times New Roman"/>
              </a:rPr>
              <a:t>forum</a:t>
            </a:r>
            <a:r>
              <a:rPr lang="es-ES" sz="2000" dirty="0">
                <a:ea typeface="Calibri"/>
                <a:cs typeface="Times New Roman"/>
              </a:rPr>
              <a:t> </a:t>
            </a:r>
            <a:r>
              <a:rPr lang="es-ES" sz="2000" dirty="0" err="1">
                <a:ea typeface="Calibri"/>
                <a:cs typeface="Times New Roman"/>
              </a:rPr>
              <a:t>on</a:t>
            </a:r>
            <a:r>
              <a:rPr lang="es-ES" sz="2000" dirty="0">
                <a:ea typeface="Calibri"/>
                <a:cs typeface="Times New Roman"/>
              </a:rPr>
              <a:t> </a:t>
            </a:r>
            <a:r>
              <a:rPr lang="es-ES" sz="2000" dirty="0" smtClean="0">
                <a:ea typeface="Calibri"/>
                <a:cs typeface="Times New Roman"/>
              </a:rPr>
              <a:t>EO </a:t>
            </a:r>
            <a:r>
              <a:rPr lang="es-ES" sz="2000" dirty="0" err="1" smtClean="0">
                <a:ea typeface="Calibri"/>
                <a:cs typeface="Times New Roman"/>
              </a:rPr>
              <a:t>applications</a:t>
            </a:r>
            <a:endParaRPr lang="es-ES" sz="2000" dirty="0">
              <a:ea typeface="Calibri"/>
              <a:cs typeface="Times New Roman"/>
            </a:endParaRPr>
          </a:p>
        </p:txBody>
      </p:sp>
    </p:spTree>
    <p:extLst>
      <p:ext uri="{BB962C8B-B14F-4D97-AF65-F5344CB8AC3E}">
        <p14:creationId xmlns:p14="http://schemas.microsoft.com/office/powerpoint/2010/main" val="4109342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12</a:t>
            </a:fld>
            <a:endParaRPr lang="en-US" dirty="0"/>
          </a:p>
        </p:txBody>
      </p:sp>
      <p:sp>
        <p:nvSpPr>
          <p:cNvPr id="5124" name="Title 1"/>
          <p:cNvSpPr>
            <a:spLocks noGrp="1"/>
          </p:cNvSpPr>
          <p:nvPr>
            <p:ph type="ctrTitle"/>
          </p:nvPr>
        </p:nvSpPr>
        <p:spPr>
          <a:xfrm>
            <a:off x="1371600" y="304800"/>
            <a:ext cx="7391400" cy="762000"/>
          </a:xfrm>
        </p:spPr>
        <p:txBody>
          <a:bodyPr/>
          <a:lstStyle/>
          <a:p>
            <a:r>
              <a:rPr lang="es-MX" sz="3200" dirty="0" err="1" smtClean="0"/>
              <a:t>Objectives</a:t>
            </a:r>
            <a:r>
              <a:rPr lang="es-MX" sz="3200" dirty="0" smtClean="0"/>
              <a:t> of WP 12</a:t>
            </a:r>
            <a:endParaRPr lang="en-US" sz="3200" dirty="0"/>
          </a:p>
        </p:txBody>
      </p:sp>
      <p:sp>
        <p:nvSpPr>
          <p:cNvPr id="3" name="Subtitle 2"/>
          <p:cNvSpPr>
            <a:spLocks noGrp="1"/>
          </p:cNvSpPr>
          <p:nvPr>
            <p:ph type="subTitle" idx="4294967295"/>
          </p:nvPr>
        </p:nvSpPr>
        <p:spPr>
          <a:xfrm>
            <a:off x="152400" y="1219200"/>
            <a:ext cx="8839200" cy="5486400"/>
          </a:xfrm>
        </p:spPr>
        <p:txBody>
          <a:bodyPr>
            <a:noAutofit/>
          </a:bodyPr>
          <a:lstStyle/>
          <a:p>
            <a:pPr marL="114300" marR="0" indent="0">
              <a:lnSpc>
                <a:spcPct val="115000"/>
              </a:lnSpc>
              <a:spcBef>
                <a:spcPts val="0"/>
              </a:spcBef>
              <a:spcAft>
                <a:spcPts val="0"/>
              </a:spcAft>
              <a:buNone/>
            </a:pPr>
            <a:endParaRPr lang="es-ES" sz="2000" dirty="0" smtClean="0">
              <a:ea typeface="Calibri"/>
              <a:cs typeface="Times New Roman"/>
            </a:endParaRPr>
          </a:p>
          <a:p>
            <a:pPr marL="0" indent="0">
              <a:buNone/>
            </a:pPr>
            <a:endParaRPr lang="en-US" sz="2000" dirty="0" smtClean="0">
              <a:latin typeface="5E5e52ArialUnicodeMS"/>
            </a:endParaRPr>
          </a:p>
          <a:p>
            <a:pPr marL="0" indent="0">
              <a:buNone/>
            </a:pPr>
            <a:endParaRPr lang="en-US" sz="2000" dirty="0">
              <a:latin typeface="5E5e52ArialUnicodeMS"/>
            </a:endParaRPr>
          </a:p>
          <a:p>
            <a:pPr marL="0" indent="0">
              <a:buNone/>
            </a:pPr>
            <a:r>
              <a:rPr lang="en-US" sz="2800" dirty="0" smtClean="0">
                <a:latin typeface="5E5e52ArialUnicodeMS"/>
              </a:rPr>
              <a:t>Contribute </a:t>
            </a:r>
            <a:r>
              <a:rPr lang="en-US" sz="2800" dirty="0">
                <a:latin typeface="5E5e52ArialUnicodeMS"/>
              </a:rPr>
              <a:t>to a better understanding about </a:t>
            </a:r>
            <a:r>
              <a:rPr lang="en-US" sz="2800" dirty="0" smtClean="0">
                <a:latin typeface="5E5e52ArialUnicodeMS"/>
              </a:rPr>
              <a:t>contribution of the use of EO to natural </a:t>
            </a:r>
            <a:r>
              <a:rPr lang="en-US" sz="2800" dirty="0">
                <a:latin typeface="5E5e52ArialUnicodeMS"/>
              </a:rPr>
              <a:t>disaster </a:t>
            </a:r>
            <a:r>
              <a:rPr lang="en-US" sz="2800" dirty="0" smtClean="0">
                <a:latin typeface="5E5e52ArialUnicodeMS"/>
              </a:rPr>
              <a:t>(floods/droughts) risk </a:t>
            </a:r>
            <a:r>
              <a:rPr lang="en-US" sz="2800" dirty="0">
                <a:latin typeface="5E5e52ArialUnicodeMS"/>
              </a:rPr>
              <a:t>reduction that </a:t>
            </a:r>
            <a:r>
              <a:rPr lang="en-US" sz="2800" dirty="0" smtClean="0">
                <a:latin typeface="5E5e52ArialUnicodeMS"/>
              </a:rPr>
              <a:t>helps:</a:t>
            </a:r>
          </a:p>
          <a:p>
            <a:pPr>
              <a:buFontTx/>
              <a:buChar char="-"/>
            </a:pPr>
            <a:r>
              <a:rPr lang="en-US" sz="2800" dirty="0" smtClean="0">
                <a:latin typeface="5E5e52ArialUnicodeMS"/>
              </a:rPr>
              <a:t>policy-makers </a:t>
            </a:r>
            <a:r>
              <a:rPr lang="en-US" sz="2800" dirty="0">
                <a:latin typeface="5E5e52ArialUnicodeMS"/>
              </a:rPr>
              <a:t>to manage risk </a:t>
            </a:r>
            <a:r>
              <a:rPr lang="en-US" sz="2800" dirty="0" smtClean="0">
                <a:latin typeface="5E5e52ArialUnicodeMS"/>
              </a:rPr>
              <a:t>reduction; and</a:t>
            </a:r>
          </a:p>
          <a:p>
            <a:pPr>
              <a:buFontTx/>
              <a:buChar char="-"/>
            </a:pPr>
            <a:r>
              <a:rPr lang="en-US" sz="2800" dirty="0" smtClean="0">
                <a:latin typeface="5E5e52ArialUnicodeMS"/>
              </a:rPr>
              <a:t>decision-makers </a:t>
            </a:r>
            <a:r>
              <a:rPr lang="en-US" sz="2800" dirty="0">
                <a:latin typeface="5E5e52ArialUnicodeMS"/>
              </a:rPr>
              <a:t>to evaluate and manage its </a:t>
            </a:r>
            <a:r>
              <a:rPr lang="en-US" sz="2800" dirty="0" smtClean="0">
                <a:latin typeface="5E5e52ArialUnicodeMS"/>
              </a:rPr>
              <a:t>impact;</a:t>
            </a:r>
            <a:endParaRPr lang="es-ES" sz="2800" dirty="0">
              <a:ea typeface="Calibri"/>
              <a:cs typeface="Times New Roman"/>
            </a:endParaRPr>
          </a:p>
        </p:txBody>
      </p:sp>
    </p:spTree>
    <p:extLst>
      <p:ext uri="{BB962C8B-B14F-4D97-AF65-F5344CB8AC3E}">
        <p14:creationId xmlns:p14="http://schemas.microsoft.com/office/powerpoint/2010/main" val="2043282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13</a:t>
            </a:fld>
            <a:endParaRPr lang="en-US" dirty="0"/>
          </a:p>
        </p:txBody>
      </p:sp>
      <p:sp>
        <p:nvSpPr>
          <p:cNvPr id="5124" name="Title 1"/>
          <p:cNvSpPr>
            <a:spLocks noGrp="1"/>
          </p:cNvSpPr>
          <p:nvPr>
            <p:ph type="ctrTitle"/>
          </p:nvPr>
        </p:nvSpPr>
        <p:spPr>
          <a:xfrm>
            <a:off x="1371600" y="304800"/>
            <a:ext cx="7391400" cy="762000"/>
          </a:xfrm>
        </p:spPr>
        <p:txBody>
          <a:bodyPr/>
          <a:lstStyle/>
          <a:p>
            <a:r>
              <a:rPr lang="en-US" sz="3200" dirty="0" smtClean="0"/>
              <a:t>Achieving the Objectives </a:t>
            </a:r>
            <a:r>
              <a:rPr lang="es-MX" sz="3200" dirty="0" smtClean="0"/>
              <a:t>of WP 12</a:t>
            </a:r>
            <a:endParaRPr lang="en-US" sz="3200" dirty="0"/>
          </a:p>
        </p:txBody>
      </p:sp>
      <p:sp>
        <p:nvSpPr>
          <p:cNvPr id="3" name="Subtitle 2"/>
          <p:cNvSpPr>
            <a:spLocks noGrp="1"/>
          </p:cNvSpPr>
          <p:nvPr>
            <p:ph type="subTitle" idx="4294967295"/>
          </p:nvPr>
        </p:nvSpPr>
        <p:spPr>
          <a:xfrm>
            <a:off x="152400" y="1219200"/>
            <a:ext cx="8839200" cy="5486400"/>
          </a:xfrm>
        </p:spPr>
        <p:txBody>
          <a:bodyPr>
            <a:noAutofit/>
          </a:bodyPr>
          <a:lstStyle/>
          <a:p>
            <a:pPr marL="114300" marR="0" indent="0">
              <a:lnSpc>
                <a:spcPct val="115000"/>
              </a:lnSpc>
              <a:spcBef>
                <a:spcPts val="0"/>
              </a:spcBef>
              <a:spcAft>
                <a:spcPts val="0"/>
              </a:spcAft>
              <a:buNone/>
            </a:pPr>
            <a:r>
              <a:rPr lang="en-US" sz="2000" dirty="0">
                <a:ea typeface="Calibri"/>
                <a:cs typeface="Times New Roman"/>
              </a:rPr>
              <a:t>1) Roadshow activities to promote the increased use of EO products and services , including capacity building;</a:t>
            </a:r>
          </a:p>
          <a:p>
            <a:pPr marL="114300" marR="0" indent="0">
              <a:lnSpc>
                <a:spcPct val="115000"/>
              </a:lnSpc>
              <a:spcBef>
                <a:spcPts val="0"/>
              </a:spcBef>
              <a:spcAft>
                <a:spcPts val="0"/>
              </a:spcAft>
              <a:buNone/>
            </a:pPr>
            <a:r>
              <a:rPr lang="en-US" sz="2000" dirty="0">
                <a:ea typeface="Calibri"/>
                <a:cs typeface="Times New Roman"/>
              </a:rPr>
              <a:t>2) </a:t>
            </a:r>
            <a:r>
              <a:rPr lang="en-US" sz="2000" b="1" dirty="0">
                <a:ea typeface="Calibri"/>
                <a:cs typeface="Times New Roman"/>
              </a:rPr>
              <a:t>Capacity building for local communities and authorities</a:t>
            </a:r>
            <a:r>
              <a:rPr lang="en-US" sz="2000" dirty="0">
                <a:ea typeface="Calibri"/>
                <a:cs typeface="Times New Roman"/>
              </a:rPr>
              <a:t>, in order to use environmental EO information and products to natural disaster monitoring and reduction;</a:t>
            </a:r>
          </a:p>
          <a:p>
            <a:pPr marL="114300" marR="0" indent="0">
              <a:lnSpc>
                <a:spcPct val="115000"/>
              </a:lnSpc>
              <a:spcBef>
                <a:spcPts val="0"/>
              </a:spcBef>
              <a:spcAft>
                <a:spcPts val="0"/>
              </a:spcAft>
              <a:buNone/>
            </a:pPr>
            <a:r>
              <a:rPr lang="en-US" sz="2000" dirty="0">
                <a:ea typeface="Calibri"/>
                <a:cs typeface="Times New Roman"/>
              </a:rPr>
              <a:t>3) Portfolio of potential EO applications for economic development and environmental management;</a:t>
            </a:r>
          </a:p>
          <a:p>
            <a:pPr marL="114300" marR="0" indent="0">
              <a:lnSpc>
                <a:spcPct val="115000"/>
              </a:lnSpc>
              <a:spcBef>
                <a:spcPts val="0"/>
              </a:spcBef>
              <a:spcAft>
                <a:spcPts val="0"/>
              </a:spcAft>
              <a:buNone/>
            </a:pPr>
            <a:r>
              <a:rPr lang="en-US" sz="2000" dirty="0">
                <a:ea typeface="Calibri"/>
                <a:cs typeface="Times New Roman"/>
              </a:rPr>
              <a:t>4) </a:t>
            </a:r>
            <a:r>
              <a:rPr lang="en-US" sz="2000" b="1" dirty="0">
                <a:ea typeface="Calibri"/>
                <a:cs typeface="Times New Roman"/>
              </a:rPr>
              <a:t>Contribute to the capacity building web part of the GEO web portal</a:t>
            </a:r>
            <a:r>
              <a:rPr lang="en-US" sz="2000" dirty="0">
                <a:ea typeface="Calibri"/>
                <a:cs typeface="Times New Roman"/>
              </a:rPr>
              <a:t>;</a:t>
            </a:r>
          </a:p>
          <a:p>
            <a:pPr marL="114300" marR="0" indent="0">
              <a:lnSpc>
                <a:spcPct val="115000"/>
              </a:lnSpc>
              <a:spcBef>
                <a:spcPts val="0"/>
              </a:spcBef>
              <a:spcAft>
                <a:spcPts val="0"/>
              </a:spcAft>
              <a:buNone/>
            </a:pPr>
            <a:r>
              <a:rPr lang="en-US" sz="2000" dirty="0">
                <a:ea typeface="Calibri"/>
                <a:cs typeface="Times New Roman"/>
              </a:rPr>
              <a:t>5) Establishment of local focal points (nodes) to promote and provide capacity building on the use of EO for monitoring and reduction of disasters, effectively and at low cost;</a:t>
            </a:r>
          </a:p>
          <a:p>
            <a:pPr marL="114300" marR="0" indent="0">
              <a:lnSpc>
                <a:spcPct val="115000"/>
              </a:lnSpc>
              <a:spcBef>
                <a:spcPts val="0"/>
              </a:spcBef>
              <a:spcAft>
                <a:spcPts val="0"/>
              </a:spcAft>
              <a:buNone/>
            </a:pPr>
            <a:r>
              <a:rPr lang="en-US" sz="2000" dirty="0">
                <a:ea typeface="Calibri"/>
                <a:cs typeface="Times New Roman"/>
              </a:rPr>
              <a:t>6) Creation of a sustainable and permanent technology transfer structure among countries in the </a:t>
            </a:r>
            <a:r>
              <a:rPr lang="en-US" sz="2000" dirty="0" smtClean="0">
                <a:ea typeface="Calibri"/>
                <a:cs typeface="Times New Roman"/>
              </a:rPr>
              <a:t>region </a:t>
            </a:r>
            <a:endParaRPr lang="en-US" sz="2000" dirty="0">
              <a:ea typeface="Calibri"/>
              <a:cs typeface="Times New Roman"/>
            </a:endParaRPr>
          </a:p>
          <a:p>
            <a:pPr marL="114300" marR="0" indent="0">
              <a:lnSpc>
                <a:spcPct val="115000"/>
              </a:lnSpc>
              <a:spcBef>
                <a:spcPts val="0"/>
              </a:spcBef>
              <a:spcAft>
                <a:spcPts val="0"/>
              </a:spcAft>
              <a:buNone/>
            </a:pPr>
            <a:endParaRPr lang="en-US" sz="2000" dirty="0">
              <a:ea typeface="Calibri"/>
              <a:cs typeface="Times New Roman"/>
            </a:endParaRPr>
          </a:p>
        </p:txBody>
      </p:sp>
    </p:spTree>
    <p:extLst>
      <p:ext uri="{BB962C8B-B14F-4D97-AF65-F5344CB8AC3E}">
        <p14:creationId xmlns:p14="http://schemas.microsoft.com/office/powerpoint/2010/main" val="31089185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14</a:t>
            </a:fld>
            <a:endParaRPr lang="en-US" dirty="0"/>
          </a:p>
        </p:txBody>
      </p:sp>
      <p:sp>
        <p:nvSpPr>
          <p:cNvPr id="5124" name="Title 1"/>
          <p:cNvSpPr>
            <a:spLocks noGrp="1"/>
          </p:cNvSpPr>
          <p:nvPr>
            <p:ph type="ctrTitle"/>
          </p:nvPr>
        </p:nvSpPr>
        <p:spPr>
          <a:xfrm>
            <a:off x="1371600" y="304800"/>
            <a:ext cx="7391400" cy="762000"/>
          </a:xfrm>
        </p:spPr>
        <p:txBody>
          <a:bodyPr/>
          <a:lstStyle/>
          <a:p>
            <a:r>
              <a:rPr lang="en-US" sz="3200" dirty="0" smtClean="0"/>
              <a:t>Tasks </a:t>
            </a:r>
            <a:r>
              <a:rPr lang="es-MX" sz="3200" dirty="0" smtClean="0"/>
              <a:t>of WP 12</a:t>
            </a:r>
            <a:endParaRPr lang="en-US" sz="3200" dirty="0"/>
          </a:p>
        </p:txBody>
      </p:sp>
      <p:sp>
        <p:nvSpPr>
          <p:cNvPr id="3" name="Subtitle 2"/>
          <p:cNvSpPr>
            <a:spLocks noGrp="1"/>
          </p:cNvSpPr>
          <p:nvPr>
            <p:ph type="subTitle" idx="4294967295"/>
          </p:nvPr>
        </p:nvSpPr>
        <p:spPr>
          <a:xfrm>
            <a:off x="152400" y="1219200"/>
            <a:ext cx="8839200" cy="5486400"/>
          </a:xfrm>
        </p:spPr>
        <p:txBody>
          <a:bodyPr>
            <a:noAutofit/>
          </a:bodyPr>
          <a:lstStyle/>
          <a:p>
            <a:pPr marL="114300" marR="0" indent="0">
              <a:lnSpc>
                <a:spcPct val="115000"/>
              </a:lnSpc>
              <a:spcBef>
                <a:spcPts val="0"/>
              </a:spcBef>
              <a:spcAft>
                <a:spcPts val="0"/>
              </a:spcAft>
              <a:buNone/>
            </a:pPr>
            <a:endParaRPr lang="en-US" sz="2000" dirty="0" smtClean="0">
              <a:ea typeface="Calibri"/>
              <a:cs typeface="Times New Roman"/>
            </a:endParaRPr>
          </a:p>
          <a:p>
            <a:pPr marL="114300" marR="0" indent="0">
              <a:lnSpc>
                <a:spcPct val="115000"/>
              </a:lnSpc>
              <a:spcBef>
                <a:spcPts val="0"/>
              </a:spcBef>
              <a:spcAft>
                <a:spcPts val="0"/>
              </a:spcAft>
              <a:buNone/>
            </a:pPr>
            <a:r>
              <a:rPr lang="en-US" sz="2000" dirty="0" smtClean="0">
                <a:ea typeface="Calibri"/>
                <a:cs typeface="Times New Roman"/>
              </a:rPr>
              <a:t>Task </a:t>
            </a:r>
            <a:r>
              <a:rPr lang="en-US" sz="2000" dirty="0">
                <a:ea typeface="Calibri"/>
                <a:cs typeface="Times New Roman"/>
              </a:rPr>
              <a:t>T12.1- Promotion of increased use of EO products/services for natural disasters monitoring and </a:t>
            </a:r>
            <a:r>
              <a:rPr lang="en-US" sz="2000" dirty="0" smtClean="0">
                <a:ea typeface="Calibri"/>
                <a:cs typeface="Times New Roman"/>
              </a:rPr>
              <a:t>reduction (</a:t>
            </a:r>
            <a:r>
              <a:rPr lang="en-US" sz="2000" b="1" dirty="0" smtClean="0">
                <a:ea typeface="Calibri"/>
                <a:cs typeface="Times New Roman"/>
              </a:rPr>
              <a:t>focus on floods and droughts</a:t>
            </a:r>
            <a:r>
              <a:rPr lang="en-US" sz="2000" dirty="0" smtClean="0">
                <a:ea typeface="Calibri"/>
                <a:cs typeface="Times New Roman"/>
              </a:rPr>
              <a:t>)</a:t>
            </a:r>
          </a:p>
          <a:p>
            <a:pPr marL="114300" marR="0" indent="0">
              <a:lnSpc>
                <a:spcPct val="115000"/>
              </a:lnSpc>
              <a:spcBef>
                <a:spcPts val="0"/>
              </a:spcBef>
              <a:spcAft>
                <a:spcPts val="0"/>
              </a:spcAft>
              <a:buNone/>
            </a:pPr>
            <a:endParaRPr lang="en-US" sz="2000" dirty="0" smtClean="0">
              <a:ea typeface="Calibri"/>
              <a:cs typeface="Times New Roman"/>
            </a:endParaRPr>
          </a:p>
          <a:p>
            <a:pPr marL="114300" marR="0" indent="0">
              <a:lnSpc>
                <a:spcPct val="115000"/>
              </a:lnSpc>
              <a:spcBef>
                <a:spcPts val="0"/>
              </a:spcBef>
              <a:spcAft>
                <a:spcPts val="0"/>
              </a:spcAft>
              <a:buNone/>
            </a:pPr>
            <a:endParaRPr lang="en-US" sz="2000" dirty="0">
              <a:ea typeface="Calibri"/>
              <a:cs typeface="Times New Roman"/>
            </a:endParaRPr>
          </a:p>
          <a:p>
            <a:pPr marL="114300" marR="0" indent="0">
              <a:lnSpc>
                <a:spcPct val="115000"/>
              </a:lnSpc>
              <a:spcBef>
                <a:spcPts val="0"/>
              </a:spcBef>
              <a:spcAft>
                <a:spcPts val="0"/>
              </a:spcAft>
              <a:buNone/>
            </a:pPr>
            <a:r>
              <a:rPr lang="en-US" sz="2000" dirty="0">
                <a:ea typeface="Calibri"/>
                <a:cs typeface="Times New Roman"/>
              </a:rPr>
              <a:t>Task T12.2- Promotion of EO applications for economic </a:t>
            </a:r>
            <a:r>
              <a:rPr lang="en-US" sz="2000" dirty="0" smtClean="0">
                <a:ea typeface="Calibri"/>
                <a:cs typeface="Times New Roman"/>
              </a:rPr>
              <a:t>development</a:t>
            </a:r>
          </a:p>
          <a:p>
            <a:pPr marL="114300" marR="0" indent="0">
              <a:lnSpc>
                <a:spcPct val="115000"/>
              </a:lnSpc>
              <a:spcBef>
                <a:spcPts val="0"/>
              </a:spcBef>
              <a:spcAft>
                <a:spcPts val="0"/>
              </a:spcAft>
              <a:buNone/>
            </a:pPr>
            <a:endParaRPr lang="en-US" sz="2000" dirty="0" smtClean="0">
              <a:ea typeface="Calibri"/>
              <a:cs typeface="Times New Roman"/>
            </a:endParaRPr>
          </a:p>
          <a:p>
            <a:pPr marL="114300" marR="0" indent="0">
              <a:lnSpc>
                <a:spcPct val="115000"/>
              </a:lnSpc>
              <a:spcBef>
                <a:spcPts val="0"/>
              </a:spcBef>
              <a:spcAft>
                <a:spcPts val="0"/>
              </a:spcAft>
              <a:buNone/>
            </a:pPr>
            <a:endParaRPr lang="en-US" sz="2000" dirty="0">
              <a:ea typeface="Calibri"/>
              <a:cs typeface="Times New Roman"/>
            </a:endParaRPr>
          </a:p>
          <a:p>
            <a:pPr marL="114300" marR="0" indent="0">
              <a:lnSpc>
                <a:spcPct val="115000"/>
              </a:lnSpc>
              <a:spcBef>
                <a:spcPts val="0"/>
              </a:spcBef>
              <a:spcAft>
                <a:spcPts val="0"/>
              </a:spcAft>
              <a:buNone/>
            </a:pPr>
            <a:r>
              <a:rPr lang="en-US" sz="2000" dirty="0">
                <a:ea typeface="Calibri"/>
                <a:cs typeface="Times New Roman"/>
              </a:rPr>
              <a:t>Task T12.3- A sustainable and permanent technology transfer structure for the members/countries in the region</a:t>
            </a:r>
          </a:p>
        </p:txBody>
      </p:sp>
    </p:spTree>
    <p:extLst>
      <p:ext uri="{BB962C8B-B14F-4D97-AF65-F5344CB8AC3E}">
        <p14:creationId xmlns:p14="http://schemas.microsoft.com/office/powerpoint/2010/main" val="640548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15</a:t>
            </a:fld>
            <a:endParaRPr lang="en-US" dirty="0"/>
          </a:p>
        </p:txBody>
      </p:sp>
      <p:sp>
        <p:nvSpPr>
          <p:cNvPr id="5124" name="Title 1"/>
          <p:cNvSpPr>
            <a:spLocks noGrp="1"/>
          </p:cNvSpPr>
          <p:nvPr>
            <p:ph type="ctrTitle"/>
          </p:nvPr>
        </p:nvSpPr>
        <p:spPr>
          <a:xfrm>
            <a:off x="1371600" y="304800"/>
            <a:ext cx="7391400" cy="762000"/>
          </a:xfrm>
        </p:spPr>
        <p:txBody>
          <a:bodyPr/>
          <a:lstStyle/>
          <a:p>
            <a:r>
              <a:rPr lang="en-US" sz="3200" dirty="0" smtClean="0"/>
              <a:t>Tasks </a:t>
            </a:r>
            <a:r>
              <a:rPr lang="es-MX" sz="3200" dirty="0" smtClean="0"/>
              <a:t>of WP 12</a:t>
            </a:r>
            <a:endParaRPr lang="en-US" sz="3200" dirty="0"/>
          </a:p>
        </p:txBody>
      </p:sp>
      <p:sp>
        <p:nvSpPr>
          <p:cNvPr id="3" name="Subtitle 2"/>
          <p:cNvSpPr>
            <a:spLocks noGrp="1"/>
          </p:cNvSpPr>
          <p:nvPr>
            <p:ph type="subTitle" idx="4294967295"/>
          </p:nvPr>
        </p:nvSpPr>
        <p:spPr>
          <a:xfrm>
            <a:off x="152400" y="1219200"/>
            <a:ext cx="8839200" cy="5486400"/>
          </a:xfrm>
        </p:spPr>
        <p:txBody>
          <a:bodyPr>
            <a:noAutofit/>
          </a:bodyPr>
          <a:lstStyle/>
          <a:p>
            <a:pPr marL="114300" marR="0" indent="0">
              <a:lnSpc>
                <a:spcPct val="115000"/>
              </a:lnSpc>
              <a:spcBef>
                <a:spcPts val="0"/>
              </a:spcBef>
              <a:spcAft>
                <a:spcPts val="0"/>
              </a:spcAft>
              <a:buNone/>
            </a:pPr>
            <a:endParaRPr lang="en-US" sz="2000" dirty="0" smtClean="0">
              <a:ea typeface="Calibri"/>
              <a:cs typeface="Times New Roman"/>
            </a:endParaRPr>
          </a:p>
          <a:p>
            <a:pPr marL="114300" marR="0" indent="0">
              <a:lnSpc>
                <a:spcPct val="115000"/>
              </a:lnSpc>
              <a:spcBef>
                <a:spcPts val="0"/>
              </a:spcBef>
              <a:spcAft>
                <a:spcPts val="0"/>
              </a:spcAft>
              <a:buNone/>
            </a:pPr>
            <a:r>
              <a:rPr lang="en-US" sz="2000" dirty="0" smtClean="0">
                <a:ea typeface="Calibri"/>
                <a:cs typeface="Times New Roman"/>
              </a:rPr>
              <a:t>The </a:t>
            </a:r>
            <a:r>
              <a:rPr lang="en-US" sz="2000" dirty="0">
                <a:ea typeface="Calibri"/>
                <a:cs typeface="Times New Roman"/>
              </a:rPr>
              <a:t>EOPOWER project follows the EGIDA methodology for science </a:t>
            </a:r>
            <a:r>
              <a:rPr lang="en-US" sz="2000" dirty="0" err="1">
                <a:ea typeface="Calibri"/>
                <a:cs typeface="Times New Roman"/>
              </a:rPr>
              <a:t>valorisation</a:t>
            </a:r>
            <a:r>
              <a:rPr lang="en-US" sz="2000" dirty="0">
                <a:ea typeface="Calibri"/>
                <a:cs typeface="Times New Roman"/>
              </a:rPr>
              <a:t> and research funding. The EGIDA methodology consists of networking and technical activities. The networking activities are:</a:t>
            </a:r>
          </a:p>
          <a:p>
            <a:pPr marL="114300" marR="0" indent="0">
              <a:lnSpc>
                <a:spcPct val="115000"/>
              </a:lnSpc>
              <a:spcBef>
                <a:spcPts val="0"/>
              </a:spcBef>
              <a:spcAft>
                <a:spcPts val="0"/>
              </a:spcAft>
              <a:buNone/>
            </a:pPr>
            <a:r>
              <a:rPr lang="en-US" sz="2000" dirty="0">
                <a:ea typeface="Calibri"/>
                <a:cs typeface="Times New Roman"/>
              </a:rPr>
              <a:t>1.	</a:t>
            </a:r>
            <a:r>
              <a:rPr lang="en-US" sz="2000" u="sng" dirty="0">
                <a:ea typeface="Calibri"/>
                <a:cs typeface="Times New Roman"/>
              </a:rPr>
              <a:t>Identification of stakeholders</a:t>
            </a:r>
            <a:r>
              <a:rPr lang="en-US" sz="2000" dirty="0">
                <a:ea typeface="Calibri"/>
                <a:cs typeface="Times New Roman"/>
              </a:rPr>
              <a:t>,</a:t>
            </a:r>
          </a:p>
          <a:p>
            <a:pPr marL="114300" marR="0" indent="0">
              <a:lnSpc>
                <a:spcPct val="115000"/>
              </a:lnSpc>
              <a:spcBef>
                <a:spcPts val="0"/>
              </a:spcBef>
              <a:spcAft>
                <a:spcPts val="0"/>
              </a:spcAft>
              <a:buNone/>
            </a:pPr>
            <a:r>
              <a:rPr lang="en-US" sz="2000" dirty="0">
                <a:ea typeface="Calibri"/>
                <a:cs typeface="Times New Roman"/>
              </a:rPr>
              <a:t>2.	Assessment of the awareness of GEO/GEOSS in the proposed network,</a:t>
            </a:r>
          </a:p>
          <a:p>
            <a:pPr marL="114300" marR="0" indent="0">
              <a:lnSpc>
                <a:spcPct val="115000"/>
              </a:lnSpc>
              <a:spcBef>
                <a:spcPts val="0"/>
              </a:spcBef>
              <a:spcAft>
                <a:spcPts val="0"/>
              </a:spcAft>
              <a:buNone/>
            </a:pPr>
            <a:r>
              <a:rPr lang="en-US" sz="2000" dirty="0">
                <a:ea typeface="Calibri"/>
                <a:cs typeface="Times New Roman"/>
              </a:rPr>
              <a:t>3.	</a:t>
            </a:r>
            <a:r>
              <a:rPr lang="en-US" sz="2000" u="sng" dirty="0">
                <a:ea typeface="Calibri"/>
                <a:cs typeface="Times New Roman"/>
              </a:rPr>
              <a:t>Dissemination of the GEO/GEOSS initiative in the proposed network</a:t>
            </a:r>
            <a:r>
              <a:rPr lang="en-US" sz="2000" dirty="0">
                <a:ea typeface="Calibri"/>
                <a:cs typeface="Times New Roman"/>
              </a:rPr>
              <a:t>,</a:t>
            </a:r>
          </a:p>
          <a:p>
            <a:pPr marL="114300" marR="0" indent="0">
              <a:lnSpc>
                <a:spcPct val="115000"/>
              </a:lnSpc>
              <a:spcBef>
                <a:spcPts val="0"/>
              </a:spcBef>
              <a:spcAft>
                <a:spcPts val="0"/>
              </a:spcAft>
              <a:buNone/>
            </a:pPr>
            <a:r>
              <a:rPr lang="en-US" sz="2000" dirty="0">
                <a:ea typeface="Calibri"/>
                <a:cs typeface="Times New Roman"/>
              </a:rPr>
              <a:t>4.	Establishment and operation of the network,</a:t>
            </a:r>
          </a:p>
          <a:p>
            <a:pPr marL="114300" marR="0" indent="0">
              <a:lnSpc>
                <a:spcPct val="115000"/>
              </a:lnSpc>
              <a:spcBef>
                <a:spcPts val="0"/>
              </a:spcBef>
              <a:spcAft>
                <a:spcPts val="0"/>
              </a:spcAft>
              <a:buNone/>
            </a:pPr>
            <a:r>
              <a:rPr lang="en-US" sz="2000" dirty="0">
                <a:ea typeface="Calibri"/>
                <a:cs typeface="Times New Roman"/>
              </a:rPr>
              <a:t>5.	Address sustainability of the (re-)engineering process</a:t>
            </a:r>
            <a:r>
              <a:rPr lang="en-US" sz="2000" dirty="0" smtClean="0">
                <a:ea typeface="Calibri"/>
                <a:cs typeface="Times New Roman"/>
              </a:rPr>
              <a:t>.</a:t>
            </a:r>
            <a:endParaRPr lang="en-US" sz="2000" dirty="0">
              <a:ea typeface="Calibri"/>
              <a:cs typeface="Times New Roman"/>
            </a:endParaRPr>
          </a:p>
        </p:txBody>
      </p:sp>
    </p:spTree>
    <p:extLst>
      <p:ext uri="{BB962C8B-B14F-4D97-AF65-F5344CB8AC3E}">
        <p14:creationId xmlns:p14="http://schemas.microsoft.com/office/powerpoint/2010/main" val="13648122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16</a:t>
            </a:fld>
            <a:endParaRPr lang="en-US" dirty="0"/>
          </a:p>
        </p:txBody>
      </p:sp>
      <p:sp>
        <p:nvSpPr>
          <p:cNvPr id="5124" name="Title 1"/>
          <p:cNvSpPr>
            <a:spLocks noGrp="1"/>
          </p:cNvSpPr>
          <p:nvPr>
            <p:ph type="ctrTitle"/>
          </p:nvPr>
        </p:nvSpPr>
        <p:spPr>
          <a:xfrm>
            <a:off x="1371600" y="304800"/>
            <a:ext cx="7391400" cy="762000"/>
          </a:xfrm>
        </p:spPr>
        <p:txBody>
          <a:bodyPr/>
          <a:lstStyle/>
          <a:p>
            <a:r>
              <a:rPr lang="en-US" sz="3200" dirty="0" smtClean="0"/>
              <a:t>Deliverables </a:t>
            </a:r>
            <a:r>
              <a:rPr lang="es-MX" sz="3200" dirty="0" smtClean="0"/>
              <a:t>of WP 12</a:t>
            </a:r>
            <a:endParaRPr lang="en-US" sz="3200" dirty="0"/>
          </a:p>
        </p:txBody>
      </p:sp>
      <p:sp>
        <p:nvSpPr>
          <p:cNvPr id="3" name="Subtitle 2"/>
          <p:cNvSpPr>
            <a:spLocks noGrp="1"/>
          </p:cNvSpPr>
          <p:nvPr>
            <p:ph type="subTitle" idx="4294967295"/>
          </p:nvPr>
        </p:nvSpPr>
        <p:spPr>
          <a:xfrm>
            <a:off x="152400" y="1219200"/>
            <a:ext cx="8839200" cy="5486400"/>
          </a:xfrm>
        </p:spPr>
        <p:txBody>
          <a:bodyPr>
            <a:noAutofit/>
          </a:bodyPr>
          <a:lstStyle/>
          <a:p>
            <a:pPr marL="114300" marR="0" indent="0">
              <a:lnSpc>
                <a:spcPct val="115000"/>
              </a:lnSpc>
              <a:spcBef>
                <a:spcPts val="0"/>
              </a:spcBef>
              <a:spcAft>
                <a:spcPts val="0"/>
              </a:spcAft>
              <a:buNone/>
            </a:pPr>
            <a:endParaRPr lang="en-US" sz="2000" dirty="0" smtClean="0">
              <a:ea typeface="Calibri"/>
              <a:cs typeface="Times New Roman"/>
            </a:endParaRPr>
          </a:p>
          <a:p>
            <a:pPr marL="114300" marR="0" indent="0">
              <a:lnSpc>
                <a:spcPct val="115000"/>
              </a:lnSpc>
              <a:spcBef>
                <a:spcPts val="0"/>
              </a:spcBef>
              <a:spcAft>
                <a:spcPts val="0"/>
              </a:spcAft>
              <a:buNone/>
            </a:pPr>
            <a:r>
              <a:rPr lang="en-US" sz="2000" dirty="0" smtClean="0">
                <a:ea typeface="Calibri"/>
                <a:cs typeface="Times New Roman"/>
              </a:rPr>
              <a:t>D12.01 </a:t>
            </a:r>
            <a:r>
              <a:rPr lang="en-US" sz="2000" dirty="0">
                <a:ea typeface="Calibri"/>
                <a:cs typeface="Times New Roman"/>
              </a:rPr>
              <a:t>Impact assessment Latin America </a:t>
            </a:r>
            <a:endParaRPr lang="en-US" sz="2000" dirty="0" smtClean="0">
              <a:ea typeface="Calibri"/>
              <a:cs typeface="Times New Roman"/>
            </a:endParaRPr>
          </a:p>
          <a:p>
            <a:pPr marL="114300" marR="0" indent="0">
              <a:lnSpc>
                <a:spcPct val="115000"/>
              </a:lnSpc>
              <a:spcBef>
                <a:spcPts val="0"/>
              </a:spcBef>
              <a:spcAft>
                <a:spcPts val="0"/>
              </a:spcAft>
              <a:buNone/>
            </a:pPr>
            <a:endParaRPr lang="en-US" sz="2000" dirty="0">
              <a:ea typeface="Calibri"/>
              <a:cs typeface="Times New Roman"/>
            </a:endParaRPr>
          </a:p>
          <a:p>
            <a:pPr marL="114300" marR="0" indent="0">
              <a:lnSpc>
                <a:spcPct val="115000"/>
              </a:lnSpc>
              <a:spcBef>
                <a:spcPts val="0"/>
              </a:spcBef>
              <a:spcAft>
                <a:spcPts val="0"/>
              </a:spcAft>
              <a:buNone/>
            </a:pPr>
            <a:r>
              <a:rPr lang="en-US" sz="2000" dirty="0">
                <a:ea typeface="Calibri"/>
                <a:cs typeface="Times New Roman"/>
              </a:rPr>
              <a:t>D12.10 Establishment of the stakeholders’ database</a:t>
            </a:r>
            <a:r>
              <a:rPr lang="en-US" sz="2000" dirty="0" smtClean="0">
                <a:ea typeface="Calibri"/>
                <a:cs typeface="Times New Roman"/>
              </a:rPr>
              <a:t>.</a:t>
            </a:r>
          </a:p>
          <a:p>
            <a:pPr marL="114300" marR="0" indent="0">
              <a:lnSpc>
                <a:spcPct val="115000"/>
              </a:lnSpc>
              <a:spcBef>
                <a:spcPts val="0"/>
              </a:spcBef>
              <a:spcAft>
                <a:spcPts val="0"/>
              </a:spcAft>
              <a:buNone/>
            </a:pPr>
            <a:r>
              <a:rPr lang="en-US" sz="2000" dirty="0" smtClean="0">
                <a:ea typeface="Calibri"/>
                <a:cs typeface="Times New Roman"/>
              </a:rPr>
              <a:t> </a:t>
            </a:r>
            <a:endParaRPr lang="en-US" sz="2000" dirty="0">
              <a:ea typeface="Calibri"/>
              <a:cs typeface="Times New Roman"/>
            </a:endParaRPr>
          </a:p>
          <a:p>
            <a:pPr marL="114300" marR="0" indent="0">
              <a:lnSpc>
                <a:spcPct val="115000"/>
              </a:lnSpc>
              <a:spcBef>
                <a:spcPts val="0"/>
              </a:spcBef>
              <a:spcAft>
                <a:spcPts val="0"/>
              </a:spcAft>
              <a:buNone/>
            </a:pPr>
            <a:r>
              <a:rPr lang="en-US" sz="2000" dirty="0">
                <a:ea typeface="Calibri"/>
                <a:cs typeface="Times New Roman"/>
              </a:rPr>
              <a:t>D12.20 </a:t>
            </a:r>
            <a:r>
              <a:rPr lang="en-US" sz="2000" b="1" dirty="0">
                <a:ea typeface="Calibri"/>
                <a:cs typeface="Times New Roman"/>
              </a:rPr>
              <a:t>Capacity building (regular training and online</a:t>
            </a:r>
            <a:r>
              <a:rPr lang="en-US" sz="2000" b="1" dirty="0" smtClean="0">
                <a:ea typeface="Calibri"/>
                <a:cs typeface="Times New Roman"/>
              </a:rPr>
              <a:t>)</a:t>
            </a:r>
          </a:p>
          <a:p>
            <a:pPr marL="114300" marR="0" indent="0">
              <a:lnSpc>
                <a:spcPct val="115000"/>
              </a:lnSpc>
              <a:spcBef>
                <a:spcPts val="0"/>
              </a:spcBef>
              <a:spcAft>
                <a:spcPts val="0"/>
              </a:spcAft>
              <a:buNone/>
            </a:pPr>
            <a:endParaRPr lang="en-US" sz="2000" dirty="0">
              <a:ea typeface="Calibri"/>
              <a:cs typeface="Times New Roman"/>
            </a:endParaRPr>
          </a:p>
          <a:p>
            <a:pPr marL="114300" marR="0" indent="0">
              <a:lnSpc>
                <a:spcPct val="115000"/>
              </a:lnSpc>
              <a:spcBef>
                <a:spcPts val="0"/>
              </a:spcBef>
              <a:spcAft>
                <a:spcPts val="0"/>
              </a:spcAft>
              <a:buNone/>
            </a:pPr>
            <a:r>
              <a:rPr lang="en-US" sz="2000" dirty="0">
                <a:ea typeface="Calibri"/>
                <a:cs typeface="Times New Roman"/>
              </a:rPr>
              <a:t>D12.30 Success stories of EO applications for natural disaster monitoring and </a:t>
            </a:r>
            <a:r>
              <a:rPr lang="en-US" sz="2000" dirty="0" smtClean="0">
                <a:ea typeface="Calibri"/>
                <a:cs typeface="Times New Roman"/>
              </a:rPr>
              <a:t>reduction</a:t>
            </a:r>
          </a:p>
          <a:p>
            <a:pPr marL="114300" marR="0" indent="0">
              <a:lnSpc>
                <a:spcPct val="115000"/>
              </a:lnSpc>
              <a:spcBef>
                <a:spcPts val="0"/>
              </a:spcBef>
              <a:spcAft>
                <a:spcPts val="0"/>
              </a:spcAft>
              <a:buNone/>
            </a:pPr>
            <a:endParaRPr lang="en-US" sz="2000" dirty="0">
              <a:ea typeface="Calibri"/>
              <a:cs typeface="Times New Roman"/>
            </a:endParaRPr>
          </a:p>
          <a:p>
            <a:pPr marL="114300" marR="0" indent="0">
              <a:lnSpc>
                <a:spcPct val="115000"/>
              </a:lnSpc>
              <a:spcBef>
                <a:spcPts val="0"/>
              </a:spcBef>
              <a:spcAft>
                <a:spcPts val="0"/>
              </a:spcAft>
              <a:buNone/>
            </a:pPr>
            <a:r>
              <a:rPr lang="en-US" sz="2000" dirty="0">
                <a:ea typeface="Calibri"/>
                <a:cs typeface="Times New Roman"/>
              </a:rPr>
              <a:t>D12.40 Establishment of local focal points </a:t>
            </a:r>
            <a:r>
              <a:rPr lang="en-US" sz="2000" dirty="0" smtClean="0">
                <a:ea typeface="Calibri"/>
                <a:cs typeface="Times New Roman"/>
              </a:rPr>
              <a:t>nodes</a:t>
            </a:r>
          </a:p>
          <a:p>
            <a:pPr marL="114300" marR="0" indent="0">
              <a:lnSpc>
                <a:spcPct val="115000"/>
              </a:lnSpc>
              <a:spcBef>
                <a:spcPts val="0"/>
              </a:spcBef>
              <a:spcAft>
                <a:spcPts val="0"/>
              </a:spcAft>
              <a:buNone/>
            </a:pPr>
            <a:endParaRPr lang="en-US" sz="2000" dirty="0">
              <a:ea typeface="Calibri"/>
              <a:cs typeface="Times New Roman"/>
            </a:endParaRPr>
          </a:p>
          <a:p>
            <a:pPr marL="114300" marR="0" indent="0">
              <a:lnSpc>
                <a:spcPct val="115000"/>
              </a:lnSpc>
              <a:spcBef>
                <a:spcPts val="0"/>
              </a:spcBef>
              <a:spcAft>
                <a:spcPts val="0"/>
              </a:spcAft>
              <a:buNone/>
            </a:pPr>
            <a:r>
              <a:rPr lang="en-US" sz="2000" dirty="0">
                <a:ea typeface="Calibri"/>
                <a:cs typeface="Times New Roman"/>
              </a:rPr>
              <a:t>D12.50 </a:t>
            </a:r>
            <a:r>
              <a:rPr lang="en-US" sz="2000" b="1" dirty="0">
                <a:ea typeface="Calibri"/>
                <a:cs typeface="Times New Roman"/>
              </a:rPr>
              <a:t>Three dissemination/capacity </a:t>
            </a:r>
            <a:r>
              <a:rPr lang="en-US" sz="2000" b="1" dirty="0" smtClean="0">
                <a:ea typeface="Calibri"/>
                <a:cs typeface="Times New Roman"/>
              </a:rPr>
              <a:t>building seminars</a:t>
            </a:r>
            <a:endParaRPr lang="en-US" sz="2000" b="1" dirty="0">
              <a:ea typeface="Calibri"/>
              <a:cs typeface="Times New Roman"/>
            </a:endParaRPr>
          </a:p>
        </p:txBody>
      </p:sp>
    </p:spTree>
    <p:extLst>
      <p:ext uri="{BB962C8B-B14F-4D97-AF65-F5344CB8AC3E}">
        <p14:creationId xmlns:p14="http://schemas.microsoft.com/office/powerpoint/2010/main" val="35784720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4 Imagen" descr="crectealc.jpg"/>
          <p:cNvPicPr/>
          <p:nvPr/>
        </p:nvPicPr>
        <p:blipFill>
          <a:blip r:embed="rId2" cstate="print"/>
          <a:stretch>
            <a:fillRect/>
          </a:stretch>
        </p:blipFill>
        <p:spPr>
          <a:xfrm>
            <a:off x="579807" y="331714"/>
            <a:ext cx="1110448" cy="1010920"/>
          </a:xfrm>
          <a:prstGeom prst="rect">
            <a:avLst/>
          </a:prstGeom>
        </p:spPr>
      </p:pic>
      <p:pic>
        <p:nvPicPr>
          <p:cNvPr id="3" name="28e49873-ab33-40b5-b4d3-6cc5acd6b444" descr="cid:part5.01000709.01000809@inaoep.mx"/>
          <p:cNvPicPr/>
          <p:nvPr/>
        </p:nvPicPr>
        <p:blipFill>
          <a:blip r:embed="rId3" r:link="rId4" cstate="print"/>
          <a:srcRect/>
          <a:stretch>
            <a:fillRect/>
          </a:stretch>
        </p:blipFill>
        <p:spPr bwMode="auto">
          <a:xfrm>
            <a:off x="1870364" y="351080"/>
            <a:ext cx="1647067" cy="868119"/>
          </a:xfrm>
          <a:prstGeom prst="rect">
            <a:avLst/>
          </a:prstGeom>
          <a:noFill/>
          <a:ln w="9525">
            <a:noFill/>
            <a:miter lim="800000"/>
            <a:headEnd/>
            <a:tailEnd/>
          </a:ln>
        </p:spPr>
      </p:pic>
      <p:pic>
        <p:nvPicPr>
          <p:cNvPr id="4" name="7c2e0131-36d9-4fe1-aada-a1c38d7cbd11" descr="cid:part4.03020502.02000301@inaoep.mx"/>
          <p:cNvPicPr/>
          <p:nvPr/>
        </p:nvPicPr>
        <p:blipFill>
          <a:blip r:embed="rId5" r:link="rId6" cstate="print"/>
          <a:srcRect/>
          <a:stretch>
            <a:fillRect/>
          </a:stretch>
        </p:blipFill>
        <p:spPr bwMode="auto">
          <a:xfrm>
            <a:off x="3721997" y="331714"/>
            <a:ext cx="1085529" cy="887486"/>
          </a:xfrm>
          <a:prstGeom prst="rect">
            <a:avLst/>
          </a:prstGeom>
          <a:noFill/>
          <a:ln w="9525">
            <a:noFill/>
            <a:miter lim="800000"/>
            <a:headEnd/>
            <a:tailEnd/>
          </a:ln>
        </p:spPr>
      </p:pic>
      <p:pic>
        <p:nvPicPr>
          <p:cNvPr id="5" name="Imagen 2"/>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987636" y="331714"/>
            <a:ext cx="1436332" cy="887486"/>
          </a:xfrm>
          <a:prstGeom prst="rect">
            <a:avLst/>
          </a:prstGeom>
          <a:noFill/>
          <a:ln>
            <a:noFill/>
          </a:ln>
        </p:spPr>
      </p:pic>
      <p:pic>
        <p:nvPicPr>
          <p:cNvPr id="6" name="2 Imagen" descr="AIFOCEM 1.1.jpg"/>
          <p:cNvPicPr/>
          <p:nvPr/>
        </p:nvPicPr>
        <p:blipFill>
          <a:blip r:embed="rId8" cstate="print"/>
          <a:stretch>
            <a:fillRect/>
          </a:stretch>
        </p:blipFill>
        <p:spPr>
          <a:xfrm>
            <a:off x="6553201" y="307901"/>
            <a:ext cx="2405940" cy="911298"/>
          </a:xfrm>
          <a:prstGeom prst="rect">
            <a:avLst/>
          </a:prstGeom>
        </p:spPr>
      </p:pic>
      <p:pic>
        <p:nvPicPr>
          <p:cNvPr id="7" name="Imagen 16" descr="C:\Documents and Settings\Aurora Garcia\Configuración local\Archivos temporales de Internet\Content.Word\noaa_logo.png"/>
          <p:cNvPicPr/>
          <p:nvPr/>
        </p:nvPicPr>
        <p:blipFill>
          <a:blip r:embed="rId9" cstate="print"/>
          <a:srcRect/>
          <a:stretch>
            <a:fillRect/>
          </a:stretch>
        </p:blipFill>
        <p:spPr bwMode="auto">
          <a:xfrm>
            <a:off x="579807" y="1536799"/>
            <a:ext cx="958048" cy="915456"/>
          </a:xfrm>
          <a:prstGeom prst="rect">
            <a:avLst/>
          </a:prstGeom>
          <a:noFill/>
          <a:ln w="9525">
            <a:noFill/>
            <a:miter lim="800000"/>
            <a:headEnd/>
            <a:tailEnd/>
          </a:ln>
        </p:spPr>
      </p:pic>
      <p:pic>
        <p:nvPicPr>
          <p:cNvPr id="8" name="10 Imagen" descr="GEO_logo_full.GIF"/>
          <p:cNvPicPr/>
          <p:nvPr/>
        </p:nvPicPr>
        <p:blipFill>
          <a:blip r:embed="rId10" cstate="print"/>
          <a:stretch>
            <a:fillRect/>
          </a:stretch>
        </p:blipFill>
        <p:spPr>
          <a:xfrm>
            <a:off x="2187676" y="1615665"/>
            <a:ext cx="2077085" cy="419100"/>
          </a:xfrm>
          <a:prstGeom prst="rect">
            <a:avLst/>
          </a:prstGeom>
        </p:spPr>
      </p:pic>
      <p:pic>
        <p:nvPicPr>
          <p:cNvPr id="9" name="Imagen 13" descr="C:\Documents and Settings\Aurora Garcia\Configuración local\Archivos temporales de Internet\Content.Word\CEOS_logo_reconstruction.png"/>
          <p:cNvPicPr/>
          <p:nvPr/>
        </p:nvPicPr>
        <p:blipFill>
          <a:blip r:embed="rId11" cstate="print"/>
          <a:srcRect/>
          <a:stretch>
            <a:fillRect/>
          </a:stretch>
        </p:blipFill>
        <p:spPr bwMode="auto">
          <a:xfrm>
            <a:off x="5034289" y="1536799"/>
            <a:ext cx="1343025" cy="419100"/>
          </a:xfrm>
          <a:prstGeom prst="rect">
            <a:avLst/>
          </a:prstGeom>
          <a:noFill/>
          <a:ln w="9525">
            <a:noFill/>
            <a:miter lim="800000"/>
            <a:headEnd/>
            <a:tailEnd/>
          </a:ln>
        </p:spPr>
      </p:pic>
      <p:pic>
        <p:nvPicPr>
          <p:cNvPr id="10" name="Imagen 3" descr="C:\Users\CRECTE~1\AppData\Local\Temp\Inaoe.jpg"/>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377991" y="1536799"/>
            <a:ext cx="885825" cy="800100"/>
          </a:xfrm>
          <a:prstGeom prst="rect">
            <a:avLst/>
          </a:prstGeom>
          <a:noFill/>
          <a:ln>
            <a:noFill/>
          </a:ln>
        </p:spPr>
      </p:pic>
      <p:sp>
        <p:nvSpPr>
          <p:cNvPr id="11" name="Rectangle 10"/>
          <p:cNvSpPr/>
          <p:nvPr/>
        </p:nvSpPr>
        <p:spPr>
          <a:xfrm>
            <a:off x="566064" y="2660612"/>
            <a:ext cx="8140543" cy="3354765"/>
          </a:xfrm>
          <a:prstGeom prst="rect">
            <a:avLst/>
          </a:prstGeom>
        </p:spPr>
        <p:txBody>
          <a:bodyPr wrap="square">
            <a:spAutoFit/>
          </a:bodyPr>
          <a:lstStyle/>
          <a:p>
            <a:pPr defTabSz="457200" fontAlgn="auto">
              <a:spcBef>
                <a:spcPts val="0"/>
              </a:spcBef>
              <a:spcAft>
                <a:spcPts val="0"/>
              </a:spcAft>
            </a:pPr>
            <a:endParaRPr lang="en-US" b="1" i="1" dirty="0" smtClean="0">
              <a:solidFill>
                <a:prstClr val="black"/>
              </a:solidFill>
              <a:latin typeface="Calibri"/>
              <a:cs typeface="+mn-cs"/>
            </a:endParaRPr>
          </a:p>
          <a:p>
            <a:pPr defTabSz="457200" fontAlgn="auto">
              <a:spcBef>
                <a:spcPts val="0"/>
              </a:spcBef>
              <a:spcAft>
                <a:spcPts val="0"/>
              </a:spcAft>
            </a:pPr>
            <a:r>
              <a:rPr lang="en-US" b="1" i="1" dirty="0" smtClean="0">
                <a:solidFill>
                  <a:srgbClr val="0000FF"/>
                </a:solidFill>
                <a:latin typeface="Calibri"/>
                <a:cs typeface="+mn-cs"/>
              </a:rPr>
              <a:t>Workshop </a:t>
            </a:r>
            <a:r>
              <a:rPr lang="en-US" b="1" i="1" dirty="0">
                <a:solidFill>
                  <a:srgbClr val="0000FF"/>
                </a:solidFill>
                <a:latin typeface="Calibri"/>
                <a:cs typeface="+mn-cs"/>
              </a:rPr>
              <a:t>on the Use of Space Science and Technology for the Prevention of </a:t>
            </a:r>
            <a:r>
              <a:rPr lang="en-US" b="1" i="1" dirty="0" smtClean="0">
                <a:solidFill>
                  <a:srgbClr val="0000FF"/>
                </a:solidFill>
                <a:latin typeface="Calibri"/>
                <a:cs typeface="+mn-cs"/>
              </a:rPr>
              <a:t>, and</a:t>
            </a:r>
          </a:p>
          <a:p>
            <a:pPr defTabSz="457200" fontAlgn="auto">
              <a:spcBef>
                <a:spcPts val="0"/>
              </a:spcBef>
              <a:spcAft>
                <a:spcPts val="0"/>
              </a:spcAft>
            </a:pPr>
            <a:r>
              <a:rPr lang="en-US" b="1" i="1" dirty="0" smtClean="0">
                <a:solidFill>
                  <a:srgbClr val="0000FF"/>
                </a:solidFill>
                <a:latin typeface="Calibri"/>
                <a:cs typeface="+mn-cs"/>
              </a:rPr>
              <a:t>                                   Response to, </a:t>
            </a:r>
            <a:r>
              <a:rPr lang="en-US" b="1" i="1" dirty="0">
                <a:solidFill>
                  <a:srgbClr val="0000FF"/>
                </a:solidFill>
                <a:latin typeface="Calibri"/>
                <a:cs typeface="+mn-cs"/>
              </a:rPr>
              <a:t>Disasters in Mesoamerica</a:t>
            </a:r>
            <a:endParaRPr lang="en-US" dirty="0">
              <a:solidFill>
                <a:srgbClr val="0000FF"/>
              </a:solidFill>
              <a:latin typeface="Calibri"/>
              <a:cs typeface="+mn-cs"/>
            </a:endParaRPr>
          </a:p>
          <a:p>
            <a:pPr defTabSz="457200" fontAlgn="auto">
              <a:spcBef>
                <a:spcPts val="0"/>
              </a:spcBef>
              <a:spcAft>
                <a:spcPts val="0"/>
              </a:spcAft>
            </a:pPr>
            <a:r>
              <a:rPr lang="en-US" b="1" i="1" dirty="0">
                <a:solidFill>
                  <a:srgbClr val="0000FF"/>
                </a:solidFill>
                <a:latin typeface="Calibri"/>
                <a:cs typeface="+mn-cs"/>
              </a:rPr>
              <a:t> </a:t>
            </a:r>
            <a:endParaRPr lang="en-US" dirty="0">
              <a:solidFill>
                <a:srgbClr val="0000FF"/>
              </a:solidFill>
              <a:latin typeface="Calibri"/>
              <a:cs typeface="+mn-cs"/>
            </a:endParaRPr>
          </a:p>
          <a:p>
            <a:pPr defTabSz="457200" fontAlgn="auto">
              <a:spcBef>
                <a:spcPts val="0"/>
              </a:spcBef>
              <a:spcAft>
                <a:spcPts val="0"/>
              </a:spcAft>
            </a:pPr>
            <a:r>
              <a:rPr lang="en-US" b="1" i="1" dirty="0" smtClean="0">
                <a:solidFill>
                  <a:srgbClr val="0000FF"/>
                </a:solidFill>
                <a:latin typeface="Calibri"/>
                <a:cs typeface="+mn-cs"/>
              </a:rPr>
              <a:t>                           19 </a:t>
            </a:r>
            <a:r>
              <a:rPr lang="en-US" b="1" i="1" dirty="0">
                <a:solidFill>
                  <a:srgbClr val="0000FF"/>
                </a:solidFill>
                <a:latin typeface="Calibri"/>
                <a:cs typeface="+mn-cs"/>
              </a:rPr>
              <a:t>– 22</a:t>
            </a:r>
            <a:r>
              <a:rPr lang="en-US" b="1" i="1" baseline="30000" dirty="0">
                <a:solidFill>
                  <a:srgbClr val="0000FF"/>
                </a:solidFill>
                <a:latin typeface="Calibri"/>
                <a:cs typeface="+mn-cs"/>
              </a:rPr>
              <a:t> </a:t>
            </a:r>
            <a:r>
              <a:rPr lang="en-US" b="1" i="1" dirty="0" smtClean="0">
                <a:solidFill>
                  <a:srgbClr val="0000FF"/>
                </a:solidFill>
                <a:latin typeface="Calibri"/>
                <a:cs typeface="+mn-cs"/>
              </a:rPr>
              <a:t> November </a:t>
            </a:r>
            <a:r>
              <a:rPr lang="en-US" b="1" i="1" dirty="0">
                <a:solidFill>
                  <a:srgbClr val="0000FF"/>
                </a:solidFill>
                <a:latin typeface="Calibri"/>
                <a:cs typeface="+mn-cs"/>
              </a:rPr>
              <a:t>2013, </a:t>
            </a:r>
            <a:r>
              <a:rPr lang="en-US" b="1" i="1" dirty="0" smtClean="0">
                <a:solidFill>
                  <a:srgbClr val="0000FF"/>
                </a:solidFill>
                <a:latin typeface="Calibri"/>
                <a:cs typeface="+mn-cs"/>
              </a:rPr>
              <a:t>MCTP, Tuxtla </a:t>
            </a:r>
            <a:r>
              <a:rPr lang="en-US" b="1" i="1" dirty="0">
                <a:solidFill>
                  <a:srgbClr val="0000FF"/>
                </a:solidFill>
                <a:latin typeface="Calibri"/>
                <a:cs typeface="+mn-cs"/>
              </a:rPr>
              <a:t>Gutiérrez, </a:t>
            </a:r>
            <a:r>
              <a:rPr lang="en-US" b="1" i="1" dirty="0" smtClean="0">
                <a:solidFill>
                  <a:srgbClr val="0000FF"/>
                </a:solidFill>
                <a:latin typeface="Calibri"/>
                <a:cs typeface="+mn-cs"/>
              </a:rPr>
              <a:t>Mexico</a:t>
            </a:r>
            <a:endParaRPr lang="en-US" dirty="0">
              <a:solidFill>
                <a:srgbClr val="0000FF"/>
              </a:solidFill>
              <a:latin typeface="Calibri"/>
              <a:cs typeface="+mn-cs"/>
            </a:endParaRPr>
          </a:p>
          <a:p>
            <a:pPr defTabSz="457200" fontAlgn="auto">
              <a:spcBef>
                <a:spcPts val="0"/>
              </a:spcBef>
              <a:spcAft>
                <a:spcPts val="0"/>
              </a:spcAft>
            </a:pPr>
            <a:endParaRPr lang="en-US" dirty="0" smtClean="0">
              <a:solidFill>
                <a:srgbClr val="0000FF"/>
              </a:solidFill>
              <a:latin typeface="Calibri"/>
              <a:cs typeface="+mn-cs"/>
            </a:endParaRPr>
          </a:p>
          <a:p>
            <a:pPr defTabSz="457200" fontAlgn="auto">
              <a:spcBef>
                <a:spcPts val="0"/>
              </a:spcBef>
              <a:spcAft>
                <a:spcPts val="0"/>
              </a:spcAft>
            </a:pPr>
            <a:endParaRPr lang="en-US" dirty="0" smtClean="0">
              <a:solidFill>
                <a:srgbClr val="0000FF"/>
              </a:solidFill>
              <a:latin typeface="Calibri"/>
              <a:cs typeface="+mn-cs"/>
            </a:endParaRPr>
          </a:p>
          <a:p>
            <a:pPr algn="ctr" defTabSz="457200" fontAlgn="auto">
              <a:spcBef>
                <a:spcPts val="0"/>
              </a:spcBef>
              <a:spcAft>
                <a:spcPts val="0"/>
              </a:spcAft>
            </a:pPr>
            <a:r>
              <a:rPr lang="en-US" sz="1600" b="1" dirty="0">
                <a:solidFill>
                  <a:srgbClr val="0000FF"/>
                </a:solidFill>
                <a:latin typeface="Calibri"/>
                <a:cs typeface="+mn-cs"/>
              </a:rPr>
              <a:t>Organizing Committee: </a:t>
            </a:r>
            <a:endParaRPr lang="en-US" sz="1600" b="1" dirty="0" smtClean="0">
              <a:solidFill>
                <a:srgbClr val="0000FF"/>
              </a:solidFill>
              <a:latin typeface="Calibri"/>
              <a:cs typeface="+mn-cs"/>
            </a:endParaRPr>
          </a:p>
          <a:p>
            <a:pPr algn="ctr" defTabSz="457200" fontAlgn="auto">
              <a:spcBef>
                <a:spcPts val="0"/>
              </a:spcBef>
              <a:spcAft>
                <a:spcPts val="0"/>
              </a:spcAft>
            </a:pPr>
            <a:r>
              <a:rPr lang="en-US" sz="1600" b="1" dirty="0" smtClean="0">
                <a:solidFill>
                  <a:srgbClr val="0000FF"/>
                </a:solidFill>
                <a:latin typeface="Calibri"/>
                <a:cs typeface="+mn-cs"/>
              </a:rPr>
              <a:t>S. Camacho </a:t>
            </a:r>
            <a:r>
              <a:rPr lang="en-US" sz="1600" b="1" dirty="0">
                <a:solidFill>
                  <a:srgbClr val="0000FF"/>
                </a:solidFill>
                <a:latin typeface="Calibri"/>
                <a:cs typeface="+mn-cs"/>
              </a:rPr>
              <a:t>(CRECTEALC), </a:t>
            </a:r>
            <a:r>
              <a:rPr lang="en-US" sz="1600" b="1" dirty="0" smtClean="0">
                <a:solidFill>
                  <a:srgbClr val="0000FF"/>
                </a:solidFill>
                <a:latin typeface="Calibri"/>
                <a:cs typeface="+mn-cs"/>
              </a:rPr>
              <a:t>R. Williamson </a:t>
            </a:r>
            <a:r>
              <a:rPr lang="en-US" sz="1600" b="1" dirty="0">
                <a:solidFill>
                  <a:srgbClr val="0000FF"/>
                </a:solidFill>
                <a:latin typeface="Calibri"/>
                <a:cs typeface="+mn-cs"/>
              </a:rPr>
              <a:t>(SWF</a:t>
            </a:r>
            <a:r>
              <a:rPr lang="en-US" sz="1600" b="1" dirty="0" smtClean="0">
                <a:solidFill>
                  <a:srgbClr val="0000FF"/>
                </a:solidFill>
                <a:latin typeface="Calibri"/>
                <a:cs typeface="+mn-cs"/>
              </a:rPr>
              <a:t>), T. Chow (SWF), E. </a:t>
            </a:r>
            <a:r>
              <a:rPr lang="en-US" sz="1600" b="1" dirty="0">
                <a:solidFill>
                  <a:srgbClr val="0000FF"/>
                </a:solidFill>
                <a:latin typeface="Calibri"/>
                <a:cs typeface="+mn-cs"/>
              </a:rPr>
              <a:t>Santos (MCTP</a:t>
            </a:r>
            <a:r>
              <a:rPr lang="en-US" sz="1600" b="1" dirty="0" smtClean="0">
                <a:solidFill>
                  <a:srgbClr val="0000FF"/>
                </a:solidFill>
                <a:latin typeface="Calibri"/>
                <a:cs typeface="+mn-cs"/>
              </a:rPr>
              <a:t>), J. </a:t>
            </a:r>
            <a:r>
              <a:rPr lang="en-US" sz="1600" b="1" dirty="0" err="1">
                <a:solidFill>
                  <a:srgbClr val="0000FF"/>
                </a:solidFill>
                <a:latin typeface="Calibri"/>
                <a:cs typeface="+mn-cs"/>
              </a:rPr>
              <a:t>Guichard</a:t>
            </a:r>
            <a:r>
              <a:rPr lang="en-US" sz="1600" b="1" dirty="0">
                <a:solidFill>
                  <a:srgbClr val="0000FF"/>
                </a:solidFill>
                <a:latin typeface="Calibri"/>
                <a:cs typeface="+mn-cs"/>
              </a:rPr>
              <a:t> (INAOE), </a:t>
            </a:r>
            <a:r>
              <a:rPr lang="en-US" sz="1600" b="1" dirty="0" smtClean="0">
                <a:solidFill>
                  <a:srgbClr val="0000FF"/>
                </a:solidFill>
                <a:latin typeface="Calibri"/>
                <a:cs typeface="+mn-cs"/>
              </a:rPr>
              <a:t>J. </a:t>
            </a:r>
            <a:r>
              <a:rPr lang="en-US" sz="1600" b="1" dirty="0" err="1" smtClean="0">
                <a:solidFill>
                  <a:srgbClr val="0000FF"/>
                </a:solidFill>
                <a:latin typeface="Calibri"/>
                <a:cs typeface="+mn-cs"/>
              </a:rPr>
              <a:t>Sutherlun</a:t>
            </a:r>
            <a:r>
              <a:rPr lang="en-US" sz="1600" b="1" dirty="0" smtClean="0">
                <a:solidFill>
                  <a:srgbClr val="0000FF"/>
                </a:solidFill>
                <a:latin typeface="Calibri"/>
                <a:cs typeface="+mn-cs"/>
              </a:rPr>
              <a:t> </a:t>
            </a:r>
            <a:r>
              <a:rPr lang="en-US" sz="1600" b="1" dirty="0">
                <a:solidFill>
                  <a:srgbClr val="0000FF"/>
                </a:solidFill>
                <a:latin typeface="Calibri"/>
                <a:cs typeface="+mn-cs"/>
              </a:rPr>
              <a:t>(NOAA), </a:t>
            </a:r>
            <a:r>
              <a:rPr lang="en-US" sz="1600" b="1" dirty="0" smtClean="0">
                <a:solidFill>
                  <a:srgbClr val="0000FF"/>
                </a:solidFill>
                <a:latin typeface="Calibri"/>
                <a:cs typeface="+mn-cs"/>
              </a:rPr>
              <a:t>N. </a:t>
            </a:r>
            <a:r>
              <a:rPr lang="en-US" sz="1600" b="1" dirty="0" err="1">
                <a:solidFill>
                  <a:srgbClr val="0000FF"/>
                </a:solidFill>
                <a:latin typeface="Calibri"/>
                <a:cs typeface="+mn-cs"/>
              </a:rPr>
              <a:t>Searby</a:t>
            </a:r>
            <a:r>
              <a:rPr lang="en-US" sz="1600" b="1" dirty="0">
                <a:solidFill>
                  <a:srgbClr val="0000FF"/>
                </a:solidFill>
                <a:latin typeface="Calibri"/>
                <a:cs typeface="+mn-cs"/>
              </a:rPr>
              <a:t> </a:t>
            </a:r>
            <a:r>
              <a:rPr lang="en-US" sz="1600" b="1" dirty="0" smtClean="0">
                <a:solidFill>
                  <a:srgbClr val="0000FF"/>
                </a:solidFill>
                <a:latin typeface="Calibri"/>
                <a:cs typeface="+mn-cs"/>
              </a:rPr>
              <a:t>(CEOS </a:t>
            </a:r>
            <a:r>
              <a:rPr lang="en-US" sz="1600" b="1" dirty="0" err="1" smtClean="0">
                <a:solidFill>
                  <a:srgbClr val="0000FF"/>
                </a:solidFill>
                <a:latin typeface="Calibri"/>
                <a:cs typeface="+mn-cs"/>
              </a:rPr>
              <a:t>WGCapD</a:t>
            </a:r>
            <a:r>
              <a:rPr lang="en-US" dirty="0" smtClean="0">
                <a:solidFill>
                  <a:srgbClr val="0000FF"/>
                </a:solidFill>
                <a:latin typeface="Calibri"/>
                <a:cs typeface="+mn-cs"/>
              </a:rPr>
              <a:t>)</a:t>
            </a:r>
            <a:endParaRPr lang="en-US" dirty="0">
              <a:solidFill>
                <a:srgbClr val="0000FF"/>
              </a:solidFill>
              <a:latin typeface="Calibri"/>
              <a:cs typeface="+mn-cs"/>
            </a:endParaRPr>
          </a:p>
          <a:p>
            <a:pPr defTabSz="457200" fontAlgn="auto">
              <a:spcBef>
                <a:spcPts val="0"/>
              </a:spcBef>
              <a:spcAft>
                <a:spcPts val="0"/>
              </a:spcAft>
            </a:pPr>
            <a:endParaRPr lang="en-US" dirty="0">
              <a:solidFill>
                <a:srgbClr val="0000FF"/>
              </a:solidFill>
              <a:latin typeface="Calibri"/>
              <a:cs typeface="+mn-cs"/>
            </a:endParaRPr>
          </a:p>
          <a:p>
            <a:pPr defTabSz="457200" fontAlgn="auto">
              <a:spcBef>
                <a:spcPts val="0"/>
              </a:spcBef>
              <a:spcAft>
                <a:spcPts val="0"/>
              </a:spcAft>
            </a:pPr>
            <a:r>
              <a:rPr lang="en-US" dirty="0" smtClean="0">
                <a:solidFill>
                  <a:srgbClr val="0000FF"/>
                </a:solidFill>
                <a:latin typeface="Calibri"/>
                <a:cs typeface="+mn-cs"/>
              </a:rPr>
              <a:t>                                                        </a:t>
            </a:r>
            <a:endParaRPr lang="en-US" dirty="0">
              <a:solidFill>
                <a:srgbClr val="0000FF"/>
              </a:solidFill>
              <a:latin typeface="Calibri"/>
              <a:cs typeface="+mn-cs"/>
            </a:endParaRPr>
          </a:p>
        </p:txBody>
      </p:sp>
      <p:sp>
        <p:nvSpPr>
          <p:cNvPr id="12" name="Rectangle 11"/>
          <p:cNvSpPr/>
          <p:nvPr/>
        </p:nvSpPr>
        <p:spPr>
          <a:xfrm>
            <a:off x="2872326" y="4108276"/>
            <a:ext cx="3551642" cy="1477328"/>
          </a:xfrm>
          <a:prstGeom prst="rect">
            <a:avLst/>
          </a:prstGeom>
        </p:spPr>
        <p:txBody>
          <a:bodyPr wrap="square">
            <a:spAutoFit/>
          </a:bodyPr>
          <a:lstStyle/>
          <a:p>
            <a:pPr defTabSz="457200" fontAlgn="auto">
              <a:spcBef>
                <a:spcPts val="0"/>
              </a:spcBef>
              <a:spcAft>
                <a:spcPts val="0"/>
              </a:spcAft>
            </a:pPr>
            <a:endParaRPr lang="en-US" b="1" dirty="0" smtClean="0">
              <a:solidFill>
                <a:prstClr val="black"/>
              </a:solidFill>
              <a:latin typeface="Calibri"/>
              <a:cs typeface="+mn-cs"/>
            </a:endParaRPr>
          </a:p>
          <a:p>
            <a:pPr defTabSz="457200" fontAlgn="auto">
              <a:spcBef>
                <a:spcPts val="0"/>
              </a:spcBef>
              <a:spcAft>
                <a:spcPts val="0"/>
              </a:spcAft>
            </a:pPr>
            <a:endParaRPr lang="en-US" b="1" dirty="0" smtClean="0">
              <a:solidFill>
                <a:prstClr val="black"/>
              </a:solidFill>
              <a:latin typeface="Calibri"/>
              <a:cs typeface="+mn-cs"/>
            </a:endParaRPr>
          </a:p>
          <a:p>
            <a:pPr defTabSz="457200" fontAlgn="auto">
              <a:spcBef>
                <a:spcPts val="0"/>
              </a:spcBef>
              <a:spcAft>
                <a:spcPts val="0"/>
              </a:spcAft>
            </a:pPr>
            <a:endParaRPr lang="en-US" b="1" dirty="0">
              <a:solidFill>
                <a:prstClr val="black"/>
              </a:solidFill>
              <a:latin typeface="Calibri"/>
              <a:cs typeface="+mn-cs"/>
            </a:endParaRPr>
          </a:p>
          <a:p>
            <a:pPr defTabSz="457200" fontAlgn="auto">
              <a:spcBef>
                <a:spcPts val="0"/>
              </a:spcBef>
              <a:spcAft>
                <a:spcPts val="0"/>
              </a:spcAft>
            </a:pPr>
            <a:endParaRPr lang="en-US" b="1" dirty="0" smtClean="0">
              <a:solidFill>
                <a:prstClr val="black"/>
              </a:solidFill>
              <a:latin typeface="Calibri"/>
              <a:cs typeface="+mn-cs"/>
            </a:endParaRPr>
          </a:p>
          <a:p>
            <a:pPr defTabSz="457200" fontAlgn="auto">
              <a:spcBef>
                <a:spcPts val="0"/>
              </a:spcBef>
              <a:spcAft>
                <a:spcPts val="0"/>
              </a:spcAft>
            </a:pPr>
            <a:endParaRPr lang="en-US" dirty="0">
              <a:solidFill>
                <a:prstClr val="black"/>
              </a:solidFill>
              <a:latin typeface="Calibri"/>
              <a:cs typeface="+mn-cs"/>
            </a:endParaRPr>
          </a:p>
        </p:txBody>
      </p:sp>
    </p:spTree>
    <p:extLst>
      <p:ext uri="{BB962C8B-B14F-4D97-AF65-F5344CB8AC3E}">
        <p14:creationId xmlns:p14="http://schemas.microsoft.com/office/powerpoint/2010/main" val="9661750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2400" y="533400"/>
            <a:ext cx="8991600" cy="5525102"/>
          </a:xfrm>
          <a:prstGeom prst="rect">
            <a:avLst/>
          </a:prstGeom>
        </p:spPr>
        <p:txBody>
          <a:bodyPr wrap="square">
            <a:spAutoFit/>
          </a:bodyPr>
          <a:lstStyle/>
          <a:p>
            <a:pPr lvl="0" defTabSz="457200" fontAlgn="auto">
              <a:lnSpc>
                <a:spcPct val="115000"/>
              </a:lnSpc>
              <a:spcBef>
                <a:spcPts val="0"/>
              </a:spcBef>
              <a:spcAft>
                <a:spcPts val="1000"/>
              </a:spcAft>
            </a:pPr>
            <a:r>
              <a:rPr lang="en-US" b="1" u="sng" dirty="0">
                <a:solidFill>
                  <a:srgbClr val="0000FF"/>
                </a:solidFill>
                <a:latin typeface="Calibri"/>
                <a:cs typeface="+mn-cs"/>
              </a:rPr>
              <a:t>Objective and Goal</a:t>
            </a:r>
          </a:p>
          <a:p>
            <a:pPr lvl="0" defTabSz="457200" fontAlgn="auto">
              <a:spcBef>
                <a:spcPts val="0"/>
              </a:spcBef>
              <a:spcAft>
                <a:spcPts val="0"/>
              </a:spcAft>
            </a:pPr>
            <a:r>
              <a:rPr lang="en-US" dirty="0">
                <a:solidFill>
                  <a:srgbClr val="0000FF"/>
                </a:solidFill>
                <a:latin typeface="Calibri"/>
                <a:cs typeface="+mn-cs"/>
              </a:rPr>
              <a:t>The central objective of the Workshop was to </a:t>
            </a:r>
            <a:r>
              <a:rPr lang="en-US" b="1" dirty="0">
                <a:solidFill>
                  <a:srgbClr val="0000FF"/>
                </a:solidFill>
                <a:latin typeface="Calibri"/>
                <a:cs typeface="+mn-cs"/>
              </a:rPr>
              <a:t>demonstrate and build capacity in the use of Earth Observation images from various satellites for disaster prevention and relief. </a:t>
            </a:r>
          </a:p>
          <a:p>
            <a:pPr lvl="0" defTabSz="457200" fontAlgn="auto">
              <a:spcBef>
                <a:spcPts val="0"/>
              </a:spcBef>
              <a:spcAft>
                <a:spcPts val="0"/>
              </a:spcAft>
            </a:pPr>
            <a:endParaRPr lang="en-US" b="1" dirty="0">
              <a:solidFill>
                <a:srgbClr val="0000FF"/>
              </a:solidFill>
              <a:latin typeface="Calibri"/>
              <a:cs typeface="+mn-cs"/>
            </a:endParaRPr>
          </a:p>
          <a:p>
            <a:pPr lvl="0" defTabSz="457200" fontAlgn="auto">
              <a:spcBef>
                <a:spcPts val="0"/>
              </a:spcBef>
              <a:spcAft>
                <a:spcPts val="0"/>
              </a:spcAft>
            </a:pPr>
            <a:r>
              <a:rPr lang="en-US" b="1" u="sng" dirty="0">
                <a:solidFill>
                  <a:srgbClr val="0000FF"/>
                </a:solidFill>
                <a:latin typeface="Calibri"/>
                <a:cs typeface="+mn-cs"/>
              </a:rPr>
              <a:t>Profile of Participants</a:t>
            </a:r>
          </a:p>
          <a:p>
            <a:pPr lvl="0" defTabSz="457200" fontAlgn="auto">
              <a:spcBef>
                <a:spcPts val="0"/>
              </a:spcBef>
              <a:spcAft>
                <a:spcPts val="0"/>
              </a:spcAft>
            </a:pPr>
            <a:endParaRPr lang="en-US" b="1" u="sng" dirty="0">
              <a:solidFill>
                <a:srgbClr val="0000FF"/>
              </a:solidFill>
              <a:latin typeface="Calibri"/>
              <a:cs typeface="+mn-cs"/>
            </a:endParaRPr>
          </a:p>
          <a:p>
            <a:pPr lvl="0" defTabSz="457200" fontAlgn="auto">
              <a:spcBef>
                <a:spcPts val="0"/>
              </a:spcBef>
              <a:spcAft>
                <a:spcPts val="0"/>
              </a:spcAft>
            </a:pPr>
            <a:r>
              <a:rPr lang="en-US" dirty="0">
                <a:solidFill>
                  <a:srgbClr val="0000FF"/>
                </a:solidFill>
                <a:latin typeface="Calibri"/>
                <a:cs typeface="+mn-cs"/>
              </a:rPr>
              <a:t>Participants were representatives of </a:t>
            </a:r>
            <a:r>
              <a:rPr lang="en-US" b="1" dirty="0">
                <a:solidFill>
                  <a:srgbClr val="0000FF"/>
                </a:solidFill>
                <a:latin typeface="Calibri"/>
                <a:cs typeface="+mn-cs"/>
              </a:rPr>
              <a:t>disaster prevention and civil protection authorities from Mesoamerican countries and remote sensing and geographical information system experts </a:t>
            </a:r>
            <a:r>
              <a:rPr lang="en-US" dirty="0">
                <a:solidFill>
                  <a:srgbClr val="0000FF"/>
                </a:solidFill>
                <a:latin typeface="Calibri"/>
                <a:cs typeface="+mn-cs"/>
              </a:rPr>
              <a:t>from regional space science and technology institutions, from space-related institutions from the United States and from the United Nations.</a:t>
            </a:r>
          </a:p>
          <a:p>
            <a:pPr lvl="0" defTabSz="457200" fontAlgn="auto">
              <a:spcBef>
                <a:spcPts val="0"/>
              </a:spcBef>
              <a:spcAft>
                <a:spcPts val="0"/>
              </a:spcAft>
            </a:pPr>
            <a:endParaRPr lang="en-US" dirty="0">
              <a:solidFill>
                <a:srgbClr val="0000FF"/>
              </a:solidFill>
              <a:latin typeface="Calibri"/>
              <a:cs typeface="+mn-cs"/>
            </a:endParaRPr>
          </a:p>
          <a:p>
            <a:pPr lvl="0" defTabSz="457200" fontAlgn="auto">
              <a:spcBef>
                <a:spcPts val="0"/>
              </a:spcBef>
              <a:spcAft>
                <a:spcPts val="0"/>
              </a:spcAft>
            </a:pPr>
            <a:r>
              <a:rPr lang="en-US" b="1" u="sng" dirty="0">
                <a:solidFill>
                  <a:srgbClr val="0000FF"/>
                </a:solidFill>
                <a:latin typeface="Calibri"/>
                <a:cs typeface="+mn-cs"/>
              </a:rPr>
              <a:t>Co-organizers</a:t>
            </a:r>
            <a:endParaRPr lang="en-US" u="sng" dirty="0">
              <a:solidFill>
                <a:srgbClr val="0000FF"/>
              </a:solidFill>
              <a:latin typeface="Calibri"/>
              <a:cs typeface="+mn-cs"/>
            </a:endParaRPr>
          </a:p>
          <a:p>
            <a:pPr lvl="0" defTabSz="457200" fontAlgn="auto">
              <a:spcBef>
                <a:spcPts val="0"/>
              </a:spcBef>
              <a:spcAft>
                <a:spcPts val="0"/>
              </a:spcAft>
            </a:pPr>
            <a:endParaRPr lang="en-US" b="1" i="1" dirty="0">
              <a:solidFill>
                <a:srgbClr val="0000FF"/>
              </a:solidFill>
              <a:latin typeface="Calibri"/>
              <a:cs typeface="+mn-cs"/>
            </a:endParaRPr>
          </a:p>
          <a:p>
            <a:pPr lvl="0" algn="just" defTabSz="457200" fontAlgn="auto">
              <a:spcBef>
                <a:spcPts val="0"/>
              </a:spcBef>
              <a:spcAft>
                <a:spcPts val="0"/>
              </a:spcAft>
            </a:pPr>
            <a:r>
              <a:rPr lang="en-US" dirty="0">
                <a:solidFill>
                  <a:srgbClr val="0000FF"/>
                </a:solidFill>
                <a:latin typeface="Calibri"/>
                <a:cs typeface="+mn-cs"/>
              </a:rPr>
              <a:t>The Workshop was co-organized by the Regional Centre for Space Science Education for Latin America and the Caribbean (CRECTEALC), the Mesoamerican Centre for Theoretical Physics (MCTP), the Association of Institutions for Fostering Mexican Space Sciences (AIFOCEM), the Secure World Foundation (SWF), the National Oceanographic and Atmospheric Administration as co-chair of the CEOS Working Group on Capacity Building and Data Democracy </a:t>
            </a:r>
            <a:r>
              <a:rPr lang="en-US" b="1" dirty="0">
                <a:solidFill>
                  <a:srgbClr val="0000FF"/>
                </a:solidFill>
                <a:latin typeface="Calibri"/>
                <a:cs typeface="+mn-cs"/>
              </a:rPr>
              <a:t>(</a:t>
            </a:r>
            <a:r>
              <a:rPr lang="en-US" b="1" dirty="0" err="1">
                <a:solidFill>
                  <a:srgbClr val="0000FF"/>
                </a:solidFill>
                <a:latin typeface="Calibri"/>
                <a:cs typeface="+mn-cs"/>
              </a:rPr>
              <a:t>WGCapD</a:t>
            </a:r>
            <a:r>
              <a:rPr lang="en-US" dirty="0">
                <a:solidFill>
                  <a:srgbClr val="0000FF"/>
                </a:solidFill>
                <a:latin typeface="Calibri"/>
                <a:cs typeface="+mn-cs"/>
              </a:rPr>
              <a:t>) and the National Institute for Astrophysics, Optics and Electronics (INAOE) .</a:t>
            </a:r>
          </a:p>
        </p:txBody>
      </p:sp>
    </p:spTree>
    <p:extLst>
      <p:ext uri="{BB962C8B-B14F-4D97-AF65-F5344CB8AC3E}">
        <p14:creationId xmlns:p14="http://schemas.microsoft.com/office/powerpoint/2010/main" val="12529710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981" y="212491"/>
            <a:ext cx="8823724" cy="4524315"/>
          </a:xfrm>
          <a:prstGeom prst="rect">
            <a:avLst/>
          </a:prstGeom>
        </p:spPr>
        <p:txBody>
          <a:bodyPr wrap="square">
            <a:spAutoFit/>
          </a:bodyPr>
          <a:lstStyle/>
          <a:p>
            <a:pPr algn="just" defTabSz="457200" fontAlgn="auto">
              <a:spcBef>
                <a:spcPts val="0"/>
              </a:spcBef>
              <a:spcAft>
                <a:spcPts val="0"/>
              </a:spcAft>
            </a:pPr>
            <a:r>
              <a:rPr lang="en-US" b="1" u="sng" dirty="0" smtClean="0">
                <a:solidFill>
                  <a:srgbClr val="0000FF"/>
                </a:solidFill>
                <a:latin typeface="Calibri"/>
                <a:cs typeface="+mn-cs"/>
              </a:rPr>
              <a:t>FINANCIAL SUPPORT</a:t>
            </a:r>
          </a:p>
          <a:p>
            <a:pPr algn="just" defTabSz="457200" fontAlgn="auto">
              <a:spcBef>
                <a:spcPts val="0"/>
              </a:spcBef>
              <a:spcAft>
                <a:spcPts val="0"/>
              </a:spcAft>
            </a:pPr>
            <a:endParaRPr lang="en-US" dirty="0" smtClean="0">
              <a:solidFill>
                <a:srgbClr val="0000FF"/>
              </a:solidFill>
              <a:latin typeface="Calibri"/>
              <a:cs typeface="+mn-cs"/>
            </a:endParaRPr>
          </a:p>
          <a:p>
            <a:pPr algn="just" defTabSz="457200" fontAlgn="auto">
              <a:spcBef>
                <a:spcPts val="0"/>
              </a:spcBef>
              <a:spcAft>
                <a:spcPts val="0"/>
              </a:spcAft>
            </a:pPr>
            <a:r>
              <a:rPr lang="en-US" b="1" dirty="0">
                <a:solidFill>
                  <a:srgbClr val="0000FF"/>
                </a:solidFill>
                <a:latin typeface="Calibri"/>
                <a:cs typeface="+mn-cs"/>
              </a:rPr>
              <a:t>F</a:t>
            </a:r>
            <a:r>
              <a:rPr lang="en-US" b="1" dirty="0" smtClean="0">
                <a:solidFill>
                  <a:srgbClr val="0000FF"/>
                </a:solidFill>
                <a:latin typeface="Calibri"/>
                <a:cs typeface="+mn-cs"/>
              </a:rPr>
              <a:t>inancial </a:t>
            </a:r>
            <a:r>
              <a:rPr lang="en-US" b="1" dirty="0">
                <a:solidFill>
                  <a:srgbClr val="0000FF"/>
                </a:solidFill>
                <a:latin typeface="Calibri"/>
                <a:cs typeface="+mn-cs"/>
              </a:rPr>
              <a:t>support was </a:t>
            </a:r>
            <a:r>
              <a:rPr lang="en-US" b="1" dirty="0" smtClean="0">
                <a:solidFill>
                  <a:srgbClr val="0000FF"/>
                </a:solidFill>
                <a:latin typeface="Calibri"/>
                <a:cs typeface="+mn-cs"/>
              </a:rPr>
              <a:t>provided by </a:t>
            </a:r>
            <a:r>
              <a:rPr lang="en-US" b="1" dirty="0">
                <a:solidFill>
                  <a:srgbClr val="0000FF"/>
                </a:solidFill>
                <a:latin typeface="Calibri"/>
                <a:cs typeface="+mn-cs"/>
              </a:rPr>
              <a:t>MCTP, SWF, CRECTEALC and </a:t>
            </a:r>
            <a:r>
              <a:rPr lang="en-US" b="1" dirty="0" smtClean="0">
                <a:solidFill>
                  <a:srgbClr val="0000FF"/>
                </a:solidFill>
                <a:latin typeface="Calibri"/>
                <a:cs typeface="+mn-cs"/>
              </a:rPr>
              <a:t>INAOE</a:t>
            </a:r>
            <a:r>
              <a:rPr lang="en-US" dirty="0" smtClean="0">
                <a:solidFill>
                  <a:srgbClr val="0000FF"/>
                </a:solidFill>
                <a:latin typeface="Calibri"/>
                <a:cs typeface="+mn-cs"/>
              </a:rPr>
              <a:t>.</a:t>
            </a:r>
          </a:p>
          <a:p>
            <a:pPr algn="just" defTabSz="457200" fontAlgn="auto">
              <a:spcBef>
                <a:spcPts val="0"/>
              </a:spcBef>
              <a:spcAft>
                <a:spcPts val="0"/>
              </a:spcAft>
            </a:pPr>
            <a:endParaRPr lang="en-US" dirty="0" smtClean="0">
              <a:solidFill>
                <a:srgbClr val="0000FF"/>
              </a:solidFill>
              <a:latin typeface="Calibri"/>
              <a:cs typeface="+mn-cs"/>
            </a:endParaRPr>
          </a:p>
          <a:p>
            <a:pPr marL="285750" indent="-285750" algn="just" defTabSz="457200" fontAlgn="auto">
              <a:spcBef>
                <a:spcPts val="0"/>
              </a:spcBef>
              <a:spcAft>
                <a:spcPts val="0"/>
              </a:spcAft>
              <a:buFontTx/>
              <a:buChar char="-"/>
            </a:pPr>
            <a:r>
              <a:rPr lang="en-US" dirty="0" smtClean="0">
                <a:solidFill>
                  <a:srgbClr val="0000FF"/>
                </a:solidFill>
                <a:latin typeface="Calibri"/>
                <a:cs typeface="+mn-cs"/>
              </a:rPr>
              <a:t>MCTP provided meeting facilities, audio-visual equipment, computer equipment for demonstration and hand-on exercises and  technical support personnel and defrayed the cost of hotel </a:t>
            </a:r>
            <a:r>
              <a:rPr lang="en-US" dirty="0">
                <a:solidFill>
                  <a:srgbClr val="0000FF"/>
                </a:solidFill>
                <a:latin typeface="Calibri"/>
                <a:cs typeface="+mn-cs"/>
              </a:rPr>
              <a:t>accommodation and food expenses </a:t>
            </a:r>
            <a:r>
              <a:rPr lang="en-US" dirty="0" smtClean="0">
                <a:solidFill>
                  <a:srgbClr val="0000FF"/>
                </a:solidFill>
                <a:latin typeface="Calibri"/>
                <a:cs typeface="+mn-cs"/>
              </a:rPr>
              <a:t>for most of the Mexican participants.</a:t>
            </a:r>
          </a:p>
          <a:p>
            <a:pPr marL="285750" indent="-285750" algn="just" defTabSz="457200" fontAlgn="auto">
              <a:spcBef>
                <a:spcPts val="0"/>
              </a:spcBef>
              <a:spcAft>
                <a:spcPts val="0"/>
              </a:spcAft>
              <a:buFontTx/>
              <a:buChar char="-"/>
            </a:pPr>
            <a:endParaRPr lang="en-US" dirty="0" smtClean="0">
              <a:solidFill>
                <a:srgbClr val="0000FF"/>
              </a:solidFill>
              <a:latin typeface="Calibri"/>
              <a:cs typeface="+mn-cs"/>
            </a:endParaRPr>
          </a:p>
          <a:p>
            <a:pPr marL="285750" indent="-285750" algn="just" defTabSz="457200" fontAlgn="auto">
              <a:spcBef>
                <a:spcPts val="0"/>
              </a:spcBef>
              <a:spcAft>
                <a:spcPts val="0"/>
              </a:spcAft>
              <a:buFontTx/>
              <a:buChar char="-"/>
            </a:pPr>
            <a:r>
              <a:rPr lang="en-US" dirty="0" smtClean="0">
                <a:solidFill>
                  <a:srgbClr val="0000FF"/>
                </a:solidFill>
                <a:latin typeface="Calibri"/>
                <a:cs typeface="+mn-cs"/>
              </a:rPr>
              <a:t>SWF </a:t>
            </a:r>
            <a:r>
              <a:rPr lang="en-US" dirty="0">
                <a:solidFill>
                  <a:srgbClr val="0000FF"/>
                </a:solidFill>
                <a:latin typeface="Calibri"/>
                <a:cs typeface="+mn-cs"/>
              </a:rPr>
              <a:t>covered </a:t>
            </a:r>
            <a:r>
              <a:rPr lang="en-US" dirty="0" smtClean="0">
                <a:solidFill>
                  <a:srgbClr val="0000FF"/>
                </a:solidFill>
                <a:latin typeface="Calibri"/>
                <a:cs typeface="+mn-cs"/>
              </a:rPr>
              <a:t>air </a:t>
            </a:r>
            <a:r>
              <a:rPr lang="en-US" dirty="0">
                <a:solidFill>
                  <a:srgbClr val="0000FF"/>
                </a:solidFill>
                <a:latin typeface="Calibri"/>
                <a:cs typeface="+mn-cs"/>
              </a:rPr>
              <a:t>travel, hotel </a:t>
            </a:r>
            <a:r>
              <a:rPr lang="en-US" dirty="0" smtClean="0">
                <a:solidFill>
                  <a:srgbClr val="0000FF"/>
                </a:solidFill>
                <a:latin typeface="Calibri"/>
                <a:cs typeface="+mn-cs"/>
              </a:rPr>
              <a:t>accommodation </a:t>
            </a:r>
            <a:r>
              <a:rPr lang="en-US" dirty="0">
                <a:solidFill>
                  <a:srgbClr val="0000FF"/>
                </a:solidFill>
                <a:latin typeface="Calibri"/>
                <a:cs typeface="+mn-cs"/>
              </a:rPr>
              <a:t>and food expenses of the foreign </a:t>
            </a:r>
            <a:r>
              <a:rPr lang="en-US" dirty="0" smtClean="0">
                <a:solidFill>
                  <a:srgbClr val="0000FF"/>
                </a:solidFill>
                <a:latin typeface="Calibri"/>
                <a:cs typeface="+mn-cs"/>
              </a:rPr>
              <a:t>participants, simultaneous interpretation and co-sponsored </a:t>
            </a:r>
            <a:r>
              <a:rPr lang="en-US" dirty="0">
                <a:solidFill>
                  <a:srgbClr val="0000FF"/>
                </a:solidFill>
                <a:latin typeface="Calibri"/>
                <a:cs typeface="+mn-cs"/>
              </a:rPr>
              <a:t>with </a:t>
            </a:r>
            <a:r>
              <a:rPr lang="en-US" dirty="0" smtClean="0">
                <a:solidFill>
                  <a:srgbClr val="0000FF"/>
                </a:solidFill>
                <a:latin typeface="Calibri"/>
                <a:cs typeface="+mn-cs"/>
              </a:rPr>
              <a:t>CRECTEALC a farewell dinner.</a:t>
            </a:r>
          </a:p>
          <a:p>
            <a:pPr marL="285750" indent="-285750" algn="just" defTabSz="457200" fontAlgn="auto">
              <a:spcBef>
                <a:spcPts val="0"/>
              </a:spcBef>
              <a:spcAft>
                <a:spcPts val="0"/>
              </a:spcAft>
              <a:buFontTx/>
              <a:buChar char="-"/>
            </a:pPr>
            <a:endParaRPr lang="en-US" dirty="0" smtClean="0">
              <a:solidFill>
                <a:srgbClr val="0000FF"/>
              </a:solidFill>
              <a:latin typeface="Calibri"/>
              <a:cs typeface="+mn-cs"/>
            </a:endParaRPr>
          </a:p>
          <a:p>
            <a:pPr marL="285750" indent="-285750" algn="just" defTabSz="457200" fontAlgn="auto">
              <a:spcBef>
                <a:spcPts val="0"/>
              </a:spcBef>
              <a:spcAft>
                <a:spcPts val="0"/>
              </a:spcAft>
              <a:buFontTx/>
              <a:buChar char="-"/>
            </a:pPr>
            <a:r>
              <a:rPr lang="en-US" dirty="0">
                <a:solidFill>
                  <a:srgbClr val="0000FF"/>
                </a:solidFill>
                <a:latin typeface="Calibri"/>
                <a:cs typeface="+mn-cs"/>
              </a:rPr>
              <a:t>CRECTEALC covered </a:t>
            </a:r>
            <a:r>
              <a:rPr lang="en-US" dirty="0" smtClean="0">
                <a:solidFill>
                  <a:srgbClr val="0000FF"/>
                </a:solidFill>
                <a:latin typeface="Calibri"/>
                <a:cs typeface="+mn-cs"/>
              </a:rPr>
              <a:t>land and air travel</a:t>
            </a:r>
            <a:r>
              <a:rPr lang="en-US" dirty="0">
                <a:solidFill>
                  <a:srgbClr val="0000FF"/>
                </a:solidFill>
                <a:latin typeface="Calibri"/>
                <a:cs typeface="+mn-cs"/>
              </a:rPr>
              <a:t>, accommodation and food expenses of some </a:t>
            </a:r>
            <a:r>
              <a:rPr lang="en-US" dirty="0" smtClean="0">
                <a:solidFill>
                  <a:srgbClr val="0000FF"/>
                </a:solidFill>
                <a:latin typeface="Calibri"/>
                <a:cs typeface="+mn-cs"/>
              </a:rPr>
              <a:t>Mexican </a:t>
            </a:r>
            <a:r>
              <a:rPr lang="en-US" dirty="0">
                <a:solidFill>
                  <a:srgbClr val="0000FF"/>
                </a:solidFill>
                <a:latin typeface="Calibri"/>
                <a:cs typeface="+mn-cs"/>
              </a:rPr>
              <a:t>participants and </a:t>
            </a:r>
            <a:r>
              <a:rPr lang="en-US" dirty="0" smtClean="0">
                <a:solidFill>
                  <a:srgbClr val="0000FF"/>
                </a:solidFill>
                <a:latin typeface="Calibri"/>
                <a:cs typeface="+mn-cs"/>
              </a:rPr>
              <a:t>additional meeting </a:t>
            </a:r>
            <a:r>
              <a:rPr lang="en-US" dirty="0">
                <a:solidFill>
                  <a:srgbClr val="0000FF"/>
                </a:solidFill>
                <a:latin typeface="Calibri"/>
                <a:cs typeface="+mn-cs"/>
              </a:rPr>
              <a:t>expenditures (bags, </a:t>
            </a:r>
            <a:r>
              <a:rPr lang="en-US" dirty="0" smtClean="0">
                <a:solidFill>
                  <a:srgbClr val="0000FF"/>
                </a:solidFill>
                <a:latin typeface="Calibri"/>
                <a:cs typeface="+mn-cs"/>
              </a:rPr>
              <a:t>USB memories, </a:t>
            </a:r>
            <a:r>
              <a:rPr lang="en-US" dirty="0" err="1" smtClean="0">
                <a:solidFill>
                  <a:srgbClr val="0000FF"/>
                </a:solidFill>
                <a:latin typeface="Calibri"/>
                <a:cs typeface="+mn-cs"/>
              </a:rPr>
              <a:t>etc</a:t>
            </a:r>
            <a:r>
              <a:rPr lang="en-US" dirty="0" smtClean="0">
                <a:solidFill>
                  <a:srgbClr val="0000FF"/>
                </a:solidFill>
                <a:latin typeface="Calibri"/>
                <a:cs typeface="+mn-cs"/>
              </a:rPr>
              <a:t>).</a:t>
            </a:r>
          </a:p>
          <a:p>
            <a:pPr marL="285750" indent="-285750" algn="just" defTabSz="457200" fontAlgn="auto">
              <a:spcBef>
                <a:spcPts val="0"/>
              </a:spcBef>
              <a:spcAft>
                <a:spcPts val="0"/>
              </a:spcAft>
              <a:buFontTx/>
              <a:buChar char="-"/>
            </a:pPr>
            <a:endParaRPr lang="en-US" dirty="0" smtClean="0">
              <a:solidFill>
                <a:srgbClr val="0000FF"/>
              </a:solidFill>
              <a:latin typeface="Calibri"/>
              <a:cs typeface="+mn-cs"/>
            </a:endParaRPr>
          </a:p>
          <a:p>
            <a:pPr marL="285750" indent="-285750" algn="just" defTabSz="457200" fontAlgn="auto">
              <a:spcBef>
                <a:spcPts val="0"/>
              </a:spcBef>
              <a:spcAft>
                <a:spcPts val="0"/>
              </a:spcAft>
              <a:buFontTx/>
              <a:buChar char="-"/>
            </a:pPr>
            <a:r>
              <a:rPr lang="en-US" dirty="0" smtClean="0">
                <a:solidFill>
                  <a:srgbClr val="0000FF"/>
                </a:solidFill>
                <a:latin typeface="Calibri"/>
                <a:cs typeface="+mn-cs"/>
              </a:rPr>
              <a:t>INAOE </a:t>
            </a:r>
            <a:r>
              <a:rPr lang="en-US" dirty="0">
                <a:solidFill>
                  <a:srgbClr val="0000FF"/>
                </a:solidFill>
                <a:latin typeface="Calibri"/>
                <a:cs typeface="+mn-cs"/>
              </a:rPr>
              <a:t>covered </a:t>
            </a:r>
            <a:r>
              <a:rPr lang="en-US" dirty="0" smtClean="0">
                <a:solidFill>
                  <a:srgbClr val="0000FF"/>
                </a:solidFill>
                <a:latin typeface="Calibri"/>
                <a:cs typeface="+mn-cs"/>
              </a:rPr>
              <a:t>land </a:t>
            </a:r>
            <a:r>
              <a:rPr lang="en-US" dirty="0">
                <a:solidFill>
                  <a:srgbClr val="0000FF"/>
                </a:solidFill>
                <a:latin typeface="Calibri"/>
                <a:cs typeface="+mn-cs"/>
              </a:rPr>
              <a:t>transportation of some Mexican </a:t>
            </a:r>
            <a:r>
              <a:rPr lang="en-US" dirty="0" smtClean="0">
                <a:solidFill>
                  <a:srgbClr val="0000FF"/>
                </a:solidFill>
                <a:latin typeface="Calibri"/>
                <a:cs typeface="+mn-cs"/>
              </a:rPr>
              <a:t>participants.</a:t>
            </a:r>
          </a:p>
        </p:txBody>
      </p:sp>
      <p:sp>
        <p:nvSpPr>
          <p:cNvPr id="5" name="TextBox 4"/>
          <p:cNvSpPr txBox="1"/>
          <p:nvPr/>
        </p:nvSpPr>
        <p:spPr>
          <a:xfrm>
            <a:off x="191981" y="3204708"/>
            <a:ext cx="184666" cy="369332"/>
          </a:xfrm>
          <a:prstGeom prst="rect">
            <a:avLst/>
          </a:prstGeom>
          <a:noFill/>
        </p:spPr>
        <p:txBody>
          <a:bodyPr wrap="none" rtlCol="0">
            <a:spAutoFit/>
          </a:bodyPr>
          <a:lstStyle/>
          <a:p>
            <a:pPr defTabSz="457200" fontAlgn="auto">
              <a:spcBef>
                <a:spcPts val="0"/>
              </a:spcBef>
              <a:spcAft>
                <a:spcPts val="0"/>
              </a:spcAft>
            </a:pPr>
            <a:r>
              <a:rPr lang="en-US" dirty="0" smtClean="0">
                <a:solidFill>
                  <a:prstClr val="black"/>
                </a:solidFill>
                <a:latin typeface="Calibri"/>
                <a:cs typeface="+mn-cs"/>
              </a:rPr>
              <a:t>   </a:t>
            </a:r>
            <a:endParaRPr lang="en-US" dirty="0">
              <a:solidFill>
                <a:prstClr val="black"/>
              </a:solidFill>
              <a:latin typeface="Calibri"/>
              <a:cs typeface="+mn-cs"/>
            </a:endParaRPr>
          </a:p>
        </p:txBody>
      </p:sp>
    </p:spTree>
    <p:extLst>
      <p:ext uri="{BB962C8B-B14F-4D97-AF65-F5344CB8AC3E}">
        <p14:creationId xmlns:p14="http://schemas.microsoft.com/office/powerpoint/2010/main" val="1072582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2</a:t>
            </a:fld>
            <a:endParaRPr lang="en-US" dirty="0"/>
          </a:p>
        </p:txBody>
      </p:sp>
      <p:sp>
        <p:nvSpPr>
          <p:cNvPr id="5124" name="Title 1"/>
          <p:cNvSpPr>
            <a:spLocks noGrp="1"/>
          </p:cNvSpPr>
          <p:nvPr>
            <p:ph type="ctrTitle"/>
          </p:nvPr>
        </p:nvSpPr>
        <p:spPr>
          <a:xfrm>
            <a:off x="1371600" y="304800"/>
            <a:ext cx="7391400" cy="914400"/>
          </a:xfrm>
        </p:spPr>
        <p:txBody>
          <a:bodyPr/>
          <a:lstStyle/>
          <a:p>
            <a:r>
              <a:rPr lang="en-US" sz="3200" dirty="0">
                <a:ea typeface="Calibri"/>
                <a:cs typeface="Times New Roman"/>
              </a:rPr>
              <a:t>Background of the Regional </a:t>
            </a:r>
            <a:r>
              <a:rPr lang="en-US" sz="3200" dirty="0" err="1">
                <a:ea typeface="Calibri"/>
                <a:cs typeface="Times New Roman"/>
              </a:rPr>
              <a:t>Centres</a:t>
            </a:r>
            <a:r>
              <a:rPr lang="en-US" sz="3200" dirty="0">
                <a:ea typeface="Calibri"/>
                <a:cs typeface="Times New Roman"/>
              </a:rPr>
              <a:t>, affiliated to the United Nations</a:t>
            </a:r>
            <a:endParaRPr lang="en-US" sz="3200" dirty="0"/>
          </a:p>
        </p:txBody>
      </p:sp>
      <p:sp>
        <p:nvSpPr>
          <p:cNvPr id="3" name="Subtitle 2"/>
          <p:cNvSpPr>
            <a:spLocks noGrp="1"/>
          </p:cNvSpPr>
          <p:nvPr>
            <p:ph type="subTitle" idx="4294967295"/>
          </p:nvPr>
        </p:nvSpPr>
        <p:spPr>
          <a:xfrm>
            <a:off x="152400" y="1371600"/>
            <a:ext cx="8839200" cy="5334000"/>
          </a:xfrm>
        </p:spPr>
        <p:txBody>
          <a:bodyPr>
            <a:noAutofit/>
          </a:bodyPr>
          <a:lstStyle/>
          <a:p>
            <a:pPr marL="457200" marR="0">
              <a:spcBef>
                <a:spcPts val="0"/>
              </a:spcBef>
              <a:spcAft>
                <a:spcPts val="0"/>
              </a:spcAft>
            </a:pPr>
            <a:r>
              <a:rPr lang="en-US" sz="2800" dirty="0">
                <a:ea typeface="Calibri"/>
                <a:cs typeface="Times New Roman"/>
              </a:rPr>
              <a:t>Resolution 45/72 of the General Assembly of the UN, 1990: “UN should lead … establishment of Regional </a:t>
            </a:r>
            <a:r>
              <a:rPr lang="en-US" sz="2800" dirty="0" err="1">
                <a:ea typeface="Calibri"/>
                <a:cs typeface="Times New Roman"/>
              </a:rPr>
              <a:t>Centres</a:t>
            </a:r>
            <a:r>
              <a:rPr lang="en-US" sz="2800" dirty="0">
                <a:ea typeface="Calibri"/>
                <a:cs typeface="Times New Roman"/>
              </a:rPr>
              <a:t> ...”</a:t>
            </a:r>
          </a:p>
          <a:p>
            <a:pPr marL="457200" marR="0">
              <a:spcBef>
                <a:spcPts val="0"/>
              </a:spcBef>
              <a:spcAft>
                <a:spcPts val="0"/>
              </a:spcAft>
            </a:pPr>
            <a:r>
              <a:rPr lang="en-US" sz="2800" dirty="0">
                <a:ea typeface="Calibri"/>
                <a:cs typeface="Times New Roman"/>
              </a:rPr>
              <a:t>Regional </a:t>
            </a:r>
            <a:r>
              <a:rPr lang="en-US" sz="2800" dirty="0" err="1">
                <a:ea typeface="Calibri"/>
                <a:cs typeface="Times New Roman"/>
              </a:rPr>
              <a:t>Centres</a:t>
            </a:r>
            <a:r>
              <a:rPr lang="en-US" sz="2800" dirty="0">
                <a:ea typeface="Calibri"/>
                <a:cs typeface="Times New Roman"/>
              </a:rPr>
              <a:t> established in:</a:t>
            </a:r>
          </a:p>
          <a:p>
            <a:pPr marL="857250" lvl="1">
              <a:spcBef>
                <a:spcPts val="0"/>
              </a:spcBef>
              <a:spcAft>
                <a:spcPts val="0"/>
              </a:spcAft>
            </a:pPr>
            <a:r>
              <a:rPr lang="en-US" sz="2400" dirty="0">
                <a:ea typeface="Calibri"/>
                <a:cs typeface="Times New Roman"/>
              </a:rPr>
              <a:t>Asia and the Pacific (India, </a:t>
            </a:r>
            <a:r>
              <a:rPr lang="en-US" sz="2400" dirty="0" smtClean="0">
                <a:ea typeface="Calibri"/>
                <a:cs typeface="Times New Roman"/>
              </a:rPr>
              <a:t>1995; </a:t>
            </a:r>
            <a:r>
              <a:rPr lang="en-US" sz="2400" b="1" dirty="0" smtClean="0">
                <a:ea typeface="Calibri"/>
                <a:cs typeface="Times New Roman"/>
              </a:rPr>
              <a:t>EO campus in Dehradun</a:t>
            </a:r>
            <a:r>
              <a:rPr lang="en-US" sz="2400" dirty="0" smtClean="0">
                <a:ea typeface="Calibri"/>
                <a:cs typeface="Times New Roman"/>
              </a:rPr>
              <a:t>);</a:t>
            </a:r>
            <a:endParaRPr lang="en-US" sz="2400" dirty="0">
              <a:ea typeface="Calibri"/>
              <a:cs typeface="Times New Roman"/>
            </a:endParaRPr>
          </a:p>
          <a:p>
            <a:pPr marL="857250" lvl="1">
              <a:spcBef>
                <a:spcPts val="0"/>
              </a:spcBef>
              <a:spcAft>
                <a:spcPts val="0"/>
              </a:spcAft>
            </a:pPr>
            <a:r>
              <a:rPr lang="en-US" sz="2400" dirty="0">
                <a:ea typeface="Calibri"/>
                <a:cs typeface="Times New Roman"/>
              </a:rPr>
              <a:t>Latin America and the Caribbean (Brazil &amp; Mexico 1997) </a:t>
            </a:r>
            <a:r>
              <a:rPr lang="en-US" sz="2400" dirty="0" smtClean="0">
                <a:ea typeface="Calibri"/>
                <a:cs typeface="Times New Roman"/>
              </a:rPr>
              <a:t>– </a:t>
            </a:r>
            <a:r>
              <a:rPr lang="en-US" sz="2400" b="1" dirty="0" smtClean="0">
                <a:ea typeface="Calibri"/>
                <a:cs typeface="Times New Roman"/>
              </a:rPr>
              <a:t>CRECTEALC </a:t>
            </a:r>
            <a:r>
              <a:rPr lang="en-US" sz="2400" dirty="0" smtClean="0">
                <a:ea typeface="Calibri"/>
                <a:cs typeface="Times New Roman"/>
              </a:rPr>
              <a:t>(Portuguese/Spanish acronym);</a:t>
            </a:r>
            <a:endParaRPr lang="en-US" sz="2400" dirty="0">
              <a:ea typeface="Calibri"/>
              <a:cs typeface="Times New Roman"/>
            </a:endParaRPr>
          </a:p>
          <a:p>
            <a:pPr marL="857250" lvl="1">
              <a:spcBef>
                <a:spcPts val="0"/>
              </a:spcBef>
              <a:spcAft>
                <a:spcPts val="0"/>
              </a:spcAft>
            </a:pPr>
            <a:r>
              <a:rPr lang="en-US" sz="2400" dirty="0">
                <a:ea typeface="Calibri"/>
                <a:cs typeface="Times New Roman"/>
              </a:rPr>
              <a:t>French-speaking Africa (Morocco, 1998)</a:t>
            </a:r>
          </a:p>
          <a:p>
            <a:pPr marL="857250" lvl="1">
              <a:spcBef>
                <a:spcPts val="0"/>
              </a:spcBef>
              <a:spcAft>
                <a:spcPts val="0"/>
              </a:spcAft>
            </a:pPr>
            <a:r>
              <a:rPr lang="en-US" sz="2400" dirty="0">
                <a:ea typeface="Calibri"/>
                <a:cs typeface="Times New Roman"/>
              </a:rPr>
              <a:t>English-speaking Africa (Nigeria, 1998)</a:t>
            </a:r>
          </a:p>
          <a:p>
            <a:pPr marL="857250" lvl="1">
              <a:spcBef>
                <a:spcPts val="0"/>
              </a:spcBef>
              <a:spcAft>
                <a:spcPts val="0"/>
              </a:spcAft>
            </a:pPr>
            <a:r>
              <a:rPr lang="en-US" sz="2400" dirty="0">
                <a:ea typeface="Calibri"/>
                <a:cs typeface="Times New Roman"/>
              </a:rPr>
              <a:t>Western Asia (Jordan, 2012)</a:t>
            </a:r>
          </a:p>
          <a:p>
            <a:pPr marL="457200" marR="0">
              <a:spcBef>
                <a:spcPts val="0"/>
              </a:spcBef>
              <a:spcAft>
                <a:spcPts val="0"/>
              </a:spcAft>
            </a:pPr>
            <a:endParaRPr lang="en-US" sz="2800" dirty="0">
              <a:ea typeface="Calibri"/>
              <a:cs typeface="Times New Roman"/>
            </a:endParaRPr>
          </a:p>
          <a:p>
            <a:pPr marL="457200" marR="0">
              <a:spcBef>
                <a:spcPts val="0"/>
              </a:spcBef>
              <a:spcAft>
                <a:spcPts val="0"/>
              </a:spcAft>
            </a:pPr>
            <a:r>
              <a:rPr lang="en-US" sz="2800" dirty="0">
                <a:ea typeface="Calibri"/>
                <a:cs typeface="Times New Roman"/>
              </a:rPr>
              <a:t>CRECTEALC was </a:t>
            </a:r>
            <a:r>
              <a:rPr lang="en-US" sz="2800" dirty="0" smtClean="0">
                <a:ea typeface="Calibri"/>
                <a:cs typeface="Times New Roman"/>
              </a:rPr>
              <a:t>affiliated </a:t>
            </a:r>
            <a:r>
              <a:rPr lang="en-US" sz="2800" dirty="0">
                <a:ea typeface="Calibri"/>
                <a:cs typeface="Times New Roman"/>
              </a:rPr>
              <a:t>to the United Nations in 2003</a:t>
            </a:r>
          </a:p>
        </p:txBody>
      </p:sp>
    </p:spTree>
    <p:extLst>
      <p:ext uri="{BB962C8B-B14F-4D97-AF65-F5344CB8AC3E}">
        <p14:creationId xmlns:p14="http://schemas.microsoft.com/office/powerpoint/2010/main" val="35793524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8606" y="7346"/>
            <a:ext cx="8897564" cy="6740307"/>
          </a:xfrm>
          <a:prstGeom prst="rect">
            <a:avLst/>
          </a:prstGeom>
        </p:spPr>
        <p:txBody>
          <a:bodyPr wrap="square">
            <a:spAutoFit/>
          </a:bodyPr>
          <a:lstStyle/>
          <a:p>
            <a:pPr defTabSz="457200" fontAlgn="auto">
              <a:spcBef>
                <a:spcPts val="0"/>
              </a:spcBef>
              <a:spcAft>
                <a:spcPts val="0"/>
              </a:spcAft>
            </a:pPr>
            <a:endParaRPr lang="en-US" dirty="0" smtClean="0">
              <a:solidFill>
                <a:prstClr val="black"/>
              </a:solidFill>
              <a:latin typeface="Calibri"/>
              <a:cs typeface="+mn-cs"/>
            </a:endParaRPr>
          </a:p>
          <a:p>
            <a:pPr defTabSz="457200" fontAlgn="auto">
              <a:spcBef>
                <a:spcPts val="0"/>
              </a:spcBef>
              <a:spcAft>
                <a:spcPts val="0"/>
              </a:spcAft>
            </a:pPr>
            <a:r>
              <a:rPr lang="en-US" b="1" u="sng" dirty="0">
                <a:solidFill>
                  <a:srgbClr val="0000FF"/>
                </a:solidFill>
                <a:latin typeface="Calibri"/>
                <a:cs typeface="+mn-cs"/>
              </a:rPr>
              <a:t>Work carried out</a:t>
            </a:r>
          </a:p>
          <a:p>
            <a:pPr defTabSz="457200" fontAlgn="auto">
              <a:spcBef>
                <a:spcPts val="0"/>
              </a:spcBef>
              <a:spcAft>
                <a:spcPts val="0"/>
              </a:spcAft>
            </a:pPr>
            <a:endParaRPr lang="en-US" dirty="0">
              <a:solidFill>
                <a:prstClr val="black"/>
              </a:solidFill>
              <a:latin typeface="Calibri"/>
              <a:cs typeface="+mn-cs"/>
            </a:endParaRPr>
          </a:p>
          <a:p>
            <a:pPr algn="just" defTabSz="457200" fontAlgn="auto">
              <a:spcBef>
                <a:spcPts val="0"/>
              </a:spcBef>
              <a:spcAft>
                <a:spcPts val="0"/>
              </a:spcAft>
            </a:pPr>
            <a:r>
              <a:rPr lang="en-US" dirty="0" smtClean="0">
                <a:solidFill>
                  <a:srgbClr val="0000FF"/>
                </a:solidFill>
                <a:latin typeface="Calibri"/>
                <a:cs typeface="+mn-cs"/>
              </a:rPr>
              <a:t>The aim was to present, illustrate and promote  </a:t>
            </a:r>
            <a:r>
              <a:rPr lang="en-US" dirty="0">
                <a:solidFill>
                  <a:srgbClr val="0000FF"/>
                </a:solidFill>
                <a:latin typeface="Calibri"/>
                <a:cs typeface="+mn-cs"/>
              </a:rPr>
              <a:t>the use of </a:t>
            </a:r>
            <a:r>
              <a:rPr lang="en-US" dirty="0" smtClean="0">
                <a:solidFill>
                  <a:srgbClr val="0000FF"/>
                </a:solidFill>
                <a:latin typeface="Calibri"/>
                <a:cs typeface="+mn-cs"/>
              </a:rPr>
              <a:t>Earth Observation (EO) </a:t>
            </a:r>
            <a:r>
              <a:rPr lang="en-US" dirty="0">
                <a:solidFill>
                  <a:srgbClr val="0000FF"/>
                </a:solidFill>
                <a:latin typeface="Calibri"/>
                <a:cs typeface="+mn-cs"/>
              </a:rPr>
              <a:t>images for disaster </a:t>
            </a:r>
            <a:r>
              <a:rPr lang="en-US" dirty="0" smtClean="0">
                <a:solidFill>
                  <a:srgbClr val="0000FF"/>
                </a:solidFill>
                <a:latin typeface="Calibri"/>
                <a:cs typeface="+mn-cs"/>
              </a:rPr>
              <a:t>reduction.</a:t>
            </a:r>
          </a:p>
          <a:p>
            <a:pPr algn="just" defTabSz="457200" fontAlgn="auto">
              <a:spcBef>
                <a:spcPts val="0"/>
              </a:spcBef>
              <a:spcAft>
                <a:spcPts val="0"/>
              </a:spcAft>
            </a:pPr>
            <a:endParaRPr lang="en-US" u="sng" dirty="0">
              <a:solidFill>
                <a:srgbClr val="0000FF"/>
              </a:solidFill>
              <a:latin typeface="Calibri"/>
              <a:cs typeface="+mn-cs"/>
            </a:endParaRPr>
          </a:p>
          <a:p>
            <a:pPr algn="just" defTabSz="457200" fontAlgn="auto">
              <a:spcBef>
                <a:spcPts val="0"/>
              </a:spcBef>
              <a:spcAft>
                <a:spcPts val="0"/>
              </a:spcAft>
            </a:pPr>
            <a:r>
              <a:rPr lang="en-US" u="sng" dirty="0" smtClean="0">
                <a:solidFill>
                  <a:srgbClr val="0000FF"/>
                </a:solidFill>
                <a:latin typeface="Calibri"/>
                <a:cs typeface="+mn-cs"/>
              </a:rPr>
              <a:t>Presentations included on-going work </a:t>
            </a:r>
            <a:r>
              <a:rPr lang="en-US" u="sng" dirty="0">
                <a:solidFill>
                  <a:srgbClr val="0000FF"/>
                </a:solidFill>
                <a:latin typeface="Calibri"/>
                <a:cs typeface="+mn-cs"/>
              </a:rPr>
              <a:t>and resources </a:t>
            </a:r>
            <a:r>
              <a:rPr lang="en-US" u="sng" dirty="0" smtClean="0">
                <a:solidFill>
                  <a:srgbClr val="0000FF"/>
                </a:solidFill>
                <a:latin typeface="Calibri"/>
                <a:cs typeface="+mn-cs"/>
              </a:rPr>
              <a:t>made </a:t>
            </a:r>
            <a:r>
              <a:rPr lang="en-US" u="sng" dirty="0">
                <a:solidFill>
                  <a:srgbClr val="0000FF"/>
                </a:solidFill>
                <a:latin typeface="Calibri"/>
                <a:cs typeface="+mn-cs"/>
              </a:rPr>
              <a:t>available by the </a:t>
            </a:r>
            <a:r>
              <a:rPr lang="en-US" b="1" u="sng" dirty="0">
                <a:solidFill>
                  <a:srgbClr val="0000FF"/>
                </a:solidFill>
                <a:latin typeface="Calibri"/>
                <a:cs typeface="+mn-cs"/>
              </a:rPr>
              <a:t>Global Earth </a:t>
            </a:r>
            <a:r>
              <a:rPr lang="en-US" b="1" u="sng" dirty="0" smtClean="0">
                <a:solidFill>
                  <a:srgbClr val="0000FF"/>
                </a:solidFill>
                <a:latin typeface="Calibri"/>
                <a:cs typeface="+mn-cs"/>
              </a:rPr>
              <a:t>Observation System </a:t>
            </a:r>
            <a:r>
              <a:rPr lang="en-US" b="1" u="sng" dirty="0">
                <a:solidFill>
                  <a:srgbClr val="0000FF"/>
                </a:solidFill>
                <a:latin typeface="Calibri"/>
                <a:cs typeface="+mn-cs"/>
              </a:rPr>
              <a:t>of Systems (GEOSS)</a:t>
            </a:r>
            <a:r>
              <a:rPr lang="en-US" u="sng" dirty="0">
                <a:solidFill>
                  <a:srgbClr val="0000FF"/>
                </a:solidFill>
                <a:latin typeface="Calibri"/>
                <a:cs typeface="+mn-cs"/>
              </a:rPr>
              <a:t> and the capacity building and </a:t>
            </a:r>
            <a:r>
              <a:rPr lang="en-US" u="sng" dirty="0" smtClean="0">
                <a:solidFill>
                  <a:srgbClr val="0000FF"/>
                </a:solidFill>
                <a:latin typeface="Calibri"/>
                <a:cs typeface="+mn-cs"/>
              </a:rPr>
              <a:t>relevant resource </a:t>
            </a:r>
            <a:r>
              <a:rPr lang="en-US" u="sng" dirty="0">
                <a:solidFill>
                  <a:srgbClr val="0000FF"/>
                </a:solidFill>
                <a:latin typeface="Calibri"/>
                <a:cs typeface="+mn-cs"/>
              </a:rPr>
              <a:t>availability </a:t>
            </a:r>
            <a:r>
              <a:rPr lang="en-US" u="sng" dirty="0" smtClean="0">
                <a:solidFill>
                  <a:srgbClr val="0000FF"/>
                </a:solidFill>
                <a:latin typeface="Calibri"/>
                <a:cs typeface="+mn-cs"/>
              </a:rPr>
              <a:t>for </a:t>
            </a:r>
            <a:r>
              <a:rPr lang="en-US" u="sng" dirty="0">
                <a:solidFill>
                  <a:srgbClr val="0000FF"/>
                </a:solidFill>
                <a:latin typeface="Calibri"/>
                <a:cs typeface="+mn-cs"/>
              </a:rPr>
              <a:t>Latin America </a:t>
            </a:r>
            <a:r>
              <a:rPr lang="en-US" u="sng" dirty="0" smtClean="0">
                <a:solidFill>
                  <a:srgbClr val="0000FF"/>
                </a:solidFill>
                <a:latin typeface="Calibri"/>
                <a:cs typeface="+mn-cs"/>
              </a:rPr>
              <a:t>and the Caribbean under </a:t>
            </a:r>
            <a:r>
              <a:rPr lang="en-US" b="1" u="sng" dirty="0">
                <a:solidFill>
                  <a:srgbClr val="0000FF"/>
                </a:solidFill>
                <a:latin typeface="Calibri"/>
                <a:cs typeface="+mn-cs"/>
              </a:rPr>
              <a:t>the EOPOWER project of the European </a:t>
            </a:r>
            <a:r>
              <a:rPr lang="en-US" b="1" u="sng" dirty="0" smtClean="0">
                <a:solidFill>
                  <a:srgbClr val="0000FF"/>
                </a:solidFill>
                <a:latin typeface="Calibri"/>
                <a:cs typeface="+mn-cs"/>
              </a:rPr>
              <a:t>Commission</a:t>
            </a:r>
            <a:r>
              <a:rPr lang="en-US" dirty="0" smtClean="0">
                <a:solidFill>
                  <a:srgbClr val="0000FF"/>
                </a:solidFill>
                <a:latin typeface="Calibri"/>
                <a:cs typeface="+mn-cs"/>
              </a:rPr>
              <a:t>.</a:t>
            </a:r>
          </a:p>
          <a:p>
            <a:pPr algn="just" defTabSz="457200" fontAlgn="auto">
              <a:spcBef>
                <a:spcPts val="0"/>
              </a:spcBef>
              <a:spcAft>
                <a:spcPts val="0"/>
              </a:spcAft>
            </a:pPr>
            <a:endParaRPr lang="en-US" dirty="0">
              <a:solidFill>
                <a:srgbClr val="0000FF"/>
              </a:solidFill>
              <a:latin typeface="Calibri"/>
              <a:cs typeface="+mn-cs"/>
            </a:endParaRPr>
          </a:p>
          <a:p>
            <a:pPr algn="just" defTabSz="457200" fontAlgn="auto">
              <a:spcBef>
                <a:spcPts val="0"/>
              </a:spcBef>
              <a:spcAft>
                <a:spcPts val="0"/>
              </a:spcAft>
            </a:pPr>
            <a:r>
              <a:rPr lang="en-US" b="1" dirty="0" smtClean="0">
                <a:solidFill>
                  <a:srgbClr val="0000FF"/>
                </a:solidFill>
                <a:latin typeface="Calibri"/>
                <a:cs typeface="+mn-cs"/>
              </a:rPr>
              <a:t>The Workshop included practical exercises </a:t>
            </a:r>
            <a:r>
              <a:rPr lang="en-US" dirty="0">
                <a:solidFill>
                  <a:srgbClr val="0000FF"/>
                </a:solidFill>
                <a:latin typeface="Calibri"/>
                <a:cs typeface="+mn-cs"/>
              </a:rPr>
              <a:t>on </a:t>
            </a:r>
            <a:r>
              <a:rPr lang="en-US" dirty="0" smtClean="0">
                <a:solidFill>
                  <a:srgbClr val="0000FF"/>
                </a:solidFill>
                <a:latin typeface="Calibri"/>
                <a:cs typeface="+mn-cs"/>
              </a:rPr>
              <a:t>the use of </a:t>
            </a:r>
            <a:r>
              <a:rPr lang="en-US" dirty="0">
                <a:solidFill>
                  <a:srgbClr val="0000FF"/>
                </a:solidFill>
                <a:latin typeface="Calibri"/>
                <a:cs typeface="+mn-cs"/>
              </a:rPr>
              <a:t>satellite </a:t>
            </a:r>
            <a:r>
              <a:rPr lang="en-US" dirty="0" smtClean="0">
                <a:solidFill>
                  <a:srgbClr val="0000FF"/>
                </a:solidFill>
                <a:latin typeface="Calibri"/>
                <a:cs typeface="+mn-cs"/>
              </a:rPr>
              <a:t>data and cartographic information in geographic information systems (GIS</a:t>
            </a:r>
            <a:r>
              <a:rPr lang="en-US" dirty="0">
                <a:solidFill>
                  <a:srgbClr val="0000FF"/>
                </a:solidFill>
                <a:latin typeface="Calibri"/>
                <a:cs typeface="+mn-cs"/>
              </a:rPr>
              <a:t>) </a:t>
            </a:r>
            <a:r>
              <a:rPr lang="en-US" dirty="0" smtClean="0">
                <a:solidFill>
                  <a:srgbClr val="0000FF"/>
                </a:solidFill>
                <a:latin typeface="Calibri"/>
                <a:cs typeface="+mn-cs"/>
              </a:rPr>
              <a:t>and in an operational </a:t>
            </a:r>
            <a:r>
              <a:rPr lang="en-US" dirty="0">
                <a:solidFill>
                  <a:srgbClr val="0000FF"/>
                </a:solidFill>
                <a:latin typeface="Calibri"/>
                <a:cs typeface="+mn-cs"/>
              </a:rPr>
              <a:t>open-source system to monitor warnings of environmental </a:t>
            </a:r>
            <a:r>
              <a:rPr lang="en-US" dirty="0" smtClean="0">
                <a:solidFill>
                  <a:srgbClr val="0000FF"/>
                </a:solidFill>
                <a:latin typeface="Calibri"/>
                <a:cs typeface="+mn-cs"/>
              </a:rPr>
              <a:t>risks.</a:t>
            </a:r>
          </a:p>
          <a:p>
            <a:pPr algn="just" defTabSz="457200" fontAlgn="auto">
              <a:spcBef>
                <a:spcPts val="0"/>
              </a:spcBef>
              <a:spcAft>
                <a:spcPts val="0"/>
              </a:spcAft>
            </a:pPr>
            <a:endParaRPr lang="en-US" dirty="0">
              <a:solidFill>
                <a:srgbClr val="0000FF"/>
              </a:solidFill>
              <a:latin typeface="Calibri"/>
              <a:cs typeface="+mn-cs"/>
            </a:endParaRPr>
          </a:p>
          <a:p>
            <a:pPr algn="just" defTabSz="457200" fontAlgn="auto">
              <a:spcBef>
                <a:spcPts val="0"/>
              </a:spcBef>
              <a:spcAft>
                <a:spcPts val="0"/>
              </a:spcAft>
            </a:pPr>
            <a:r>
              <a:rPr lang="en-US" dirty="0" smtClean="0">
                <a:solidFill>
                  <a:srgbClr val="0000FF"/>
                </a:solidFill>
                <a:latin typeface="Calibri"/>
                <a:cs typeface="+mn-cs"/>
              </a:rPr>
              <a:t>This was the </a:t>
            </a:r>
            <a:r>
              <a:rPr lang="en-US" b="1" dirty="0" smtClean="0">
                <a:solidFill>
                  <a:srgbClr val="0000FF"/>
                </a:solidFill>
                <a:latin typeface="Calibri"/>
                <a:cs typeface="+mn-cs"/>
              </a:rPr>
              <a:t>first international meeting on applied space sciences held at MCTP </a:t>
            </a:r>
            <a:r>
              <a:rPr lang="en-US" dirty="0" smtClean="0">
                <a:solidFill>
                  <a:srgbClr val="0000FF"/>
                </a:solidFill>
                <a:latin typeface="Calibri"/>
                <a:cs typeface="+mn-cs"/>
              </a:rPr>
              <a:t>and the first in space applications to disasters in the south-eastern region of Mexico. </a:t>
            </a:r>
          </a:p>
          <a:p>
            <a:pPr marL="285750" indent="-285750" algn="just" defTabSz="457200" fontAlgn="auto">
              <a:spcBef>
                <a:spcPts val="0"/>
              </a:spcBef>
              <a:spcAft>
                <a:spcPts val="0"/>
              </a:spcAft>
              <a:buFont typeface="Arial"/>
              <a:buChar char="•"/>
            </a:pPr>
            <a:endParaRPr lang="en-US" dirty="0">
              <a:solidFill>
                <a:srgbClr val="0000FF"/>
              </a:solidFill>
              <a:latin typeface="Calibri"/>
              <a:cs typeface="+mn-cs"/>
            </a:endParaRPr>
          </a:p>
          <a:p>
            <a:pPr algn="just" defTabSz="457200" fontAlgn="auto">
              <a:spcBef>
                <a:spcPts val="0"/>
              </a:spcBef>
              <a:spcAft>
                <a:spcPts val="0"/>
              </a:spcAft>
            </a:pPr>
            <a:r>
              <a:rPr lang="en-US" dirty="0" smtClean="0">
                <a:solidFill>
                  <a:srgbClr val="0000FF"/>
                </a:solidFill>
                <a:latin typeface="Calibri"/>
                <a:cs typeface="+mn-cs"/>
              </a:rPr>
              <a:t>Speakers were scientific and technical </a:t>
            </a:r>
            <a:r>
              <a:rPr lang="en-US" dirty="0">
                <a:solidFill>
                  <a:srgbClr val="0000FF"/>
                </a:solidFill>
                <a:latin typeface="Calibri"/>
                <a:cs typeface="+mn-cs"/>
              </a:rPr>
              <a:t>personnel </a:t>
            </a:r>
            <a:r>
              <a:rPr lang="en-US" dirty="0" smtClean="0">
                <a:solidFill>
                  <a:srgbClr val="0000FF"/>
                </a:solidFill>
                <a:latin typeface="Calibri"/>
                <a:cs typeface="+mn-cs"/>
              </a:rPr>
              <a:t>from several national and regional institutions from Brazil, </a:t>
            </a:r>
            <a:r>
              <a:rPr lang="en-US" dirty="0">
                <a:solidFill>
                  <a:srgbClr val="0000FF"/>
                </a:solidFill>
                <a:latin typeface="Calibri"/>
                <a:cs typeface="+mn-cs"/>
              </a:rPr>
              <a:t>Central </a:t>
            </a:r>
            <a:r>
              <a:rPr lang="en-US" dirty="0" smtClean="0">
                <a:solidFill>
                  <a:srgbClr val="0000FF"/>
                </a:solidFill>
                <a:latin typeface="Calibri"/>
                <a:cs typeface="+mn-cs"/>
              </a:rPr>
              <a:t>America, </a:t>
            </a:r>
            <a:r>
              <a:rPr lang="en-US" dirty="0">
                <a:solidFill>
                  <a:srgbClr val="0000FF"/>
                </a:solidFill>
                <a:latin typeface="Calibri"/>
                <a:cs typeface="+mn-cs"/>
              </a:rPr>
              <a:t>México</a:t>
            </a:r>
            <a:r>
              <a:rPr lang="en-US" dirty="0" smtClean="0">
                <a:solidFill>
                  <a:srgbClr val="0000FF"/>
                </a:solidFill>
                <a:latin typeface="Calibri"/>
                <a:cs typeface="+mn-cs"/>
              </a:rPr>
              <a:t>, USA, and NGOs involved </a:t>
            </a:r>
            <a:r>
              <a:rPr lang="en-US" dirty="0">
                <a:solidFill>
                  <a:srgbClr val="0000FF"/>
                </a:solidFill>
                <a:latin typeface="Calibri"/>
                <a:cs typeface="+mn-cs"/>
              </a:rPr>
              <a:t>in </a:t>
            </a:r>
            <a:r>
              <a:rPr lang="en-US" dirty="0" smtClean="0">
                <a:solidFill>
                  <a:srgbClr val="0000FF"/>
                </a:solidFill>
                <a:latin typeface="Calibri"/>
                <a:cs typeface="+mn-cs"/>
              </a:rPr>
              <a:t>terrain modeling, software development, image processing and data acquisition of information related </a:t>
            </a:r>
            <a:r>
              <a:rPr lang="en-US" dirty="0">
                <a:solidFill>
                  <a:srgbClr val="0000FF"/>
                </a:solidFill>
                <a:latin typeface="Calibri"/>
                <a:cs typeface="+mn-cs"/>
              </a:rPr>
              <a:t>to </a:t>
            </a:r>
            <a:r>
              <a:rPr lang="en-US" dirty="0" smtClean="0">
                <a:solidFill>
                  <a:srgbClr val="0000FF"/>
                </a:solidFill>
                <a:latin typeface="Calibri"/>
                <a:cs typeface="+mn-cs"/>
              </a:rPr>
              <a:t>evaluating </a:t>
            </a:r>
            <a:r>
              <a:rPr lang="en-US" dirty="0">
                <a:solidFill>
                  <a:srgbClr val="0000FF"/>
                </a:solidFill>
                <a:latin typeface="Calibri"/>
                <a:cs typeface="+mn-cs"/>
              </a:rPr>
              <a:t>and identifying </a:t>
            </a:r>
            <a:r>
              <a:rPr lang="en-US" dirty="0" smtClean="0">
                <a:solidFill>
                  <a:srgbClr val="0000FF"/>
                </a:solidFill>
                <a:latin typeface="Calibri"/>
                <a:cs typeface="+mn-cs"/>
              </a:rPr>
              <a:t>risk and vulnerabilities </a:t>
            </a:r>
            <a:r>
              <a:rPr lang="en-US" dirty="0">
                <a:solidFill>
                  <a:srgbClr val="0000FF"/>
                </a:solidFill>
                <a:latin typeface="Calibri"/>
                <a:cs typeface="+mn-cs"/>
              </a:rPr>
              <a:t>of </a:t>
            </a:r>
            <a:r>
              <a:rPr lang="en-US" dirty="0" smtClean="0">
                <a:solidFill>
                  <a:srgbClr val="0000FF"/>
                </a:solidFill>
                <a:latin typeface="Calibri"/>
                <a:cs typeface="+mn-cs"/>
              </a:rPr>
              <a:t>disaster areas or </a:t>
            </a:r>
            <a:r>
              <a:rPr lang="en-US" dirty="0">
                <a:solidFill>
                  <a:srgbClr val="0000FF"/>
                </a:solidFill>
                <a:latin typeface="Calibri"/>
                <a:cs typeface="+mn-cs"/>
              </a:rPr>
              <a:t>responsible for civil </a:t>
            </a:r>
            <a:r>
              <a:rPr lang="en-US" dirty="0" smtClean="0">
                <a:solidFill>
                  <a:srgbClr val="0000FF"/>
                </a:solidFill>
                <a:latin typeface="Calibri"/>
                <a:cs typeface="+mn-cs"/>
              </a:rPr>
              <a:t>protection actions</a:t>
            </a:r>
            <a:endParaRPr lang="en-US" dirty="0">
              <a:solidFill>
                <a:prstClr val="black"/>
              </a:solidFill>
              <a:latin typeface="Calibri"/>
              <a:cs typeface="+mn-cs"/>
            </a:endParaRPr>
          </a:p>
          <a:p>
            <a:pPr defTabSz="457200" fontAlgn="auto">
              <a:spcBef>
                <a:spcPts val="0"/>
              </a:spcBef>
              <a:spcAft>
                <a:spcPts val="0"/>
              </a:spcAft>
            </a:pPr>
            <a:endParaRPr lang="en-US" dirty="0">
              <a:solidFill>
                <a:prstClr val="black"/>
              </a:solidFill>
              <a:latin typeface="Calibri"/>
              <a:cs typeface="+mn-cs"/>
            </a:endParaRPr>
          </a:p>
        </p:txBody>
      </p:sp>
    </p:spTree>
    <p:extLst>
      <p:ext uri="{BB962C8B-B14F-4D97-AF65-F5344CB8AC3E}">
        <p14:creationId xmlns:p14="http://schemas.microsoft.com/office/powerpoint/2010/main" val="37193660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0758" y="58846"/>
            <a:ext cx="8956634" cy="646331"/>
          </a:xfrm>
          <a:prstGeom prst="rect">
            <a:avLst/>
          </a:prstGeom>
        </p:spPr>
        <p:txBody>
          <a:bodyPr wrap="square">
            <a:spAutoFit/>
          </a:bodyPr>
          <a:lstStyle/>
          <a:p>
            <a:pPr defTabSz="457200" fontAlgn="auto">
              <a:spcBef>
                <a:spcPts val="0"/>
              </a:spcBef>
              <a:spcAft>
                <a:spcPts val="0"/>
              </a:spcAft>
            </a:pPr>
            <a:endParaRPr lang="en-US" dirty="0">
              <a:solidFill>
                <a:prstClr val="black"/>
              </a:solidFill>
              <a:latin typeface="Calibri"/>
              <a:cs typeface="+mn-cs"/>
            </a:endParaRPr>
          </a:p>
          <a:p>
            <a:pPr defTabSz="457200" fontAlgn="auto">
              <a:spcBef>
                <a:spcPts val="0"/>
              </a:spcBef>
              <a:spcAft>
                <a:spcPts val="0"/>
              </a:spcAft>
            </a:pPr>
            <a:endParaRPr lang="en-US" dirty="0">
              <a:solidFill>
                <a:prstClr val="black"/>
              </a:solidFill>
              <a:latin typeface="Calibri"/>
              <a:cs typeface="+mn-cs"/>
            </a:endParaRPr>
          </a:p>
        </p:txBody>
      </p:sp>
      <p:sp>
        <p:nvSpPr>
          <p:cNvPr id="4" name="Rectangle 3"/>
          <p:cNvSpPr/>
          <p:nvPr/>
        </p:nvSpPr>
        <p:spPr>
          <a:xfrm>
            <a:off x="59071" y="566678"/>
            <a:ext cx="9084929" cy="6186309"/>
          </a:xfrm>
          <a:prstGeom prst="rect">
            <a:avLst/>
          </a:prstGeom>
        </p:spPr>
        <p:txBody>
          <a:bodyPr wrap="square">
            <a:spAutoFit/>
          </a:bodyPr>
          <a:lstStyle/>
          <a:p>
            <a:pPr defTabSz="457200" fontAlgn="auto">
              <a:spcBef>
                <a:spcPts val="0"/>
              </a:spcBef>
              <a:spcAft>
                <a:spcPts val="0"/>
              </a:spcAft>
            </a:pPr>
            <a:r>
              <a:rPr lang="en-US" b="1" u="sng" dirty="0" smtClean="0">
                <a:solidFill>
                  <a:srgbClr val="0000FF"/>
                </a:solidFill>
                <a:latin typeface="Calibri"/>
                <a:cs typeface="+mn-cs"/>
              </a:rPr>
              <a:t>MAIN TOPICS</a:t>
            </a:r>
          </a:p>
          <a:p>
            <a:pPr marL="285750" indent="-285750" defTabSz="457200" fontAlgn="auto">
              <a:spcBef>
                <a:spcPts val="0"/>
              </a:spcBef>
              <a:spcAft>
                <a:spcPts val="0"/>
              </a:spcAft>
              <a:buFont typeface="Arial"/>
              <a:buChar char="•"/>
            </a:pPr>
            <a:endParaRPr lang="en-US" dirty="0" smtClean="0">
              <a:solidFill>
                <a:srgbClr val="0000FF"/>
              </a:solidFill>
              <a:latin typeface="Calibri"/>
              <a:cs typeface="+mn-cs"/>
            </a:endParaRPr>
          </a:p>
          <a:p>
            <a:pPr defTabSz="457200" fontAlgn="auto">
              <a:spcBef>
                <a:spcPts val="0"/>
              </a:spcBef>
              <a:spcAft>
                <a:spcPts val="0"/>
              </a:spcAft>
            </a:pPr>
            <a:r>
              <a:rPr lang="en-US" dirty="0" smtClean="0">
                <a:solidFill>
                  <a:srgbClr val="0000FF"/>
                </a:solidFill>
                <a:latin typeface="Calibri"/>
                <a:cs typeface="+mn-cs"/>
              </a:rPr>
              <a:t>Disaster cases, </a:t>
            </a:r>
            <a:r>
              <a:rPr lang="en-US" dirty="0">
                <a:solidFill>
                  <a:srgbClr val="0000FF"/>
                </a:solidFill>
                <a:latin typeface="Calibri"/>
                <a:cs typeface="+mn-cs"/>
              </a:rPr>
              <a:t>C</a:t>
            </a:r>
            <a:r>
              <a:rPr lang="en-US" dirty="0" smtClean="0">
                <a:solidFill>
                  <a:srgbClr val="0000FF"/>
                </a:solidFill>
                <a:latin typeface="Calibri"/>
                <a:cs typeface="+mn-cs"/>
              </a:rPr>
              <a:t>ivil  protection </a:t>
            </a:r>
            <a:r>
              <a:rPr lang="en-US" dirty="0">
                <a:solidFill>
                  <a:srgbClr val="0000FF"/>
                </a:solidFill>
                <a:latin typeface="Calibri"/>
                <a:cs typeface="+mn-cs"/>
              </a:rPr>
              <a:t>response to flooding – essential information needed; Use of </a:t>
            </a:r>
            <a:r>
              <a:rPr lang="en-US" dirty="0" smtClean="0">
                <a:solidFill>
                  <a:srgbClr val="0000FF"/>
                </a:solidFill>
                <a:latin typeface="Calibri"/>
                <a:cs typeface="+mn-cs"/>
              </a:rPr>
              <a:t>open-source geographical </a:t>
            </a:r>
            <a:r>
              <a:rPr lang="en-US" dirty="0">
                <a:solidFill>
                  <a:srgbClr val="0000FF"/>
                </a:solidFill>
                <a:latin typeface="Calibri"/>
                <a:cs typeface="+mn-cs"/>
              </a:rPr>
              <a:t>information systems for disaster reduction and response; Use of LEO and GEO Earth Observation images in prevention, reduction and response to flooding disasters; Use of meteorological data by indigenous communities for disaster prevention; </a:t>
            </a:r>
            <a:r>
              <a:rPr lang="en-US" b="1" dirty="0">
                <a:solidFill>
                  <a:srgbClr val="0000FF"/>
                </a:solidFill>
                <a:latin typeface="Calibri"/>
                <a:cs typeface="+mn-cs"/>
              </a:rPr>
              <a:t>the Global Earth Observation System of Systems (GEOSS); </a:t>
            </a:r>
            <a:r>
              <a:rPr lang="en-US" dirty="0">
                <a:solidFill>
                  <a:srgbClr val="0000FF"/>
                </a:solidFill>
                <a:latin typeface="Calibri"/>
                <a:cs typeface="+mn-cs"/>
              </a:rPr>
              <a:t>Data, case histories, best practices and lessons </a:t>
            </a:r>
            <a:r>
              <a:rPr lang="en-US" dirty="0" smtClean="0">
                <a:solidFill>
                  <a:srgbClr val="0000FF"/>
                </a:solidFill>
                <a:latin typeface="Calibri"/>
                <a:cs typeface="+mn-cs"/>
              </a:rPr>
              <a:t>learnt; </a:t>
            </a:r>
            <a:r>
              <a:rPr lang="en-US" b="1" dirty="0">
                <a:solidFill>
                  <a:srgbClr val="0000FF"/>
                </a:solidFill>
                <a:latin typeface="Calibri"/>
                <a:cs typeface="+mn-cs"/>
              </a:rPr>
              <a:t>resources available from GEOSS</a:t>
            </a:r>
            <a:r>
              <a:rPr lang="en-US" dirty="0">
                <a:solidFill>
                  <a:srgbClr val="0000FF"/>
                </a:solidFill>
                <a:latin typeface="Calibri"/>
                <a:cs typeface="+mn-cs"/>
              </a:rPr>
              <a:t>; CEOS Disaster Risk Management Team's pilot projects on disasters; </a:t>
            </a:r>
            <a:r>
              <a:rPr lang="en-US" b="1" dirty="0">
                <a:solidFill>
                  <a:srgbClr val="0000FF"/>
                </a:solidFill>
                <a:latin typeface="Calibri"/>
                <a:cs typeface="+mn-cs"/>
              </a:rPr>
              <a:t>Aims and achievements of the CEOS Working Group on Capacity Building and Data Democracy (</a:t>
            </a:r>
            <a:r>
              <a:rPr lang="en-US" b="1" dirty="0" err="1">
                <a:solidFill>
                  <a:srgbClr val="0000FF"/>
                </a:solidFill>
                <a:latin typeface="Calibri"/>
                <a:cs typeface="+mn-cs"/>
              </a:rPr>
              <a:t>WGCapD</a:t>
            </a:r>
            <a:r>
              <a:rPr lang="en-US" b="1" dirty="0">
                <a:solidFill>
                  <a:srgbClr val="0000FF"/>
                </a:solidFill>
                <a:latin typeface="Calibri"/>
                <a:cs typeface="+mn-cs"/>
              </a:rPr>
              <a:t>); </a:t>
            </a:r>
            <a:r>
              <a:rPr lang="en-US" dirty="0">
                <a:solidFill>
                  <a:srgbClr val="0000FF"/>
                </a:solidFill>
                <a:latin typeface="Calibri"/>
                <a:cs typeface="+mn-cs"/>
              </a:rPr>
              <a:t>Disaster-related activities of CATHALAC, The SERVIR Mesoamerican </a:t>
            </a:r>
            <a:r>
              <a:rPr lang="en-US" dirty="0" err="1">
                <a:solidFill>
                  <a:srgbClr val="0000FF"/>
                </a:solidFill>
                <a:latin typeface="Calibri"/>
                <a:cs typeface="+mn-cs"/>
              </a:rPr>
              <a:t>programme</a:t>
            </a:r>
            <a:r>
              <a:rPr lang="en-US" dirty="0">
                <a:solidFill>
                  <a:srgbClr val="0000FF"/>
                </a:solidFill>
                <a:latin typeface="Calibri"/>
                <a:cs typeface="+mn-cs"/>
              </a:rPr>
              <a:t>; </a:t>
            </a:r>
            <a:r>
              <a:rPr lang="en-US" dirty="0" smtClean="0">
                <a:solidFill>
                  <a:srgbClr val="0000FF"/>
                </a:solidFill>
                <a:latin typeface="Calibri"/>
                <a:cs typeface="+mn-cs"/>
              </a:rPr>
              <a:t>the </a:t>
            </a:r>
            <a:r>
              <a:rPr lang="en-US" dirty="0">
                <a:solidFill>
                  <a:srgbClr val="0000FF"/>
                </a:solidFill>
                <a:latin typeface="Calibri"/>
                <a:cs typeface="+mn-cs"/>
              </a:rPr>
              <a:t>EOPOWER project of the European Commission; International data policies and the need for national data policies and legislation. </a:t>
            </a:r>
            <a:endParaRPr lang="en-US" dirty="0" smtClean="0">
              <a:solidFill>
                <a:srgbClr val="0000FF"/>
              </a:solidFill>
              <a:latin typeface="Calibri"/>
              <a:cs typeface="+mn-cs"/>
            </a:endParaRPr>
          </a:p>
          <a:p>
            <a:pPr marL="285750" indent="-285750" defTabSz="457200" fontAlgn="auto">
              <a:spcBef>
                <a:spcPts val="0"/>
              </a:spcBef>
              <a:spcAft>
                <a:spcPts val="0"/>
              </a:spcAft>
              <a:buFont typeface="Arial"/>
              <a:buChar char="•"/>
            </a:pPr>
            <a:endParaRPr lang="en-US" dirty="0">
              <a:solidFill>
                <a:srgbClr val="0000FF"/>
              </a:solidFill>
              <a:latin typeface="Calibri"/>
              <a:cs typeface="+mn-cs"/>
            </a:endParaRPr>
          </a:p>
          <a:p>
            <a:pPr defTabSz="457200" fontAlgn="auto">
              <a:spcBef>
                <a:spcPts val="0"/>
              </a:spcBef>
              <a:spcAft>
                <a:spcPts val="0"/>
              </a:spcAft>
            </a:pPr>
            <a:r>
              <a:rPr lang="en-US" b="1" u="sng" dirty="0" smtClean="0">
                <a:solidFill>
                  <a:srgbClr val="0000FF"/>
                </a:solidFill>
                <a:latin typeface="Calibri"/>
                <a:cs typeface="+mn-cs"/>
              </a:rPr>
              <a:t>SPEAKERS:</a:t>
            </a:r>
            <a:endParaRPr lang="en-US" b="1" u="sng" dirty="0">
              <a:solidFill>
                <a:srgbClr val="0000FF"/>
              </a:solidFill>
              <a:latin typeface="Calibri"/>
              <a:cs typeface="+mn-cs"/>
            </a:endParaRPr>
          </a:p>
          <a:p>
            <a:pPr defTabSz="457200" fontAlgn="auto">
              <a:spcBef>
                <a:spcPts val="0"/>
              </a:spcBef>
              <a:spcAft>
                <a:spcPts val="0"/>
              </a:spcAft>
            </a:pPr>
            <a:endParaRPr lang="en-US" b="1" i="1" dirty="0">
              <a:solidFill>
                <a:srgbClr val="0000FF"/>
              </a:solidFill>
              <a:latin typeface="Calibri"/>
              <a:cs typeface="+mn-cs"/>
            </a:endParaRPr>
          </a:p>
          <a:p>
            <a:pPr defTabSz="457200" fontAlgn="auto">
              <a:spcBef>
                <a:spcPts val="0"/>
              </a:spcBef>
              <a:spcAft>
                <a:spcPts val="0"/>
              </a:spcAft>
            </a:pPr>
            <a:r>
              <a:rPr lang="en-US" dirty="0">
                <a:solidFill>
                  <a:srgbClr val="0000FF"/>
                </a:solidFill>
                <a:latin typeface="Calibri"/>
                <a:cs typeface="+mn-cs"/>
              </a:rPr>
              <a:t>L. Aguilar (NASA, </a:t>
            </a:r>
            <a:r>
              <a:rPr lang="en-US" dirty="0" err="1">
                <a:solidFill>
                  <a:srgbClr val="0000FF"/>
                </a:solidFill>
                <a:latin typeface="Calibri"/>
                <a:cs typeface="+mn-cs"/>
              </a:rPr>
              <a:t>FEWSNet</a:t>
            </a:r>
            <a:r>
              <a:rPr lang="en-US" dirty="0">
                <a:solidFill>
                  <a:srgbClr val="0000FF"/>
                </a:solidFill>
                <a:latin typeface="Calibri"/>
                <a:cs typeface="+mn-cs"/>
              </a:rPr>
              <a:t>), </a:t>
            </a:r>
            <a:r>
              <a:rPr lang="en-US" dirty="0" smtClean="0">
                <a:solidFill>
                  <a:srgbClr val="0000FF"/>
                </a:solidFill>
                <a:latin typeface="Calibri"/>
                <a:cs typeface="+mn-cs"/>
              </a:rPr>
              <a:t>S. Camacho (México)</a:t>
            </a:r>
            <a:r>
              <a:rPr lang="en-US" dirty="0">
                <a:solidFill>
                  <a:srgbClr val="0000FF"/>
                </a:solidFill>
                <a:latin typeface="Calibri"/>
                <a:cs typeface="+mn-cs"/>
              </a:rPr>
              <a:t>, </a:t>
            </a:r>
            <a:r>
              <a:rPr lang="en-US" dirty="0" smtClean="0">
                <a:solidFill>
                  <a:srgbClr val="0000FF"/>
                </a:solidFill>
                <a:latin typeface="Calibri"/>
                <a:cs typeface="+mn-cs"/>
              </a:rPr>
              <a:t>M. Carrera (</a:t>
            </a:r>
            <a:r>
              <a:rPr lang="en-US" dirty="0">
                <a:solidFill>
                  <a:srgbClr val="0000FF"/>
                </a:solidFill>
                <a:latin typeface="Calibri"/>
                <a:cs typeface="+mn-cs"/>
              </a:rPr>
              <a:t>P</a:t>
            </a:r>
            <a:r>
              <a:rPr lang="en-US" dirty="0" smtClean="0">
                <a:solidFill>
                  <a:srgbClr val="0000FF"/>
                </a:solidFill>
                <a:latin typeface="Calibri"/>
                <a:cs typeface="+mn-cs"/>
              </a:rPr>
              <a:t>anamá), M. </a:t>
            </a:r>
            <a:r>
              <a:rPr lang="en-US" dirty="0" err="1" smtClean="0">
                <a:solidFill>
                  <a:srgbClr val="0000FF"/>
                </a:solidFill>
                <a:latin typeface="Calibri"/>
                <a:cs typeface="+mn-cs"/>
              </a:rPr>
              <a:t>Castillejos</a:t>
            </a:r>
            <a:r>
              <a:rPr lang="en-US" dirty="0" smtClean="0">
                <a:solidFill>
                  <a:srgbClr val="0000FF"/>
                </a:solidFill>
                <a:latin typeface="Calibri"/>
                <a:cs typeface="+mn-cs"/>
              </a:rPr>
              <a:t> (México), R. </a:t>
            </a:r>
            <a:r>
              <a:rPr lang="en-US" dirty="0" err="1" smtClean="0">
                <a:solidFill>
                  <a:srgbClr val="0000FF"/>
                </a:solidFill>
                <a:latin typeface="Calibri"/>
                <a:cs typeface="+mn-cs"/>
              </a:rPr>
              <a:t>Enríquez</a:t>
            </a:r>
            <a:r>
              <a:rPr lang="en-US" dirty="0" smtClean="0">
                <a:solidFill>
                  <a:srgbClr val="0000FF"/>
                </a:solidFill>
                <a:latin typeface="Calibri"/>
                <a:cs typeface="+mn-cs"/>
              </a:rPr>
              <a:t> (México)</a:t>
            </a:r>
            <a:r>
              <a:rPr lang="en-US" dirty="0">
                <a:solidFill>
                  <a:srgbClr val="0000FF"/>
                </a:solidFill>
                <a:latin typeface="Calibri"/>
                <a:cs typeface="+mn-cs"/>
              </a:rPr>
              <a:t>, </a:t>
            </a:r>
            <a:r>
              <a:rPr lang="en-US" dirty="0" smtClean="0">
                <a:solidFill>
                  <a:srgbClr val="0000FF"/>
                </a:solidFill>
                <a:latin typeface="Calibri"/>
                <a:cs typeface="+mn-cs"/>
              </a:rPr>
              <a:t>P. </a:t>
            </a:r>
            <a:r>
              <a:rPr lang="en-US" dirty="0">
                <a:solidFill>
                  <a:srgbClr val="0000FF"/>
                </a:solidFill>
                <a:latin typeface="Calibri"/>
                <a:cs typeface="+mn-cs"/>
              </a:rPr>
              <a:t>Estevez </a:t>
            </a:r>
            <a:r>
              <a:rPr lang="en-US" dirty="0" smtClean="0">
                <a:solidFill>
                  <a:srgbClr val="0000FF"/>
                </a:solidFill>
                <a:latin typeface="Calibri"/>
                <a:cs typeface="+mn-cs"/>
              </a:rPr>
              <a:t>(México), </a:t>
            </a:r>
            <a:r>
              <a:rPr lang="en-US" dirty="0">
                <a:solidFill>
                  <a:srgbClr val="0000FF"/>
                </a:solidFill>
                <a:latin typeface="Calibri"/>
                <a:cs typeface="+mn-cs"/>
              </a:rPr>
              <a:t>S. Frye (CEOS, USA), J</a:t>
            </a:r>
            <a:r>
              <a:rPr lang="en-US" dirty="0" smtClean="0">
                <a:solidFill>
                  <a:srgbClr val="0000FF"/>
                </a:solidFill>
                <a:latin typeface="Calibri"/>
                <a:cs typeface="+mn-cs"/>
              </a:rPr>
              <a:t>. </a:t>
            </a:r>
            <a:r>
              <a:rPr lang="en-US" dirty="0">
                <a:solidFill>
                  <a:srgbClr val="0000FF"/>
                </a:solidFill>
                <a:latin typeface="Calibri"/>
                <a:cs typeface="+mn-cs"/>
              </a:rPr>
              <a:t>A. González </a:t>
            </a:r>
            <a:r>
              <a:rPr lang="en-US" dirty="0" smtClean="0">
                <a:solidFill>
                  <a:srgbClr val="0000FF"/>
                </a:solidFill>
                <a:latin typeface="Calibri"/>
                <a:cs typeface="+mn-cs"/>
              </a:rPr>
              <a:t>(México)</a:t>
            </a:r>
            <a:r>
              <a:rPr lang="en-US" dirty="0">
                <a:solidFill>
                  <a:srgbClr val="0000FF"/>
                </a:solidFill>
                <a:latin typeface="Calibri"/>
                <a:cs typeface="+mn-cs"/>
              </a:rPr>
              <a:t>, </a:t>
            </a:r>
            <a:r>
              <a:rPr lang="en-US" dirty="0" smtClean="0">
                <a:solidFill>
                  <a:srgbClr val="0000FF"/>
                </a:solidFill>
                <a:latin typeface="Calibri"/>
                <a:cs typeface="+mn-cs"/>
              </a:rPr>
              <a:t>V. Hernández (</a:t>
            </a:r>
            <a:r>
              <a:rPr lang="en-US" dirty="0" err="1" smtClean="0">
                <a:solidFill>
                  <a:srgbClr val="0000FF"/>
                </a:solidFill>
                <a:latin typeface="Calibri"/>
                <a:cs typeface="+mn-cs"/>
              </a:rPr>
              <a:t>Tecnológico</a:t>
            </a:r>
            <a:r>
              <a:rPr lang="en-US" dirty="0" smtClean="0">
                <a:solidFill>
                  <a:srgbClr val="0000FF"/>
                </a:solidFill>
                <a:latin typeface="Calibri"/>
                <a:cs typeface="+mn-cs"/>
              </a:rPr>
              <a:t> de Costa Rica)/ CONIDA/ACAE), </a:t>
            </a:r>
            <a:r>
              <a:rPr lang="en-US" dirty="0">
                <a:solidFill>
                  <a:srgbClr val="0000FF"/>
                </a:solidFill>
                <a:latin typeface="Calibri"/>
                <a:cs typeface="+mn-cs"/>
              </a:rPr>
              <a:t>E. Silva Lopes (INPE, Brazil), S</a:t>
            </a:r>
            <a:r>
              <a:rPr lang="en-US" dirty="0" smtClean="0">
                <a:solidFill>
                  <a:srgbClr val="0000FF"/>
                </a:solidFill>
                <a:latin typeface="Calibri"/>
                <a:cs typeface="+mn-cs"/>
              </a:rPr>
              <a:t>. </a:t>
            </a:r>
            <a:r>
              <a:rPr lang="en-US" dirty="0" err="1" smtClean="0">
                <a:solidFill>
                  <a:srgbClr val="0000FF"/>
                </a:solidFill>
                <a:latin typeface="Calibri"/>
                <a:cs typeface="+mn-cs"/>
              </a:rPr>
              <a:t>Madry</a:t>
            </a:r>
            <a:r>
              <a:rPr lang="en-US" dirty="0" smtClean="0">
                <a:solidFill>
                  <a:srgbClr val="0000FF"/>
                </a:solidFill>
                <a:latin typeface="Calibri"/>
                <a:cs typeface="+mn-cs"/>
              </a:rPr>
              <a:t> </a:t>
            </a:r>
            <a:r>
              <a:rPr lang="en-US" dirty="0">
                <a:solidFill>
                  <a:srgbClr val="0000FF"/>
                </a:solidFill>
                <a:latin typeface="Calibri"/>
                <a:cs typeface="+mn-cs"/>
              </a:rPr>
              <a:t>(</a:t>
            </a:r>
            <a:r>
              <a:rPr lang="en-US" dirty="0" smtClean="0">
                <a:solidFill>
                  <a:srgbClr val="0000FF"/>
                </a:solidFill>
                <a:latin typeface="Calibri"/>
                <a:cs typeface="+mn-cs"/>
              </a:rPr>
              <a:t>USA), J. Pérez (CATHALAC, Panamá), </a:t>
            </a:r>
            <a:r>
              <a:rPr lang="en-US" dirty="0">
                <a:solidFill>
                  <a:srgbClr val="0000FF"/>
                </a:solidFill>
                <a:latin typeface="Calibri"/>
                <a:cs typeface="+mn-cs"/>
              </a:rPr>
              <a:t>A. </a:t>
            </a:r>
            <a:r>
              <a:rPr lang="en-US" dirty="0" err="1">
                <a:solidFill>
                  <a:srgbClr val="0000FF"/>
                </a:solidFill>
                <a:latin typeface="Calibri"/>
                <a:cs typeface="+mn-cs"/>
              </a:rPr>
              <a:t>Prados</a:t>
            </a:r>
            <a:r>
              <a:rPr lang="en-US" dirty="0">
                <a:solidFill>
                  <a:srgbClr val="0000FF"/>
                </a:solidFill>
                <a:latin typeface="Calibri"/>
                <a:cs typeface="+mn-cs"/>
              </a:rPr>
              <a:t> (NASA, USA), </a:t>
            </a:r>
            <a:r>
              <a:rPr lang="en-US" dirty="0" smtClean="0">
                <a:solidFill>
                  <a:srgbClr val="0000FF"/>
                </a:solidFill>
                <a:latin typeface="Calibri"/>
                <a:cs typeface="+mn-cs"/>
              </a:rPr>
              <a:t>J. </a:t>
            </a:r>
            <a:r>
              <a:rPr lang="en-US" dirty="0" err="1" smtClean="0">
                <a:solidFill>
                  <a:srgbClr val="0000FF"/>
                </a:solidFill>
                <a:latin typeface="Calibri"/>
                <a:cs typeface="+mn-cs"/>
              </a:rPr>
              <a:t>Saborío</a:t>
            </a:r>
            <a:r>
              <a:rPr lang="en-US" dirty="0" smtClean="0">
                <a:solidFill>
                  <a:srgbClr val="0000FF"/>
                </a:solidFill>
                <a:latin typeface="Calibri"/>
                <a:cs typeface="+mn-cs"/>
              </a:rPr>
              <a:t> (CATIE, Costa Rica), M. Sánchez (México) E. </a:t>
            </a:r>
            <a:r>
              <a:rPr lang="en-US" dirty="0">
                <a:solidFill>
                  <a:srgbClr val="0000FF"/>
                </a:solidFill>
                <a:latin typeface="Calibri"/>
                <a:cs typeface="+mn-cs"/>
              </a:rPr>
              <a:t>Santos</a:t>
            </a:r>
            <a:r>
              <a:rPr lang="en-US" dirty="0" smtClean="0">
                <a:solidFill>
                  <a:srgbClr val="0000FF"/>
                </a:solidFill>
                <a:latin typeface="Calibri"/>
                <a:cs typeface="+mn-cs"/>
              </a:rPr>
              <a:t> (México) J. </a:t>
            </a:r>
            <a:r>
              <a:rPr lang="en-US" dirty="0" err="1" smtClean="0">
                <a:solidFill>
                  <a:srgbClr val="0000FF"/>
                </a:solidFill>
                <a:latin typeface="Calibri"/>
                <a:cs typeface="+mn-cs"/>
              </a:rPr>
              <a:t>Sutherlun</a:t>
            </a:r>
            <a:r>
              <a:rPr lang="en-US" dirty="0" smtClean="0">
                <a:solidFill>
                  <a:srgbClr val="0000FF"/>
                </a:solidFill>
                <a:latin typeface="Calibri"/>
                <a:cs typeface="+mn-cs"/>
              </a:rPr>
              <a:t> (NOAA, USA), </a:t>
            </a:r>
            <a:r>
              <a:rPr lang="en-US" dirty="0">
                <a:solidFill>
                  <a:srgbClr val="0000FF"/>
                </a:solidFill>
                <a:latin typeface="Calibri"/>
                <a:cs typeface="+mn-cs"/>
              </a:rPr>
              <a:t>Juan </a:t>
            </a:r>
            <a:r>
              <a:rPr lang="en-US" dirty="0" smtClean="0">
                <a:solidFill>
                  <a:srgbClr val="0000FF"/>
                </a:solidFill>
                <a:latin typeface="Calibri"/>
                <a:cs typeface="+mn-cs"/>
              </a:rPr>
              <a:t>Carlos </a:t>
            </a:r>
            <a:r>
              <a:rPr lang="en-US" dirty="0" err="1">
                <a:solidFill>
                  <a:srgbClr val="0000FF"/>
                </a:solidFill>
                <a:latin typeface="Calibri"/>
                <a:cs typeface="+mn-cs"/>
              </a:rPr>
              <a:t>Villagrán</a:t>
            </a:r>
            <a:r>
              <a:rPr lang="en-US" dirty="0" smtClean="0">
                <a:solidFill>
                  <a:srgbClr val="0000FF"/>
                </a:solidFill>
                <a:latin typeface="Calibri"/>
                <a:cs typeface="+mn-cs"/>
              </a:rPr>
              <a:t> (United Nations), R. </a:t>
            </a:r>
            <a:r>
              <a:rPr lang="en-US" dirty="0">
                <a:solidFill>
                  <a:srgbClr val="0000FF"/>
                </a:solidFill>
                <a:latin typeface="Calibri"/>
                <a:cs typeface="+mn-cs"/>
              </a:rPr>
              <a:t>Williamson </a:t>
            </a:r>
            <a:r>
              <a:rPr lang="en-US" dirty="0" smtClean="0">
                <a:solidFill>
                  <a:srgbClr val="0000FF"/>
                </a:solidFill>
                <a:latin typeface="Calibri"/>
                <a:cs typeface="+mn-cs"/>
              </a:rPr>
              <a:t>(USA)</a:t>
            </a:r>
            <a:endParaRPr lang="en-US" dirty="0">
              <a:solidFill>
                <a:srgbClr val="0000FF"/>
              </a:solidFill>
              <a:latin typeface="Calibri"/>
              <a:cs typeface="+mn-cs"/>
            </a:endParaRPr>
          </a:p>
          <a:p>
            <a:pPr lvl="1" algn="just" defTabSz="457200" fontAlgn="auto">
              <a:spcBef>
                <a:spcPts val="0"/>
              </a:spcBef>
              <a:spcAft>
                <a:spcPts val="0"/>
              </a:spcAft>
            </a:pPr>
            <a:endParaRPr lang="en-US" dirty="0" smtClean="0">
              <a:solidFill>
                <a:srgbClr val="0000FF"/>
              </a:solidFill>
              <a:latin typeface="Calibri"/>
              <a:cs typeface="+mn-cs"/>
            </a:endParaRPr>
          </a:p>
        </p:txBody>
      </p:sp>
    </p:spTree>
    <p:extLst>
      <p:ext uri="{BB962C8B-B14F-4D97-AF65-F5344CB8AC3E}">
        <p14:creationId xmlns:p14="http://schemas.microsoft.com/office/powerpoint/2010/main" val="30468406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0758" y="58846"/>
            <a:ext cx="8956634" cy="646331"/>
          </a:xfrm>
          <a:prstGeom prst="rect">
            <a:avLst/>
          </a:prstGeom>
        </p:spPr>
        <p:txBody>
          <a:bodyPr wrap="square">
            <a:spAutoFit/>
          </a:bodyPr>
          <a:lstStyle/>
          <a:p>
            <a:pPr defTabSz="457200" fontAlgn="auto">
              <a:spcBef>
                <a:spcPts val="0"/>
              </a:spcBef>
              <a:spcAft>
                <a:spcPts val="0"/>
              </a:spcAft>
            </a:pPr>
            <a:endParaRPr lang="en-US" dirty="0">
              <a:solidFill>
                <a:prstClr val="black"/>
              </a:solidFill>
              <a:latin typeface="Calibri"/>
              <a:cs typeface="+mn-cs"/>
            </a:endParaRPr>
          </a:p>
          <a:p>
            <a:pPr defTabSz="457200" fontAlgn="auto">
              <a:spcBef>
                <a:spcPts val="0"/>
              </a:spcBef>
              <a:spcAft>
                <a:spcPts val="0"/>
              </a:spcAft>
            </a:pPr>
            <a:endParaRPr lang="en-US" dirty="0">
              <a:solidFill>
                <a:prstClr val="black"/>
              </a:solidFill>
              <a:latin typeface="Calibri"/>
              <a:cs typeface="+mn-cs"/>
            </a:endParaRPr>
          </a:p>
        </p:txBody>
      </p:sp>
      <p:sp>
        <p:nvSpPr>
          <p:cNvPr id="4" name="Rectangle 3"/>
          <p:cNvSpPr/>
          <p:nvPr/>
        </p:nvSpPr>
        <p:spPr>
          <a:xfrm>
            <a:off x="59071" y="566678"/>
            <a:ext cx="9084929" cy="5078313"/>
          </a:xfrm>
          <a:prstGeom prst="rect">
            <a:avLst/>
          </a:prstGeom>
        </p:spPr>
        <p:txBody>
          <a:bodyPr wrap="square">
            <a:spAutoFit/>
          </a:bodyPr>
          <a:lstStyle/>
          <a:p>
            <a:pPr defTabSz="457200" fontAlgn="auto">
              <a:spcBef>
                <a:spcPts val="0"/>
              </a:spcBef>
              <a:spcAft>
                <a:spcPts val="0"/>
              </a:spcAft>
            </a:pPr>
            <a:r>
              <a:rPr lang="en-US" b="1" u="sng" dirty="0" smtClean="0">
                <a:solidFill>
                  <a:srgbClr val="0000FF"/>
                </a:solidFill>
                <a:latin typeface="Calibri"/>
                <a:cs typeface="+mn-cs"/>
              </a:rPr>
              <a:t>Main conclusions</a:t>
            </a:r>
          </a:p>
          <a:p>
            <a:pPr defTabSz="457200" fontAlgn="auto">
              <a:spcBef>
                <a:spcPts val="0"/>
              </a:spcBef>
              <a:spcAft>
                <a:spcPts val="0"/>
              </a:spcAft>
            </a:pPr>
            <a:endParaRPr lang="en-US" dirty="0">
              <a:solidFill>
                <a:srgbClr val="0000FF"/>
              </a:solidFill>
              <a:latin typeface="Calibri"/>
              <a:cs typeface="+mn-cs"/>
            </a:endParaRPr>
          </a:p>
          <a:p>
            <a:pPr defTabSz="457200" fontAlgn="auto">
              <a:spcBef>
                <a:spcPts val="0"/>
              </a:spcBef>
              <a:spcAft>
                <a:spcPts val="0"/>
              </a:spcAft>
            </a:pPr>
            <a:r>
              <a:rPr lang="en-US" dirty="0" smtClean="0">
                <a:solidFill>
                  <a:srgbClr val="0000FF"/>
                </a:solidFill>
                <a:latin typeface="Calibri"/>
                <a:cs typeface="+mn-cs"/>
              </a:rPr>
              <a:t>- Earth Observation and other space technologies can be valuable support to authorities responsible for disaster prevention, mitigation and rehabilitation activities.</a:t>
            </a:r>
          </a:p>
          <a:p>
            <a:pPr defTabSz="457200" fontAlgn="auto">
              <a:spcBef>
                <a:spcPts val="0"/>
              </a:spcBef>
              <a:spcAft>
                <a:spcPts val="0"/>
              </a:spcAft>
            </a:pPr>
            <a:endParaRPr lang="en-US" dirty="0">
              <a:solidFill>
                <a:srgbClr val="0000FF"/>
              </a:solidFill>
              <a:latin typeface="Calibri"/>
              <a:cs typeface="+mn-cs"/>
            </a:endParaRPr>
          </a:p>
          <a:p>
            <a:pPr defTabSz="457200" fontAlgn="auto">
              <a:spcBef>
                <a:spcPts val="0"/>
              </a:spcBef>
              <a:spcAft>
                <a:spcPts val="0"/>
              </a:spcAft>
            </a:pPr>
            <a:r>
              <a:rPr lang="en-US" dirty="0" smtClean="0">
                <a:solidFill>
                  <a:srgbClr val="0000FF"/>
                </a:solidFill>
                <a:latin typeface="Calibri"/>
                <a:cs typeface="+mn-cs"/>
              </a:rPr>
              <a:t>- </a:t>
            </a:r>
            <a:r>
              <a:rPr lang="en-US" b="1" dirty="0" smtClean="0">
                <a:solidFill>
                  <a:srgbClr val="0000FF"/>
                </a:solidFill>
                <a:latin typeface="Calibri"/>
                <a:cs typeface="+mn-cs"/>
              </a:rPr>
              <a:t>Additional awareness and capacity building is necessary for the disaster management and for the scientific and technical communities in Mesoamerica</a:t>
            </a:r>
          </a:p>
          <a:p>
            <a:pPr defTabSz="457200" fontAlgn="auto">
              <a:spcBef>
                <a:spcPts val="0"/>
              </a:spcBef>
              <a:spcAft>
                <a:spcPts val="0"/>
              </a:spcAft>
            </a:pPr>
            <a:endParaRPr lang="en-US" dirty="0">
              <a:solidFill>
                <a:srgbClr val="0000FF"/>
              </a:solidFill>
              <a:latin typeface="Calibri"/>
              <a:cs typeface="+mn-cs"/>
            </a:endParaRPr>
          </a:p>
          <a:p>
            <a:pPr defTabSz="457200" fontAlgn="auto">
              <a:spcBef>
                <a:spcPts val="0"/>
              </a:spcBef>
              <a:spcAft>
                <a:spcPts val="0"/>
              </a:spcAft>
            </a:pPr>
            <a:r>
              <a:rPr lang="en-US" b="1" u="sng" dirty="0" smtClean="0">
                <a:solidFill>
                  <a:srgbClr val="0000FF"/>
                </a:solidFill>
                <a:latin typeface="Calibri"/>
                <a:cs typeface="+mn-cs"/>
              </a:rPr>
              <a:t>Main recommendations</a:t>
            </a:r>
          </a:p>
          <a:p>
            <a:pPr defTabSz="457200" fontAlgn="auto">
              <a:spcBef>
                <a:spcPts val="0"/>
              </a:spcBef>
              <a:spcAft>
                <a:spcPts val="0"/>
              </a:spcAft>
            </a:pPr>
            <a:endParaRPr lang="en-US" dirty="0" smtClean="0">
              <a:solidFill>
                <a:srgbClr val="0000FF"/>
              </a:solidFill>
              <a:latin typeface="Calibri"/>
              <a:cs typeface="+mn-cs"/>
            </a:endParaRPr>
          </a:p>
          <a:p>
            <a:pPr marL="285750" indent="-285750" defTabSz="457200" fontAlgn="auto">
              <a:spcBef>
                <a:spcPts val="0"/>
              </a:spcBef>
              <a:spcAft>
                <a:spcPts val="0"/>
              </a:spcAft>
              <a:buFontTx/>
              <a:buChar char="-"/>
            </a:pPr>
            <a:r>
              <a:rPr lang="en-US" dirty="0" smtClean="0">
                <a:solidFill>
                  <a:srgbClr val="0000FF"/>
                </a:solidFill>
                <a:latin typeface="Calibri"/>
                <a:cs typeface="+mn-cs"/>
              </a:rPr>
              <a:t>Establish an email network among participants to review the substantive conclusions and recommendations of the Workshop.</a:t>
            </a:r>
          </a:p>
          <a:p>
            <a:pPr marL="285750" indent="-285750" defTabSz="457200" fontAlgn="auto">
              <a:spcBef>
                <a:spcPts val="0"/>
              </a:spcBef>
              <a:spcAft>
                <a:spcPts val="0"/>
              </a:spcAft>
              <a:buFontTx/>
              <a:buChar char="-"/>
            </a:pPr>
            <a:endParaRPr lang="en-US" dirty="0" smtClean="0">
              <a:solidFill>
                <a:srgbClr val="0000FF"/>
              </a:solidFill>
              <a:latin typeface="Calibri"/>
              <a:cs typeface="+mn-cs"/>
            </a:endParaRPr>
          </a:p>
          <a:p>
            <a:pPr marL="285750" indent="-285750" defTabSz="457200" fontAlgn="auto">
              <a:spcBef>
                <a:spcPts val="0"/>
              </a:spcBef>
              <a:spcAft>
                <a:spcPts val="0"/>
              </a:spcAft>
              <a:buFontTx/>
              <a:buChar char="-"/>
            </a:pPr>
            <a:r>
              <a:rPr lang="en-US" b="1" dirty="0" smtClean="0">
                <a:solidFill>
                  <a:srgbClr val="0000FF"/>
                </a:solidFill>
                <a:latin typeface="Calibri"/>
                <a:cs typeface="+mn-cs"/>
              </a:rPr>
              <a:t>Plan follow-up activities for in-depth courses on the open-source software (QGIS</a:t>
            </a:r>
            <a:r>
              <a:rPr lang="en-US" b="1" dirty="0">
                <a:solidFill>
                  <a:srgbClr val="0000FF"/>
                </a:solidFill>
                <a:latin typeface="Calibri"/>
                <a:cs typeface="+mn-cs"/>
              </a:rPr>
              <a:t>, </a:t>
            </a:r>
            <a:r>
              <a:rPr lang="en-US" b="1" dirty="0" smtClean="0">
                <a:solidFill>
                  <a:srgbClr val="0000FF"/>
                </a:solidFill>
                <a:latin typeface="Calibri"/>
                <a:cs typeface="+mn-cs"/>
              </a:rPr>
              <a:t>TerraMA²)</a:t>
            </a:r>
          </a:p>
          <a:p>
            <a:pPr marL="285750" indent="-285750" defTabSz="457200" fontAlgn="auto">
              <a:spcBef>
                <a:spcPts val="0"/>
              </a:spcBef>
              <a:spcAft>
                <a:spcPts val="0"/>
              </a:spcAft>
              <a:buFontTx/>
              <a:buChar char="-"/>
            </a:pPr>
            <a:endParaRPr lang="en-US" dirty="0" smtClean="0">
              <a:solidFill>
                <a:srgbClr val="0000FF"/>
              </a:solidFill>
              <a:latin typeface="Calibri"/>
              <a:cs typeface="+mn-cs"/>
            </a:endParaRPr>
          </a:p>
          <a:p>
            <a:pPr marL="285750" indent="-285750" defTabSz="457200" fontAlgn="auto">
              <a:spcBef>
                <a:spcPts val="0"/>
              </a:spcBef>
              <a:spcAft>
                <a:spcPts val="0"/>
              </a:spcAft>
              <a:buFontTx/>
              <a:buChar char="-"/>
            </a:pPr>
            <a:r>
              <a:rPr lang="en-US" dirty="0" smtClean="0">
                <a:solidFill>
                  <a:srgbClr val="0000FF"/>
                </a:solidFill>
                <a:latin typeface="Calibri"/>
                <a:cs typeface="+mn-cs"/>
              </a:rPr>
              <a:t>Consider the preliminary offers to hold these activities at CRECTEALC, CATIE, CATHALAC, MCTP</a:t>
            </a:r>
            <a:endParaRPr lang="en-US" dirty="0">
              <a:solidFill>
                <a:srgbClr val="0000FF"/>
              </a:solidFill>
              <a:latin typeface="Calibri"/>
              <a:cs typeface="+mn-cs"/>
            </a:endParaRPr>
          </a:p>
        </p:txBody>
      </p:sp>
    </p:spTree>
    <p:extLst>
      <p:ext uri="{BB962C8B-B14F-4D97-AF65-F5344CB8AC3E}">
        <p14:creationId xmlns:p14="http://schemas.microsoft.com/office/powerpoint/2010/main" val="34788311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23</a:t>
            </a:fld>
            <a:endParaRPr lang="en-US" dirty="0"/>
          </a:p>
        </p:txBody>
      </p:sp>
      <p:sp>
        <p:nvSpPr>
          <p:cNvPr id="5124" name="Title 1"/>
          <p:cNvSpPr>
            <a:spLocks noGrp="1"/>
          </p:cNvSpPr>
          <p:nvPr>
            <p:ph type="ctrTitle"/>
          </p:nvPr>
        </p:nvSpPr>
        <p:spPr>
          <a:xfrm>
            <a:off x="1371600" y="304800"/>
            <a:ext cx="7391400" cy="762000"/>
          </a:xfrm>
        </p:spPr>
        <p:txBody>
          <a:bodyPr/>
          <a:lstStyle/>
          <a:p>
            <a:r>
              <a:rPr lang="es-MX" sz="3200" dirty="0" err="1" smtClean="0"/>
              <a:t>Follow</a:t>
            </a:r>
            <a:r>
              <a:rPr lang="es-MX" sz="3200" dirty="0" smtClean="0"/>
              <a:t>-up </a:t>
            </a:r>
            <a:r>
              <a:rPr lang="es-MX" sz="3200" dirty="0" err="1" smtClean="0"/>
              <a:t>to</a:t>
            </a:r>
            <a:r>
              <a:rPr lang="es-MX" sz="3200" dirty="0" smtClean="0"/>
              <a:t> </a:t>
            </a:r>
            <a:r>
              <a:rPr lang="es-MX" sz="3200" dirty="0" err="1" smtClean="0"/>
              <a:t>Workshop</a:t>
            </a:r>
            <a:r>
              <a:rPr lang="es-MX" sz="3200" dirty="0" smtClean="0"/>
              <a:t> at MCTP (Chiapas)</a:t>
            </a:r>
            <a:endParaRPr lang="en-US" sz="3200" dirty="0"/>
          </a:p>
        </p:txBody>
      </p:sp>
      <p:sp>
        <p:nvSpPr>
          <p:cNvPr id="3" name="Subtitle 2"/>
          <p:cNvSpPr>
            <a:spLocks noGrp="1"/>
          </p:cNvSpPr>
          <p:nvPr>
            <p:ph type="subTitle" idx="4294967295"/>
          </p:nvPr>
        </p:nvSpPr>
        <p:spPr>
          <a:xfrm>
            <a:off x="152400" y="1219200"/>
            <a:ext cx="8839200" cy="5486400"/>
          </a:xfrm>
        </p:spPr>
        <p:txBody>
          <a:bodyPr>
            <a:noAutofit/>
          </a:bodyPr>
          <a:lstStyle/>
          <a:p>
            <a:pPr marL="114300" marR="0" indent="0">
              <a:lnSpc>
                <a:spcPct val="115000"/>
              </a:lnSpc>
              <a:spcBef>
                <a:spcPts val="0"/>
              </a:spcBef>
              <a:spcAft>
                <a:spcPts val="0"/>
              </a:spcAft>
              <a:buNone/>
            </a:pPr>
            <a:endParaRPr lang="en-US" sz="2000" dirty="0" smtClean="0">
              <a:ea typeface="Calibri"/>
              <a:cs typeface="Times New Roman"/>
            </a:endParaRPr>
          </a:p>
          <a:p>
            <a:pPr marL="571500" marR="0" indent="-457200">
              <a:lnSpc>
                <a:spcPct val="115000"/>
              </a:lnSpc>
              <a:spcBef>
                <a:spcPts val="0"/>
              </a:spcBef>
              <a:spcAft>
                <a:spcPts val="0"/>
              </a:spcAft>
              <a:buFont typeface="Arial" pitchFamily="34" charset="0"/>
              <a:buChar char="•"/>
            </a:pPr>
            <a:r>
              <a:rPr lang="es-MX" sz="2800" dirty="0" smtClean="0">
                <a:ea typeface="Calibri"/>
                <a:cs typeface="Times New Roman"/>
              </a:rPr>
              <a:t>CRECTEALC </a:t>
            </a:r>
            <a:r>
              <a:rPr lang="es-MX" sz="2800" dirty="0" err="1" smtClean="0">
                <a:ea typeface="Calibri"/>
                <a:cs typeface="Times New Roman"/>
              </a:rPr>
              <a:t>participated</a:t>
            </a:r>
            <a:r>
              <a:rPr lang="es-MX" sz="2800" dirty="0" smtClean="0">
                <a:ea typeface="Calibri"/>
                <a:cs typeface="Times New Roman"/>
              </a:rPr>
              <a:t> in:</a:t>
            </a:r>
          </a:p>
          <a:p>
            <a:pPr marL="971550" lvl="1" indent="-457200">
              <a:lnSpc>
                <a:spcPct val="115000"/>
              </a:lnSpc>
              <a:spcBef>
                <a:spcPts val="0"/>
              </a:spcBef>
              <a:spcAft>
                <a:spcPts val="0"/>
              </a:spcAft>
              <a:buFont typeface="Arial" pitchFamily="34" charset="0"/>
              <a:buChar char="•"/>
            </a:pPr>
            <a:r>
              <a:rPr lang="es-MX" sz="2400" dirty="0" smtClean="0">
                <a:ea typeface="Calibri"/>
                <a:cs typeface="Times New Roman"/>
              </a:rPr>
              <a:t>Central American Meeting of </a:t>
            </a:r>
            <a:r>
              <a:rPr lang="es-MX" sz="2400" dirty="0" err="1" smtClean="0">
                <a:ea typeface="Calibri"/>
                <a:cs typeface="Times New Roman"/>
              </a:rPr>
              <a:t>Experts</a:t>
            </a:r>
            <a:r>
              <a:rPr lang="es-MX" sz="2400" dirty="0" smtClean="0">
                <a:ea typeface="Calibri"/>
                <a:cs typeface="Times New Roman"/>
              </a:rPr>
              <a:t> </a:t>
            </a:r>
            <a:r>
              <a:rPr lang="es-MX" sz="2400" dirty="0" err="1" smtClean="0">
                <a:ea typeface="Calibri"/>
                <a:cs typeface="Times New Roman"/>
              </a:rPr>
              <a:t>on</a:t>
            </a:r>
            <a:r>
              <a:rPr lang="es-MX" sz="2400" dirty="0" smtClean="0">
                <a:ea typeface="Calibri"/>
                <a:cs typeface="Times New Roman"/>
              </a:rPr>
              <a:t> </a:t>
            </a:r>
            <a:r>
              <a:rPr lang="es-MX" sz="2400" dirty="0" err="1" smtClean="0">
                <a:ea typeface="Calibri"/>
                <a:cs typeface="Times New Roman"/>
              </a:rPr>
              <a:t>the</a:t>
            </a:r>
            <a:r>
              <a:rPr lang="es-MX" sz="2400" dirty="0" smtClean="0">
                <a:ea typeface="Calibri"/>
                <a:cs typeface="Times New Roman"/>
              </a:rPr>
              <a:t> Use of </a:t>
            </a:r>
            <a:r>
              <a:rPr lang="es-MX" sz="2400" dirty="0" err="1" smtClean="0">
                <a:ea typeface="Calibri"/>
                <a:cs typeface="Times New Roman"/>
              </a:rPr>
              <a:t>Satellite</a:t>
            </a:r>
            <a:r>
              <a:rPr lang="es-MX" sz="2400" dirty="0" smtClean="0">
                <a:ea typeface="Calibri"/>
                <a:cs typeface="Times New Roman"/>
              </a:rPr>
              <a:t> </a:t>
            </a:r>
            <a:r>
              <a:rPr lang="es-MX" sz="2400" dirty="0" err="1" smtClean="0">
                <a:ea typeface="Calibri"/>
                <a:cs typeface="Times New Roman"/>
              </a:rPr>
              <a:t>Information</a:t>
            </a:r>
            <a:r>
              <a:rPr lang="es-MX" sz="2400" dirty="0" smtClean="0">
                <a:ea typeface="Calibri"/>
                <a:cs typeface="Times New Roman"/>
              </a:rPr>
              <a:t> in </a:t>
            </a:r>
            <a:r>
              <a:rPr lang="es-MX" sz="2400" dirty="0" err="1" smtClean="0">
                <a:ea typeface="Calibri"/>
                <a:cs typeface="Times New Roman"/>
              </a:rPr>
              <a:t>the</a:t>
            </a:r>
            <a:r>
              <a:rPr lang="es-MX" sz="2400" dirty="0" smtClean="0">
                <a:ea typeface="Calibri"/>
                <a:cs typeface="Times New Roman"/>
              </a:rPr>
              <a:t> Integral Management of </a:t>
            </a:r>
            <a:r>
              <a:rPr lang="es-MX" sz="2400" dirty="0" err="1" smtClean="0">
                <a:ea typeface="Calibri"/>
                <a:cs typeface="Times New Roman"/>
              </a:rPr>
              <a:t>Risks</a:t>
            </a:r>
            <a:r>
              <a:rPr lang="es-MX" sz="2400" dirty="0" smtClean="0">
                <a:ea typeface="Calibri"/>
                <a:cs typeface="Times New Roman"/>
              </a:rPr>
              <a:t> and </a:t>
            </a:r>
            <a:r>
              <a:rPr lang="es-MX" sz="2400" dirty="0" err="1" smtClean="0">
                <a:ea typeface="Calibri"/>
                <a:cs typeface="Times New Roman"/>
              </a:rPr>
              <a:t>Early</a:t>
            </a:r>
            <a:r>
              <a:rPr lang="es-MX" sz="2400" dirty="0" smtClean="0">
                <a:ea typeface="Calibri"/>
                <a:cs typeface="Times New Roman"/>
              </a:rPr>
              <a:t> </a:t>
            </a:r>
            <a:r>
              <a:rPr lang="es-MX" sz="2400" dirty="0" err="1" smtClean="0">
                <a:ea typeface="Calibri"/>
                <a:cs typeface="Times New Roman"/>
              </a:rPr>
              <a:t>Warning</a:t>
            </a:r>
            <a:r>
              <a:rPr lang="es-MX" sz="2400" dirty="0" smtClean="0">
                <a:ea typeface="Calibri"/>
                <a:cs typeface="Times New Roman"/>
              </a:rPr>
              <a:t>, San Salvador, </a:t>
            </a:r>
            <a:r>
              <a:rPr lang="es-ES" sz="2400" dirty="0">
                <a:ea typeface="Calibri"/>
                <a:cs typeface="Times New Roman"/>
              </a:rPr>
              <a:t>31 </a:t>
            </a:r>
            <a:r>
              <a:rPr lang="es-ES" sz="2400" dirty="0" err="1" smtClean="0">
                <a:ea typeface="Calibri"/>
                <a:cs typeface="Times New Roman"/>
              </a:rPr>
              <a:t>March</a:t>
            </a:r>
            <a:r>
              <a:rPr lang="es-ES" sz="2400" dirty="0" smtClean="0">
                <a:ea typeface="Calibri"/>
                <a:cs typeface="Times New Roman"/>
              </a:rPr>
              <a:t> &amp; 1 </a:t>
            </a:r>
            <a:r>
              <a:rPr lang="es-ES" sz="2400" dirty="0" err="1" smtClean="0">
                <a:ea typeface="Calibri"/>
                <a:cs typeface="Times New Roman"/>
              </a:rPr>
              <a:t>April</a:t>
            </a:r>
            <a:r>
              <a:rPr lang="es-ES" sz="2400" dirty="0" smtClean="0">
                <a:ea typeface="Calibri"/>
                <a:cs typeface="Times New Roman"/>
              </a:rPr>
              <a:t> 2014</a:t>
            </a:r>
          </a:p>
          <a:p>
            <a:pPr marL="971550" lvl="1" indent="-457200">
              <a:lnSpc>
                <a:spcPct val="115000"/>
              </a:lnSpc>
              <a:spcBef>
                <a:spcPts val="0"/>
              </a:spcBef>
              <a:spcAft>
                <a:spcPts val="0"/>
              </a:spcAft>
              <a:buFont typeface="Arial" pitchFamily="34" charset="0"/>
              <a:buChar char="•"/>
            </a:pPr>
            <a:endParaRPr lang="es-ES" sz="2400" dirty="0" smtClean="0">
              <a:ea typeface="Calibri"/>
              <a:cs typeface="Times New Roman"/>
            </a:endParaRPr>
          </a:p>
          <a:p>
            <a:pPr marL="971550" lvl="1" indent="-457200">
              <a:lnSpc>
                <a:spcPct val="115000"/>
              </a:lnSpc>
              <a:spcBef>
                <a:spcPts val="0"/>
              </a:spcBef>
              <a:spcAft>
                <a:spcPts val="0"/>
              </a:spcAft>
              <a:buFont typeface="Arial" pitchFamily="34" charset="0"/>
              <a:buChar char="•"/>
            </a:pPr>
            <a:r>
              <a:rPr lang="es-MX" sz="2400" dirty="0" err="1" smtClean="0">
                <a:ea typeface="Calibri"/>
                <a:cs typeface="Times New Roman"/>
              </a:rPr>
              <a:t>Technical</a:t>
            </a:r>
            <a:r>
              <a:rPr lang="es-MX" sz="2400" dirty="0" smtClean="0">
                <a:ea typeface="Calibri"/>
                <a:cs typeface="Times New Roman"/>
              </a:rPr>
              <a:t> </a:t>
            </a:r>
            <a:r>
              <a:rPr lang="es-MX" sz="2400" dirty="0" err="1" smtClean="0">
                <a:ea typeface="Calibri"/>
                <a:cs typeface="Times New Roman"/>
              </a:rPr>
              <a:t>Advisory</a:t>
            </a:r>
            <a:r>
              <a:rPr lang="es-MX" sz="2400" dirty="0" smtClean="0">
                <a:ea typeface="Calibri"/>
                <a:cs typeface="Times New Roman"/>
              </a:rPr>
              <a:t> </a:t>
            </a:r>
            <a:r>
              <a:rPr lang="es-MX" sz="2400" dirty="0" err="1" smtClean="0">
                <a:ea typeface="Calibri"/>
                <a:cs typeface="Times New Roman"/>
              </a:rPr>
              <a:t>Mission</a:t>
            </a:r>
            <a:r>
              <a:rPr lang="es-MX" sz="2400" dirty="0" smtClean="0">
                <a:ea typeface="Calibri"/>
                <a:cs typeface="Times New Roman"/>
              </a:rPr>
              <a:t> </a:t>
            </a:r>
            <a:r>
              <a:rPr lang="es-MX" sz="2400" dirty="0" err="1" smtClean="0">
                <a:ea typeface="Calibri"/>
                <a:cs typeface="Times New Roman"/>
              </a:rPr>
              <a:t>on</a:t>
            </a:r>
            <a:r>
              <a:rPr lang="es-MX" sz="2400" dirty="0" smtClean="0">
                <a:ea typeface="Calibri"/>
                <a:cs typeface="Times New Roman"/>
              </a:rPr>
              <a:t> </a:t>
            </a:r>
            <a:r>
              <a:rPr lang="es-MX" sz="2400" dirty="0" err="1" smtClean="0">
                <a:ea typeface="Calibri"/>
                <a:cs typeface="Times New Roman"/>
              </a:rPr>
              <a:t>Establishing</a:t>
            </a:r>
            <a:r>
              <a:rPr lang="es-MX" sz="2400" dirty="0" smtClean="0">
                <a:ea typeface="Calibri"/>
                <a:cs typeface="Times New Roman"/>
              </a:rPr>
              <a:t> </a:t>
            </a:r>
            <a:r>
              <a:rPr lang="es-MX" sz="2400" dirty="0" err="1" smtClean="0">
                <a:ea typeface="Calibri"/>
                <a:cs typeface="Times New Roman"/>
              </a:rPr>
              <a:t>an</a:t>
            </a:r>
            <a:r>
              <a:rPr lang="es-MX" sz="2400" dirty="0" smtClean="0">
                <a:ea typeface="Calibri"/>
                <a:cs typeface="Times New Roman"/>
              </a:rPr>
              <a:t> Inter-</a:t>
            </a:r>
            <a:r>
              <a:rPr lang="es-MX" sz="2400" dirty="0" err="1" smtClean="0">
                <a:ea typeface="Calibri"/>
                <a:cs typeface="Times New Roman"/>
              </a:rPr>
              <a:t>Institutional</a:t>
            </a:r>
            <a:r>
              <a:rPr lang="es-MX" sz="2400" dirty="0" smtClean="0">
                <a:ea typeface="Calibri"/>
                <a:cs typeface="Times New Roman"/>
              </a:rPr>
              <a:t> </a:t>
            </a:r>
            <a:r>
              <a:rPr lang="es-MX" sz="2400" dirty="0" err="1" smtClean="0">
                <a:ea typeface="Calibri"/>
                <a:cs typeface="Times New Roman"/>
              </a:rPr>
              <a:t>Group</a:t>
            </a:r>
            <a:r>
              <a:rPr lang="es-MX" sz="2400" dirty="0" smtClean="0">
                <a:ea typeface="Calibri"/>
                <a:cs typeface="Times New Roman"/>
              </a:rPr>
              <a:t> </a:t>
            </a:r>
            <a:r>
              <a:rPr lang="es-MX" sz="2400" dirty="0" err="1" smtClean="0">
                <a:ea typeface="Calibri"/>
                <a:cs typeface="Times New Roman"/>
              </a:rPr>
              <a:t>for</a:t>
            </a:r>
            <a:r>
              <a:rPr lang="es-MX" sz="2400" dirty="0" smtClean="0">
                <a:ea typeface="Calibri"/>
                <a:cs typeface="Times New Roman"/>
              </a:rPr>
              <a:t> </a:t>
            </a:r>
            <a:r>
              <a:rPr lang="es-MX" sz="2400" dirty="0" err="1" smtClean="0">
                <a:ea typeface="Calibri"/>
                <a:cs typeface="Times New Roman"/>
              </a:rPr>
              <a:t>an</a:t>
            </a:r>
            <a:r>
              <a:rPr lang="es-MX" sz="2400" dirty="0" smtClean="0">
                <a:ea typeface="Calibri"/>
                <a:cs typeface="Times New Roman"/>
              </a:rPr>
              <a:t> </a:t>
            </a:r>
            <a:r>
              <a:rPr lang="es-MX" sz="2400" dirty="0" err="1" smtClean="0">
                <a:ea typeface="Calibri"/>
                <a:cs typeface="Times New Roman"/>
              </a:rPr>
              <a:t>Early</a:t>
            </a:r>
            <a:r>
              <a:rPr lang="es-MX" sz="2400" dirty="0" smtClean="0">
                <a:ea typeface="Calibri"/>
                <a:cs typeface="Times New Roman"/>
              </a:rPr>
              <a:t> </a:t>
            </a:r>
            <a:r>
              <a:rPr lang="es-MX" sz="2400" dirty="0" err="1" smtClean="0">
                <a:ea typeface="Calibri"/>
                <a:cs typeface="Times New Roman"/>
              </a:rPr>
              <a:t>Warning</a:t>
            </a:r>
            <a:r>
              <a:rPr lang="es-MX" sz="2400" dirty="0" smtClean="0">
                <a:ea typeface="Calibri"/>
                <a:cs typeface="Times New Roman"/>
              </a:rPr>
              <a:t> and </a:t>
            </a:r>
            <a:r>
              <a:rPr lang="es-MX" sz="2400" dirty="0" err="1" smtClean="0">
                <a:ea typeface="Calibri"/>
                <a:cs typeface="Times New Roman"/>
              </a:rPr>
              <a:t>Emergency</a:t>
            </a:r>
            <a:r>
              <a:rPr lang="es-MX" sz="2400" dirty="0" smtClean="0">
                <a:ea typeface="Calibri"/>
                <a:cs typeface="Times New Roman"/>
              </a:rPr>
              <a:t> Response </a:t>
            </a:r>
            <a:r>
              <a:rPr lang="es-MX" sz="2400" dirty="0" err="1" smtClean="0">
                <a:ea typeface="Calibri"/>
                <a:cs typeface="Times New Roman"/>
              </a:rPr>
              <a:t>Platform</a:t>
            </a:r>
            <a:r>
              <a:rPr lang="es-MX" sz="2400" dirty="0" smtClean="0">
                <a:ea typeface="Calibri"/>
                <a:cs typeface="Times New Roman"/>
              </a:rPr>
              <a:t> in El Salvador, 2 – 4 </a:t>
            </a:r>
            <a:r>
              <a:rPr lang="es-MX" sz="2400" dirty="0" err="1" smtClean="0">
                <a:ea typeface="Calibri"/>
                <a:cs typeface="Times New Roman"/>
              </a:rPr>
              <a:t>April</a:t>
            </a:r>
            <a:r>
              <a:rPr lang="es-MX" sz="2400" dirty="0" smtClean="0">
                <a:ea typeface="Calibri"/>
                <a:cs typeface="Times New Roman"/>
              </a:rPr>
              <a:t> 2014</a:t>
            </a:r>
          </a:p>
          <a:p>
            <a:pPr marL="971550" lvl="1" indent="-457200">
              <a:lnSpc>
                <a:spcPct val="115000"/>
              </a:lnSpc>
              <a:spcBef>
                <a:spcPts val="0"/>
              </a:spcBef>
              <a:spcAft>
                <a:spcPts val="0"/>
              </a:spcAft>
              <a:buFont typeface="Arial" pitchFamily="34" charset="0"/>
              <a:buChar char="•"/>
            </a:pPr>
            <a:r>
              <a:rPr lang="es-MX" sz="2400" dirty="0" err="1" smtClean="0">
                <a:ea typeface="Calibri"/>
                <a:cs typeface="Times New Roman"/>
              </a:rPr>
              <a:t>All</a:t>
            </a:r>
            <a:r>
              <a:rPr lang="es-MX" sz="2400" dirty="0" smtClean="0">
                <a:ea typeface="Calibri"/>
                <a:cs typeface="Times New Roman"/>
              </a:rPr>
              <a:t> </a:t>
            </a:r>
            <a:r>
              <a:rPr lang="es-MX" sz="2400" dirty="0" err="1" smtClean="0">
                <a:ea typeface="Calibri"/>
                <a:cs typeface="Times New Roman"/>
              </a:rPr>
              <a:t>participants</a:t>
            </a:r>
            <a:r>
              <a:rPr lang="es-MX" sz="2400" dirty="0" smtClean="0">
                <a:ea typeface="Calibri"/>
                <a:cs typeface="Times New Roman"/>
              </a:rPr>
              <a:t> </a:t>
            </a:r>
            <a:r>
              <a:rPr lang="es-MX" sz="2400" dirty="0" err="1" smtClean="0">
                <a:ea typeface="Calibri"/>
                <a:cs typeface="Times New Roman"/>
              </a:rPr>
              <a:t>to</a:t>
            </a:r>
            <a:r>
              <a:rPr lang="es-MX" sz="2400" dirty="0" smtClean="0">
                <a:ea typeface="Calibri"/>
                <a:cs typeface="Times New Roman"/>
              </a:rPr>
              <a:t> be </a:t>
            </a:r>
            <a:r>
              <a:rPr lang="es-MX" sz="2400" dirty="0" err="1" smtClean="0">
                <a:ea typeface="Calibri"/>
                <a:cs typeface="Times New Roman"/>
              </a:rPr>
              <a:t>invited</a:t>
            </a:r>
            <a:r>
              <a:rPr lang="es-MX" sz="2400" dirty="0" smtClean="0">
                <a:ea typeface="Calibri"/>
                <a:cs typeface="Times New Roman"/>
              </a:rPr>
              <a:t> </a:t>
            </a:r>
            <a:r>
              <a:rPr lang="es-MX" sz="2400" dirty="0" err="1" smtClean="0">
                <a:ea typeface="Calibri"/>
                <a:cs typeface="Times New Roman"/>
              </a:rPr>
              <a:t>to</a:t>
            </a:r>
            <a:r>
              <a:rPr lang="es-MX" sz="2400" dirty="0" smtClean="0">
                <a:ea typeface="Calibri"/>
                <a:cs typeface="Times New Roman"/>
              </a:rPr>
              <a:t> </a:t>
            </a:r>
            <a:r>
              <a:rPr lang="es-MX" sz="2400" dirty="0" err="1" smtClean="0">
                <a:ea typeface="Calibri"/>
                <a:cs typeface="Times New Roman"/>
              </a:rPr>
              <a:t>Workshop</a:t>
            </a:r>
            <a:r>
              <a:rPr lang="es-MX" sz="2400" dirty="0" smtClean="0">
                <a:ea typeface="Calibri"/>
                <a:cs typeface="Times New Roman"/>
              </a:rPr>
              <a:t> </a:t>
            </a:r>
            <a:r>
              <a:rPr lang="en-US" sz="2400" dirty="0" smtClean="0">
                <a:ea typeface="Calibri"/>
                <a:cs typeface="Times New Roman"/>
              </a:rPr>
              <a:t>on </a:t>
            </a:r>
            <a:r>
              <a:rPr lang="en-US" sz="2400" dirty="0">
                <a:ea typeface="Calibri"/>
                <a:cs typeface="Times New Roman"/>
              </a:rPr>
              <a:t>the open-source software (QGIS, TerraMA²)</a:t>
            </a:r>
            <a:endParaRPr lang="es-MX" sz="2400" dirty="0" smtClean="0">
              <a:ea typeface="Calibri"/>
              <a:cs typeface="Times New Roman"/>
            </a:endParaRPr>
          </a:p>
          <a:p>
            <a:pPr marL="971550" lvl="1" indent="-457200">
              <a:lnSpc>
                <a:spcPct val="115000"/>
              </a:lnSpc>
              <a:spcBef>
                <a:spcPts val="0"/>
              </a:spcBef>
              <a:spcAft>
                <a:spcPts val="0"/>
              </a:spcAft>
              <a:buFont typeface="Arial" pitchFamily="34" charset="0"/>
              <a:buChar char="•"/>
            </a:pPr>
            <a:endParaRPr lang="es-ES" sz="2400" dirty="0" smtClean="0">
              <a:ea typeface="Calibri"/>
              <a:cs typeface="Times New Roman"/>
            </a:endParaRPr>
          </a:p>
          <a:p>
            <a:pPr marL="114300" marR="0" indent="0">
              <a:lnSpc>
                <a:spcPct val="115000"/>
              </a:lnSpc>
              <a:spcBef>
                <a:spcPts val="0"/>
              </a:spcBef>
              <a:spcAft>
                <a:spcPts val="0"/>
              </a:spcAft>
              <a:buNone/>
            </a:pPr>
            <a:endParaRPr lang="en-US" sz="2800" dirty="0">
              <a:ea typeface="Calibri"/>
              <a:cs typeface="Times New Roman"/>
            </a:endParaRPr>
          </a:p>
        </p:txBody>
      </p:sp>
    </p:spTree>
    <p:extLst>
      <p:ext uri="{BB962C8B-B14F-4D97-AF65-F5344CB8AC3E}">
        <p14:creationId xmlns:p14="http://schemas.microsoft.com/office/powerpoint/2010/main" val="40830023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4 Imagen" descr="crectealc.jpg"/>
          <p:cNvPicPr/>
          <p:nvPr/>
        </p:nvPicPr>
        <p:blipFill>
          <a:blip r:embed="rId2" cstate="print"/>
          <a:stretch>
            <a:fillRect/>
          </a:stretch>
        </p:blipFill>
        <p:spPr>
          <a:xfrm>
            <a:off x="579807" y="331714"/>
            <a:ext cx="1110448" cy="1010920"/>
          </a:xfrm>
          <a:prstGeom prst="rect">
            <a:avLst/>
          </a:prstGeom>
        </p:spPr>
      </p:pic>
      <p:pic>
        <p:nvPicPr>
          <p:cNvPr id="3" name="28e49873-ab33-40b5-b4d3-6cc5acd6b444" descr="cid:part5.01000709.01000809@inaoep.mx"/>
          <p:cNvPicPr/>
          <p:nvPr/>
        </p:nvPicPr>
        <p:blipFill>
          <a:blip r:embed="rId3" r:link="rId4" cstate="print"/>
          <a:srcRect/>
          <a:stretch>
            <a:fillRect/>
          </a:stretch>
        </p:blipFill>
        <p:spPr bwMode="auto">
          <a:xfrm>
            <a:off x="1870364" y="351080"/>
            <a:ext cx="1647067" cy="868119"/>
          </a:xfrm>
          <a:prstGeom prst="rect">
            <a:avLst/>
          </a:prstGeom>
          <a:noFill/>
          <a:ln w="9525">
            <a:noFill/>
            <a:miter lim="800000"/>
            <a:headEnd/>
            <a:tailEnd/>
          </a:ln>
        </p:spPr>
      </p:pic>
      <p:pic>
        <p:nvPicPr>
          <p:cNvPr id="5" name="Imagen 2"/>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87636" y="331714"/>
            <a:ext cx="1436332" cy="887486"/>
          </a:xfrm>
          <a:prstGeom prst="rect">
            <a:avLst/>
          </a:prstGeom>
          <a:noFill/>
          <a:ln>
            <a:noFill/>
          </a:ln>
        </p:spPr>
      </p:pic>
      <p:pic>
        <p:nvPicPr>
          <p:cNvPr id="7" name="Imagen 16" descr="C:\Documents and Settings\Aurora Garcia\Configuración local\Archivos temporales de Internet\Content.Word\noaa_logo.png"/>
          <p:cNvPicPr/>
          <p:nvPr/>
        </p:nvPicPr>
        <p:blipFill>
          <a:blip r:embed="rId6" cstate="print"/>
          <a:srcRect/>
          <a:stretch>
            <a:fillRect/>
          </a:stretch>
        </p:blipFill>
        <p:spPr bwMode="auto">
          <a:xfrm>
            <a:off x="579807" y="1536799"/>
            <a:ext cx="958048" cy="915456"/>
          </a:xfrm>
          <a:prstGeom prst="rect">
            <a:avLst/>
          </a:prstGeom>
          <a:noFill/>
          <a:ln w="9525">
            <a:noFill/>
            <a:miter lim="800000"/>
            <a:headEnd/>
            <a:tailEnd/>
          </a:ln>
        </p:spPr>
      </p:pic>
      <p:pic>
        <p:nvPicPr>
          <p:cNvPr id="10" name="Imagen 3" descr="C:\Users\CRECTE~1\AppData\Local\Temp\Inaoe.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77991" y="1536799"/>
            <a:ext cx="885825" cy="800100"/>
          </a:xfrm>
          <a:prstGeom prst="rect">
            <a:avLst/>
          </a:prstGeom>
          <a:noFill/>
          <a:ln>
            <a:noFill/>
          </a:ln>
        </p:spPr>
      </p:pic>
      <p:sp>
        <p:nvSpPr>
          <p:cNvPr id="11" name="Rectangle 10"/>
          <p:cNvSpPr/>
          <p:nvPr/>
        </p:nvSpPr>
        <p:spPr>
          <a:xfrm>
            <a:off x="566064" y="2660612"/>
            <a:ext cx="8140543" cy="3108543"/>
          </a:xfrm>
          <a:prstGeom prst="rect">
            <a:avLst/>
          </a:prstGeom>
        </p:spPr>
        <p:txBody>
          <a:bodyPr wrap="square">
            <a:spAutoFit/>
          </a:bodyPr>
          <a:lstStyle/>
          <a:p>
            <a:pPr defTabSz="457200" fontAlgn="auto">
              <a:spcBef>
                <a:spcPts val="0"/>
              </a:spcBef>
              <a:spcAft>
                <a:spcPts val="0"/>
              </a:spcAft>
            </a:pPr>
            <a:endParaRPr lang="en-US" b="1" i="1" dirty="0" smtClean="0">
              <a:solidFill>
                <a:prstClr val="black"/>
              </a:solidFill>
              <a:latin typeface="Calibri"/>
            </a:endParaRPr>
          </a:p>
          <a:p>
            <a:pPr algn="ctr" defTabSz="457200" fontAlgn="auto">
              <a:spcBef>
                <a:spcPts val="0"/>
              </a:spcBef>
              <a:spcAft>
                <a:spcPts val="0"/>
              </a:spcAft>
            </a:pPr>
            <a:r>
              <a:rPr lang="en-US" b="1" i="1" dirty="0" smtClean="0">
                <a:solidFill>
                  <a:srgbClr val="0000FF"/>
                </a:solidFill>
                <a:latin typeface="Calibri"/>
              </a:rPr>
              <a:t>Workshop </a:t>
            </a:r>
            <a:r>
              <a:rPr lang="en-US" b="1" i="1" dirty="0">
                <a:solidFill>
                  <a:srgbClr val="0000FF"/>
                </a:solidFill>
                <a:latin typeface="Calibri"/>
              </a:rPr>
              <a:t>on </a:t>
            </a:r>
            <a:r>
              <a:rPr lang="en-US" b="1" i="1" dirty="0" smtClean="0">
                <a:solidFill>
                  <a:srgbClr val="0000FF"/>
                </a:solidFill>
                <a:latin typeface="Calibri"/>
              </a:rPr>
              <a:t>Open Source Software in the use of Space Science and Technology in the </a:t>
            </a:r>
            <a:r>
              <a:rPr lang="en-US" b="1" i="1" dirty="0">
                <a:solidFill>
                  <a:srgbClr val="0000FF"/>
                </a:solidFill>
                <a:latin typeface="Calibri"/>
              </a:rPr>
              <a:t>Prevention of </a:t>
            </a:r>
            <a:r>
              <a:rPr lang="en-US" b="1" i="1" dirty="0" smtClean="0">
                <a:solidFill>
                  <a:srgbClr val="0000FF"/>
                </a:solidFill>
                <a:latin typeface="Calibri"/>
              </a:rPr>
              <a:t>, and Response to, </a:t>
            </a:r>
            <a:r>
              <a:rPr lang="en-US" b="1" i="1" dirty="0">
                <a:solidFill>
                  <a:srgbClr val="0000FF"/>
                </a:solidFill>
                <a:latin typeface="Calibri"/>
              </a:rPr>
              <a:t>Disasters in Mesoamerica</a:t>
            </a:r>
            <a:endParaRPr lang="en-US" dirty="0">
              <a:solidFill>
                <a:srgbClr val="0000FF"/>
              </a:solidFill>
              <a:latin typeface="Calibri"/>
            </a:endParaRPr>
          </a:p>
          <a:p>
            <a:pPr defTabSz="457200" fontAlgn="auto">
              <a:spcBef>
                <a:spcPts val="0"/>
              </a:spcBef>
              <a:spcAft>
                <a:spcPts val="0"/>
              </a:spcAft>
            </a:pPr>
            <a:r>
              <a:rPr lang="en-US" b="1" i="1" dirty="0">
                <a:solidFill>
                  <a:srgbClr val="0000FF"/>
                </a:solidFill>
                <a:latin typeface="Calibri"/>
              </a:rPr>
              <a:t> </a:t>
            </a:r>
            <a:endParaRPr lang="en-US" dirty="0">
              <a:solidFill>
                <a:srgbClr val="0000FF"/>
              </a:solidFill>
              <a:latin typeface="Calibri"/>
            </a:endParaRPr>
          </a:p>
          <a:p>
            <a:pPr algn="ctr" defTabSz="457200" fontAlgn="auto">
              <a:spcBef>
                <a:spcPts val="0"/>
              </a:spcBef>
              <a:spcAft>
                <a:spcPts val="0"/>
              </a:spcAft>
            </a:pPr>
            <a:r>
              <a:rPr lang="en-US" b="1" i="1" dirty="0" smtClean="0">
                <a:solidFill>
                  <a:srgbClr val="0000FF"/>
                </a:solidFill>
                <a:latin typeface="Calibri"/>
              </a:rPr>
              <a:t>             19 </a:t>
            </a:r>
            <a:r>
              <a:rPr lang="en-US" b="1" i="1" dirty="0">
                <a:solidFill>
                  <a:srgbClr val="0000FF"/>
                </a:solidFill>
                <a:latin typeface="Calibri"/>
              </a:rPr>
              <a:t>– </a:t>
            </a:r>
            <a:r>
              <a:rPr lang="en-US" b="1" i="1" dirty="0" smtClean="0">
                <a:solidFill>
                  <a:srgbClr val="0000FF"/>
                </a:solidFill>
                <a:latin typeface="Calibri"/>
              </a:rPr>
              <a:t>23</a:t>
            </a:r>
            <a:r>
              <a:rPr lang="en-US" b="1" i="1" baseline="30000" dirty="0" smtClean="0">
                <a:solidFill>
                  <a:srgbClr val="0000FF"/>
                </a:solidFill>
                <a:latin typeface="Calibri"/>
              </a:rPr>
              <a:t> </a:t>
            </a:r>
            <a:r>
              <a:rPr lang="en-US" b="1" i="1" dirty="0" smtClean="0">
                <a:solidFill>
                  <a:srgbClr val="0000FF"/>
                </a:solidFill>
                <a:latin typeface="Calibri"/>
              </a:rPr>
              <a:t> May 2014 (</a:t>
            </a:r>
            <a:r>
              <a:rPr lang="en-US" b="1" i="1" dirty="0" err="1" smtClean="0">
                <a:solidFill>
                  <a:srgbClr val="0000FF"/>
                </a:solidFill>
                <a:latin typeface="Calibri"/>
              </a:rPr>
              <a:t>tbc</a:t>
            </a:r>
            <a:r>
              <a:rPr lang="en-US" b="1" i="1" dirty="0" smtClean="0">
                <a:solidFill>
                  <a:srgbClr val="0000FF"/>
                </a:solidFill>
                <a:latin typeface="Calibri"/>
              </a:rPr>
              <a:t>)</a:t>
            </a:r>
            <a:endParaRPr lang="en-US" dirty="0">
              <a:solidFill>
                <a:srgbClr val="0000FF"/>
              </a:solidFill>
              <a:latin typeface="Calibri"/>
            </a:endParaRPr>
          </a:p>
          <a:p>
            <a:pPr defTabSz="457200" fontAlgn="auto">
              <a:spcBef>
                <a:spcPts val="0"/>
              </a:spcBef>
              <a:spcAft>
                <a:spcPts val="0"/>
              </a:spcAft>
            </a:pPr>
            <a:endParaRPr lang="en-US" dirty="0" smtClean="0">
              <a:solidFill>
                <a:srgbClr val="0000FF"/>
              </a:solidFill>
              <a:latin typeface="Calibri"/>
            </a:endParaRPr>
          </a:p>
          <a:p>
            <a:pPr defTabSz="457200" fontAlgn="auto">
              <a:spcBef>
                <a:spcPts val="0"/>
              </a:spcBef>
              <a:spcAft>
                <a:spcPts val="0"/>
              </a:spcAft>
            </a:pPr>
            <a:endParaRPr lang="en-US" dirty="0" smtClean="0">
              <a:solidFill>
                <a:srgbClr val="0000FF"/>
              </a:solidFill>
              <a:latin typeface="Calibri"/>
            </a:endParaRPr>
          </a:p>
          <a:p>
            <a:pPr algn="ctr" defTabSz="457200" fontAlgn="auto">
              <a:spcBef>
                <a:spcPts val="0"/>
              </a:spcBef>
              <a:spcAft>
                <a:spcPts val="0"/>
              </a:spcAft>
            </a:pPr>
            <a:r>
              <a:rPr lang="en-US" sz="1600" b="1" dirty="0">
                <a:solidFill>
                  <a:srgbClr val="0000FF"/>
                </a:solidFill>
                <a:latin typeface="Calibri"/>
              </a:rPr>
              <a:t>Organizing Committee: </a:t>
            </a:r>
            <a:endParaRPr lang="en-US" sz="1600" b="1" dirty="0" smtClean="0">
              <a:solidFill>
                <a:srgbClr val="0000FF"/>
              </a:solidFill>
              <a:latin typeface="Calibri"/>
            </a:endParaRPr>
          </a:p>
          <a:p>
            <a:pPr algn="ctr" defTabSz="457200" fontAlgn="auto">
              <a:spcBef>
                <a:spcPts val="0"/>
              </a:spcBef>
              <a:spcAft>
                <a:spcPts val="0"/>
              </a:spcAft>
            </a:pPr>
            <a:r>
              <a:rPr lang="en-US" sz="1600" b="1" dirty="0" smtClean="0">
                <a:solidFill>
                  <a:srgbClr val="0000FF"/>
                </a:solidFill>
                <a:latin typeface="Calibri"/>
              </a:rPr>
              <a:t>(CRECTEALC), (</a:t>
            </a:r>
            <a:r>
              <a:rPr lang="en-US" sz="1600" b="1" dirty="0">
                <a:solidFill>
                  <a:srgbClr val="0000FF"/>
                </a:solidFill>
                <a:latin typeface="Calibri"/>
              </a:rPr>
              <a:t>SWF</a:t>
            </a:r>
            <a:r>
              <a:rPr lang="en-US" sz="1600" b="1" dirty="0" smtClean="0">
                <a:solidFill>
                  <a:srgbClr val="0000FF"/>
                </a:solidFill>
                <a:latin typeface="Calibri"/>
              </a:rPr>
              <a:t>), (</a:t>
            </a:r>
            <a:r>
              <a:rPr lang="en-US" sz="1600" b="1" dirty="0">
                <a:solidFill>
                  <a:srgbClr val="0000FF"/>
                </a:solidFill>
                <a:latin typeface="Calibri"/>
              </a:rPr>
              <a:t>NOAA), </a:t>
            </a:r>
            <a:r>
              <a:rPr lang="en-US" sz="1600" b="1" dirty="0" smtClean="0">
                <a:solidFill>
                  <a:srgbClr val="0000FF"/>
                </a:solidFill>
                <a:latin typeface="Calibri"/>
              </a:rPr>
              <a:t>(CEOS </a:t>
            </a:r>
            <a:r>
              <a:rPr lang="en-US" sz="1600" b="1" dirty="0" err="1" smtClean="0">
                <a:solidFill>
                  <a:srgbClr val="0000FF"/>
                </a:solidFill>
                <a:latin typeface="Calibri"/>
              </a:rPr>
              <a:t>WGCapD</a:t>
            </a:r>
            <a:r>
              <a:rPr lang="en-US" dirty="0" smtClean="0">
                <a:solidFill>
                  <a:srgbClr val="0000FF"/>
                </a:solidFill>
                <a:latin typeface="Calibri"/>
              </a:rPr>
              <a:t>), </a:t>
            </a:r>
            <a:r>
              <a:rPr lang="en-US" sz="1600" b="1" dirty="0">
                <a:solidFill>
                  <a:srgbClr val="0000FF"/>
                </a:solidFill>
                <a:latin typeface="Calibri"/>
              </a:rPr>
              <a:t>(INAOE) </a:t>
            </a:r>
            <a:r>
              <a:rPr lang="en-US" dirty="0" smtClean="0">
                <a:solidFill>
                  <a:srgbClr val="0000FF"/>
                </a:solidFill>
                <a:latin typeface="Calibri"/>
              </a:rPr>
              <a:t>…</a:t>
            </a:r>
            <a:endParaRPr lang="en-US" dirty="0">
              <a:solidFill>
                <a:srgbClr val="0000FF"/>
              </a:solidFill>
              <a:latin typeface="Calibri"/>
            </a:endParaRPr>
          </a:p>
          <a:p>
            <a:pPr defTabSz="457200" fontAlgn="auto">
              <a:spcBef>
                <a:spcPts val="0"/>
              </a:spcBef>
              <a:spcAft>
                <a:spcPts val="0"/>
              </a:spcAft>
            </a:pPr>
            <a:endParaRPr lang="en-US" dirty="0">
              <a:solidFill>
                <a:srgbClr val="0000FF"/>
              </a:solidFill>
              <a:latin typeface="Calibri"/>
            </a:endParaRPr>
          </a:p>
          <a:p>
            <a:pPr defTabSz="457200" fontAlgn="auto">
              <a:spcBef>
                <a:spcPts val="0"/>
              </a:spcBef>
              <a:spcAft>
                <a:spcPts val="0"/>
              </a:spcAft>
            </a:pPr>
            <a:r>
              <a:rPr lang="en-US" dirty="0" smtClean="0">
                <a:solidFill>
                  <a:srgbClr val="0000FF"/>
                </a:solidFill>
                <a:latin typeface="Calibri"/>
              </a:rPr>
              <a:t>                                                        </a:t>
            </a:r>
            <a:endParaRPr lang="en-US" dirty="0">
              <a:solidFill>
                <a:srgbClr val="0000FF"/>
              </a:solidFill>
              <a:latin typeface="Calibri"/>
            </a:endParaRPr>
          </a:p>
        </p:txBody>
      </p:sp>
      <p:sp>
        <p:nvSpPr>
          <p:cNvPr id="12" name="Rectangle 11"/>
          <p:cNvSpPr/>
          <p:nvPr/>
        </p:nvSpPr>
        <p:spPr>
          <a:xfrm>
            <a:off x="2872326" y="4108276"/>
            <a:ext cx="3551642" cy="1477328"/>
          </a:xfrm>
          <a:prstGeom prst="rect">
            <a:avLst/>
          </a:prstGeom>
        </p:spPr>
        <p:txBody>
          <a:bodyPr wrap="square">
            <a:spAutoFit/>
          </a:bodyPr>
          <a:lstStyle/>
          <a:p>
            <a:pPr defTabSz="457200" fontAlgn="auto">
              <a:spcBef>
                <a:spcPts val="0"/>
              </a:spcBef>
              <a:spcAft>
                <a:spcPts val="0"/>
              </a:spcAft>
            </a:pPr>
            <a:endParaRPr lang="en-US" b="1" dirty="0" smtClean="0">
              <a:solidFill>
                <a:prstClr val="black"/>
              </a:solidFill>
              <a:latin typeface="Calibri"/>
            </a:endParaRPr>
          </a:p>
          <a:p>
            <a:pPr defTabSz="457200" fontAlgn="auto">
              <a:spcBef>
                <a:spcPts val="0"/>
              </a:spcBef>
              <a:spcAft>
                <a:spcPts val="0"/>
              </a:spcAft>
            </a:pPr>
            <a:endParaRPr lang="en-US" b="1" dirty="0" smtClean="0">
              <a:solidFill>
                <a:prstClr val="black"/>
              </a:solidFill>
              <a:latin typeface="Calibri"/>
            </a:endParaRPr>
          </a:p>
          <a:p>
            <a:pPr defTabSz="457200" fontAlgn="auto">
              <a:spcBef>
                <a:spcPts val="0"/>
              </a:spcBef>
              <a:spcAft>
                <a:spcPts val="0"/>
              </a:spcAft>
            </a:pPr>
            <a:endParaRPr lang="en-US" b="1" dirty="0">
              <a:solidFill>
                <a:prstClr val="black"/>
              </a:solidFill>
              <a:latin typeface="Calibri"/>
            </a:endParaRPr>
          </a:p>
          <a:p>
            <a:pPr defTabSz="457200" fontAlgn="auto">
              <a:spcBef>
                <a:spcPts val="0"/>
              </a:spcBef>
              <a:spcAft>
                <a:spcPts val="0"/>
              </a:spcAft>
            </a:pPr>
            <a:endParaRPr lang="en-US" b="1" dirty="0" smtClean="0">
              <a:solidFill>
                <a:prstClr val="black"/>
              </a:solidFill>
              <a:latin typeface="Calibri"/>
            </a:endParaRPr>
          </a:p>
          <a:p>
            <a:pPr defTabSz="457200" fontAlgn="auto">
              <a:spcBef>
                <a:spcPts val="0"/>
              </a:spcBef>
              <a:spcAft>
                <a:spcPts val="0"/>
              </a:spcAft>
            </a:pPr>
            <a:endParaRPr lang="en-US" dirty="0">
              <a:solidFill>
                <a:prstClr val="black"/>
              </a:solidFill>
              <a:latin typeface="Calibri"/>
            </a:endParaRPr>
          </a:p>
        </p:txBody>
      </p:sp>
    </p:spTree>
    <p:extLst>
      <p:ext uri="{BB962C8B-B14F-4D97-AF65-F5344CB8AC3E}">
        <p14:creationId xmlns:p14="http://schemas.microsoft.com/office/powerpoint/2010/main" val="24343186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25</a:t>
            </a:fld>
            <a:endParaRPr lang="en-US" dirty="0"/>
          </a:p>
        </p:txBody>
      </p:sp>
      <p:sp>
        <p:nvSpPr>
          <p:cNvPr id="5124" name="Title 1"/>
          <p:cNvSpPr>
            <a:spLocks noGrp="1"/>
          </p:cNvSpPr>
          <p:nvPr>
            <p:ph type="ctrTitle"/>
          </p:nvPr>
        </p:nvSpPr>
        <p:spPr>
          <a:xfrm>
            <a:off x="1371600" y="304800"/>
            <a:ext cx="7391400" cy="762000"/>
          </a:xfrm>
        </p:spPr>
        <p:txBody>
          <a:bodyPr/>
          <a:lstStyle/>
          <a:p>
            <a:endParaRPr lang="en-US" sz="3200" dirty="0"/>
          </a:p>
        </p:txBody>
      </p:sp>
      <p:sp>
        <p:nvSpPr>
          <p:cNvPr id="3" name="Subtitle 2"/>
          <p:cNvSpPr>
            <a:spLocks noGrp="1"/>
          </p:cNvSpPr>
          <p:nvPr>
            <p:ph type="subTitle" idx="4294967295"/>
          </p:nvPr>
        </p:nvSpPr>
        <p:spPr>
          <a:xfrm>
            <a:off x="152400" y="1219200"/>
            <a:ext cx="8839200" cy="5486400"/>
          </a:xfrm>
        </p:spPr>
        <p:txBody>
          <a:bodyPr>
            <a:noAutofit/>
          </a:bodyPr>
          <a:lstStyle/>
          <a:p>
            <a:pPr marL="114300" marR="0" indent="0">
              <a:lnSpc>
                <a:spcPct val="115000"/>
              </a:lnSpc>
              <a:spcBef>
                <a:spcPts val="0"/>
              </a:spcBef>
              <a:spcAft>
                <a:spcPts val="0"/>
              </a:spcAft>
              <a:buNone/>
            </a:pPr>
            <a:endParaRPr lang="en-US" sz="2000" dirty="0" smtClean="0">
              <a:ea typeface="Calibri"/>
              <a:cs typeface="Times New Roman"/>
            </a:endParaRPr>
          </a:p>
          <a:p>
            <a:pPr lvl="0" algn="ctr">
              <a:buNone/>
            </a:pPr>
            <a:endParaRPr lang="es-MX" dirty="0"/>
          </a:p>
          <a:p>
            <a:pPr lvl="0" algn="ctr">
              <a:buNone/>
            </a:pPr>
            <a:endParaRPr lang="es-MX" dirty="0"/>
          </a:p>
          <a:p>
            <a:pPr lvl="0" algn="ctr">
              <a:buNone/>
            </a:pPr>
            <a:r>
              <a:rPr lang="es-MX" dirty="0" err="1"/>
              <a:t>Thank</a:t>
            </a:r>
            <a:r>
              <a:rPr lang="es-MX" dirty="0"/>
              <a:t> </a:t>
            </a:r>
            <a:r>
              <a:rPr lang="es-MX" dirty="0" err="1"/>
              <a:t>you</a:t>
            </a:r>
            <a:endParaRPr lang="es-MX" sz="2800" dirty="0"/>
          </a:p>
          <a:p>
            <a:pPr lvl="0" algn="ctr">
              <a:buNone/>
            </a:pPr>
            <a:endParaRPr lang="es-MX" dirty="0"/>
          </a:p>
          <a:p>
            <a:pPr lvl="0">
              <a:lnSpc>
                <a:spcPct val="75000"/>
              </a:lnSpc>
              <a:buNone/>
            </a:pPr>
            <a:endParaRPr lang="es-MX" sz="1800" dirty="0"/>
          </a:p>
          <a:p>
            <a:pPr lvl="0">
              <a:lnSpc>
                <a:spcPct val="75000"/>
              </a:lnSpc>
              <a:buNone/>
            </a:pPr>
            <a:r>
              <a:rPr lang="es-MX" sz="1800" dirty="0"/>
              <a:t>CRECTEALC</a:t>
            </a:r>
          </a:p>
          <a:p>
            <a:pPr lvl="0">
              <a:lnSpc>
                <a:spcPct val="75000"/>
              </a:lnSpc>
              <a:buNone/>
            </a:pPr>
            <a:r>
              <a:rPr lang="es-MX" sz="1800" dirty="0"/>
              <a:t>Luis Enrique Erro No. 1</a:t>
            </a:r>
          </a:p>
          <a:p>
            <a:pPr lvl="0">
              <a:lnSpc>
                <a:spcPct val="75000"/>
              </a:lnSpc>
              <a:buNone/>
            </a:pPr>
            <a:r>
              <a:rPr lang="es-ES" sz="1800" dirty="0"/>
              <a:t>Santa María </a:t>
            </a:r>
            <a:r>
              <a:rPr lang="es-ES" sz="1800" dirty="0" err="1"/>
              <a:t>Tonantzintla</a:t>
            </a:r>
            <a:endParaRPr lang="es-ES" sz="1800" dirty="0"/>
          </a:p>
          <a:p>
            <a:pPr lvl="0">
              <a:lnSpc>
                <a:spcPct val="75000"/>
              </a:lnSpc>
              <a:buNone/>
            </a:pPr>
            <a:r>
              <a:rPr lang="es-ES" sz="1800" dirty="0"/>
              <a:t>San Andrés Cholula, Puebla</a:t>
            </a:r>
          </a:p>
          <a:p>
            <a:pPr lvl="0">
              <a:lnSpc>
                <a:spcPct val="75000"/>
              </a:lnSpc>
              <a:buNone/>
            </a:pPr>
            <a:r>
              <a:rPr lang="es-ES" sz="1800" dirty="0"/>
              <a:t>C.P. 72840, México</a:t>
            </a:r>
          </a:p>
          <a:p>
            <a:pPr lvl="0">
              <a:lnSpc>
                <a:spcPct val="75000"/>
              </a:lnSpc>
              <a:buNone/>
            </a:pPr>
            <a:r>
              <a:rPr lang="en-US" sz="1800" dirty="0"/>
              <a:t>Tel:  + (52 222) 266 3100 Ext. 2317</a:t>
            </a:r>
          </a:p>
          <a:p>
            <a:pPr lvl="0">
              <a:lnSpc>
                <a:spcPct val="75000"/>
              </a:lnSpc>
              <a:buNone/>
            </a:pPr>
            <a:r>
              <a:rPr lang="en-US" sz="1800" dirty="0"/>
              <a:t>Fax: + (52 222) 266 3100 Ext. 8302</a:t>
            </a:r>
          </a:p>
          <a:p>
            <a:pPr lvl="0">
              <a:lnSpc>
                <a:spcPct val="75000"/>
              </a:lnSpc>
              <a:buNone/>
            </a:pPr>
            <a:r>
              <a:rPr lang="es-MX" sz="1800" dirty="0"/>
              <a:t>Web: </a:t>
            </a:r>
            <a:r>
              <a:rPr lang="es-ES" sz="1800" dirty="0"/>
              <a:t>http://www.crectealc.org/</a:t>
            </a:r>
          </a:p>
        </p:txBody>
      </p:sp>
    </p:spTree>
    <p:extLst>
      <p:ext uri="{BB962C8B-B14F-4D97-AF65-F5344CB8AC3E}">
        <p14:creationId xmlns:p14="http://schemas.microsoft.com/office/powerpoint/2010/main" val="11040705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3</a:t>
            </a:fld>
            <a:endParaRPr lang="en-US" dirty="0"/>
          </a:p>
        </p:txBody>
      </p:sp>
      <p:sp>
        <p:nvSpPr>
          <p:cNvPr id="5124" name="Title 1"/>
          <p:cNvSpPr>
            <a:spLocks noGrp="1"/>
          </p:cNvSpPr>
          <p:nvPr>
            <p:ph type="ctrTitle"/>
          </p:nvPr>
        </p:nvSpPr>
        <p:spPr>
          <a:xfrm>
            <a:off x="1371600" y="304800"/>
            <a:ext cx="7391400" cy="914400"/>
          </a:xfrm>
        </p:spPr>
        <p:txBody>
          <a:bodyPr/>
          <a:lstStyle/>
          <a:p>
            <a:r>
              <a:rPr lang="en-US" sz="3200" dirty="0" smtClean="0">
                <a:ea typeface="Calibri"/>
                <a:cs typeface="Times New Roman"/>
              </a:rPr>
              <a:t>About CRECTEALC</a:t>
            </a:r>
            <a:endParaRPr lang="en-US" sz="3200" dirty="0"/>
          </a:p>
        </p:txBody>
      </p:sp>
      <p:sp>
        <p:nvSpPr>
          <p:cNvPr id="3" name="Subtitle 2"/>
          <p:cNvSpPr>
            <a:spLocks noGrp="1"/>
          </p:cNvSpPr>
          <p:nvPr>
            <p:ph type="subTitle" idx="4294967295"/>
          </p:nvPr>
        </p:nvSpPr>
        <p:spPr>
          <a:xfrm>
            <a:off x="152400" y="1371600"/>
            <a:ext cx="8839200" cy="5334000"/>
          </a:xfrm>
        </p:spPr>
        <p:txBody>
          <a:bodyPr>
            <a:noAutofit/>
          </a:bodyPr>
          <a:lstStyle/>
          <a:p>
            <a:pPr marL="457200" marR="0">
              <a:spcBef>
                <a:spcPts val="0"/>
              </a:spcBef>
              <a:spcAft>
                <a:spcPts val="0"/>
              </a:spcAft>
            </a:pPr>
            <a:r>
              <a:rPr lang="en-US" sz="2800" b="1" dirty="0" smtClean="0">
                <a:ea typeface="Calibri"/>
                <a:cs typeface="Times New Roman"/>
              </a:rPr>
              <a:t>Mission </a:t>
            </a:r>
            <a:r>
              <a:rPr lang="en-US" sz="2800" b="1" dirty="0">
                <a:ea typeface="Calibri"/>
                <a:cs typeface="Times New Roman"/>
              </a:rPr>
              <a:t>of the Centre</a:t>
            </a:r>
            <a:r>
              <a:rPr lang="en-US" sz="2800" dirty="0">
                <a:ea typeface="Calibri"/>
                <a:cs typeface="Times New Roman"/>
              </a:rPr>
              <a:t>: to provide high-level education and training that develop skills and scientific </a:t>
            </a:r>
            <a:r>
              <a:rPr lang="en-US" sz="2800" dirty="0" smtClean="0">
                <a:ea typeface="Calibri"/>
                <a:cs typeface="Times New Roman"/>
              </a:rPr>
              <a:t>knowledge</a:t>
            </a:r>
          </a:p>
          <a:p>
            <a:pPr marL="457200" marR="0">
              <a:spcBef>
                <a:spcPts val="0"/>
              </a:spcBef>
              <a:spcAft>
                <a:spcPts val="0"/>
              </a:spcAft>
            </a:pPr>
            <a:r>
              <a:rPr lang="en-US" sz="2800" dirty="0" smtClean="0">
                <a:ea typeface="Calibri"/>
                <a:cs typeface="Times New Roman"/>
              </a:rPr>
              <a:t>The </a:t>
            </a:r>
            <a:r>
              <a:rPr lang="en-US" sz="2800" dirty="0">
                <a:ea typeface="Calibri"/>
                <a:cs typeface="Times New Roman"/>
              </a:rPr>
              <a:t>Centre offers </a:t>
            </a:r>
            <a:r>
              <a:rPr lang="en-US" sz="2800" dirty="0" smtClean="0">
                <a:ea typeface="Calibri"/>
                <a:cs typeface="Times New Roman"/>
              </a:rPr>
              <a:t>11- </a:t>
            </a:r>
            <a:r>
              <a:rPr lang="en-US" sz="2800" dirty="0">
                <a:ea typeface="Calibri"/>
                <a:cs typeface="Times New Roman"/>
              </a:rPr>
              <a:t>and </a:t>
            </a:r>
            <a:r>
              <a:rPr lang="en-US" sz="2800" dirty="0" smtClean="0">
                <a:ea typeface="Calibri"/>
                <a:cs typeface="Times New Roman"/>
              </a:rPr>
              <a:t>9-month postgraduate programs, </a:t>
            </a:r>
            <a:r>
              <a:rPr lang="en-US" sz="2800" dirty="0">
                <a:ea typeface="Calibri"/>
                <a:cs typeface="Times New Roman"/>
              </a:rPr>
              <a:t>workshops, </a:t>
            </a:r>
            <a:r>
              <a:rPr lang="en-US" sz="2800" dirty="0" smtClean="0">
                <a:ea typeface="Calibri"/>
                <a:cs typeface="Times New Roman"/>
              </a:rPr>
              <a:t>and short-term </a:t>
            </a:r>
            <a:r>
              <a:rPr lang="en-US" sz="2800" dirty="0">
                <a:ea typeface="Calibri"/>
                <a:cs typeface="Times New Roman"/>
              </a:rPr>
              <a:t>courses in the core disciplines:</a:t>
            </a:r>
          </a:p>
          <a:p>
            <a:pPr marL="857250" lvl="1">
              <a:spcBef>
                <a:spcPts val="0"/>
              </a:spcBef>
              <a:spcAft>
                <a:spcPts val="0"/>
              </a:spcAft>
            </a:pPr>
            <a:r>
              <a:rPr lang="en-US" sz="2400" dirty="0">
                <a:ea typeface="Calibri"/>
                <a:cs typeface="Times New Roman"/>
              </a:rPr>
              <a:t>Remote Sensing and Geographic Information System</a:t>
            </a:r>
          </a:p>
          <a:p>
            <a:pPr marL="857250" lvl="1">
              <a:spcBef>
                <a:spcPts val="0"/>
              </a:spcBef>
              <a:spcAft>
                <a:spcPts val="0"/>
              </a:spcAft>
            </a:pPr>
            <a:r>
              <a:rPr lang="en-US" sz="2400" dirty="0">
                <a:ea typeface="Calibri"/>
                <a:cs typeface="Times New Roman"/>
              </a:rPr>
              <a:t>Satellite </a:t>
            </a:r>
            <a:r>
              <a:rPr lang="en-US" sz="2400" dirty="0" smtClean="0">
                <a:ea typeface="Calibri"/>
                <a:cs typeface="Times New Roman"/>
              </a:rPr>
              <a:t>Communications</a:t>
            </a:r>
          </a:p>
          <a:p>
            <a:pPr marL="857250" lvl="1">
              <a:spcBef>
                <a:spcPts val="0"/>
              </a:spcBef>
              <a:spcAft>
                <a:spcPts val="0"/>
              </a:spcAft>
            </a:pPr>
            <a:r>
              <a:rPr lang="en-US" sz="2400" dirty="0" smtClean="0">
                <a:ea typeface="Calibri"/>
                <a:cs typeface="Times New Roman"/>
              </a:rPr>
              <a:t>GNSS</a:t>
            </a:r>
            <a:endParaRPr lang="en-US" sz="2400" dirty="0">
              <a:ea typeface="Calibri"/>
              <a:cs typeface="Times New Roman"/>
            </a:endParaRPr>
          </a:p>
          <a:p>
            <a:pPr marL="457200" marR="0">
              <a:spcBef>
                <a:spcPts val="0"/>
              </a:spcBef>
              <a:spcAft>
                <a:spcPts val="0"/>
              </a:spcAft>
            </a:pPr>
            <a:r>
              <a:rPr lang="en-US" sz="2800" dirty="0" smtClean="0">
                <a:ea typeface="Calibri"/>
                <a:cs typeface="Times New Roman"/>
              </a:rPr>
              <a:t>Soon to come:</a:t>
            </a:r>
          </a:p>
          <a:p>
            <a:pPr marL="857250" lvl="1">
              <a:spcBef>
                <a:spcPts val="0"/>
              </a:spcBef>
              <a:spcAft>
                <a:spcPts val="0"/>
              </a:spcAft>
            </a:pPr>
            <a:r>
              <a:rPr lang="en-US" sz="2400" dirty="0">
                <a:ea typeface="Calibri"/>
                <a:cs typeface="Times New Roman"/>
              </a:rPr>
              <a:t>S</a:t>
            </a:r>
            <a:r>
              <a:rPr lang="en-US" sz="2400" dirty="0" smtClean="0">
                <a:ea typeface="Calibri"/>
                <a:cs typeface="Times New Roman"/>
              </a:rPr>
              <a:t>atellite Meteorology and Global Climate, and</a:t>
            </a:r>
          </a:p>
          <a:p>
            <a:pPr marL="857250" lvl="1">
              <a:spcBef>
                <a:spcPts val="0"/>
              </a:spcBef>
              <a:spcAft>
                <a:spcPts val="0"/>
              </a:spcAft>
            </a:pPr>
            <a:r>
              <a:rPr lang="en-US" sz="2400" dirty="0" smtClean="0">
                <a:ea typeface="Calibri"/>
                <a:cs typeface="Times New Roman"/>
              </a:rPr>
              <a:t>Space and Atmospheric Sciences</a:t>
            </a:r>
          </a:p>
          <a:p>
            <a:pPr marL="857250" lvl="1">
              <a:spcBef>
                <a:spcPts val="0"/>
              </a:spcBef>
              <a:spcAft>
                <a:spcPts val="0"/>
              </a:spcAft>
            </a:pPr>
            <a:r>
              <a:rPr lang="en-US" sz="2400" dirty="0" smtClean="0">
                <a:ea typeface="Calibri"/>
                <a:cs typeface="Times New Roman"/>
              </a:rPr>
              <a:t>Space Law</a:t>
            </a:r>
            <a:endParaRPr lang="en-US" sz="2400" dirty="0">
              <a:ea typeface="Calibri"/>
              <a:cs typeface="Times New Roman"/>
            </a:endParaRPr>
          </a:p>
        </p:txBody>
      </p:sp>
    </p:spTree>
    <p:extLst>
      <p:ext uri="{BB962C8B-B14F-4D97-AF65-F5344CB8AC3E}">
        <p14:creationId xmlns:p14="http://schemas.microsoft.com/office/powerpoint/2010/main" val="38936348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4</a:t>
            </a:fld>
            <a:endParaRPr lang="en-US" dirty="0"/>
          </a:p>
        </p:txBody>
      </p:sp>
      <p:sp>
        <p:nvSpPr>
          <p:cNvPr id="5124" name="Title 1"/>
          <p:cNvSpPr>
            <a:spLocks noGrp="1"/>
          </p:cNvSpPr>
          <p:nvPr>
            <p:ph type="ctrTitle"/>
          </p:nvPr>
        </p:nvSpPr>
        <p:spPr>
          <a:xfrm>
            <a:off x="1371600" y="304800"/>
            <a:ext cx="7391400" cy="914400"/>
          </a:xfrm>
        </p:spPr>
        <p:txBody>
          <a:bodyPr/>
          <a:lstStyle/>
          <a:p>
            <a:r>
              <a:rPr lang="en-US" sz="3200" dirty="0" smtClean="0">
                <a:ea typeface="Calibri"/>
                <a:cs typeface="Times New Roman"/>
              </a:rPr>
              <a:t>EO activities </a:t>
            </a:r>
            <a:r>
              <a:rPr lang="en-US" sz="3200" dirty="0">
                <a:ea typeface="Calibri"/>
                <a:cs typeface="Times New Roman"/>
              </a:rPr>
              <a:t>of CRECTEALC</a:t>
            </a:r>
            <a:endParaRPr lang="en-US" sz="3200" dirty="0"/>
          </a:p>
        </p:txBody>
      </p:sp>
      <p:sp>
        <p:nvSpPr>
          <p:cNvPr id="3" name="Subtitle 2"/>
          <p:cNvSpPr>
            <a:spLocks noGrp="1"/>
          </p:cNvSpPr>
          <p:nvPr>
            <p:ph type="subTitle" idx="4294967295"/>
          </p:nvPr>
        </p:nvSpPr>
        <p:spPr>
          <a:xfrm>
            <a:off x="152400" y="1371600"/>
            <a:ext cx="8839200" cy="5334000"/>
          </a:xfrm>
        </p:spPr>
        <p:txBody>
          <a:bodyPr>
            <a:noAutofit/>
          </a:bodyPr>
          <a:lstStyle/>
          <a:p>
            <a:pPr marL="457200" marR="0">
              <a:spcBef>
                <a:spcPts val="0"/>
              </a:spcBef>
              <a:spcAft>
                <a:spcPts val="0"/>
              </a:spcAft>
            </a:pPr>
            <a:r>
              <a:rPr lang="en-US" sz="2800" dirty="0">
                <a:ea typeface="Calibri"/>
                <a:cs typeface="Times New Roman"/>
              </a:rPr>
              <a:t>Education p</a:t>
            </a:r>
            <a:r>
              <a:rPr lang="en-US" sz="2800" dirty="0" smtClean="0">
                <a:ea typeface="Calibri"/>
                <a:cs typeface="Times New Roman"/>
              </a:rPr>
              <a:t>rograms and projects relate </a:t>
            </a:r>
            <a:r>
              <a:rPr lang="en-US" sz="2800" dirty="0">
                <a:ea typeface="Calibri"/>
                <a:cs typeface="Times New Roman"/>
              </a:rPr>
              <a:t>to: the environment, protection of biological diversity, climate change studies, </a:t>
            </a:r>
            <a:r>
              <a:rPr lang="en-US" sz="2800" dirty="0" smtClean="0">
                <a:ea typeface="Calibri"/>
                <a:cs typeface="Times New Roman"/>
              </a:rPr>
              <a:t>rural health </a:t>
            </a:r>
            <a:r>
              <a:rPr lang="en-US" sz="2800" dirty="0">
                <a:ea typeface="Calibri"/>
                <a:cs typeface="Times New Roman"/>
              </a:rPr>
              <a:t>and education</a:t>
            </a:r>
            <a:r>
              <a:rPr lang="en-US" sz="2800" dirty="0" smtClean="0">
                <a:ea typeface="Calibri"/>
                <a:cs typeface="Times New Roman"/>
              </a:rPr>
              <a:t>, </a:t>
            </a:r>
            <a:r>
              <a:rPr lang="en-US" sz="2800" u="sng" dirty="0">
                <a:ea typeface="Calibri"/>
                <a:cs typeface="Times New Roman"/>
              </a:rPr>
              <a:t>disaster management </a:t>
            </a:r>
            <a:r>
              <a:rPr lang="en-US" sz="2800" dirty="0">
                <a:ea typeface="Calibri"/>
                <a:cs typeface="Times New Roman"/>
              </a:rPr>
              <a:t>and the development of space science</a:t>
            </a:r>
          </a:p>
          <a:p>
            <a:pPr marL="457200" marR="0">
              <a:spcBef>
                <a:spcPts val="0"/>
              </a:spcBef>
              <a:spcAft>
                <a:spcPts val="0"/>
              </a:spcAft>
            </a:pPr>
            <a:r>
              <a:rPr lang="en-US" sz="2800" dirty="0">
                <a:ea typeface="Calibri"/>
                <a:cs typeface="Times New Roman"/>
              </a:rPr>
              <a:t>Target beneficiaries: </a:t>
            </a:r>
            <a:r>
              <a:rPr lang="en-US" sz="2800" dirty="0" smtClean="0">
                <a:ea typeface="Calibri"/>
                <a:cs typeface="Times New Roman"/>
              </a:rPr>
              <a:t>Graduate students, practitioners </a:t>
            </a:r>
            <a:r>
              <a:rPr lang="en-US" sz="2800" dirty="0">
                <a:ea typeface="Calibri"/>
                <a:cs typeface="Times New Roman"/>
              </a:rPr>
              <a:t>from </a:t>
            </a:r>
            <a:r>
              <a:rPr lang="en-US" sz="2800" dirty="0" smtClean="0">
                <a:ea typeface="Calibri"/>
                <a:cs typeface="Times New Roman"/>
              </a:rPr>
              <a:t>public/private institutions, professors</a:t>
            </a:r>
            <a:r>
              <a:rPr lang="en-US" sz="2800" dirty="0">
                <a:ea typeface="Calibri"/>
                <a:cs typeface="Times New Roman"/>
              </a:rPr>
              <a:t>, </a:t>
            </a:r>
            <a:r>
              <a:rPr lang="en-US" sz="2800" dirty="0" smtClean="0">
                <a:ea typeface="Calibri"/>
                <a:cs typeface="Times New Roman"/>
              </a:rPr>
              <a:t>researchers</a:t>
            </a:r>
          </a:p>
          <a:p>
            <a:pPr marL="457200" marR="0">
              <a:spcBef>
                <a:spcPts val="0"/>
              </a:spcBef>
              <a:spcAft>
                <a:spcPts val="0"/>
              </a:spcAft>
            </a:pPr>
            <a:r>
              <a:rPr lang="en-US" sz="2800" dirty="0" smtClean="0">
                <a:ea typeface="Calibri"/>
                <a:cs typeface="Times New Roman"/>
              </a:rPr>
              <a:t>The </a:t>
            </a:r>
            <a:r>
              <a:rPr lang="en-US" sz="2800" u="sng" dirty="0" smtClean="0">
                <a:ea typeface="Calibri"/>
                <a:cs typeface="Times New Roman"/>
              </a:rPr>
              <a:t>Brazil Campus is hosted </a:t>
            </a:r>
            <a:r>
              <a:rPr lang="en-US" sz="2800" u="sng" dirty="0">
                <a:ea typeface="Calibri"/>
                <a:cs typeface="Times New Roman"/>
              </a:rPr>
              <a:t>by </a:t>
            </a:r>
            <a:r>
              <a:rPr lang="en-US" sz="2800" u="sng" dirty="0" smtClean="0">
                <a:ea typeface="Calibri"/>
                <a:cs typeface="Times New Roman"/>
              </a:rPr>
              <a:t>INPE</a:t>
            </a:r>
            <a:r>
              <a:rPr lang="en-US" sz="2800" dirty="0" smtClean="0">
                <a:ea typeface="Calibri"/>
                <a:cs typeface="Times New Roman"/>
              </a:rPr>
              <a:t>, the </a:t>
            </a:r>
            <a:r>
              <a:rPr lang="en-US" sz="2800" dirty="0">
                <a:ea typeface="Calibri"/>
                <a:cs typeface="Times New Roman"/>
              </a:rPr>
              <a:t>National Institute for Space </a:t>
            </a:r>
            <a:r>
              <a:rPr lang="en-US" sz="2800" dirty="0" smtClean="0">
                <a:ea typeface="Calibri"/>
                <a:cs typeface="Times New Roman"/>
              </a:rPr>
              <a:t>Research</a:t>
            </a:r>
            <a:endParaRPr lang="en-US" sz="2800" dirty="0">
              <a:ea typeface="Calibri"/>
              <a:cs typeface="Times New Roman"/>
            </a:endParaRPr>
          </a:p>
          <a:p>
            <a:pPr marL="457200" marR="0">
              <a:spcBef>
                <a:spcPts val="0"/>
              </a:spcBef>
              <a:spcAft>
                <a:spcPts val="0"/>
              </a:spcAft>
            </a:pPr>
            <a:r>
              <a:rPr lang="en-US" sz="2800" dirty="0" smtClean="0">
                <a:ea typeface="Calibri"/>
                <a:cs typeface="Times New Roman"/>
              </a:rPr>
              <a:t>The </a:t>
            </a:r>
            <a:r>
              <a:rPr lang="en-US" sz="2800" u="sng" dirty="0" smtClean="0">
                <a:ea typeface="Calibri"/>
                <a:cs typeface="Times New Roman"/>
              </a:rPr>
              <a:t>Mexico Campus is hosted </a:t>
            </a:r>
            <a:r>
              <a:rPr lang="en-US" sz="2800" u="sng" dirty="0">
                <a:ea typeface="Calibri"/>
                <a:cs typeface="Times New Roman"/>
              </a:rPr>
              <a:t>by </a:t>
            </a:r>
            <a:r>
              <a:rPr lang="en-US" sz="2800" u="sng" dirty="0" smtClean="0">
                <a:ea typeface="Calibri"/>
                <a:cs typeface="Times New Roman"/>
              </a:rPr>
              <a:t>INAOE</a:t>
            </a:r>
            <a:r>
              <a:rPr lang="en-US" sz="2800" dirty="0" smtClean="0">
                <a:ea typeface="Calibri"/>
                <a:cs typeface="Times New Roman"/>
              </a:rPr>
              <a:t>, the </a:t>
            </a:r>
            <a:r>
              <a:rPr lang="en-US" sz="2800" dirty="0">
                <a:ea typeface="Calibri"/>
                <a:cs typeface="Times New Roman"/>
              </a:rPr>
              <a:t>National Institute of Astrophysics, Optics and </a:t>
            </a:r>
            <a:r>
              <a:rPr lang="en-US" sz="2800" dirty="0" smtClean="0">
                <a:ea typeface="Calibri"/>
                <a:cs typeface="Times New Roman"/>
              </a:rPr>
              <a:t>Electronics</a:t>
            </a:r>
            <a:endParaRPr lang="en-US" sz="2800" dirty="0">
              <a:ea typeface="Calibri"/>
              <a:cs typeface="Times New Roman"/>
            </a:endParaRPr>
          </a:p>
          <a:p>
            <a:pPr marL="457200" marR="0">
              <a:spcBef>
                <a:spcPts val="0"/>
              </a:spcBef>
              <a:spcAft>
                <a:spcPts val="0"/>
              </a:spcAft>
            </a:pPr>
            <a:r>
              <a:rPr lang="en-US" sz="2800" dirty="0">
                <a:ea typeface="Calibri"/>
                <a:cs typeface="Times New Roman"/>
              </a:rPr>
              <a:t>The languages of education of the Centre are Portuguese, Spanish and English. </a:t>
            </a:r>
          </a:p>
        </p:txBody>
      </p:sp>
    </p:spTree>
    <p:extLst>
      <p:ext uri="{BB962C8B-B14F-4D97-AF65-F5344CB8AC3E}">
        <p14:creationId xmlns:p14="http://schemas.microsoft.com/office/powerpoint/2010/main" val="130066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5</a:t>
            </a:fld>
            <a:endParaRPr lang="en-US" dirty="0"/>
          </a:p>
        </p:txBody>
      </p:sp>
      <p:sp>
        <p:nvSpPr>
          <p:cNvPr id="5124" name="Title 1"/>
          <p:cNvSpPr>
            <a:spLocks noGrp="1"/>
          </p:cNvSpPr>
          <p:nvPr>
            <p:ph type="ctrTitle"/>
          </p:nvPr>
        </p:nvSpPr>
        <p:spPr>
          <a:xfrm>
            <a:off x="1371600" y="304800"/>
            <a:ext cx="7391400" cy="914400"/>
          </a:xfrm>
        </p:spPr>
        <p:txBody>
          <a:bodyPr/>
          <a:lstStyle/>
          <a:p>
            <a:r>
              <a:rPr lang="en-US" sz="3200" dirty="0" smtClean="0">
                <a:ea typeface="Calibri"/>
                <a:cs typeface="Times New Roman"/>
              </a:rPr>
              <a:t>EO &amp; other activities </a:t>
            </a:r>
            <a:r>
              <a:rPr lang="en-US" sz="3200" dirty="0">
                <a:ea typeface="Calibri"/>
                <a:cs typeface="Times New Roman"/>
              </a:rPr>
              <a:t>of CRECTEALC</a:t>
            </a:r>
            <a:endParaRPr lang="en-US" sz="3200" dirty="0"/>
          </a:p>
        </p:txBody>
      </p:sp>
      <p:sp>
        <p:nvSpPr>
          <p:cNvPr id="3" name="Subtitle 2"/>
          <p:cNvSpPr>
            <a:spLocks noGrp="1"/>
          </p:cNvSpPr>
          <p:nvPr>
            <p:ph type="subTitle" idx="4294967295"/>
          </p:nvPr>
        </p:nvSpPr>
        <p:spPr>
          <a:xfrm>
            <a:off x="152400" y="1371600"/>
            <a:ext cx="8839200" cy="5334000"/>
          </a:xfrm>
        </p:spPr>
        <p:txBody>
          <a:bodyPr>
            <a:noAutofit/>
          </a:bodyPr>
          <a:lstStyle/>
          <a:p>
            <a:pPr marL="457200" marR="0">
              <a:spcBef>
                <a:spcPts val="0"/>
              </a:spcBef>
              <a:spcAft>
                <a:spcPts val="0"/>
              </a:spcAft>
            </a:pPr>
            <a:r>
              <a:rPr lang="en-US" sz="2800" dirty="0">
                <a:ea typeface="Calibri"/>
                <a:cs typeface="Times New Roman"/>
              </a:rPr>
              <a:t>CRECTEALC organizes workshops, short courses, seminars </a:t>
            </a:r>
          </a:p>
          <a:p>
            <a:pPr marL="857250" lvl="1">
              <a:spcBef>
                <a:spcPts val="0"/>
              </a:spcBef>
              <a:spcAft>
                <a:spcPts val="0"/>
              </a:spcAft>
            </a:pPr>
            <a:r>
              <a:rPr lang="en-US" sz="2400" dirty="0">
                <a:ea typeface="Calibri"/>
                <a:cs typeface="Times New Roman"/>
              </a:rPr>
              <a:t>Natural Disasters Series</a:t>
            </a:r>
          </a:p>
          <a:p>
            <a:pPr marL="857250" lvl="1">
              <a:spcBef>
                <a:spcPts val="0"/>
              </a:spcBef>
              <a:spcAft>
                <a:spcPts val="0"/>
              </a:spcAft>
            </a:pPr>
            <a:r>
              <a:rPr lang="en-US" sz="2400" dirty="0">
                <a:ea typeface="Calibri"/>
                <a:cs typeface="Times New Roman"/>
              </a:rPr>
              <a:t>GNSS series</a:t>
            </a:r>
          </a:p>
          <a:p>
            <a:pPr marL="857250" lvl="1">
              <a:spcBef>
                <a:spcPts val="0"/>
              </a:spcBef>
              <a:spcAft>
                <a:spcPts val="0"/>
              </a:spcAft>
            </a:pPr>
            <a:r>
              <a:rPr lang="en-US" sz="2400" dirty="0">
                <a:ea typeface="Calibri"/>
                <a:cs typeface="Times New Roman"/>
              </a:rPr>
              <a:t>Space </a:t>
            </a:r>
            <a:r>
              <a:rPr lang="en-US" sz="2400" dirty="0" smtClean="0">
                <a:ea typeface="Calibri"/>
                <a:cs typeface="Times New Roman"/>
              </a:rPr>
              <a:t>Policy series</a:t>
            </a:r>
            <a:endParaRPr lang="en-US" sz="2400" dirty="0">
              <a:ea typeface="Calibri"/>
              <a:cs typeface="Times New Roman"/>
            </a:endParaRPr>
          </a:p>
          <a:p>
            <a:pPr marL="857250" lvl="1">
              <a:spcBef>
                <a:spcPts val="0"/>
              </a:spcBef>
              <a:spcAft>
                <a:spcPts val="0"/>
              </a:spcAft>
            </a:pPr>
            <a:r>
              <a:rPr lang="en-US" sz="2400" dirty="0">
                <a:ea typeface="Calibri"/>
                <a:cs typeface="Times New Roman"/>
              </a:rPr>
              <a:t>Tele-medicine and landscape </a:t>
            </a:r>
            <a:r>
              <a:rPr lang="en-US" sz="2400" dirty="0" smtClean="0">
                <a:ea typeface="Calibri"/>
                <a:cs typeface="Times New Roman"/>
              </a:rPr>
              <a:t>epidemiology</a:t>
            </a:r>
          </a:p>
          <a:p>
            <a:pPr marL="457200" lvl="0">
              <a:spcBef>
                <a:spcPts val="0"/>
              </a:spcBef>
              <a:spcAft>
                <a:spcPts val="0"/>
              </a:spcAft>
            </a:pPr>
            <a:r>
              <a:rPr lang="en-US" sz="2800" dirty="0" smtClean="0">
                <a:ea typeface="Calibri"/>
                <a:cs typeface="Times New Roman"/>
              </a:rPr>
              <a:t>CRECTEALC </a:t>
            </a:r>
            <a:r>
              <a:rPr lang="en-US" sz="2800" dirty="0">
                <a:ea typeface="Calibri"/>
                <a:cs typeface="Times New Roman"/>
              </a:rPr>
              <a:t>organizes workshops, short courses, </a:t>
            </a:r>
            <a:r>
              <a:rPr lang="en-US" sz="2800" dirty="0" smtClean="0">
                <a:ea typeface="Calibri"/>
                <a:cs typeface="Times New Roman"/>
              </a:rPr>
              <a:t>seminars</a:t>
            </a:r>
          </a:p>
          <a:p>
            <a:pPr marL="457200" lvl="0">
              <a:spcBef>
                <a:spcPts val="0"/>
              </a:spcBef>
              <a:spcAft>
                <a:spcPts val="0"/>
              </a:spcAft>
            </a:pPr>
            <a:r>
              <a:rPr lang="en-US" sz="2800" dirty="0" smtClean="0">
                <a:ea typeface="Calibri"/>
                <a:cs typeface="Times New Roman"/>
              </a:rPr>
              <a:t>CRECTEALC carries out projects</a:t>
            </a:r>
          </a:p>
          <a:p>
            <a:pPr marL="857250" lvl="1">
              <a:spcBef>
                <a:spcPts val="0"/>
              </a:spcBef>
              <a:spcAft>
                <a:spcPts val="0"/>
              </a:spcAft>
            </a:pPr>
            <a:r>
              <a:rPr lang="en-US" sz="2400" dirty="0" smtClean="0">
                <a:ea typeface="Calibri"/>
                <a:cs typeface="Times New Roman"/>
              </a:rPr>
              <a:t>Student projects associated to the education programs</a:t>
            </a:r>
          </a:p>
          <a:p>
            <a:pPr marL="857250" lvl="1">
              <a:spcBef>
                <a:spcPts val="0"/>
              </a:spcBef>
              <a:spcAft>
                <a:spcPts val="0"/>
              </a:spcAft>
            </a:pPr>
            <a:r>
              <a:rPr lang="en-US" sz="2400" dirty="0" smtClean="0">
                <a:ea typeface="Calibri"/>
                <a:cs typeface="Times New Roman"/>
              </a:rPr>
              <a:t>Inter-institutional, e.g. </a:t>
            </a:r>
            <a:r>
              <a:rPr lang="en-US" sz="2400" b="1" dirty="0" smtClean="0">
                <a:ea typeface="Calibri"/>
                <a:cs typeface="Times New Roman"/>
              </a:rPr>
              <a:t>EOPOWER Project of the EC</a:t>
            </a:r>
            <a:endParaRPr lang="en-US" sz="2400" b="1" dirty="0">
              <a:ea typeface="Calibri"/>
              <a:cs typeface="Times New Roman"/>
            </a:endParaRPr>
          </a:p>
          <a:p>
            <a:pPr marL="857250" lvl="1">
              <a:spcBef>
                <a:spcPts val="0"/>
              </a:spcBef>
              <a:spcAft>
                <a:spcPts val="0"/>
              </a:spcAft>
            </a:pPr>
            <a:endParaRPr lang="en-US" sz="2400" dirty="0">
              <a:ea typeface="Calibri"/>
              <a:cs typeface="Times New Roman"/>
            </a:endParaRPr>
          </a:p>
        </p:txBody>
      </p:sp>
    </p:spTree>
    <p:extLst>
      <p:ext uri="{BB962C8B-B14F-4D97-AF65-F5344CB8AC3E}">
        <p14:creationId xmlns:p14="http://schemas.microsoft.com/office/powerpoint/2010/main" val="4188001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6</a:t>
            </a:fld>
            <a:endParaRPr lang="en-US" dirty="0"/>
          </a:p>
        </p:txBody>
      </p:sp>
      <p:sp>
        <p:nvSpPr>
          <p:cNvPr id="5124" name="Title 1"/>
          <p:cNvSpPr>
            <a:spLocks noGrp="1"/>
          </p:cNvSpPr>
          <p:nvPr>
            <p:ph type="ctrTitle"/>
          </p:nvPr>
        </p:nvSpPr>
        <p:spPr>
          <a:xfrm>
            <a:off x="1371600" y="304800"/>
            <a:ext cx="7391400" cy="914400"/>
          </a:xfrm>
        </p:spPr>
        <p:txBody>
          <a:bodyPr/>
          <a:lstStyle/>
          <a:p>
            <a:r>
              <a:rPr lang="en-US" sz="3200" dirty="0" smtClean="0">
                <a:ea typeface="Calibri"/>
                <a:cs typeface="Times New Roman"/>
              </a:rPr>
              <a:t>Purpose </a:t>
            </a:r>
            <a:r>
              <a:rPr lang="en-US" sz="3200" dirty="0">
                <a:ea typeface="Calibri"/>
                <a:cs typeface="Times New Roman"/>
              </a:rPr>
              <a:t>of the EOPOWER project</a:t>
            </a:r>
            <a:endParaRPr lang="en-US" sz="3200" dirty="0"/>
          </a:p>
        </p:txBody>
      </p:sp>
      <p:sp>
        <p:nvSpPr>
          <p:cNvPr id="3" name="Subtitle 2"/>
          <p:cNvSpPr>
            <a:spLocks noGrp="1"/>
          </p:cNvSpPr>
          <p:nvPr>
            <p:ph type="subTitle" idx="4294967295"/>
          </p:nvPr>
        </p:nvSpPr>
        <p:spPr>
          <a:xfrm>
            <a:off x="152400" y="1371600"/>
            <a:ext cx="8839200" cy="5334000"/>
          </a:xfrm>
        </p:spPr>
        <p:txBody>
          <a:bodyPr>
            <a:noAutofit/>
          </a:bodyPr>
          <a:lstStyle/>
          <a:p>
            <a:pPr marL="457200" marR="0">
              <a:lnSpc>
                <a:spcPct val="115000"/>
              </a:lnSpc>
              <a:spcBef>
                <a:spcPts val="0"/>
              </a:spcBef>
              <a:spcAft>
                <a:spcPts val="0"/>
              </a:spcAft>
            </a:pPr>
            <a:r>
              <a:rPr lang="en-US" sz="2800" dirty="0" smtClean="0">
                <a:ea typeface="Calibri"/>
                <a:cs typeface="Times New Roman"/>
              </a:rPr>
              <a:t>To </a:t>
            </a:r>
            <a:r>
              <a:rPr lang="en-US" sz="2800" dirty="0">
                <a:ea typeface="Calibri"/>
                <a:cs typeface="Times New Roman"/>
              </a:rPr>
              <a:t>create conditions for sustainable economic development through the </a:t>
            </a:r>
            <a:r>
              <a:rPr lang="en-US" sz="2800" b="1" dirty="0">
                <a:ea typeface="Calibri"/>
                <a:cs typeface="Times New Roman"/>
              </a:rPr>
              <a:t>increased use of Earth Observation (EO) products and services </a:t>
            </a:r>
            <a:r>
              <a:rPr lang="en-US" sz="2800" dirty="0">
                <a:ea typeface="Calibri"/>
                <a:cs typeface="Times New Roman"/>
              </a:rPr>
              <a:t>for environmental applications. </a:t>
            </a:r>
            <a:endParaRPr lang="en-US" sz="2800" dirty="0" smtClean="0">
              <a:ea typeface="Calibri"/>
              <a:cs typeface="Times New Roman"/>
            </a:endParaRPr>
          </a:p>
          <a:p>
            <a:pPr marL="457200" marR="0">
              <a:lnSpc>
                <a:spcPct val="115000"/>
              </a:lnSpc>
              <a:spcBef>
                <a:spcPts val="0"/>
              </a:spcBef>
              <a:spcAft>
                <a:spcPts val="0"/>
              </a:spcAft>
            </a:pPr>
            <a:r>
              <a:rPr lang="en-US" sz="2800" dirty="0" smtClean="0">
                <a:ea typeface="Calibri"/>
                <a:cs typeface="Times New Roman"/>
              </a:rPr>
              <a:t>This </a:t>
            </a:r>
            <a:r>
              <a:rPr lang="en-US" sz="2800" dirty="0">
                <a:ea typeface="Calibri"/>
                <a:cs typeface="Times New Roman"/>
              </a:rPr>
              <a:t>purpose serves the higher </a:t>
            </a:r>
            <a:r>
              <a:rPr lang="en-US" sz="2800" b="1" dirty="0">
                <a:ea typeface="Calibri"/>
                <a:cs typeface="Times New Roman"/>
              </a:rPr>
              <a:t>goal of effective use of </a:t>
            </a:r>
            <a:r>
              <a:rPr lang="en-US" sz="2800" b="1" dirty="0" smtClean="0">
                <a:ea typeface="Calibri"/>
                <a:cs typeface="Times New Roman"/>
              </a:rPr>
              <a:t>EO </a:t>
            </a:r>
            <a:r>
              <a:rPr lang="en-US" sz="2800" b="1" dirty="0">
                <a:ea typeface="Calibri"/>
                <a:cs typeface="Times New Roman"/>
              </a:rPr>
              <a:t>for </a:t>
            </a:r>
            <a:r>
              <a:rPr lang="en-US" sz="2800" b="1" dirty="0" smtClean="0">
                <a:ea typeface="Calibri"/>
                <a:cs typeface="Times New Roman"/>
              </a:rPr>
              <a:t>decision-making </a:t>
            </a:r>
            <a:r>
              <a:rPr lang="en-US" sz="2800" b="1" dirty="0">
                <a:ea typeface="Calibri"/>
                <a:cs typeface="Times New Roman"/>
              </a:rPr>
              <a:t>and management of economic and sustainable development processes</a:t>
            </a:r>
            <a:r>
              <a:rPr lang="en-US" sz="2800" dirty="0">
                <a:ea typeface="Calibri"/>
                <a:cs typeface="Times New Roman"/>
              </a:rPr>
              <a:t>.</a:t>
            </a:r>
            <a:endParaRPr lang="es-MX" sz="2400" b="1" dirty="0" smtClean="0"/>
          </a:p>
        </p:txBody>
      </p:sp>
    </p:spTree>
    <p:extLst>
      <p:ext uri="{BB962C8B-B14F-4D97-AF65-F5344CB8AC3E}">
        <p14:creationId xmlns:p14="http://schemas.microsoft.com/office/powerpoint/2010/main" val="3487875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7</a:t>
            </a:fld>
            <a:endParaRPr lang="en-US" dirty="0"/>
          </a:p>
        </p:txBody>
      </p:sp>
      <p:sp>
        <p:nvSpPr>
          <p:cNvPr id="5124" name="Title 1"/>
          <p:cNvSpPr>
            <a:spLocks noGrp="1"/>
          </p:cNvSpPr>
          <p:nvPr>
            <p:ph type="ctrTitle"/>
          </p:nvPr>
        </p:nvSpPr>
        <p:spPr>
          <a:xfrm>
            <a:off x="1371600" y="304800"/>
            <a:ext cx="7391400" cy="914400"/>
          </a:xfrm>
        </p:spPr>
        <p:txBody>
          <a:bodyPr/>
          <a:lstStyle/>
          <a:p>
            <a:pPr algn="l"/>
            <a:r>
              <a:rPr lang="en-US" sz="3200" dirty="0" smtClean="0">
                <a:ea typeface="Calibri"/>
                <a:cs typeface="Times New Roman"/>
              </a:rPr>
              <a:t>Purpose </a:t>
            </a:r>
            <a:r>
              <a:rPr lang="en-US" sz="3200" dirty="0">
                <a:ea typeface="Calibri"/>
                <a:cs typeface="Times New Roman"/>
              </a:rPr>
              <a:t>of </a:t>
            </a:r>
            <a:r>
              <a:rPr lang="en-US" sz="3200" dirty="0" smtClean="0">
                <a:ea typeface="Calibri"/>
                <a:cs typeface="Times New Roman"/>
              </a:rPr>
              <a:t>EOPOWER </a:t>
            </a:r>
            <a:r>
              <a:rPr lang="en-US" sz="3200" dirty="0" smtClean="0"/>
              <a:t>achieved </a:t>
            </a:r>
            <a:r>
              <a:rPr lang="en-US" sz="3200" dirty="0"/>
              <a:t>through </a:t>
            </a:r>
          </a:p>
        </p:txBody>
      </p:sp>
      <p:sp>
        <p:nvSpPr>
          <p:cNvPr id="3" name="Subtitle 2"/>
          <p:cNvSpPr>
            <a:spLocks noGrp="1"/>
          </p:cNvSpPr>
          <p:nvPr>
            <p:ph type="subTitle" idx="4294967295"/>
          </p:nvPr>
        </p:nvSpPr>
        <p:spPr>
          <a:xfrm>
            <a:off x="152400" y="1219200"/>
            <a:ext cx="8839200" cy="5486400"/>
          </a:xfrm>
        </p:spPr>
        <p:txBody>
          <a:bodyPr>
            <a:noAutofit/>
          </a:bodyPr>
          <a:lstStyle/>
          <a:p>
            <a:pPr marL="0" indent="0">
              <a:buNone/>
            </a:pPr>
            <a:r>
              <a:rPr lang="en-US" sz="2400" dirty="0" smtClean="0"/>
              <a:t>1</a:t>
            </a:r>
            <a:r>
              <a:rPr lang="en-US" sz="2400" dirty="0"/>
              <a:t>. Roadshow activities to promote the increased use of EO products and services for environmental </a:t>
            </a:r>
            <a:r>
              <a:rPr lang="en-US" sz="2400" dirty="0" smtClean="0"/>
              <a:t>apps including </a:t>
            </a:r>
            <a:r>
              <a:rPr lang="en-US" sz="2400" dirty="0"/>
              <a:t>capacity building;</a:t>
            </a:r>
          </a:p>
          <a:p>
            <a:pPr marL="0" indent="0">
              <a:buNone/>
            </a:pPr>
            <a:r>
              <a:rPr lang="en-US" sz="2400" dirty="0" smtClean="0"/>
              <a:t>2</a:t>
            </a:r>
            <a:r>
              <a:rPr lang="en-US" sz="2400" dirty="0"/>
              <a:t>. </a:t>
            </a:r>
            <a:r>
              <a:rPr lang="en-US" sz="2400" b="1" dirty="0"/>
              <a:t>Portfolio of potential EO </a:t>
            </a:r>
            <a:r>
              <a:rPr lang="en-US" sz="2400" b="1" dirty="0" smtClean="0"/>
              <a:t>applications (floods &amp; drought)</a:t>
            </a:r>
            <a:r>
              <a:rPr lang="en-US" sz="2400" dirty="0" smtClean="0"/>
              <a:t>;</a:t>
            </a:r>
            <a:endParaRPr lang="en-US" sz="2400" dirty="0"/>
          </a:p>
          <a:p>
            <a:pPr marL="0" indent="0">
              <a:buNone/>
            </a:pPr>
            <a:r>
              <a:rPr lang="en-US" sz="2400" dirty="0"/>
              <a:t>3. </a:t>
            </a:r>
            <a:r>
              <a:rPr lang="en-US" sz="2400" b="1" dirty="0"/>
              <a:t>Enhancement </a:t>
            </a:r>
            <a:r>
              <a:rPr lang="en-US" sz="2400" b="1" dirty="0" smtClean="0"/>
              <a:t>of </a:t>
            </a:r>
            <a:r>
              <a:rPr lang="en-US" sz="2400" b="1" dirty="0"/>
              <a:t>resource facility on </a:t>
            </a:r>
            <a:r>
              <a:rPr lang="en-US" sz="2400" b="1" dirty="0" smtClean="0"/>
              <a:t>CB in </a:t>
            </a:r>
            <a:r>
              <a:rPr lang="en-US" sz="2400" b="1" dirty="0"/>
              <a:t>the GEO web portal</a:t>
            </a:r>
            <a:r>
              <a:rPr lang="en-US" sz="2400" dirty="0"/>
              <a:t>;</a:t>
            </a:r>
          </a:p>
          <a:p>
            <a:pPr marL="0" indent="0">
              <a:buNone/>
            </a:pPr>
            <a:r>
              <a:rPr lang="en-US" sz="2400" dirty="0"/>
              <a:t>4. </a:t>
            </a:r>
            <a:r>
              <a:rPr lang="en-US" sz="2400" b="1" dirty="0"/>
              <a:t>Establishment of local focal point</a:t>
            </a:r>
            <a:r>
              <a:rPr lang="en-US" sz="2400" dirty="0"/>
              <a:t>s (nodes) that actively promote and provide capacity building on the use </a:t>
            </a:r>
            <a:r>
              <a:rPr lang="en-US" sz="2400" dirty="0" smtClean="0"/>
              <a:t>of EO;</a:t>
            </a:r>
          </a:p>
          <a:p>
            <a:pPr marL="0" indent="0">
              <a:buNone/>
            </a:pPr>
            <a:endParaRPr lang="en-US" sz="2400" b="1" dirty="0"/>
          </a:p>
          <a:p>
            <a:pPr marL="0" indent="0">
              <a:buNone/>
            </a:pPr>
            <a:r>
              <a:rPr lang="en-US" sz="2400" b="1" dirty="0" smtClean="0"/>
              <a:t>    […]</a:t>
            </a:r>
            <a:endParaRPr lang="es-MX" sz="2400" b="1" dirty="0" smtClean="0"/>
          </a:p>
        </p:txBody>
      </p:sp>
    </p:spTree>
    <p:extLst>
      <p:ext uri="{BB962C8B-B14F-4D97-AF65-F5344CB8AC3E}">
        <p14:creationId xmlns:p14="http://schemas.microsoft.com/office/powerpoint/2010/main" val="32594733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8</a:t>
            </a:fld>
            <a:endParaRPr lang="en-US" dirty="0"/>
          </a:p>
        </p:txBody>
      </p:sp>
      <p:sp>
        <p:nvSpPr>
          <p:cNvPr id="5124" name="Title 1"/>
          <p:cNvSpPr>
            <a:spLocks noGrp="1"/>
          </p:cNvSpPr>
          <p:nvPr>
            <p:ph type="ctrTitle"/>
          </p:nvPr>
        </p:nvSpPr>
        <p:spPr>
          <a:xfrm>
            <a:off x="1371600" y="304800"/>
            <a:ext cx="7391400" cy="914400"/>
          </a:xfrm>
        </p:spPr>
        <p:txBody>
          <a:bodyPr/>
          <a:lstStyle/>
          <a:p>
            <a:r>
              <a:rPr lang="en-US" sz="3200" dirty="0" smtClean="0">
                <a:ea typeface="Calibri"/>
                <a:cs typeface="Times New Roman"/>
              </a:rPr>
              <a:t>Expected output of EOPOWER</a:t>
            </a:r>
            <a:endParaRPr lang="en-US" sz="3200" dirty="0"/>
          </a:p>
        </p:txBody>
      </p:sp>
      <p:sp>
        <p:nvSpPr>
          <p:cNvPr id="3" name="Subtitle 2"/>
          <p:cNvSpPr>
            <a:spLocks noGrp="1"/>
          </p:cNvSpPr>
          <p:nvPr>
            <p:ph type="subTitle" idx="4294967295"/>
          </p:nvPr>
        </p:nvSpPr>
        <p:spPr>
          <a:xfrm>
            <a:off x="152400" y="1219200"/>
            <a:ext cx="8839200" cy="5486400"/>
          </a:xfrm>
        </p:spPr>
        <p:txBody>
          <a:bodyPr>
            <a:noAutofit/>
          </a:bodyPr>
          <a:lstStyle/>
          <a:p>
            <a:pPr marL="0" marR="0" indent="0">
              <a:lnSpc>
                <a:spcPct val="115000"/>
              </a:lnSpc>
              <a:spcBef>
                <a:spcPts val="0"/>
              </a:spcBef>
              <a:spcAft>
                <a:spcPts val="0"/>
              </a:spcAft>
              <a:buNone/>
            </a:pPr>
            <a:r>
              <a:rPr lang="en-US" sz="2400" dirty="0">
                <a:ea typeface="Calibri"/>
                <a:cs typeface="Times New Roman"/>
              </a:rPr>
              <a:t>1. </a:t>
            </a:r>
            <a:r>
              <a:rPr lang="en-US" sz="2400" u="sng" dirty="0">
                <a:ea typeface="Calibri"/>
                <a:cs typeface="Times New Roman"/>
              </a:rPr>
              <a:t>Opportunities created for economic development</a:t>
            </a:r>
            <a:r>
              <a:rPr lang="en-US" sz="2400" dirty="0">
                <a:ea typeface="Calibri"/>
                <a:cs typeface="Times New Roman"/>
              </a:rPr>
              <a:t>, in particular in developing countries;</a:t>
            </a:r>
          </a:p>
          <a:p>
            <a:pPr marL="0" marR="0" indent="0">
              <a:lnSpc>
                <a:spcPct val="115000"/>
              </a:lnSpc>
              <a:spcBef>
                <a:spcPts val="0"/>
              </a:spcBef>
              <a:spcAft>
                <a:spcPts val="0"/>
              </a:spcAft>
              <a:buNone/>
            </a:pPr>
            <a:r>
              <a:rPr lang="en-US" sz="2400" dirty="0">
                <a:ea typeface="Calibri"/>
                <a:cs typeface="Times New Roman"/>
              </a:rPr>
              <a:t>2. </a:t>
            </a:r>
            <a:r>
              <a:rPr lang="en-US" sz="2400" u="sng" dirty="0">
                <a:ea typeface="Calibri"/>
                <a:cs typeface="Times New Roman"/>
              </a:rPr>
              <a:t>Key international economic development processes identified </a:t>
            </a:r>
            <a:r>
              <a:rPr lang="en-US" sz="2400" dirty="0">
                <a:ea typeface="Calibri"/>
                <a:cs typeface="Times New Roman"/>
              </a:rPr>
              <a:t>that require environmental information and mechanisms to develop them in a sustainable fashion;</a:t>
            </a:r>
          </a:p>
          <a:p>
            <a:pPr marL="0" marR="0" indent="0">
              <a:lnSpc>
                <a:spcPct val="115000"/>
              </a:lnSpc>
              <a:spcBef>
                <a:spcPts val="0"/>
              </a:spcBef>
              <a:spcAft>
                <a:spcPts val="0"/>
              </a:spcAft>
              <a:buNone/>
            </a:pPr>
            <a:r>
              <a:rPr lang="en-US" sz="2400" dirty="0">
                <a:ea typeface="Calibri"/>
                <a:cs typeface="Times New Roman"/>
              </a:rPr>
              <a:t>3. </a:t>
            </a:r>
            <a:r>
              <a:rPr lang="en-US" sz="2400" b="1" u="sng" dirty="0">
                <a:ea typeface="Calibri"/>
                <a:cs typeface="Times New Roman"/>
              </a:rPr>
              <a:t>Local communities </a:t>
            </a:r>
            <a:r>
              <a:rPr lang="en-US" sz="2400" b="1" u="sng" dirty="0" smtClean="0">
                <a:ea typeface="Calibri"/>
                <a:cs typeface="Times New Roman"/>
              </a:rPr>
              <a:t>&amp; </a:t>
            </a:r>
            <a:r>
              <a:rPr lang="en-US" sz="2400" b="1" u="sng" dirty="0">
                <a:ea typeface="Calibri"/>
                <a:cs typeface="Times New Roman"/>
              </a:rPr>
              <a:t>authorities have received capacity building </a:t>
            </a:r>
            <a:r>
              <a:rPr lang="en-US" sz="2400" dirty="0">
                <a:ea typeface="Calibri"/>
                <a:cs typeface="Times New Roman"/>
              </a:rPr>
              <a:t>and are able to collaborate </a:t>
            </a:r>
            <a:r>
              <a:rPr lang="en-US" sz="2400" dirty="0" smtClean="0">
                <a:ea typeface="Calibri"/>
                <a:cs typeface="Times New Roman"/>
              </a:rPr>
              <a:t>with international </a:t>
            </a:r>
            <a:r>
              <a:rPr lang="en-US" sz="2400" dirty="0">
                <a:ea typeface="Calibri"/>
                <a:cs typeface="Times New Roman"/>
              </a:rPr>
              <a:t>development programs, use environmental EO information and products, and engage resource providers;</a:t>
            </a:r>
          </a:p>
          <a:p>
            <a:pPr marL="0" marR="0" indent="0">
              <a:lnSpc>
                <a:spcPct val="115000"/>
              </a:lnSpc>
              <a:spcBef>
                <a:spcPts val="0"/>
              </a:spcBef>
              <a:spcAft>
                <a:spcPts val="0"/>
              </a:spcAft>
              <a:buNone/>
            </a:pPr>
            <a:r>
              <a:rPr lang="en-US" sz="2400" dirty="0">
                <a:ea typeface="Calibri"/>
                <a:cs typeface="Times New Roman"/>
              </a:rPr>
              <a:t>4. Mechanism established to market and exploit EO applications for the creation of new innovative products and support services.</a:t>
            </a:r>
          </a:p>
        </p:txBody>
      </p:sp>
    </p:spTree>
    <p:extLst>
      <p:ext uri="{BB962C8B-B14F-4D97-AF65-F5344CB8AC3E}">
        <p14:creationId xmlns:p14="http://schemas.microsoft.com/office/powerpoint/2010/main" val="20012587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fld id="{9F904EA4-3294-4A84-B893-DE6EEAF9FD29}" type="datetime1">
              <a:rPr lang="es-MX" smtClean="0"/>
              <a:pPr>
                <a:defRPr/>
              </a:pPr>
              <a:t>23/04/2014</a:t>
            </a:fld>
            <a:endParaRPr lang="en-US" dirty="0"/>
          </a:p>
        </p:txBody>
      </p:sp>
      <p:sp>
        <p:nvSpPr>
          <p:cNvPr id="5" name="Slide Number Placeholder 5"/>
          <p:cNvSpPr>
            <a:spLocks noGrp="1"/>
          </p:cNvSpPr>
          <p:nvPr>
            <p:ph type="sldNum" sz="quarter" idx="12"/>
          </p:nvPr>
        </p:nvSpPr>
        <p:spPr/>
        <p:txBody>
          <a:bodyPr/>
          <a:lstStyle/>
          <a:p>
            <a:pPr>
              <a:defRPr/>
            </a:pPr>
            <a:fld id="{347E48E3-4672-422A-9B32-2465C57EDEDD}" type="slidenum">
              <a:rPr lang="en-US"/>
              <a:pPr>
                <a:defRPr/>
              </a:pPr>
              <a:t>9</a:t>
            </a:fld>
            <a:endParaRPr lang="en-US" dirty="0"/>
          </a:p>
        </p:txBody>
      </p:sp>
      <p:sp>
        <p:nvSpPr>
          <p:cNvPr id="5124" name="Title 1"/>
          <p:cNvSpPr>
            <a:spLocks noGrp="1"/>
          </p:cNvSpPr>
          <p:nvPr>
            <p:ph type="ctrTitle"/>
          </p:nvPr>
        </p:nvSpPr>
        <p:spPr>
          <a:xfrm>
            <a:off x="1371600" y="304800"/>
            <a:ext cx="7391400" cy="762000"/>
          </a:xfrm>
        </p:spPr>
        <p:txBody>
          <a:bodyPr/>
          <a:lstStyle/>
          <a:p>
            <a:r>
              <a:rPr lang="es-MX" sz="3200" dirty="0" err="1" smtClean="0"/>
              <a:t>Participants</a:t>
            </a:r>
            <a:r>
              <a:rPr lang="es-MX" sz="3200" dirty="0" smtClean="0"/>
              <a:t> in EOPOWER</a:t>
            </a:r>
            <a:endParaRPr lang="en-US" sz="3200" dirty="0"/>
          </a:p>
        </p:txBody>
      </p:sp>
      <p:sp>
        <p:nvSpPr>
          <p:cNvPr id="3" name="Subtitle 2"/>
          <p:cNvSpPr>
            <a:spLocks noGrp="1"/>
          </p:cNvSpPr>
          <p:nvPr>
            <p:ph type="subTitle" idx="4294967295"/>
          </p:nvPr>
        </p:nvSpPr>
        <p:spPr>
          <a:xfrm>
            <a:off x="152400" y="1219200"/>
            <a:ext cx="8839200" cy="5486400"/>
          </a:xfrm>
        </p:spPr>
        <p:txBody>
          <a:bodyPr>
            <a:noAutofit/>
          </a:bodyPr>
          <a:lstStyle/>
          <a:p>
            <a:pPr marL="114300" marR="0" indent="0">
              <a:lnSpc>
                <a:spcPct val="115000"/>
              </a:lnSpc>
              <a:spcBef>
                <a:spcPts val="0"/>
              </a:spcBef>
              <a:spcAft>
                <a:spcPts val="0"/>
              </a:spcAft>
              <a:buNone/>
            </a:pPr>
            <a:r>
              <a:rPr lang="es-ES" sz="2400" dirty="0" smtClean="0">
                <a:ea typeface="Calibri"/>
                <a:cs typeface="Times New Roman"/>
              </a:rPr>
              <a:t>1 </a:t>
            </a:r>
            <a:r>
              <a:rPr lang="es-ES" sz="2400" dirty="0">
                <a:ea typeface="Calibri"/>
                <a:cs typeface="Times New Roman"/>
              </a:rPr>
              <a:t>UNIVERSITE DE GENEVE UNIGE</a:t>
            </a:r>
          </a:p>
          <a:p>
            <a:pPr marL="114300" marR="0" indent="0">
              <a:lnSpc>
                <a:spcPct val="115000"/>
              </a:lnSpc>
              <a:spcBef>
                <a:spcPts val="0"/>
              </a:spcBef>
              <a:spcAft>
                <a:spcPts val="0"/>
              </a:spcAft>
              <a:buNone/>
            </a:pPr>
            <a:r>
              <a:rPr lang="es-ES" sz="2400" dirty="0">
                <a:ea typeface="Calibri"/>
                <a:cs typeface="Times New Roman"/>
              </a:rPr>
              <a:t>2 NOORT HARMANNUS CONRADUS PIETER HCP</a:t>
            </a:r>
          </a:p>
          <a:p>
            <a:pPr marL="114300" marR="0" indent="0">
              <a:lnSpc>
                <a:spcPct val="115000"/>
              </a:lnSpc>
              <a:spcBef>
                <a:spcPts val="0"/>
              </a:spcBef>
              <a:spcAft>
                <a:spcPts val="0"/>
              </a:spcAft>
              <a:buNone/>
            </a:pPr>
            <a:r>
              <a:rPr lang="es-ES" sz="2400" dirty="0">
                <a:ea typeface="Calibri"/>
                <a:cs typeface="Times New Roman"/>
              </a:rPr>
              <a:t>3 INSTITUT DE RECHERCHE POUR LE DEVELOPPEMENT IRD</a:t>
            </a:r>
          </a:p>
          <a:p>
            <a:pPr marL="114300" marR="0" indent="0">
              <a:lnSpc>
                <a:spcPct val="115000"/>
              </a:lnSpc>
              <a:spcBef>
                <a:spcPts val="0"/>
              </a:spcBef>
              <a:spcAft>
                <a:spcPts val="0"/>
              </a:spcAft>
              <a:buNone/>
            </a:pPr>
            <a:r>
              <a:rPr lang="es-ES" sz="2400" dirty="0">
                <a:ea typeface="Calibri"/>
                <a:cs typeface="Times New Roman"/>
              </a:rPr>
              <a:t>4 CENTRUM BADAN KOSMICZNYCH POLSKIEJ AKADEMII NAUK SRC</a:t>
            </a:r>
          </a:p>
          <a:p>
            <a:pPr marL="114300" marR="0" indent="0">
              <a:lnSpc>
                <a:spcPct val="115000"/>
              </a:lnSpc>
              <a:spcBef>
                <a:spcPts val="0"/>
              </a:spcBef>
              <a:spcAft>
                <a:spcPts val="0"/>
              </a:spcAft>
              <a:buNone/>
            </a:pPr>
            <a:r>
              <a:rPr lang="es-ES" sz="2400" dirty="0">
                <a:ea typeface="Calibri"/>
                <a:cs typeface="Times New Roman"/>
              </a:rPr>
              <a:t>5 UNIVERZITA KARLOVA V PRAZE CUNI </a:t>
            </a:r>
            <a:r>
              <a:rPr lang="es-ES" sz="2400" dirty="0" err="1">
                <a:ea typeface="Calibri"/>
                <a:cs typeface="Times New Roman"/>
              </a:rPr>
              <a:t>Czech</a:t>
            </a:r>
            <a:r>
              <a:rPr lang="es-ES" sz="2400" dirty="0">
                <a:ea typeface="Calibri"/>
                <a:cs typeface="Times New Roman"/>
              </a:rPr>
              <a:t> </a:t>
            </a:r>
            <a:r>
              <a:rPr lang="es-ES" sz="2400" dirty="0" err="1">
                <a:ea typeface="Calibri"/>
                <a:cs typeface="Times New Roman"/>
              </a:rPr>
              <a:t>Republic</a:t>
            </a:r>
            <a:endParaRPr lang="es-ES" sz="2400" dirty="0">
              <a:ea typeface="Calibri"/>
              <a:cs typeface="Times New Roman"/>
            </a:endParaRPr>
          </a:p>
          <a:p>
            <a:pPr marL="114300" marR="0" indent="0">
              <a:lnSpc>
                <a:spcPct val="115000"/>
              </a:lnSpc>
              <a:spcBef>
                <a:spcPts val="0"/>
              </a:spcBef>
              <a:spcAft>
                <a:spcPts val="0"/>
              </a:spcAft>
              <a:buNone/>
            </a:pPr>
            <a:r>
              <a:rPr lang="es-ES" sz="2400" dirty="0">
                <a:ea typeface="Calibri"/>
                <a:cs typeface="Times New Roman"/>
              </a:rPr>
              <a:t>6 </a:t>
            </a:r>
            <a:r>
              <a:rPr lang="es-ES" sz="2400" b="1" dirty="0">
                <a:ea typeface="Calibri"/>
                <a:cs typeface="Times New Roman"/>
              </a:rPr>
              <a:t>SOUTH AFRICA NATIONAL SPACE AGENCY </a:t>
            </a:r>
            <a:r>
              <a:rPr lang="es-ES" sz="2400" b="1" dirty="0" smtClean="0">
                <a:ea typeface="Calibri"/>
                <a:cs typeface="Times New Roman"/>
              </a:rPr>
              <a:t>(SANSA)</a:t>
            </a:r>
            <a:endParaRPr lang="es-ES" sz="2400" b="1" dirty="0">
              <a:ea typeface="Calibri"/>
              <a:cs typeface="Times New Roman"/>
            </a:endParaRPr>
          </a:p>
          <a:p>
            <a:pPr marL="114300" marR="0" indent="0">
              <a:lnSpc>
                <a:spcPct val="115000"/>
              </a:lnSpc>
              <a:spcBef>
                <a:spcPts val="0"/>
              </a:spcBef>
              <a:spcAft>
                <a:spcPts val="0"/>
              </a:spcAft>
              <a:buNone/>
            </a:pPr>
            <a:r>
              <a:rPr lang="es-ES" sz="2400" dirty="0">
                <a:ea typeface="Calibri"/>
                <a:cs typeface="Times New Roman"/>
              </a:rPr>
              <a:t>7 </a:t>
            </a:r>
            <a:r>
              <a:rPr lang="es-ES" sz="2400" b="1" dirty="0" smtClean="0">
                <a:ea typeface="Calibri"/>
                <a:cs typeface="Times New Roman"/>
              </a:rPr>
              <a:t>CRASTE LF (Regional Centre)</a:t>
            </a:r>
            <a:endParaRPr lang="es-ES" sz="2400" b="1" dirty="0">
              <a:ea typeface="Calibri"/>
              <a:cs typeface="Times New Roman"/>
            </a:endParaRPr>
          </a:p>
          <a:p>
            <a:pPr marL="114300" marR="0" indent="0">
              <a:lnSpc>
                <a:spcPct val="115000"/>
              </a:lnSpc>
              <a:spcBef>
                <a:spcPts val="0"/>
              </a:spcBef>
              <a:spcAft>
                <a:spcPts val="0"/>
              </a:spcAft>
              <a:buNone/>
            </a:pPr>
            <a:r>
              <a:rPr lang="es-ES" sz="2400" dirty="0">
                <a:ea typeface="Calibri"/>
                <a:cs typeface="Times New Roman"/>
              </a:rPr>
              <a:t>8 ARISTOTELIO PANEPISTIMIO THESSALONIKIS AUTH </a:t>
            </a:r>
            <a:r>
              <a:rPr lang="es-ES" sz="2400" dirty="0" err="1">
                <a:ea typeface="Calibri"/>
                <a:cs typeface="Times New Roman"/>
              </a:rPr>
              <a:t>Greece</a:t>
            </a:r>
            <a:r>
              <a:rPr lang="es-ES" sz="2400" dirty="0">
                <a:ea typeface="Calibri"/>
                <a:cs typeface="Times New Roman"/>
              </a:rPr>
              <a:t> 1 24</a:t>
            </a:r>
          </a:p>
          <a:p>
            <a:pPr marL="114300" marR="0" indent="0">
              <a:lnSpc>
                <a:spcPct val="115000"/>
              </a:lnSpc>
              <a:spcBef>
                <a:spcPts val="0"/>
              </a:spcBef>
              <a:spcAft>
                <a:spcPts val="0"/>
              </a:spcAft>
              <a:buNone/>
            </a:pPr>
            <a:r>
              <a:rPr lang="es-ES" sz="2400" dirty="0">
                <a:ea typeface="Calibri"/>
                <a:cs typeface="Times New Roman"/>
              </a:rPr>
              <a:t>9 CONSIGLIO NAZIONALE DELLE RICERCHE CNR-IIA </a:t>
            </a:r>
            <a:r>
              <a:rPr lang="es-ES" sz="2400" dirty="0" err="1">
                <a:ea typeface="Calibri"/>
                <a:cs typeface="Times New Roman"/>
              </a:rPr>
              <a:t>Italy</a:t>
            </a:r>
            <a:r>
              <a:rPr lang="es-ES" sz="2400" dirty="0">
                <a:ea typeface="Calibri"/>
                <a:cs typeface="Times New Roman"/>
              </a:rPr>
              <a:t> 1 24</a:t>
            </a:r>
          </a:p>
          <a:p>
            <a:pPr marL="114300" marR="0" indent="0">
              <a:lnSpc>
                <a:spcPct val="115000"/>
              </a:lnSpc>
              <a:spcBef>
                <a:spcPts val="0"/>
              </a:spcBef>
              <a:spcAft>
                <a:spcPts val="0"/>
              </a:spcAft>
              <a:buNone/>
            </a:pPr>
            <a:r>
              <a:rPr lang="es-ES" sz="2400" dirty="0">
                <a:ea typeface="Calibri"/>
                <a:cs typeface="Times New Roman"/>
              </a:rPr>
              <a:t>10 UNIVERZITET U NOVOM SADU UNS Serbia 1 24</a:t>
            </a:r>
          </a:p>
          <a:p>
            <a:pPr marL="114300" marR="0" indent="0">
              <a:lnSpc>
                <a:spcPct val="115000"/>
              </a:lnSpc>
              <a:spcBef>
                <a:spcPts val="0"/>
              </a:spcBef>
              <a:spcAft>
                <a:spcPts val="0"/>
              </a:spcAft>
              <a:buNone/>
            </a:pPr>
            <a:r>
              <a:rPr lang="es-ES" sz="2400" dirty="0">
                <a:ea typeface="Calibri"/>
                <a:cs typeface="Times New Roman"/>
              </a:rPr>
              <a:t>11 UNIVERSITEIT TWENTE ITC </a:t>
            </a:r>
            <a:r>
              <a:rPr lang="es-ES" sz="2400" dirty="0" err="1">
                <a:ea typeface="Calibri"/>
                <a:cs typeface="Times New Roman"/>
              </a:rPr>
              <a:t>Netherlands</a:t>
            </a:r>
            <a:r>
              <a:rPr lang="es-ES" sz="2400" dirty="0">
                <a:ea typeface="Calibri"/>
                <a:cs typeface="Times New Roman"/>
              </a:rPr>
              <a:t> 1 24</a:t>
            </a:r>
          </a:p>
          <a:p>
            <a:pPr marL="114300" marR="0" indent="0">
              <a:lnSpc>
                <a:spcPct val="115000"/>
              </a:lnSpc>
              <a:spcBef>
                <a:spcPts val="0"/>
              </a:spcBef>
              <a:spcAft>
                <a:spcPts val="0"/>
              </a:spcAft>
              <a:buNone/>
            </a:pPr>
            <a:r>
              <a:rPr lang="es-ES" sz="2400" b="1" dirty="0">
                <a:ea typeface="Calibri"/>
                <a:cs typeface="Times New Roman"/>
              </a:rPr>
              <a:t>12 CRECTEALC/INAOE</a:t>
            </a:r>
          </a:p>
          <a:p>
            <a:pPr marL="114300" marR="0" indent="0">
              <a:lnSpc>
                <a:spcPct val="115000"/>
              </a:lnSpc>
              <a:spcBef>
                <a:spcPts val="0"/>
              </a:spcBef>
              <a:spcAft>
                <a:spcPts val="0"/>
              </a:spcAft>
              <a:buNone/>
            </a:pPr>
            <a:r>
              <a:rPr lang="es-ES" sz="2400" dirty="0">
                <a:ea typeface="Calibri"/>
                <a:cs typeface="Times New Roman"/>
              </a:rPr>
              <a:t>13 TUBITAK </a:t>
            </a:r>
            <a:r>
              <a:rPr lang="es-ES" sz="2400" dirty="0" err="1">
                <a:ea typeface="Calibri"/>
                <a:cs typeface="Times New Roman"/>
              </a:rPr>
              <a:t>Turkey</a:t>
            </a:r>
            <a:endParaRPr lang="es-ES" sz="2400" dirty="0">
              <a:ea typeface="Calibri"/>
              <a:cs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4850</TotalTime>
  <Words>2097</Words>
  <Application>Microsoft Office PowerPoint</Application>
  <PresentationFormat>On-screen Show (4:3)</PresentationFormat>
  <Paragraphs>277</Paragraphs>
  <Slides>25</Slides>
  <Notes>0</Notes>
  <HiddenSlides>0</HiddenSlides>
  <MMClips>0</MMClips>
  <ScaleCrop>false</ScaleCrop>
  <HeadingPairs>
    <vt:vector size="4" baseType="variant">
      <vt:variant>
        <vt:lpstr>Theme</vt:lpstr>
      </vt:variant>
      <vt:variant>
        <vt:i4>9</vt:i4>
      </vt:variant>
      <vt:variant>
        <vt:lpstr>Slide Titles</vt:lpstr>
      </vt:variant>
      <vt:variant>
        <vt:i4>25</vt:i4>
      </vt:variant>
    </vt:vector>
  </HeadingPairs>
  <TitlesOfParts>
    <vt:vector size="34" baseType="lpstr">
      <vt:lpstr>1_Office Theme</vt:lpstr>
      <vt:lpstr>2_Office Theme</vt:lpstr>
      <vt:lpstr>3_Office Theme</vt:lpstr>
      <vt:lpstr>4_Office Theme</vt:lpstr>
      <vt:lpstr>Office Theme</vt:lpstr>
      <vt:lpstr>5_Office Theme</vt:lpstr>
      <vt:lpstr>6_Office Theme</vt:lpstr>
      <vt:lpstr>7_Office Theme</vt:lpstr>
      <vt:lpstr>8_Office Theme</vt:lpstr>
      <vt:lpstr>  Capacity Building in the use of EO for a Disaster Early Warning System for Central America    S. Camacho Regional Centre for Space Science and Technology Education for Latin America and the Caribbean (CRECTEALC)  </vt:lpstr>
      <vt:lpstr>Background of the Regional Centres, affiliated to the United Nations</vt:lpstr>
      <vt:lpstr>About CRECTEALC</vt:lpstr>
      <vt:lpstr>EO activities of CRECTEALC</vt:lpstr>
      <vt:lpstr>EO &amp; other activities of CRECTEALC</vt:lpstr>
      <vt:lpstr>Purpose of the EOPOWER project</vt:lpstr>
      <vt:lpstr>Purpose of EOPOWER achieved through </vt:lpstr>
      <vt:lpstr>Expected output of EOPOWER</vt:lpstr>
      <vt:lpstr>Participants in EOPOWER</vt:lpstr>
      <vt:lpstr>Work Packages of EOPOWER</vt:lpstr>
      <vt:lpstr>Work Packages of EOPOWER</vt:lpstr>
      <vt:lpstr>Objectives of WP 12</vt:lpstr>
      <vt:lpstr>Achieving the Objectives of WP 12</vt:lpstr>
      <vt:lpstr>Tasks of WP 12</vt:lpstr>
      <vt:lpstr>Tasks of WP 12</vt:lpstr>
      <vt:lpstr>Deliverables of WP 12</vt:lpstr>
      <vt:lpstr>PowerPoint Presentation</vt:lpstr>
      <vt:lpstr>PowerPoint Presentation</vt:lpstr>
      <vt:lpstr>PowerPoint Presentation</vt:lpstr>
      <vt:lpstr>PowerPoint Presentation</vt:lpstr>
      <vt:lpstr>PowerPoint Presentation</vt:lpstr>
      <vt:lpstr>PowerPoint Presentation</vt:lpstr>
      <vt:lpstr>Follow-up to Workshop at MCTP (Chiapas)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Sergio</dc:creator>
  <cp:lastModifiedBy>Patrick O'Brien</cp:lastModifiedBy>
  <cp:revision>256</cp:revision>
  <dcterms:created xsi:type="dcterms:W3CDTF">2008-02-17T08:23:21Z</dcterms:created>
  <dcterms:modified xsi:type="dcterms:W3CDTF">2014-04-24T03:25:51Z</dcterms:modified>
</cp:coreProperties>
</file>