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1" r:id="rId26"/>
    <p:sldId id="272" r:id="rId27"/>
    <p:sldId id="273" r:id="rId28"/>
    <p:sldId id="274" r:id="rId29"/>
    <p:sldId id="275" r:id="rId30"/>
    <p:sldId id="276" r:id="rId31"/>
    <p:sldId id="292" r:id="rId32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9" autoAdjust="0"/>
    <p:restoredTop sz="78330" autoAdjust="0"/>
  </p:normalViewPr>
  <p:slideViewPr>
    <p:cSldViewPr snapToGrid="0" snapToObjects="1">
      <p:cViewPr>
        <p:scale>
          <a:sx n="50" d="100"/>
          <a:sy n="50" d="100"/>
        </p:scale>
        <p:origin x="-2628" y="-1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/>
              <a:t>faire</a:t>
            </a:r>
            <a:r>
              <a:rPr lang="fr-FR" baseline="0"/>
              <a:t> la transition ici vers les limites</a:t>
            </a:r>
          </a:p>
          <a:p>
            <a:r>
              <a:rPr lang="fr-FR" baseline="0"/>
              <a:t>as you can see, it is not complicated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EEFA1-2D14-6C43-85C7-02A4C71BC1CB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/>
              <a:t>transition vers le prochain transparent</a:t>
            </a:r>
            <a:r>
              <a:rPr lang="fr-FR" baseline="0"/>
              <a:t> : </a:t>
            </a:r>
            <a:r>
              <a:rPr lang="fr-FR"/>
              <a:t>aware of the</a:t>
            </a:r>
            <a:r>
              <a:rPr lang="fr-FR" baseline="0"/>
              <a:t> differents limits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EEFA1-2D14-6C43-85C7-02A4C71BC1CB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EEFA1-2D14-6C43-85C7-02A4C71BC1CB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13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/>
              <a:t>capacity buidling</a:t>
            </a:r>
            <a:r>
              <a:rPr lang="fr-FR" baseline="0"/>
              <a:t> web is </a:t>
            </a:r>
            <a:r>
              <a:rPr lang="fr-FR"/>
              <a:t>to provide</a:t>
            </a:r>
            <a:r>
              <a:rPr lang="fr-FR" baseline="0"/>
              <a:t> information that helps decision makers, earth observations professional  and scientist to be more familiar with  observations applications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EEFA1-2D14-6C43-85C7-02A4C71BC1CB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/>
              <a:t>1. </a:t>
            </a:r>
          </a:p>
          <a:p>
            <a:r>
              <a:rPr lang="fr-FR"/>
              <a:t>3. </a:t>
            </a:r>
            <a:r>
              <a:rPr lang="fr-FR" b="1">
                <a:solidFill>
                  <a:schemeClr val="tx1">
                    <a:tint val="75000"/>
                  </a:schemeClr>
                </a:solidFill>
                <a:ea typeface="ＭＳ Ｐゴシック" pitchFamily="-108" charset="-128"/>
                <a:cs typeface="ＭＳ Ｐゴシック" pitchFamily="-108" charset="-128"/>
              </a:rPr>
              <a:t>more to describe the content, access point, the geographical location if it is relevant</a:t>
            </a:r>
            <a:endParaRPr lang="fr-FR"/>
          </a:p>
          <a:p>
            <a:pPr defTabSz="462229">
              <a:defRPr/>
            </a:pPr>
            <a:r>
              <a:rPr lang="fr-FR"/>
              <a:t>3. </a:t>
            </a:r>
            <a:r>
              <a:rPr lang="fr-FR" b="1">
                <a:solidFill>
                  <a:schemeClr val="tx1">
                    <a:tint val="75000"/>
                  </a:schemeClr>
                </a:solidFill>
                <a:ea typeface="ＭＳ Ｐゴシック" pitchFamily="-108" charset="-128"/>
                <a:cs typeface="ＭＳ Ｐゴシック" pitchFamily="-108" charset="-128"/>
              </a:rPr>
              <a:t>some components are available to help the filling such as autocomplétion, liste de valeurs, </a:t>
            </a:r>
          </a:p>
          <a:p>
            <a:r>
              <a:rPr lang="fr-FR"/>
              <a:t>4. the edit panel gives</a:t>
            </a:r>
            <a:r>
              <a:rPr lang="fr-FR" baseline="0"/>
              <a:t> </a:t>
            </a:r>
            <a:r>
              <a:rPr lang="fr-FR"/>
              <a:t>an overview of all your </a:t>
            </a:r>
            <a:r>
              <a:rPr lang="fr-FR" baseline="0"/>
              <a:t>records with  it status in term of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EEFA1-2D14-6C43-85C7-02A4C71BC1CB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/>
              <a:t>1. </a:t>
            </a:r>
          </a:p>
          <a:p>
            <a:r>
              <a:rPr lang="fr-FR"/>
              <a:t>3. </a:t>
            </a:r>
            <a:r>
              <a:rPr lang="fr-FR" b="1">
                <a:solidFill>
                  <a:schemeClr val="tx1">
                    <a:tint val="75000"/>
                  </a:schemeClr>
                </a:solidFill>
                <a:ea typeface="ＭＳ Ｐゴシック" pitchFamily="-108" charset="-128"/>
                <a:cs typeface="ＭＳ Ｐゴシック" pitchFamily="-108" charset="-128"/>
              </a:rPr>
              <a:t>more to describe the content, access point, the geographical location if it is relevant</a:t>
            </a:r>
            <a:endParaRPr lang="fr-FR"/>
          </a:p>
          <a:p>
            <a:pPr defTabSz="462229">
              <a:defRPr/>
            </a:pPr>
            <a:r>
              <a:rPr lang="fr-FR"/>
              <a:t>3. </a:t>
            </a:r>
            <a:r>
              <a:rPr lang="fr-FR" b="1">
                <a:solidFill>
                  <a:schemeClr val="tx1">
                    <a:tint val="75000"/>
                  </a:schemeClr>
                </a:solidFill>
                <a:ea typeface="ＭＳ Ｐゴシック" pitchFamily="-108" charset="-128"/>
                <a:cs typeface="ＭＳ Ｐゴシック" pitchFamily="-108" charset="-128"/>
              </a:rPr>
              <a:t>some components are available to help the filling such as autocomplétion, liste de valeurs, </a:t>
            </a:r>
          </a:p>
          <a:p>
            <a:r>
              <a:rPr lang="fr-FR"/>
              <a:t>4. the edit panel gives</a:t>
            </a:r>
            <a:r>
              <a:rPr lang="fr-FR" baseline="0"/>
              <a:t> </a:t>
            </a:r>
            <a:r>
              <a:rPr lang="fr-FR"/>
              <a:t>an overview of all your </a:t>
            </a:r>
            <a:r>
              <a:rPr lang="fr-FR" baseline="0"/>
              <a:t>records with  it status in term of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EEFA1-2D14-6C43-85C7-02A4C71BC1CB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/>
              <a:t>1. </a:t>
            </a:r>
          </a:p>
          <a:p>
            <a:r>
              <a:rPr lang="fr-FR"/>
              <a:t>3. </a:t>
            </a:r>
            <a:r>
              <a:rPr lang="fr-FR" b="1">
                <a:solidFill>
                  <a:schemeClr val="tx1">
                    <a:tint val="75000"/>
                  </a:schemeClr>
                </a:solidFill>
                <a:ea typeface="ＭＳ Ｐゴシック" pitchFamily="-108" charset="-128"/>
                <a:cs typeface="ＭＳ Ｐゴシック" pitchFamily="-108" charset="-128"/>
              </a:rPr>
              <a:t>more to describe the content, access point, the geographical location if it is relevant</a:t>
            </a:r>
            <a:endParaRPr lang="fr-FR"/>
          </a:p>
          <a:p>
            <a:pPr defTabSz="462229">
              <a:defRPr/>
            </a:pPr>
            <a:r>
              <a:rPr lang="fr-FR"/>
              <a:t>3. </a:t>
            </a:r>
            <a:r>
              <a:rPr lang="fr-FR" b="1">
                <a:solidFill>
                  <a:schemeClr val="tx1">
                    <a:tint val="75000"/>
                  </a:schemeClr>
                </a:solidFill>
                <a:ea typeface="ＭＳ Ｐゴシック" pitchFamily="-108" charset="-128"/>
                <a:cs typeface="ＭＳ Ｐゴシック" pitchFamily="-108" charset="-128"/>
              </a:rPr>
              <a:t>some components are available to help the filling such as autocomplétion, liste de valeurs, </a:t>
            </a:r>
          </a:p>
          <a:p>
            <a:r>
              <a:rPr lang="fr-FR"/>
              <a:t>4. the edit panel gives</a:t>
            </a:r>
            <a:r>
              <a:rPr lang="fr-FR" baseline="0"/>
              <a:t> </a:t>
            </a:r>
            <a:r>
              <a:rPr lang="fr-FR"/>
              <a:t>an overview of all your </a:t>
            </a:r>
            <a:r>
              <a:rPr lang="fr-FR" baseline="0"/>
              <a:t>records with  it status in term of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EEFA1-2D14-6C43-85C7-02A4C71BC1CB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/>
              <a:t>1. </a:t>
            </a:r>
          </a:p>
          <a:p>
            <a:r>
              <a:rPr lang="fr-FR"/>
              <a:t>3. </a:t>
            </a:r>
            <a:r>
              <a:rPr lang="fr-FR" b="1">
                <a:solidFill>
                  <a:schemeClr val="tx1">
                    <a:tint val="75000"/>
                  </a:schemeClr>
                </a:solidFill>
                <a:ea typeface="ＭＳ Ｐゴシック" pitchFamily="-108" charset="-128"/>
                <a:cs typeface="ＭＳ Ｐゴシック" pitchFamily="-108" charset="-128"/>
              </a:rPr>
              <a:t>more to describe the content, access point, the geographical location if it is relevant</a:t>
            </a:r>
            <a:endParaRPr lang="fr-FR"/>
          </a:p>
          <a:p>
            <a:pPr defTabSz="462229">
              <a:defRPr/>
            </a:pPr>
            <a:r>
              <a:rPr lang="fr-FR"/>
              <a:t>3. </a:t>
            </a:r>
            <a:r>
              <a:rPr lang="fr-FR" b="1">
                <a:solidFill>
                  <a:schemeClr val="tx1">
                    <a:tint val="75000"/>
                  </a:schemeClr>
                </a:solidFill>
                <a:ea typeface="ＭＳ Ｐゴシック" pitchFamily="-108" charset="-128"/>
                <a:cs typeface="ＭＳ Ｐゴシック" pitchFamily="-108" charset="-128"/>
              </a:rPr>
              <a:t>some components are available to help the filling such as autocomplétion, liste de valeurs, </a:t>
            </a:r>
          </a:p>
          <a:p>
            <a:r>
              <a:rPr lang="fr-FR"/>
              <a:t>4. the edit panel gives</a:t>
            </a:r>
            <a:r>
              <a:rPr lang="fr-FR" baseline="0"/>
              <a:t> </a:t>
            </a:r>
            <a:r>
              <a:rPr lang="fr-FR"/>
              <a:t>an overview of all your </a:t>
            </a:r>
            <a:r>
              <a:rPr lang="fr-FR" baseline="0"/>
              <a:t>records with  it status in term of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EEFA1-2D14-6C43-85C7-02A4C71BC1CB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/>
              <a:t>1. </a:t>
            </a:r>
          </a:p>
          <a:p>
            <a:r>
              <a:rPr lang="fr-FR"/>
              <a:t>3. </a:t>
            </a:r>
            <a:r>
              <a:rPr lang="fr-FR" b="1">
                <a:solidFill>
                  <a:schemeClr val="tx1">
                    <a:tint val="75000"/>
                  </a:schemeClr>
                </a:solidFill>
                <a:ea typeface="ＭＳ Ｐゴシック" pitchFamily="-108" charset="-128"/>
                <a:cs typeface="ＭＳ Ｐゴシック" pitchFamily="-108" charset="-128"/>
              </a:rPr>
              <a:t>more to describe the content, access point, the geographical location if it is relevant</a:t>
            </a:r>
            <a:endParaRPr lang="fr-FR"/>
          </a:p>
          <a:p>
            <a:pPr defTabSz="462229">
              <a:defRPr/>
            </a:pPr>
            <a:r>
              <a:rPr lang="fr-FR"/>
              <a:t>3. </a:t>
            </a:r>
            <a:r>
              <a:rPr lang="fr-FR" b="1">
                <a:solidFill>
                  <a:schemeClr val="tx1">
                    <a:tint val="75000"/>
                  </a:schemeClr>
                </a:solidFill>
                <a:ea typeface="ＭＳ Ｐゴシック" pitchFamily="-108" charset="-128"/>
                <a:cs typeface="ＭＳ Ｐゴシック" pitchFamily="-108" charset="-128"/>
              </a:rPr>
              <a:t>some components are available to help the filling such as autocomplétion, liste de valeurs, </a:t>
            </a:r>
          </a:p>
          <a:p>
            <a:r>
              <a:rPr lang="fr-FR"/>
              <a:t>4. the edit panel gives</a:t>
            </a:r>
            <a:r>
              <a:rPr lang="fr-FR" baseline="0"/>
              <a:t> </a:t>
            </a:r>
            <a:r>
              <a:rPr lang="fr-FR"/>
              <a:t>an overview of all your </a:t>
            </a:r>
            <a:r>
              <a:rPr lang="fr-FR" baseline="0"/>
              <a:t>records with  it status in term of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EEFA1-2D14-6C43-85C7-02A4C71BC1CB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88325" y="6513023"/>
            <a:ext cx="61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dirty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12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‹#›</a:t>
            </a:fld>
            <a:endParaRPr lang="de-DE" sz="1200" dirty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 userDrawn="1"/>
        </p:nvSpPr>
        <p:spPr bwMode="auto">
          <a:xfrm>
            <a:off x="158549" y="6494551"/>
            <a:ext cx="462787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1400" b="0" noProof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3</a:t>
            </a:r>
            <a:r>
              <a:rPr lang="en-US" sz="1400" b="0" baseline="30000" noProof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rd</a:t>
            </a:r>
            <a:r>
              <a:rPr lang="en-US" sz="1400" b="0" baseline="0" noProof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400" b="0" baseline="0" noProof="0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WGCapD</a:t>
            </a:r>
            <a:r>
              <a:rPr lang="en-US" sz="1400" b="0" baseline="0" noProof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Meeting – </a:t>
            </a:r>
            <a:r>
              <a:rPr lang="en-US" sz="1400" b="0" baseline="0" noProof="0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Derhadum</a:t>
            </a:r>
            <a:r>
              <a:rPr lang="en-US" sz="1400" b="0" baseline="0" noProof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, India – April 23-25</a:t>
            </a:r>
            <a:endParaRPr lang="en-US" sz="1400" b="0" noProof="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GB" dirty="0" smtClean="0"/>
              <a:t>Project report guidelines</a:t>
            </a:r>
            <a:endParaRPr lang="en-GB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7220"/>
            <a:ext cx="2133600" cy="365125"/>
          </a:xfrm>
          <a:prstGeom prst="rect">
            <a:avLst/>
          </a:prstGeom>
        </p:spPr>
        <p:txBody>
          <a:bodyPr/>
          <a:lstStyle/>
          <a:p>
            <a:fld id="{0A3796CD-10F1-4C8F-B154-BE24C5258508}" type="datetime1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72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1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A33CF-E2CF-7C4D-AA78-2B756C24793B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EOPOWER - http://www.eopower.eu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8AADE-0AC9-1443-9FB0-998DBE20C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8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</p:sldLayoutIdLst>
  <p:transition spd="slow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eopower.eu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24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eonetcab.mdweb-project.org/search/main.js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ean.Christophe.Desconnets@ird.f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Paolo.Mazzetti@cnr.i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gif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482600" y="1174750"/>
            <a:ext cx="8458200" cy="2055814"/>
          </a:xfrm>
        </p:spPr>
        <p:txBody>
          <a:bodyPr/>
          <a:lstStyle/>
          <a:p>
            <a:pPr algn="ctr"/>
            <a:r>
              <a:rPr lang="en-US" dirty="0" smtClean="0"/>
              <a:t>	</a:t>
            </a:r>
            <a:r>
              <a:rPr lang="en-US" dirty="0" err="1" smtClean="0"/>
              <a:t>WGCapD</a:t>
            </a:r>
            <a:r>
              <a:rPr lang="en-US" dirty="0"/>
              <a:t> </a:t>
            </a:r>
            <a:r>
              <a:rPr lang="en-US" dirty="0" smtClean="0"/>
              <a:t>Collaboration with EOPOWER on Resource Facility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Nancy D. </a:t>
            </a:r>
            <a:r>
              <a:rPr lang="en-US" sz="2800" dirty="0" err="1" smtClean="0"/>
              <a:t>Searby</a:t>
            </a:r>
            <a:r>
              <a:rPr lang="en-US" sz="2800" dirty="0" smtClean="0"/>
              <a:t>/NASA, </a:t>
            </a:r>
            <a:br>
              <a:rPr lang="en-US" sz="2800" dirty="0" smtClean="0"/>
            </a:br>
            <a:r>
              <a:rPr lang="en-US" sz="2800" dirty="0" smtClean="0"/>
              <a:t>Mark </a:t>
            </a:r>
            <a:r>
              <a:rPr lang="en-US" sz="2800" dirty="0" err="1" smtClean="0"/>
              <a:t>Noort</a:t>
            </a:r>
            <a:r>
              <a:rPr lang="en-US" sz="2800" dirty="0" smtClean="0"/>
              <a:t>/HCP International, </a:t>
            </a:r>
            <a:br>
              <a:rPr lang="en-US" sz="2800" dirty="0" smtClean="0"/>
            </a:br>
            <a:r>
              <a:rPr lang="en-US" sz="2800" dirty="0" smtClean="0"/>
              <a:t>Jean-Christophe </a:t>
            </a:r>
            <a:r>
              <a:rPr lang="en-US" sz="2800" dirty="0" err="1" smtClean="0"/>
              <a:t>Desconnets</a:t>
            </a:r>
            <a:r>
              <a:rPr lang="en-US" sz="2800" dirty="0" smtClean="0"/>
              <a:t>/ESPACE-DEV, IRD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087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Further information: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89200"/>
            <a:ext cx="7924800" cy="21336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Project website: </a:t>
            </a:r>
            <a:r>
              <a:rPr lang="en-US" sz="2800" dirty="0" smtClean="0">
                <a:hlinkClick r:id="rId2"/>
              </a:rPr>
              <a:t>www.eopower.eu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7220"/>
            <a:ext cx="2133600" cy="365125"/>
          </a:xfrm>
          <a:prstGeom prst="rect">
            <a:avLst/>
          </a:prstGeom>
        </p:spPr>
        <p:txBody>
          <a:bodyPr/>
          <a:lstStyle/>
          <a:p>
            <a:fld id="{7AE59B96-4131-4DD5-A7F3-9C8969C240C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271290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095390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1042987"/>
            <a:ext cx="7772400" cy="2174875"/>
          </a:xfrm>
        </p:spPr>
        <p:txBody>
          <a:bodyPr/>
          <a:lstStyle/>
          <a:p>
            <a:r>
              <a:rPr lang="fr-FR" dirty="0" smtClean="0"/>
              <a:t>GEONETCAB Capacity Building web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124200" y="5943600"/>
            <a:ext cx="4165600" cy="777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EOPOWER - http://</a:t>
            </a:r>
            <a:r>
              <a:rPr lang="en-US" dirty="0" err="1"/>
              <a:t>www.eopower.eu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B83B61-8CDD-D240-852F-7ED7070259C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371600" y="2920999"/>
            <a:ext cx="59563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Desconnets J.C.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(ESPACE-DEV, IRD)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119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7220"/>
            <a:ext cx="4648200" cy="243605"/>
          </a:xfrm>
        </p:spPr>
        <p:txBody>
          <a:bodyPr/>
          <a:lstStyle/>
          <a:p>
            <a:pPr>
              <a:defRPr/>
            </a:pPr>
            <a:r>
              <a:rPr lang="en-US" dirty="0"/>
              <a:t>EOPOWER - http://www.eopower.eu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84C1A-46BD-2644-ACD2-DA3DD071F31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457200" y="41592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b="1" dirty="0" err="1">
                <a:solidFill>
                  <a:srgbClr val="FFFFFF"/>
                </a:solidFill>
                <a:latin typeface="Calibri" charset="0"/>
              </a:rPr>
              <a:t>GEONetCab</a:t>
            </a:r>
            <a:r>
              <a:rPr lang="en-US" sz="2600" b="1" dirty="0">
                <a:solidFill>
                  <a:srgbClr val="FFFFFF"/>
                </a:solidFill>
                <a:latin typeface="Calibri" charset="0"/>
              </a:rPr>
              <a:t> Capacity Building web</a:t>
            </a:r>
          </a:p>
        </p:txBody>
      </p:sp>
      <p:grpSp>
        <p:nvGrpSpPr>
          <p:cNvPr id="17" name="Grouper 16"/>
          <p:cNvGrpSpPr/>
          <p:nvPr/>
        </p:nvGrpSpPr>
        <p:grpSpPr>
          <a:xfrm>
            <a:off x="152400" y="2173846"/>
            <a:ext cx="8429943" cy="3245880"/>
            <a:chOff x="0" y="2167909"/>
            <a:chExt cx="8429943" cy="3245880"/>
          </a:xfrm>
        </p:grpSpPr>
        <p:sp>
          <p:nvSpPr>
            <p:cNvPr id="22533" name="ZoneTexte 7"/>
            <p:cNvSpPr txBox="1">
              <a:spLocks noChangeArrowheads="1"/>
            </p:cNvSpPr>
            <p:nvPr/>
          </p:nvSpPr>
          <p:spPr bwMode="auto">
            <a:xfrm>
              <a:off x="0" y="2167909"/>
              <a:ext cx="382428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Tx/>
                <a:buChar char="-"/>
              </a:pPr>
              <a:r>
                <a:rPr lang="fr-FR" sz="2000" b="1">
                  <a:solidFill>
                    <a:srgbClr val="E46C0A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rPr>
                <a:t>Hierarchy </a:t>
              </a:r>
              <a:r>
                <a:rPr lang="fr-FR" sz="2000">
                  <a:solidFill>
                    <a:srgbClr val="E46C0A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rPr>
                <a:t>of Capacity Building resources   </a:t>
              </a:r>
            </a:p>
          </p:txBody>
        </p:sp>
        <p:pic>
          <p:nvPicPr>
            <p:cNvPr id="13" name="Image 12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73033" y="2352575"/>
              <a:ext cx="5756910" cy="3061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ZoneTexte 7"/>
          <p:cNvSpPr txBox="1">
            <a:spLocks noChangeArrowheads="1"/>
          </p:cNvSpPr>
          <p:nvPr/>
        </p:nvSpPr>
        <p:spPr bwMode="auto">
          <a:xfrm>
            <a:off x="152400" y="1336912"/>
            <a:ext cx="5399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Calibri" charset="0"/>
              </a:rPr>
              <a:t>Current achievements (FP7 GEONetCab) </a:t>
            </a:r>
            <a:endParaRPr lang="fr-FR" sz="24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722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EOPOWER - http://www.eopower.eu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84C1A-46BD-2644-ACD2-DA3DD071F31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457200" y="41592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FFFFFF"/>
                </a:solidFill>
                <a:latin typeface="Calibri" charset="0"/>
              </a:rPr>
              <a:t>GEONetCab Capacity Building web</a:t>
            </a:r>
          </a:p>
        </p:txBody>
      </p:sp>
      <p:sp>
        <p:nvSpPr>
          <p:cNvPr id="16" name="ZoneTexte 7"/>
          <p:cNvSpPr txBox="1">
            <a:spLocks noChangeArrowheads="1"/>
          </p:cNvSpPr>
          <p:nvPr/>
        </p:nvSpPr>
        <p:spPr bwMode="auto">
          <a:xfrm>
            <a:off x="152400" y="1336912"/>
            <a:ext cx="5399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Calibri" charset="0"/>
              </a:rPr>
              <a:t>Current achievements (FP7 GEONetCab) </a:t>
            </a:r>
            <a:endParaRPr lang="fr-FR" sz="2400">
              <a:latin typeface="Calibri" charset="0"/>
            </a:endParaRPr>
          </a:p>
        </p:txBody>
      </p:sp>
      <p:grpSp>
        <p:nvGrpSpPr>
          <p:cNvPr id="3" name="Grouper 19"/>
          <p:cNvGrpSpPr/>
          <p:nvPr/>
        </p:nvGrpSpPr>
        <p:grpSpPr>
          <a:xfrm>
            <a:off x="152400" y="2469091"/>
            <a:ext cx="8991600" cy="3660356"/>
            <a:chOff x="152400" y="1984336"/>
            <a:chExt cx="8991600" cy="3660356"/>
          </a:xfrm>
        </p:grpSpPr>
        <p:sp>
          <p:nvSpPr>
            <p:cNvPr id="14" name="ZoneTexte 7"/>
            <p:cNvSpPr txBox="1">
              <a:spLocks noChangeArrowheads="1"/>
            </p:cNvSpPr>
            <p:nvPr/>
          </p:nvSpPr>
          <p:spPr bwMode="auto">
            <a:xfrm>
              <a:off x="152400" y="2514600"/>
              <a:ext cx="382428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1200"/>
                </a:spcBef>
                <a:buFontTx/>
                <a:buChar char="-"/>
              </a:pPr>
              <a:r>
                <a:rPr lang="fr-FR" sz="2000" b="1">
                  <a:solidFill>
                    <a:srgbClr val="E46C0A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rPr>
                <a:t>ISO 19115 metadata model </a:t>
              </a:r>
              <a:r>
                <a:rPr lang="fr-FR" sz="2000">
                  <a:solidFill>
                    <a:srgbClr val="E46C0A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rPr>
                <a:t>to structure the description</a:t>
              </a:r>
            </a:p>
          </p:txBody>
        </p:sp>
        <p:pic>
          <p:nvPicPr>
            <p:cNvPr id="18" name="Image 17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87090" y="1984336"/>
              <a:ext cx="5756910" cy="3660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0141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3800" y="6382620"/>
            <a:ext cx="4826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EOPOWER - http://www.eopower.eu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84C1A-46BD-2644-ACD2-DA3DD071F31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457200" y="41592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b="1" dirty="0" err="1">
                <a:solidFill>
                  <a:srgbClr val="FFFFFF"/>
                </a:solidFill>
                <a:latin typeface="Calibri" charset="0"/>
              </a:rPr>
              <a:t>GEONetCab</a:t>
            </a:r>
            <a:r>
              <a:rPr lang="en-US" sz="2600" b="1" dirty="0">
                <a:solidFill>
                  <a:srgbClr val="FFFFFF"/>
                </a:solidFill>
                <a:latin typeface="Calibri" charset="0"/>
              </a:rPr>
              <a:t> Capacity Building web</a:t>
            </a:r>
          </a:p>
        </p:txBody>
      </p:sp>
      <p:grpSp>
        <p:nvGrpSpPr>
          <p:cNvPr id="2" name="Grouper 16"/>
          <p:cNvGrpSpPr/>
          <p:nvPr/>
        </p:nvGrpSpPr>
        <p:grpSpPr>
          <a:xfrm>
            <a:off x="152400" y="2173846"/>
            <a:ext cx="8429943" cy="3245880"/>
            <a:chOff x="0" y="2167909"/>
            <a:chExt cx="8429943" cy="3245880"/>
          </a:xfrm>
        </p:grpSpPr>
        <p:sp>
          <p:nvSpPr>
            <p:cNvPr id="22533" name="ZoneTexte 7"/>
            <p:cNvSpPr txBox="1">
              <a:spLocks noChangeArrowheads="1"/>
            </p:cNvSpPr>
            <p:nvPr/>
          </p:nvSpPr>
          <p:spPr bwMode="auto">
            <a:xfrm>
              <a:off x="0" y="2167909"/>
              <a:ext cx="382428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Tx/>
                <a:buChar char="-"/>
              </a:pPr>
              <a:r>
                <a:rPr lang="fr-FR" sz="2000" b="1">
                  <a:solidFill>
                    <a:srgbClr val="E46C0A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rPr>
                <a:t>Hierarchy </a:t>
              </a:r>
              <a:r>
                <a:rPr lang="fr-FR" sz="2000">
                  <a:solidFill>
                    <a:srgbClr val="E46C0A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rPr>
                <a:t>of Capacity Building resources   </a:t>
              </a:r>
            </a:p>
          </p:txBody>
        </p:sp>
        <p:pic>
          <p:nvPicPr>
            <p:cNvPr id="13" name="Image 12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73033" y="2352575"/>
              <a:ext cx="5756910" cy="3061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ZoneTexte 7"/>
          <p:cNvSpPr txBox="1">
            <a:spLocks noChangeArrowheads="1"/>
          </p:cNvSpPr>
          <p:nvPr/>
        </p:nvSpPr>
        <p:spPr bwMode="auto">
          <a:xfrm>
            <a:off x="152400" y="1336912"/>
            <a:ext cx="5399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Calibri" charset="0"/>
              </a:rPr>
              <a:t>Current achievements (FP7 GEONetCab) </a:t>
            </a:r>
            <a:endParaRPr lang="fr-FR" sz="2400">
              <a:latin typeface="Calibri" charset="0"/>
            </a:endParaRPr>
          </a:p>
        </p:txBody>
      </p:sp>
      <p:grpSp>
        <p:nvGrpSpPr>
          <p:cNvPr id="3" name="Grouper 19"/>
          <p:cNvGrpSpPr/>
          <p:nvPr/>
        </p:nvGrpSpPr>
        <p:grpSpPr>
          <a:xfrm>
            <a:off x="152400" y="3061119"/>
            <a:ext cx="8991600" cy="3660356"/>
            <a:chOff x="152400" y="1984336"/>
            <a:chExt cx="8991600" cy="3660356"/>
          </a:xfrm>
        </p:grpSpPr>
        <p:sp>
          <p:nvSpPr>
            <p:cNvPr id="14" name="ZoneTexte 7"/>
            <p:cNvSpPr txBox="1">
              <a:spLocks noChangeArrowheads="1"/>
            </p:cNvSpPr>
            <p:nvPr/>
          </p:nvSpPr>
          <p:spPr bwMode="auto">
            <a:xfrm>
              <a:off x="152400" y="2514600"/>
              <a:ext cx="382428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1200"/>
                </a:spcBef>
                <a:buFontTx/>
                <a:buChar char="-"/>
              </a:pPr>
              <a:r>
                <a:rPr lang="fr-FR" sz="2000" b="1">
                  <a:solidFill>
                    <a:srgbClr val="E46C0A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rPr>
                <a:t>ISO 19115 metadata model </a:t>
              </a:r>
              <a:r>
                <a:rPr lang="fr-FR" sz="2000">
                  <a:solidFill>
                    <a:srgbClr val="E46C0A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rPr>
                <a:t>to structure the description</a:t>
              </a:r>
            </a:p>
          </p:txBody>
        </p:sp>
        <p:pic>
          <p:nvPicPr>
            <p:cNvPr id="18" name="Image 17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7090" y="1984336"/>
              <a:ext cx="5756910" cy="3660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er 21"/>
          <p:cNvGrpSpPr/>
          <p:nvPr/>
        </p:nvGrpSpPr>
        <p:grpSpPr>
          <a:xfrm>
            <a:off x="152400" y="2877857"/>
            <a:ext cx="8813800" cy="3628829"/>
            <a:chOff x="25400" y="2489853"/>
            <a:chExt cx="8813800" cy="3628829"/>
          </a:xfrm>
        </p:grpSpPr>
        <p:pic>
          <p:nvPicPr>
            <p:cNvPr id="10" name="Image 9" descr="Capture d’écran 2013-09-16 à 10.07.2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35932" y="2489853"/>
              <a:ext cx="4803268" cy="3628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7"/>
            <p:cNvSpPr txBox="1">
              <a:spLocks noChangeArrowheads="1"/>
            </p:cNvSpPr>
            <p:nvPr/>
          </p:nvSpPr>
          <p:spPr bwMode="auto">
            <a:xfrm>
              <a:off x="25400" y="4927283"/>
              <a:ext cx="382428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Tx/>
                <a:buChar char="-"/>
              </a:pPr>
              <a:r>
                <a:rPr lang="fr-FR" sz="2000" b="1">
                  <a:solidFill>
                    <a:srgbClr val="E46C0A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rPr>
                <a:t>Web applications</a:t>
              </a:r>
              <a:r>
                <a:rPr lang="fr-FR" b="1">
                  <a:latin typeface="Calibri" charset="0"/>
                </a:rPr>
                <a:t> </a:t>
              </a:r>
              <a:r>
                <a:rPr lang="fr-FR" sz="2000">
                  <a:solidFill>
                    <a:srgbClr val="E46C0A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rPr>
                <a:t>to discover, edit metadata, CSW interface to publish (OGC CSW) </a:t>
              </a:r>
            </a:p>
          </p:txBody>
        </p:sp>
      </p:grpSp>
      <p:grpSp>
        <p:nvGrpSpPr>
          <p:cNvPr id="7" name="Grouper 23"/>
          <p:cNvGrpSpPr/>
          <p:nvPr/>
        </p:nvGrpSpPr>
        <p:grpSpPr>
          <a:xfrm>
            <a:off x="4586288" y="1819903"/>
            <a:ext cx="4379912" cy="4536447"/>
            <a:chOff x="4586288" y="1819903"/>
            <a:chExt cx="4379912" cy="4536447"/>
          </a:xfrm>
        </p:grpSpPr>
        <p:pic>
          <p:nvPicPr>
            <p:cNvPr id="11" name="Image 10" descr="Capture d’écran 2013-09-16 à 10.08.21.png"/>
            <p:cNvPicPr>
              <a:picLocks noChangeAspect="1"/>
            </p:cNvPicPr>
            <p:nvPr/>
          </p:nvPicPr>
          <p:blipFill>
            <a:blip r:embed="rId5"/>
            <a:srcRect r="4076"/>
            <a:stretch>
              <a:fillRect/>
            </a:stretch>
          </p:blipFill>
          <p:spPr bwMode="auto">
            <a:xfrm>
              <a:off x="4586288" y="2903257"/>
              <a:ext cx="4379912" cy="3453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ZoneTexte 7"/>
            <p:cNvSpPr txBox="1">
              <a:spLocks noChangeArrowheads="1"/>
            </p:cNvSpPr>
            <p:nvPr/>
          </p:nvSpPr>
          <p:spPr bwMode="auto">
            <a:xfrm>
              <a:off x="4758055" y="1819903"/>
              <a:ext cx="382428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2000" b="1">
                  <a:solidFill>
                    <a:srgbClr val="E46C0A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rPr>
                <a:t>  A catalog with few hundred references</a:t>
              </a:r>
              <a:endParaRPr lang="fr-FR" sz="2000">
                <a:solidFill>
                  <a:srgbClr val="E46C0A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970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0400" y="6357220"/>
            <a:ext cx="5359400" cy="243605"/>
          </a:xfrm>
        </p:spPr>
        <p:txBody>
          <a:bodyPr/>
          <a:lstStyle/>
          <a:p>
            <a:pPr>
              <a:defRPr/>
            </a:pPr>
            <a:r>
              <a:rPr lang="en-US" dirty="0"/>
              <a:t>EOPOWER - http://www.eopower.eu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84C1A-46BD-2644-ACD2-DA3DD071F31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457200" y="41592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FFFFFF"/>
                </a:solidFill>
                <a:latin typeface="Calibri" charset="0"/>
              </a:rPr>
              <a:t>GEONetCab Capacity Building web</a:t>
            </a:r>
          </a:p>
        </p:txBody>
      </p:sp>
      <p:sp>
        <p:nvSpPr>
          <p:cNvPr id="16" name="ZoneTexte 7"/>
          <p:cNvSpPr txBox="1">
            <a:spLocks noChangeArrowheads="1"/>
          </p:cNvSpPr>
          <p:nvPr/>
        </p:nvSpPr>
        <p:spPr bwMode="auto">
          <a:xfrm>
            <a:off x="152400" y="1336912"/>
            <a:ext cx="5399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Calibri" charset="0"/>
              </a:rPr>
              <a:t>Current achievements (FP7 GEONetCab) </a:t>
            </a:r>
            <a:endParaRPr lang="fr-FR" sz="2400">
              <a:latin typeface="Calibri" charset="0"/>
            </a:endParaRPr>
          </a:p>
        </p:txBody>
      </p:sp>
      <p:grpSp>
        <p:nvGrpSpPr>
          <p:cNvPr id="4" name="Grouper 21"/>
          <p:cNvGrpSpPr/>
          <p:nvPr/>
        </p:nvGrpSpPr>
        <p:grpSpPr>
          <a:xfrm>
            <a:off x="152400" y="2252133"/>
            <a:ext cx="8813800" cy="3628829"/>
            <a:chOff x="25400" y="2489853"/>
            <a:chExt cx="8813800" cy="3628829"/>
          </a:xfrm>
        </p:grpSpPr>
        <p:pic>
          <p:nvPicPr>
            <p:cNvPr id="10" name="Image 9" descr="Capture d’écran 2013-09-16 à 10.07.24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5932" y="2489853"/>
              <a:ext cx="4803268" cy="3628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7"/>
            <p:cNvSpPr txBox="1">
              <a:spLocks noChangeArrowheads="1"/>
            </p:cNvSpPr>
            <p:nvPr/>
          </p:nvSpPr>
          <p:spPr bwMode="auto">
            <a:xfrm>
              <a:off x="25400" y="4927283"/>
              <a:ext cx="382428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Tx/>
                <a:buChar char="-"/>
              </a:pPr>
              <a:r>
                <a:rPr lang="fr-FR" sz="2000" b="1">
                  <a:solidFill>
                    <a:srgbClr val="E46C0A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rPr>
                <a:t>Web applications</a:t>
              </a:r>
              <a:r>
                <a:rPr lang="fr-FR" b="1">
                  <a:latin typeface="Calibri" charset="0"/>
                </a:rPr>
                <a:t> </a:t>
              </a:r>
              <a:r>
                <a:rPr lang="fr-FR" sz="2000">
                  <a:solidFill>
                    <a:srgbClr val="E46C0A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rPr>
                <a:t>to discover, edit metadata, CSW interface to publish (OGC CSW)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775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3800" y="6357220"/>
            <a:ext cx="4826000" cy="243605"/>
          </a:xfrm>
        </p:spPr>
        <p:txBody>
          <a:bodyPr/>
          <a:lstStyle/>
          <a:p>
            <a:pPr>
              <a:defRPr/>
            </a:pPr>
            <a:r>
              <a:rPr lang="en-US" dirty="0"/>
              <a:t>EOPOWER - http://www.eopower.eu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84C1A-46BD-2644-ACD2-DA3DD071F31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457200" y="41592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b="1" dirty="0" err="1">
                <a:solidFill>
                  <a:srgbClr val="FFFFFF"/>
                </a:solidFill>
                <a:latin typeface="Calibri" charset="0"/>
              </a:rPr>
              <a:t>GEONetCab</a:t>
            </a:r>
            <a:r>
              <a:rPr lang="en-US" sz="2600" b="1" dirty="0">
                <a:solidFill>
                  <a:srgbClr val="FFFFFF"/>
                </a:solidFill>
                <a:latin typeface="Calibri" charset="0"/>
              </a:rPr>
              <a:t> Capacity Building web</a:t>
            </a:r>
          </a:p>
        </p:txBody>
      </p:sp>
      <p:sp>
        <p:nvSpPr>
          <p:cNvPr id="16" name="ZoneTexte 7"/>
          <p:cNvSpPr txBox="1">
            <a:spLocks noChangeArrowheads="1"/>
          </p:cNvSpPr>
          <p:nvPr/>
        </p:nvSpPr>
        <p:spPr bwMode="auto">
          <a:xfrm>
            <a:off x="152400" y="1336912"/>
            <a:ext cx="5399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Calibri" charset="0"/>
              </a:rPr>
              <a:t>Current achievements (FP7 GEONetCab) </a:t>
            </a:r>
            <a:endParaRPr lang="fr-FR" sz="2400">
              <a:latin typeface="Calibri" charset="0"/>
            </a:endParaRPr>
          </a:p>
        </p:txBody>
      </p:sp>
      <p:grpSp>
        <p:nvGrpSpPr>
          <p:cNvPr id="7" name="Grouper 23"/>
          <p:cNvGrpSpPr/>
          <p:nvPr/>
        </p:nvGrpSpPr>
        <p:grpSpPr>
          <a:xfrm>
            <a:off x="2568099" y="1798577"/>
            <a:ext cx="4379912" cy="4536447"/>
            <a:chOff x="4586288" y="1819903"/>
            <a:chExt cx="4379912" cy="4536447"/>
          </a:xfrm>
        </p:grpSpPr>
        <p:pic>
          <p:nvPicPr>
            <p:cNvPr id="11" name="Image 10" descr="Capture d’écran 2013-09-16 à 10.08.21.png"/>
            <p:cNvPicPr>
              <a:picLocks noChangeAspect="1"/>
            </p:cNvPicPr>
            <p:nvPr/>
          </p:nvPicPr>
          <p:blipFill>
            <a:blip r:embed="rId2"/>
            <a:srcRect r="4076"/>
            <a:stretch>
              <a:fillRect/>
            </a:stretch>
          </p:blipFill>
          <p:spPr bwMode="auto">
            <a:xfrm>
              <a:off x="4586288" y="2903257"/>
              <a:ext cx="4379912" cy="3453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ZoneTexte 7"/>
            <p:cNvSpPr txBox="1">
              <a:spLocks noChangeArrowheads="1"/>
            </p:cNvSpPr>
            <p:nvPr/>
          </p:nvSpPr>
          <p:spPr bwMode="auto">
            <a:xfrm>
              <a:off x="4758055" y="1819903"/>
              <a:ext cx="382428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2000" b="1">
                  <a:solidFill>
                    <a:srgbClr val="E46C0A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rPr>
                <a:t>  A catalog with few hundred references</a:t>
              </a:r>
              <a:endParaRPr lang="fr-FR" sz="2000">
                <a:solidFill>
                  <a:srgbClr val="E46C0A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38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A33CF-E2CF-7C4D-AA78-2B756C24793B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36800" y="6356350"/>
            <a:ext cx="4648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EOPOWER - http://</a:t>
            </a:r>
            <a:r>
              <a:rPr lang="en-US" dirty="0" err="1"/>
              <a:t>www.eopower.eu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8AADE-0AC9-1443-9FB0-998DBE20CD9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41592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b="1" dirty="0">
                <a:solidFill>
                  <a:srgbClr val="FFFFFF"/>
                </a:solidFill>
                <a:latin typeface="Calibri" charset="0"/>
              </a:rPr>
              <a:t>Populate the resource facility...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457200" y="1500189"/>
            <a:ext cx="8026400" cy="721775"/>
          </a:xfrm>
        </p:spPr>
        <p:txBody>
          <a:bodyPr/>
          <a:lstStyle/>
          <a:p>
            <a:r>
              <a:rPr lang="fr-FR" sz="2400" b="1" dirty="0"/>
              <a:t>Simple </a:t>
            </a:r>
            <a:r>
              <a:rPr lang="fr-FR" sz="2400" b="1" dirty="0" err="1"/>
              <a:t>workflow</a:t>
            </a:r>
            <a:r>
              <a:rPr lang="fr-FR" sz="2400" b="1" dirty="0"/>
              <a:t> to </a:t>
            </a:r>
            <a:r>
              <a:rPr lang="fr-FR" sz="2400" b="1" dirty="0" err="1"/>
              <a:t>publish</a:t>
            </a:r>
            <a:r>
              <a:rPr lang="fr-FR" sz="2400" b="1" dirty="0"/>
              <a:t> or update information about  a new CB </a:t>
            </a:r>
            <a:r>
              <a:rPr lang="fr-FR" sz="2400" b="1" dirty="0" err="1"/>
              <a:t>resource</a:t>
            </a:r>
            <a:endParaRPr lang="fr-FR" sz="2400" b="1" dirty="0"/>
          </a:p>
        </p:txBody>
      </p:sp>
      <p:grpSp>
        <p:nvGrpSpPr>
          <p:cNvPr id="16" name="Grouper 15"/>
          <p:cNvGrpSpPr/>
          <p:nvPr/>
        </p:nvGrpSpPr>
        <p:grpSpPr>
          <a:xfrm>
            <a:off x="457200" y="2221965"/>
            <a:ext cx="8686800" cy="3298301"/>
            <a:chOff x="457200" y="1866365"/>
            <a:chExt cx="8686800" cy="3298301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866365"/>
              <a:ext cx="8686800" cy="858321"/>
            </a:xfrm>
            <a:prstGeom prst="rect">
              <a:avLst/>
            </a:prstGeom>
          </p:spPr>
        </p:pic>
        <p:pic>
          <p:nvPicPr>
            <p:cNvPr id="15" name="Image 14" descr="Capture d’écran 2014-01-12 à 18.47.1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2995619"/>
              <a:ext cx="8273981" cy="2169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2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A33CF-E2CF-7C4D-AA78-2B756C24793B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EOPOWER - http://</a:t>
            </a:r>
            <a:r>
              <a:rPr lang="en-US" dirty="0" err="1"/>
              <a:t>www.eopower.eu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8AADE-0AC9-1443-9FB0-998DBE20CD9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41592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FFFFFF"/>
                </a:solidFill>
                <a:latin typeface="Calibri" charset="0"/>
              </a:rPr>
              <a:t>Populate the resource facility...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150283" y="1561569"/>
            <a:ext cx="8993717" cy="4138643"/>
            <a:chOff x="150283" y="1866363"/>
            <a:chExt cx="8993717" cy="4138643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283" y="1866363"/>
              <a:ext cx="8993717" cy="888647"/>
            </a:xfrm>
            <a:prstGeom prst="rect">
              <a:avLst/>
            </a:prstGeom>
          </p:spPr>
        </p:pic>
        <p:pic>
          <p:nvPicPr>
            <p:cNvPr id="11" name="Image 10" descr="Capture d’écran 2014-01-12 à 18.52.1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937" y="2755010"/>
              <a:ext cx="8297863" cy="3249996"/>
            </a:xfrm>
            <a:prstGeom prst="rect">
              <a:avLst/>
            </a:prstGeom>
          </p:spPr>
        </p:pic>
      </p:grpSp>
      <p:sp>
        <p:nvSpPr>
          <p:cNvPr id="14" name="Espace réservé du texte 13"/>
          <p:cNvSpPr>
            <a:spLocks noGrp="1"/>
          </p:cNvSpPr>
          <p:nvPr>
            <p:ph type="body" idx="1"/>
          </p:nvPr>
        </p:nvSpPr>
        <p:spPr>
          <a:xfrm>
            <a:off x="722313" y="2601919"/>
            <a:ext cx="7772400" cy="1500187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5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5854700"/>
            <a:ext cx="2133600" cy="365125"/>
          </a:xfrm>
        </p:spPr>
        <p:txBody>
          <a:bodyPr/>
          <a:lstStyle/>
          <a:p>
            <a:pPr>
              <a:defRPr/>
            </a:pPr>
            <a:fld id="{E93A33CF-E2CF-7C4D-AA78-2B756C24793B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8547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EOPOWER - http://www.eopower.eu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5854700"/>
            <a:ext cx="2133600" cy="365125"/>
          </a:xfrm>
        </p:spPr>
        <p:txBody>
          <a:bodyPr/>
          <a:lstStyle/>
          <a:p>
            <a:pPr>
              <a:defRPr/>
            </a:pPr>
            <a:fld id="{4168AADE-0AC9-1443-9FB0-998DBE20CD9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41592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b="1" dirty="0">
                <a:solidFill>
                  <a:srgbClr val="FFFFFF"/>
                </a:solidFill>
                <a:latin typeface="Calibri" charset="0"/>
              </a:rPr>
              <a:t>Populate the resource facility...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412764"/>
            <a:ext cx="8890000" cy="878399"/>
          </a:xfrm>
          <a:prstGeom prst="rect">
            <a:avLst/>
          </a:prstGeom>
        </p:spPr>
      </p:pic>
      <p:pic>
        <p:nvPicPr>
          <p:cNvPr id="11" name="Image 10" descr="Capture d’écran 2014-01-12 à 18.54.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500698"/>
            <a:ext cx="8026400" cy="3745653"/>
          </a:xfrm>
          <a:prstGeom prst="rect">
            <a:avLst/>
          </a:prstGeom>
        </p:spPr>
      </p:pic>
      <p:pic>
        <p:nvPicPr>
          <p:cNvPr id="12" name="Image 11" descr="Capture d’écran 2014-01-12 à 18.56.4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2500698"/>
            <a:ext cx="8488351" cy="40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2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154542" y="279400"/>
            <a:ext cx="7710058" cy="685800"/>
          </a:xfrm>
        </p:spPr>
        <p:txBody>
          <a:bodyPr/>
          <a:lstStyle/>
          <a:p>
            <a:r>
              <a:rPr lang="en-US" dirty="0" smtClean="0"/>
              <a:t>Presentation Outline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00050" y="1885950"/>
            <a:ext cx="7848222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3200" dirty="0" smtClean="0"/>
              <a:t>Introduction </a:t>
            </a:r>
          </a:p>
          <a:p>
            <a:r>
              <a:rPr lang="en-ZA" sz="3200" dirty="0" smtClean="0"/>
              <a:t>– overview of EOPower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3200" dirty="0" smtClean="0"/>
              <a:t>Objectives </a:t>
            </a:r>
          </a:p>
          <a:p>
            <a:r>
              <a:rPr lang="en-ZA" sz="3200" dirty="0" smtClean="0"/>
              <a:t>– of CEOS Resource Facility collaboration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3200" dirty="0" smtClean="0"/>
              <a:t>Scope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3200" dirty="0" smtClean="0"/>
              <a:t>Current status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3200" dirty="0" smtClean="0"/>
              <a:t>Opportunities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3200" dirty="0" smtClean="0"/>
              <a:t>Way forward</a:t>
            </a:r>
          </a:p>
          <a:p>
            <a:r>
              <a:rPr lang="en-ZA" i="1" dirty="0" smtClean="0"/>
              <a:t> </a:t>
            </a:r>
          </a:p>
          <a:p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A33CF-E2CF-7C4D-AA78-2B756C24793B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EOPOWER - http://</a:t>
            </a:r>
            <a:r>
              <a:rPr lang="en-US" dirty="0" err="1"/>
              <a:t>www.eopower.eu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8AADE-0AC9-1443-9FB0-998DBE20CD9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41592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FFFFFF"/>
                </a:solidFill>
                <a:latin typeface="Calibri" charset="0"/>
              </a:rPr>
              <a:t>Populate the resource facility...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5" y="1312348"/>
            <a:ext cx="9144000" cy="903496"/>
          </a:xfrm>
          <a:prstGeom prst="rect">
            <a:avLst/>
          </a:prstGeom>
        </p:spPr>
      </p:pic>
      <p:pic>
        <p:nvPicPr>
          <p:cNvPr id="12" name="Image 11" descr="Capture d’écran 2014-01-12 à 18.59.4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96" y="2215844"/>
            <a:ext cx="8686800" cy="3821589"/>
          </a:xfrm>
          <a:prstGeom prst="rect">
            <a:avLst/>
          </a:prstGeom>
        </p:spPr>
      </p:pic>
      <p:pic>
        <p:nvPicPr>
          <p:cNvPr id="14" name="Image 13" descr="Capture d’écran 2014-01-12 à 19.00.5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64" y="2215845"/>
            <a:ext cx="8805331" cy="40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A33CF-E2CF-7C4D-AA78-2B756C24793B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95800" cy="244475"/>
          </a:xfrm>
        </p:spPr>
        <p:txBody>
          <a:bodyPr/>
          <a:lstStyle/>
          <a:p>
            <a:pPr>
              <a:defRPr/>
            </a:pPr>
            <a:r>
              <a:rPr lang="en-US" dirty="0"/>
              <a:t>EOPOWER - http://</a:t>
            </a:r>
            <a:r>
              <a:rPr lang="en-US" dirty="0" err="1"/>
              <a:t>www.eopower.eu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8AADE-0AC9-1443-9FB0-998DBE20CD9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41592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b="1" dirty="0">
                <a:solidFill>
                  <a:srgbClr val="FFFFFF"/>
                </a:solidFill>
                <a:latin typeface="Calibri" charset="0"/>
              </a:rPr>
              <a:t>Populate the resource facility...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6" y="1324507"/>
            <a:ext cx="8756650" cy="865223"/>
          </a:xfrm>
          <a:prstGeom prst="rect">
            <a:avLst/>
          </a:prstGeom>
        </p:spPr>
      </p:pic>
      <p:pic>
        <p:nvPicPr>
          <p:cNvPr id="12" name="Image 11" descr="Capture d’écran 2014-01-12 à 19.03.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409864"/>
            <a:ext cx="8446444" cy="36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A33CF-E2CF-7C4D-AA78-2B756C24793B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37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EOPOWER - http://</a:t>
            </a:r>
            <a:r>
              <a:rPr lang="en-US" dirty="0" err="1"/>
              <a:t>www.eopower.eu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8AADE-0AC9-1443-9FB0-998DBE20CD9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41592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FFFFFF"/>
                </a:solidFill>
                <a:latin typeface="Calibri" charset="0"/>
              </a:rPr>
              <a:t>Populate the resource facility...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63148"/>
            <a:ext cx="9144000" cy="903496"/>
          </a:xfrm>
          <a:prstGeom prst="rect">
            <a:avLst/>
          </a:prstGeom>
        </p:spPr>
      </p:pic>
      <p:pic>
        <p:nvPicPr>
          <p:cNvPr id="12" name="Image 11" descr="Capture d’écran 2014-01-12 à 19.04.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554511"/>
            <a:ext cx="8262939" cy="265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r 20"/>
          <p:cNvGrpSpPr/>
          <p:nvPr/>
        </p:nvGrpSpPr>
        <p:grpSpPr>
          <a:xfrm>
            <a:off x="457200" y="1505229"/>
            <a:ext cx="8686800" cy="2541098"/>
            <a:chOff x="457200" y="1505229"/>
            <a:chExt cx="8686800" cy="2541098"/>
          </a:xfrm>
        </p:grpSpPr>
        <p:sp>
          <p:nvSpPr>
            <p:cNvPr id="23557" name="ZoneTexte 7"/>
            <p:cNvSpPr txBox="1">
              <a:spLocks noChangeArrowheads="1"/>
            </p:cNvSpPr>
            <p:nvPr/>
          </p:nvSpPr>
          <p:spPr bwMode="auto">
            <a:xfrm>
              <a:off x="457200" y="1505229"/>
              <a:ext cx="68453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FontTx/>
                <a:buChar char="-"/>
              </a:pPr>
              <a:r>
                <a:rPr lang="fr-FR">
                  <a:latin typeface="Calibri" charset="0"/>
                </a:rPr>
                <a:t> </a:t>
              </a:r>
              <a:r>
                <a:rPr lang="fr-FR" sz="2000" b="1">
                  <a:solidFill>
                    <a:srgbClr val="E46C0A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rPr>
                <a:t>An inventory not enough comprehensive</a:t>
              </a:r>
              <a:r>
                <a:rPr lang="fr-FR">
                  <a:latin typeface="Calibri" charset="0"/>
                </a:rPr>
                <a:t>, limited visibility from others access services, including those of GEO-GEOSS </a:t>
              </a:r>
            </a:p>
            <a:p>
              <a:pPr>
                <a:buFontTx/>
                <a:buChar char="-"/>
              </a:pPr>
              <a:endParaRPr lang="fr-FR">
                <a:latin typeface="Calibri" charset="0"/>
              </a:endParaRPr>
            </a:p>
          </p:txBody>
        </p:sp>
        <p:pic>
          <p:nvPicPr>
            <p:cNvPr id="20" name="Image 19" descr="Capture d’écran 2013-09-16 à 12.42.28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89738" y="1954002"/>
              <a:ext cx="2354262" cy="209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7220"/>
            <a:ext cx="4572000" cy="500780"/>
          </a:xfrm>
        </p:spPr>
        <p:txBody>
          <a:bodyPr/>
          <a:lstStyle/>
          <a:p>
            <a:pPr>
              <a:defRPr/>
            </a:pPr>
            <a:r>
              <a:rPr lang="en-US" dirty="0"/>
              <a:t>EOPOWER - http://www.eopower.eu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C440-A095-6642-B1D4-73907E2EDC6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457200" y="41592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b="1" dirty="0">
                <a:solidFill>
                  <a:srgbClr val="FFFFFF"/>
                </a:solidFill>
                <a:latin typeface="Calibri" charset="0"/>
              </a:rPr>
              <a:t>Identified barriers of current achievements </a:t>
            </a:r>
          </a:p>
        </p:txBody>
      </p:sp>
      <p:grpSp>
        <p:nvGrpSpPr>
          <p:cNvPr id="18" name="Grouper 17"/>
          <p:cNvGrpSpPr/>
          <p:nvPr/>
        </p:nvGrpSpPr>
        <p:grpSpPr>
          <a:xfrm>
            <a:off x="25400" y="1997869"/>
            <a:ext cx="8940800" cy="1900238"/>
            <a:chOff x="0" y="2201069"/>
            <a:chExt cx="8940800" cy="1900238"/>
          </a:xfrm>
        </p:grpSpPr>
        <p:pic>
          <p:nvPicPr>
            <p:cNvPr id="7" name="Image 6" descr="Capture d’écran 2013-09-16 à 12.35.09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78638" y="2201069"/>
              <a:ext cx="2062162" cy="190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ZoneTexte 7"/>
            <p:cNvSpPr txBox="1">
              <a:spLocks noChangeArrowheads="1"/>
            </p:cNvSpPr>
            <p:nvPr/>
          </p:nvSpPr>
          <p:spPr bwMode="auto">
            <a:xfrm>
              <a:off x="0" y="2292559"/>
              <a:ext cx="6845300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FontTx/>
                <a:buChar char="-"/>
              </a:pPr>
              <a:endParaRPr lang="fr-FR">
                <a:latin typeface="Calibri" charset="0"/>
              </a:endParaRPr>
            </a:p>
            <a:p>
              <a:pPr lvl="1">
                <a:spcBef>
                  <a:spcPts val="600"/>
                </a:spcBef>
                <a:buFontTx/>
                <a:buChar char="-"/>
              </a:pPr>
              <a:r>
                <a:rPr lang="fr-FR" sz="2000">
                  <a:latin typeface="Calibri" charset="0"/>
                </a:rPr>
                <a:t>  </a:t>
              </a:r>
              <a:r>
                <a:rPr lang="fr-FR" sz="2000" b="1">
                  <a:solidFill>
                    <a:srgbClr val="E46C0A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rPr>
                <a:t>Important work to input the description </a:t>
              </a:r>
              <a:r>
                <a:rPr lang="fr-FR" sz="2000">
                  <a:latin typeface="Calibri" charset="0"/>
                </a:rPr>
                <a:t>of resources and maintain the metadata up to date</a:t>
              </a:r>
              <a:endParaRPr lang="fr-FR" sz="2000">
                <a:solidFill>
                  <a:srgbClr val="953735"/>
                </a:solidFill>
                <a:latin typeface="Calibri" charset="0"/>
              </a:endParaRPr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139700" y="3000165"/>
            <a:ext cx="7909164" cy="3461169"/>
            <a:chOff x="-1355964" y="8091081"/>
            <a:chExt cx="7909164" cy="3461169"/>
          </a:xfrm>
        </p:grpSpPr>
        <p:pic>
          <p:nvPicPr>
            <p:cNvPr id="23562" name="Image 7" descr="Capture d’écran 2013-09-16 à 10.08.21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002540" y="9738390"/>
              <a:ext cx="2399956" cy="1813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Flèche vers la gauche 9"/>
            <p:cNvSpPr/>
            <p:nvPr/>
          </p:nvSpPr>
          <p:spPr bwMode="auto">
            <a:xfrm>
              <a:off x="1397760" y="10440175"/>
              <a:ext cx="1785938" cy="635000"/>
            </a:xfrm>
            <a:prstGeom prst="leftArrow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565" name="ZoneTexte 10"/>
            <p:cNvSpPr txBox="1">
              <a:spLocks noChangeArrowheads="1"/>
            </p:cNvSpPr>
            <p:nvPr/>
          </p:nvSpPr>
          <p:spPr bwMode="auto">
            <a:xfrm>
              <a:off x="2066686" y="9460687"/>
              <a:ext cx="612607" cy="101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6000">
                  <a:solidFill>
                    <a:srgbClr val="FF0000"/>
                  </a:solidFill>
                </a:rPr>
                <a:t>?</a:t>
              </a:r>
            </a:p>
          </p:txBody>
        </p:sp>
        <p:pic>
          <p:nvPicPr>
            <p:cNvPr id="14" name="Image 13" descr="Capture d’écran 2013-09-18 à 11.19.57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1036" y="9844069"/>
              <a:ext cx="2902164" cy="1708181"/>
            </a:xfrm>
            <a:prstGeom prst="rect">
              <a:avLst/>
            </a:prstGeom>
          </p:spPr>
        </p:pic>
        <p:sp>
          <p:nvSpPr>
            <p:cNvPr id="17" name="ZoneTexte 7"/>
            <p:cNvSpPr txBox="1">
              <a:spLocks noChangeArrowheads="1"/>
            </p:cNvSpPr>
            <p:nvPr/>
          </p:nvSpPr>
          <p:spPr bwMode="auto">
            <a:xfrm>
              <a:off x="-1355964" y="8091081"/>
              <a:ext cx="6845300" cy="1369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FontTx/>
                <a:buChar char="-"/>
              </a:pPr>
              <a:endParaRPr lang="fr-FR">
                <a:latin typeface="Calibri" charset="0"/>
              </a:endParaRPr>
            </a:p>
            <a:p>
              <a:pPr lvl="1">
                <a:spcBef>
                  <a:spcPts val="600"/>
                </a:spcBef>
                <a:buFontTx/>
                <a:buChar char="-"/>
              </a:pPr>
              <a:r>
                <a:rPr lang="fr-FR" sz="2000" b="1">
                  <a:solidFill>
                    <a:srgbClr val="E46C0A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rPr>
                <a:t>Many description are already avalaibles</a:t>
              </a:r>
              <a:r>
                <a:rPr lang="fr-FR" sz="2000">
                  <a:latin typeface="Calibri" charset="0"/>
                </a:rPr>
                <a:t> in others discovery service or web portal without an </a:t>
              </a:r>
              <a:r>
                <a:rPr lang="fr-FR" sz="2000" b="1">
                  <a:solidFill>
                    <a:srgbClr val="E46C0A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rPr>
                <a:t>efficient</a:t>
              </a:r>
              <a:r>
                <a:rPr lang="fr-FR" sz="2000">
                  <a:latin typeface="Calibri" charset="0"/>
                </a:rPr>
                <a:t> way to interconnect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78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EOPOWER - http://www.eopower.eu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7420D-E38A-A349-B104-E2521DFA239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457200" y="41592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b="1" dirty="0">
                <a:solidFill>
                  <a:srgbClr val="FFFFFF"/>
                </a:solidFill>
                <a:latin typeface="Calibri" charset="0"/>
              </a:rPr>
              <a:t>Technical framework for Resource facility </a:t>
            </a:r>
            <a:r>
              <a:rPr lang="en-US" sz="2600" b="1" dirty="0" smtClean="0">
                <a:solidFill>
                  <a:srgbClr val="FFFFFF"/>
                </a:solidFill>
                <a:latin typeface="Calibri" charset="0"/>
              </a:rPr>
              <a:t> </a:t>
            </a:r>
            <a:endParaRPr lang="en-US" sz="2600" b="1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1656156"/>
            <a:ext cx="2844800" cy="22987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3520"/>
            <a:ext cx="5880100" cy="1790700"/>
          </a:xfrm>
          <a:prstGeom prst="rect">
            <a:avLst/>
          </a:prstGeom>
        </p:spPr>
      </p:pic>
      <p:grpSp>
        <p:nvGrpSpPr>
          <p:cNvPr id="14" name="Grouper 13"/>
          <p:cNvGrpSpPr/>
          <p:nvPr/>
        </p:nvGrpSpPr>
        <p:grpSpPr>
          <a:xfrm>
            <a:off x="245533" y="1196975"/>
            <a:ext cx="8676714" cy="5524500"/>
            <a:chOff x="245533" y="1196975"/>
            <a:chExt cx="8676714" cy="5524500"/>
          </a:xfrm>
        </p:grpSpPr>
        <p:sp>
          <p:nvSpPr>
            <p:cNvPr id="24584" name="ZoneTexte 8"/>
            <p:cNvSpPr txBox="1">
              <a:spLocks noChangeArrowheads="1"/>
            </p:cNvSpPr>
            <p:nvPr/>
          </p:nvSpPr>
          <p:spPr bwMode="auto">
            <a:xfrm>
              <a:off x="245533" y="5648464"/>
              <a:ext cx="694428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sz="2000" b="1">
                  <a:solidFill>
                    <a:srgbClr val="E46C0A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rPr>
                <a:t>Interconnect EOPOWER discovering and cataloging platform with partner’s CB databases</a:t>
              </a: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5147" y="1196975"/>
              <a:ext cx="3467100" cy="5524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002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154542" y="127000"/>
            <a:ext cx="7710058" cy="685800"/>
          </a:xfrm>
        </p:spPr>
        <p:txBody>
          <a:bodyPr/>
          <a:lstStyle/>
          <a:p>
            <a:r>
              <a:rPr lang="en-US" dirty="0" smtClean="0"/>
              <a:t>Objectives &amp; Scope of CEOS Resource Facility Collaboration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0050" y="1352550"/>
            <a:ext cx="782955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ZA" sz="2800" dirty="0" smtClean="0"/>
              <a:t>Identify EO capacity development opportunities and materials available from CEOS members</a:t>
            </a:r>
          </a:p>
          <a:p>
            <a:pPr marL="457200" indent="-457200">
              <a:buFont typeface="Arial"/>
              <a:buChar char="•"/>
            </a:pPr>
            <a:r>
              <a:rPr lang="en-ZA" sz="2800" dirty="0" smtClean="0"/>
              <a:t>Make freely accessible through the resource facility</a:t>
            </a:r>
          </a:p>
          <a:p>
            <a:pPr marL="914400" lvl="1" indent="-457200">
              <a:buFont typeface="Arial"/>
              <a:buChar char="•"/>
            </a:pPr>
            <a:r>
              <a:rPr lang="en-ZA" sz="2400" dirty="0" smtClean="0"/>
              <a:t>See </a:t>
            </a:r>
            <a:r>
              <a:rPr lang="en-ZA" sz="2400" dirty="0" smtClean="0">
                <a:hlinkClick r:id="rId3"/>
              </a:rPr>
              <a:t>http://geonetcab.mdweb-project.org/search/main.jsf</a:t>
            </a:r>
            <a:endParaRPr lang="en-ZA" sz="2400" dirty="0" smtClean="0"/>
          </a:p>
          <a:p>
            <a:pPr marL="457200" indent="-457200">
              <a:buFont typeface="Arial"/>
              <a:buChar char="•"/>
            </a:pPr>
            <a:r>
              <a:rPr lang="en-ZA" sz="2800" dirty="0" smtClean="0"/>
              <a:t>Provide information that helps decision makers, policy makers, EO professionals and scientists become more familiar with EO applications and opportunities.</a:t>
            </a:r>
          </a:p>
          <a:p>
            <a:pPr marL="285750" indent="-285750">
              <a:buFont typeface="Arial"/>
              <a:buChar char="•"/>
            </a:pPr>
            <a:endParaRPr lang="en-ZA" sz="3200" dirty="0" smtClean="0"/>
          </a:p>
          <a:p>
            <a:pPr marL="285750" indent="-285750">
              <a:buFont typeface="Arial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895611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154542" y="127000"/>
            <a:ext cx="7710058" cy="685800"/>
          </a:xfrm>
        </p:spPr>
        <p:txBody>
          <a:bodyPr/>
          <a:lstStyle/>
          <a:p>
            <a:r>
              <a:rPr lang="en-US" dirty="0" smtClean="0"/>
              <a:t>CEOS Status of CEOS Resource Facility Collaboration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0050" y="1352550"/>
            <a:ext cx="7829550" cy="627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ZA" sz="3200" dirty="0" smtClean="0"/>
              <a:t>EOPOWER timeline: May 2013 – May 2015</a:t>
            </a:r>
          </a:p>
          <a:p>
            <a:pPr marL="457200" indent="-457200">
              <a:buFont typeface="Arial"/>
              <a:buChar char="•"/>
            </a:pPr>
            <a:r>
              <a:rPr lang="en-ZA" sz="3200" dirty="0" smtClean="0"/>
              <a:t>CEOS in past year:</a:t>
            </a:r>
          </a:p>
          <a:p>
            <a:pPr marL="914400" lvl="1" indent="-457200">
              <a:buFont typeface="Arial"/>
              <a:buChar char="•"/>
            </a:pPr>
            <a:r>
              <a:rPr lang="en-ZA" sz="3200" dirty="0" smtClean="0"/>
              <a:t>CEOS developed questionnaire, solicited Agency POC’s, and sent questionnaire to them</a:t>
            </a:r>
          </a:p>
          <a:p>
            <a:pPr marL="914400" lvl="1" indent="-457200">
              <a:buFont typeface="Arial"/>
              <a:buChar char="•"/>
            </a:pPr>
            <a:r>
              <a:rPr lang="en-ZA" sz="3200" dirty="0" smtClean="0"/>
              <a:t>Questionnaires were filled out and returned</a:t>
            </a:r>
          </a:p>
          <a:p>
            <a:pPr marL="914400" lvl="1" indent="-457200">
              <a:buFont typeface="Arial"/>
              <a:buChar char="•"/>
            </a:pPr>
            <a:r>
              <a:rPr lang="en-ZA" sz="3200" dirty="0" smtClean="0"/>
              <a:t>Some entries but not all have been completed.</a:t>
            </a:r>
          </a:p>
          <a:p>
            <a:r>
              <a:rPr lang="en-ZA" sz="3200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en-ZA" sz="3200" dirty="0" smtClean="0"/>
          </a:p>
          <a:p>
            <a:pPr marL="285750" indent="-285750">
              <a:buFont typeface="Arial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20105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154542" y="127000"/>
            <a:ext cx="7710058" cy="685800"/>
          </a:xfrm>
        </p:spPr>
        <p:txBody>
          <a:bodyPr/>
          <a:lstStyle/>
          <a:p>
            <a:r>
              <a:rPr lang="en-US" dirty="0" smtClean="0"/>
              <a:t>EOPOWER Status of CEOS Resource Facility Collaboration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849" y="1352550"/>
            <a:ext cx="85178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ZA" sz="2400" dirty="0" smtClean="0"/>
              <a:t>Architecture framework for a Capacity Building System of Systems (with IASON project)</a:t>
            </a:r>
          </a:p>
          <a:p>
            <a:pPr marL="914400" lvl="1" indent="-457200">
              <a:buFont typeface="Arial"/>
              <a:buChar char="•"/>
            </a:pPr>
            <a:r>
              <a:rPr lang="en-ZA" sz="2400" dirty="0" smtClean="0"/>
              <a:t>Brokered architecture allowing interoperability of diffferent autonomous CB systems </a:t>
            </a:r>
          </a:p>
          <a:p>
            <a:pPr marL="285750" indent="-285750">
              <a:buFont typeface="Arial"/>
              <a:buChar char="•"/>
            </a:pPr>
            <a:endParaRPr lang="en-ZA" sz="2400" dirty="0" smtClean="0"/>
          </a:p>
          <a:p>
            <a:pPr marL="285750" indent="-285750">
              <a:buFont typeface="Arial"/>
              <a:buChar char="•"/>
            </a:pPr>
            <a:endParaRPr lang="en-ZA" sz="1400" dirty="0"/>
          </a:p>
        </p:txBody>
      </p:sp>
      <p:pic>
        <p:nvPicPr>
          <p:cNvPr id="6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6" y="2902838"/>
            <a:ext cx="8119533" cy="2990258"/>
          </a:xfrm>
          <a:prstGeom prst="rect">
            <a:avLst/>
          </a:prstGeom>
        </p:spPr>
      </p:pic>
      <p:grpSp>
        <p:nvGrpSpPr>
          <p:cNvPr id="7" name="Grouper 22"/>
          <p:cNvGrpSpPr/>
          <p:nvPr/>
        </p:nvGrpSpPr>
        <p:grpSpPr>
          <a:xfrm>
            <a:off x="772138" y="6011620"/>
            <a:ext cx="1920262" cy="723889"/>
            <a:chOff x="973667" y="4750096"/>
            <a:chExt cx="2150533" cy="1223414"/>
          </a:xfrm>
        </p:grpSpPr>
        <p:pic>
          <p:nvPicPr>
            <p:cNvPr id="8" name="Image 18" descr="Capture d’écran 2014-01-12 à 20.49.1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3667" y="5406551"/>
              <a:ext cx="2150533" cy="566959"/>
            </a:xfrm>
            <a:prstGeom prst="rect">
              <a:avLst/>
            </a:prstGeom>
          </p:spPr>
        </p:pic>
        <p:sp>
          <p:nvSpPr>
            <p:cNvPr id="9" name="Flèche vers le bas 19"/>
            <p:cNvSpPr/>
            <p:nvPr/>
          </p:nvSpPr>
          <p:spPr>
            <a:xfrm>
              <a:off x="1761067" y="4750096"/>
              <a:ext cx="761999" cy="50770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r 23"/>
          <p:cNvGrpSpPr/>
          <p:nvPr/>
        </p:nvGrpSpPr>
        <p:grpSpPr>
          <a:xfrm>
            <a:off x="4781081" y="5589693"/>
            <a:ext cx="1022716" cy="1303023"/>
            <a:chOff x="5090240" y="3928533"/>
            <a:chExt cx="1145357" cy="2202183"/>
          </a:xfrm>
        </p:grpSpPr>
        <p:pic>
          <p:nvPicPr>
            <p:cNvPr id="11" name="Imag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0240" y="4750096"/>
              <a:ext cx="1145357" cy="1380620"/>
            </a:xfrm>
            <a:prstGeom prst="rect">
              <a:avLst/>
            </a:prstGeom>
          </p:spPr>
        </p:pic>
        <p:sp>
          <p:nvSpPr>
            <p:cNvPr id="12" name="Flèche vers le bas 20"/>
            <p:cNvSpPr/>
            <p:nvPr/>
          </p:nvSpPr>
          <p:spPr>
            <a:xfrm>
              <a:off x="5257801" y="3928533"/>
              <a:ext cx="761999" cy="50770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r 24"/>
          <p:cNvGrpSpPr/>
          <p:nvPr/>
        </p:nvGrpSpPr>
        <p:grpSpPr>
          <a:xfrm>
            <a:off x="7283096" y="5525505"/>
            <a:ext cx="1378304" cy="1210005"/>
            <a:chOff x="7549614" y="3928533"/>
            <a:chExt cx="1543586" cy="2044977"/>
          </a:xfrm>
        </p:grpSpPr>
        <p:pic>
          <p:nvPicPr>
            <p:cNvPr id="14" name="Imag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49614" y="4775200"/>
              <a:ext cx="1543586" cy="1198310"/>
            </a:xfrm>
            <a:prstGeom prst="rect">
              <a:avLst/>
            </a:prstGeom>
          </p:spPr>
        </p:pic>
        <p:sp>
          <p:nvSpPr>
            <p:cNvPr id="15" name="Flèche vers le bas 21"/>
            <p:cNvSpPr/>
            <p:nvPr/>
          </p:nvSpPr>
          <p:spPr>
            <a:xfrm>
              <a:off x="7924801" y="3928533"/>
              <a:ext cx="761999" cy="50770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831844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154542" y="127000"/>
            <a:ext cx="7710058" cy="685800"/>
          </a:xfrm>
        </p:spPr>
        <p:txBody>
          <a:bodyPr/>
          <a:lstStyle/>
          <a:p>
            <a:r>
              <a:rPr lang="en-US" dirty="0" smtClean="0"/>
              <a:t>EOPOWER Status of CEOS Resource Facility Collaboration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849" y="1352550"/>
            <a:ext cx="8517873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ZA" sz="2800" dirty="0" smtClean="0"/>
              <a:t>Main components of web distributed architecture of Capacity Building System of Systems</a:t>
            </a:r>
          </a:p>
          <a:p>
            <a:pPr marL="1371600" lvl="2" indent="-457200">
              <a:buFont typeface="Arial"/>
              <a:buChar char="•"/>
            </a:pPr>
            <a:r>
              <a:rPr lang="en-ZA" sz="2800" dirty="0" smtClean="0"/>
              <a:t>The community portals and CB databases</a:t>
            </a:r>
          </a:p>
          <a:p>
            <a:pPr marL="1371600" lvl="2" indent="-457200">
              <a:buFont typeface="Arial"/>
              <a:buChar char="•"/>
            </a:pPr>
            <a:r>
              <a:rPr lang="en-ZA" sz="2800" dirty="0" smtClean="0"/>
              <a:t>The component data access interface or metadata publishing</a:t>
            </a:r>
          </a:p>
          <a:p>
            <a:pPr marL="1371600" lvl="2" indent="-457200">
              <a:buFont typeface="Arial"/>
              <a:buChar char="•"/>
            </a:pPr>
            <a:r>
              <a:rPr lang="en-ZA" sz="2800" dirty="0" smtClean="0"/>
              <a:t>Mediation and transformation of metadata components</a:t>
            </a:r>
          </a:p>
          <a:p>
            <a:pPr marL="1371600" lvl="2" indent="-457200">
              <a:buFont typeface="Arial"/>
              <a:buChar char="•"/>
            </a:pPr>
            <a:r>
              <a:rPr lang="en-ZA" sz="2800" dirty="0" smtClean="0"/>
              <a:t>Editing component</a:t>
            </a:r>
          </a:p>
          <a:p>
            <a:pPr marL="1371600" lvl="2" indent="-457200">
              <a:buFont typeface="Arial"/>
              <a:buChar char="•"/>
            </a:pPr>
            <a:r>
              <a:rPr lang="en-ZA" sz="2800" dirty="0" smtClean="0"/>
              <a:t>Discovery component</a:t>
            </a:r>
          </a:p>
          <a:p>
            <a:pPr marL="285750" indent="-285750">
              <a:buFont typeface="Arial"/>
              <a:buChar char="•"/>
            </a:pPr>
            <a:endParaRPr lang="en-ZA" sz="2800" dirty="0" smtClean="0"/>
          </a:p>
          <a:p>
            <a:pPr marL="285750" indent="-285750">
              <a:buFont typeface="Arial"/>
              <a:buChar char="•"/>
            </a:pP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552312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154542" y="127000"/>
            <a:ext cx="7710058" cy="685800"/>
          </a:xfrm>
        </p:spPr>
        <p:txBody>
          <a:bodyPr/>
          <a:lstStyle/>
          <a:p>
            <a:r>
              <a:rPr lang="en-US" dirty="0" smtClean="0"/>
              <a:t>EOPOWER Status of CEOS Resource Facility Collaboration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849" y="1352550"/>
            <a:ext cx="8517873" cy="594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ZA" sz="2800" dirty="0" smtClean="0"/>
              <a:t>Implementation approach</a:t>
            </a:r>
          </a:p>
          <a:p>
            <a:pPr marL="1371600" lvl="2" indent="-457200">
              <a:buFont typeface="Arial"/>
              <a:buChar char="•"/>
            </a:pPr>
            <a:r>
              <a:rPr lang="en-ZA" sz="2800" dirty="0" smtClean="0"/>
              <a:t>CB Systems</a:t>
            </a:r>
          </a:p>
          <a:p>
            <a:pPr marL="1828800" lvl="3" indent="-457200">
              <a:buFont typeface="Arial"/>
              <a:buChar char="•"/>
            </a:pPr>
            <a:r>
              <a:rPr lang="en-ZA" sz="2800" dirty="0" smtClean="0"/>
              <a:t>Up to individual projects</a:t>
            </a:r>
          </a:p>
          <a:p>
            <a:pPr marL="1828800" lvl="3" indent="-457200">
              <a:buFont typeface="Arial"/>
              <a:buChar char="•"/>
            </a:pPr>
            <a:r>
              <a:rPr lang="en-ZA" sz="2800" dirty="0" smtClean="0"/>
              <a:t>To participate, publish catalog, registry, or inventory of resources</a:t>
            </a:r>
          </a:p>
          <a:p>
            <a:pPr marL="1371600" lvl="2" indent="-457200">
              <a:buFont typeface="Arial"/>
              <a:buChar char="•"/>
            </a:pPr>
            <a:r>
              <a:rPr lang="en-ZA" sz="2800" dirty="0" smtClean="0"/>
              <a:t>The Broker</a:t>
            </a:r>
          </a:p>
          <a:p>
            <a:pPr marL="1828800" lvl="3" indent="-457200">
              <a:buFont typeface="Arial"/>
              <a:buChar char="•"/>
            </a:pPr>
            <a:r>
              <a:rPr lang="en-ZA" sz="2800" dirty="0" smtClean="0"/>
              <a:t>Discovery broker used in the GEOSS Common Infrastructure, based on extended ISO 19115 model, will be extended</a:t>
            </a:r>
          </a:p>
          <a:p>
            <a:pPr marL="1371600" lvl="2" indent="-457200">
              <a:buFont typeface="Arial"/>
              <a:buChar char="•"/>
            </a:pPr>
            <a:r>
              <a:rPr lang="en-ZA" sz="2800" dirty="0" smtClean="0"/>
              <a:t>The Portal</a:t>
            </a:r>
          </a:p>
          <a:p>
            <a:pPr marL="1828800" lvl="3" indent="-457200">
              <a:buFont typeface="Arial"/>
              <a:buChar char="•"/>
            </a:pPr>
            <a:r>
              <a:rPr lang="en-ZA" sz="2800" dirty="0" smtClean="0"/>
              <a:t>Adaptation of GeonetCAB portal</a:t>
            </a:r>
          </a:p>
          <a:p>
            <a:pPr marL="285750" indent="-285750">
              <a:buFont typeface="Arial"/>
              <a:buChar char="•"/>
            </a:pPr>
            <a:endParaRPr lang="en-ZA" sz="2800" dirty="0" smtClean="0"/>
          </a:p>
          <a:p>
            <a:pPr marL="285750" indent="-285750">
              <a:buFont typeface="Arial"/>
              <a:buChar char="•"/>
            </a:pP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0158315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28800"/>
            <a:ext cx="8458200" cy="1828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The EOPOWER project</a:t>
            </a:r>
            <a:br>
              <a:rPr lang="en-US" sz="4000" b="1" dirty="0" smtClean="0"/>
            </a:br>
            <a:r>
              <a:rPr lang="en-US" sz="3200" b="1" dirty="0" smtClean="0"/>
              <a:t>Earth Observation for economic </a:t>
            </a:r>
            <a:r>
              <a:rPr lang="en-US" sz="3200" b="1" dirty="0" err="1" smtClean="0"/>
              <a:t>emPOWERment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87" y="3947958"/>
            <a:ext cx="6400800" cy="2438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Mark </a:t>
            </a:r>
            <a:r>
              <a:rPr lang="en-US" sz="2800" dirty="0" err="1" smtClean="0"/>
              <a:t>Noort</a:t>
            </a:r>
            <a:endParaRPr lang="en-US" sz="2800" dirty="0" smtClean="0"/>
          </a:p>
          <a:p>
            <a:r>
              <a:rPr lang="en-US" sz="2800" dirty="0" smtClean="0"/>
              <a:t>Novi Sad GEO workshop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Novi Sad, Serbia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September 19, 2013</a:t>
            </a:r>
          </a:p>
        </p:txBody>
      </p:sp>
      <p:pic>
        <p:nvPicPr>
          <p:cNvPr id="8" name="Picture 7" descr="European fla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399" y="533399"/>
            <a:ext cx="1057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 of the 7th Framework Programm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33399"/>
            <a:ext cx="1019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7220"/>
            <a:ext cx="2133600" cy="365125"/>
          </a:xfrm>
          <a:prstGeom prst="rect">
            <a:avLst/>
          </a:prstGeom>
        </p:spPr>
        <p:txBody>
          <a:bodyPr/>
          <a:lstStyle/>
          <a:p>
            <a:fld id="{7AE59B96-4131-4DD5-A7F3-9C8969C240C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2114"/>
            <a:ext cx="2066065" cy="104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539977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154542" y="127000"/>
            <a:ext cx="7710058" cy="685800"/>
          </a:xfrm>
        </p:spPr>
        <p:txBody>
          <a:bodyPr/>
          <a:lstStyle/>
          <a:p>
            <a:r>
              <a:rPr lang="en-US" dirty="0" smtClean="0"/>
              <a:t>Opportunities and Way Forward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849" y="1276350"/>
            <a:ext cx="907415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ZA" sz="2800" dirty="0" smtClean="0"/>
              <a:t>Remaining EOPOWER tasks to May 2016</a:t>
            </a:r>
          </a:p>
          <a:p>
            <a:pPr marL="1371600" lvl="2" indent="-457200">
              <a:buFont typeface="Arial"/>
              <a:buChar char="•"/>
            </a:pPr>
            <a:r>
              <a:rPr lang="en-ZA" sz="2400" dirty="0" smtClean="0"/>
              <a:t>Prototype system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ethodological </a:t>
            </a:r>
            <a:r>
              <a:rPr lang="en-US" sz="2400" dirty="0"/>
              <a:t>and </a:t>
            </a:r>
            <a:r>
              <a:rPr lang="en-US" sz="2400" dirty="0" smtClean="0"/>
              <a:t>technical guidelines </a:t>
            </a:r>
            <a:r>
              <a:rPr lang="en-US" sz="2400" dirty="0"/>
              <a:t>to disseminate </a:t>
            </a:r>
            <a:r>
              <a:rPr lang="en-US" sz="2400" dirty="0" smtClean="0"/>
              <a:t>best practices </a:t>
            </a:r>
            <a:r>
              <a:rPr lang="en-US" sz="2400" dirty="0"/>
              <a:t>of CB resource description </a:t>
            </a:r>
            <a:r>
              <a:rPr lang="en-US" sz="2400" dirty="0" smtClean="0"/>
              <a:t>with the </a:t>
            </a:r>
            <a:r>
              <a:rPr lang="en-US" sz="2400" dirty="0" err="1"/>
              <a:t>geonetcab</a:t>
            </a:r>
            <a:r>
              <a:rPr lang="en-US" sz="2400" dirty="0"/>
              <a:t> portal</a:t>
            </a:r>
            <a:endParaRPr lang="en-ZA" sz="2400" dirty="0" smtClean="0"/>
          </a:p>
          <a:p>
            <a:pPr marL="1371600" lvl="2" indent="-457200">
              <a:buFont typeface="Arial"/>
              <a:buChar char="•"/>
            </a:pPr>
            <a:r>
              <a:rPr lang="en-ZA" sz="2400" dirty="0" smtClean="0"/>
              <a:t>Integrate with GEOSS portal</a:t>
            </a:r>
          </a:p>
          <a:p>
            <a:pPr marL="1371600" lvl="2" indent="-457200">
              <a:buFont typeface="Arial"/>
              <a:buChar char="•"/>
            </a:pPr>
            <a:r>
              <a:rPr lang="en-ZA" sz="2400" dirty="0" smtClean="0"/>
              <a:t>Continue to integrate content</a:t>
            </a:r>
          </a:p>
          <a:p>
            <a:pPr marL="914400" lvl="1" indent="-457200">
              <a:buFont typeface="Arial"/>
              <a:buChar char="•"/>
            </a:pPr>
            <a:r>
              <a:rPr lang="en-ZA" sz="2800" dirty="0" smtClean="0"/>
              <a:t>Remaining CEOS tasks</a:t>
            </a:r>
          </a:p>
          <a:p>
            <a:pPr marL="1371600" lvl="2" indent="-457200">
              <a:buFont typeface="Arial"/>
              <a:buChar char="•"/>
            </a:pPr>
            <a:r>
              <a:rPr lang="en-ZA" sz="2400" dirty="0" smtClean="0"/>
              <a:t>Complete entries of existing questionnaire data</a:t>
            </a:r>
          </a:p>
          <a:p>
            <a:pPr marL="1371600" lvl="2" indent="-457200">
              <a:buFont typeface="Arial"/>
              <a:buChar char="•"/>
            </a:pPr>
            <a:r>
              <a:rPr lang="en-ZA" sz="2400" dirty="0" smtClean="0"/>
              <a:t>Identify gaps in identified CEOS resources, and pursue contacts to obtain additional resources</a:t>
            </a:r>
          </a:p>
          <a:p>
            <a:pPr marL="1371600" lvl="2" indent="-457200">
              <a:buFont typeface="Arial"/>
              <a:buChar char="•"/>
            </a:pPr>
            <a:r>
              <a:rPr lang="en-ZA" sz="2400" dirty="0" smtClean="0"/>
              <a:t>Figure out methods to build own capacity to continue to provide resources as available</a:t>
            </a:r>
          </a:p>
          <a:p>
            <a:pPr marL="1371600" lvl="2" indent="-457200">
              <a:buFont typeface="Arial"/>
              <a:buChar char="•"/>
            </a:pPr>
            <a:r>
              <a:rPr lang="en-ZA" sz="2400" dirty="0" smtClean="0"/>
              <a:t>Other?</a:t>
            </a:r>
          </a:p>
          <a:p>
            <a:pPr marL="285750" indent="-285750">
              <a:buFont typeface="Arial"/>
              <a:buChar char="•"/>
            </a:pPr>
            <a:endParaRPr lang="en-ZA" sz="2800" dirty="0" smtClean="0"/>
          </a:p>
          <a:p>
            <a:pPr marL="285750" indent="-285750">
              <a:buFont typeface="Arial"/>
              <a:buChar char="•"/>
            </a:pP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4196997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357220"/>
            <a:ext cx="4013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EOPOWER - http://www.eopower.eu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107C-7235-5B4E-8776-CE042ED6A863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635000" y="415925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Calibri" charset="0"/>
              </a:rPr>
              <a:t>Thank you...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92100" y="1679016"/>
            <a:ext cx="749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46C0A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t>EOPOWER Resource </a:t>
            </a:r>
            <a:r>
              <a:rPr lang="fr-FR" sz="2000" b="1" dirty="0" err="1">
                <a:solidFill>
                  <a:srgbClr val="E46C0A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t>Facility</a:t>
            </a:r>
            <a:r>
              <a:rPr lang="fr-FR" sz="2000" b="1" dirty="0">
                <a:solidFill>
                  <a:srgbClr val="E46C0A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fr-FR" sz="2000" b="1" dirty="0" smtClean="0">
                <a:solidFill>
                  <a:srgbClr val="E46C0A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t>contacts</a:t>
            </a:r>
            <a:endParaRPr lang="fr-FR" sz="2000" b="1" dirty="0">
              <a:solidFill>
                <a:srgbClr val="E46C0A"/>
              </a:solidFill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r>
              <a:rPr lang="fr-FR" sz="2000" b="1" dirty="0">
                <a:solidFill>
                  <a:srgbClr val="E46C0A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t> </a:t>
            </a:r>
          </a:p>
          <a:p>
            <a:r>
              <a:rPr lang="fr-FR" sz="2000" dirty="0">
                <a:hlinkClick r:id="rId3"/>
              </a:rPr>
              <a:t>Jean.Christophe.Desconnets@ird.fr</a:t>
            </a:r>
            <a:r>
              <a:rPr lang="fr-FR" sz="2000" dirty="0"/>
              <a:t> 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err="1" smtClean="0"/>
              <a:t>m.noort</a:t>
            </a:r>
            <a:r>
              <a:rPr lang="fr-FR" sz="2000" dirty="0" err="1"/>
              <a:t>@hcpinternational.com</a:t>
            </a:r>
            <a:endParaRPr lang="fr-FR" sz="2000" dirty="0"/>
          </a:p>
          <a:p>
            <a:endParaRPr lang="fr-FR" sz="2000" b="1" dirty="0" smtClean="0">
              <a:solidFill>
                <a:srgbClr val="E46C0A"/>
              </a:solidFill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r>
              <a:rPr lang="fr-FR" sz="2000" b="1" dirty="0" smtClean="0">
                <a:solidFill>
                  <a:srgbClr val="E46C0A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t>Architecture </a:t>
            </a:r>
            <a:r>
              <a:rPr lang="fr-FR" sz="2000" b="1" dirty="0">
                <a:solidFill>
                  <a:srgbClr val="E46C0A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t>Framework </a:t>
            </a:r>
            <a:r>
              <a:rPr lang="fr-FR" sz="2000" b="1" dirty="0" err="1">
                <a:solidFill>
                  <a:srgbClr val="E46C0A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t>Capacity</a:t>
            </a:r>
            <a:r>
              <a:rPr lang="fr-FR" sz="2000" b="1" dirty="0">
                <a:solidFill>
                  <a:srgbClr val="E46C0A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t> Building System of </a:t>
            </a:r>
            <a:r>
              <a:rPr lang="fr-FR" sz="2000" b="1" dirty="0" err="1">
                <a:solidFill>
                  <a:srgbClr val="E46C0A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t>systems</a:t>
            </a:r>
            <a:r>
              <a:rPr lang="fr-FR" sz="2000" b="1" dirty="0">
                <a:solidFill>
                  <a:srgbClr val="E46C0A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t> contacts</a:t>
            </a:r>
          </a:p>
          <a:p>
            <a:endParaRPr lang="fr-FR" sz="2000" dirty="0"/>
          </a:p>
          <a:p>
            <a:r>
              <a:rPr lang="fr-FR" sz="2000" dirty="0">
                <a:hlinkClick r:id="rId3"/>
              </a:rPr>
              <a:t>Jean.Christophe.Desconnets@ird.fr</a:t>
            </a:r>
            <a:r>
              <a:rPr lang="fr-FR" sz="2000" dirty="0"/>
              <a:t> </a:t>
            </a:r>
          </a:p>
          <a:p>
            <a:r>
              <a:rPr lang="fr-FR" sz="2000" dirty="0">
                <a:hlinkClick r:id="rId4"/>
              </a:rPr>
              <a:t>Paolo.Mazzetti@cnr.it</a:t>
            </a:r>
            <a:r>
              <a:rPr lang="fr-FR" sz="2000" dirty="0"/>
              <a:t> 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b="1" dirty="0" smtClean="0">
                <a:solidFill>
                  <a:srgbClr val="E46C0A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t>CEOS EOPOWER liaison</a:t>
            </a:r>
          </a:p>
          <a:p>
            <a:endParaRPr lang="fr-FR" sz="2000" dirty="0"/>
          </a:p>
          <a:p>
            <a:r>
              <a:rPr lang="fr-FR" sz="2000" dirty="0" err="1" smtClean="0"/>
              <a:t>Nancy.D.Searby@nasa.gov</a:t>
            </a:r>
            <a:r>
              <a:rPr lang="fr-FR" sz="2000" dirty="0" smtClean="0"/>
              <a:t> </a:t>
            </a:r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859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38114"/>
            <a:ext cx="1752600" cy="8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590800" y="105039"/>
            <a:ext cx="6324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i="1" dirty="0" smtClean="0">
                <a:solidFill>
                  <a:srgbClr val="00B0F0"/>
                </a:solidFill>
              </a:rPr>
              <a:t>Project partners</a:t>
            </a:r>
            <a:endParaRPr lang="en-US" b="1" i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2" y="1902619"/>
            <a:ext cx="1078707" cy="1078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2091813"/>
            <a:ext cx="1034317" cy="889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29" y="1940450"/>
            <a:ext cx="1072638" cy="1072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40604"/>
            <a:ext cx="1152525" cy="115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212680"/>
            <a:ext cx="1457326" cy="7286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19" y="3426541"/>
            <a:ext cx="995363" cy="9754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95" y="3545175"/>
            <a:ext cx="1367015" cy="7381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45" y="3438434"/>
            <a:ext cx="1166780" cy="1073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43" y="3603212"/>
            <a:ext cx="1889308" cy="6801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83" y="5176684"/>
            <a:ext cx="1106129" cy="685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02" y="4990444"/>
            <a:ext cx="789761" cy="1058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24" y="4934993"/>
            <a:ext cx="1092551" cy="10925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935" y="5139813"/>
            <a:ext cx="872040" cy="87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8704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310" y="1600200"/>
            <a:ext cx="8469890" cy="4800600"/>
          </a:xfrm>
        </p:spPr>
        <p:txBody>
          <a:bodyPr>
            <a:normAutofit fontScale="92500"/>
          </a:bodyPr>
          <a:lstStyle/>
          <a:p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Create conditions for sustainable economic development</a:t>
            </a:r>
          </a:p>
          <a:p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Through the increased use of Earth observation products and services</a:t>
            </a:r>
          </a:p>
          <a:p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For environmental applications</a:t>
            </a:r>
          </a:p>
          <a:p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Effective use of Earth observation for decision-making</a:t>
            </a:r>
          </a:p>
          <a:p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Management of economic and sustainable development processes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sz="2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Builds on </a:t>
            </a:r>
            <a:r>
              <a:rPr lang="en-US" sz="26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GEONetCab</a:t>
            </a:r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, </a:t>
            </a:r>
            <a:r>
              <a:rPr lang="en-US" sz="26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BalkanGEONET</a:t>
            </a:r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, OBSERVE, </a:t>
            </a:r>
            <a:r>
              <a:rPr lang="en-US" sz="26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enviroGRIDS</a:t>
            </a:r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, SEOCA &amp; EGIDA projects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sz="2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sz="2600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99557"/>
            <a:ext cx="645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B0F0"/>
                </a:solidFill>
              </a:rPr>
              <a:t>What the project is about: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19600"/>
            <a:ext cx="1752600" cy="8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144917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310" y="1600200"/>
            <a:ext cx="8469890" cy="4800600"/>
          </a:xfrm>
        </p:spPr>
        <p:txBody>
          <a:bodyPr>
            <a:normAutofit fontScale="77500" lnSpcReduction="20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Trebuchet MS"/>
                <a:ea typeface="Times New Roman"/>
              </a:rPr>
              <a:t> </a:t>
            </a:r>
            <a:endParaRPr lang="en-US" sz="2800" dirty="0">
              <a:latin typeface="Times New Roman"/>
              <a:ea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207645" algn="l"/>
                <a:tab pos="838200" algn="l"/>
              </a:tabLst>
            </a:pPr>
            <a:r>
              <a:rPr lang="en-GB" sz="2800" dirty="0" err="1">
                <a:ea typeface="SimSun"/>
              </a:rPr>
              <a:t>Roadshow</a:t>
            </a:r>
            <a:r>
              <a:rPr lang="en-GB" sz="2800" dirty="0">
                <a:ea typeface="SimSun"/>
              </a:rPr>
              <a:t> activities to promote the increased use of EO products and services for environmental </a:t>
            </a:r>
            <a:r>
              <a:rPr lang="en-GB" sz="2800" dirty="0" smtClean="0">
                <a:ea typeface="SimSun"/>
              </a:rPr>
              <a:t>applications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207645" algn="l"/>
                <a:tab pos="838200" algn="l"/>
              </a:tabLst>
            </a:pPr>
            <a:r>
              <a:rPr lang="en-GB" sz="2800" dirty="0" smtClean="0">
                <a:ea typeface="SimSun"/>
              </a:rPr>
              <a:t>Create a portfolio </a:t>
            </a:r>
            <a:r>
              <a:rPr lang="en-GB" sz="2800" dirty="0">
                <a:ea typeface="SimSun"/>
              </a:rPr>
              <a:t>of potential EO applications for economic development and environmental management </a:t>
            </a:r>
            <a:endParaRPr lang="en-GB" sz="2800" dirty="0" smtClean="0">
              <a:ea typeface="SimSu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207645" algn="l"/>
                <a:tab pos="838200" algn="l"/>
              </a:tabLst>
            </a:pPr>
            <a:r>
              <a:rPr lang="en-GB" sz="2800" dirty="0" smtClean="0">
                <a:ea typeface="SimSun"/>
              </a:rPr>
              <a:t>Enhancement </a:t>
            </a:r>
            <a:r>
              <a:rPr lang="en-GB" sz="2800" dirty="0">
                <a:ea typeface="SimSun"/>
              </a:rPr>
              <a:t>of the resource facility on capacity building in the GEO web </a:t>
            </a:r>
            <a:r>
              <a:rPr lang="en-GB" sz="2800" dirty="0" smtClean="0">
                <a:ea typeface="SimSun"/>
              </a:rPr>
              <a:t>portal</a:t>
            </a:r>
            <a:endParaRPr lang="en-US" sz="2800" dirty="0">
              <a:ea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207645" algn="l"/>
                <a:tab pos="838200" algn="l"/>
              </a:tabLst>
            </a:pPr>
            <a:r>
              <a:rPr lang="en-GB" sz="2800" dirty="0">
                <a:ea typeface="SimSun"/>
              </a:rPr>
              <a:t>Establishment of local focal points (nodes) that actively promote and provide capacity building on the use of EO for environmental applications effectively and at </a:t>
            </a:r>
            <a:r>
              <a:rPr lang="en-GB" sz="2800" dirty="0" smtClean="0">
                <a:ea typeface="SimSun"/>
              </a:rPr>
              <a:t>low-cost</a:t>
            </a:r>
            <a:endParaRPr lang="en-US" sz="2800" dirty="0">
              <a:ea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207645" algn="l"/>
                <a:tab pos="838200" algn="l"/>
              </a:tabLst>
            </a:pPr>
            <a:r>
              <a:rPr lang="en-GB" sz="2800" dirty="0">
                <a:ea typeface="Times New Roman"/>
              </a:rPr>
              <a:t>Explore</a:t>
            </a:r>
            <a:r>
              <a:rPr lang="en-GB" sz="2800" dirty="0">
                <a:ea typeface="SimSun"/>
              </a:rPr>
              <a:t> the establishment of a high-level forum of </a:t>
            </a:r>
            <a:r>
              <a:rPr lang="en-GB" sz="2800" dirty="0" smtClean="0">
                <a:ea typeface="SimSun"/>
              </a:rPr>
              <a:t>stakeholders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207645" algn="l"/>
                <a:tab pos="838200" algn="l"/>
              </a:tabLst>
            </a:pPr>
            <a:r>
              <a:rPr lang="en-GB" sz="2800" dirty="0" smtClean="0">
                <a:ea typeface="SimSun"/>
              </a:rPr>
              <a:t>Establishment </a:t>
            </a:r>
            <a:r>
              <a:rPr lang="en-GB" sz="2800" dirty="0">
                <a:ea typeface="SimSun"/>
              </a:rPr>
              <a:t>of a central </a:t>
            </a:r>
            <a:r>
              <a:rPr lang="en-GB" sz="2800" dirty="0" smtClean="0">
                <a:ea typeface="SimSun"/>
              </a:rPr>
              <a:t>feedback node</a:t>
            </a:r>
            <a:endParaRPr lang="en-US" sz="1600" dirty="0">
              <a:solidFill>
                <a:srgbClr val="008000"/>
              </a:solidFill>
              <a:ea typeface="Times New Roman"/>
              <a:cs typeface="Arial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sz="2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sz="2600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83800" y="77959"/>
            <a:ext cx="645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B0F0"/>
                </a:solidFill>
              </a:rPr>
              <a:t>What we will do:</a:t>
            </a:r>
            <a:endParaRPr lang="en-US" sz="4400" b="1" i="1" dirty="0">
              <a:solidFill>
                <a:srgbClr val="00B0F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0" y="113713"/>
            <a:ext cx="1752600" cy="8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74649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310" y="1600200"/>
            <a:ext cx="8469890" cy="4800600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Trebuchet MS"/>
                <a:ea typeface="Times New Roman"/>
              </a:rPr>
              <a:t> </a:t>
            </a:r>
            <a:endParaRPr lang="en-US" sz="2800" dirty="0"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i="1" dirty="0" smtClean="0">
                <a:solidFill>
                  <a:prstClr val="black"/>
                </a:solidFill>
                <a:ea typeface="Times New Roman"/>
                <a:cs typeface="Times New Roman"/>
              </a:rPr>
              <a:t>Five general work packages: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Central feedback node, monitoring and evaluation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Capacity building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Resource facility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Science </a:t>
            </a:r>
            <a:r>
              <a:rPr lang="en-US" sz="26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valorisation</a:t>
            </a:r>
            <a:endParaRPr lang="en-US" sz="2600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Management</a:t>
            </a:r>
            <a:endParaRPr lang="en-US" sz="2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sz="2600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150357"/>
            <a:ext cx="645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B0F0"/>
                </a:solidFill>
              </a:rPr>
              <a:t>How will we do it?</a:t>
            </a:r>
            <a:endParaRPr lang="en-US" sz="4400" b="1" i="1" dirty="0">
              <a:solidFill>
                <a:srgbClr val="00B0F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1914"/>
            <a:ext cx="1752600" cy="8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06240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310" y="1600200"/>
            <a:ext cx="8469890" cy="4800600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Trebuchet MS"/>
                <a:ea typeface="Times New Roman"/>
              </a:rPr>
              <a:t> </a:t>
            </a:r>
            <a:endParaRPr lang="en-US" sz="2800" dirty="0"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i="1" dirty="0" smtClean="0">
                <a:solidFill>
                  <a:prstClr val="black"/>
                </a:solidFill>
                <a:ea typeface="Times New Roman"/>
                <a:cs typeface="Times New Roman"/>
              </a:rPr>
              <a:t>Eight regional work packages &amp; one special package: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4114800" algn="l"/>
              </a:tabLst>
            </a:pPr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Southern Africa	French-speaking Africa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4114800" algn="l"/>
              </a:tabLst>
            </a:pPr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Czech Republic &amp; Slovakia	Poland &amp; Ukraine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4114800" algn="l"/>
              </a:tabLst>
            </a:pPr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Turkey and Turkish-speaking countries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tabLst>
                <a:tab pos="4114800" algn="l"/>
              </a:tabLst>
            </a:pPr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Balkan Region	Black Sea Region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tabLst>
                <a:tab pos="4114800" algn="l"/>
              </a:tabLst>
            </a:pPr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Latin America	International organizations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124957"/>
            <a:ext cx="645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B0F0"/>
                </a:solidFill>
              </a:rPr>
              <a:t>How will we do it (2)?</a:t>
            </a:r>
            <a:endParaRPr lang="en-US" sz="4400" b="1" i="1" dirty="0">
              <a:solidFill>
                <a:srgbClr val="00B0F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6514"/>
            <a:ext cx="1752600" cy="8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812432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58" y="1828800"/>
            <a:ext cx="8208000" cy="4267200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Public sector</a:t>
            </a:r>
            <a:endParaRPr lang="en-US" sz="2600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r>
              <a:rPr lang="en-US" sz="26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Private sector</a:t>
            </a:r>
            <a:endParaRPr lang="en-US" sz="2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r>
              <a:rPr lang="en-US" sz="26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Social sector</a:t>
            </a:r>
            <a:endParaRPr lang="en-US" sz="2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endParaRPr lang="en-US" sz="2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Opportunity for earth observation (integrated) solutions:</a:t>
            </a:r>
          </a:p>
          <a:p>
            <a:pPr marL="0" indent="0">
              <a:buNone/>
            </a:pPr>
            <a:endParaRPr lang="en-US" sz="2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Integrate EO in general business / organizational process</a:t>
            </a:r>
          </a:p>
          <a:p>
            <a:r>
              <a:rPr lang="en-US" sz="2600" dirty="0" smtClean="0">
                <a:solidFill>
                  <a:prstClr val="black"/>
                </a:solidFill>
                <a:ea typeface="Times New Roman"/>
                <a:cs typeface="Times New Roman"/>
              </a:rPr>
              <a:t>Integrate different EO functionalities</a:t>
            </a:r>
            <a:endParaRPr lang="en-US" sz="26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213311"/>
            <a:ext cx="6195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B0F0"/>
                </a:solidFill>
              </a:rPr>
              <a:t>Create shared value: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1114"/>
            <a:ext cx="1752600" cy="8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507268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3424</TotalTime>
  <Words>1187</Words>
  <Application>Microsoft Office PowerPoint</Application>
  <PresentationFormat>On-screen Show (4:3)</PresentationFormat>
  <Paragraphs>247</Paragraphs>
  <Slides>31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4_EUM_template_v03</vt:lpstr>
      <vt:lpstr> WGCapD Collaboration with EOPOWER on Resource Facility  Nancy D. Searby/NASA,  Mark Noort/HCP International,  Jean-Christophe Desconnets/ESPACE-DEV, IRD</vt:lpstr>
      <vt:lpstr>Presentation Outline </vt:lpstr>
      <vt:lpstr>The EOPOWER project Earth Observation for economic emPOWERment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information:</vt:lpstr>
      <vt:lpstr>GEONETCAB Capacity Building web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 &amp; Scope of CEOS Resource Facility Collaboration</vt:lpstr>
      <vt:lpstr>CEOS Status of CEOS Resource Facility Collaboration</vt:lpstr>
      <vt:lpstr>EOPOWER Status of CEOS Resource Facility Collaboration</vt:lpstr>
      <vt:lpstr>EOPOWER Status of CEOS Resource Facility Collaboration</vt:lpstr>
      <vt:lpstr>EOPOWER Status of CEOS Resource Facility Collaboration</vt:lpstr>
      <vt:lpstr>Opportunities and Way Forward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Patrick OBrien</cp:lastModifiedBy>
  <cp:revision>126</cp:revision>
  <cp:lastPrinted>2013-07-23T19:08:48Z</cp:lastPrinted>
  <dcterms:created xsi:type="dcterms:W3CDTF">2011-11-16T09:23:13Z</dcterms:created>
  <dcterms:modified xsi:type="dcterms:W3CDTF">2014-05-02T00:04:41Z</dcterms:modified>
</cp:coreProperties>
</file>