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260" r:id="rId2"/>
    <p:sldId id="292" r:id="rId3"/>
    <p:sldId id="295" r:id="rId4"/>
    <p:sldId id="315"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6" r:id="rId21"/>
    <p:sldId id="314" r:id="rId22"/>
    <p:sldId id="317"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55"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Edd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5833" autoAdjust="0"/>
  </p:normalViewPr>
  <p:slideViewPr>
    <p:cSldViewPr snapToGrid="0" snapToObjects="1">
      <p:cViewPr>
        <p:scale>
          <a:sx n="66" d="100"/>
          <a:sy n="66" d="100"/>
        </p:scale>
        <p:origin x="-1344" y="-426"/>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680C277-A7B3-4AE1-A77F-608C78537CE4}" type="datetimeFigureOut">
              <a:rPr lang="en-GB" smtClean="0"/>
              <a:t>19/04/2014</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B4F56017-D876-4222-B307-B3073E4056C6}" type="slidenum">
              <a:rPr lang="en-GB" smtClean="0"/>
              <a:t>‹#›</a:t>
            </a:fld>
            <a:endParaRPr lang="en-GB"/>
          </a:p>
        </p:txBody>
      </p:sp>
    </p:spTree>
    <p:extLst>
      <p:ext uri="{BB962C8B-B14F-4D97-AF65-F5344CB8AC3E}">
        <p14:creationId xmlns:p14="http://schemas.microsoft.com/office/powerpoint/2010/main" val="586707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4/19/2014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BE" smtClean="0"/>
          </a:p>
          <a:p>
            <a:endParaRPr lang="en-GB"/>
          </a:p>
        </p:txBody>
      </p:sp>
      <p:sp>
        <p:nvSpPr>
          <p:cNvPr id="4" name="Slide Number Placeholder 3"/>
          <p:cNvSpPr>
            <a:spLocks noGrp="1"/>
          </p:cNvSpPr>
          <p:nvPr>
            <p:ph type="sldNum" sz="quarter" idx="10"/>
          </p:nvPr>
        </p:nvSpPr>
        <p:spPr/>
        <p:txBody>
          <a:bodyPr/>
          <a:lstStyle/>
          <a:p>
            <a:fld id="{9D5916B8-E6AE-4142-B391-2741B901332B}" type="slidenum">
              <a:rPr lang="en-GB" smtClean="0"/>
              <a:pPr/>
              <a:t>33</a:t>
            </a:fld>
            <a:endParaRPr lang="en-GB"/>
          </a:p>
        </p:txBody>
      </p:sp>
    </p:spTree>
    <p:extLst>
      <p:ext uri="{BB962C8B-B14F-4D97-AF65-F5344CB8AC3E}">
        <p14:creationId xmlns:p14="http://schemas.microsoft.com/office/powerpoint/2010/main" val="4195905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34</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Times New Roman" pitchFamily="18" charset="0"/>
                <a:ea typeface="ＭＳ Ｐゴシック" pitchFamily="34" charset="-128"/>
              </a:rPr>
              <a:t>Note: recommendation from Report on Integration of Satellite data into Operational Flood Warning and Response establishes a “second track’ for the Sensor-Web, with satellite triggers provided by CIMH based on NWP (WRF) and ground radar, and integrating river gauges.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5916B8-E6AE-4142-B391-2741B901332B}" type="slidenum">
              <a:rPr lang="en-GB" smtClean="0"/>
              <a:pPr/>
              <a:t>23</a:t>
            </a:fld>
            <a:endParaRPr lang="en-GB"/>
          </a:p>
        </p:txBody>
      </p:sp>
    </p:spTree>
    <p:extLst>
      <p:ext uri="{BB962C8B-B14F-4D97-AF65-F5344CB8AC3E}">
        <p14:creationId xmlns:p14="http://schemas.microsoft.com/office/powerpoint/2010/main" val="178155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Latin America was chosen for the regional component because: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the volcanoes are situated in a diversity of environments (from rain forest to high-altitude desert), providing a good test of the capabilities of different types of satellite data in different settings,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volcanic activity is abundant, including deformation with no eruption (e.g., </a:t>
            </a:r>
            <a:r>
              <a:rPr lang="en-US" sz="1200" kern="1200" dirty="0" err="1" smtClean="0">
                <a:solidFill>
                  <a:schemeClr val="tx1"/>
                </a:solidFill>
                <a:effectLst/>
                <a:latin typeface="+mn-lt"/>
                <a:ea typeface="+mn-ea"/>
                <a:cs typeface="+mn-cs"/>
              </a:rPr>
              <a:t>Lazufre</a:t>
            </a:r>
            <a:r>
              <a:rPr lang="en-US" sz="1200" kern="1200" dirty="0" smtClean="0">
                <a:solidFill>
                  <a:schemeClr val="tx1"/>
                </a:solidFill>
                <a:effectLst/>
                <a:latin typeface="+mn-lt"/>
                <a:ea typeface="+mn-ea"/>
                <a:cs typeface="+mn-cs"/>
              </a:rPr>
              <a:t>) as well as persistent eruptive activity (e.g., </a:t>
            </a:r>
            <a:r>
              <a:rPr lang="en-US" sz="1200" kern="1200" dirty="0" err="1" smtClean="0">
                <a:solidFill>
                  <a:schemeClr val="tx1"/>
                </a:solidFill>
                <a:effectLst/>
                <a:latin typeface="+mn-lt"/>
                <a:ea typeface="+mn-ea"/>
                <a:cs typeface="+mn-cs"/>
              </a:rPr>
              <a:t>Tungarahua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Arenal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Reventador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Villarica</a:t>
            </a:r>
            <a:r>
              <a:rPr lang="en-US"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explosive eruptions that disrupt air travel are likely over the course of the three-year pilot and have occurred frequently in the past (e.g., Cordon </a:t>
            </a:r>
            <a:r>
              <a:rPr lang="en-US" sz="1200" kern="1200" dirty="0" err="1" smtClean="0">
                <a:solidFill>
                  <a:schemeClr val="tx1"/>
                </a:solidFill>
                <a:effectLst/>
                <a:latin typeface="+mn-lt"/>
                <a:ea typeface="+mn-ea"/>
                <a:cs typeface="+mn-cs"/>
              </a:rPr>
              <a:t>Caulle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Chaiten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Guagua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Pinchincha</a:t>
            </a:r>
            <a:r>
              <a:rPr lang="en-US" sz="1200" kern="1200" dirty="0" smtClean="0">
                <a:solidFill>
                  <a:schemeClr val="tx1"/>
                </a:solidFill>
                <a:effectLst/>
                <a:latin typeface="+mn-lt"/>
                <a:ea typeface="+mn-ea"/>
                <a:cs typeface="+mn-cs"/>
              </a:rPr>
              <a:t>), and</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4) volcano observatories and monitoring agencies in Latin American countries would directly benefit from the additional resources that this pilot will make available. It is hoped that the regional study will demonstrate that EO data can help to identify volcanoes that may become active in the future (i.e., provide a forecasting ability) as well as track eruptive activity that may impact populations and infrastructure on the ground and in the air, ultimately leading to improved targeting for permanent EO-based observations and in-situ volcanic monitoring efforts.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9D5916B8-E6AE-4142-B391-2741B901332B}" type="slidenum">
              <a:rPr lang="en-GB" smtClean="0"/>
              <a:pPr/>
              <a:t>25</a:t>
            </a:fld>
            <a:endParaRPr lang="en-GB"/>
          </a:p>
        </p:txBody>
      </p:sp>
    </p:spTree>
    <p:extLst>
      <p:ext uri="{BB962C8B-B14F-4D97-AF65-F5344CB8AC3E}">
        <p14:creationId xmlns:p14="http://schemas.microsoft.com/office/powerpoint/2010/main" val="109278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26</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28</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29</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30</a:t>
            </a:fld>
            <a:endParaRPr lang="en-US"/>
          </a:p>
        </p:txBody>
      </p:sp>
    </p:spTree>
    <p:extLst>
      <p:ext uri="{BB962C8B-B14F-4D97-AF65-F5344CB8AC3E}">
        <p14:creationId xmlns:p14="http://schemas.microsoft.com/office/powerpoint/2010/main" val="104278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BE" smtClean="0"/>
          </a:p>
          <a:p>
            <a:endParaRPr lang="en-GB"/>
          </a:p>
        </p:txBody>
      </p:sp>
      <p:sp>
        <p:nvSpPr>
          <p:cNvPr id="4" name="Slide Number Placeholder 3"/>
          <p:cNvSpPr>
            <a:spLocks noGrp="1"/>
          </p:cNvSpPr>
          <p:nvPr>
            <p:ph type="sldNum" sz="quarter" idx="10"/>
          </p:nvPr>
        </p:nvSpPr>
        <p:spPr/>
        <p:txBody>
          <a:bodyPr/>
          <a:lstStyle/>
          <a:p>
            <a:fld id="{9D5916B8-E6AE-4142-B391-2741B901332B}" type="slidenum">
              <a:rPr lang="en-GB" smtClean="0"/>
              <a:pPr/>
              <a:t>31</a:t>
            </a:fld>
            <a:endParaRPr lang="en-GB"/>
          </a:p>
        </p:txBody>
      </p:sp>
    </p:spTree>
    <p:extLst>
      <p:ext uri="{BB962C8B-B14F-4D97-AF65-F5344CB8AC3E}">
        <p14:creationId xmlns:p14="http://schemas.microsoft.com/office/powerpoint/2010/main" val="419590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BE" smtClean="0"/>
          </a:p>
          <a:p>
            <a:endParaRPr lang="en-GB"/>
          </a:p>
        </p:txBody>
      </p:sp>
      <p:sp>
        <p:nvSpPr>
          <p:cNvPr id="4" name="Slide Number Placeholder 3"/>
          <p:cNvSpPr>
            <a:spLocks noGrp="1"/>
          </p:cNvSpPr>
          <p:nvPr>
            <p:ph type="sldNum" sz="quarter" idx="10"/>
          </p:nvPr>
        </p:nvSpPr>
        <p:spPr/>
        <p:txBody>
          <a:bodyPr/>
          <a:lstStyle/>
          <a:p>
            <a:fld id="{9D5916B8-E6AE-4142-B391-2741B901332B}" type="slidenum">
              <a:rPr lang="en-GB" smtClean="0"/>
              <a:pPr/>
              <a:t>32</a:t>
            </a:fld>
            <a:endParaRPr lang="en-GB"/>
          </a:p>
        </p:txBody>
      </p:sp>
    </p:spTree>
    <p:extLst>
      <p:ext uri="{BB962C8B-B14F-4D97-AF65-F5344CB8AC3E}">
        <p14:creationId xmlns:p14="http://schemas.microsoft.com/office/powerpoint/2010/main" val="4195905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Rectangle 4"/>
          <p:cNvSpPr txBox="1">
            <a:spLocks noChangeArrowheads="1"/>
          </p:cNvSpPr>
          <p:nvPr userDrawn="1"/>
        </p:nvSpPr>
        <p:spPr>
          <a:xfrm>
            <a:off x="7278737" y="6567055"/>
            <a:ext cx="1639186" cy="205885"/>
          </a:xfrm>
          <a:prstGeom prst="rect">
            <a:avLst/>
          </a:prstGeom>
        </p:spPr>
        <p:txBody>
          <a:bodyPr vert="horz" wrap="square" lIns="91440" tIns="45720" rIns="91440" bIns="45720" numCol="1" anchor="t" anchorCtr="0" compatLnSpc="1">
            <a:prstTxWarp prst="textNoShape">
              <a:avLst/>
            </a:prstTxWarp>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6BF8D2B0-EFB6-4DAA-9B0B-6F6B3A580823}" type="slidenum">
              <a:rPr lang="en-US" smtClean="0"/>
              <a:pPr>
                <a:defRPr/>
              </a:pPr>
              <a:t>‹#›</a:t>
            </a:fld>
            <a:endParaRPr lang="en-US" dirty="0"/>
          </a:p>
        </p:txBody>
      </p:sp>
      <p:sp>
        <p:nvSpPr>
          <p:cNvPr id="8" name="Slide Number Placeholder 7"/>
          <p:cNvSpPr>
            <a:spLocks noGrp="1"/>
          </p:cNvSpPr>
          <p:nvPr>
            <p:ph type="sldNum" sz="quarter" idx="10"/>
          </p:nvPr>
        </p:nvSpPr>
        <p:spPr/>
        <p:txBody>
          <a:bodyPr/>
          <a:lstStyle/>
          <a:p>
            <a:pPr>
              <a:defRPr/>
            </a:pPr>
            <a:fld id="{980EA4A0-E513-42EA-B292-B21C1B51B660}" type="slidenum">
              <a:rPr lang="en-US" smtClean="0"/>
              <a:pPr>
                <a:defRPr/>
              </a:pPr>
              <a:t>‹#›</a:t>
            </a:fld>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80966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mtClean="0"/>
              <a:pPr>
                <a:defRPr/>
              </a:pPr>
              <a:t>‹#›</a:t>
            </a:fld>
            <a:endParaRPr lang="en-US" dirty="0"/>
          </a:p>
        </p:txBody>
      </p:sp>
      <p:sp>
        <p:nvSpPr>
          <p:cNvPr id="5" name="Content Placeholder 4"/>
          <p:cNvSpPr>
            <a:spLocks noGrp="1"/>
          </p:cNvSpPr>
          <p:nvPr>
            <p:ph sz="quarter" idx="11"/>
          </p:nvPr>
        </p:nvSpPr>
        <p:spPr>
          <a:xfrm>
            <a:off x="240142" y="1440873"/>
            <a:ext cx="8686800" cy="5126182"/>
          </a:xfr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Tree>
    <p:extLst>
      <p:ext uri="{BB962C8B-B14F-4D97-AF65-F5344CB8AC3E}">
        <p14:creationId xmlns:p14="http://schemas.microsoft.com/office/powerpoint/2010/main" val="119989040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4/19/2014</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57800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Tree>
    <p:extLst>
      <p:ext uri="{BB962C8B-B14F-4D97-AF65-F5344CB8AC3E}">
        <p14:creationId xmlns:p14="http://schemas.microsoft.com/office/powerpoint/2010/main" val="72011128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42318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userDrawn="1"/>
        </p:nvSpPr>
        <p:spPr>
          <a:xfrm>
            <a:off x="19050" y="482815"/>
            <a:ext cx="1620957"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SIT-29 Meeting</a:t>
            </a:r>
            <a:endParaRPr lang="en-US" sz="1000" b="1" dirty="0">
              <a:solidFill>
                <a:srgbClr val="FFFFFF"/>
              </a:solidFill>
              <a:latin typeface="Arial Unicode MS" pitchFamily="-111" charset="0"/>
              <a:ea typeface="ＭＳ Ｐゴシック" pitchFamily="-105" charset="-128"/>
              <a:cs typeface="ＭＳ Ｐゴシック" pitchFamily="-105" charset="-128"/>
            </a:endParaRPr>
          </a:p>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CNES, Toulouse, France</a:t>
            </a:r>
            <a:r>
              <a:rPr lang="en-US" sz="1000" b="1" dirty="0">
                <a:solidFill>
                  <a:srgbClr val="FFFFFF"/>
                </a:solidFill>
                <a:latin typeface="Arial Unicode MS" pitchFamily="-111" charset="0"/>
                <a:ea typeface="ＭＳ Ｐゴシック" pitchFamily="-105" charset="-128"/>
                <a:cs typeface="ＭＳ Ｐゴシック" pitchFamily="-105" charset="-128"/>
              </a:rPr>
              <a:t/>
            </a:r>
            <a:br>
              <a:rPr lang="en-US" sz="1000" b="1" dirty="0">
                <a:solidFill>
                  <a:srgbClr val="FFFFFF"/>
                </a:solidFill>
                <a:latin typeface="Arial Unicode MS" pitchFamily="-111" charset="0"/>
                <a:ea typeface="ＭＳ Ｐゴシック" pitchFamily="-105" charset="-128"/>
                <a:cs typeface="ＭＳ Ｐゴシック" pitchFamily="-105" charset="-128"/>
              </a:rPr>
            </a:br>
            <a:r>
              <a:rPr lang="en-US" sz="1000" b="1" dirty="0" smtClean="0">
                <a:solidFill>
                  <a:srgbClr val="FFFFFF"/>
                </a:solidFill>
                <a:latin typeface="Arial Unicode MS" pitchFamily="-111" charset="0"/>
                <a:ea typeface="ＭＳ Ｐゴシック" pitchFamily="-105" charset="-128"/>
                <a:cs typeface="ＭＳ Ｐゴシック" pitchFamily="-105" charset="-128"/>
              </a:rPr>
              <a:t>9</a:t>
            </a:r>
            <a:r>
              <a:rPr lang="en-US" sz="1000" b="1" baseline="30000" dirty="0" smtClean="0">
                <a:solidFill>
                  <a:srgbClr val="FFFFFF"/>
                </a:solidFill>
                <a:latin typeface="Arial Unicode MS" pitchFamily="-111" charset="0"/>
                <a:ea typeface="ＭＳ Ｐゴシック" pitchFamily="-105" charset="-128"/>
                <a:cs typeface="ＭＳ Ｐゴシック" pitchFamily="-105" charset="-128"/>
              </a:rPr>
              <a:t>th</a:t>
            </a:r>
            <a:r>
              <a:rPr lang="en-US" sz="1000" b="1" dirty="0" smtClean="0">
                <a:solidFill>
                  <a:srgbClr val="FFFFFF"/>
                </a:solidFill>
                <a:latin typeface="Arial Unicode MS" pitchFamily="-111" charset="0"/>
                <a:ea typeface="ＭＳ Ｐゴシック" pitchFamily="-105" charset="-128"/>
                <a:cs typeface="ＭＳ Ｐゴシック" pitchFamily="-105" charset="-128"/>
              </a:rPr>
              <a:t>-10</a:t>
            </a:r>
            <a:r>
              <a:rPr lang="en-US" sz="1000" b="1" baseline="30000" dirty="0" smtClean="0">
                <a:solidFill>
                  <a:srgbClr val="FFFFFF"/>
                </a:solidFill>
                <a:latin typeface="Arial Unicode MS" pitchFamily="-111" charset="0"/>
                <a:ea typeface="ＭＳ Ｐゴシック" pitchFamily="-105" charset="-128"/>
                <a:cs typeface="ＭＳ Ｐゴシック" pitchFamily="-105" charset="-128"/>
              </a:rPr>
              <a:t>th</a:t>
            </a:r>
            <a:r>
              <a:rPr lang="en-US" sz="1000" b="1" dirty="0" smtClean="0">
                <a:solidFill>
                  <a:srgbClr val="FFFFFF"/>
                </a:solidFill>
                <a:latin typeface="Arial Unicode MS" pitchFamily="-111" charset="0"/>
                <a:ea typeface="ＭＳ Ｐゴシック" pitchFamily="-105" charset="-128"/>
                <a:cs typeface="ＭＳ Ｐゴシック" pitchFamily="-105" charset="-128"/>
              </a:rPr>
              <a:t> April 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ransitio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uart.frye@nas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12.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eo1.gsfc.nasa.gov/new/sensorWebExp/SensorWebReadMore.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hyperlink" Target="https://maps.google.com" TargetMode="Externa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1329070" y="666750"/>
            <a:ext cx="7571677" cy="1417231"/>
          </a:xfrm>
        </p:spPr>
        <p:txBody>
          <a:bodyPr/>
          <a:lstStyle/>
          <a:p>
            <a:r>
              <a:rPr lang="en-US" altLang="en-US" dirty="0">
                <a:ea typeface="ＭＳ Ｐゴシック" pitchFamily="34" charset="-128"/>
              </a:rPr>
              <a:t>CEOS  Disasters Working Group and Disaster Risk Management Pilots</a:t>
            </a:r>
            <a:endParaRPr lang="en-US" dirty="0"/>
          </a:p>
        </p:txBody>
      </p:sp>
      <p:sp>
        <p:nvSpPr>
          <p:cNvPr id="6" name="Subtitle 5"/>
          <p:cNvSpPr>
            <a:spLocks noGrp="1"/>
          </p:cNvSpPr>
          <p:nvPr>
            <p:ph type="subTitle" sz="quarter" idx="1"/>
          </p:nvPr>
        </p:nvSpPr>
        <p:spPr>
          <a:xfrm>
            <a:off x="4081097" y="2551814"/>
            <a:ext cx="4826977" cy="1264537"/>
          </a:xfrm>
        </p:spPr>
        <p:txBody>
          <a:bodyPr/>
          <a:lstStyle/>
          <a:p>
            <a:r>
              <a:rPr lang="en-US" altLang="en-US" dirty="0">
                <a:ea typeface="ＭＳ Ｐゴシック" pitchFamily="34" charset="-128"/>
              </a:rPr>
              <a:t>Presented at the </a:t>
            </a:r>
            <a:r>
              <a:rPr lang="en-US" altLang="en-US" dirty="0" err="1">
                <a:ea typeface="ＭＳ Ｐゴシック" pitchFamily="34" charset="-128"/>
              </a:rPr>
              <a:t>WGCapD</a:t>
            </a:r>
            <a:r>
              <a:rPr lang="en-US" altLang="en-US" dirty="0">
                <a:ea typeface="ＭＳ Ｐゴシック" pitchFamily="34" charset="-128"/>
              </a:rPr>
              <a:t> meeting in Dehradun, India</a:t>
            </a:r>
          </a:p>
          <a:p>
            <a:r>
              <a:rPr lang="en-US" altLang="en-US" dirty="0">
                <a:ea typeface="ＭＳ Ｐゴシック" pitchFamily="34" charset="-128"/>
              </a:rPr>
              <a:t>by Stu Frye (</a:t>
            </a:r>
            <a:r>
              <a:rPr lang="en-US" altLang="en-US" dirty="0">
                <a:ea typeface="ＭＳ Ｐゴシック" pitchFamily="34" charset="-128"/>
                <a:hlinkClick r:id="rId3"/>
              </a:rPr>
              <a:t>stuart.frye@nasa.gov</a:t>
            </a:r>
            <a:r>
              <a:rPr lang="en-US" altLang="en-US" dirty="0">
                <a:ea typeface="ＭＳ Ｐゴシック" pitchFamily="34" charset="-128"/>
              </a:rPr>
              <a:t>)</a:t>
            </a:r>
          </a:p>
          <a:p>
            <a:r>
              <a:rPr lang="en-US" altLang="en-US" dirty="0">
                <a:ea typeface="ＭＳ Ｐゴシック" pitchFamily="34" charset="-128"/>
              </a:rPr>
              <a:t>23 April 2014</a:t>
            </a:r>
          </a:p>
          <a:p>
            <a:endParaRPr lang="en-US" dirty="0"/>
          </a:p>
        </p:txBody>
      </p:sp>
      <p:sp>
        <p:nvSpPr>
          <p:cNvPr id="7" name="TextBox 6"/>
          <p:cNvSpPr txBox="1"/>
          <p:nvPr/>
        </p:nvSpPr>
        <p:spPr>
          <a:xfrm>
            <a:off x="765475" y="5178030"/>
            <a:ext cx="8036269" cy="1200329"/>
          </a:xfrm>
          <a:prstGeom prst="rect">
            <a:avLst/>
          </a:prstGeom>
          <a:noFill/>
        </p:spPr>
        <p:txBody>
          <a:bodyPr wrap="square" rtlCol="0">
            <a:spAutoFit/>
          </a:bodyPr>
          <a:lstStyle/>
          <a:p>
            <a:r>
              <a:rPr lang="en-US" altLang="en-US" i="1" dirty="0"/>
              <a:t>Acknowledgment is to be given to </a:t>
            </a:r>
            <a:r>
              <a:rPr lang="en-US" altLang="en-US" i="1" dirty="0" smtClean="0"/>
              <a:t>Ivan Petiteville, Stephane </a:t>
            </a:r>
            <a:r>
              <a:rPr lang="en-US" altLang="en-US" i="1" dirty="0" err="1" smtClean="0"/>
              <a:t>Chalifoux</a:t>
            </a:r>
            <a:r>
              <a:rPr lang="en-US" altLang="en-US" i="1" dirty="0" smtClean="0"/>
              <a:t>, Andrew Eddy, Dan </a:t>
            </a:r>
            <a:r>
              <a:rPr lang="en-US" altLang="en-US" i="1" dirty="0" err="1"/>
              <a:t>Mandl</a:t>
            </a:r>
            <a:r>
              <a:rPr lang="en-US" altLang="en-US" i="1" dirty="0"/>
              <a:t>, Pat Cappelaere, Karen </a:t>
            </a:r>
            <a:r>
              <a:rPr lang="en-US" altLang="en-US" i="1" dirty="0" smtClean="0"/>
              <a:t>Moe</a:t>
            </a:r>
            <a:r>
              <a:rPr lang="en-US" altLang="en-US" i="1" dirty="0"/>
              <a:t>, John Evans, and Fritz Policelli </a:t>
            </a:r>
            <a:r>
              <a:rPr lang="en-US" altLang="en-US" i="1" dirty="0" smtClean="0"/>
              <a:t> for </a:t>
            </a:r>
            <a:r>
              <a:rPr lang="en-US" altLang="en-US" i="1" dirty="0"/>
              <a:t>contributions to this presentation</a:t>
            </a:r>
          </a:p>
          <a:p>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0" y="1186774"/>
            <a:ext cx="9067800" cy="5380281"/>
          </a:xfrm>
          <a:solidFill>
            <a:schemeClr val="bg1"/>
          </a:solidFill>
        </p:spPr>
        <p:txBody>
          <a:bodyPr/>
          <a:lstStyle/>
          <a:p>
            <a:pPr marL="0" lvl="1" indent="0">
              <a:buNone/>
            </a:pPr>
            <a:r>
              <a:rPr lang="en-GB" sz="2400" dirty="0"/>
              <a:t>Structure of </a:t>
            </a:r>
            <a:r>
              <a:rPr lang="en-GB" sz="2400" dirty="0" err="1" smtClean="0"/>
              <a:t>WGDisasters</a:t>
            </a:r>
            <a:r>
              <a:rPr lang="en-GB" sz="2400" dirty="0" smtClean="0"/>
              <a:t> shall</a:t>
            </a:r>
            <a:r>
              <a:rPr lang="en-GB" sz="2400" dirty="0"/>
              <a:t> </a:t>
            </a:r>
            <a:r>
              <a:rPr lang="en-GB" sz="2400" b="0" dirty="0" smtClean="0">
                <a:cs typeface="ＭＳ Ｐゴシック" charset="-128"/>
              </a:rPr>
              <a:t>(</a:t>
            </a:r>
            <a:r>
              <a:rPr lang="en-GB" sz="2400" b="0" dirty="0" err="1" smtClean="0">
                <a:cs typeface="ＭＳ Ｐゴシック" charset="-128"/>
              </a:rPr>
              <a:t>cont</a:t>
            </a:r>
            <a:r>
              <a:rPr lang="en-GB" sz="2400" b="0" dirty="0" smtClean="0">
                <a:cs typeface="ＭＳ Ｐゴシック" charset="-128"/>
              </a:rPr>
              <a:t>’):</a:t>
            </a:r>
            <a:endParaRPr lang="en-GB" sz="2400" b="0" dirty="0">
              <a:cs typeface="ＭＳ Ｐゴシック" charset="-128"/>
            </a:endParaRPr>
          </a:p>
          <a:p>
            <a:pPr marL="914400" lvl="1" indent="-457200">
              <a:buFont typeface="+mj-lt"/>
              <a:buAutoNum type="arabicPeriod" startAt="8"/>
            </a:pPr>
            <a:r>
              <a:rPr lang="en-GB" b="0" dirty="0"/>
              <a:t>Properly </a:t>
            </a:r>
            <a:r>
              <a:rPr lang="en-GB" b="0" dirty="0" smtClean="0"/>
              <a:t>promote CEOS outcomes </a:t>
            </a:r>
            <a:r>
              <a:rPr lang="en-GB" b="0" dirty="0"/>
              <a:t>&amp; </a:t>
            </a:r>
            <a:r>
              <a:rPr lang="en-GB" b="0" dirty="0" smtClean="0"/>
              <a:t>successes</a:t>
            </a:r>
            <a:endParaRPr lang="en-GB" b="0" dirty="0"/>
          </a:p>
          <a:p>
            <a:pPr marL="914400" lvl="1" indent="-457200">
              <a:buFont typeface="+mj-lt"/>
              <a:buAutoNum type="arabicPeriod" startAt="8"/>
            </a:pPr>
            <a:r>
              <a:rPr lang="en-GB" b="0" dirty="0"/>
              <a:t>Properly interface with the User </a:t>
            </a:r>
            <a:r>
              <a:rPr lang="en-GB" b="0" dirty="0" smtClean="0"/>
              <a:t>Community incl. major stakeholders</a:t>
            </a:r>
            <a:endParaRPr lang="en-GB" b="0" dirty="0"/>
          </a:p>
          <a:p>
            <a:pPr marL="914400" lvl="1" indent="-457200">
              <a:buFont typeface="+mj-lt"/>
              <a:buAutoNum type="arabicPeriod" startAt="8"/>
            </a:pPr>
            <a:r>
              <a:rPr lang="en-GB" b="0" dirty="0"/>
              <a:t>Properly interface with the GEO Disaster </a:t>
            </a:r>
            <a:r>
              <a:rPr lang="en-GB" b="0" dirty="0" smtClean="0"/>
              <a:t>Community and tie in to other related GEO activities</a:t>
            </a:r>
            <a:endParaRPr lang="en-GB" b="0" dirty="0"/>
          </a:p>
          <a:p>
            <a:pPr lvl="1"/>
            <a:endParaRPr lang="en-GB" dirty="0" smtClean="0"/>
          </a:p>
          <a:p>
            <a:pPr marL="0" indent="0">
              <a:buNone/>
            </a:pPr>
            <a:r>
              <a:rPr lang="en-GB" dirty="0" smtClean="0"/>
              <a:t>Not all </a:t>
            </a:r>
            <a:r>
              <a:rPr lang="en-GB" dirty="0" err="1" smtClean="0"/>
              <a:t>ongoing</a:t>
            </a:r>
            <a:r>
              <a:rPr lang="en-GB" dirty="0" smtClean="0"/>
              <a:t> CEOS disaster activities should be </a:t>
            </a:r>
            <a:r>
              <a:rPr lang="en-GB" dirty="0"/>
              <a:t>transferred </a:t>
            </a:r>
            <a:r>
              <a:rPr lang="en-GB" dirty="0" smtClean="0"/>
              <a:t>to WGDisasters</a:t>
            </a:r>
          </a:p>
          <a:p>
            <a:r>
              <a:rPr lang="en-GB" dirty="0">
                <a:solidFill>
                  <a:schemeClr val="bg1">
                    <a:lumMod val="50000"/>
                  </a:schemeClr>
                </a:solidFill>
              </a:rPr>
              <a:t>No transfer </a:t>
            </a:r>
            <a:r>
              <a:rPr lang="en-GB" dirty="0" smtClean="0">
                <a:solidFill>
                  <a:schemeClr val="bg1">
                    <a:lumMod val="50000"/>
                  </a:schemeClr>
                </a:solidFill>
              </a:rPr>
              <a:t>of activity whenever it better </a:t>
            </a:r>
            <a:r>
              <a:rPr lang="en-GB" dirty="0">
                <a:solidFill>
                  <a:schemeClr val="bg1">
                    <a:lumMod val="50000"/>
                  </a:schemeClr>
                </a:solidFill>
              </a:rPr>
              <a:t>fits with expertise of other CEOS </a:t>
            </a:r>
            <a:r>
              <a:rPr lang="en-GB" dirty="0" smtClean="0">
                <a:solidFill>
                  <a:schemeClr val="bg1">
                    <a:lumMod val="50000"/>
                  </a:schemeClr>
                </a:solidFill>
              </a:rPr>
              <a:t>Teams </a:t>
            </a:r>
            <a:r>
              <a:rPr lang="en-GB" b="0" i="1" dirty="0" smtClean="0"/>
              <a:t>(</a:t>
            </a:r>
            <a:r>
              <a:rPr lang="en-GB" sz="1800" b="0" i="1" dirty="0" smtClean="0"/>
              <a:t>e.g. Capacity </a:t>
            </a:r>
            <a:r>
              <a:rPr lang="en-GB" sz="1800" b="0" i="1" dirty="0"/>
              <a:t>Building / Training (</a:t>
            </a:r>
            <a:r>
              <a:rPr lang="en-GB" sz="1800" b="0" i="1" u="sng" dirty="0" err="1"/>
              <a:t>WGCapD</a:t>
            </a:r>
            <a:r>
              <a:rPr lang="en-GB" sz="1800" b="0" i="1" dirty="0"/>
              <a:t>)</a:t>
            </a:r>
            <a:r>
              <a:rPr lang="en-GB" b="0" dirty="0"/>
              <a:t> </a:t>
            </a:r>
            <a:r>
              <a:rPr lang="en-GB" b="0" dirty="0" smtClean="0"/>
              <a:t>, </a:t>
            </a:r>
            <a:r>
              <a:rPr lang="en-GB" sz="1800" b="0" i="1" dirty="0" smtClean="0"/>
              <a:t>Gap </a:t>
            </a:r>
            <a:r>
              <a:rPr lang="en-GB" sz="1800" b="0" i="1" dirty="0"/>
              <a:t>Analysis (</a:t>
            </a:r>
            <a:r>
              <a:rPr lang="en-GB" sz="1800" b="0" i="1" u="sng" dirty="0"/>
              <a:t>SEO</a:t>
            </a:r>
            <a:r>
              <a:rPr lang="en-GB" sz="1800" b="0" i="1" dirty="0" smtClean="0"/>
              <a:t>), Volcanic Ash Monitoring (ACC </a:t>
            </a:r>
            <a:r>
              <a:rPr lang="en-GB" sz="1800" b="0" i="1" u="sng" dirty="0" smtClean="0"/>
              <a:t>Virtual Const. ), </a:t>
            </a:r>
            <a:r>
              <a:rPr lang="en-GB" sz="1800" b="0" i="1" dirty="0" smtClean="0"/>
              <a:t>G4D </a:t>
            </a:r>
            <a:r>
              <a:rPr lang="en-GB" sz="1800" b="0" i="1" u="sng" dirty="0" smtClean="0"/>
              <a:t>(WGISS)</a:t>
            </a:r>
            <a:r>
              <a:rPr lang="en-GB" sz="1800" b="0" i="1" dirty="0" smtClean="0"/>
              <a:t>)</a:t>
            </a:r>
            <a:endParaRPr lang="en-GB" b="0" i="1" dirty="0"/>
          </a:p>
          <a:p>
            <a:r>
              <a:rPr lang="en-GB" dirty="0">
                <a:solidFill>
                  <a:schemeClr val="bg1">
                    <a:lumMod val="50000"/>
                  </a:schemeClr>
                </a:solidFill>
              </a:rPr>
              <a:t>C</a:t>
            </a:r>
            <a:r>
              <a:rPr lang="en-GB" dirty="0" smtClean="0">
                <a:solidFill>
                  <a:schemeClr val="bg1">
                    <a:lumMod val="50000"/>
                  </a:schemeClr>
                </a:solidFill>
              </a:rPr>
              <a:t>lose cooperation and sharing of information with CEOS teams</a:t>
            </a:r>
            <a:endParaRPr lang="en-GB" dirty="0">
              <a:solidFill>
                <a:schemeClr val="bg1">
                  <a:lumMod val="50000"/>
                </a:schemeClr>
              </a:solidFill>
            </a:endParaRPr>
          </a:p>
        </p:txBody>
      </p:sp>
      <p:sp>
        <p:nvSpPr>
          <p:cNvPr id="6" name="Title 2"/>
          <p:cNvSpPr>
            <a:spLocks noGrp="1"/>
          </p:cNvSpPr>
          <p:nvPr>
            <p:ph type="title"/>
          </p:nvPr>
        </p:nvSpPr>
        <p:spPr>
          <a:xfrm>
            <a:off x="1447800" y="180976"/>
            <a:ext cx="7620000" cy="501650"/>
          </a:xfrm>
        </p:spPr>
        <p:txBody>
          <a:bodyPr/>
          <a:lstStyle/>
          <a:p>
            <a:r>
              <a:rPr lang="en-GB" dirty="0" smtClean="0"/>
              <a:t>Constraints of Organisation </a:t>
            </a:r>
            <a:r>
              <a:rPr lang="en-GB" sz="2400" b="0" dirty="0" smtClean="0"/>
              <a:t>(2/2)</a:t>
            </a:r>
            <a:endParaRPr lang="en-GB" sz="2400" b="0" dirty="0"/>
          </a:p>
        </p:txBody>
      </p:sp>
    </p:spTree>
    <p:extLst>
      <p:ext uri="{BB962C8B-B14F-4D97-AF65-F5344CB8AC3E}">
        <p14:creationId xmlns:p14="http://schemas.microsoft.com/office/powerpoint/2010/main" val="335083110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0" indent="0">
              <a:buNone/>
            </a:pPr>
            <a:r>
              <a:rPr lang="en-US" dirty="0"/>
              <a:t>Ensure close cooperation with User Community </a:t>
            </a:r>
            <a:r>
              <a:rPr lang="en-US" dirty="0" smtClean="0"/>
              <a:t>and Foster </a:t>
            </a:r>
            <a:r>
              <a:rPr lang="en-US" dirty="0"/>
              <a:t>the use of EO data in support of DRM by</a:t>
            </a:r>
            <a:r>
              <a:rPr lang="en-US" dirty="0" smtClean="0"/>
              <a:t>:</a:t>
            </a:r>
          </a:p>
          <a:p>
            <a:pPr marL="0" indent="0">
              <a:buNone/>
            </a:pPr>
            <a:endParaRPr lang="en-GB" dirty="0"/>
          </a:p>
          <a:p>
            <a:pPr>
              <a:buFont typeface="+mj-lt"/>
              <a:buAutoNum type="arabicPeriod"/>
            </a:pPr>
            <a:r>
              <a:rPr lang="en-US" sz="2000" b="0" dirty="0"/>
              <a:t>Increasing awareness of the benefits of EO data use by the DRM community, in particular through </a:t>
            </a:r>
            <a:r>
              <a:rPr lang="en-US" sz="2000" b="0" dirty="0" smtClean="0"/>
              <a:t>pilot </a:t>
            </a:r>
            <a:r>
              <a:rPr lang="en-US" sz="2000" b="0" dirty="0"/>
              <a:t>demonstrators</a:t>
            </a:r>
          </a:p>
          <a:p>
            <a:pPr>
              <a:buFont typeface="+mj-lt"/>
              <a:buAutoNum type="arabicPeriod"/>
            </a:pPr>
            <a:endParaRPr lang="en-US" sz="2000" b="0" dirty="0"/>
          </a:p>
          <a:p>
            <a:pPr>
              <a:buFont typeface="+mj-lt"/>
              <a:buAutoNum type="arabicPeriod"/>
            </a:pPr>
            <a:r>
              <a:rPr lang="en-US" sz="2000" b="0" dirty="0"/>
              <a:t>Encouraging and enabling relevant </a:t>
            </a:r>
            <a:r>
              <a:rPr lang="en-US" sz="2000" b="0" dirty="0" smtClean="0"/>
              <a:t>EO </a:t>
            </a:r>
            <a:r>
              <a:rPr lang="en-US" sz="2000" b="0" dirty="0"/>
              <a:t>scientific research and application </a:t>
            </a:r>
            <a:r>
              <a:rPr lang="en-US" sz="2000" b="0" dirty="0" smtClean="0"/>
              <a:t>development. </a:t>
            </a:r>
          </a:p>
          <a:p>
            <a:pPr>
              <a:buFont typeface="+mj-lt"/>
              <a:buAutoNum type="arabicPeriod"/>
            </a:pPr>
            <a:endParaRPr lang="en-US" sz="2000" b="0" dirty="0" smtClean="0"/>
          </a:p>
          <a:p>
            <a:pPr>
              <a:buFont typeface="+mj-lt"/>
              <a:buAutoNum type="arabicPeriod"/>
            </a:pPr>
            <a:r>
              <a:rPr lang="en-US" sz="2000" b="0" dirty="0"/>
              <a:t>Promoting CEOS disaster activities as well as </a:t>
            </a:r>
            <a:r>
              <a:rPr lang="en-US" sz="2000" b="0" dirty="0" smtClean="0"/>
              <a:t>major disaster-related </a:t>
            </a:r>
            <a:r>
              <a:rPr lang="en-US" sz="2000" b="0" dirty="0"/>
              <a:t>activities from space </a:t>
            </a:r>
            <a:r>
              <a:rPr lang="en-US" sz="2000" b="0" dirty="0" smtClean="0"/>
              <a:t>agencies, </a:t>
            </a:r>
            <a:r>
              <a:rPr lang="en-US" sz="2000" b="0" dirty="0"/>
              <a:t>executed outside </a:t>
            </a:r>
            <a:r>
              <a:rPr lang="en-US" sz="2000" b="0" dirty="0" smtClean="0"/>
              <a:t>CEOS framework, </a:t>
            </a:r>
            <a:r>
              <a:rPr lang="en-US" sz="2000" b="0" dirty="0"/>
              <a:t>such as Sentinel Asia, </a:t>
            </a:r>
            <a:r>
              <a:rPr lang="en-US" sz="2000" b="0" dirty="0" smtClean="0"/>
              <a:t>International Disaster Charter</a:t>
            </a:r>
            <a:r>
              <a:rPr lang="en-US" sz="2000" b="0" dirty="0"/>
              <a:t>, SERVIR, </a:t>
            </a:r>
            <a:r>
              <a:rPr lang="en-US" sz="2000" b="0" dirty="0" smtClean="0"/>
              <a:t>…</a:t>
            </a:r>
          </a:p>
          <a:p>
            <a:pPr>
              <a:buFont typeface="+mj-lt"/>
              <a:buAutoNum type="arabicPeriod"/>
            </a:pPr>
            <a:endParaRPr lang="en-US" sz="2000" b="0" dirty="0" smtClean="0"/>
          </a:p>
          <a:p>
            <a:pPr marL="0" indent="0" algn="r">
              <a:buNone/>
            </a:pPr>
            <a:endParaRPr lang="en-US" sz="2800" dirty="0"/>
          </a:p>
        </p:txBody>
      </p:sp>
      <p:sp>
        <p:nvSpPr>
          <p:cNvPr id="3" name="Title 2"/>
          <p:cNvSpPr>
            <a:spLocks noGrp="1"/>
          </p:cNvSpPr>
          <p:nvPr>
            <p:ph type="title"/>
          </p:nvPr>
        </p:nvSpPr>
        <p:spPr>
          <a:xfrm>
            <a:off x="1435100" y="188913"/>
            <a:ext cx="7632700" cy="501650"/>
          </a:xfrm>
        </p:spPr>
        <p:txBody>
          <a:bodyPr/>
          <a:lstStyle/>
          <a:p>
            <a:r>
              <a:rPr lang="en-GB" sz="2800" dirty="0" smtClean="0"/>
              <a:t>Goals &amp; Objectives of WG Disasters </a:t>
            </a:r>
            <a:endParaRPr lang="en-GB" sz="2800" dirty="0"/>
          </a:p>
        </p:txBody>
      </p:sp>
    </p:spTree>
    <p:extLst>
      <p:ext uri="{BB962C8B-B14F-4D97-AF65-F5344CB8AC3E}">
        <p14:creationId xmlns:p14="http://schemas.microsoft.com/office/powerpoint/2010/main" val="365721208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457200" indent="-457200">
              <a:buFont typeface="+mj-lt"/>
              <a:buAutoNum type="arabicPeriod" startAt="4"/>
            </a:pPr>
            <a:r>
              <a:rPr lang="en-US" sz="2000" b="0" dirty="0"/>
              <a:t>Establishing a close dialogue with UN agencies and other DRM stakeholders to ensure:</a:t>
            </a:r>
          </a:p>
          <a:p>
            <a:pPr lvl="1"/>
            <a:r>
              <a:rPr lang="en-US" sz="1600" b="0" dirty="0"/>
              <a:t>A successful participation in 2015 </a:t>
            </a:r>
            <a:r>
              <a:rPr lang="en-US" sz="1600" b="0" dirty="0" smtClean="0"/>
              <a:t>WCDRR and later HFA2 implementation. </a:t>
            </a:r>
            <a:r>
              <a:rPr lang="en-US" sz="1600" b="0" dirty="0"/>
              <a:t>Includes close cooperation with the Japanese government (host) and with influent national representations.</a:t>
            </a:r>
          </a:p>
          <a:p>
            <a:pPr lvl="1"/>
            <a:r>
              <a:rPr lang="en-US" sz="1600" b="0" dirty="0" smtClean="0"/>
              <a:t>A </a:t>
            </a:r>
            <a:r>
              <a:rPr lang="en-US" sz="1600" b="0" dirty="0"/>
              <a:t>proper positioning of EO data from space in 2015-2025 post-Hyogo Framework for Action (HFA2) and </a:t>
            </a:r>
          </a:p>
          <a:p>
            <a:pPr>
              <a:buFont typeface="+mj-lt"/>
              <a:buAutoNum type="arabicPeriod" startAt="5"/>
            </a:pPr>
            <a:endParaRPr lang="en-US" sz="2000" b="0" dirty="0" smtClean="0"/>
          </a:p>
          <a:p>
            <a:pPr>
              <a:buFont typeface="+mj-lt"/>
              <a:buAutoNum type="arabicPeriod" startAt="5"/>
            </a:pPr>
            <a:r>
              <a:rPr lang="en-US" sz="2000" b="0" dirty="0"/>
              <a:t>Liaising with the major stakeholders and other representatives of the user community involved in disaster risk management to better understand and assess their needs and priorities, taking into account the resources available in the CEOS agencies.</a:t>
            </a:r>
          </a:p>
          <a:p>
            <a:pPr>
              <a:buFont typeface="+mj-lt"/>
              <a:buAutoNum type="arabicPeriod" startAt="5"/>
            </a:pPr>
            <a:endParaRPr lang="en-US" sz="2000" b="0" dirty="0"/>
          </a:p>
          <a:p>
            <a:pPr>
              <a:buFont typeface="+mj-lt"/>
              <a:buAutoNum type="arabicPeriod" startAt="5"/>
            </a:pPr>
            <a:r>
              <a:rPr lang="en-US" sz="2000" b="0" dirty="0"/>
              <a:t>Assessing prioritized needs of User Community involved in all DRM phases from data providers to final end-users, in close cooperation with major stakeholders such as UN ISDR, Donor Institutions (e.g. World Bank, regional development banks), ..</a:t>
            </a:r>
          </a:p>
          <a:p>
            <a:pPr>
              <a:buFont typeface="+mj-lt"/>
              <a:buAutoNum type="arabicPeriod" startAt="5"/>
            </a:pPr>
            <a:endParaRPr lang="en-US" sz="2000" b="0" dirty="0" smtClean="0"/>
          </a:p>
          <a:p>
            <a:pPr marL="0" indent="0" algn="r">
              <a:buNone/>
            </a:pPr>
            <a:endParaRPr lang="en-US" sz="2800" dirty="0"/>
          </a:p>
          <a:p>
            <a:pPr>
              <a:buFont typeface="+mj-lt"/>
              <a:buAutoNum type="arabicPeriod" startAt="5"/>
            </a:pPr>
            <a:endParaRPr lang="en-US" sz="2000" b="0" dirty="0"/>
          </a:p>
          <a:p>
            <a:pPr marL="457200" indent="-457200">
              <a:buFont typeface="+mj-lt"/>
              <a:buAutoNum type="arabicPeriod" startAt="5"/>
            </a:pPr>
            <a:endParaRPr lang="en-US" sz="2000" b="0" dirty="0" smtClean="0"/>
          </a:p>
        </p:txBody>
      </p:sp>
      <p:sp>
        <p:nvSpPr>
          <p:cNvPr id="3" name="Title 2"/>
          <p:cNvSpPr>
            <a:spLocks noGrp="1"/>
          </p:cNvSpPr>
          <p:nvPr>
            <p:ph type="title"/>
          </p:nvPr>
        </p:nvSpPr>
        <p:spPr>
          <a:xfrm>
            <a:off x="1435100" y="188913"/>
            <a:ext cx="7632700" cy="501650"/>
          </a:xfrm>
        </p:spPr>
        <p:txBody>
          <a:bodyPr/>
          <a:lstStyle/>
          <a:p>
            <a:r>
              <a:rPr lang="en-GB" sz="2800" dirty="0" smtClean="0"/>
              <a:t>Goals &amp; Objectives of </a:t>
            </a:r>
            <a:r>
              <a:rPr lang="en-GB" sz="2800" dirty="0" err="1" smtClean="0"/>
              <a:t>WGDisasters</a:t>
            </a:r>
            <a:r>
              <a:rPr lang="en-GB" sz="2800" b="0" dirty="0" smtClean="0"/>
              <a:t> </a:t>
            </a:r>
            <a:r>
              <a:rPr lang="en-GB" sz="2800" b="0" dirty="0"/>
              <a:t>(</a:t>
            </a:r>
            <a:r>
              <a:rPr lang="en-GB" sz="2800" b="0" dirty="0" err="1"/>
              <a:t>cont</a:t>
            </a:r>
            <a:r>
              <a:rPr lang="en-GB" sz="2800" b="0" dirty="0"/>
              <a:t>’)</a:t>
            </a:r>
            <a:r>
              <a:rPr lang="en-GB" sz="2800" dirty="0" smtClean="0"/>
              <a:t> </a:t>
            </a:r>
            <a:endParaRPr lang="en-GB" sz="2800" dirty="0"/>
          </a:p>
        </p:txBody>
      </p:sp>
    </p:spTree>
    <p:extLst>
      <p:ext uri="{BB962C8B-B14F-4D97-AF65-F5344CB8AC3E}">
        <p14:creationId xmlns:p14="http://schemas.microsoft.com/office/powerpoint/2010/main" val="36816946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457200" indent="-457200">
              <a:buFont typeface="+mj-lt"/>
              <a:buAutoNum type="arabicPeriod" startAt="5"/>
            </a:pPr>
            <a:endParaRPr lang="en-US" sz="2000" b="0" dirty="0" smtClean="0"/>
          </a:p>
          <a:p>
            <a:pPr marL="457200" indent="-457200">
              <a:buFont typeface="+mj-lt"/>
              <a:buAutoNum type="arabicPeriod" startAt="7"/>
            </a:pPr>
            <a:r>
              <a:rPr lang="en-US" sz="2000" b="0" dirty="0"/>
              <a:t>Ensuring the coherency and improving the coordination of disaster-related activities undertaken by the CEOS Agencies</a:t>
            </a:r>
          </a:p>
          <a:p>
            <a:pPr marL="457200" indent="-457200">
              <a:buFont typeface="+mj-lt"/>
              <a:buAutoNum type="arabicPeriod" startAt="7"/>
            </a:pPr>
            <a:endParaRPr lang="en-US" sz="2000" b="0" dirty="0"/>
          </a:p>
          <a:p>
            <a:pPr marL="457200" indent="-457200">
              <a:buFont typeface="+mj-lt"/>
              <a:buAutoNum type="arabicPeriod" startAt="7"/>
            </a:pPr>
            <a:r>
              <a:rPr lang="en-US" sz="2000" b="0" dirty="0"/>
              <a:t>Facilitating EO data access for DRM-related activities.</a:t>
            </a:r>
          </a:p>
          <a:p>
            <a:pPr>
              <a:buFont typeface="+mj-lt"/>
              <a:buAutoNum type="arabicPeriod" startAt="7"/>
            </a:pPr>
            <a:endParaRPr lang="en-US" sz="2000" b="0" dirty="0"/>
          </a:p>
          <a:p>
            <a:pPr>
              <a:buFont typeface="+mj-lt"/>
              <a:buAutoNum type="arabicPeriod" startAt="7"/>
            </a:pPr>
            <a:r>
              <a:rPr lang="en-US" sz="2000" b="0" dirty="0"/>
              <a:t>Assessing the long-term sustainability of </a:t>
            </a:r>
            <a:r>
              <a:rPr lang="en-US" sz="2000" b="0" dirty="0" smtClean="0"/>
              <a:t>the timely provision of both:</a:t>
            </a:r>
          </a:p>
          <a:p>
            <a:pPr lvl="1"/>
            <a:r>
              <a:rPr lang="en-US" sz="1800" b="0" dirty="0" smtClean="0"/>
              <a:t>Good quality EO data by space </a:t>
            </a:r>
            <a:r>
              <a:rPr lang="en-US" sz="1800" b="0" dirty="0"/>
              <a:t>agencies </a:t>
            </a:r>
            <a:r>
              <a:rPr lang="en-US" sz="1800" b="0" dirty="0" smtClean="0"/>
              <a:t>and</a:t>
            </a:r>
          </a:p>
          <a:p>
            <a:pPr lvl="1"/>
            <a:r>
              <a:rPr lang="en-US" sz="1800" b="0" dirty="0" smtClean="0"/>
              <a:t>Adequate Value added information (derived from EO data) by value-added companies.</a:t>
            </a:r>
          </a:p>
          <a:p>
            <a:pPr marL="457200" lvl="1" indent="0">
              <a:buNone/>
            </a:pPr>
            <a:r>
              <a:rPr lang="en-US" sz="2000" b="0" dirty="0" smtClean="0">
                <a:cs typeface="ＭＳ Ｐゴシック" charset="-128"/>
              </a:rPr>
              <a:t>Includes identification of potential </a:t>
            </a:r>
            <a:r>
              <a:rPr lang="en-US" sz="2000" b="0" dirty="0">
                <a:cs typeface="ＭＳ Ｐゴシック" charset="-128"/>
              </a:rPr>
              <a:t>donors</a:t>
            </a:r>
            <a:r>
              <a:rPr lang="en-US" sz="2000" b="0" dirty="0" smtClean="0">
                <a:cs typeface="ＭＳ Ｐゴシック" charset="-128"/>
              </a:rPr>
              <a:t>.</a:t>
            </a:r>
            <a:endParaRPr lang="en-US" sz="2000" b="0" dirty="0">
              <a:cs typeface="ＭＳ Ｐゴシック" charset="-128"/>
            </a:endParaRPr>
          </a:p>
        </p:txBody>
      </p:sp>
      <p:sp>
        <p:nvSpPr>
          <p:cNvPr id="3" name="Title 2"/>
          <p:cNvSpPr>
            <a:spLocks noGrp="1"/>
          </p:cNvSpPr>
          <p:nvPr>
            <p:ph type="title"/>
          </p:nvPr>
        </p:nvSpPr>
        <p:spPr>
          <a:xfrm>
            <a:off x="1435100" y="188913"/>
            <a:ext cx="7632700" cy="501650"/>
          </a:xfrm>
        </p:spPr>
        <p:txBody>
          <a:bodyPr/>
          <a:lstStyle/>
          <a:p>
            <a:r>
              <a:rPr lang="en-GB" sz="2800" dirty="0" smtClean="0"/>
              <a:t>Goals &amp; Objectives of </a:t>
            </a:r>
            <a:r>
              <a:rPr lang="en-GB" sz="2800" dirty="0" err="1" smtClean="0"/>
              <a:t>WGDisasters</a:t>
            </a:r>
            <a:r>
              <a:rPr lang="en-GB" sz="2800" dirty="0" smtClean="0"/>
              <a:t> </a:t>
            </a:r>
            <a:r>
              <a:rPr lang="en-GB" sz="2800" b="0" dirty="0" smtClean="0"/>
              <a:t>(</a:t>
            </a:r>
            <a:r>
              <a:rPr lang="en-GB" sz="2800" b="0" dirty="0" err="1" smtClean="0"/>
              <a:t>cont</a:t>
            </a:r>
            <a:r>
              <a:rPr lang="en-GB" sz="2800" b="0" dirty="0" smtClean="0"/>
              <a:t>’)</a:t>
            </a:r>
            <a:r>
              <a:rPr lang="en-GB" sz="2800" dirty="0" smtClean="0"/>
              <a:t> </a:t>
            </a:r>
            <a:endParaRPr lang="en-GB" sz="2800" dirty="0"/>
          </a:p>
        </p:txBody>
      </p:sp>
    </p:spTree>
    <p:extLst>
      <p:ext uri="{BB962C8B-B14F-4D97-AF65-F5344CB8AC3E}">
        <p14:creationId xmlns:p14="http://schemas.microsoft.com/office/powerpoint/2010/main" val="249312849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GB" dirty="0" smtClean="0"/>
              <a:t>Proposed structure </a:t>
            </a:r>
            <a:r>
              <a:rPr lang="en-GB" sz="2000" b="0" dirty="0"/>
              <a:t>(slide </a:t>
            </a:r>
            <a:r>
              <a:rPr lang="en-GB" sz="2000" b="0" dirty="0" smtClean="0"/>
              <a:t>18) </a:t>
            </a:r>
            <a:r>
              <a:rPr lang="en-GB" dirty="0" smtClean="0"/>
              <a:t>ensures a smooth transition from previous situation </a:t>
            </a:r>
            <a:r>
              <a:rPr lang="en-GB" sz="2000" b="0" dirty="0" smtClean="0"/>
              <a:t>(slides </a:t>
            </a:r>
            <a:r>
              <a:rPr lang="en-GB" sz="2000" b="0" dirty="0" smtClean="0"/>
              <a:t>4 </a:t>
            </a:r>
            <a:r>
              <a:rPr lang="en-GB" sz="2000" b="0" dirty="0" smtClean="0"/>
              <a:t>to </a:t>
            </a:r>
            <a:r>
              <a:rPr lang="en-GB" sz="2000" b="0" dirty="0" smtClean="0"/>
              <a:t>7)</a:t>
            </a:r>
            <a:r>
              <a:rPr lang="en-GB" dirty="0" smtClean="0"/>
              <a:t>, </a:t>
            </a:r>
            <a:r>
              <a:rPr lang="en-GB" dirty="0" smtClean="0"/>
              <a:t>addresses the constraints identified </a:t>
            </a:r>
            <a:r>
              <a:rPr lang="en-GB" sz="2000" b="0" dirty="0"/>
              <a:t>(slides </a:t>
            </a:r>
            <a:r>
              <a:rPr lang="en-GB" sz="2000" b="0" dirty="0"/>
              <a:t>8</a:t>
            </a:r>
            <a:r>
              <a:rPr lang="en-GB" sz="2000" b="0" dirty="0" smtClean="0"/>
              <a:t> </a:t>
            </a:r>
            <a:r>
              <a:rPr lang="en-GB" sz="2000" b="0" dirty="0"/>
              <a:t>to </a:t>
            </a:r>
            <a:r>
              <a:rPr lang="en-GB" sz="2000" b="0" dirty="0"/>
              <a:t>9</a:t>
            </a:r>
            <a:r>
              <a:rPr lang="en-GB" sz="2000" b="0" dirty="0" smtClean="0"/>
              <a:t>) </a:t>
            </a:r>
            <a:r>
              <a:rPr lang="en-GB" dirty="0"/>
              <a:t>and </a:t>
            </a:r>
            <a:r>
              <a:rPr lang="en-GB" dirty="0" smtClean="0"/>
              <a:t>shall serve the </a:t>
            </a:r>
            <a:r>
              <a:rPr lang="en-GB" dirty="0"/>
              <a:t>WG’s goals &amp; objectives</a:t>
            </a:r>
            <a:r>
              <a:rPr lang="en-GB" sz="2000" b="0" dirty="0"/>
              <a:t> (slides </a:t>
            </a:r>
            <a:r>
              <a:rPr lang="en-GB" sz="2000" b="0" dirty="0" smtClean="0"/>
              <a:t>11</a:t>
            </a:r>
            <a:r>
              <a:rPr lang="en-GB" sz="2000" b="0" dirty="0" smtClean="0"/>
              <a:t> </a:t>
            </a:r>
            <a:r>
              <a:rPr lang="en-GB" sz="2000" b="0" dirty="0"/>
              <a:t>to </a:t>
            </a:r>
            <a:r>
              <a:rPr lang="en-GB" sz="2000" b="0" dirty="0" smtClean="0"/>
              <a:t>13) </a:t>
            </a:r>
            <a:endParaRPr lang="en-GB" sz="2000" b="0" dirty="0" smtClean="0"/>
          </a:p>
          <a:p>
            <a:endParaRPr lang="en-GB" sz="2000" b="0" dirty="0"/>
          </a:p>
          <a:p>
            <a:r>
              <a:rPr lang="en-GB" dirty="0" smtClean="0"/>
              <a:t>All </a:t>
            </a:r>
            <a:r>
              <a:rPr lang="en-GB" dirty="0"/>
              <a:t>CEOS Agencies involved in disaster </a:t>
            </a:r>
            <a:r>
              <a:rPr lang="en-GB" dirty="0" smtClean="0"/>
              <a:t>activities, have worked together since 2013 CEOS Plenary to agree on proposed structure.</a:t>
            </a:r>
          </a:p>
          <a:p>
            <a:endParaRPr lang="en-GB" dirty="0"/>
          </a:p>
          <a:p>
            <a:r>
              <a:rPr lang="en-GB" dirty="0" smtClean="0"/>
              <a:t>Overview of structure presented to several CEOS SEC </a:t>
            </a:r>
            <a:r>
              <a:rPr lang="en-GB" dirty="0" err="1" smtClean="0"/>
              <a:t>telecons</a:t>
            </a:r>
            <a:r>
              <a:rPr lang="en-GB" dirty="0" smtClean="0"/>
              <a:t> and discussed in detail with CEOS SIT Chair</a:t>
            </a:r>
          </a:p>
          <a:p>
            <a:pPr lvl="1"/>
            <a:r>
              <a:rPr lang="en-GB" dirty="0" smtClean="0"/>
              <a:t>Proposal amended to take into account suggestions from CEOS SIT Chair </a:t>
            </a:r>
            <a:r>
              <a:rPr lang="en-GB" sz="1800" b="0" dirty="0" smtClean="0"/>
              <a:t>(27 Jan. 2014)</a:t>
            </a:r>
            <a:endParaRPr lang="en-GB" sz="1800" b="0" dirty="0"/>
          </a:p>
        </p:txBody>
      </p:sp>
      <p:sp>
        <p:nvSpPr>
          <p:cNvPr id="3" name="Title 2"/>
          <p:cNvSpPr>
            <a:spLocks noGrp="1"/>
          </p:cNvSpPr>
          <p:nvPr>
            <p:ph type="title"/>
          </p:nvPr>
        </p:nvSpPr>
        <p:spPr/>
        <p:txBody>
          <a:bodyPr/>
          <a:lstStyle/>
          <a:p>
            <a:r>
              <a:rPr lang="en-GB" dirty="0" smtClean="0"/>
              <a:t>WGDisasters Structure</a:t>
            </a:r>
            <a:endParaRPr lang="en-GB" dirty="0"/>
          </a:p>
        </p:txBody>
      </p:sp>
    </p:spTree>
    <p:extLst>
      <p:ext uri="{BB962C8B-B14F-4D97-AF65-F5344CB8AC3E}">
        <p14:creationId xmlns:p14="http://schemas.microsoft.com/office/powerpoint/2010/main" val="344833806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0" indent="0">
              <a:buNone/>
            </a:pPr>
            <a:endParaRPr lang="en-GB" dirty="0"/>
          </a:p>
        </p:txBody>
      </p:sp>
      <p:sp>
        <p:nvSpPr>
          <p:cNvPr id="3" name="Title 2"/>
          <p:cNvSpPr>
            <a:spLocks noGrp="1"/>
          </p:cNvSpPr>
          <p:nvPr>
            <p:ph type="title"/>
          </p:nvPr>
        </p:nvSpPr>
        <p:spPr/>
        <p:txBody>
          <a:bodyPr/>
          <a:lstStyle/>
          <a:p>
            <a:r>
              <a:rPr lang="en-GB" dirty="0" smtClean="0"/>
              <a:t>Roles &amp; Functions - Overview</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823509631"/>
              </p:ext>
            </p:extLst>
          </p:nvPr>
        </p:nvGraphicFramePr>
        <p:xfrm>
          <a:off x="240142" y="1440872"/>
          <a:ext cx="8624458" cy="5283256"/>
        </p:xfrm>
        <a:graphic>
          <a:graphicData uri="http://schemas.openxmlformats.org/drawingml/2006/table">
            <a:tbl>
              <a:tblPr firstRow="1" bandRow="1">
                <a:tableStyleId>{073A0DAA-6AF3-43AB-8588-CEC1D06C72B9}</a:tableStyleId>
              </a:tblPr>
              <a:tblGrid>
                <a:gridCol w="3417458"/>
                <a:gridCol w="5207000"/>
              </a:tblGrid>
              <a:tr h="676496">
                <a:tc>
                  <a:txBody>
                    <a:bodyPr/>
                    <a:lstStyle/>
                    <a:p>
                      <a:r>
                        <a:rPr lang="en-GB" dirty="0" smtClean="0"/>
                        <a:t>Title</a:t>
                      </a:r>
                      <a:endParaRPr lang="en-GB" dirty="0"/>
                    </a:p>
                  </a:txBody>
                  <a:tcPr/>
                </a:tc>
                <a:tc>
                  <a:txBody>
                    <a:bodyPr/>
                    <a:lstStyle/>
                    <a:p>
                      <a:r>
                        <a:rPr lang="en-GB" dirty="0" smtClean="0"/>
                        <a:t>Role</a:t>
                      </a:r>
                      <a:r>
                        <a:rPr lang="en-GB" baseline="0" dirty="0" smtClean="0"/>
                        <a:t> held by</a:t>
                      </a:r>
                      <a:endParaRPr lang="en-GB" dirty="0"/>
                    </a:p>
                  </a:txBody>
                  <a:tcPr/>
                </a:tc>
              </a:tr>
              <a:tr h="575032">
                <a:tc>
                  <a:txBody>
                    <a:bodyPr/>
                    <a:lstStyle/>
                    <a:p>
                      <a:r>
                        <a:rPr lang="en-GB" b="1" dirty="0" smtClean="0"/>
                        <a:t>WG  Chair</a:t>
                      </a:r>
                      <a:endParaRPr lang="en-GB" b="1" dirty="0"/>
                    </a:p>
                  </a:txBody>
                  <a:tcPr/>
                </a:tc>
                <a:tc>
                  <a:txBody>
                    <a:bodyPr/>
                    <a:lstStyle/>
                    <a:p>
                      <a:r>
                        <a:rPr lang="en-GB" dirty="0" err="1" smtClean="0"/>
                        <a:t>I.Petiteville</a:t>
                      </a:r>
                      <a:r>
                        <a:rPr lang="en-GB" dirty="0" smtClean="0"/>
                        <a:t> (</a:t>
                      </a:r>
                      <a:r>
                        <a:rPr lang="en-GB" b="1" dirty="0" smtClean="0"/>
                        <a:t>ESA</a:t>
                      </a:r>
                      <a:r>
                        <a:rPr lang="en-GB" dirty="0" smtClean="0"/>
                        <a:t>) with Secretarial support</a:t>
                      </a:r>
                      <a:r>
                        <a:rPr lang="en-GB" baseline="0" dirty="0" smtClean="0"/>
                        <a:t> (</a:t>
                      </a:r>
                      <a:r>
                        <a:rPr lang="en-GB" baseline="0" dirty="0" err="1" smtClean="0"/>
                        <a:t>A.Eddy</a:t>
                      </a:r>
                      <a:r>
                        <a:rPr lang="en-GB" baseline="0" dirty="0" smtClean="0"/>
                        <a:t>)</a:t>
                      </a:r>
                      <a:endParaRPr lang="en-GB" dirty="0"/>
                    </a:p>
                  </a:txBody>
                  <a:tcPr/>
                </a:tc>
              </a:tr>
              <a:tr h="584200">
                <a:tc>
                  <a:txBody>
                    <a:bodyPr/>
                    <a:lstStyle/>
                    <a:p>
                      <a:r>
                        <a:rPr lang="en-GB" b="1" dirty="0" smtClean="0"/>
                        <a:t>WG  Vice-Chair</a:t>
                      </a:r>
                      <a:endParaRPr lang="en-GB" b="1" dirty="0"/>
                    </a:p>
                  </a:txBody>
                  <a:tcPr/>
                </a:tc>
                <a:tc>
                  <a:txBody>
                    <a:bodyPr/>
                    <a:lstStyle/>
                    <a:p>
                      <a:r>
                        <a:rPr lang="en-GB" dirty="0" err="1" smtClean="0"/>
                        <a:t>S.Chalifoux</a:t>
                      </a:r>
                      <a:r>
                        <a:rPr lang="en-GB" baseline="0" dirty="0" smtClean="0"/>
                        <a:t> (</a:t>
                      </a:r>
                      <a:r>
                        <a:rPr lang="en-GB" b="1" baseline="0" dirty="0" smtClean="0"/>
                        <a:t>CSA</a:t>
                      </a:r>
                      <a:r>
                        <a:rPr lang="en-GB" baseline="0" dirty="0" smtClean="0"/>
                        <a:t>)</a:t>
                      </a:r>
                      <a:endParaRPr lang="en-GB" dirty="0"/>
                    </a:p>
                  </a:txBody>
                  <a:tcPr/>
                </a:tc>
              </a:tr>
              <a:tr h="676496">
                <a:tc>
                  <a:txBody>
                    <a:bodyPr/>
                    <a:lstStyle/>
                    <a:p>
                      <a:r>
                        <a:rPr lang="en-GB" b="1" dirty="0" smtClean="0"/>
                        <a:t>Liaison  to GEO Disaster SBA</a:t>
                      </a:r>
                      <a:endParaRPr lang="en-GB" b="1" dirty="0"/>
                    </a:p>
                  </a:txBody>
                  <a:tcPr/>
                </a:tc>
                <a:tc>
                  <a:txBody>
                    <a:bodyPr/>
                    <a:lstStyle/>
                    <a:p>
                      <a:r>
                        <a:rPr lang="en-GB" dirty="0" err="1" smtClean="0"/>
                        <a:t>F.Lindsay</a:t>
                      </a:r>
                      <a:r>
                        <a:rPr lang="en-GB" dirty="0" smtClean="0"/>
                        <a:t> (</a:t>
                      </a:r>
                      <a:r>
                        <a:rPr lang="en-GB" b="1" dirty="0" smtClean="0"/>
                        <a:t>NASA</a:t>
                      </a:r>
                      <a:r>
                        <a:rPr lang="en-GB" dirty="0" smtClean="0"/>
                        <a:t>). </a:t>
                      </a:r>
                      <a:r>
                        <a:rPr lang="en-GB" dirty="0" smtClean="0">
                          <a:solidFill>
                            <a:srgbClr val="FF0000"/>
                          </a:solidFill>
                        </a:rPr>
                        <a:t>Outgoing</a:t>
                      </a:r>
                      <a:r>
                        <a:rPr lang="en-GB" baseline="0" dirty="0" smtClean="0">
                          <a:solidFill>
                            <a:srgbClr val="FF0000"/>
                          </a:solidFill>
                        </a:rPr>
                        <a:t> </a:t>
                      </a:r>
                      <a:r>
                        <a:rPr lang="en-GB" baseline="0" dirty="0" smtClean="0"/>
                        <a:t>GEO Disaster Task Coordinator</a:t>
                      </a:r>
                      <a:endParaRPr lang="en-GB" dirty="0"/>
                    </a:p>
                  </a:txBody>
                  <a:tcPr/>
                </a:tc>
              </a:tr>
              <a:tr h="676496">
                <a:tc>
                  <a:txBody>
                    <a:bodyPr/>
                    <a:lstStyle/>
                    <a:p>
                      <a:r>
                        <a:rPr lang="en-GB" b="1" dirty="0" smtClean="0"/>
                        <a:t>Liaison to User Communities </a:t>
                      </a:r>
                    </a:p>
                    <a:p>
                      <a:endParaRPr lang="en-GB" b="1" dirty="0"/>
                    </a:p>
                  </a:txBody>
                  <a:tcPr/>
                </a:tc>
                <a:tc>
                  <a:txBody>
                    <a:bodyPr/>
                    <a:lstStyle/>
                    <a:p>
                      <a:r>
                        <a:rPr lang="en-GB" dirty="0" smtClean="0"/>
                        <a:t>One</a:t>
                      </a:r>
                      <a:r>
                        <a:rPr lang="en-GB" baseline="0" dirty="0" smtClean="0"/>
                        <a:t> or two persons. Still to be identified</a:t>
                      </a:r>
                      <a:endParaRPr lang="en-GB" dirty="0"/>
                    </a:p>
                  </a:txBody>
                  <a:tcPr/>
                </a:tc>
              </a:tr>
              <a:tr h="676496">
                <a:tc>
                  <a:txBody>
                    <a:bodyPr/>
                    <a:lstStyle/>
                    <a:p>
                      <a:r>
                        <a:rPr lang="en-GB" b="1" dirty="0" smtClean="0"/>
                        <a:t>“Vertical” Thematic</a:t>
                      </a:r>
                      <a:r>
                        <a:rPr lang="en-GB" b="1" baseline="0" dirty="0" smtClean="0"/>
                        <a:t> Teams</a:t>
                      </a:r>
                      <a:endParaRPr lang="en-GB" b="1" dirty="0"/>
                    </a:p>
                  </a:txBody>
                  <a:tcPr/>
                </a:tc>
                <a:tc>
                  <a:txBody>
                    <a:bodyPr/>
                    <a:lstStyle/>
                    <a:p>
                      <a:r>
                        <a:rPr lang="en-GB" i="1" dirty="0" smtClean="0"/>
                        <a:t>See next slide # 14</a:t>
                      </a:r>
                      <a:endParaRPr lang="en-GB" i="1" dirty="0"/>
                    </a:p>
                  </a:txBody>
                  <a:tcPr/>
                </a:tc>
              </a:tr>
              <a:tr h="676496">
                <a:tc>
                  <a:txBody>
                    <a:bodyPr/>
                    <a:lstStyle/>
                    <a:p>
                      <a:r>
                        <a:rPr lang="en-GB" b="1" dirty="0" smtClean="0"/>
                        <a:t>“Horizontal” Cross-Hazard</a:t>
                      </a:r>
                      <a:r>
                        <a:rPr lang="en-GB" b="1" baseline="0" dirty="0" smtClean="0"/>
                        <a:t> Teams</a:t>
                      </a:r>
                      <a:endParaRPr lang="en-GB"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i="1" dirty="0" smtClean="0"/>
                        <a:t>See next slide # 15</a:t>
                      </a:r>
                    </a:p>
                    <a:p>
                      <a:endParaRPr lang="en-GB" i="1" dirty="0"/>
                    </a:p>
                  </a:txBody>
                  <a:tcPr/>
                </a:tc>
              </a:tr>
              <a:tr h="676496">
                <a:tc>
                  <a:txBody>
                    <a:bodyPr/>
                    <a:lstStyle/>
                    <a:p>
                      <a:r>
                        <a:rPr lang="en-GB" b="1" dirty="0" smtClean="0"/>
                        <a:t>WG</a:t>
                      </a:r>
                      <a:r>
                        <a:rPr lang="en-GB" b="1" baseline="0" dirty="0" smtClean="0"/>
                        <a:t> Experts</a:t>
                      </a:r>
                      <a:endParaRPr lang="en-GB" b="1" dirty="0"/>
                    </a:p>
                  </a:txBody>
                  <a:tcPr/>
                </a:tc>
                <a:tc>
                  <a:txBody>
                    <a:bodyPr/>
                    <a:lstStyle/>
                    <a:p>
                      <a:r>
                        <a:rPr lang="en-GB" dirty="0" smtClean="0"/>
                        <a:t>Several experts that do not</a:t>
                      </a:r>
                      <a:r>
                        <a:rPr lang="en-GB" baseline="0" dirty="0" smtClean="0"/>
                        <a:t> belong to any specific team.</a:t>
                      </a:r>
                      <a:endParaRPr lang="en-GB" dirty="0"/>
                    </a:p>
                  </a:txBody>
                  <a:tcPr/>
                </a:tc>
              </a:tr>
            </a:tbl>
          </a:graphicData>
        </a:graphic>
      </p:graphicFrame>
    </p:spTree>
    <p:extLst>
      <p:ext uri="{BB962C8B-B14F-4D97-AF65-F5344CB8AC3E}">
        <p14:creationId xmlns:p14="http://schemas.microsoft.com/office/powerpoint/2010/main" val="376178384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81000" y="4245169"/>
            <a:ext cx="8686800" cy="517331"/>
          </a:xfrm>
        </p:spPr>
        <p:txBody>
          <a:bodyPr/>
          <a:lstStyle/>
          <a:p>
            <a:pPr marL="0" indent="0" algn="ctr">
              <a:buNone/>
            </a:pPr>
            <a:r>
              <a:rPr lang="en-GB" dirty="0" smtClean="0">
                <a:solidFill>
                  <a:schemeClr val="accent4">
                    <a:lumMod val="75000"/>
                    <a:lumOff val="25000"/>
                  </a:schemeClr>
                </a:solidFill>
              </a:rPr>
              <a:t>“Vertical” Thematic Teams</a:t>
            </a:r>
            <a:endParaRPr lang="en-GB" dirty="0">
              <a:solidFill>
                <a:schemeClr val="accent4">
                  <a:lumMod val="75000"/>
                  <a:lumOff val="25000"/>
                </a:schemeClr>
              </a:solidFill>
            </a:endParaRPr>
          </a:p>
        </p:txBody>
      </p:sp>
      <p:sp>
        <p:nvSpPr>
          <p:cNvPr id="3" name="Title 2"/>
          <p:cNvSpPr>
            <a:spLocks noGrp="1"/>
          </p:cNvSpPr>
          <p:nvPr>
            <p:ph type="title"/>
          </p:nvPr>
        </p:nvSpPr>
        <p:spPr>
          <a:xfrm>
            <a:off x="1587500" y="188913"/>
            <a:ext cx="7480300" cy="501650"/>
          </a:xfrm>
        </p:spPr>
        <p:txBody>
          <a:bodyPr/>
          <a:lstStyle/>
          <a:p>
            <a:r>
              <a:rPr lang="en-GB" dirty="0" smtClean="0"/>
              <a:t>Roles &amp; Functions </a:t>
            </a:r>
            <a:r>
              <a:rPr lang="en-GB" b="0" i="1" dirty="0" smtClean="0"/>
              <a:t>(</a:t>
            </a:r>
            <a:r>
              <a:rPr lang="en-GB" b="0" i="1" dirty="0" err="1" smtClean="0"/>
              <a:t>cont</a:t>
            </a:r>
            <a:r>
              <a:rPr lang="en-GB" b="0" i="1" dirty="0" smtClean="0"/>
              <a:t>’)</a:t>
            </a:r>
            <a:endParaRPr lang="en-GB" b="0" i="1" dirty="0"/>
          </a:p>
        </p:txBody>
      </p:sp>
      <p:graphicFrame>
        <p:nvGraphicFramePr>
          <p:cNvPr id="4" name="Table 3"/>
          <p:cNvGraphicFramePr>
            <a:graphicFrameLocks noGrp="1"/>
          </p:cNvGraphicFramePr>
          <p:nvPr>
            <p:extLst>
              <p:ext uri="{D42A27DB-BD31-4B8C-83A1-F6EECF244321}">
                <p14:modId xmlns:p14="http://schemas.microsoft.com/office/powerpoint/2010/main" val="1832723744"/>
              </p:ext>
            </p:extLst>
          </p:nvPr>
        </p:nvGraphicFramePr>
        <p:xfrm>
          <a:off x="302484" y="1408816"/>
          <a:ext cx="8624458" cy="2633152"/>
        </p:xfrm>
        <a:graphic>
          <a:graphicData uri="http://schemas.openxmlformats.org/drawingml/2006/table">
            <a:tbl>
              <a:tblPr firstRow="1" bandRow="1">
                <a:tableStyleId>{073A0DAA-6AF3-43AB-8588-CEC1D06C72B9}</a:tableStyleId>
              </a:tblPr>
              <a:tblGrid>
                <a:gridCol w="3417458"/>
                <a:gridCol w="5207000"/>
              </a:tblGrid>
              <a:tr h="676496">
                <a:tc>
                  <a:txBody>
                    <a:bodyPr/>
                    <a:lstStyle/>
                    <a:p>
                      <a:r>
                        <a:rPr lang="en-GB" dirty="0" smtClean="0"/>
                        <a:t>Title</a:t>
                      </a:r>
                      <a:endParaRPr lang="en-GB" dirty="0"/>
                    </a:p>
                  </a:txBody>
                  <a:tcPr/>
                </a:tc>
                <a:tc>
                  <a:txBody>
                    <a:bodyPr/>
                    <a:lstStyle/>
                    <a:p>
                      <a:r>
                        <a:rPr lang="en-GB" dirty="0" smtClean="0"/>
                        <a:t>Team</a:t>
                      </a:r>
                      <a:r>
                        <a:rPr lang="en-GB" baseline="0" dirty="0" smtClean="0"/>
                        <a:t> Members</a:t>
                      </a:r>
                      <a:endParaRPr lang="en-GB" dirty="0"/>
                    </a:p>
                  </a:txBody>
                  <a:tcPr/>
                </a:tc>
              </a:tr>
              <a:tr h="575032">
                <a:tc>
                  <a:txBody>
                    <a:bodyPr/>
                    <a:lstStyle/>
                    <a:p>
                      <a:r>
                        <a:rPr lang="en-GB" b="1" dirty="0" smtClean="0"/>
                        <a:t>Floods Team</a:t>
                      </a:r>
                      <a:endParaRPr lang="en-GB" b="1" dirty="0"/>
                    </a:p>
                  </a:txBody>
                  <a:tcPr/>
                </a:tc>
                <a:tc>
                  <a:txBody>
                    <a:bodyPr/>
                    <a:lstStyle/>
                    <a:p>
                      <a:r>
                        <a:rPr lang="en-GB" dirty="0" err="1" smtClean="0"/>
                        <a:t>S.Frye</a:t>
                      </a:r>
                      <a:r>
                        <a:rPr lang="en-GB" baseline="0" dirty="0" smtClean="0"/>
                        <a:t> (</a:t>
                      </a:r>
                      <a:r>
                        <a:rPr lang="en-GB" b="1" baseline="0" dirty="0" smtClean="0"/>
                        <a:t>NASA</a:t>
                      </a:r>
                      <a:r>
                        <a:rPr lang="en-GB" baseline="0" dirty="0" smtClean="0"/>
                        <a:t>) and B. Kuligowski (</a:t>
                      </a:r>
                      <a:r>
                        <a:rPr lang="en-GB" b="1" baseline="0" dirty="0" smtClean="0"/>
                        <a:t>NOAA</a:t>
                      </a:r>
                      <a:r>
                        <a:rPr lang="en-GB" baseline="0" dirty="0" smtClean="0"/>
                        <a:t>) as co-Leads +  Experts (CEOS and non-CEOS)</a:t>
                      </a:r>
                      <a:endParaRPr lang="en-GB" dirty="0"/>
                    </a:p>
                  </a:txBody>
                  <a:tcPr/>
                </a:tc>
              </a:tr>
              <a:tr h="584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Seismic</a:t>
                      </a:r>
                      <a:r>
                        <a:rPr lang="en-GB" b="1" baseline="0" dirty="0" smtClean="0"/>
                        <a:t> Hazards </a:t>
                      </a:r>
                      <a:r>
                        <a:rPr lang="en-GB" b="1" dirty="0" smtClean="0"/>
                        <a:t>Team</a:t>
                      </a:r>
                    </a:p>
                    <a:p>
                      <a:endParaRPr lang="en-GB" b="1" dirty="0"/>
                    </a:p>
                  </a:txBody>
                  <a:tcPr/>
                </a:tc>
                <a:tc>
                  <a:txBody>
                    <a:bodyPr/>
                    <a:lstStyle/>
                    <a:p>
                      <a:r>
                        <a:rPr lang="en-GB" dirty="0" err="1" smtClean="0"/>
                        <a:t>P.Bally</a:t>
                      </a:r>
                      <a:r>
                        <a:rPr lang="en-GB" dirty="0" smtClean="0"/>
                        <a:t> (</a:t>
                      </a:r>
                      <a:r>
                        <a:rPr lang="en-GB" b="1" dirty="0" smtClean="0"/>
                        <a:t>ESA</a:t>
                      </a:r>
                      <a:r>
                        <a:rPr lang="en-GB" dirty="0" smtClean="0"/>
                        <a:t>) and</a:t>
                      </a:r>
                      <a:r>
                        <a:rPr lang="en-GB" baseline="0" dirty="0" smtClean="0"/>
                        <a:t> </a:t>
                      </a:r>
                      <a:r>
                        <a:rPr lang="en-GB" baseline="0" dirty="0" err="1" smtClean="0"/>
                        <a:t>J.Hoffmann</a:t>
                      </a:r>
                      <a:r>
                        <a:rPr lang="en-GB" baseline="0" dirty="0" smtClean="0"/>
                        <a:t> (</a:t>
                      </a:r>
                      <a:r>
                        <a:rPr lang="en-GB" b="1" baseline="0" dirty="0" smtClean="0"/>
                        <a:t>DLR</a:t>
                      </a:r>
                      <a:r>
                        <a:rPr lang="en-GB" baseline="0" dirty="0" smtClean="0"/>
                        <a:t>) as co-Leads +  Experts (CEOS and non-CEOS)</a:t>
                      </a:r>
                      <a:endParaRPr lang="en-GB" dirty="0"/>
                    </a:p>
                  </a:txBody>
                  <a:tcPr/>
                </a:tc>
              </a:tr>
              <a:tr h="67649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Volcanoes Team</a:t>
                      </a:r>
                    </a:p>
                    <a:p>
                      <a:endParaRPr lang="en-GB" b="1" dirty="0"/>
                    </a:p>
                  </a:txBody>
                  <a:tcPr/>
                </a:tc>
                <a:tc>
                  <a:txBody>
                    <a:bodyPr/>
                    <a:lstStyle/>
                    <a:p>
                      <a:r>
                        <a:rPr lang="en-GB" dirty="0" err="1" smtClean="0"/>
                        <a:t>M.Poland</a:t>
                      </a:r>
                      <a:r>
                        <a:rPr lang="en-GB" dirty="0" smtClean="0"/>
                        <a:t> (</a:t>
                      </a:r>
                      <a:r>
                        <a:rPr lang="en-GB" b="1" dirty="0" smtClean="0"/>
                        <a:t>USGS</a:t>
                      </a:r>
                      <a:r>
                        <a:rPr lang="en-GB" dirty="0" smtClean="0"/>
                        <a:t>) and </a:t>
                      </a:r>
                      <a:r>
                        <a:rPr lang="en-GB" dirty="0" err="1" smtClean="0"/>
                        <a:t>S.Zoffoli</a:t>
                      </a:r>
                      <a:r>
                        <a:rPr lang="en-GB" baseline="0" dirty="0" smtClean="0"/>
                        <a:t> (</a:t>
                      </a:r>
                      <a:r>
                        <a:rPr lang="en-GB" b="1" baseline="0" dirty="0" smtClean="0"/>
                        <a:t>ASI</a:t>
                      </a:r>
                      <a:r>
                        <a:rPr lang="en-GB" baseline="0" dirty="0" smtClean="0"/>
                        <a:t>) as co-Leads +  Experts (CEOS and non-CEOS)</a:t>
                      </a:r>
                      <a:endParaRPr lang="en-GB" dirty="0"/>
                    </a:p>
                  </a:txBody>
                  <a:tcPr/>
                </a:tc>
              </a:tr>
            </a:tbl>
          </a:graphicData>
        </a:graphic>
      </p:graphicFrame>
    </p:spTree>
    <p:extLst>
      <p:ext uri="{BB962C8B-B14F-4D97-AF65-F5344CB8AC3E}">
        <p14:creationId xmlns:p14="http://schemas.microsoft.com/office/powerpoint/2010/main" val="82796728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0" y="188913"/>
            <a:ext cx="7480300" cy="501650"/>
          </a:xfrm>
        </p:spPr>
        <p:txBody>
          <a:bodyPr/>
          <a:lstStyle/>
          <a:p>
            <a:r>
              <a:rPr lang="en-GB" dirty="0" smtClean="0"/>
              <a:t>Roles &amp; Functions </a:t>
            </a:r>
            <a:r>
              <a:rPr lang="en-GB" b="0" i="1" dirty="0" smtClean="0"/>
              <a:t>(</a:t>
            </a:r>
            <a:r>
              <a:rPr lang="en-GB" b="0" i="1" dirty="0" err="1" smtClean="0"/>
              <a:t>cont</a:t>
            </a:r>
            <a:r>
              <a:rPr lang="en-GB" b="0" i="1" dirty="0" smtClean="0"/>
              <a:t>’)</a:t>
            </a:r>
            <a:endParaRPr lang="en-GB" b="0" i="1" dirty="0"/>
          </a:p>
        </p:txBody>
      </p:sp>
      <p:graphicFrame>
        <p:nvGraphicFramePr>
          <p:cNvPr id="4" name="Table 3"/>
          <p:cNvGraphicFramePr>
            <a:graphicFrameLocks noGrp="1"/>
          </p:cNvGraphicFramePr>
          <p:nvPr>
            <p:extLst>
              <p:ext uri="{D42A27DB-BD31-4B8C-83A1-F6EECF244321}">
                <p14:modId xmlns:p14="http://schemas.microsoft.com/office/powerpoint/2010/main" val="1831688085"/>
              </p:ext>
            </p:extLst>
          </p:nvPr>
        </p:nvGraphicFramePr>
        <p:xfrm>
          <a:off x="302484" y="1408816"/>
          <a:ext cx="8624457" cy="4699856"/>
        </p:xfrm>
        <a:graphic>
          <a:graphicData uri="http://schemas.openxmlformats.org/drawingml/2006/table">
            <a:tbl>
              <a:tblPr firstRow="1" bandRow="1">
                <a:tableStyleId>{073A0DAA-6AF3-43AB-8588-CEC1D06C72B9}</a:tableStyleId>
              </a:tblPr>
              <a:tblGrid>
                <a:gridCol w="1831116"/>
                <a:gridCol w="4000500"/>
                <a:gridCol w="2792841"/>
              </a:tblGrid>
              <a:tr h="676496">
                <a:tc>
                  <a:txBody>
                    <a:bodyPr/>
                    <a:lstStyle/>
                    <a:p>
                      <a:r>
                        <a:rPr lang="en-GB" dirty="0" smtClean="0"/>
                        <a:t>Title</a:t>
                      </a:r>
                      <a:endParaRPr lang="en-GB" dirty="0"/>
                    </a:p>
                  </a:txBody>
                  <a:tcPr/>
                </a:tc>
                <a:tc>
                  <a:txBody>
                    <a:bodyPr/>
                    <a:lstStyle/>
                    <a:p>
                      <a:r>
                        <a:rPr lang="en-GB" dirty="0" smtClean="0"/>
                        <a:t>Function</a:t>
                      </a:r>
                      <a:endParaRPr lang="en-GB" dirty="0"/>
                    </a:p>
                  </a:txBody>
                  <a:tcPr/>
                </a:tc>
                <a:tc>
                  <a:txBody>
                    <a:bodyPr/>
                    <a:lstStyle/>
                    <a:p>
                      <a:r>
                        <a:rPr lang="en-GB" dirty="0" smtClean="0"/>
                        <a:t>Team</a:t>
                      </a:r>
                      <a:r>
                        <a:rPr lang="en-GB" baseline="0" dirty="0" smtClean="0"/>
                        <a:t> Members</a:t>
                      </a:r>
                      <a:endParaRPr lang="en-GB" dirty="0"/>
                    </a:p>
                  </a:txBody>
                  <a:tcPr/>
                </a:tc>
              </a:tr>
              <a:tr h="676496">
                <a:tc>
                  <a:txBody>
                    <a:bodyPr/>
                    <a:lstStyle/>
                    <a:p>
                      <a:r>
                        <a:rPr lang="en-US" b="1" dirty="0" smtClean="0"/>
                        <a:t>Recovery Observatory Oversight Team</a:t>
                      </a:r>
                      <a:endParaRPr lang="en-GB" b="1" dirty="0"/>
                    </a:p>
                  </a:txBody>
                  <a:tcPr/>
                </a:tc>
                <a:tc>
                  <a:txBody>
                    <a:bodyPr/>
                    <a:lstStyle/>
                    <a:p>
                      <a:r>
                        <a:rPr lang="en-GB" dirty="0" smtClean="0"/>
                        <a:t>Define</a:t>
                      </a:r>
                      <a:r>
                        <a:rPr lang="en-GB" baseline="0" dirty="0" smtClean="0"/>
                        <a:t> and implement the concept of Recovery Observatory (RO).</a:t>
                      </a:r>
                    </a:p>
                    <a:p>
                      <a:r>
                        <a:rPr lang="en-GB" sz="1600" i="1" baseline="0" dirty="0" smtClean="0">
                          <a:solidFill>
                            <a:schemeClr val="bg2">
                              <a:lumMod val="50000"/>
                            </a:schemeClr>
                          </a:solidFill>
                        </a:rPr>
                        <a:t>Note: no automatic engagement from Agencies involved, to provide data when 1</a:t>
                      </a:r>
                      <a:r>
                        <a:rPr lang="en-GB" sz="1600" i="1" baseline="30000" dirty="0" smtClean="0">
                          <a:solidFill>
                            <a:schemeClr val="bg2">
                              <a:lumMod val="50000"/>
                            </a:schemeClr>
                          </a:solidFill>
                        </a:rPr>
                        <a:t>st</a:t>
                      </a:r>
                      <a:r>
                        <a:rPr lang="en-GB" sz="1600" i="1" baseline="0" dirty="0" smtClean="0">
                          <a:solidFill>
                            <a:schemeClr val="bg2">
                              <a:lumMod val="50000"/>
                            </a:schemeClr>
                          </a:solidFill>
                        </a:rPr>
                        <a:t> RO will be triggered.</a:t>
                      </a:r>
                      <a:endParaRPr lang="en-GB" sz="1600" i="1" dirty="0">
                        <a:solidFill>
                          <a:schemeClr val="bg2">
                            <a:lumMod val="50000"/>
                          </a:schemeClr>
                        </a:solidFill>
                      </a:endParaRPr>
                    </a:p>
                  </a:txBody>
                  <a:tcPr/>
                </a:tc>
                <a:tc>
                  <a:txBody>
                    <a:bodyPr/>
                    <a:lstStyle/>
                    <a:p>
                      <a:r>
                        <a:rPr lang="en-GB" dirty="0" err="1" smtClean="0"/>
                        <a:t>S.Hosford</a:t>
                      </a:r>
                      <a:r>
                        <a:rPr lang="en-GB" baseline="0" dirty="0" smtClean="0"/>
                        <a:t> (</a:t>
                      </a:r>
                      <a:r>
                        <a:rPr lang="en-GB" b="1" baseline="0" dirty="0" smtClean="0"/>
                        <a:t>CNES</a:t>
                      </a:r>
                      <a:r>
                        <a:rPr lang="en-GB" baseline="0" dirty="0" smtClean="0"/>
                        <a:t>) as Lead +  Experts (CEOS and non-CEOS)</a:t>
                      </a:r>
                      <a:endParaRPr lang="en-GB" dirty="0"/>
                    </a:p>
                  </a:txBody>
                  <a:tcPr/>
                </a:tc>
              </a:tr>
              <a:tr h="676496">
                <a:tc>
                  <a:txBody>
                    <a:bodyPr/>
                    <a:lstStyle/>
                    <a:p>
                      <a:r>
                        <a:rPr lang="en-GB" b="1" dirty="0" smtClean="0"/>
                        <a:t>WTT Team –</a:t>
                      </a:r>
                    </a:p>
                    <a:p>
                      <a:r>
                        <a:rPr lang="en-GB" b="0" dirty="0" smtClean="0"/>
                        <a:t>(2015 WCDRR – HFA2 Team )</a:t>
                      </a:r>
                      <a:endParaRPr lang="en-GB" b="0" dirty="0"/>
                    </a:p>
                  </a:txBody>
                  <a:tcPr/>
                </a:tc>
                <a:tc>
                  <a:txBody>
                    <a:bodyPr/>
                    <a:lstStyle/>
                    <a:p>
                      <a:r>
                        <a:rPr lang="en-GB" i="0" dirty="0" smtClean="0"/>
                        <a:t>Define and implement the strategy</a:t>
                      </a:r>
                      <a:r>
                        <a:rPr lang="en-GB" i="0" baseline="0" dirty="0" smtClean="0"/>
                        <a:t> to optimize the </a:t>
                      </a:r>
                      <a:r>
                        <a:rPr lang="en-GB" i="0" dirty="0" smtClean="0"/>
                        <a:t>participation</a:t>
                      </a:r>
                      <a:r>
                        <a:rPr lang="en-GB" i="0" baseline="0" dirty="0" smtClean="0"/>
                        <a:t> of CEOS in 2015 WCDRR (Japan, March 2015) and to position satellite EO in HFA2</a:t>
                      </a:r>
                      <a:endParaRPr lang="en-GB" i="0" dirty="0"/>
                    </a:p>
                  </a:txBody>
                  <a:tcPr/>
                </a:tc>
                <a:tc>
                  <a:txBody>
                    <a:bodyPr/>
                    <a:lstStyle/>
                    <a:p>
                      <a:r>
                        <a:rPr lang="en-GB" i="0" dirty="0" err="1" smtClean="0"/>
                        <a:t>C.Ishida</a:t>
                      </a:r>
                      <a:r>
                        <a:rPr lang="en-GB" i="0" dirty="0" smtClean="0"/>
                        <a:t> (</a:t>
                      </a:r>
                      <a:r>
                        <a:rPr lang="en-GB" b="1" i="0" dirty="0" smtClean="0"/>
                        <a:t>JAXA</a:t>
                      </a:r>
                      <a:r>
                        <a:rPr lang="en-GB" i="0" dirty="0" smtClean="0"/>
                        <a:t>) as Chair</a:t>
                      </a:r>
                      <a:r>
                        <a:rPr lang="en-GB" i="0" baseline="0" dirty="0" smtClean="0"/>
                        <a:t> + </a:t>
                      </a:r>
                      <a:r>
                        <a:rPr lang="en-GB" baseline="0" dirty="0" smtClean="0"/>
                        <a:t>Experts (CEOS and non-CEOS)</a:t>
                      </a:r>
                      <a:endParaRPr lang="en-GB" i="0" dirty="0"/>
                    </a:p>
                  </a:txBody>
                  <a:tcPr/>
                </a:tc>
              </a:tr>
              <a:tr h="676496">
                <a:tc>
                  <a:txBody>
                    <a:bodyPr/>
                    <a:lstStyle/>
                    <a:p>
                      <a:r>
                        <a:rPr lang="en-US" b="1" dirty="0" smtClean="0"/>
                        <a:t>Data Coordination Team</a:t>
                      </a:r>
                      <a:endParaRPr lang="en-GB"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Coordinate the response</a:t>
                      </a:r>
                      <a:r>
                        <a:rPr lang="en-US" b="0" baseline="0" dirty="0" smtClean="0"/>
                        <a:t> of space agencies to requirements from Thematic Teams and RO Team. </a:t>
                      </a:r>
                      <a:r>
                        <a:rPr lang="en-US" b="0" dirty="0" smtClean="0"/>
                        <a:t>Includes the responsibilities</a:t>
                      </a:r>
                      <a:r>
                        <a:rPr lang="en-US" b="0" baseline="0" dirty="0" smtClean="0"/>
                        <a:t> of </a:t>
                      </a:r>
                      <a:r>
                        <a:rPr lang="en-US" b="0" dirty="0" smtClean="0"/>
                        <a:t>former Supersite Coordination Team )</a:t>
                      </a:r>
                    </a:p>
                  </a:txBody>
                  <a:tcPr/>
                </a:tc>
                <a:tc>
                  <a:txBody>
                    <a:bodyPr/>
                    <a:lstStyle/>
                    <a:p>
                      <a:r>
                        <a:rPr lang="en-US" b="0" dirty="0" smtClean="0"/>
                        <a:t>Chair </a:t>
                      </a:r>
                      <a:r>
                        <a:rPr lang="en-US" b="0" i="1" dirty="0" smtClean="0"/>
                        <a:t>(not identified yet)</a:t>
                      </a:r>
                      <a:r>
                        <a:rPr lang="en-US" b="0" dirty="0" smtClean="0"/>
                        <a:t> + 1 Representative per Space Agency</a:t>
                      </a:r>
                      <a:r>
                        <a:rPr lang="en-US" b="0" baseline="0" dirty="0" smtClean="0"/>
                        <a:t> </a:t>
                      </a:r>
                      <a:r>
                        <a:rPr lang="en-US" sz="1600" b="0" i="1" baseline="0" dirty="0" smtClean="0"/>
                        <a:t>(see slide 17)</a:t>
                      </a:r>
                      <a:r>
                        <a:rPr lang="en-US" b="0" dirty="0" smtClean="0"/>
                        <a:t> </a:t>
                      </a:r>
                    </a:p>
                  </a:txBody>
                  <a:tcPr/>
                </a:tc>
              </a:tr>
            </a:tbl>
          </a:graphicData>
        </a:graphic>
      </p:graphicFrame>
      <p:sp>
        <p:nvSpPr>
          <p:cNvPr id="5" name="Content Placeholder 1"/>
          <p:cNvSpPr>
            <a:spLocks noGrp="1"/>
          </p:cNvSpPr>
          <p:nvPr>
            <p:ph sz="quarter" idx="11"/>
          </p:nvPr>
        </p:nvSpPr>
        <p:spPr>
          <a:xfrm>
            <a:off x="381000" y="6251769"/>
            <a:ext cx="8686800" cy="517331"/>
          </a:xfrm>
        </p:spPr>
        <p:txBody>
          <a:bodyPr/>
          <a:lstStyle/>
          <a:p>
            <a:pPr marL="0" indent="0" algn="ctr">
              <a:buNone/>
            </a:pPr>
            <a:r>
              <a:rPr lang="en-GB" dirty="0">
                <a:solidFill>
                  <a:schemeClr val="accent4">
                    <a:lumMod val="75000"/>
                    <a:lumOff val="25000"/>
                  </a:schemeClr>
                </a:solidFill>
              </a:rPr>
              <a:t>“Horizontal” Cross-Hazard Teams</a:t>
            </a:r>
          </a:p>
        </p:txBody>
      </p:sp>
    </p:spTree>
    <p:extLst>
      <p:ext uri="{BB962C8B-B14F-4D97-AF65-F5344CB8AC3E}">
        <p14:creationId xmlns:p14="http://schemas.microsoft.com/office/powerpoint/2010/main" val="50085093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179462" y="1552753"/>
            <a:ext cx="8888339" cy="5232608"/>
          </a:xfrm>
          <a:prstGeom prst="round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rgbClr val="000000"/>
              </a:solidFill>
              <a:effectLst/>
              <a:latin typeface="Tahoma" pitchFamily="34" charset="0"/>
            </a:endParaRPr>
          </a:p>
        </p:txBody>
      </p:sp>
      <p:sp>
        <p:nvSpPr>
          <p:cNvPr id="5" name="Rounded Rectangle 4"/>
          <p:cNvSpPr/>
          <p:nvPr/>
        </p:nvSpPr>
        <p:spPr bwMode="auto">
          <a:xfrm>
            <a:off x="3417069" y="3901370"/>
            <a:ext cx="2136923"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a:solidFill>
                  <a:srgbClr val="000000"/>
                </a:solidFill>
                <a:latin typeface="Tahoma" pitchFamily="34" charset="0"/>
              </a:rPr>
              <a:t>SEISMIC </a:t>
            </a:r>
          </a:p>
          <a:p>
            <a:pPr algn="ctr" defTabSz="914400" eaLnBrk="0" hangingPunct="0"/>
            <a:r>
              <a:rPr lang="en-GB" sz="1400" b="1" dirty="0" smtClean="0">
                <a:solidFill>
                  <a:srgbClr val="000000"/>
                </a:solidFill>
                <a:latin typeface="Tahoma" pitchFamily="34" charset="0"/>
              </a:rPr>
              <a:t>RISKS</a:t>
            </a:r>
            <a:endParaRPr lang="en-GB" sz="1050" b="1" dirty="0">
              <a:solidFill>
                <a:srgbClr val="000000"/>
              </a:solidFill>
              <a:latin typeface="Tahoma" pitchFamily="34" charset="0"/>
            </a:endParaRP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(2 </a:t>
            </a:r>
            <a:r>
              <a:rPr lang="en-GB" sz="1050" dirty="0">
                <a:solidFill>
                  <a:srgbClr val="000000"/>
                </a:solidFill>
                <a:latin typeface="Tahoma" pitchFamily="34" charset="0"/>
              </a:rPr>
              <a:t>co-leads + </a:t>
            </a:r>
            <a:r>
              <a:rPr lang="en-GB" sz="1050"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sp>
        <p:nvSpPr>
          <p:cNvPr id="6" name="Rounded Rectangle 5"/>
          <p:cNvSpPr/>
          <p:nvPr/>
        </p:nvSpPr>
        <p:spPr bwMode="auto">
          <a:xfrm>
            <a:off x="6175882" y="3901370"/>
            <a:ext cx="2045665"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VOLCANOES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co-leads + 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sp>
        <p:nvSpPr>
          <p:cNvPr id="4" name="Rounded Rectangle 3"/>
          <p:cNvSpPr/>
          <p:nvPr/>
        </p:nvSpPr>
        <p:spPr bwMode="auto">
          <a:xfrm>
            <a:off x="704931" y="3901370"/>
            <a:ext cx="2130724"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Tahoma" pitchFamily="34" charset="0"/>
              </a:rPr>
              <a:t>FLOODS</a:t>
            </a:r>
          </a:p>
          <a:p>
            <a:pPr algn="ctr" defTabSz="914400" eaLnBrk="0" hangingPunct="0"/>
            <a:r>
              <a:rPr lang="en-GB" sz="1050" b="1" dirty="0" smtClean="0">
                <a:solidFill>
                  <a:srgbClr val="000000"/>
                </a:solidFill>
                <a:latin typeface="Tahoma" pitchFamily="34" charset="0"/>
              </a:rPr>
              <a:t>Thematic 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co-leads + experts) </a:t>
            </a:r>
            <a:endParaRPr kumimoji="0" lang="en-GB" sz="1050" b="1" i="0" u="none" strike="noStrike" cap="none" normalizeH="0" baseline="0" dirty="0" smtClean="0">
              <a:ln>
                <a:noFill/>
              </a:ln>
              <a:solidFill>
                <a:srgbClr val="000000"/>
              </a:solidFill>
              <a:effectLst/>
              <a:latin typeface="Tahoma" pitchFamily="34" charset="0"/>
            </a:endParaRPr>
          </a:p>
        </p:txBody>
      </p:sp>
      <p:grpSp>
        <p:nvGrpSpPr>
          <p:cNvPr id="33" name="Group 32"/>
          <p:cNvGrpSpPr/>
          <p:nvPr/>
        </p:nvGrpSpPr>
        <p:grpSpPr>
          <a:xfrm>
            <a:off x="427707" y="4349416"/>
            <a:ext cx="999987" cy="661389"/>
            <a:chOff x="3589233" y="3037161"/>
            <a:chExt cx="1467339" cy="890119"/>
          </a:xfrm>
        </p:grpSpPr>
        <p:pic>
          <p:nvPicPr>
            <p:cNvPr id="34"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39" name="Group 38"/>
          <p:cNvGrpSpPr/>
          <p:nvPr/>
        </p:nvGrpSpPr>
        <p:grpSpPr>
          <a:xfrm>
            <a:off x="2995737" y="4347988"/>
            <a:ext cx="999987" cy="661389"/>
            <a:chOff x="3589233" y="3037161"/>
            <a:chExt cx="1467339" cy="890119"/>
          </a:xfrm>
        </p:grpSpPr>
        <p:pic>
          <p:nvPicPr>
            <p:cNvPr id="40"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45" name="Group 44"/>
          <p:cNvGrpSpPr/>
          <p:nvPr/>
        </p:nvGrpSpPr>
        <p:grpSpPr>
          <a:xfrm>
            <a:off x="5828150" y="4355106"/>
            <a:ext cx="999987" cy="661389"/>
            <a:chOff x="3589233" y="3037161"/>
            <a:chExt cx="1467339" cy="890119"/>
          </a:xfrm>
        </p:grpSpPr>
        <p:pic>
          <p:nvPicPr>
            <p:cNvPr id="46"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2" name="Title 1"/>
          <p:cNvSpPr>
            <a:spLocks noGrp="1"/>
          </p:cNvSpPr>
          <p:nvPr>
            <p:ph type="title"/>
          </p:nvPr>
        </p:nvSpPr>
        <p:spPr>
          <a:xfrm>
            <a:off x="901701" y="188913"/>
            <a:ext cx="8166100" cy="501650"/>
          </a:xfrm>
        </p:spPr>
        <p:txBody>
          <a:bodyPr/>
          <a:lstStyle/>
          <a:p>
            <a:pPr algn="ctr"/>
            <a:r>
              <a:rPr lang="en-GB" dirty="0" smtClean="0"/>
              <a:t>Proposed WG Internal Organisation: </a:t>
            </a:r>
            <a:br>
              <a:rPr lang="en-GB" dirty="0" smtClean="0"/>
            </a:br>
            <a:r>
              <a:rPr lang="en-GB" dirty="0" smtClean="0"/>
              <a:t>Teams &amp; Functions </a:t>
            </a:r>
            <a:endParaRPr lang="en-GB" dirty="0"/>
          </a:p>
        </p:txBody>
      </p:sp>
      <p:sp>
        <p:nvSpPr>
          <p:cNvPr id="29" name="Rounded Rectangle 28"/>
          <p:cNvSpPr/>
          <p:nvPr/>
        </p:nvSpPr>
        <p:spPr bwMode="auto">
          <a:xfrm>
            <a:off x="5700281" y="1986658"/>
            <a:ext cx="2961118" cy="3793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Liaison  to GEO Disaster SBA</a:t>
            </a:r>
          </a:p>
          <a:p>
            <a:pPr algn="ctr" defTabSz="914400" eaLnBrk="0" hangingPunct="0"/>
            <a:r>
              <a:rPr lang="en-GB" sz="1400" b="1" dirty="0" smtClean="0">
                <a:solidFill>
                  <a:srgbClr val="000000"/>
                </a:solidFill>
                <a:latin typeface="Tahoma" pitchFamily="34" charset="0"/>
              </a:rPr>
              <a:t> </a:t>
            </a:r>
            <a:r>
              <a:rPr lang="en-GB" sz="1100" dirty="0">
                <a:solidFill>
                  <a:srgbClr val="000000"/>
                </a:solidFill>
                <a:latin typeface="Tahoma" pitchFamily="34" charset="0"/>
              </a:rPr>
              <a:t>(single person) </a:t>
            </a:r>
          </a:p>
        </p:txBody>
      </p:sp>
      <p:sp>
        <p:nvSpPr>
          <p:cNvPr id="17" name="Rounded Rectangle 16"/>
          <p:cNvSpPr/>
          <p:nvPr/>
        </p:nvSpPr>
        <p:spPr bwMode="auto">
          <a:xfrm>
            <a:off x="5700281" y="2620342"/>
            <a:ext cx="2961118" cy="463147"/>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a:solidFill>
                  <a:srgbClr val="000000"/>
                </a:solidFill>
                <a:latin typeface="Tahoma" pitchFamily="34" charset="0"/>
              </a:rPr>
              <a:t>Liaison to </a:t>
            </a:r>
            <a:r>
              <a:rPr lang="en-GB" sz="1400" b="1" dirty="0" smtClean="0">
                <a:solidFill>
                  <a:srgbClr val="000000"/>
                </a:solidFill>
                <a:latin typeface="Tahoma" pitchFamily="34" charset="0"/>
              </a:rPr>
              <a:t>User Communities </a:t>
            </a:r>
          </a:p>
          <a:p>
            <a:pPr algn="ctr" defTabSz="914400" eaLnBrk="0" hangingPunct="0"/>
            <a:r>
              <a:rPr lang="en-GB" sz="1100" dirty="0" smtClean="0">
                <a:solidFill>
                  <a:srgbClr val="000000"/>
                </a:solidFill>
                <a:latin typeface="Tahoma" pitchFamily="34" charset="0"/>
              </a:rPr>
              <a:t>(</a:t>
            </a:r>
            <a:r>
              <a:rPr lang="en-GB" sz="1100" dirty="0">
                <a:solidFill>
                  <a:srgbClr val="000000"/>
                </a:solidFill>
                <a:latin typeface="Tahoma" pitchFamily="34" charset="0"/>
              </a:rPr>
              <a:t>one or two persons) </a:t>
            </a:r>
          </a:p>
        </p:txBody>
      </p:sp>
      <p:sp>
        <p:nvSpPr>
          <p:cNvPr id="18" name="Rounded Rectangle 17"/>
          <p:cNvSpPr/>
          <p:nvPr/>
        </p:nvSpPr>
        <p:spPr bwMode="auto">
          <a:xfrm>
            <a:off x="529839" y="1920531"/>
            <a:ext cx="2521010" cy="6312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Chair </a:t>
            </a:r>
          </a:p>
          <a:p>
            <a:pPr algn="ctr" defTabSz="914400" eaLnBrk="0" hangingPunct="0"/>
            <a:r>
              <a:rPr lang="en-GB" sz="1100" dirty="0" smtClean="0">
                <a:solidFill>
                  <a:srgbClr val="000000"/>
                </a:solidFill>
                <a:latin typeface="Tahoma" pitchFamily="34" charset="0"/>
              </a:rPr>
              <a:t>(single person with secretarial support) </a:t>
            </a:r>
            <a:endParaRPr lang="en-GB" sz="1100" dirty="0">
              <a:solidFill>
                <a:srgbClr val="000000"/>
              </a:solidFill>
              <a:latin typeface="Tahoma" pitchFamily="34" charset="0"/>
            </a:endParaRPr>
          </a:p>
        </p:txBody>
      </p:sp>
      <p:sp>
        <p:nvSpPr>
          <p:cNvPr id="19" name="Rounded Rectangle 18"/>
          <p:cNvSpPr/>
          <p:nvPr/>
        </p:nvSpPr>
        <p:spPr bwMode="auto">
          <a:xfrm>
            <a:off x="542658" y="2620343"/>
            <a:ext cx="2495371" cy="370788"/>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Vice-Chair </a:t>
            </a:r>
            <a:r>
              <a:rPr lang="en-GB" sz="1100" dirty="0">
                <a:solidFill>
                  <a:srgbClr val="000000"/>
                </a:solidFill>
                <a:latin typeface="Tahoma" pitchFamily="34" charset="0"/>
              </a:rPr>
              <a:t>(single person) </a:t>
            </a:r>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IgAiAMBIgACEQEDEQH/xAAbAAEAAwEBAQEAAAAAAAAAAAAABgcIBAUBAv/EADwQAAEDAgIECggEBwAAAAAAAAABAgMEBQYRBxIhdAgxNTZBUWF1sbMTMjQ3cXOywSKBkaEUFiNScqLh/8QAFAEBAAAAAAAAAAAAAAAAAAAAAP/EABQRAQAAAAAAAAAAAAAAAAAAAAD/2gAMAwEAAhEDEQA/ALxAAAAAAAAPmZ9UpzTXpErbLUssNim9BUrGklVUNT8TEX1Wt6lVNqr1KgFxZ9gRczFUd2uMdYtYyvqm1S8c6TO11/PPMv7QppCrMRpPZr3IktdTs9JDUbEdKzPajkTZmmzb05/qFsAAAAAAAAAAAAAAAAAAD4pmHTvbaik0hVdVK3+jWxRSRO60axrFT45t/dDQ98xNZcPsa683KnpNf1WyO/Evwam0gWLcY6MsWW9KO8XTXRi5xSsp5kfE7raur/wDOSJmWhwe7dUVGNJa1iL6CkpnJI7PZm/Y1P2X9DgZhrR2lZrOx3OtL0RpbZEfl/nxf6lo4XxtozwxbW2+z3NIoldrPc6CVXSO63KrQLQB5tkv1qvsKzWivp6tiessT81b8U40PSAAAAAAAAAAAAAABF9I2Jv5TwtVXONrX1OyKna7iWR3Eq9ibV/IlBUvCQ5qW3f08t4Gf7jXVNyrJq2vnfPUzO1pJZFzVynMeth+wV2IKmop7c1jnwU76h+u/VRGN4/E8pewD4AAPQsl3rrHc4bja6h1PUwrm17ensVOlF6jXODr/DifDdFd4GejSoYuvH/Y9FVHJ+qKZKxDY63DtxWguTWNqEjZJkx2smTkzTaaF0AKq4AbmvFVy5dnEBZQAAAAAAAAAAAAAVLwkOals39PLeW0VLwkOals39PLeBW+hjlu8dz1HghXxYOhnlu8dz1HghXwAAATvTRz5l3Sn8tpbvB+5gJvcv2Ki00c+Zd0p/LQt3g/cwE3uX7AWWAAAAAAAAAAAAAFS8JDmpbN/Ty3ltEK0r4QqcZYdZR0EzI6qnmSeJJNjXrkqK1V6NigUnoY5bvHc9R4IV6X1o/0bXPCtPe7reZYUldb5oYoYX6+xW5qqrl2cRQoAHqzWKriw5BfnLH/AAc1S6maiO/Froma7Oo8oCd6aOfMu6U/ltLd4P3MBN7l+xHtJOi+8Yku1NeLK+nkSamjZLFK/UVqtaiIqL0oqeBYWjTC82EsKwWyqmZLUa7pZVZ6qOd0J15bNoEqAAAAAAAAAAAAAAABwYg5BuW6S/Qpiw2niDkG5bpL9CmLAJ1X+5m2d9yeWpBCd1/uZtnfcnlqQQDbdB7DT/Kb4IdBz0HsNP8AKb4IdAAAAAAAAAAAAAAAAAHBiDkG5bpL9CmLDaeIOQblukv0KYsAnVf7mbZ33J5akEJ3X+5m2d9yeWpBANt0HsNP8pvgh0HPQew0/wApvgh0AAAAAAAAAAAAAAAAAcGIOQblukv0KYsNtV9OlZQ1FKrtVJonRq5OjNMszJ9fo5xbQ3B1E+yVUr0dk2SBuux6daOTZl8cgO+v9zNs76k8tSCl712jG7O0S0lqY1rrvBUrWup0em1VzRWIvFmjVTszTIrmyaNsUXW5x0brVU0jFeiSzzs1WRN6V28fwQDVVB7DT/Kb4IdB+ImJFGyNvqtajU/I/YAAAAAAAAAAAAAAAAAAAAAAAAAAAAAAA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data:image/jpeg;base64,/9j/4AAQSkZJRgABAQAAAQABAAD/2wCEAAkGBwgHBgkIBwgWFQkUGSIbGBgWGRwdHRwiIykeIB8dISodHzMmJCYoHh8fLTIiMTU3Li8uISczQDYsNywtLzIBCgoKBQUFDgUFDisZExkrKysrKysrKysrKysrKysrKysrKysrKysrKysrKysrKysrKysrKysrKysrKysrKysrK//AABEIAMwAzAMBIgACEQEDEQH/xAAcAAEBAQEAAwEBAAAAAAAAAAAABwgGAwQFAQL/xAA9EAABAwEDCAYIBQQDAAAAAAAAAQIDBAUGEQcIEiExNnSyEzVBUXGxFDRhcnORwcIyM0KBoURi0eEVIiP/xAAUAQEAAAAAAAAAAAAAAAAAAAAA/8QAFBEBAAAAAAAAAAAAAAAAAAAAAP/aAAwDAQACEQMRAD8AuIAAAAAAAAAAAAAAfJvJeSybs0Ppls1iRx7ETa5y9zUTWoH1gRysy/WVHPo0diSvix/E57Wr4oiIvmdTdHKtdu81QykZK6GsdqRkuCaS9yKi4L4bQO6AAAAAAAAAAAAAAAAAAAAAAAAAAAAAeKqnjpaaWomdhExquVe5E1qY/vteervZb9RaVW9dBVwjb2Mb2In19pqq/EUk9zLeihbjI6mlRETtVWOwQxuAGzYABp7Ile2e8t2nU1oSaVdTKjVcu1zV/Cq+3amPbgUUg2bTHL6dbkuvotBiexVxd5J5l5AAAAAAAAAAAAAAAAAAAAAAAAAAHzrbt2yrApfSbYr2RRdmmuCr7ETaq+xAPoOajmq1yalMtZU8n9XdO1pqqlhV1jyOxY9E1Mx/Q7DZh2d6Fbq8t10oH6MKzSJ3ozBP5U9WbLfdOeJ0U1HM6NdSorGqi+OKgZxPasyzqy1a2Kis2mdJUvXBrWpiq/6712IVatvLkkrZ+mlu3Ij/AOxFanya9EPvWLlUuBYUax2RYz4kXboRtRV8VxxUDuMmV0EuddmOilci1r105VTZpL+lPY1NWPbrU60lzMud1lciOgnRO/RT/J093Mod17xzNgs+1GpUrsZJ/wBHL4I7b4IB1QAAAAAAAAAAAAAAAAAAAAAAAOfvzeimujd6otSoRHSJqjZjhpuXYnh2qvchk+8NvWleO05LRtapV87vk1OxrU7ETuKjnJWnK+2rKslF/wDFkXS+Kuc5qfJGL8yNgAAAAAA/WucxyOYuDk2Kh+ADQORHKJPazku5bs+lVtTGGR216JtYveqJrRe1EXuLEYssC0pLHtuhtGFyo6KRrtXci60/dMTaMbtONr+9MQP6AAAAAAAAAAAAAAAAAAAAAZxzjt96HhW88xLqaJZ6iKFFwVyomPjqKjnHb70PCt55iZ2Z1lSe+3zQD7t/roy3MtiCzpqxJXPiSTSa1W4Yq5uGtf7f5OZKjnD750HCM55SXAAAAOovxc6W6L7ObLWJJ08fSJg1U0dmrWuvacuVbLz+ddrhk+gEpNv03q8XghiA2/TerxeCAeQAAAAAAAAAAAAAAAAAAAABnHOO33oeFbzzEzszrKk99vmhTM47feh4VvPMTOzOsqT32+aAUjOH3zoOEZzykuKjnD750HCM55SXAAAAKtl5/Ou1wyfQlJVsvP512uGT6ASk2/TerxeCGIDb9N6vF4IB5AAAAAAAAAAAAAAAAAAAAAGcc47feh4VvPMTOzOsqT32+aFMzjt96HhW88xNLM6ypPfb5oBR84ffOg4RnPKS4qWcRvpQcIznlJaAAAAq2Xn867XDJ9CUlWy9IvTXaXDV6Mn0AlJt+m9Xi8EMQG36b1eLwQDyAAAAAAAAAAAAAAAAAAAAAOMyjZPaG/FNC6WZYq6JFRkiJjqX9Lk7Ux196fupyl0MiFLZFrw2hbFpdOkbkc1jWaLcU1orsVXFNi4eZXgBnDON34o+FbzykrKpnG78UfCt55SVgdTdC6bbx2TeCudV6C0cPSImGOlqcuG3V+E5Yp2SPdW/vCfbKTEAapvVcShvvdizIqiVY6uONvRyImOGKJiip2our5GVja9jdT0Pw2+SASe62QuCzrWhrLatNJoo10kjYxWo5U2aSqq6vYWREwTBNgAAAAAAAAAAAAAAAAAAAAAAAAAGcM43fij4VvPKSsqmcbvxR8K3nlJWBTske6t/eE+2UmJTske6t/eE+2UmIA2vY3U9D8Nvkhig2vY3U9D8NvkgHuAAAAAAAAAAAAAAAAAAAAAAAAAADOGcbvxR8K3nlJWVTON34o+FbzykrAp2SPdW/vCfbKTEp2SPdW/vCfbKTEAbXsbqeh+G3yQxQbXsbqeh+G3yQD3AAAAAAAAAAAAAAAAAAAAAAAAAABnDON34o+FbzykrKpnG78UfCt55SVgU7JHurf3hPtlJiU7JHurf3hPtlJiANr2N1PQ/Db5IYoNr2N1PQ/Db5IB7gAAAAAAAAAAAAAAAAAAAAAAAAAAzhnG78UfCt55SVmm8sOT2e+FNT11lOalpQoqaLtSPauvDHsVF2dmtSKQ5ML5y1KQf8E9F73K1Gp++IH38kbXLdW/mCf0v2ykwNW5NLiR3Su1NQ1rmvq59cyp+HWmGgmO1ETt7VI3e7I9eKyrRmWx6X0igVcWKxU0kTsRyKu1NmKY47fYBNja9jorbJokcmvo2+SGebjZHrctC1YJ7wUvQWcxyK5HKiueia9FETv2Kq7ENItajWo1qakA/QAAAAAAAAAAAAAAAAAAAAAAAAAAAAAAAAAAAAAAAAAAAAAA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030" y="1592682"/>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000" y="1745082"/>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840" y="2701602"/>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432" y="1576975"/>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bwMode="auto">
          <a:xfrm>
            <a:off x="354767" y="5120711"/>
            <a:ext cx="8605615"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Recovery </a:t>
            </a:r>
            <a:r>
              <a:rPr lang="en-GB" sz="1400" b="1" dirty="0" smtClean="0">
                <a:solidFill>
                  <a:srgbClr val="000000"/>
                </a:solidFill>
                <a:latin typeface="Tahoma" pitchFamily="34" charset="0"/>
              </a:rPr>
              <a:t>Observatory Team </a:t>
            </a:r>
            <a:r>
              <a:rPr lang="en-GB" sz="1100" dirty="0" smtClean="0">
                <a:solidFill>
                  <a:srgbClr val="000000"/>
                </a:solidFill>
                <a:latin typeface="Tahoma" pitchFamily="34" charset="0"/>
              </a:rPr>
              <a:t>(1 Lead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32" name="Rounded Rectangle 31"/>
          <p:cNvSpPr/>
          <p:nvPr/>
        </p:nvSpPr>
        <p:spPr bwMode="auto">
          <a:xfrm>
            <a:off x="354767" y="5560679"/>
            <a:ext cx="8605615" cy="279601"/>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2015 WCDRR – </a:t>
            </a:r>
            <a:r>
              <a:rPr lang="en-GB" sz="1400" b="1" dirty="0" smtClean="0">
                <a:solidFill>
                  <a:srgbClr val="000000"/>
                </a:solidFill>
                <a:latin typeface="Tahoma" pitchFamily="34" charset="0"/>
              </a:rPr>
              <a:t>HFA2 Team </a:t>
            </a:r>
            <a:r>
              <a:rPr lang="en-GB" sz="1100" dirty="0" smtClean="0">
                <a:solidFill>
                  <a:srgbClr val="000000"/>
                </a:solidFill>
                <a:latin typeface="Tahoma" pitchFamily="34" charset="0"/>
              </a:rPr>
              <a:t>(1 Chair + </a:t>
            </a:r>
            <a:r>
              <a:rPr lang="en-GB" sz="1100" dirty="0">
                <a:solidFill>
                  <a:srgbClr val="000000"/>
                </a:solidFill>
                <a:latin typeface="Tahoma" pitchFamily="34" charset="0"/>
              </a:rPr>
              <a:t>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81" name="Rounded Rectangle 80"/>
          <p:cNvSpPr/>
          <p:nvPr/>
        </p:nvSpPr>
        <p:spPr bwMode="auto">
          <a:xfrm>
            <a:off x="3620401" y="1686819"/>
            <a:ext cx="1726868" cy="179058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WGDisasters</a:t>
            </a:r>
          </a:p>
          <a:p>
            <a:pPr algn="ctr" defTabSz="914400" eaLnBrk="0" hangingPunct="0"/>
            <a:r>
              <a:rPr lang="en-GB" sz="1400" b="1"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pic>
        <p:nvPicPr>
          <p:cNvPr id="82"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401" y="246740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801" y="261980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201" y="277220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627" y="288691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932" y="2547362"/>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le 74"/>
          <p:cNvSpPr/>
          <p:nvPr/>
        </p:nvSpPr>
        <p:spPr bwMode="auto">
          <a:xfrm>
            <a:off x="367467" y="5928979"/>
            <a:ext cx="8605615" cy="45452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Data Coordination Team </a:t>
            </a:r>
            <a:r>
              <a:rPr lang="en-GB" sz="1100" dirty="0">
                <a:solidFill>
                  <a:srgbClr val="000000"/>
                </a:solidFill>
                <a:latin typeface="Tahoma" pitchFamily="34" charset="0"/>
              </a:rPr>
              <a:t>(1 Chair + </a:t>
            </a:r>
            <a:r>
              <a:rPr lang="en-GB" sz="1400" dirty="0" smtClean="0">
                <a:solidFill>
                  <a:srgbClr val="000000"/>
                </a:solidFill>
                <a:latin typeface="Tahoma" pitchFamily="34" charset="0"/>
              </a:rPr>
              <a:t>1 </a:t>
            </a:r>
            <a:r>
              <a:rPr lang="en-GB" sz="1100" dirty="0">
                <a:solidFill>
                  <a:srgbClr val="000000"/>
                </a:solidFill>
                <a:latin typeface="Tahoma" pitchFamily="34" charset="0"/>
              </a:rPr>
              <a:t>R</a:t>
            </a:r>
            <a:r>
              <a:rPr lang="en-GB" sz="1100" dirty="0" smtClean="0">
                <a:solidFill>
                  <a:srgbClr val="000000"/>
                </a:solidFill>
                <a:latin typeface="Tahoma" pitchFamily="34" charset="0"/>
              </a:rPr>
              <a:t>epresentative per Space Agency . </a:t>
            </a:r>
          </a:p>
          <a:p>
            <a:pPr defTabSz="914400" eaLnBrk="0" hangingPunct="0"/>
            <a:r>
              <a:rPr lang="en-GB" sz="1100" dirty="0" smtClean="0">
                <a:solidFill>
                  <a:srgbClr val="000000"/>
                </a:solidFill>
                <a:latin typeface="Tahoma" pitchFamily="34" charset="0"/>
              </a:rPr>
              <a:t>                                                   Includes the former Supersite Coordination Team )</a:t>
            </a:r>
            <a:endParaRPr lang="en-GB" sz="1100" b="1" dirty="0">
              <a:solidFill>
                <a:srgbClr val="000000"/>
              </a:solidFill>
              <a:latin typeface="Tahoma" pitchFamily="34" charset="0"/>
            </a:endParaRPr>
          </a:p>
        </p:txBody>
      </p:sp>
      <p:grpSp>
        <p:nvGrpSpPr>
          <p:cNvPr id="57" name="Group 56"/>
          <p:cNvGrpSpPr/>
          <p:nvPr/>
        </p:nvGrpSpPr>
        <p:grpSpPr>
          <a:xfrm>
            <a:off x="8230745" y="5029634"/>
            <a:ext cx="808099" cy="661389"/>
            <a:chOff x="3589233" y="3037161"/>
            <a:chExt cx="1467339" cy="890119"/>
          </a:xfrm>
        </p:grpSpPr>
        <p:pic>
          <p:nvPicPr>
            <p:cNvPr id="58"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3" name="Group 62"/>
          <p:cNvGrpSpPr/>
          <p:nvPr/>
        </p:nvGrpSpPr>
        <p:grpSpPr>
          <a:xfrm>
            <a:off x="8254955" y="5532420"/>
            <a:ext cx="808099" cy="661389"/>
            <a:chOff x="3589233" y="3037161"/>
            <a:chExt cx="1467339" cy="890119"/>
          </a:xfrm>
        </p:grpSpPr>
        <p:pic>
          <p:nvPicPr>
            <p:cNvPr id="64"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9" name="Group 68"/>
          <p:cNvGrpSpPr/>
          <p:nvPr/>
        </p:nvGrpSpPr>
        <p:grpSpPr>
          <a:xfrm>
            <a:off x="8253527" y="6026660"/>
            <a:ext cx="808099" cy="661389"/>
            <a:chOff x="3589233" y="3037161"/>
            <a:chExt cx="1467339" cy="890119"/>
          </a:xfrm>
        </p:grpSpPr>
        <p:pic>
          <p:nvPicPr>
            <p:cNvPr id="70"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and, man, mens room, person, us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9" name="Group 8"/>
          <p:cNvGrpSpPr/>
          <p:nvPr/>
        </p:nvGrpSpPr>
        <p:grpSpPr>
          <a:xfrm>
            <a:off x="978424" y="1557323"/>
            <a:ext cx="7530799" cy="5003997"/>
            <a:chOff x="978424" y="1557323"/>
            <a:chExt cx="7530799" cy="5003997"/>
          </a:xfrm>
        </p:grpSpPr>
        <p:sp>
          <p:nvSpPr>
            <p:cNvPr id="7" name="TextBox 6"/>
            <p:cNvSpPr txBox="1"/>
            <p:nvPr/>
          </p:nvSpPr>
          <p:spPr>
            <a:xfrm>
              <a:off x="2614840" y="1557323"/>
              <a:ext cx="65915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a:t>
              </a:r>
              <a:endParaRPr lang="en-GB" b="1" dirty="0">
                <a:solidFill>
                  <a:srgbClr val="FF0000"/>
                </a:solidFill>
              </a:endParaRPr>
            </a:p>
          </p:txBody>
        </p:sp>
        <p:sp>
          <p:nvSpPr>
            <p:cNvPr id="76" name="TextBox 75"/>
            <p:cNvSpPr txBox="1"/>
            <p:nvPr/>
          </p:nvSpPr>
          <p:spPr>
            <a:xfrm>
              <a:off x="2591296" y="2966426"/>
              <a:ext cx="67197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CSA</a:t>
              </a:r>
              <a:endParaRPr lang="en-GB" b="1" dirty="0">
                <a:solidFill>
                  <a:srgbClr val="FF0000"/>
                </a:solidFill>
              </a:endParaRPr>
            </a:p>
          </p:txBody>
        </p:sp>
        <p:sp>
          <p:nvSpPr>
            <p:cNvPr id="77" name="TextBox 76"/>
            <p:cNvSpPr txBox="1"/>
            <p:nvPr/>
          </p:nvSpPr>
          <p:spPr>
            <a:xfrm>
              <a:off x="6627554" y="1675121"/>
              <a:ext cx="188166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NASA </a:t>
              </a:r>
              <a:r>
                <a:rPr lang="en-GB" b="1" dirty="0" smtClean="0">
                  <a:solidFill>
                    <a:schemeClr val="tx1">
                      <a:lumMod val="60000"/>
                      <a:lumOff val="40000"/>
                    </a:schemeClr>
                  </a:solidFill>
                </a:rPr>
                <a:t>outgoing</a:t>
              </a:r>
              <a:endParaRPr lang="en-GB" b="1" dirty="0">
                <a:solidFill>
                  <a:schemeClr val="tx1">
                    <a:lumMod val="60000"/>
                    <a:lumOff val="40000"/>
                  </a:schemeClr>
                </a:solidFill>
              </a:endParaRPr>
            </a:p>
          </p:txBody>
        </p:sp>
        <p:sp>
          <p:nvSpPr>
            <p:cNvPr id="78" name="TextBox 77"/>
            <p:cNvSpPr txBox="1"/>
            <p:nvPr/>
          </p:nvSpPr>
          <p:spPr>
            <a:xfrm>
              <a:off x="978424" y="3716704"/>
              <a:ext cx="180472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NASA &amp; NOAA</a:t>
              </a:r>
              <a:endParaRPr lang="en-GB" b="1" dirty="0">
                <a:solidFill>
                  <a:srgbClr val="FF0000"/>
                </a:solidFill>
              </a:endParaRPr>
            </a:p>
          </p:txBody>
        </p:sp>
        <p:sp>
          <p:nvSpPr>
            <p:cNvPr id="79" name="TextBox 78"/>
            <p:cNvSpPr txBox="1"/>
            <p:nvPr/>
          </p:nvSpPr>
          <p:spPr>
            <a:xfrm>
              <a:off x="3542544" y="3719174"/>
              <a:ext cx="1420004"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 &amp; DLR</a:t>
              </a:r>
              <a:endParaRPr lang="en-GB" b="1" dirty="0">
                <a:solidFill>
                  <a:srgbClr val="FF0000"/>
                </a:solidFill>
              </a:endParaRPr>
            </a:p>
          </p:txBody>
        </p:sp>
        <p:sp>
          <p:nvSpPr>
            <p:cNvPr id="80" name="TextBox 79"/>
            <p:cNvSpPr txBox="1"/>
            <p:nvPr/>
          </p:nvSpPr>
          <p:spPr>
            <a:xfrm>
              <a:off x="6229564" y="3719174"/>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USGS &amp; ASI</a:t>
              </a:r>
              <a:endParaRPr lang="en-GB" b="1" dirty="0">
                <a:solidFill>
                  <a:srgbClr val="FF0000"/>
                </a:solidFill>
              </a:endParaRPr>
            </a:p>
          </p:txBody>
        </p:sp>
        <p:sp>
          <p:nvSpPr>
            <p:cNvPr id="87" name="TextBox 86"/>
            <p:cNvSpPr txBox="1"/>
            <p:nvPr/>
          </p:nvSpPr>
          <p:spPr>
            <a:xfrm>
              <a:off x="5914334" y="5088571"/>
              <a:ext cx="825867"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CNES</a:t>
              </a:r>
              <a:endParaRPr lang="en-GB" b="1" dirty="0">
                <a:solidFill>
                  <a:srgbClr val="FF0000"/>
                </a:solidFill>
              </a:endParaRPr>
            </a:p>
          </p:txBody>
        </p:sp>
        <p:sp>
          <p:nvSpPr>
            <p:cNvPr id="88" name="TextBox 87"/>
            <p:cNvSpPr txBox="1"/>
            <p:nvPr/>
          </p:nvSpPr>
          <p:spPr>
            <a:xfrm>
              <a:off x="5901466" y="5560679"/>
              <a:ext cx="80021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JAXA</a:t>
              </a:r>
              <a:endParaRPr lang="en-GB" b="1" dirty="0">
                <a:solidFill>
                  <a:srgbClr val="FF0000"/>
                </a:solidFill>
              </a:endParaRPr>
            </a:p>
          </p:txBody>
        </p:sp>
        <p:sp>
          <p:nvSpPr>
            <p:cNvPr id="89" name="TextBox 88"/>
            <p:cNvSpPr txBox="1"/>
            <p:nvPr/>
          </p:nvSpPr>
          <p:spPr>
            <a:xfrm>
              <a:off x="5956485" y="6191988"/>
              <a:ext cx="543739" cy="369332"/>
            </a:xfrm>
            <a:prstGeom prst="rect">
              <a:avLst/>
            </a:prstGeom>
            <a:solidFill>
              <a:srgbClr val="FFFF00"/>
            </a:solidFill>
            <a:ln>
              <a:solidFill>
                <a:srgbClr val="FFFF00"/>
              </a:solidFill>
            </a:ln>
          </p:spPr>
          <p:txBody>
            <a:bodyPr wrap="none" rtlCol="0">
              <a:spAutoFit/>
            </a:bodyPr>
            <a:lstStyle/>
            <a:p>
              <a:r>
                <a:rPr lang="en-GB" b="1" i="1" dirty="0" err="1" smtClean="0">
                  <a:solidFill>
                    <a:schemeClr val="tx1">
                      <a:lumMod val="60000"/>
                      <a:lumOff val="40000"/>
                    </a:schemeClr>
                  </a:solidFill>
                </a:rPr>
                <a:t>tbd</a:t>
              </a:r>
              <a:endParaRPr lang="en-GB" b="1" i="1" dirty="0">
                <a:solidFill>
                  <a:schemeClr val="tx1">
                    <a:lumMod val="60000"/>
                    <a:lumOff val="40000"/>
                  </a:schemeClr>
                </a:solidFill>
              </a:endParaRPr>
            </a:p>
          </p:txBody>
        </p:sp>
        <p:sp>
          <p:nvSpPr>
            <p:cNvPr id="90" name="TextBox 89"/>
            <p:cNvSpPr txBox="1"/>
            <p:nvPr/>
          </p:nvSpPr>
          <p:spPr>
            <a:xfrm>
              <a:off x="7856315" y="2931471"/>
              <a:ext cx="543739" cy="369332"/>
            </a:xfrm>
            <a:prstGeom prst="rect">
              <a:avLst/>
            </a:prstGeom>
            <a:solidFill>
              <a:srgbClr val="FFFF00"/>
            </a:solidFill>
            <a:ln>
              <a:solidFill>
                <a:srgbClr val="FFFF00"/>
              </a:solidFill>
            </a:ln>
          </p:spPr>
          <p:txBody>
            <a:bodyPr wrap="none" rtlCol="0">
              <a:spAutoFit/>
            </a:bodyPr>
            <a:lstStyle/>
            <a:p>
              <a:r>
                <a:rPr lang="en-GB" b="1" i="1" dirty="0" err="1" smtClean="0">
                  <a:solidFill>
                    <a:schemeClr val="tx1">
                      <a:lumMod val="60000"/>
                      <a:lumOff val="40000"/>
                    </a:schemeClr>
                  </a:solidFill>
                </a:rPr>
                <a:t>tbd</a:t>
              </a:r>
              <a:endParaRPr lang="en-GB" b="1" i="1" dirty="0">
                <a:solidFill>
                  <a:schemeClr val="tx1">
                    <a:lumMod val="60000"/>
                    <a:lumOff val="40000"/>
                  </a:schemeClr>
                </a:solidFill>
              </a:endParaRPr>
            </a:p>
          </p:txBody>
        </p:sp>
      </p:grpSp>
    </p:spTree>
    <p:extLst>
      <p:ext uri="{BB962C8B-B14F-4D97-AF65-F5344CB8AC3E}">
        <p14:creationId xmlns:p14="http://schemas.microsoft.com/office/powerpoint/2010/main" val="13607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GB" dirty="0" smtClean="0"/>
              <a:t>Data Coordination Team Members</a:t>
            </a:r>
            <a:endParaRPr lang="en-GB" dirty="0"/>
          </a:p>
        </p:txBody>
      </p:sp>
      <p:sp>
        <p:nvSpPr>
          <p:cNvPr id="3" name="Content Placeholder 2"/>
          <p:cNvSpPr>
            <a:spLocks noGrp="1"/>
          </p:cNvSpPr>
          <p:nvPr>
            <p:ph idx="1"/>
          </p:nvPr>
        </p:nvSpPr>
        <p:spPr/>
        <p:txBody>
          <a:bodyPr/>
          <a:lstStyle/>
          <a:p>
            <a:pPr marL="0" indent="0">
              <a:buNone/>
            </a:pPr>
            <a:r>
              <a:rPr lang="en-GB" dirty="0" smtClean="0"/>
              <a:t>As per 26 March 2014</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047343677"/>
              </p:ext>
            </p:extLst>
          </p:nvPr>
        </p:nvGraphicFramePr>
        <p:xfrm>
          <a:off x="1524000" y="2298700"/>
          <a:ext cx="6096000" cy="3708400"/>
        </p:xfrm>
        <a:graphic>
          <a:graphicData uri="http://schemas.openxmlformats.org/drawingml/2006/table">
            <a:tbl>
              <a:tblPr firstRow="1" bandRow="1">
                <a:tableStyleId>{5C22544A-7EE6-4342-B048-85BDC9FD1C3A}</a:tableStyleId>
              </a:tblPr>
              <a:tblGrid>
                <a:gridCol w="1530485"/>
                <a:gridCol w="4565515"/>
              </a:tblGrid>
              <a:tr h="370840">
                <a:tc>
                  <a:txBody>
                    <a:bodyPr/>
                    <a:lstStyle/>
                    <a:p>
                      <a:r>
                        <a:rPr lang="en-GB" dirty="0" smtClean="0"/>
                        <a:t>AGENCY</a:t>
                      </a:r>
                      <a:endParaRPr lang="en-GB" dirty="0"/>
                    </a:p>
                  </a:txBody>
                  <a:tcPr/>
                </a:tc>
                <a:tc>
                  <a:txBody>
                    <a:bodyPr/>
                    <a:lstStyle/>
                    <a:p>
                      <a:r>
                        <a:rPr lang="en-GB" dirty="0" smtClean="0"/>
                        <a:t>REPRESENTATIVE</a:t>
                      </a:r>
                      <a:endParaRPr lang="en-GB" dirty="0"/>
                    </a:p>
                  </a:txBody>
                  <a:tcPr/>
                </a:tc>
              </a:tr>
              <a:tr h="370840">
                <a:tc>
                  <a:txBody>
                    <a:bodyPr/>
                    <a:lstStyle/>
                    <a:p>
                      <a:r>
                        <a:rPr lang="en-GB" dirty="0" smtClean="0"/>
                        <a:t>ASI</a:t>
                      </a:r>
                      <a:endParaRPr lang="en-GB"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err="1" smtClean="0"/>
                        <a:t>Simona</a:t>
                      </a:r>
                      <a:r>
                        <a:rPr lang="en-GB" dirty="0" smtClean="0"/>
                        <a:t> Zoffoli</a:t>
                      </a:r>
                    </a:p>
                  </a:txBody>
                  <a:tcPr/>
                </a:tc>
              </a:tr>
              <a:tr h="370840">
                <a:tc>
                  <a:txBody>
                    <a:bodyPr/>
                    <a:lstStyle/>
                    <a:p>
                      <a:r>
                        <a:rPr lang="en-GB" dirty="0" smtClean="0"/>
                        <a:t>CNES</a:t>
                      </a:r>
                      <a:endParaRPr lang="en-GB" dirty="0"/>
                    </a:p>
                  </a:txBody>
                  <a:tcPr/>
                </a:tc>
                <a:tc>
                  <a:txBody>
                    <a:bodyPr/>
                    <a:lstStyle/>
                    <a:p>
                      <a:r>
                        <a:rPr lang="en-GB" dirty="0" smtClean="0"/>
                        <a:t>Steven Hosford</a:t>
                      </a:r>
                      <a:endParaRPr lang="en-GB" dirty="0"/>
                    </a:p>
                  </a:txBody>
                  <a:tcPr/>
                </a:tc>
              </a:tr>
              <a:tr h="370840">
                <a:tc>
                  <a:txBody>
                    <a:bodyPr/>
                    <a:lstStyle/>
                    <a:p>
                      <a:r>
                        <a:rPr lang="en-GB" dirty="0" smtClean="0"/>
                        <a:t>CSA</a:t>
                      </a:r>
                      <a:endParaRPr lang="en-GB" dirty="0"/>
                    </a:p>
                  </a:txBody>
                  <a:tcPr/>
                </a:tc>
                <a:tc>
                  <a:txBody>
                    <a:bodyPr/>
                    <a:lstStyle/>
                    <a:p>
                      <a:r>
                        <a:rPr lang="en-GB" dirty="0" smtClean="0"/>
                        <a:t>Christine </a:t>
                      </a:r>
                      <a:r>
                        <a:rPr lang="en-GB" dirty="0" err="1" smtClean="0"/>
                        <a:t>Giguère</a:t>
                      </a:r>
                      <a:r>
                        <a:rPr lang="en-GB" dirty="0" smtClean="0"/>
                        <a:t> </a:t>
                      </a:r>
                      <a:endParaRPr lang="en-GB" dirty="0"/>
                    </a:p>
                  </a:txBody>
                  <a:tcPr/>
                </a:tc>
              </a:tr>
              <a:tr h="370840">
                <a:tc>
                  <a:txBody>
                    <a:bodyPr/>
                    <a:lstStyle/>
                    <a:p>
                      <a:r>
                        <a:rPr lang="en-GB" dirty="0" smtClean="0"/>
                        <a:t>DLR</a:t>
                      </a:r>
                      <a:endParaRPr lang="en-GB" dirty="0"/>
                    </a:p>
                  </a:txBody>
                  <a:tcPr/>
                </a:tc>
                <a:tc>
                  <a:txBody>
                    <a:bodyPr/>
                    <a:lstStyle/>
                    <a:p>
                      <a:r>
                        <a:rPr lang="en-GB" dirty="0" smtClean="0"/>
                        <a:t>Jens </a:t>
                      </a:r>
                      <a:r>
                        <a:rPr lang="en-GB" dirty="0" err="1" smtClean="0"/>
                        <a:t>Danzeglocke</a:t>
                      </a:r>
                      <a:r>
                        <a:rPr lang="en-GB" baseline="0" dirty="0" smtClean="0"/>
                        <a:t> , </a:t>
                      </a:r>
                      <a:r>
                        <a:rPr lang="en-GB" dirty="0" smtClean="0"/>
                        <a:t>Jörn Hoffmann </a:t>
                      </a:r>
                      <a:endParaRPr lang="en-GB" dirty="0"/>
                    </a:p>
                  </a:txBody>
                  <a:tcPr/>
                </a:tc>
              </a:tr>
              <a:tr h="370840">
                <a:tc>
                  <a:txBody>
                    <a:bodyPr/>
                    <a:lstStyle/>
                    <a:p>
                      <a:r>
                        <a:rPr lang="en-GB" dirty="0" smtClean="0"/>
                        <a:t>ESA</a:t>
                      </a:r>
                      <a:endParaRPr lang="en-GB" dirty="0"/>
                    </a:p>
                  </a:txBody>
                  <a:tcPr/>
                </a:tc>
                <a:tc>
                  <a:txBody>
                    <a:bodyPr/>
                    <a:lstStyle/>
                    <a:p>
                      <a:r>
                        <a:rPr lang="en-GB" dirty="0" smtClean="0"/>
                        <a:t>Ivan Petiteville</a:t>
                      </a:r>
                      <a:endParaRPr lang="en-GB" dirty="0"/>
                    </a:p>
                  </a:txBody>
                  <a:tcPr/>
                </a:tc>
              </a:tr>
              <a:tr h="370840">
                <a:tc>
                  <a:txBody>
                    <a:bodyPr/>
                    <a:lstStyle/>
                    <a:p>
                      <a:r>
                        <a:rPr lang="en-GB" dirty="0" smtClean="0"/>
                        <a:t>JAXA</a:t>
                      </a:r>
                      <a:endParaRPr lang="en-GB" dirty="0"/>
                    </a:p>
                  </a:txBody>
                  <a:tcPr/>
                </a:tc>
                <a:tc>
                  <a:txBody>
                    <a:bodyPr/>
                    <a:lstStyle/>
                    <a:p>
                      <a:r>
                        <a:rPr lang="en-GB" dirty="0" smtClean="0"/>
                        <a:t>Chu Ishida</a:t>
                      </a:r>
                      <a:endParaRPr lang="en-GB" dirty="0"/>
                    </a:p>
                  </a:txBody>
                  <a:tcPr/>
                </a:tc>
              </a:tr>
              <a:tr h="370840">
                <a:tc>
                  <a:txBody>
                    <a:bodyPr/>
                    <a:lstStyle/>
                    <a:p>
                      <a:r>
                        <a:rPr lang="en-GB" dirty="0" smtClean="0"/>
                        <a:t>NASA</a:t>
                      </a:r>
                      <a:endParaRPr lang="en-GB" dirty="0"/>
                    </a:p>
                  </a:txBody>
                  <a:tcPr/>
                </a:tc>
                <a:tc>
                  <a:txBody>
                    <a:bodyPr/>
                    <a:lstStyle/>
                    <a:p>
                      <a:r>
                        <a:rPr lang="en-GB" dirty="0" smtClean="0"/>
                        <a:t>Stu </a:t>
                      </a:r>
                      <a:r>
                        <a:rPr lang="en-GB" smtClean="0"/>
                        <a:t>Frye ,</a:t>
                      </a:r>
                      <a:r>
                        <a:rPr lang="en-GB" baseline="0" smtClean="0"/>
                        <a:t> </a:t>
                      </a:r>
                      <a:r>
                        <a:rPr lang="en-GB" smtClean="0"/>
                        <a:t>Frank </a:t>
                      </a:r>
                      <a:r>
                        <a:rPr lang="en-GB" dirty="0" smtClean="0"/>
                        <a:t>Lindsay</a:t>
                      </a:r>
                      <a:endParaRPr lang="en-GB" dirty="0"/>
                    </a:p>
                  </a:txBody>
                  <a:tcPr/>
                </a:tc>
              </a:tr>
              <a:tr h="370840">
                <a:tc>
                  <a:txBody>
                    <a:bodyPr/>
                    <a:lstStyle/>
                    <a:p>
                      <a:r>
                        <a:rPr lang="en-GB" dirty="0" smtClean="0"/>
                        <a:t>NOAA</a:t>
                      </a:r>
                      <a:endParaRPr lang="en-GB" dirty="0"/>
                    </a:p>
                  </a:txBody>
                  <a:tcPr/>
                </a:tc>
                <a:tc>
                  <a:txBody>
                    <a:bodyPr/>
                    <a:lstStyle/>
                    <a:p>
                      <a:r>
                        <a:rPr lang="en-GB" dirty="0" smtClean="0"/>
                        <a:t>Bob </a:t>
                      </a:r>
                      <a:r>
                        <a:rPr lang="en-GB" dirty="0" err="1" smtClean="0"/>
                        <a:t>Kuligowski</a:t>
                      </a:r>
                      <a:endParaRPr lang="en-GB" dirty="0"/>
                    </a:p>
                  </a:txBody>
                  <a:tcPr/>
                </a:tc>
              </a:tr>
              <a:tr h="370840">
                <a:tc>
                  <a:txBody>
                    <a:bodyPr/>
                    <a:lstStyle/>
                    <a:p>
                      <a:r>
                        <a:rPr lang="en-GB" dirty="0" smtClean="0"/>
                        <a:t>USGS</a:t>
                      </a:r>
                      <a:endParaRPr lang="en-GB"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Brenda Jones</a:t>
                      </a:r>
                    </a:p>
                  </a:txBody>
                  <a:tcPr/>
                </a:tc>
              </a:tr>
            </a:tbl>
          </a:graphicData>
        </a:graphic>
      </p:graphicFrame>
    </p:spTree>
    <p:extLst>
      <p:ext uri="{BB962C8B-B14F-4D97-AF65-F5344CB8AC3E}">
        <p14:creationId xmlns:p14="http://schemas.microsoft.com/office/powerpoint/2010/main" val="2917561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altLang="en-US" dirty="0"/>
              <a:t>Contents</a:t>
            </a:r>
            <a:endParaRPr lang="en-GB" dirty="0"/>
          </a:p>
        </p:txBody>
      </p:sp>
      <p:sp>
        <p:nvSpPr>
          <p:cNvPr id="3" name="Content Placeholder 2"/>
          <p:cNvSpPr>
            <a:spLocks noGrp="1"/>
          </p:cNvSpPr>
          <p:nvPr>
            <p:ph idx="1"/>
          </p:nvPr>
        </p:nvSpPr>
        <p:spPr/>
        <p:txBody>
          <a:bodyPr/>
          <a:lstStyle/>
          <a:p>
            <a:r>
              <a:rPr lang="en-US" altLang="en-US" dirty="0"/>
              <a:t>CEOS Disasters Working Group Status</a:t>
            </a:r>
          </a:p>
          <a:p>
            <a:r>
              <a:rPr lang="en-US" altLang="en-US" dirty="0"/>
              <a:t>Description of CEOS/GEO disaster risk management (DRM) pilots</a:t>
            </a:r>
          </a:p>
          <a:p>
            <a:pPr lvl="1"/>
            <a:r>
              <a:rPr lang="en-US" altLang="en-US" dirty="0"/>
              <a:t>Including background information</a:t>
            </a:r>
          </a:p>
          <a:p>
            <a:r>
              <a:rPr lang="en-US" altLang="en-US" dirty="0"/>
              <a:t>Perspective of a typical disaster scenario/use case</a:t>
            </a:r>
          </a:p>
          <a:p>
            <a:r>
              <a:rPr lang="en-US" altLang="en-US" dirty="0"/>
              <a:t>Challenges to the end user </a:t>
            </a:r>
          </a:p>
          <a:p>
            <a:pPr lvl="1"/>
            <a:r>
              <a:rPr lang="en-US" altLang="en-US" dirty="0"/>
              <a:t>The need for consistent DRM terms/taxonomy for discovery and use</a:t>
            </a:r>
          </a:p>
          <a:p>
            <a:r>
              <a:rPr lang="en-US" altLang="en-US" dirty="0"/>
              <a:t>Examples</a:t>
            </a:r>
          </a:p>
          <a:p>
            <a:endParaRPr lang="en-GB" dirty="0"/>
          </a:p>
        </p:txBody>
      </p:sp>
    </p:spTree>
    <p:extLst>
      <p:ext uri="{BB962C8B-B14F-4D97-AF65-F5344CB8AC3E}">
        <p14:creationId xmlns:p14="http://schemas.microsoft.com/office/powerpoint/2010/main" val="2158767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GB" dirty="0" smtClean="0"/>
              <a:t>Open Items</a:t>
            </a:r>
            <a:endParaRPr lang="en-GB" dirty="0"/>
          </a:p>
        </p:txBody>
      </p:sp>
      <p:sp>
        <p:nvSpPr>
          <p:cNvPr id="3" name="Content Placeholder 2"/>
          <p:cNvSpPr>
            <a:spLocks noGrp="1"/>
          </p:cNvSpPr>
          <p:nvPr>
            <p:ph idx="1"/>
          </p:nvPr>
        </p:nvSpPr>
        <p:spPr>
          <a:xfrm>
            <a:off x="139700" y="1457325"/>
            <a:ext cx="8928100" cy="4864100"/>
          </a:xfrm>
        </p:spPr>
        <p:txBody>
          <a:bodyPr/>
          <a:lstStyle/>
          <a:p>
            <a:pPr marL="457200" indent="-457200">
              <a:buFont typeface="+mj-lt"/>
              <a:buAutoNum type="arabicPeriod"/>
            </a:pPr>
            <a:r>
              <a:rPr lang="en-GB" dirty="0" smtClean="0"/>
              <a:t>Data Coordination Team and Supersites Coordination Team are merged. New Chair sought.</a:t>
            </a:r>
          </a:p>
          <a:p>
            <a:pPr lvl="1"/>
            <a:r>
              <a:rPr lang="en-GB" b="0" dirty="0" err="1" smtClean="0"/>
              <a:t>J.Hoffmann</a:t>
            </a:r>
            <a:r>
              <a:rPr lang="en-GB" b="0" dirty="0" smtClean="0"/>
              <a:t> (DLR) cannot </a:t>
            </a:r>
            <a:r>
              <a:rPr lang="en-GB" b="0" dirty="0"/>
              <a:t>lead the </a:t>
            </a:r>
            <a:r>
              <a:rPr lang="en-GB" b="0" dirty="0" smtClean="0"/>
              <a:t>team</a:t>
            </a:r>
            <a:endParaRPr lang="en-GB" b="0" dirty="0">
              <a:sym typeface="Wingdings" pitchFamily="2" charset="2"/>
            </a:endParaRPr>
          </a:p>
          <a:p>
            <a:pPr marL="457200" indent="-457200">
              <a:buFont typeface="+mj-lt"/>
              <a:buAutoNum type="arabicPeriod" startAt="2"/>
            </a:pPr>
            <a:endParaRPr lang="en-GB" dirty="0" smtClean="0">
              <a:sym typeface="Wingdings" pitchFamily="2" charset="2"/>
            </a:endParaRPr>
          </a:p>
          <a:p>
            <a:pPr marL="457200" indent="-457200">
              <a:buFont typeface="+mj-lt"/>
              <a:buAutoNum type="arabicPeriod" startAt="2"/>
            </a:pPr>
            <a:r>
              <a:rPr lang="en-GB" dirty="0" smtClean="0">
                <a:sym typeface="Wingdings" pitchFamily="2" charset="2"/>
              </a:rPr>
              <a:t>Liaison to GEO Disaster SBA. </a:t>
            </a:r>
            <a:r>
              <a:rPr lang="en-GB" dirty="0"/>
              <a:t>New </a:t>
            </a:r>
            <a:r>
              <a:rPr lang="en-GB" dirty="0" smtClean="0"/>
              <a:t>Liaison sought.</a:t>
            </a:r>
          </a:p>
          <a:p>
            <a:pPr lvl="1"/>
            <a:r>
              <a:rPr lang="en-GB" b="0" dirty="0" err="1" smtClean="0"/>
              <a:t>F.Lindsay</a:t>
            </a:r>
            <a:r>
              <a:rPr lang="en-GB" b="0" dirty="0" smtClean="0"/>
              <a:t> (NASA) is stepping down.</a:t>
            </a:r>
          </a:p>
          <a:p>
            <a:pPr lvl="1"/>
            <a:endParaRPr lang="en-GB" b="0" dirty="0">
              <a:sym typeface="Wingdings" pitchFamily="2" charset="2"/>
            </a:endParaRPr>
          </a:p>
          <a:p>
            <a:pPr marL="457200" indent="-457200">
              <a:buFont typeface="+mj-lt"/>
              <a:buAutoNum type="arabicPeriod" startAt="3"/>
            </a:pPr>
            <a:r>
              <a:rPr lang="en-GB" dirty="0" smtClean="0">
                <a:sym typeface="Wingdings" pitchFamily="2" charset="2"/>
              </a:rPr>
              <a:t>Liaison </a:t>
            </a:r>
            <a:r>
              <a:rPr lang="en-GB" dirty="0">
                <a:sym typeface="Wingdings" pitchFamily="2" charset="2"/>
              </a:rPr>
              <a:t>to User </a:t>
            </a:r>
            <a:r>
              <a:rPr lang="en-GB" dirty="0" smtClean="0">
                <a:sym typeface="Wingdings" pitchFamily="2" charset="2"/>
              </a:rPr>
              <a:t>Communities:  </a:t>
            </a:r>
            <a:r>
              <a:rPr lang="en-GB" b="0" dirty="0">
                <a:sym typeface="Wingdings" pitchFamily="2" charset="2"/>
              </a:rPr>
              <a:t>WGDisasters plans outreach to disaster stakeholders </a:t>
            </a:r>
            <a:r>
              <a:rPr lang="en-GB" dirty="0" smtClean="0">
                <a:sym typeface="Wingdings" pitchFamily="2" charset="2"/>
              </a:rPr>
              <a:t>(</a:t>
            </a:r>
            <a:r>
              <a:rPr lang="en-GB" b="0" dirty="0" smtClean="0">
                <a:sym typeface="Wingdings" pitchFamily="2" charset="2"/>
              </a:rPr>
              <a:t>one </a:t>
            </a:r>
            <a:r>
              <a:rPr lang="en-GB" b="0" dirty="0">
                <a:sym typeface="Wingdings" pitchFamily="2" charset="2"/>
              </a:rPr>
              <a:t>or two non-CEOS persons </a:t>
            </a:r>
            <a:r>
              <a:rPr lang="en-GB" b="0" dirty="0" smtClean="0">
                <a:sym typeface="Wingdings" pitchFamily="2" charset="2"/>
              </a:rPr>
              <a:t>to be identified)</a:t>
            </a:r>
          </a:p>
          <a:p>
            <a:pPr marL="457200" indent="-457200">
              <a:buFont typeface="+mj-lt"/>
              <a:buAutoNum type="arabicPeriod" startAt="3"/>
            </a:pPr>
            <a:endParaRPr lang="en-GB" dirty="0">
              <a:sym typeface="Wingdings" pitchFamily="2" charset="2"/>
            </a:endParaRPr>
          </a:p>
          <a:p>
            <a:pPr marL="457200" indent="-457200">
              <a:buFont typeface="+mj-lt"/>
              <a:buAutoNum type="arabicPeriod" startAt="3"/>
            </a:pPr>
            <a:r>
              <a:rPr lang="en-GB" dirty="0" smtClean="0">
                <a:sym typeface="Wingdings" pitchFamily="2" charset="2"/>
              </a:rPr>
              <a:t>Current </a:t>
            </a:r>
            <a:r>
              <a:rPr lang="en-GB" dirty="0">
                <a:sym typeface="Wingdings" pitchFamily="2" charset="2"/>
              </a:rPr>
              <a:t>WG Terms of Reference to be </a:t>
            </a:r>
            <a:r>
              <a:rPr lang="en-GB" dirty="0" smtClean="0">
                <a:sym typeface="Wingdings" pitchFamily="2" charset="2"/>
              </a:rPr>
              <a:t>extended to teams</a:t>
            </a:r>
            <a:endParaRPr lang="en-GB" dirty="0">
              <a:sym typeface="Wingdings" pitchFamily="2" charset="2"/>
            </a:endParaRPr>
          </a:p>
          <a:p>
            <a:endParaRPr lang="en-GB" dirty="0">
              <a:sym typeface="Wingdings" pitchFamily="2" charset="2"/>
            </a:endParaRPr>
          </a:p>
          <a:p>
            <a:endParaRPr lang="en-GB" dirty="0" smtClean="0">
              <a:sym typeface="Wingdings" pitchFamily="2" charset="2"/>
            </a:endParaRPr>
          </a:p>
          <a:p>
            <a:endParaRPr lang="en-GB" dirty="0">
              <a:sym typeface="Wingdings" pitchFamily="2" charset="2"/>
            </a:endParaRPr>
          </a:p>
          <a:p>
            <a:endParaRPr lang="en-GB" dirty="0"/>
          </a:p>
        </p:txBody>
      </p:sp>
    </p:spTree>
    <p:extLst>
      <p:ext uri="{BB962C8B-B14F-4D97-AF65-F5344CB8AC3E}">
        <p14:creationId xmlns:p14="http://schemas.microsoft.com/office/powerpoint/2010/main" val="1634038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altLang="en-US" dirty="0" smtClean="0">
                <a:ea typeface="ＭＳ Ｐゴシック" pitchFamily="34" charset="-128"/>
              </a:rPr>
              <a:t>DRM Pilots Context</a:t>
            </a:r>
            <a:endParaRPr lang="en-GB" dirty="0"/>
          </a:p>
        </p:txBody>
      </p:sp>
      <p:sp>
        <p:nvSpPr>
          <p:cNvPr id="3" name="Content Placeholder 2"/>
          <p:cNvSpPr>
            <a:spLocks noGrp="1"/>
          </p:cNvSpPr>
          <p:nvPr>
            <p:ph idx="1"/>
          </p:nvPr>
        </p:nvSpPr>
        <p:spPr/>
        <p:txBody>
          <a:bodyPr/>
          <a:lstStyle/>
          <a:p>
            <a:r>
              <a:rPr lang="en-US" altLang="en-US" sz="2000" dirty="0">
                <a:ea typeface="ＭＳ Ｐゴシック" pitchFamily="34" charset="-128"/>
              </a:rPr>
              <a:t>Purpose – to improve delivery of satellite data and products for societal benefit in local/regional setting, but on a global scale</a:t>
            </a:r>
          </a:p>
          <a:p>
            <a:r>
              <a:rPr lang="en-US" altLang="en-US" sz="2000" dirty="0">
                <a:ea typeface="ＭＳ Ｐゴシック" pitchFamily="34" charset="-128"/>
              </a:rPr>
              <a:t>Method - develop and infuse Earth Observation (EO) monitoring and modeling technology for data acquisition, processing, and product distribution for disaster applications</a:t>
            </a:r>
          </a:p>
          <a:p>
            <a:pPr lvl="1"/>
            <a:r>
              <a:rPr lang="en-US" altLang="en-US" sz="2000" dirty="0">
                <a:ea typeface="ＭＳ Ｐゴシック" pitchFamily="34" charset="-128"/>
              </a:rPr>
              <a:t>Sensor Webs and applied science research for full-cycle DRM</a:t>
            </a:r>
          </a:p>
          <a:p>
            <a:r>
              <a:rPr lang="en-US" altLang="en-US" sz="2000" dirty="0">
                <a:ea typeface="ＭＳ Ｐゴシック" pitchFamily="34" charset="-128"/>
              </a:rPr>
              <a:t>Experience - based on Committee on Earth Observation Satellites (CEOS) and Group on Earth Observations (GEO) activities</a:t>
            </a:r>
          </a:p>
          <a:p>
            <a:pPr lvl="1"/>
            <a:r>
              <a:rPr lang="en-US" altLang="en-US" sz="2000" dirty="0">
                <a:ea typeface="ＭＳ Ｐゴシック" pitchFamily="34" charset="-128"/>
              </a:rPr>
              <a:t>CEOS DRM Pilots address ground validation, crowd sourcing, and hand-held clients to validate disaster products and services</a:t>
            </a:r>
          </a:p>
          <a:p>
            <a:pPr lvl="1"/>
            <a:r>
              <a:rPr lang="en-US" altLang="en-US" sz="2000" dirty="0">
                <a:ea typeface="ＭＳ Ｐゴシック" pitchFamily="34" charset="-128"/>
              </a:rPr>
              <a:t>Capacity building to infuse standardized web servers and clients that provide open access to critical disaster management information, data, and maps via the internet using common, open desktop tools</a:t>
            </a:r>
          </a:p>
          <a:p>
            <a:endParaRPr lang="en-GB" sz="2000" dirty="0"/>
          </a:p>
        </p:txBody>
      </p:sp>
    </p:spTree>
    <p:extLst>
      <p:ext uri="{BB962C8B-B14F-4D97-AF65-F5344CB8AC3E}">
        <p14:creationId xmlns:p14="http://schemas.microsoft.com/office/powerpoint/2010/main" val="3511754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GB" altLang="ja-JP" dirty="0">
                <a:latin typeface="Tahoma" pitchFamily="-106" charset="0"/>
                <a:ea typeface="ＭＳ Ｐゴシック" pitchFamily="-106" charset="-128"/>
                <a:cs typeface="Tahoma" pitchFamily="-106" charset="0"/>
              </a:rPr>
              <a:t>Pilots Overview</a:t>
            </a:r>
            <a:endParaRPr lang="en-US" dirty="0"/>
          </a:p>
        </p:txBody>
      </p:sp>
      <p:pic>
        <p:nvPicPr>
          <p:cNvPr id="4" name="table"/>
          <p:cNvPicPr>
            <a:picLocks noGrp="1" noChangeAspect="1"/>
          </p:cNvPicPr>
          <p:nvPr>
            <p:ph idx="1"/>
          </p:nvPr>
        </p:nvPicPr>
        <p:blipFill>
          <a:blip r:embed="rId2"/>
          <a:stretch>
            <a:fillRect/>
          </a:stretch>
        </p:blipFill>
        <p:spPr>
          <a:xfrm>
            <a:off x="296863" y="1571907"/>
            <a:ext cx="8445500" cy="4634936"/>
          </a:xfrm>
          <a:prstGeom prst="rect">
            <a:avLst/>
          </a:prstGeom>
        </p:spPr>
      </p:pic>
    </p:spTree>
    <p:extLst>
      <p:ext uri="{BB962C8B-B14F-4D97-AF65-F5344CB8AC3E}">
        <p14:creationId xmlns:p14="http://schemas.microsoft.com/office/powerpoint/2010/main" val="2582140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8074" y="1285157"/>
            <a:ext cx="8534532" cy="5203867"/>
          </a:xfrm>
        </p:spPr>
        <p:txBody>
          <a:bodyPr>
            <a:normAutofit/>
          </a:bodyPr>
          <a:lstStyle/>
          <a:p>
            <a:pPr lvl="0"/>
            <a:r>
              <a:rPr lang="en-CA" dirty="0">
                <a:solidFill>
                  <a:srgbClr val="000000"/>
                </a:solidFill>
              </a:rPr>
              <a:t>D</a:t>
            </a:r>
            <a:r>
              <a:rPr lang="en-CA" b="1" dirty="0" smtClean="0">
                <a:solidFill>
                  <a:srgbClr val="000000"/>
                </a:solidFill>
              </a:rPr>
              <a:t>evelop flood monitoring products for flood mitigation, warning, response and recovery in the Caribbean/Central America, Southern Africa and Southeast Asia</a:t>
            </a:r>
            <a:r>
              <a:rPr lang="en-US" dirty="0" smtClean="0">
                <a:solidFill>
                  <a:srgbClr val="000000"/>
                </a:solidFill>
              </a:rPr>
              <a:t>. Use these regional pilots to validate/calibrate lower resolution global flood products and to develop capacity in region.</a:t>
            </a:r>
            <a:endParaRPr lang="en-GB" dirty="0">
              <a:solidFill>
                <a:srgbClr val="000000"/>
              </a:solidFill>
            </a:endParaRPr>
          </a:p>
        </p:txBody>
      </p:sp>
      <p:sp>
        <p:nvSpPr>
          <p:cNvPr id="7" name="Title 1"/>
          <p:cNvSpPr>
            <a:spLocks noGrp="1"/>
          </p:cNvSpPr>
          <p:nvPr>
            <p:ph type="title"/>
          </p:nvPr>
        </p:nvSpPr>
        <p:spPr>
          <a:xfrm>
            <a:off x="1591259" y="205721"/>
            <a:ext cx="7229809" cy="553674"/>
          </a:xfrm>
        </p:spPr>
        <p:txBody>
          <a:bodyPr/>
          <a:lstStyle/>
          <a:p>
            <a:pPr algn="r"/>
            <a:r>
              <a:rPr lang="en-US" dirty="0" smtClean="0"/>
              <a:t/>
            </a:r>
            <a:br>
              <a:rPr lang="en-US" dirty="0" smtClean="0"/>
            </a:br>
            <a:r>
              <a:rPr lang="en-US" b="1" dirty="0" smtClean="0"/>
              <a:t>Target areas for Flood Pilot EO data</a:t>
            </a:r>
            <a:endParaRPr lang="en-US" b="1"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30" y="2526745"/>
            <a:ext cx="7908369" cy="4237661"/>
          </a:xfrm>
          <a:prstGeom prst="rect">
            <a:avLst/>
          </a:prstGeom>
          <a:noFill/>
          <a:ln>
            <a:noFill/>
          </a:ln>
          <a:effectLst/>
          <a:extLst/>
        </p:spPr>
      </p:pic>
    </p:spTree>
    <p:extLst>
      <p:ext uri="{BB962C8B-B14F-4D97-AF65-F5344CB8AC3E}">
        <p14:creationId xmlns:p14="http://schemas.microsoft.com/office/powerpoint/2010/main" val="2936104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077" y="196286"/>
            <a:ext cx="7239530" cy="553674"/>
          </a:xfrm>
        </p:spPr>
        <p:txBody>
          <a:bodyPr/>
          <a:lstStyle/>
          <a:p>
            <a:r>
              <a:rPr lang="en-US" dirty="0" smtClean="0"/>
              <a:t/>
            </a:r>
            <a:br>
              <a:rPr lang="en-US" dirty="0" smtClean="0"/>
            </a:br>
            <a:r>
              <a:rPr lang="en-US" b="1" dirty="0" smtClean="0"/>
              <a:t>Target areas for Seismic Pilot EO data</a:t>
            </a:r>
            <a:endParaRPr lang="en-US" b="1" dirty="0"/>
          </a:p>
        </p:txBody>
      </p:sp>
      <p:sp>
        <p:nvSpPr>
          <p:cNvPr id="4" name="Text Placeholder 3"/>
          <p:cNvSpPr>
            <a:spLocks noGrp="1"/>
          </p:cNvSpPr>
          <p:nvPr>
            <p:ph type="body" sz="half" idx="2"/>
          </p:nvPr>
        </p:nvSpPr>
        <p:spPr>
          <a:xfrm>
            <a:off x="388074" y="1285158"/>
            <a:ext cx="8534532" cy="5203867"/>
          </a:xfrm>
        </p:spPr>
        <p:txBody>
          <a:bodyPr>
            <a:normAutofit/>
          </a:bodyPr>
          <a:lstStyle/>
          <a:p>
            <a:pPr lvl="0"/>
            <a:r>
              <a:rPr lang="fr-BE" b="1" dirty="0" smtClean="0"/>
              <a:t>P</a:t>
            </a:r>
            <a:r>
              <a:rPr lang="en-US" b="1" dirty="0" err="1" smtClean="0"/>
              <a:t>ortions</a:t>
            </a:r>
            <a:r>
              <a:rPr lang="en-US" b="1" dirty="0" smtClean="0"/>
              <a:t> (in purple) of </a:t>
            </a:r>
            <a:r>
              <a:rPr lang="en-US" b="1" dirty="0"/>
              <a:t>the global seismic belt </a:t>
            </a:r>
            <a:r>
              <a:rPr lang="en-US" b="1" dirty="0" smtClean="0"/>
              <a:t>including </a:t>
            </a:r>
            <a:r>
              <a:rPr lang="en-GB" dirty="0" smtClean="0"/>
              <a:t>the </a:t>
            </a:r>
            <a:r>
              <a:rPr lang="en-GB" dirty="0"/>
              <a:t>Alpine-Himalayan Belt (</a:t>
            </a:r>
            <a:r>
              <a:rPr lang="en-GB" dirty="0" smtClean="0"/>
              <a:t>incl. Turkey</a:t>
            </a:r>
            <a:r>
              <a:rPr lang="en-GB" dirty="0"/>
              <a:t>, Iran, Tibet, etc</a:t>
            </a:r>
            <a:r>
              <a:rPr lang="en-GB" dirty="0" smtClean="0"/>
              <a:t>.), </a:t>
            </a:r>
            <a:r>
              <a:rPr lang="en-GB" dirty="0" err="1" smtClean="0"/>
              <a:t>subduction</a:t>
            </a:r>
            <a:r>
              <a:rPr lang="en-GB" dirty="0" smtClean="0"/>
              <a:t> </a:t>
            </a:r>
            <a:r>
              <a:rPr lang="en-GB" dirty="0"/>
              <a:t>zones </a:t>
            </a:r>
            <a:r>
              <a:rPr lang="en-GB" dirty="0" smtClean="0"/>
              <a:t>in South America, with validation sites in </a:t>
            </a:r>
            <a:r>
              <a:rPr lang="en-GB" dirty="0"/>
              <a:t>Southern </a:t>
            </a:r>
            <a:r>
              <a:rPr lang="en-GB" dirty="0" smtClean="0"/>
              <a:t>California, Western Turkey and Southern Japan. Gradually extend to red zones beyond current pilot.</a:t>
            </a:r>
            <a:endParaRPr lang="fr-BE" b="1" dirty="0" smtClean="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229764"/>
            <a:ext cx="9144000" cy="3619610"/>
          </a:xfrm>
          <a:prstGeom prst="rect">
            <a:avLst/>
          </a:prstGeom>
        </p:spPr>
      </p:pic>
    </p:spTree>
    <p:extLst>
      <p:ext uri="{BB962C8B-B14F-4D97-AF65-F5344CB8AC3E}">
        <p14:creationId xmlns:p14="http://schemas.microsoft.com/office/powerpoint/2010/main" val="3565876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90167" y="152480"/>
            <a:ext cx="7237809" cy="49296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000" b="0" kern="1200">
                <a:solidFill>
                  <a:schemeClr val="bg1"/>
                </a:solidFill>
                <a:latin typeface="+mj-lt"/>
                <a:ea typeface="+mj-ea"/>
                <a:cs typeface="+mj-cs"/>
              </a:defRPr>
            </a:lvl1pPr>
          </a:lstStyle>
          <a:p>
            <a:r>
              <a:rPr lang="en-US" b="1" dirty="0" smtClean="0"/>
              <a:t>Target Areas for Volcano Pilot EO data</a:t>
            </a:r>
            <a:endParaRPr lang="en-US" b="1" dirty="0"/>
          </a:p>
        </p:txBody>
      </p:sp>
      <p:pic>
        <p:nvPicPr>
          <p:cNvPr id="6" name="Immagin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20900" y="1332757"/>
            <a:ext cx="6198433" cy="5432534"/>
          </a:xfrm>
          <a:prstGeom prst="rect">
            <a:avLst/>
          </a:prstGeom>
        </p:spPr>
      </p:pic>
    </p:spTree>
    <p:extLst>
      <p:ext uri="{BB962C8B-B14F-4D97-AF65-F5344CB8AC3E}">
        <p14:creationId xmlns:p14="http://schemas.microsoft.com/office/powerpoint/2010/main" val="1161960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052084" y="101600"/>
            <a:ext cx="7033179"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eaLnBrk="1" hangingPunct="1"/>
            <a:r>
              <a:rPr lang="en-GB" sz="2000" dirty="0">
                <a:latin typeface="Tahoma" pitchFamily="-106" charset="0"/>
                <a:ea typeface="ＭＳ Ｐゴシック" pitchFamily="-106" charset="-128"/>
                <a:cs typeface="Tahoma" pitchFamily="-106" charset="0"/>
              </a:rPr>
              <a:t>R</a:t>
            </a:r>
            <a:r>
              <a:rPr lang="en-GB" sz="2000" dirty="0" smtClean="0">
                <a:latin typeface="Tahoma" pitchFamily="-106" charset="0"/>
                <a:ea typeface="ＭＳ Ｐゴシック" pitchFamily="-106" charset="-128"/>
                <a:cs typeface="Tahoma" pitchFamily="-106" charset="0"/>
              </a:rPr>
              <a:t>esponse to Pilots:</a:t>
            </a:r>
          </a:p>
          <a:p>
            <a:pPr eaLnBrk="1" hangingPunct="1"/>
            <a:r>
              <a:rPr lang="en-GB" sz="2000" dirty="0" smtClean="0">
                <a:latin typeface="Tahoma" pitchFamily="-106" charset="0"/>
                <a:ea typeface="ＭＳ Ｐゴシック" pitchFamily="-106" charset="-128"/>
                <a:cs typeface="Tahoma" pitchFamily="-106" charset="0"/>
              </a:rPr>
              <a:t> Strategic EO Data Acquisition Plan</a:t>
            </a:r>
            <a:endParaRPr lang="en-US" sz="2000" dirty="0">
              <a:latin typeface="Tahoma" pitchFamily="-106" charset="0"/>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26</a:t>
            </a:fld>
            <a:endParaRPr lang="en-US" sz="1200" dirty="0"/>
          </a:p>
        </p:txBody>
      </p:sp>
      <p:sp>
        <p:nvSpPr>
          <p:cNvPr id="5" name="Rectangle 4"/>
          <p:cNvSpPr/>
          <p:nvPr/>
        </p:nvSpPr>
        <p:spPr>
          <a:xfrm>
            <a:off x="0" y="1584203"/>
            <a:ext cx="9144000" cy="4960332"/>
          </a:xfrm>
          <a:prstGeom prst="rect">
            <a:avLst/>
          </a:prstGeom>
        </p:spPr>
        <p:txBody>
          <a:bodyPr wrap="square">
            <a:spAutoFit/>
          </a:bodyPr>
          <a:lstStyle/>
          <a:p>
            <a:pPr marL="342900" indent="-342900" defTabSz="914400">
              <a:lnSpc>
                <a:spcPct val="90000"/>
              </a:lnSpc>
              <a:spcBef>
                <a:spcPct val="20000"/>
              </a:spcBef>
              <a:buFont typeface="Arial"/>
              <a:buChar char="•"/>
            </a:pPr>
            <a:r>
              <a:rPr lang="en-GB" altLang="ja-JP" sz="2000" b="1" dirty="0" smtClean="0">
                <a:solidFill>
                  <a:srgbClr val="002569"/>
                </a:solidFill>
                <a:latin typeface="Arial" pitchFamily="34" charset="0"/>
                <a:ea typeface="ＭＳ Ｐゴシック" pitchFamily="50" charset="-128"/>
                <a:cs typeface="Arial" pitchFamily="34" charset="0"/>
              </a:rPr>
              <a:t>Detailed </a:t>
            </a:r>
            <a:r>
              <a:rPr lang="en-GB" altLang="ja-JP" sz="2000" b="1" dirty="0">
                <a:solidFill>
                  <a:srgbClr val="002569"/>
                </a:solidFill>
                <a:latin typeface="Arial" pitchFamily="34" charset="0"/>
                <a:ea typeface="ＭＳ Ｐゴシック" pitchFamily="50" charset="-128"/>
                <a:cs typeface="Arial" pitchFamily="34" charset="0"/>
              </a:rPr>
              <a:t>EO Requirements for each pilot approved at last Plenary</a:t>
            </a:r>
          </a:p>
          <a:p>
            <a:pPr marL="800100" lvl="1" indent="-342900" defTabSz="914400">
              <a:lnSpc>
                <a:spcPct val="90000"/>
              </a:lnSpc>
              <a:spcBef>
                <a:spcPct val="20000"/>
              </a:spcBef>
              <a:buFont typeface="Arial" charset="0"/>
              <a:buChar char="•"/>
            </a:pPr>
            <a:r>
              <a:rPr lang="en-GB" altLang="ja-JP" sz="2000" dirty="0">
                <a:solidFill>
                  <a:srgbClr val="002569"/>
                </a:solidFill>
                <a:latin typeface="Arial" pitchFamily="34" charset="0"/>
                <a:ea typeface="ＭＳ Ｐゴシック" pitchFamily="50" charset="-128"/>
                <a:cs typeface="Arial" pitchFamily="34" charset="0"/>
              </a:rPr>
              <a:t>Pilot definition included types of data required, frequency of observations and polygons of interest, </a:t>
            </a:r>
            <a:r>
              <a:rPr lang="en-GB" altLang="ja-JP" sz="2000" dirty="0" err="1">
                <a:solidFill>
                  <a:srgbClr val="002569"/>
                </a:solidFill>
                <a:latin typeface="Arial" pitchFamily="34" charset="0"/>
                <a:ea typeface="ＭＳ Ｐゴシック" pitchFamily="50" charset="-128"/>
                <a:cs typeface="Arial" pitchFamily="34" charset="0"/>
              </a:rPr>
              <a:t>etc</a:t>
            </a:r>
            <a:endParaRPr lang="en-GB" altLang="ja-JP" sz="2000" dirty="0">
              <a:solidFill>
                <a:srgbClr val="002569"/>
              </a:solidFill>
              <a:latin typeface="Arial" pitchFamily="34" charset="0"/>
              <a:ea typeface="ＭＳ Ｐゴシック" pitchFamily="50" charset="-128"/>
              <a:cs typeface="Arial" pitchFamily="34" charset="0"/>
            </a:endParaRPr>
          </a:p>
          <a:p>
            <a:pPr marL="800100" lvl="1" indent="-342900" defTabSz="914400">
              <a:lnSpc>
                <a:spcPct val="90000"/>
              </a:lnSpc>
              <a:spcBef>
                <a:spcPct val="20000"/>
              </a:spcBef>
              <a:buFont typeface="Arial" charset="0"/>
              <a:buChar char="•"/>
            </a:pPr>
            <a:endParaRPr lang="en-GB" altLang="ja-JP" sz="2000" dirty="0">
              <a:solidFill>
                <a:srgbClr val="002569"/>
              </a:solidFill>
              <a:latin typeface="Arial" pitchFamily="34" charset="0"/>
              <a:ea typeface="ＭＳ Ｐゴシック" pitchFamily="50" charset="-128"/>
              <a:cs typeface="Arial" pitchFamily="34" charset="0"/>
            </a:endParaRPr>
          </a:p>
          <a:p>
            <a:pPr marL="342900" indent="-342900" defTabSz="914400">
              <a:lnSpc>
                <a:spcPct val="90000"/>
              </a:lnSpc>
              <a:spcBef>
                <a:spcPct val="20000"/>
              </a:spcBef>
              <a:buFont typeface="Arial" charset="0"/>
              <a:buChar char="•"/>
            </a:pPr>
            <a:r>
              <a:rPr lang="en-GB" altLang="ja-JP" sz="2000" b="1" dirty="0">
                <a:solidFill>
                  <a:srgbClr val="002569"/>
                </a:solidFill>
                <a:latin typeface="Arial" pitchFamily="34" charset="0"/>
                <a:ea typeface="ＭＳ Ｐゴシック" pitchFamily="50" charset="-128"/>
                <a:cs typeface="Arial" pitchFamily="34" charset="0"/>
              </a:rPr>
              <a:t>Pilot EO Requirements submitted to Data Coordination Team made up of representatives from CEOS agencies</a:t>
            </a:r>
          </a:p>
          <a:p>
            <a:pPr marL="342900" indent="-342900" defTabSz="914400">
              <a:lnSpc>
                <a:spcPct val="90000"/>
              </a:lnSpc>
              <a:spcBef>
                <a:spcPct val="20000"/>
              </a:spcBef>
              <a:buFont typeface="Arial" charset="0"/>
              <a:buChar char="•"/>
            </a:pPr>
            <a:endParaRPr lang="en-GB" altLang="ja-JP" sz="2000" b="1" dirty="0">
              <a:solidFill>
                <a:srgbClr val="002569"/>
              </a:solidFill>
              <a:latin typeface="Arial" pitchFamily="34" charset="0"/>
              <a:ea typeface="ＭＳ Ｐゴシック" pitchFamily="50" charset="-128"/>
              <a:cs typeface="Arial" pitchFamily="34" charset="0"/>
            </a:endParaRPr>
          </a:p>
          <a:p>
            <a:pPr marL="342900" indent="-342900" defTabSz="914400">
              <a:lnSpc>
                <a:spcPct val="90000"/>
              </a:lnSpc>
              <a:spcBef>
                <a:spcPct val="20000"/>
              </a:spcBef>
              <a:buFont typeface="Arial" charset="0"/>
              <a:buChar char="•"/>
            </a:pPr>
            <a:r>
              <a:rPr lang="en-GB" altLang="ja-JP" sz="2000" b="1" dirty="0">
                <a:solidFill>
                  <a:srgbClr val="002569"/>
                </a:solidFill>
                <a:latin typeface="Arial" pitchFamily="34" charset="0"/>
                <a:ea typeface="ＭＳ Ｐゴシック" pitchFamily="50" charset="-128"/>
                <a:cs typeface="Arial" pitchFamily="34" charset="0"/>
              </a:rPr>
              <a:t>Assessment of EO Requirements between last Plenary and SIT-29 by each individual agency</a:t>
            </a:r>
          </a:p>
          <a:p>
            <a:pPr marL="800100" lvl="1" indent="-342900" defTabSz="914400">
              <a:lnSpc>
                <a:spcPct val="90000"/>
              </a:lnSpc>
              <a:spcBef>
                <a:spcPct val="20000"/>
              </a:spcBef>
              <a:buFont typeface="Arial" charset="0"/>
              <a:buChar char="•"/>
            </a:pPr>
            <a:r>
              <a:rPr lang="en-GB" altLang="ja-JP" sz="2000" b="1" dirty="0">
                <a:solidFill>
                  <a:srgbClr val="002569"/>
                </a:solidFill>
                <a:latin typeface="Arial" pitchFamily="34" charset="0"/>
                <a:ea typeface="ＭＳ Ｐゴシック" pitchFamily="50" charset="-128"/>
                <a:cs typeface="Arial" pitchFamily="34" charset="0"/>
              </a:rPr>
              <a:t>Agencies’ responses </a:t>
            </a:r>
            <a:r>
              <a:rPr lang="en-GB" altLang="ja-JP" sz="2000" b="1" dirty="0" smtClean="0">
                <a:solidFill>
                  <a:srgbClr val="002569"/>
                </a:solidFill>
                <a:latin typeface="Arial" pitchFamily="34" charset="0"/>
                <a:ea typeface="ＭＳ Ｐゴシック" pitchFamily="50" charset="-128"/>
                <a:cs typeface="Arial" pitchFamily="34" charset="0"/>
              </a:rPr>
              <a:t>analysed </a:t>
            </a:r>
            <a:r>
              <a:rPr lang="en-GB" altLang="ja-JP" sz="2000" b="1" dirty="0">
                <a:solidFill>
                  <a:srgbClr val="002569"/>
                </a:solidFill>
                <a:latin typeface="Arial" pitchFamily="34" charset="0"/>
                <a:ea typeface="ＭＳ Ｐゴシック" pitchFamily="50" charset="-128"/>
                <a:cs typeface="Arial" pitchFamily="34" charset="0"/>
              </a:rPr>
              <a:t>and consolidated by Data Coordination Team and pilot Leads. </a:t>
            </a:r>
            <a:r>
              <a:rPr lang="en-GB" altLang="ja-JP" i="1" dirty="0">
                <a:solidFill>
                  <a:srgbClr val="002569"/>
                </a:solidFill>
                <a:latin typeface="Arial" pitchFamily="34" charset="0"/>
                <a:ea typeface="ＭＳ Ｐゴシック" pitchFamily="50" charset="-128"/>
                <a:cs typeface="Arial" pitchFamily="34" charset="0"/>
              </a:rPr>
              <a:t>(</a:t>
            </a:r>
            <a:r>
              <a:rPr lang="en-GB" altLang="ja-JP" i="1" dirty="0" err="1">
                <a:solidFill>
                  <a:srgbClr val="002569"/>
                </a:solidFill>
                <a:latin typeface="Arial" pitchFamily="34" charset="0"/>
                <a:ea typeface="ＭＳ Ｐゴシック" pitchFamily="50" charset="-128"/>
                <a:cs typeface="Arial" pitchFamily="34" charset="0"/>
              </a:rPr>
              <a:t>WGDisasters</a:t>
            </a:r>
            <a:r>
              <a:rPr lang="en-GB" altLang="ja-JP" i="1" dirty="0">
                <a:solidFill>
                  <a:srgbClr val="002569"/>
                </a:solidFill>
                <a:latin typeface="Arial" pitchFamily="34" charset="0"/>
                <a:ea typeface="ＭＳ Ｐゴシック" pitchFamily="50" charset="-128"/>
                <a:cs typeface="Arial" pitchFamily="34" charset="0"/>
              </a:rPr>
              <a:t> meeting # 1</a:t>
            </a:r>
            <a:r>
              <a:rPr lang="en-GB" altLang="ja-JP" i="1" dirty="0" smtClean="0">
                <a:solidFill>
                  <a:srgbClr val="002569"/>
                </a:solidFill>
                <a:latin typeface="Arial" pitchFamily="34" charset="0"/>
                <a:ea typeface="ＭＳ Ｐゴシック" pitchFamily="50" charset="-128"/>
                <a:cs typeface="Arial" pitchFamily="34" charset="0"/>
              </a:rPr>
              <a:t>, Montreal </a:t>
            </a:r>
            <a:r>
              <a:rPr lang="en-GB" altLang="ja-JP" i="1" dirty="0">
                <a:solidFill>
                  <a:srgbClr val="002569"/>
                </a:solidFill>
                <a:latin typeface="Arial" pitchFamily="34" charset="0"/>
                <a:ea typeface="ＭＳ Ｐゴシック" pitchFamily="50" charset="-128"/>
                <a:cs typeface="Arial" pitchFamily="34" charset="0"/>
              </a:rPr>
              <a:t>17-19 March)</a:t>
            </a:r>
            <a:r>
              <a:rPr lang="en-GB" altLang="ja-JP" sz="2000" i="1" dirty="0">
                <a:solidFill>
                  <a:srgbClr val="002569"/>
                </a:solidFill>
                <a:latin typeface="Arial" pitchFamily="34" charset="0"/>
                <a:ea typeface="ＭＳ Ｐゴシック" pitchFamily="50" charset="-128"/>
                <a:cs typeface="Arial" pitchFamily="34" charset="0"/>
              </a:rPr>
              <a:t> </a:t>
            </a:r>
            <a:endParaRPr lang="en-GB" altLang="ja-JP" sz="2000" b="1" dirty="0">
              <a:solidFill>
                <a:srgbClr val="002569"/>
              </a:solidFill>
              <a:latin typeface="Arial" pitchFamily="34" charset="0"/>
              <a:ea typeface="ＭＳ Ｐゴシック" pitchFamily="50" charset="-128"/>
              <a:cs typeface="Arial" pitchFamily="34" charset="0"/>
            </a:endParaRPr>
          </a:p>
          <a:p>
            <a:pPr marL="800100" lvl="1" indent="-342900" defTabSz="914400">
              <a:lnSpc>
                <a:spcPct val="90000"/>
              </a:lnSpc>
              <a:spcBef>
                <a:spcPct val="20000"/>
              </a:spcBef>
              <a:buFont typeface="Arial" charset="0"/>
              <a:buChar char="•"/>
            </a:pPr>
            <a:r>
              <a:rPr lang="en-GB" altLang="ja-JP" sz="2000" b="1" dirty="0">
                <a:solidFill>
                  <a:srgbClr val="002569"/>
                </a:solidFill>
                <a:latin typeface="Arial" pitchFamily="34" charset="0"/>
                <a:ea typeface="ＭＳ Ｐゴシック" pitchFamily="50" charset="-128"/>
                <a:cs typeface="Arial" pitchFamily="34" charset="0"/>
              </a:rPr>
              <a:t>Analysis included trade-offs between pilots </a:t>
            </a:r>
            <a:r>
              <a:rPr lang="en-GB" altLang="ja-JP" sz="2000" i="1" dirty="0">
                <a:solidFill>
                  <a:srgbClr val="002569"/>
                </a:solidFill>
                <a:latin typeface="Arial" pitchFamily="34" charset="0"/>
                <a:ea typeface="ＭＳ Ｐゴシック" pitchFamily="50" charset="-128"/>
                <a:cs typeface="Arial" pitchFamily="34" charset="0"/>
              </a:rPr>
              <a:t>(e.g. Pleiades data to be used in priority for volcanoes and seismic hazards)</a:t>
            </a:r>
            <a:r>
              <a:rPr lang="en-GB" altLang="ja-JP" sz="2000" b="1" i="1" dirty="0">
                <a:solidFill>
                  <a:srgbClr val="002569"/>
                </a:solidFill>
                <a:latin typeface="Arial" pitchFamily="34" charset="0"/>
                <a:ea typeface="ＭＳ Ｐゴシック" pitchFamily="50" charset="-128"/>
                <a:cs typeface="Arial" pitchFamily="34" charset="0"/>
              </a:rPr>
              <a:t>, </a:t>
            </a:r>
            <a:r>
              <a:rPr lang="en-GB" altLang="ja-JP" sz="2000" b="1" dirty="0">
                <a:solidFill>
                  <a:srgbClr val="002569"/>
                </a:solidFill>
                <a:latin typeface="Arial" pitchFamily="34" charset="0"/>
                <a:ea typeface="ＭＳ Ｐゴシック" pitchFamily="50" charset="-128"/>
                <a:cs typeface="Arial" pitchFamily="34" charset="0"/>
              </a:rPr>
              <a:t>synergies across pilots </a:t>
            </a:r>
            <a:r>
              <a:rPr lang="en-GB" altLang="ja-JP" sz="2000" i="1" dirty="0">
                <a:solidFill>
                  <a:srgbClr val="002569"/>
                </a:solidFill>
                <a:latin typeface="Arial" pitchFamily="34" charset="0"/>
                <a:ea typeface="ＭＳ Ｐゴシック" pitchFamily="50" charset="-128"/>
                <a:cs typeface="Arial" pitchFamily="34" charset="0"/>
              </a:rPr>
              <a:t>(volcanoes and seismic hazards) </a:t>
            </a:r>
            <a:r>
              <a:rPr lang="en-GB" altLang="ja-JP" sz="2000" b="1" dirty="0">
                <a:solidFill>
                  <a:srgbClr val="002569"/>
                </a:solidFill>
                <a:latin typeface="Arial" pitchFamily="34" charset="0"/>
                <a:ea typeface="ＭＳ Ｐゴシック" pitchFamily="50" charset="-128"/>
                <a:cs typeface="Arial" pitchFamily="34" charset="0"/>
              </a:rPr>
              <a:t>and possible overlaps with other major initiatives </a:t>
            </a:r>
            <a:r>
              <a:rPr lang="en-GB" altLang="ja-JP" sz="2000" i="1" dirty="0">
                <a:solidFill>
                  <a:srgbClr val="002569"/>
                </a:solidFill>
                <a:latin typeface="Arial" pitchFamily="34" charset="0"/>
                <a:ea typeface="ＭＳ Ｐゴシック" pitchFamily="50" charset="-128"/>
                <a:cs typeface="Arial" pitchFamily="34" charset="0"/>
              </a:rPr>
              <a:t>(GEOGLAM, GFOI in S-E Asia, Supersites)</a:t>
            </a:r>
          </a:p>
        </p:txBody>
      </p:sp>
    </p:spTree>
    <p:extLst>
      <p:ext uri="{BB962C8B-B14F-4D97-AF65-F5344CB8AC3E}">
        <p14:creationId xmlns:p14="http://schemas.microsoft.com/office/powerpoint/2010/main" val="53504380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744" y="0"/>
            <a:ext cx="7000722" cy="813535"/>
          </a:xfrm>
        </p:spPr>
        <p:txBody>
          <a:bodyPr/>
          <a:lstStyle/>
          <a:p>
            <a:pPr algn="r"/>
            <a:r>
              <a:rPr lang="en-US" b="1" dirty="0" smtClean="0"/>
              <a:t>Analysis from Space Agencies</a:t>
            </a:r>
            <a:endParaRPr lang="en-US" b="1" dirty="0"/>
          </a:p>
        </p:txBody>
      </p:sp>
      <p:grpSp>
        <p:nvGrpSpPr>
          <p:cNvPr id="8" name="Group 7"/>
          <p:cNvGrpSpPr/>
          <p:nvPr/>
        </p:nvGrpSpPr>
        <p:grpSpPr>
          <a:xfrm>
            <a:off x="0" y="1394469"/>
            <a:ext cx="10816017" cy="5709080"/>
            <a:chOff x="-5395435" y="-1680458"/>
            <a:chExt cx="15183638" cy="6775645"/>
          </a:xfrm>
        </p:grpSpPr>
        <p:grpSp>
          <p:nvGrpSpPr>
            <p:cNvPr id="9" name="Group 8"/>
            <p:cNvGrpSpPr/>
            <p:nvPr/>
          </p:nvGrpSpPr>
          <p:grpSpPr>
            <a:xfrm>
              <a:off x="-5395435" y="-1680458"/>
              <a:ext cx="6817658" cy="4821156"/>
              <a:chOff x="-5395435" y="-1680458"/>
              <a:chExt cx="6817658" cy="4821156"/>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435" y="-1680458"/>
                <a:ext cx="6817658" cy="48211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039" y="2325836"/>
                <a:ext cx="295837" cy="146854"/>
              </a:xfrm>
              <a:prstGeom prst="rect">
                <a:avLst/>
              </a:prstGeom>
            </p:spPr>
          </p:pic>
        </p:grpSp>
        <p:sp>
          <p:nvSpPr>
            <p:cNvPr id="10" name="Rectangle 9"/>
            <p:cNvSpPr/>
            <p:nvPr/>
          </p:nvSpPr>
          <p:spPr>
            <a:xfrm>
              <a:off x="817710" y="181064"/>
              <a:ext cx="8970493" cy="491412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4" descr="asc_20090612_fbd"/>
          <p:cNvPicPr>
            <a:picLocks noChangeAspect="1" noChangeArrowheads="1"/>
          </p:cNvPicPr>
          <p:nvPr/>
        </p:nvPicPr>
        <p:blipFill>
          <a:blip r:embed="rId4">
            <a:extLst>
              <a:ext uri="{28A0092B-C50C-407E-A947-70E740481C1C}">
                <a14:useLocalDpi xmlns:a14="http://schemas.microsoft.com/office/drawing/2010/main" val="0"/>
              </a:ext>
            </a:extLst>
          </a:blip>
          <a:srcRect l="1900" t="7680" r="2785" b="6429"/>
          <a:stretch>
            <a:fillRect/>
          </a:stretch>
        </p:blipFill>
        <p:spPr bwMode="auto">
          <a:xfrm>
            <a:off x="4801199" y="1394469"/>
            <a:ext cx="4342801"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sc_20090728"/>
          <p:cNvPicPr>
            <a:picLocks noChangeAspect="1" noChangeArrowheads="1"/>
          </p:cNvPicPr>
          <p:nvPr/>
        </p:nvPicPr>
        <p:blipFill>
          <a:blip r:embed="rId5">
            <a:extLst>
              <a:ext uri="{28A0092B-C50C-407E-A947-70E740481C1C}">
                <a14:useLocalDpi xmlns:a14="http://schemas.microsoft.com/office/drawing/2010/main" val="0"/>
              </a:ext>
            </a:extLst>
          </a:blip>
          <a:srcRect l="1640" t="5621" r="2238" b="6404"/>
          <a:stretch>
            <a:fillRect/>
          </a:stretch>
        </p:blipFill>
        <p:spPr bwMode="auto">
          <a:xfrm>
            <a:off x="4801199" y="4115444"/>
            <a:ext cx="4409852"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361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052084" y="101600"/>
            <a:ext cx="7033179"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eaLnBrk="1" hangingPunct="1"/>
            <a:r>
              <a:rPr lang="en-GB" sz="2000" dirty="0" smtClean="0">
                <a:latin typeface="Tahoma" pitchFamily="-106" charset="0"/>
                <a:ea typeface="ＭＳ Ｐゴシック" pitchFamily="-106" charset="-128"/>
                <a:cs typeface="Tahoma" pitchFamily="-106" charset="0"/>
              </a:rPr>
              <a:t>Data Contributions* from CEOS Agencies (1/3)</a:t>
            </a:r>
            <a:endParaRPr lang="en-US" sz="2000" dirty="0">
              <a:latin typeface="Tahoma" pitchFamily="-106" charset="0"/>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28</a:t>
            </a:fld>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4068475729"/>
              </p:ext>
            </p:extLst>
          </p:nvPr>
        </p:nvGraphicFramePr>
        <p:xfrm>
          <a:off x="122723" y="1438152"/>
          <a:ext cx="8795200" cy="4573786"/>
        </p:xfrm>
        <a:graphic>
          <a:graphicData uri="http://schemas.openxmlformats.org/drawingml/2006/table">
            <a:tbl>
              <a:tblPr firstRow="1" bandRow="1">
                <a:tableStyleId>{3C2FFA5D-87B4-456A-9821-1D502468CF0F}</a:tableStyleId>
              </a:tblPr>
              <a:tblGrid>
                <a:gridCol w="2046545"/>
                <a:gridCol w="2351055"/>
                <a:gridCol w="2198800"/>
                <a:gridCol w="2198800"/>
              </a:tblGrid>
              <a:tr h="458986">
                <a:tc>
                  <a:txBody>
                    <a:bodyPr/>
                    <a:lstStyle/>
                    <a:p>
                      <a:pPr algn="ctr"/>
                      <a:r>
                        <a:rPr lang="en-US" dirty="0" smtClean="0"/>
                        <a:t>CEOS Agency</a:t>
                      </a:r>
                      <a:endParaRPr lang="en-US" dirty="0"/>
                    </a:p>
                  </a:txBody>
                  <a:tcPr/>
                </a:tc>
                <a:tc>
                  <a:txBody>
                    <a:bodyPr/>
                    <a:lstStyle/>
                    <a:p>
                      <a:pPr algn="ctr"/>
                      <a:r>
                        <a:rPr lang="en-US" dirty="0" smtClean="0"/>
                        <a:t>Flood Pilot</a:t>
                      </a:r>
                      <a:endParaRPr lang="en-US" dirty="0"/>
                    </a:p>
                  </a:txBody>
                  <a:tcPr/>
                </a:tc>
                <a:tc>
                  <a:txBody>
                    <a:bodyPr/>
                    <a:lstStyle/>
                    <a:p>
                      <a:pPr algn="ctr"/>
                      <a:r>
                        <a:rPr lang="en-US" dirty="0" smtClean="0"/>
                        <a:t>Seismic</a:t>
                      </a:r>
                      <a:r>
                        <a:rPr lang="en-US" baseline="0" dirty="0" smtClean="0"/>
                        <a:t> Pilot</a:t>
                      </a:r>
                      <a:endParaRPr lang="en-US" dirty="0"/>
                    </a:p>
                  </a:txBody>
                  <a:tcPr/>
                </a:tc>
                <a:tc>
                  <a:txBody>
                    <a:bodyPr/>
                    <a:lstStyle/>
                    <a:p>
                      <a:pPr algn="ctr"/>
                      <a:r>
                        <a:rPr lang="en-US" dirty="0" smtClean="0"/>
                        <a:t>Volcano Pilot</a:t>
                      </a:r>
                      <a:endParaRPr lang="en-US" dirty="0"/>
                    </a:p>
                  </a:txBody>
                  <a:tcPr/>
                </a:tc>
              </a:tr>
              <a:tr h="895718">
                <a:tc>
                  <a:txBody>
                    <a:bodyPr/>
                    <a:lstStyle/>
                    <a:p>
                      <a:r>
                        <a:rPr lang="en-US" sz="1400" dirty="0" smtClean="0"/>
                        <a:t>ASI</a:t>
                      </a:r>
                    </a:p>
                    <a:p>
                      <a:r>
                        <a:rPr lang="en-US" sz="1400" dirty="0" smtClean="0"/>
                        <a:t>Proposed contribution under review. </a:t>
                      </a:r>
                      <a:endParaRPr lang="en-US" sz="1400" dirty="0"/>
                    </a:p>
                  </a:txBody>
                  <a:tcPr/>
                </a:tc>
                <a:tc gridSpan="3">
                  <a:txBody>
                    <a:bodyPr/>
                    <a:lstStyle/>
                    <a:p>
                      <a:pPr algn="ctr"/>
                      <a:r>
                        <a:rPr lang="en-US" sz="1400" dirty="0" smtClean="0"/>
                        <a:t>Approximately 300 CSK images/year/pilot over three years, in addition to existing GSNL commitments. Priority given to archived imagery.</a:t>
                      </a:r>
                    </a:p>
                    <a:p>
                      <a:pPr algn="ctr"/>
                      <a:endParaRPr lang="en-US" sz="1400" dirty="0" smtClean="0"/>
                    </a:p>
                    <a:p>
                      <a:pPr algn="ctr"/>
                      <a:r>
                        <a:rPr lang="en-US" sz="1400" dirty="0" smtClean="0"/>
                        <a:t>NRT images for rapid science products under Flood Objective B, Seismic  Objective C (1-2 events/year) and Volcanic Objective C  (1 major eruption) to be evaluated on case by case basis. </a:t>
                      </a:r>
                    </a:p>
                    <a:p>
                      <a:pPr algn="ctr"/>
                      <a:endParaRPr lang="en-US" sz="1400" dirty="0"/>
                    </a:p>
                  </a:txBody>
                  <a:tcPr/>
                </a:tc>
                <a:tc hMerge="1">
                  <a:txBody>
                    <a:bodyPr/>
                    <a:lstStyle/>
                    <a:p>
                      <a:endParaRPr lang="en-US" dirty="0"/>
                    </a:p>
                  </a:txBody>
                  <a:tcPr/>
                </a:tc>
                <a:tc hMerge="1">
                  <a:txBody>
                    <a:bodyPr/>
                    <a:lstStyle/>
                    <a:p>
                      <a:endParaRPr lang="en-US" dirty="0"/>
                    </a:p>
                  </a:txBody>
                  <a:tcPr/>
                </a:tc>
              </a:tr>
              <a:tr h="895718">
                <a:tc>
                  <a:txBody>
                    <a:bodyPr/>
                    <a:lstStyle/>
                    <a:p>
                      <a:r>
                        <a:rPr lang="en-US" sz="1400" dirty="0" smtClean="0"/>
                        <a:t>CNES</a:t>
                      </a:r>
                    </a:p>
                    <a:p>
                      <a:r>
                        <a:rPr lang="en-US" sz="1400" dirty="0" smtClean="0"/>
                        <a:t>NRT imagery request being discussed with commercial partner</a:t>
                      </a:r>
                      <a:endParaRPr lang="en-US" sz="1400" dirty="0"/>
                    </a:p>
                  </a:txBody>
                  <a:tcPr/>
                </a:tc>
                <a:tc gridSpan="3">
                  <a:txBody>
                    <a:bodyPr/>
                    <a:lstStyle/>
                    <a:p>
                      <a:pPr algn="ctr"/>
                      <a:r>
                        <a:rPr lang="en-US" sz="1400" dirty="0" smtClean="0"/>
                        <a:t>SPOT World</a:t>
                      </a:r>
                      <a:r>
                        <a:rPr lang="en-US" sz="1400" baseline="0" dirty="0" smtClean="0"/>
                        <a:t> Heritage Archive made available to pilots (1000s of SPOT-5 archived images) with five-year rolling buffer. Up to 50 Pleiades images/year/pilot over three years. Commitment to be finalized after discussions with industrial partner. Night-time SPOT-5 imagery during 2014. ANR </a:t>
                      </a:r>
                      <a:r>
                        <a:rPr lang="en-US" sz="1400" baseline="0" dirty="0" err="1" smtClean="0"/>
                        <a:t>KalHaiti</a:t>
                      </a:r>
                      <a:r>
                        <a:rPr lang="en-US" sz="1400" baseline="0" dirty="0" smtClean="0"/>
                        <a:t> data base over Haiti.</a:t>
                      </a:r>
                      <a:endParaRPr lang="en-US" sz="1400" dirty="0"/>
                    </a:p>
                  </a:txBody>
                  <a:tcPr/>
                </a:tc>
                <a:tc hMerge="1">
                  <a:txBody>
                    <a:bodyPr/>
                    <a:lstStyle/>
                    <a:p>
                      <a:endParaRPr lang="en-US" dirty="0"/>
                    </a:p>
                  </a:txBody>
                  <a:tcPr/>
                </a:tc>
                <a:tc hMerge="1">
                  <a:txBody>
                    <a:bodyPr/>
                    <a:lstStyle/>
                    <a:p>
                      <a:endParaRPr lang="en-US" dirty="0"/>
                    </a:p>
                  </a:txBody>
                  <a:tcPr/>
                </a:tc>
              </a:tr>
              <a:tr h="895718">
                <a:tc>
                  <a:txBody>
                    <a:bodyPr/>
                    <a:lstStyle/>
                    <a:p>
                      <a:r>
                        <a:rPr lang="en-US" sz="1400" dirty="0" smtClean="0"/>
                        <a:t>CSA</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Review against</a:t>
                      </a:r>
                      <a:r>
                        <a:rPr lang="en-US" sz="1400" baseline="0" dirty="0" smtClean="0"/>
                        <a:t> commercial conflict required.</a:t>
                      </a:r>
                      <a:endParaRPr lang="en-US" sz="1400" dirty="0" smtClean="0"/>
                    </a:p>
                    <a:p>
                      <a:endParaRPr lang="en-US" sz="1400" dirty="0"/>
                    </a:p>
                  </a:txBody>
                  <a:tcPr/>
                </a:tc>
                <a:tc gridSpan="3">
                  <a:txBody>
                    <a:bodyPr/>
                    <a:lstStyle/>
                    <a:p>
                      <a:pPr algn="ctr"/>
                      <a:r>
                        <a:rPr lang="en-US" sz="1400" dirty="0" smtClean="0"/>
                        <a:t>About 500 RSAT-2 products to support the Flood Pilot until November 2016 (end of the Pilot). More than 400 RSAT-2 products to support GSNL i.e. Hawaii (ongoing) and Iceland (in negotiation with MDA). Potential access to Volcano Watch Background Mission over Latin America (archived RADARSAT-2 products). Data for rapid science products for Seismic and Volcano Pilots evaluated on case-by-case basis: contribution of 40 RSAT-2 products for Event Supersite: </a:t>
                      </a:r>
                      <a:r>
                        <a:rPr lang="en-US" sz="1400" dirty="0" err="1" smtClean="0"/>
                        <a:t>Sinabung</a:t>
                      </a:r>
                      <a:r>
                        <a:rPr lang="en-US" sz="1400" dirty="0" smtClean="0"/>
                        <a:t> Volcano, Indonesia.</a:t>
                      </a:r>
                    </a:p>
                  </a:txBody>
                  <a:tcPr/>
                </a:tc>
                <a:tc hMerge="1">
                  <a:txBody>
                    <a:bodyPr/>
                    <a:lstStyle/>
                    <a:p>
                      <a:pPr algn="ctr"/>
                      <a:endParaRPr lang="en-US" sz="1400" dirty="0"/>
                    </a:p>
                  </a:txBody>
                  <a:tcPr/>
                </a:tc>
                <a:tc hMerge="1">
                  <a:txBody>
                    <a:bodyPr/>
                    <a:lstStyle/>
                    <a:p>
                      <a:pPr algn="ctr"/>
                      <a:endParaRPr lang="en-US" sz="1400" dirty="0"/>
                    </a:p>
                  </a:txBody>
                  <a:tcPr/>
                </a:tc>
              </a:tr>
            </a:tbl>
          </a:graphicData>
        </a:graphic>
      </p:graphicFrame>
      <p:sp>
        <p:nvSpPr>
          <p:cNvPr id="6" name="TextBox 5"/>
          <p:cNvSpPr txBox="1"/>
          <p:nvPr/>
        </p:nvSpPr>
        <p:spPr>
          <a:xfrm>
            <a:off x="300168" y="6261160"/>
            <a:ext cx="8351802" cy="523220"/>
          </a:xfrm>
          <a:prstGeom prst="rect">
            <a:avLst/>
          </a:prstGeom>
          <a:noFill/>
        </p:spPr>
        <p:txBody>
          <a:bodyPr wrap="square" rtlCol="0">
            <a:spAutoFit/>
          </a:bodyPr>
          <a:lstStyle/>
          <a:p>
            <a:r>
              <a:rPr lang="en-US" sz="1400" dirty="0" smtClean="0"/>
              <a:t>*contributions are in addition to existing GSNL contributions and International Charter data made available during or after activation</a:t>
            </a:r>
            <a:endParaRPr lang="en-US" sz="1400" dirty="0"/>
          </a:p>
        </p:txBody>
      </p:sp>
    </p:spTree>
    <p:extLst>
      <p:ext uri="{BB962C8B-B14F-4D97-AF65-F5344CB8AC3E}">
        <p14:creationId xmlns:p14="http://schemas.microsoft.com/office/powerpoint/2010/main" val="32822343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052084" y="101600"/>
            <a:ext cx="7033179"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eaLnBrk="1" hangingPunct="1"/>
            <a:r>
              <a:rPr lang="en-GB" sz="2000" dirty="0" smtClean="0">
                <a:latin typeface="Tahoma" pitchFamily="-106" charset="0"/>
                <a:ea typeface="ＭＳ Ｐゴシック" pitchFamily="-106" charset="-128"/>
                <a:cs typeface="Tahoma" pitchFamily="-106" charset="0"/>
              </a:rPr>
              <a:t>Data Contributions* from CEOS Agencies (2/3)</a:t>
            </a:r>
            <a:endParaRPr lang="en-US" sz="2000" dirty="0">
              <a:latin typeface="Tahoma" pitchFamily="-106" charset="0"/>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29</a:t>
            </a:fld>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2611963830"/>
              </p:ext>
            </p:extLst>
          </p:nvPr>
        </p:nvGraphicFramePr>
        <p:xfrm>
          <a:off x="61202" y="773848"/>
          <a:ext cx="8932259" cy="5550624"/>
        </p:xfrm>
        <a:graphic>
          <a:graphicData uri="http://schemas.openxmlformats.org/drawingml/2006/table">
            <a:tbl>
              <a:tblPr firstRow="1" bandRow="1">
                <a:tableStyleId>{3C2FFA5D-87B4-456A-9821-1D502468CF0F}</a:tableStyleId>
              </a:tblPr>
              <a:tblGrid>
                <a:gridCol w="1824159"/>
                <a:gridCol w="2368196"/>
                <a:gridCol w="2477983"/>
                <a:gridCol w="2261921"/>
              </a:tblGrid>
              <a:tr h="409922">
                <a:tc>
                  <a:txBody>
                    <a:bodyPr/>
                    <a:lstStyle/>
                    <a:p>
                      <a:pPr algn="ctr"/>
                      <a:r>
                        <a:rPr lang="en-US" dirty="0" smtClean="0"/>
                        <a:t>CEOS Agency</a:t>
                      </a:r>
                      <a:endParaRPr lang="en-US" dirty="0"/>
                    </a:p>
                  </a:txBody>
                  <a:tcPr/>
                </a:tc>
                <a:tc>
                  <a:txBody>
                    <a:bodyPr/>
                    <a:lstStyle/>
                    <a:p>
                      <a:pPr algn="ctr"/>
                      <a:r>
                        <a:rPr lang="en-US" dirty="0" smtClean="0"/>
                        <a:t>Flood Pilot</a:t>
                      </a:r>
                      <a:endParaRPr lang="en-US" dirty="0"/>
                    </a:p>
                  </a:txBody>
                  <a:tcPr/>
                </a:tc>
                <a:tc>
                  <a:txBody>
                    <a:bodyPr/>
                    <a:lstStyle/>
                    <a:p>
                      <a:pPr algn="ctr"/>
                      <a:r>
                        <a:rPr lang="en-US" dirty="0" smtClean="0"/>
                        <a:t>Seismic</a:t>
                      </a:r>
                      <a:r>
                        <a:rPr lang="en-US" baseline="0" dirty="0" smtClean="0"/>
                        <a:t> Pilot</a:t>
                      </a:r>
                      <a:endParaRPr lang="en-US" dirty="0"/>
                    </a:p>
                  </a:txBody>
                  <a:tcPr/>
                </a:tc>
                <a:tc>
                  <a:txBody>
                    <a:bodyPr/>
                    <a:lstStyle/>
                    <a:p>
                      <a:pPr algn="ctr"/>
                      <a:r>
                        <a:rPr lang="en-US" dirty="0" smtClean="0"/>
                        <a:t>Volcano Pilot</a:t>
                      </a:r>
                      <a:endParaRPr lang="en-US" dirty="0"/>
                    </a:p>
                  </a:txBody>
                  <a:tcPr/>
                </a:tc>
              </a:tr>
              <a:tr h="1970782">
                <a:tc>
                  <a:txBody>
                    <a:bodyPr/>
                    <a:lstStyle/>
                    <a:p>
                      <a:r>
                        <a:rPr lang="en-US" sz="1400" dirty="0" smtClean="0"/>
                        <a:t>ESA</a:t>
                      </a:r>
                    </a:p>
                    <a:p>
                      <a:r>
                        <a:rPr lang="en-US" sz="1400" dirty="0" smtClean="0"/>
                        <a:t>Sentinel-1 launch April 2014. Six</a:t>
                      </a:r>
                      <a:r>
                        <a:rPr lang="en-US" sz="1400" baseline="0" dirty="0" smtClean="0"/>
                        <a:t> months commissioning. Sentinel-2, SMOS.</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400" dirty="0" smtClean="0">
                          <a:solidFill>
                            <a:schemeClr val="tx1"/>
                          </a:solidFill>
                        </a:rPr>
                        <a:t>Sentinel-1 </a:t>
                      </a:r>
                      <a:r>
                        <a:rPr lang="en-US" sz="1400" dirty="0" smtClean="0">
                          <a:solidFill>
                            <a:schemeClr val="tx1"/>
                          </a:solidFill>
                        </a:rPr>
                        <a:t>gradually made available starting with pilot targets in 2014 </a:t>
                      </a:r>
                      <a:r>
                        <a:rPr lang="en-US" sz="1400" baseline="0" dirty="0" smtClean="0">
                          <a:solidFill>
                            <a:schemeClr val="tx1"/>
                          </a:solidFill>
                        </a:rPr>
                        <a:t>when these converge with baseline observing strategy. +20000 scenes over Italy, Japan, California, Turkey &amp; Greece the first year overall for 3 pilots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400" dirty="0" smtClean="0">
                          <a:solidFill>
                            <a:schemeClr val="tx1"/>
                          </a:solidFill>
                        </a:rPr>
                        <a:t>Sentinel-1 </a:t>
                      </a:r>
                      <a:r>
                        <a:rPr lang="en-US" sz="1400" dirty="0" smtClean="0">
                          <a:solidFill>
                            <a:schemeClr val="tx1"/>
                          </a:solidFill>
                        </a:rPr>
                        <a:t>gradually made available starting with pilot targets in 2014 and with the goal to cover priority areas of Objective A for 2016 – 10s of 1000s of images</a:t>
                      </a:r>
                      <a:endParaRPr lang="en-US" sz="1400" dirty="0">
                        <a:solidFill>
                          <a:schemeClr val="tx1"/>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BE" sz="1400" dirty="0" smtClean="0">
                          <a:solidFill>
                            <a:schemeClr val="tx1"/>
                          </a:solidFill>
                        </a:rPr>
                        <a:t>Sentinel-1 </a:t>
                      </a:r>
                      <a:r>
                        <a:rPr lang="en-US" sz="1400" dirty="0" smtClean="0">
                          <a:solidFill>
                            <a:schemeClr val="tx1"/>
                          </a:solidFill>
                        </a:rPr>
                        <a:t>gradually made available starting with pilot targets in 2014 and with the goal to cover priority areas of Objective A for 2016,</a:t>
                      </a:r>
                      <a:r>
                        <a:rPr lang="en-US" sz="1400" baseline="0" dirty="0" smtClean="0">
                          <a:solidFill>
                            <a:schemeClr val="tx1"/>
                          </a:solidFill>
                        </a:rPr>
                        <a:t> especially when these converge with seismic areas</a:t>
                      </a:r>
                      <a:endParaRPr lang="en-US" sz="1400" dirty="0" smtClean="0">
                        <a:solidFill>
                          <a:schemeClr val="tx1"/>
                        </a:solidFill>
                      </a:endParaRPr>
                    </a:p>
                  </a:txBody>
                  <a:tcPr/>
                </a:tc>
              </a:tr>
              <a:tr h="1970782">
                <a:tc>
                  <a:txBody>
                    <a:bodyPr/>
                    <a:lstStyle/>
                    <a:p>
                      <a:pPr marL="0" algn="l" rtl="0" eaLnBrk="1" fontAlgn="t" latinLnBrk="0" hangingPunct="1">
                        <a:spcBef>
                          <a:spcPts val="0"/>
                        </a:spcBef>
                        <a:spcAft>
                          <a:spcPts val="0"/>
                        </a:spcAft>
                      </a:pPr>
                      <a:r>
                        <a:rPr lang="en-US" sz="1400" kern="1200" baseline="0" dirty="0">
                          <a:solidFill>
                            <a:schemeClr val="dk1"/>
                          </a:solidFill>
                          <a:latin typeface="+mn-lt"/>
                          <a:ea typeface="+mn-ea"/>
                          <a:cs typeface="+mn-cs"/>
                        </a:rPr>
                        <a:t>DLR</a:t>
                      </a:r>
                    </a:p>
                    <a:p>
                      <a:pPr marL="0" algn="l" rtl="0" eaLnBrk="1" fontAlgn="t" latinLnBrk="0" hangingPunct="1">
                        <a:spcBef>
                          <a:spcPts val="0"/>
                        </a:spcBef>
                        <a:spcAft>
                          <a:spcPts val="0"/>
                        </a:spcAft>
                      </a:pPr>
                      <a:r>
                        <a:rPr lang="en-US" sz="1400" kern="1200" baseline="0" dirty="0">
                          <a:solidFill>
                            <a:schemeClr val="dk1"/>
                          </a:solidFill>
                          <a:latin typeface="+mn-lt"/>
                          <a:ea typeface="+mn-ea"/>
                          <a:cs typeface="+mn-cs"/>
                        </a:rPr>
                        <a:t>Proposed contribution under review. Review against commercial conflict required. </a:t>
                      </a:r>
                    </a:p>
                  </a:txBody>
                  <a:tcPr/>
                </a:tc>
                <a:tc>
                  <a:txBody>
                    <a:bodyPr/>
                    <a:lstStyle/>
                    <a:p>
                      <a:pPr marL="0" algn="ctr" rtl="0" eaLnBrk="1" fontAlgn="t" latinLnBrk="0" hangingPunct="1">
                        <a:spcBef>
                          <a:spcPts val="0"/>
                        </a:spcBef>
                        <a:spcAft>
                          <a:spcPts val="0"/>
                        </a:spcAft>
                      </a:pPr>
                      <a:r>
                        <a:rPr lang="en-US" sz="1400" kern="1200" baseline="0" dirty="0">
                          <a:solidFill>
                            <a:schemeClr val="dk1"/>
                          </a:solidFill>
                          <a:latin typeface="+mn-lt"/>
                          <a:ea typeface="+mn-ea"/>
                          <a:cs typeface="+mn-cs"/>
                        </a:rPr>
                        <a:t>200 TSX scenes over three years; access to </a:t>
                      </a:r>
                      <a:r>
                        <a:rPr lang="en-US" sz="1400" kern="1200" baseline="0" dirty="0" err="1">
                          <a:solidFill>
                            <a:schemeClr val="dk1"/>
                          </a:solidFill>
                          <a:latin typeface="+mn-lt"/>
                          <a:ea typeface="+mn-ea"/>
                          <a:cs typeface="+mn-cs"/>
                        </a:rPr>
                        <a:t>TanDEM</a:t>
                      </a:r>
                      <a:r>
                        <a:rPr lang="en-US" sz="1400" kern="1200" baseline="0" dirty="0">
                          <a:solidFill>
                            <a:schemeClr val="dk1"/>
                          </a:solidFill>
                          <a:latin typeface="+mn-lt"/>
                          <a:ea typeface="+mn-ea"/>
                          <a:cs typeface="+mn-cs"/>
                        </a:rPr>
                        <a:t> Elevation Model without data transfer (through viewer) being considered</a:t>
                      </a:r>
                    </a:p>
                  </a:txBody>
                  <a:tcPr/>
                </a:tc>
                <a:tc>
                  <a:txBody>
                    <a:bodyPr/>
                    <a:lstStyle/>
                    <a:p>
                      <a:pPr marL="0" marR="0" indent="0" algn="ctr" rtl="0" eaLnBrk="1" fontAlgn="auto" latinLnBrk="0" hangingPunct="1">
                        <a:spcBef>
                          <a:spcPts val="0"/>
                        </a:spcBef>
                        <a:spcAft>
                          <a:spcPts val="0"/>
                        </a:spcAft>
                      </a:pPr>
                      <a:r>
                        <a:rPr lang="en-US" sz="1400" kern="1200" baseline="0" dirty="0">
                          <a:solidFill>
                            <a:schemeClr val="dk1"/>
                          </a:solidFill>
                          <a:latin typeface="+mn-lt"/>
                          <a:ea typeface="+mn-ea"/>
                          <a:cs typeface="+mn-cs"/>
                        </a:rPr>
                        <a:t>Assessment of validation areas and data volumes (Objective A) under way. Possible access to </a:t>
                      </a:r>
                      <a:r>
                        <a:rPr lang="en-US" sz="1400" kern="1200" baseline="0" dirty="0" err="1">
                          <a:solidFill>
                            <a:schemeClr val="dk1"/>
                          </a:solidFill>
                          <a:latin typeface="+mn-lt"/>
                          <a:ea typeface="+mn-ea"/>
                          <a:cs typeface="+mn-cs"/>
                        </a:rPr>
                        <a:t>TanDEM</a:t>
                      </a:r>
                      <a:r>
                        <a:rPr lang="en-US" sz="1400" kern="1200" baseline="0" dirty="0">
                          <a:solidFill>
                            <a:schemeClr val="dk1"/>
                          </a:solidFill>
                          <a:latin typeface="+mn-lt"/>
                          <a:ea typeface="+mn-ea"/>
                          <a:cs typeface="+mn-cs"/>
                        </a:rPr>
                        <a:t> Elevation Model without data transfer being considered.</a:t>
                      </a:r>
                    </a:p>
                  </a:txBody>
                  <a:tcPr/>
                </a:tc>
                <a:tc>
                  <a:txBody>
                    <a:bodyPr/>
                    <a:lstStyle/>
                    <a:p>
                      <a:pPr marL="0" marR="0" indent="0" algn="ctr" rtl="0" eaLnBrk="1" fontAlgn="auto" latinLnBrk="0" hangingPunct="1">
                        <a:spcBef>
                          <a:spcPts val="0"/>
                        </a:spcBef>
                        <a:spcAft>
                          <a:spcPts val="0"/>
                        </a:spcAft>
                      </a:pPr>
                      <a:r>
                        <a:rPr lang="en-US" sz="1400" kern="1200" baseline="0" dirty="0">
                          <a:solidFill>
                            <a:schemeClr val="dk1"/>
                          </a:solidFill>
                          <a:latin typeface="+mn-lt"/>
                          <a:ea typeface="+mn-ea"/>
                          <a:cs typeface="+mn-cs"/>
                        </a:rPr>
                        <a:t>400 TSX scenes over three years (under Obj. A); contribution to Obj. C to be evaluated after eruption; access to </a:t>
                      </a:r>
                      <a:r>
                        <a:rPr lang="en-US" sz="1400" kern="1200" baseline="0" dirty="0" err="1">
                          <a:solidFill>
                            <a:schemeClr val="dk1"/>
                          </a:solidFill>
                          <a:latin typeface="+mn-lt"/>
                          <a:ea typeface="+mn-ea"/>
                          <a:cs typeface="+mn-cs"/>
                        </a:rPr>
                        <a:t>TanDEM</a:t>
                      </a:r>
                      <a:r>
                        <a:rPr lang="en-US" sz="1400" kern="1200" baseline="0" dirty="0">
                          <a:solidFill>
                            <a:schemeClr val="dk1"/>
                          </a:solidFill>
                          <a:latin typeface="+mn-lt"/>
                          <a:ea typeface="+mn-ea"/>
                          <a:cs typeface="+mn-cs"/>
                        </a:rPr>
                        <a:t> Elevation Model for erupting volcano being considered.</a:t>
                      </a:r>
                    </a:p>
                  </a:txBody>
                  <a:tcPr/>
                </a:tc>
              </a:tr>
              <a:tr h="1065335">
                <a:tc>
                  <a:txBody>
                    <a:bodyPr/>
                    <a:lstStyle/>
                    <a:p>
                      <a:r>
                        <a:rPr lang="en-US" sz="1400" dirty="0" smtClean="0"/>
                        <a:t>JAXA</a:t>
                      </a:r>
                    </a:p>
                    <a:p>
                      <a:r>
                        <a:rPr lang="en-US" sz="1400" dirty="0" smtClean="0"/>
                        <a:t>Proposed contribution</a:t>
                      </a:r>
                      <a:r>
                        <a:rPr lang="en-US" sz="1400" baseline="0" dirty="0" smtClean="0"/>
                        <a:t> under review. ALOS-2 launch May 2014.</a:t>
                      </a:r>
                      <a:endParaRPr lang="en-US" sz="1400" dirty="0" smtClean="0"/>
                    </a:p>
                  </a:txBody>
                  <a:tcPr/>
                </a:tc>
                <a:tc gridSpan="3">
                  <a:txBody>
                    <a:bodyPr/>
                    <a:lstStyle/>
                    <a:p>
                      <a:pPr algn="ctr"/>
                      <a:r>
                        <a:rPr lang="en-US" sz="1400" dirty="0" smtClean="0"/>
                        <a:t>100 ALOS-2 products/year/pilot made available for promotion/demonstration;</a:t>
                      </a:r>
                      <a:r>
                        <a:rPr lang="en-US" sz="1400" baseline="0" dirty="0" smtClean="0"/>
                        <a:t> additional data available at marginal cost of $100/scene; barter arrangements for further data requests under review. Acquisitions requested are covered by ALOS-2 Basic Observation Scenario</a:t>
                      </a: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r>
            </a:tbl>
          </a:graphicData>
        </a:graphic>
      </p:graphicFrame>
      <p:sp>
        <p:nvSpPr>
          <p:cNvPr id="6" name="TextBox 5"/>
          <p:cNvSpPr txBox="1"/>
          <p:nvPr/>
        </p:nvSpPr>
        <p:spPr>
          <a:xfrm>
            <a:off x="61203" y="6287949"/>
            <a:ext cx="9024060" cy="523220"/>
          </a:xfrm>
          <a:prstGeom prst="rect">
            <a:avLst/>
          </a:prstGeom>
          <a:noFill/>
        </p:spPr>
        <p:txBody>
          <a:bodyPr wrap="square" rtlCol="0">
            <a:spAutoFit/>
          </a:bodyPr>
          <a:lstStyle/>
          <a:p>
            <a:r>
              <a:rPr lang="en-US" sz="1400" dirty="0" smtClean="0"/>
              <a:t>*contributions are in addition to existing GSNL contributions and International Charter data made available during or after activation</a:t>
            </a:r>
            <a:endParaRPr lang="en-US" sz="1400" dirty="0"/>
          </a:p>
        </p:txBody>
      </p:sp>
    </p:spTree>
    <p:extLst>
      <p:ext uri="{BB962C8B-B14F-4D97-AF65-F5344CB8AC3E}">
        <p14:creationId xmlns:p14="http://schemas.microsoft.com/office/powerpoint/2010/main" val="129661420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300" y="277813"/>
            <a:ext cx="7848600" cy="501650"/>
          </a:xfrm>
        </p:spPr>
        <p:txBody>
          <a:bodyPr/>
          <a:lstStyle/>
          <a:p>
            <a:r>
              <a:rPr lang="en-GB" dirty="0" smtClean="0"/>
              <a:t>Status - Update </a:t>
            </a:r>
            <a:r>
              <a:rPr lang="en-GB" dirty="0"/>
              <a:t>since 2013 </a:t>
            </a:r>
            <a:r>
              <a:rPr lang="en-GB" dirty="0" smtClean="0"/>
              <a:t>Plenary</a:t>
            </a:r>
            <a:r>
              <a:rPr lang="en-GB" dirty="0"/>
              <a:t/>
            </a:r>
            <a:br>
              <a:rPr lang="en-GB" dirty="0"/>
            </a:br>
            <a:r>
              <a:rPr lang="en-GB" dirty="0"/>
              <a:t> </a:t>
            </a:r>
          </a:p>
        </p:txBody>
      </p:sp>
      <p:sp>
        <p:nvSpPr>
          <p:cNvPr id="3" name="Content Placeholder 2"/>
          <p:cNvSpPr>
            <a:spLocks noGrp="1"/>
          </p:cNvSpPr>
          <p:nvPr>
            <p:ph idx="1"/>
          </p:nvPr>
        </p:nvSpPr>
        <p:spPr>
          <a:xfrm>
            <a:off x="296862" y="1089025"/>
            <a:ext cx="8847137" cy="4864100"/>
          </a:xfrm>
        </p:spPr>
        <p:txBody>
          <a:bodyPr/>
          <a:lstStyle/>
          <a:p>
            <a:pPr marL="0" indent="0">
              <a:buNone/>
            </a:pPr>
            <a:endParaRPr lang="en-GB" dirty="0" smtClean="0"/>
          </a:p>
          <a:p>
            <a:pPr marL="0" indent="0">
              <a:buNone/>
            </a:pPr>
            <a:r>
              <a:rPr lang="en-GB" dirty="0" smtClean="0"/>
              <a:t>All activities presented at 2013 Plenary progressing according to schedule </a:t>
            </a:r>
            <a:r>
              <a:rPr lang="en-GB" sz="2000" b="0" i="1" dirty="0" smtClean="0"/>
              <a:t>(see next presentations for details</a:t>
            </a:r>
            <a:r>
              <a:rPr lang="en-GB" sz="2000" b="0" i="1" dirty="0" smtClean="0"/>
              <a:t>):</a:t>
            </a:r>
            <a:endParaRPr lang="en-GB" b="0" i="1" dirty="0" smtClean="0"/>
          </a:p>
          <a:p>
            <a:pPr marL="914400" lvl="1" indent="-457200">
              <a:buFont typeface="+mj-lt"/>
              <a:buAutoNum type="arabicPeriod"/>
            </a:pPr>
            <a:r>
              <a:rPr lang="en-GB" dirty="0" smtClean="0">
                <a:solidFill>
                  <a:schemeClr val="bg1">
                    <a:lumMod val="50000"/>
                  </a:schemeClr>
                </a:solidFill>
              </a:rPr>
              <a:t>Pilots</a:t>
            </a:r>
            <a:r>
              <a:rPr lang="en-GB" dirty="0" smtClean="0"/>
              <a:t>: Agencies’ responses to EO requirements from 3 Pilots (floods, seismic hazards, volcanoes) received and assessed; </a:t>
            </a:r>
            <a:r>
              <a:rPr lang="en-GB" dirty="0" smtClean="0">
                <a:solidFill>
                  <a:srgbClr val="FF0000"/>
                </a:solidFill>
              </a:rPr>
              <a:t>Strategic EO Acquisition Plan developed.</a:t>
            </a:r>
          </a:p>
          <a:p>
            <a:pPr lvl="2"/>
            <a:r>
              <a:rPr lang="en-GB" b="0" dirty="0" smtClean="0"/>
              <a:t>Supporting activities e.g. flood monitoring and supersites on-going</a:t>
            </a:r>
          </a:p>
          <a:p>
            <a:pPr marL="914400" lvl="1" indent="-457200">
              <a:buFont typeface="+mj-lt"/>
              <a:buAutoNum type="arabicPeriod"/>
            </a:pPr>
            <a:r>
              <a:rPr lang="en-GB" dirty="0" smtClean="0">
                <a:solidFill>
                  <a:schemeClr val="bg1">
                    <a:lumMod val="50000"/>
                  </a:schemeClr>
                </a:solidFill>
              </a:rPr>
              <a:t>Supersites</a:t>
            </a:r>
            <a:r>
              <a:rPr lang="en-GB" dirty="0" smtClean="0"/>
              <a:t>: evaluation of new candidates completed. </a:t>
            </a:r>
            <a:r>
              <a:rPr lang="en-GB" dirty="0" smtClean="0">
                <a:solidFill>
                  <a:srgbClr val="FF0000"/>
                </a:solidFill>
              </a:rPr>
              <a:t>Selection process being improved.</a:t>
            </a:r>
          </a:p>
          <a:p>
            <a:pPr marL="914400" lvl="1" indent="-457200">
              <a:buFont typeface="+mj-lt"/>
              <a:buAutoNum type="arabicPeriod"/>
            </a:pPr>
            <a:r>
              <a:rPr lang="en-GB" dirty="0" smtClean="0">
                <a:solidFill>
                  <a:schemeClr val="bg1">
                    <a:lumMod val="50000"/>
                  </a:schemeClr>
                </a:solidFill>
              </a:rPr>
              <a:t>Recovery Observatory</a:t>
            </a:r>
            <a:r>
              <a:rPr lang="en-GB" dirty="0" smtClean="0"/>
              <a:t>: proposal consolidated</a:t>
            </a:r>
          </a:p>
          <a:p>
            <a:pPr marL="914400" lvl="1" indent="-457200">
              <a:buFont typeface="+mj-lt"/>
              <a:buAutoNum type="arabicPeriod"/>
            </a:pPr>
            <a:r>
              <a:rPr lang="en-GB" dirty="0" smtClean="0">
                <a:solidFill>
                  <a:schemeClr val="bg1">
                    <a:lumMod val="50000"/>
                  </a:schemeClr>
                </a:solidFill>
              </a:rPr>
              <a:t>2015 WCDRR+HFA2</a:t>
            </a:r>
            <a:r>
              <a:rPr lang="en-GB" dirty="0" smtClean="0"/>
              <a:t>: several key contacts established, key strategic messages prepared, CEOS Voluntary </a:t>
            </a:r>
            <a:r>
              <a:rPr lang="en-GB" dirty="0"/>
              <a:t>C</a:t>
            </a:r>
            <a:r>
              <a:rPr lang="en-GB" dirty="0" smtClean="0"/>
              <a:t>ommitment drafted, participation (and contribution) in key preparatory meetings in 2014 carefully prepared.</a:t>
            </a:r>
          </a:p>
          <a:p>
            <a:pPr lvl="1"/>
            <a:endParaRPr lang="en-GB" dirty="0" smtClean="0"/>
          </a:p>
          <a:p>
            <a:pPr lvl="1"/>
            <a:endParaRPr lang="en-GB" dirty="0"/>
          </a:p>
        </p:txBody>
      </p:sp>
      <p:sp>
        <p:nvSpPr>
          <p:cNvPr id="4" name="TextBox 3"/>
          <p:cNvSpPr txBox="1"/>
          <p:nvPr/>
        </p:nvSpPr>
        <p:spPr>
          <a:xfrm rot="20504683">
            <a:off x="10462" y="5151694"/>
            <a:ext cx="952213" cy="261610"/>
          </a:xfrm>
          <a:prstGeom prst="rect">
            <a:avLst/>
          </a:prstGeom>
          <a:solidFill>
            <a:srgbClr val="FFC000">
              <a:alpha val="45882"/>
            </a:srgbClr>
          </a:solidFill>
        </p:spPr>
        <p:txBody>
          <a:bodyPr wrap="square" rtlCol="0">
            <a:spAutoFit/>
          </a:bodyPr>
          <a:lstStyle/>
          <a:p>
            <a:r>
              <a:rPr lang="en-GB" sz="1100" b="1" dirty="0"/>
              <a:t>a</a:t>
            </a:r>
            <a:r>
              <a:rPr lang="en-GB" sz="1100" b="1" dirty="0" smtClean="0"/>
              <a:t>ction 27.9</a:t>
            </a:r>
            <a:endParaRPr lang="en-GB" sz="1100" b="1" dirty="0"/>
          </a:p>
        </p:txBody>
      </p:sp>
      <p:sp>
        <p:nvSpPr>
          <p:cNvPr id="6" name="TextBox 5"/>
          <p:cNvSpPr txBox="1"/>
          <p:nvPr/>
        </p:nvSpPr>
        <p:spPr>
          <a:xfrm rot="20504683">
            <a:off x="16166" y="6028860"/>
            <a:ext cx="983072" cy="261610"/>
          </a:xfrm>
          <a:prstGeom prst="rect">
            <a:avLst/>
          </a:prstGeom>
          <a:solidFill>
            <a:srgbClr val="FFC000">
              <a:alpha val="45882"/>
            </a:srgbClr>
          </a:solidFill>
        </p:spPr>
        <p:txBody>
          <a:bodyPr wrap="square" rtlCol="0">
            <a:spAutoFit/>
          </a:bodyPr>
          <a:lstStyle/>
          <a:p>
            <a:r>
              <a:rPr lang="en-GB" sz="1100" b="1" dirty="0"/>
              <a:t>a</a:t>
            </a:r>
            <a:r>
              <a:rPr lang="en-GB" sz="1100" b="1" dirty="0" smtClean="0"/>
              <a:t>ction 27.10</a:t>
            </a:r>
            <a:endParaRPr lang="en-GB" sz="1100" b="1" dirty="0"/>
          </a:p>
        </p:txBody>
      </p:sp>
      <p:sp>
        <p:nvSpPr>
          <p:cNvPr id="7" name="TextBox 6"/>
          <p:cNvSpPr txBox="1"/>
          <p:nvPr/>
        </p:nvSpPr>
        <p:spPr>
          <a:xfrm rot="20504683">
            <a:off x="16236" y="4391371"/>
            <a:ext cx="983072" cy="261610"/>
          </a:xfrm>
          <a:prstGeom prst="rect">
            <a:avLst/>
          </a:prstGeom>
          <a:solidFill>
            <a:srgbClr val="FFC000">
              <a:alpha val="45882"/>
            </a:srgbClr>
          </a:solidFill>
        </p:spPr>
        <p:txBody>
          <a:bodyPr wrap="square" rtlCol="0">
            <a:spAutoFit/>
          </a:bodyPr>
          <a:lstStyle/>
          <a:p>
            <a:r>
              <a:rPr lang="en-GB" sz="1100" b="1" dirty="0"/>
              <a:t>a</a:t>
            </a:r>
            <a:r>
              <a:rPr lang="en-GB" sz="1100" b="1" dirty="0" smtClean="0"/>
              <a:t>ction 27.18</a:t>
            </a:r>
            <a:endParaRPr lang="en-GB" sz="1100" b="1" dirty="0"/>
          </a:p>
        </p:txBody>
      </p:sp>
      <p:sp>
        <p:nvSpPr>
          <p:cNvPr id="8" name="TextBox 7"/>
          <p:cNvSpPr txBox="1"/>
          <p:nvPr/>
        </p:nvSpPr>
        <p:spPr>
          <a:xfrm rot="20504683">
            <a:off x="16236" y="3350512"/>
            <a:ext cx="983072" cy="261610"/>
          </a:xfrm>
          <a:prstGeom prst="rect">
            <a:avLst/>
          </a:prstGeom>
          <a:solidFill>
            <a:srgbClr val="FFC000">
              <a:alpha val="45882"/>
            </a:srgbClr>
          </a:solidFill>
        </p:spPr>
        <p:txBody>
          <a:bodyPr wrap="square" rtlCol="0">
            <a:spAutoFit/>
          </a:bodyPr>
          <a:lstStyle/>
          <a:p>
            <a:r>
              <a:rPr lang="en-GB" sz="1100" b="1" dirty="0"/>
              <a:t>a</a:t>
            </a:r>
            <a:r>
              <a:rPr lang="en-GB" sz="1100" b="1" dirty="0" smtClean="0"/>
              <a:t>ction 27.11</a:t>
            </a:r>
            <a:endParaRPr lang="en-GB" sz="1100" b="1" dirty="0"/>
          </a:p>
        </p:txBody>
      </p:sp>
    </p:spTree>
    <p:extLst>
      <p:ext uri="{BB962C8B-B14F-4D97-AF65-F5344CB8AC3E}">
        <p14:creationId xmlns:p14="http://schemas.microsoft.com/office/powerpoint/2010/main" val="2893800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052084" y="101600"/>
            <a:ext cx="7033179"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eaLnBrk="1" hangingPunct="1"/>
            <a:r>
              <a:rPr lang="en-GB" sz="2000" dirty="0" smtClean="0">
                <a:latin typeface="Tahoma" pitchFamily="-106" charset="0"/>
                <a:ea typeface="ＭＳ Ｐゴシック" pitchFamily="-106" charset="-128"/>
                <a:cs typeface="Tahoma" pitchFamily="-106" charset="0"/>
              </a:rPr>
              <a:t>Data Contributions from CEOS Agencies (3/3)</a:t>
            </a:r>
            <a:endParaRPr lang="en-US" sz="2000" dirty="0">
              <a:latin typeface="Tahoma" pitchFamily="-106" charset="0"/>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30</a:t>
            </a:fld>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3901794051"/>
              </p:ext>
            </p:extLst>
          </p:nvPr>
        </p:nvGraphicFramePr>
        <p:xfrm>
          <a:off x="122723" y="1480653"/>
          <a:ext cx="8795200" cy="3506986"/>
        </p:xfrm>
        <a:graphic>
          <a:graphicData uri="http://schemas.openxmlformats.org/drawingml/2006/table">
            <a:tbl>
              <a:tblPr firstRow="1" bandRow="1">
                <a:tableStyleId>{3C2FFA5D-87B4-456A-9821-1D502468CF0F}</a:tableStyleId>
              </a:tblPr>
              <a:tblGrid>
                <a:gridCol w="2198800"/>
                <a:gridCol w="2198800"/>
                <a:gridCol w="2198800"/>
                <a:gridCol w="2198800"/>
              </a:tblGrid>
              <a:tr h="458986">
                <a:tc>
                  <a:txBody>
                    <a:bodyPr/>
                    <a:lstStyle/>
                    <a:p>
                      <a:pPr algn="ctr"/>
                      <a:r>
                        <a:rPr lang="en-US" dirty="0" smtClean="0"/>
                        <a:t>CEOS Agency</a:t>
                      </a:r>
                      <a:endParaRPr lang="en-US" dirty="0"/>
                    </a:p>
                  </a:txBody>
                  <a:tcPr/>
                </a:tc>
                <a:tc>
                  <a:txBody>
                    <a:bodyPr/>
                    <a:lstStyle/>
                    <a:p>
                      <a:pPr algn="ctr"/>
                      <a:r>
                        <a:rPr lang="en-US" dirty="0" smtClean="0"/>
                        <a:t>Flood Pilot</a:t>
                      </a:r>
                      <a:endParaRPr lang="en-US" dirty="0"/>
                    </a:p>
                  </a:txBody>
                  <a:tcPr/>
                </a:tc>
                <a:tc>
                  <a:txBody>
                    <a:bodyPr/>
                    <a:lstStyle/>
                    <a:p>
                      <a:pPr algn="ctr"/>
                      <a:r>
                        <a:rPr lang="en-US" dirty="0" smtClean="0"/>
                        <a:t>Seismic</a:t>
                      </a:r>
                      <a:r>
                        <a:rPr lang="en-US" baseline="0" dirty="0" smtClean="0"/>
                        <a:t> Pilot</a:t>
                      </a:r>
                      <a:endParaRPr lang="en-US" dirty="0"/>
                    </a:p>
                  </a:txBody>
                  <a:tcPr/>
                </a:tc>
                <a:tc>
                  <a:txBody>
                    <a:bodyPr/>
                    <a:lstStyle/>
                    <a:p>
                      <a:pPr algn="ctr"/>
                      <a:r>
                        <a:rPr lang="en-US" dirty="0" smtClean="0"/>
                        <a:t>Volcano Pilot</a:t>
                      </a:r>
                      <a:endParaRPr lang="en-US" dirty="0"/>
                    </a:p>
                  </a:txBody>
                  <a:tcPr/>
                </a:tc>
              </a:tr>
              <a:tr h="895718">
                <a:tc>
                  <a:txBody>
                    <a:bodyPr/>
                    <a:lstStyle/>
                    <a:p>
                      <a:r>
                        <a:rPr lang="en-US" sz="1400" dirty="0" smtClean="0"/>
                        <a:t>NASA</a:t>
                      </a:r>
                    </a:p>
                    <a:p>
                      <a:r>
                        <a:rPr lang="en-US" sz="1400" dirty="0" smtClean="0"/>
                        <a:t>EO-1 estimated end of life 2016</a:t>
                      </a:r>
                      <a:endParaRPr lang="en-US" sz="1400" dirty="0"/>
                    </a:p>
                  </a:txBody>
                  <a:tcPr/>
                </a:tc>
                <a:tc>
                  <a:txBody>
                    <a:bodyPr/>
                    <a:lstStyle/>
                    <a:p>
                      <a:pPr algn="ctr"/>
                      <a:r>
                        <a:rPr lang="en-US" sz="1400" dirty="0" smtClean="0"/>
                        <a:t>300 EO-1 images/year</a:t>
                      </a:r>
                      <a:r>
                        <a:rPr lang="en-US" sz="1400" baseline="0" dirty="0" smtClean="0"/>
                        <a:t> </a:t>
                      </a:r>
                      <a:r>
                        <a:rPr lang="en-US" sz="1400" dirty="0" smtClean="0"/>
                        <a:t>2014-2015</a:t>
                      </a:r>
                      <a:endParaRPr lang="en-US" sz="1400" dirty="0"/>
                    </a:p>
                  </a:txBody>
                  <a:tcPr/>
                </a:tc>
                <a:tc>
                  <a:txBody>
                    <a:bodyPr/>
                    <a:lstStyle/>
                    <a:p>
                      <a:pPr algn="ctr"/>
                      <a:r>
                        <a:rPr lang="en-US" sz="1400" dirty="0" smtClean="0"/>
                        <a:t>JPL/ARIA to provide rapid processing for 2-4 events/year</a:t>
                      </a:r>
                      <a:r>
                        <a:rPr lang="en-US" sz="1400" baseline="0" dirty="0" smtClean="0"/>
                        <a:t> under Objective C</a:t>
                      </a:r>
                      <a:endParaRPr lang="en-US" sz="1400" dirty="0"/>
                    </a:p>
                  </a:txBody>
                  <a:tcPr/>
                </a:tc>
                <a:tc>
                  <a:txBody>
                    <a:bodyPr/>
                    <a:lstStyle/>
                    <a:p>
                      <a:pPr algn="ctr"/>
                      <a:r>
                        <a:rPr lang="en-US" sz="1400" dirty="0" smtClean="0"/>
                        <a:t>Hyperion data for lava temperature and structure information</a:t>
                      </a:r>
                      <a:r>
                        <a:rPr lang="en-US" sz="1400" baseline="0" dirty="0" smtClean="0"/>
                        <a:t> (approx. 100 images/year 2014-2015)</a:t>
                      </a:r>
                      <a:r>
                        <a:rPr lang="en-US" sz="1400" dirty="0" smtClean="0"/>
                        <a:t> </a:t>
                      </a:r>
                      <a:endParaRPr lang="en-US" sz="1400" dirty="0"/>
                    </a:p>
                  </a:txBody>
                  <a:tcPr/>
                </a:tc>
              </a:tr>
              <a:tr h="895718">
                <a:tc>
                  <a:txBody>
                    <a:bodyPr/>
                    <a:lstStyle/>
                    <a:p>
                      <a:r>
                        <a:rPr lang="en-US" sz="1400" dirty="0" smtClean="0"/>
                        <a:t>NOAA</a:t>
                      </a:r>
                      <a:endParaRPr lang="en-US" sz="1400" dirty="0"/>
                    </a:p>
                  </a:txBody>
                  <a:tcPr/>
                </a:tc>
                <a:tc>
                  <a:txBody>
                    <a:bodyPr/>
                    <a:lstStyle/>
                    <a:p>
                      <a:pPr algn="ctr"/>
                      <a:r>
                        <a:rPr lang="en-US" sz="1400" dirty="0" smtClean="0"/>
                        <a:t>Precipitation</a:t>
                      </a:r>
                      <a:r>
                        <a:rPr lang="en-US" sz="1400" baseline="0" dirty="0" smtClean="0"/>
                        <a:t> products; flash flood warning system in regional pilot areas</a:t>
                      </a:r>
                      <a:endParaRPr lang="en-US" sz="1400" dirty="0"/>
                    </a:p>
                  </a:txBody>
                  <a:tcPr/>
                </a:tc>
                <a:tc>
                  <a:txBody>
                    <a:bodyPr/>
                    <a:lstStyle/>
                    <a:p>
                      <a:pPr algn="ctr"/>
                      <a:r>
                        <a:rPr lang="en-US" sz="1400" dirty="0" smtClean="0"/>
                        <a:t>N/A</a:t>
                      </a:r>
                      <a:endParaRPr lang="en-US" sz="1400" dirty="0"/>
                    </a:p>
                  </a:txBody>
                  <a:tcPr/>
                </a:tc>
                <a:tc>
                  <a:txBody>
                    <a:bodyPr/>
                    <a:lstStyle/>
                    <a:p>
                      <a:pPr algn="ctr"/>
                      <a:r>
                        <a:rPr lang="en-US" sz="1400" dirty="0" smtClean="0"/>
                        <a:t>Atmospheric data</a:t>
                      </a:r>
                      <a:r>
                        <a:rPr lang="en-US" sz="1400" baseline="0" dirty="0" smtClean="0"/>
                        <a:t> products over Latin America</a:t>
                      </a:r>
                      <a:endParaRPr lang="en-US" sz="1400" dirty="0"/>
                    </a:p>
                  </a:txBody>
                  <a:tcPr/>
                </a:tc>
              </a:tr>
              <a:tr h="895718">
                <a:tc>
                  <a:txBody>
                    <a:bodyPr/>
                    <a:lstStyle/>
                    <a:p>
                      <a:r>
                        <a:rPr lang="en-US" sz="1400" dirty="0" smtClean="0"/>
                        <a:t>USGS</a:t>
                      </a:r>
                    </a:p>
                    <a:p>
                      <a:r>
                        <a:rPr lang="en-US" sz="1400" dirty="0" smtClean="0"/>
                        <a:t>Further tasking of Landsat-8 possible if required</a:t>
                      </a:r>
                      <a:endParaRPr lang="en-US" sz="1400" dirty="0"/>
                    </a:p>
                  </a:txBody>
                  <a:tcPr/>
                </a:tc>
                <a:tc>
                  <a:txBody>
                    <a:bodyPr/>
                    <a:lstStyle/>
                    <a:p>
                      <a:pPr algn="ctr"/>
                      <a:r>
                        <a:rPr lang="en-US" sz="1400" dirty="0" smtClean="0"/>
                        <a:t>Landsat-8 imagery</a:t>
                      </a:r>
                      <a:endParaRPr lang="en-US" sz="1400" dirty="0"/>
                    </a:p>
                  </a:txBody>
                  <a:tcPr/>
                </a:tc>
                <a:tc>
                  <a:txBody>
                    <a:bodyPr/>
                    <a:lstStyle/>
                    <a:p>
                      <a:pPr algn="ctr"/>
                      <a:r>
                        <a:rPr lang="en-US" sz="1400" dirty="0" smtClean="0"/>
                        <a:t>Landsat-8 imagery</a:t>
                      </a:r>
                      <a:endParaRPr lang="en-US" sz="1400" dirty="0"/>
                    </a:p>
                  </a:txBody>
                  <a:tcPr/>
                </a:tc>
                <a:tc>
                  <a:txBody>
                    <a:bodyPr/>
                    <a:lstStyle/>
                    <a:p>
                      <a:pPr algn="ctr"/>
                      <a:r>
                        <a:rPr lang="en-US" sz="1400" dirty="0" smtClean="0"/>
                        <a:t>Night-time tasking</a:t>
                      </a:r>
                      <a:r>
                        <a:rPr lang="en-US" sz="1400" baseline="0" dirty="0" smtClean="0"/>
                        <a:t> of Landsat-8 over 19 active volcanoes in Latin America</a:t>
                      </a:r>
                      <a:endParaRPr lang="en-US" sz="1400" dirty="0"/>
                    </a:p>
                  </a:txBody>
                  <a:tcPr/>
                </a:tc>
              </a:tr>
            </a:tbl>
          </a:graphicData>
        </a:graphic>
      </p:graphicFrame>
      <p:sp>
        <p:nvSpPr>
          <p:cNvPr id="5" name="TextBox 4"/>
          <p:cNvSpPr txBox="1"/>
          <p:nvPr/>
        </p:nvSpPr>
        <p:spPr>
          <a:xfrm>
            <a:off x="377990" y="6182860"/>
            <a:ext cx="8351802" cy="523220"/>
          </a:xfrm>
          <a:prstGeom prst="rect">
            <a:avLst/>
          </a:prstGeom>
          <a:noFill/>
        </p:spPr>
        <p:txBody>
          <a:bodyPr wrap="square" rtlCol="0">
            <a:spAutoFit/>
          </a:bodyPr>
          <a:lstStyle/>
          <a:p>
            <a:r>
              <a:rPr lang="en-US" sz="1400" dirty="0" smtClean="0"/>
              <a:t>*contributions are in addition to existing GSNL contributions and International Charter data made available during or after activation</a:t>
            </a:r>
            <a:endParaRPr lang="en-US" sz="1400" dirty="0"/>
          </a:p>
        </p:txBody>
      </p:sp>
    </p:spTree>
    <p:extLst>
      <p:ext uri="{BB962C8B-B14F-4D97-AF65-F5344CB8AC3E}">
        <p14:creationId xmlns:p14="http://schemas.microsoft.com/office/powerpoint/2010/main" val="78662350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411599" y="201882"/>
            <a:ext cx="7528521" cy="49296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000" b="0" kern="1200">
                <a:solidFill>
                  <a:schemeClr val="bg1"/>
                </a:solidFill>
                <a:latin typeface="+mj-lt"/>
                <a:ea typeface="+mj-ea"/>
                <a:cs typeface="+mj-cs"/>
              </a:defRPr>
            </a:lvl1pPr>
          </a:lstStyle>
          <a:p>
            <a:pPr algn="r"/>
            <a:r>
              <a:rPr lang="en-US" b="1" dirty="0" smtClean="0"/>
              <a:t>How data will be exploited – flood pilot</a:t>
            </a:r>
            <a:endParaRPr lang="en-US" b="1" dirty="0"/>
          </a:p>
        </p:txBody>
      </p:sp>
      <p:sp>
        <p:nvSpPr>
          <p:cNvPr id="14" name="Text Placeholder 3"/>
          <p:cNvSpPr>
            <a:spLocks noGrp="1"/>
          </p:cNvSpPr>
          <p:nvPr>
            <p:ph type="body" sz="half" idx="2"/>
          </p:nvPr>
        </p:nvSpPr>
        <p:spPr>
          <a:xfrm>
            <a:off x="161926" y="704273"/>
            <a:ext cx="8708924" cy="6088109"/>
          </a:xfrm>
        </p:spPr>
        <p:txBody>
          <a:bodyPr>
            <a:normAutofit/>
          </a:bodyPr>
          <a:lstStyle/>
          <a:p>
            <a:endParaRPr lang="fr-BE" b="1" dirty="0"/>
          </a:p>
          <a:p>
            <a:endParaRPr lang="fr-BE" b="1" dirty="0" smtClean="0"/>
          </a:p>
          <a:p>
            <a:endParaRPr lang="fr-BE" b="1" dirty="0"/>
          </a:p>
          <a:p>
            <a:pPr lvl="0"/>
            <a:endParaRPr lang="fr-BE" dirty="0" smtClean="0"/>
          </a:p>
          <a:p>
            <a:pPr lvl="0"/>
            <a:endParaRPr lang="fr-BE" b="1" dirty="0" smtClean="0"/>
          </a:p>
        </p:txBody>
      </p:sp>
      <p:graphicFrame>
        <p:nvGraphicFramePr>
          <p:cNvPr id="2" name="Table 1"/>
          <p:cNvGraphicFramePr>
            <a:graphicFrameLocks noGrp="1"/>
          </p:cNvGraphicFramePr>
          <p:nvPr>
            <p:extLst>
              <p:ext uri="{D42A27DB-BD31-4B8C-83A1-F6EECF244321}">
                <p14:modId xmlns:p14="http://schemas.microsoft.com/office/powerpoint/2010/main" val="28765069"/>
              </p:ext>
            </p:extLst>
          </p:nvPr>
        </p:nvGraphicFramePr>
        <p:xfrm>
          <a:off x="80962" y="1338701"/>
          <a:ext cx="8940120" cy="4754880"/>
        </p:xfrm>
        <a:graphic>
          <a:graphicData uri="http://schemas.openxmlformats.org/drawingml/2006/table">
            <a:tbl>
              <a:tblPr firstRow="1" bandRow="1">
                <a:tableStyleId>{3C2FFA5D-87B4-456A-9821-1D502468CF0F}</a:tableStyleId>
              </a:tblPr>
              <a:tblGrid>
                <a:gridCol w="2733472"/>
                <a:gridCol w="3226608"/>
                <a:gridCol w="2980040"/>
              </a:tblGrid>
              <a:tr h="0">
                <a:tc>
                  <a:txBody>
                    <a:bodyPr/>
                    <a:lstStyle/>
                    <a:p>
                      <a:r>
                        <a:rPr lang="en-US" dirty="0" smtClean="0">
                          <a:solidFill>
                            <a:srgbClr val="002569"/>
                          </a:solidFill>
                        </a:rPr>
                        <a:t>Geographic Area</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(PAPARAZZI,</a:t>
                      </a:r>
                      <a:r>
                        <a:rPr lang="en-US" sz="1400" baseline="0" dirty="0" smtClean="0">
                          <a:solidFill>
                            <a:srgbClr val="002569"/>
                          </a:solidFill>
                        </a:rPr>
                        <a:t> HAZARD, WATCHFUL</a:t>
                      </a:r>
                      <a:r>
                        <a:rPr lang="en-US" sz="1400" b="0" baseline="0" dirty="0" smtClean="0">
                          <a:solidFill>
                            <a:srgbClr val="002569"/>
                          </a:solidFill>
                        </a:rPr>
                        <a:t>), DELTARES, NASA/JPL</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NASA, NOAA/HRC, USGS, University of South Carolina, Texas A&amp;M </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RASOR FP7 </a:t>
                      </a:r>
                      <a:endParaRPr lang="en-US" sz="1400" dirty="0">
                        <a:solidFill>
                          <a:srgbClr val="002569"/>
                        </a:solidFill>
                      </a:endParaRPr>
                    </a:p>
                  </a:txBody>
                  <a:tcPr/>
                </a:tc>
              </a:tr>
            </a:tbl>
          </a:graphicData>
        </a:graphic>
      </p:graphicFrame>
      <p:sp>
        <p:nvSpPr>
          <p:cNvPr id="3" name="TextBox 2"/>
          <p:cNvSpPr txBox="1"/>
          <p:nvPr/>
        </p:nvSpPr>
        <p:spPr>
          <a:xfrm>
            <a:off x="231195" y="6203386"/>
            <a:ext cx="8639655" cy="646331"/>
          </a:xfrm>
          <a:prstGeom prst="rect">
            <a:avLst/>
          </a:prstGeom>
          <a:noFill/>
        </p:spPr>
        <p:txBody>
          <a:bodyPr wrap="square" rtlCol="0">
            <a:spAutoFit/>
          </a:bodyPr>
          <a:lstStyle/>
          <a:p>
            <a:r>
              <a:rPr lang="en-US" dirty="0" smtClean="0"/>
              <a:t>Products used by: national end users, civil protection agencies, World Bank, Red Cross, River Commissions (</a:t>
            </a:r>
            <a:r>
              <a:rPr lang="en-US" dirty="0" err="1" smtClean="0"/>
              <a:t>Kavango</a:t>
            </a:r>
            <a:r>
              <a:rPr lang="en-US" dirty="0" smtClean="0"/>
              <a:t>, Zambezi, Mekong)</a:t>
            </a:r>
            <a:endParaRPr lang="en-US" dirty="0"/>
          </a:p>
        </p:txBody>
      </p:sp>
    </p:spTree>
    <p:extLst>
      <p:ext uri="{BB962C8B-B14F-4D97-AF65-F5344CB8AC3E}">
        <p14:creationId xmlns:p14="http://schemas.microsoft.com/office/powerpoint/2010/main" val="3969413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994537" y="201882"/>
            <a:ext cx="7945583" cy="49296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000" b="0" kern="1200">
                <a:solidFill>
                  <a:schemeClr val="bg1"/>
                </a:solidFill>
                <a:latin typeface="+mj-lt"/>
                <a:ea typeface="+mj-ea"/>
                <a:cs typeface="+mj-cs"/>
              </a:defRPr>
            </a:lvl1pPr>
          </a:lstStyle>
          <a:p>
            <a:pPr algn="r"/>
            <a:r>
              <a:rPr lang="en-US" b="1" dirty="0" smtClean="0"/>
              <a:t>How data will be exploited – seismic pilot</a:t>
            </a:r>
            <a:endParaRPr lang="en-US" b="1" dirty="0"/>
          </a:p>
        </p:txBody>
      </p:sp>
      <p:sp>
        <p:nvSpPr>
          <p:cNvPr id="14" name="Text Placeholder 3"/>
          <p:cNvSpPr>
            <a:spLocks noGrp="1"/>
          </p:cNvSpPr>
          <p:nvPr>
            <p:ph type="body" sz="half" idx="2"/>
          </p:nvPr>
        </p:nvSpPr>
        <p:spPr>
          <a:xfrm>
            <a:off x="161926" y="704273"/>
            <a:ext cx="8708924" cy="6088109"/>
          </a:xfrm>
        </p:spPr>
        <p:txBody>
          <a:bodyPr>
            <a:normAutofit/>
          </a:bodyPr>
          <a:lstStyle/>
          <a:p>
            <a:endParaRPr lang="fr-BE" b="1" dirty="0"/>
          </a:p>
          <a:p>
            <a:endParaRPr lang="fr-BE" b="1" dirty="0" smtClean="0"/>
          </a:p>
          <a:p>
            <a:endParaRPr lang="fr-BE" b="1" dirty="0"/>
          </a:p>
          <a:p>
            <a:pPr lvl="0"/>
            <a:endParaRPr lang="fr-BE" dirty="0" smtClean="0"/>
          </a:p>
          <a:p>
            <a:pPr lvl="0"/>
            <a:endParaRPr lang="fr-BE" b="1" dirty="0" smtClean="0"/>
          </a:p>
        </p:txBody>
      </p:sp>
      <p:graphicFrame>
        <p:nvGraphicFramePr>
          <p:cNvPr id="2" name="Table 1"/>
          <p:cNvGraphicFramePr>
            <a:graphicFrameLocks noGrp="1"/>
          </p:cNvGraphicFramePr>
          <p:nvPr>
            <p:extLst>
              <p:ext uri="{D42A27DB-BD31-4B8C-83A1-F6EECF244321}">
                <p14:modId xmlns:p14="http://schemas.microsoft.com/office/powerpoint/2010/main" val="3507703157"/>
              </p:ext>
            </p:extLst>
          </p:nvPr>
        </p:nvGraphicFramePr>
        <p:xfrm>
          <a:off x="161926" y="1235146"/>
          <a:ext cx="8708925" cy="4968240"/>
        </p:xfrm>
        <a:graphic>
          <a:graphicData uri="http://schemas.openxmlformats.org/drawingml/2006/table">
            <a:tbl>
              <a:tblPr firstRow="1" bandRow="1">
                <a:tableStyleId>{3C2FFA5D-87B4-456A-9821-1D502468CF0F}</a:tableStyleId>
              </a:tblPr>
              <a:tblGrid>
                <a:gridCol w="2262797"/>
                <a:gridCol w="4452464"/>
                <a:gridCol w="1993664"/>
              </a:tblGrid>
              <a:tr h="0">
                <a:tc>
                  <a:txBody>
                    <a:bodyPr/>
                    <a:lstStyle/>
                    <a:p>
                      <a:r>
                        <a:rPr lang="en-US" dirty="0" smtClean="0">
                          <a:solidFill>
                            <a:srgbClr val="002569"/>
                          </a:solidFill>
                        </a:rPr>
                        <a:t>Activity</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Wide extent monitoring for strain map generation</a:t>
                      </a:r>
                      <a:endParaRPr lang="en-US" sz="1400" dirty="0">
                        <a:solidFill>
                          <a:srgbClr val="002569"/>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400" dirty="0" smtClean="0"/>
                        <a:t>Interfermetric processing (conventional InSAR and PSinSAR) to derive strain rate estimates based on deformation measurements; Generation of fault mapping products; EO based urban footprint to support exposure mapping as supporting information for seismic risk analysis.</a:t>
                      </a:r>
                    </a:p>
                    <a:p>
                      <a:pPr lvl="0"/>
                      <a:endParaRPr lang="fr-BE" sz="1400" dirty="0" smtClean="0"/>
                    </a:p>
                  </a:txBody>
                  <a:tcPr/>
                </a:tc>
                <a:tc>
                  <a:txBody>
                    <a:bodyPr/>
                    <a:lstStyle/>
                    <a:p>
                      <a:r>
                        <a:rPr lang="en-US" sz="1400" dirty="0" smtClean="0">
                          <a:solidFill>
                            <a:srgbClr val="002569"/>
                          </a:solidFill>
                        </a:rPr>
                        <a:t>COMET+,</a:t>
                      </a:r>
                      <a:r>
                        <a:rPr lang="en-US" sz="1400" baseline="0" dirty="0" smtClean="0">
                          <a:solidFill>
                            <a:srgbClr val="002569"/>
                          </a:solidFill>
                        </a:rPr>
                        <a:t> </a:t>
                      </a:r>
                      <a:r>
                        <a:rPr lang="en-US" sz="1400" baseline="0" dirty="0" err="1" smtClean="0">
                          <a:solidFill>
                            <a:srgbClr val="002569"/>
                          </a:solidFill>
                        </a:rPr>
                        <a:t>ISTerre</a:t>
                      </a:r>
                      <a:endParaRPr lang="en-US" sz="1400" dirty="0">
                        <a:solidFill>
                          <a:srgbClr val="002569"/>
                        </a:solidFill>
                      </a:endParaRPr>
                    </a:p>
                  </a:txBody>
                  <a:tcPr/>
                </a:tc>
              </a:tr>
              <a:tr h="440965">
                <a:tc>
                  <a:txBody>
                    <a:bodyPr/>
                    <a:lstStyle/>
                    <a:p>
                      <a:r>
                        <a:rPr lang="en-US" sz="1400" dirty="0" err="1" smtClean="0">
                          <a:solidFill>
                            <a:srgbClr val="002569"/>
                          </a:solidFill>
                        </a:rPr>
                        <a:t>Geohazard</a:t>
                      </a:r>
                      <a:r>
                        <a:rPr lang="en-US" sz="1400" dirty="0" smtClean="0">
                          <a:solidFill>
                            <a:srgbClr val="002569"/>
                          </a:solidFill>
                        </a:rPr>
                        <a:t> Supersites and Natural Laboratories</a:t>
                      </a:r>
                      <a:endParaRPr lang="en-US" sz="1400" dirty="0">
                        <a:solidFill>
                          <a:srgbClr val="002569"/>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400" dirty="0" smtClean="0"/>
                        <a:t>Interfermetric processing (conventional InSAR and PSinSAR) to derive interseismic, co-seismic and post-seismic deformation mapping products; Generation of surface fracture mapping products to support </a:t>
                      </a:r>
                      <a:r>
                        <a:rPr lang="en-US" sz="1400" dirty="0" err="1" smtClean="0"/>
                        <a:t>modelling</a:t>
                      </a:r>
                      <a:r>
                        <a:rPr lang="en-US" sz="1400" dirty="0" smtClean="0"/>
                        <a:t> of seismic sources and possibly map some large aftershock in the surroundings.</a:t>
                      </a:r>
                      <a:endParaRPr lang="fr-BE" sz="1400" dirty="0" smtClean="0"/>
                    </a:p>
                  </a:txBody>
                  <a:tcPr/>
                </a:tc>
                <a:tc>
                  <a:txBody>
                    <a:bodyPr/>
                    <a:lstStyle/>
                    <a:p>
                      <a:r>
                        <a:rPr lang="en-US" sz="1400" dirty="0" smtClean="0">
                          <a:solidFill>
                            <a:srgbClr val="002569"/>
                          </a:solidFill>
                        </a:rPr>
                        <a:t>Various over each supersite and event supersite, on best efforts basis</a:t>
                      </a:r>
                      <a:endParaRPr lang="en-US" sz="1400" dirty="0">
                        <a:solidFill>
                          <a:srgbClr val="002569"/>
                        </a:solidFill>
                      </a:endParaRPr>
                    </a:p>
                  </a:txBody>
                  <a:tcPr/>
                </a:tc>
              </a:tr>
              <a:tr h="440965">
                <a:tc>
                  <a:txBody>
                    <a:bodyPr/>
                    <a:lstStyle/>
                    <a:p>
                      <a:r>
                        <a:rPr lang="en-US" sz="1400" dirty="0" smtClean="0">
                          <a:solidFill>
                            <a:srgbClr val="002569"/>
                          </a:solidFill>
                        </a:rPr>
                        <a:t>Rapid generation</a:t>
                      </a:r>
                      <a:r>
                        <a:rPr lang="en-US" sz="1400" baseline="0" dirty="0" smtClean="0">
                          <a:solidFill>
                            <a:srgbClr val="002569"/>
                          </a:solidFill>
                        </a:rPr>
                        <a:t> of science products</a:t>
                      </a:r>
                      <a:endParaRPr lang="en-US" sz="1400" dirty="0">
                        <a:solidFill>
                          <a:srgbClr val="002569"/>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smtClean="0"/>
                        <a:t>Interfermetric processing (conventional InSAR and PSinSAR) to derive co-seismic and post-seismic deformation mapping products; Generation of surface fracture mapping products to support </a:t>
                      </a:r>
                      <a:r>
                        <a:rPr lang="en-US" sz="1400" dirty="0" err="1" smtClean="0"/>
                        <a:t>modelling</a:t>
                      </a:r>
                      <a:r>
                        <a:rPr lang="en-US" sz="1400" dirty="0" smtClean="0"/>
                        <a:t> of seismic sources and possibly map some large aftershock in the surroundings.</a:t>
                      </a:r>
                      <a:endParaRPr lang="fr-BE" sz="1400" dirty="0" smtClean="0"/>
                    </a:p>
                  </a:txBody>
                  <a:tcPr/>
                </a:tc>
                <a:tc>
                  <a:txBody>
                    <a:bodyPr/>
                    <a:lstStyle/>
                    <a:p>
                      <a:r>
                        <a:rPr lang="en-US" sz="1400" dirty="0" smtClean="0">
                          <a:solidFill>
                            <a:srgbClr val="002569"/>
                          </a:solidFill>
                        </a:rPr>
                        <a:t>INGV, JPL/ARIA</a:t>
                      </a:r>
                      <a:endParaRPr lang="en-US" sz="1400" dirty="0">
                        <a:solidFill>
                          <a:srgbClr val="002569"/>
                        </a:solidFill>
                      </a:endParaRPr>
                    </a:p>
                  </a:txBody>
                  <a:tcPr/>
                </a:tc>
              </a:tr>
            </a:tbl>
          </a:graphicData>
        </a:graphic>
      </p:graphicFrame>
      <p:sp>
        <p:nvSpPr>
          <p:cNvPr id="3" name="TextBox 2"/>
          <p:cNvSpPr txBox="1"/>
          <p:nvPr/>
        </p:nvSpPr>
        <p:spPr>
          <a:xfrm>
            <a:off x="231195" y="6386974"/>
            <a:ext cx="8639655" cy="369332"/>
          </a:xfrm>
          <a:prstGeom prst="rect">
            <a:avLst/>
          </a:prstGeom>
          <a:noFill/>
        </p:spPr>
        <p:txBody>
          <a:bodyPr wrap="square" rtlCol="0">
            <a:spAutoFit/>
          </a:bodyPr>
          <a:lstStyle/>
          <a:p>
            <a:r>
              <a:rPr lang="en-US" dirty="0" smtClean="0"/>
              <a:t>Products used by: academia and researchers, civil protection agencies…</a:t>
            </a:r>
            <a:endParaRPr lang="en-US" dirty="0"/>
          </a:p>
        </p:txBody>
      </p:sp>
    </p:spTree>
    <p:extLst>
      <p:ext uri="{BB962C8B-B14F-4D97-AF65-F5344CB8AC3E}">
        <p14:creationId xmlns:p14="http://schemas.microsoft.com/office/powerpoint/2010/main" val="978688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40439" y="201882"/>
            <a:ext cx="7899682" cy="49296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000" b="0" kern="1200">
                <a:solidFill>
                  <a:schemeClr val="bg1"/>
                </a:solidFill>
                <a:latin typeface="+mj-lt"/>
                <a:ea typeface="+mj-ea"/>
                <a:cs typeface="+mj-cs"/>
              </a:defRPr>
            </a:lvl1pPr>
          </a:lstStyle>
          <a:p>
            <a:pPr algn="r"/>
            <a:r>
              <a:rPr lang="en-US" b="1" dirty="0" smtClean="0"/>
              <a:t>How data will be exploited – volcano pilot</a:t>
            </a:r>
            <a:endParaRPr lang="en-US" b="1" dirty="0"/>
          </a:p>
        </p:txBody>
      </p:sp>
      <p:sp>
        <p:nvSpPr>
          <p:cNvPr id="14" name="Text Placeholder 3"/>
          <p:cNvSpPr>
            <a:spLocks noGrp="1"/>
          </p:cNvSpPr>
          <p:nvPr>
            <p:ph type="body" sz="half" idx="2"/>
          </p:nvPr>
        </p:nvSpPr>
        <p:spPr>
          <a:xfrm>
            <a:off x="161926" y="704273"/>
            <a:ext cx="8708924" cy="6088109"/>
          </a:xfrm>
        </p:spPr>
        <p:txBody>
          <a:bodyPr>
            <a:normAutofit/>
          </a:bodyPr>
          <a:lstStyle/>
          <a:p>
            <a:endParaRPr lang="fr-BE" b="1" dirty="0"/>
          </a:p>
          <a:p>
            <a:endParaRPr lang="fr-BE" b="1" dirty="0" smtClean="0"/>
          </a:p>
          <a:p>
            <a:endParaRPr lang="fr-BE" b="1" dirty="0"/>
          </a:p>
          <a:p>
            <a:pPr lvl="0"/>
            <a:endParaRPr lang="fr-BE" dirty="0" smtClean="0"/>
          </a:p>
          <a:p>
            <a:pPr lvl="0"/>
            <a:endParaRPr lang="fr-BE" b="1" dirty="0" smtClean="0"/>
          </a:p>
        </p:txBody>
      </p:sp>
      <p:graphicFrame>
        <p:nvGraphicFramePr>
          <p:cNvPr id="2" name="Table 1"/>
          <p:cNvGraphicFramePr>
            <a:graphicFrameLocks noGrp="1"/>
          </p:cNvGraphicFramePr>
          <p:nvPr>
            <p:extLst>
              <p:ext uri="{D42A27DB-BD31-4B8C-83A1-F6EECF244321}">
                <p14:modId xmlns:p14="http://schemas.microsoft.com/office/powerpoint/2010/main" val="1032393062"/>
              </p:ext>
            </p:extLst>
          </p:nvPr>
        </p:nvGraphicFramePr>
        <p:xfrm>
          <a:off x="231195" y="969037"/>
          <a:ext cx="8708925" cy="5394960"/>
        </p:xfrm>
        <a:graphic>
          <a:graphicData uri="http://schemas.openxmlformats.org/drawingml/2006/table">
            <a:tbl>
              <a:tblPr firstRow="1" bandRow="1">
                <a:tableStyleId>{3C2FFA5D-87B4-456A-9821-1D502468CF0F}</a:tableStyleId>
              </a:tblPr>
              <a:tblGrid>
                <a:gridCol w="2431103"/>
                <a:gridCol w="4345361"/>
                <a:gridCol w="1932461"/>
              </a:tblGrid>
              <a:tr h="0">
                <a:tc>
                  <a:txBody>
                    <a:bodyPr/>
                    <a:lstStyle/>
                    <a:p>
                      <a:r>
                        <a:rPr lang="en-US" dirty="0" smtClean="0">
                          <a:solidFill>
                            <a:srgbClr val="002569"/>
                          </a:solidFill>
                        </a:rPr>
                        <a:t>Activity</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Regional volcanic monitoring in Latin America</a:t>
                      </a:r>
                      <a:endParaRPr lang="en-US" sz="1400" dirty="0">
                        <a:solidFill>
                          <a:srgbClr val="002569"/>
                        </a:solidFill>
                      </a:endParaRPr>
                    </a:p>
                  </a:txBody>
                  <a:tcPr/>
                </a:tc>
                <a:tc>
                  <a:txBody>
                    <a:bodyPr/>
                    <a:lstStyle/>
                    <a:p>
                      <a:r>
                        <a:rPr lang="en-US" sz="1400" dirty="0" smtClean="0">
                          <a:solidFill>
                            <a:srgbClr val="002569"/>
                          </a:solidFill>
                        </a:rPr>
                        <a:t>Terrain deformation products over 300 volcanoes to identify unsuspected</a:t>
                      </a:r>
                      <a:r>
                        <a:rPr lang="en-US" sz="1400" baseline="0" dirty="0" smtClean="0">
                          <a:solidFill>
                            <a:srgbClr val="002569"/>
                          </a:solidFill>
                        </a:rPr>
                        <a:t> activity</a:t>
                      </a:r>
                      <a:r>
                        <a:rPr lang="en-US" sz="1400" dirty="0" smtClean="0">
                          <a:solidFill>
                            <a:srgbClr val="002569"/>
                          </a:solidFill>
                        </a:rPr>
                        <a:t>;</a:t>
                      </a:r>
                      <a:r>
                        <a:rPr lang="en-US" sz="1400" baseline="0" dirty="0" smtClean="0">
                          <a:solidFill>
                            <a:srgbClr val="002569"/>
                          </a:solidFill>
                        </a:rPr>
                        <a:t> weekly monitoring of 19 active volcanoes; thermal anomaly detection; atmospheric products during eruptions; ash dispersal and ash cover maps.</a:t>
                      </a:r>
                      <a:endParaRPr lang="en-US" sz="1400" dirty="0">
                        <a:solidFill>
                          <a:srgbClr val="002569"/>
                        </a:solidFill>
                      </a:endParaRPr>
                    </a:p>
                  </a:txBody>
                  <a:tcPr/>
                </a:tc>
                <a:tc>
                  <a:txBody>
                    <a:bodyPr/>
                    <a:lstStyle/>
                    <a:p>
                      <a:r>
                        <a:rPr lang="en-US" sz="1400" dirty="0" smtClean="0">
                          <a:solidFill>
                            <a:srgbClr val="002569"/>
                          </a:solidFill>
                        </a:rPr>
                        <a:t>Bristol University,</a:t>
                      </a:r>
                      <a:r>
                        <a:rPr lang="en-US" sz="1400" baseline="0" dirty="0" smtClean="0">
                          <a:solidFill>
                            <a:srgbClr val="002569"/>
                          </a:solidFill>
                        </a:rPr>
                        <a:t> </a:t>
                      </a:r>
                      <a:r>
                        <a:rPr lang="en-US" sz="1400" dirty="0" smtClean="0">
                          <a:solidFill>
                            <a:srgbClr val="002569"/>
                          </a:solidFill>
                        </a:rPr>
                        <a:t>Cornell University, Open University, NOAA, Buenos Aires and Washington</a:t>
                      </a:r>
                      <a:r>
                        <a:rPr lang="en-US" sz="1400" baseline="0" dirty="0" smtClean="0">
                          <a:solidFill>
                            <a:srgbClr val="002569"/>
                          </a:solidFill>
                        </a:rPr>
                        <a:t> VAACS</a:t>
                      </a:r>
                      <a:endParaRPr lang="en-US" sz="1400" dirty="0">
                        <a:solidFill>
                          <a:srgbClr val="002569"/>
                        </a:solidFill>
                      </a:endParaRPr>
                    </a:p>
                  </a:txBody>
                  <a:tcPr/>
                </a:tc>
              </a:tr>
              <a:tr h="440965">
                <a:tc>
                  <a:txBody>
                    <a:bodyPr/>
                    <a:lstStyle/>
                    <a:p>
                      <a:r>
                        <a:rPr lang="en-US" sz="1400" dirty="0" smtClean="0">
                          <a:solidFill>
                            <a:srgbClr val="002569"/>
                          </a:solidFill>
                        </a:rPr>
                        <a:t>Development</a:t>
                      </a:r>
                      <a:r>
                        <a:rPr lang="en-US" sz="1400" baseline="0" dirty="0" smtClean="0">
                          <a:solidFill>
                            <a:srgbClr val="002569"/>
                          </a:solidFill>
                        </a:rPr>
                        <a:t> of new methodologies and products for intensive monitoring over supersites</a:t>
                      </a:r>
                      <a:endParaRPr lang="en-US" sz="1400" dirty="0">
                        <a:solidFill>
                          <a:srgbClr val="002569"/>
                        </a:solidFill>
                      </a:endParaRPr>
                    </a:p>
                  </a:txBody>
                  <a:tcPr/>
                </a:tc>
                <a:tc>
                  <a:txBody>
                    <a:bodyPr/>
                    <a:lstStyle/>
                    <a:p>
                      <a:r>
                        <a:rPr lang="en-US" sz="1400" dirty="0" smtClean="0">
                          <a:solidFill>
                            <a:srgbClr val="002569"/>
                          </a:solidFill>
                        </a:rPr>
                        <a:t>Using GSNL data collects over the volcano supersites, the CEOS pilot will develop and validate new monitoring protocols for </a:t>
                      </a:r>
                      <a:r>
                        <a:rPr lang="en-US" sz="1400" smtClean="0">
                          <a:solidFill>
                            <a:srgbClr val="002569"/>
                          </a:solidFill>
                        </a:rPr>
                        <a:t>active volcanoes </a:t>
                      </a:r>
                      <a:r>
                        <a:rPr lang="en-US" sz="1400" dirty="0" smtClean="0">
                          <a:solidFill>
                            <a:srgbClr val="002569"/>
                          </a:solidFill>
                        </a:rPr>
                        <a:t>and generate products that could be used for global monitoring of </a:t>
                      </a:r>
                      <a:r>
                        <a:rPr lang="en-US" sz="1400" dirty="0" err="1" smtClean="0">
                          <a:solidFill>
                            <a:srgbClr val="002569"/>
                          </a:solidFill>
                        </a:rPr>
                        <a:t>holocene</a:t>
                      </a:r>
                      <a:r>
                        <a:rPr lang="en-US" sz="1400" dirty="0" smtClean="0">
                          <a:solidFill>
                            <a:srgbClr val="002569"/>
                          </a:solidFill>
                        </a:rPr>
                        <a:t> volcanoes after the pilot period.</a:t>
                      </a:r>
                    </a:p>
                    <a:p>
                      <a:endParaRPr lang="en-US" sz="1400" dirty="0">
                        <a:solidFill>
                          <a:srgbClr val="002569"/>
                        </a:solidFill>
                      </a:endParaRPr>
                    </a:p>
                  </a:txBody>
                  <a:tcPr/>
                </a:tc>
                <a:tc>
                  <a:txBody>
                    <a:bodyPr/>
                    <a:lstStyle/>
                    <a:p>
                      <a:r>
                        <a:rPr lang="en-US" sz="1400" dirty="0" smtClean="0">
                          <a:solidFill>
                            <a:srgbClr val="002569"/>
                          </a:solidFill>
                        </a:rPr>
                        <a:t>USGS, INGV, University of Iceland</a:t>
                      </a:r>
                      <a:endParaRPr lang="en-US" sz="1400" dirty="0">
                        <a:solidFill>
                          <a:srgbClr val="002569"/>
                        </a:solidFill>
                      </a:endParaRPr>
                    </a:p>
                  </a:txBody>
                  <a:tcPr/>
                </a:tc>
              </a:tr>
              <a:tr h="440965">
                <a:tc>
                  <a:txBody>
                    <a:bodyPr/>
                    <a:lstStyle/>
                    <a:p>
                      <a:r>
                        <a:rPr lang="en-US" sz="1400" dirty="0" smtClean="0">
                          <a:solidFill>
                            <a:srgbClr val="002569"/>
                          </a:solidFill>
                        </a:rPr>
                        <a:t>Major volcano eruption 2014-2016</a:t>
                      </a:r>
                      <a:endParaRPr lang="en-US" sz="1400" dirty="0">
                        <a:solidFill>
                          <a:srgbClr val="002569"/>
                        </a:solidFill>
                      </a:endParaRPr>
                    </a:p>
                  </a:txBody>
                  <a:tcPr/>
                </a:tc>
                <a:tc>
                  <a:txBody>
                    <a:bodyPr/>
                    <a:lstStyle/>
                    <a:p>
                      <a:pPr marL="0" lvl="0" indent="0">
                        <a:buFontTx/>
                        <a:buNone/>
                      </a:pPr>
                      <a:r>
                        <a:rPr lang="fr-BE" sz="1400" b="0" dirty="0" smtClean="0"/>
                        <a:t>Pre-event deformation products if data available over volcano selected, to examine retroactively the benefit of deformation mapping in precursor phase</a:t>
                      </a:r>
                    </a:p>
                    <a:p>
                      <a:pPr marL="0" lvl="0" indent="0">
                        <a:buFontTx/>
                        <a:buNone/>
                      </a:pPr>
                      <a:r>
                        <a:rPr lang="fr-BE" sz="1400" b="0" dirty="0" smtClean="0"/>
                        <a:t>Co- and Post-event deformation</a:t>
                      </a:r>
                    </a:p>
                    <a:p>
                      <a:pPr marL="0" lvl="0" indent="0">
                        <a:buFontTx/>
                        <a:buNone/>
                      </a:pPr>
                      <a:r>
                        <a:rPr lang="fr-BE" sz="1400" b="0" dirty="0" smtClean="0"/>
                        <a:t>Co- and Post-event products for ground (ash cover,  </a:t>
                      </a:r>
                      <a:r>
                        <a:rPr lang="en-US" sz="1400" b="0" dirty="0" smtClean="0"/>
                        <a:t>thermal monitoring </a:t>
                      </a:r>
                      <a:r>
                        <a:rPr lang="fr-BE" sz="1400" b="0" dirty="0" smtClean="0"/>
                        <a:t>etc.)</a:t>
                      </a:r>
                    </a:p>
                    <a:p>
                      <a:pPr marL="0" lvl="0" indent="0">
                        <a:buFontTx/>
                        <a:buNone/>
                      </a:pPr>
                      <a:r>
                        <a:rPr lang="fr-BE" sz="1400" b="0" dirty="0" smtClean="0"/>
                        <a:t>Co- and Post-event atmospheric products (ash dispersal, </a:t>
                      </a:r>
                      <a:r>
                        <a:rPr lang="en-US" sz="1400" b="0" dirty="0" smtClean="0"/>
                        <a:t>SO2 monitoring </a:t>
                      </a:r>
                      <a:r>
                        <a:rPr lang="fr-BE" sz="1400" b="0" dirty="0" smtClean="0"/>
                        <a:t>etc.)</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USGS/VDAP, Bristol, Cornell and others depending on </a:t>
                      </a:r>
                      <a:r>
                        <a:rPr lang="en-US" sz="1400" smtClean="0">
                          <a:solidFill>
                            <a:srgbClr val="002569"/>
                          </a:solidFill>
                        </a:rPr>
                        <a:t>eruption location</a:t>
                      </a:r>
                      <a:endParaRPr lang="en-US" sz="1400" dirty="0">
                        <a:solidFill>
                          <a:srgbClr val="002569"/>
                        </a:solidFill>
                      </a:endParaRPr>
                    </a:p>
                  </a:txBody>
                  <a:tcPr/>
                </a:tc>
              </a:tr>
            </a:tbl>
          </a:graphicData>
        </a:graphic>
      </p:graphicFrame>
      <p:sp>
        <p:nvSpPr>
          <p:cNvPr id="3" name="TextBox 2"/>
          <p:cNvSpPr txBox="1"/>
          <p:nvPr/>
        </p:nvSpPr>
        <p:spPr>
          <a:xfrm>
            <a:off x="231195" y="6271482"/>
            <a:ext cx="8639655" cy="646331"/>
          </a:xfrm>
          <a:prstGeom prst="rect">
            <a:avLst/>
          </a:prstGeom>
          <a:noFill/>
        </p:spPr>
        <p:txBody>
          <a:bodyPr wrap="square" rtlCol="0">
            <a:spAutoFit/>
          </a:bodyPr>
          <a:lstStyle/>
          <a:p>
            <a:r>
              <a:rPr lang="en-US" dirty="0" smtClean="0"/>
              <a:t>Products used by: national end users, civil protection agencies, volcanic observatories in Latin America, VAACS</a:t>
            </a:r>
            <a:endParaRPr lang="en-US" dirty="0"/>
          </a:p>
        </p:txBody>
      </p:sp>
    </p:spTree>
    <p:extLst>
      <p:ext uri="{BB962C8B-B14F-4D97-AF65-F5344CB8AC3E}">
        <p14:creationId xmlns:p14="http://schemas.microsoft.com/office/powerpoint/2010/main" val="3395973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052084" y="101600"/>
            <a:ext cx="7033179" cy="738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eaLnBrk="1" hangingPunct="1"/>
            <a:r>
              <a:rPr lang="en-GB" sz="2000" dirty="0">
                <a:latin typeface="Tahoma" pitchFamily="-106" charset="0"/>
                <a:ea typeface="ＭＳ Ｐゴシック" pitchFamily="-106" charset="-128"/>
                <a:cs typeface="Tahoma" pitchFamily="-106" charset="0"/>
              </a:rPr>
              <a:t>R</a:t>
            </a:r>
            <a:r>
              <a:rPr lang="en-GB" sz="2000" dirty="0" smtClean="0">
                <a:latin typeface="Tahoma" pitchFamily="-106" charset="0"/>
                <a:ea typeface="ＭＳ Ｐゴシック" pitchFamily="-106" charset="-128"/>
                <a:cs typeface="Tahoma" pitchFamily="-106" charset="0"/>
              </a:rPr>
              <a:t>esponse to Pilots:</a:t>
            </a:r>
          </a:p>
          <a:p>
            <a:pPr eaLnBrk="1" hangingPunct="1"/>
            <a:r>
              <a:rPr lang="en-GB" sz="2000" dirty="0" smtClean="0">
                <a:latin typeface="Tahoma" pitchFamily="-106" charset="0"/>
                <a:ea typeface="ＭＳ Ｐゴシック" pitchFamily="-106" charset="-128"/>
                <a:cs typeface="Tahoma" pitchFamily="-106" charset="0"/>
              </a:rPr>
              <a:t> CONCLUSIONS</a:t>
            </a:r>
            <a:endParaRPr lang="en-US" sz="2000" dirty="0">
              <a:latin typeface="Tahoma" pitchFamily="-106" charset="0"/>
              <a:ea typeface="ＭＳ Ｐゴシック" pitchFamily="-106" charset="-128"/>
              <a:cs typeface="Tahoma" pitchFamily="-106" charset="0"/>
            </a:endParaRPr>
          </a:p>
        </p:txBody>
      </p:sp>
      <p:sp>
        <p:nvSpPr>
          <p:cNvPr id="4"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z="1200" smtClean="0"/>
              <a:pPr>
                <a:defRPr/>
              </a:pPr>
              <a:t>34</a:t>
            </a:fld>
            <a:endParaRPr lang="en-US" sz="1200" dirty="0"/>
          </a:p>
        </p:txBody>
      </p:sp>
      <p:sp>
        <p:nvSpPr>
          <p:cNvPr id="5" name="Rectangle 4"/>
          <p:cNvSpPr/>
          <p:nvPr/>
        </p:nvSpPr>
        <p:spPr>
          <a:xfrm>
            <a:off x="195906" y="1308865"/>
            <a:ext cx="8889357" cy="5575885"/>
          </a:xfrm>
          <a:prstGeom prst="rect">
            <a:avLst/>
          </a:prstGeom>
        </p:spPr>
        <p:txBody>
          <a:bodyPr wrap="square">
            <a:spAutoFit/>
          </a:bodyPr>
          <a:lstStyle/>
          <a:p>
            <a:pPr marL="342900" indent="-342900" defTabSz="914400">
              <a:lnSpc>
                <a:spcPct val="90000"/>
              </a:lnSpc>
              <a:spcBef>
                <a:spcPct val="20000"/>
              </a:spcBef>
              <a:buFont typeface="Arial" charset="0"/>
              <a:buChar char="•"/>
            </a:pPr>
            <a:r>
              <a:rPr lang="en-GB" altLang="ja-JP" sz="2000" b="1" dirty="0" smtClean="0">
                <a:latin typeface="Arial" pitchFamily="34" charset="0"/>
                <a:ea typeface="ＭＳ Ｐゴシック" pitchFamily="50" charset="-128"/>
                <a:cs typeface="Arial" pitchFamily="34" charset="0"/>
              </a:rPr>
              <a:t>Majority </a:t>
            </a:r>
            <a:r>
              <a:rPr lang="en-GB" altLang="ja-JP" sz="2000" b="1" dirty="0">
                <a:latin typeface="Arial" pitchFamily="34" charset="0"/>
                <a:ea typeface="ＭＳ Ｐゴシック" pitchFamily="50" charset="-128"/>
                <a:cs typeface="Arial" pitchFamily="34" charset="0"/>
              </a:rPr>
              <a:t>of </a:t>
            </a:r>
            <a:r>
              <a:rPr lang="en-GB" altLang="ja-JP" sz="2000" b="1" dirty="0" smtClean="0">
                <a:latin typeface="Arial" pitchFamily="34" charset="0"/>
                <a:ea typeface="ＭＳ Ｐゴシック" pitchFamily="50" charset="-128"/>
                <a:cs typeface="Arial" pitchFamily="34" charset="0"/>
              </a:rPr>
              <a:t>contributions </a:t>
            </a:r>
            <a:r>
              <a:rPr lang="en-GB" altLang="ja-JP" sz="2000" i="1" dirty="0" smtClean="0">
                <a:latin typeface="Arial" pitchFamily="34" charset="0"/>
                <a:ea typeface="ＭＳ Ｐゴシック" pitchFamily="50" charset="-128"/>
                <a:cs typeface="Arial" pitchFamily="34" charset="0"/>
              </a:rPr>
              <a:t>(open &amp; free data)</a:t>
            </a:r>
            <a:r>
              <a:rPr lang="en-GB" altLang="ja-JP" sz="2000" b="1" dirty="0" smtClean="0">
                <a:latin typeface="Arial" pitchFamily="34" charset="0"/>
                <a:ea typeface="ＭＳ Ｐゴシック" pitchFamily="50" charset="-128"/>
                <a:cs typeface="Arial" pitchFamily="34" charset="0"/>
              </a:rPr>
              <a:t> confirmed by </a:t>
            </a:r>
            <a:r>
              <a:rPr lang="en-GB" altLang="ja-JP" sz="2000" b="1" dirty="0">
                <a:latin typeface="Arial" pitchFamily="34" charset="0"/>
                <a:ea typeface="ＭＳ Ｐゴシック" pitchFamily="50" charset="-128"/>
                <a:cs typeface="Arial" pitchFamily="34" charset="0"/>
              </a:rPr>
              <a:t>Agencies</a:t>
            </a:r>
            <a:r>
              <a:rPr lang="en-GB" altLang="ja-JP" sz="2000" b="1" dirty="0" smtClean="0">
                <a:latin typeface="Arial" pitchFamily="34" charset="0"/>
                <a:ea typeface="ＭＳ Ｐゴシック" pitchFamily="50" charset="-128"/>
                <a:cs typeface="Arial" pitchFamily="34" charset="0"/>
              </a:rPr>
              <a:t>. Some options still being worked (e.g. alternatives addressing some data policies constraints.</a:t>
            </a:r>
          </a:p>
          <a:p>
            <a:pPr marL="800100" lvl="1" indent="-342900" defTabSz="914400">
              <a:lnSpc>
                <a:spcPct val="90000"/>
              </a:lnSpc>
              <a:spcBef>
                <a:spcPct val="20000"/>
              </a:spcBef>
              <a:buFont typeface="Arial" charset="0"/>
              <a:buChar char="•"/>
            </a:pPr>
            <a:r>
              <a:rPr lang="en-GB" altLang="ja-JP" sz="2000" dirty="0">
                <a:latin typeface="Arial" pitchFamily="34" charset="0"/>
                <a:ea typeface="ＭＳ Ｐゴシック" pitchFamily="50" charset="-128"/>
                <a:cs typeface="Arial" pitchFamily="34" charset="0"/>
              </a:rPr>
              <a:t>Main issue: </a:t>
            </a:r>
            <a:r>
              <a:rPr lang="en-GB" altLang="ja-JP" sz="2000" dirty="0" smtClean="0">
                <a:latin typeface="Arial" pitchFamily="34" charset="0"/>
                <a:ea typeface="ＭＳ Ｐゴシック" pitchFamily="50" charset="-128"/>
                <a:cs typeface="Arial" pitchFamily="34" charset="0"/>
              </a:rPr>
              <a:t>data contributions are for R&amp;D activity; should </a:t>
            </a:r>
            <a:r>
              <a:rPr lang="en-GB" altLang="ja-JP" sz="2000" dirty="0">
                <a:latin typeface="Arial" pitchFamily="34" charset="0"/>
                <a:ea typeface="ＭＳ Ｐゴシック" pitchFamily="50" charset="-128"/>
                <a:cs typeface="Arial" pitchFamily="34" charset="0"/>
              </a:rPr>
              <a:t>some activities become operational after 2016, </a:t>
            </a:r>
            <a:r>
              <a:rPr lang="en-GB" altLang="ja-JP" sz="2000" dirty="0" smtClean="0">
                <a:latin typeface="Arial" pitchFamily="34" charset="0"/>
                <a:ea typeface="ＭＳ Ｐゴシック" pitchFamily="50" charset="-128"/>
                <a:cs typeface="Arial" pitchFamily="34" charset="0"/>
              </a:rPr>
              <a:t>funding is required to ensure sustainability</a:t>
            </a:r>
            <a:endParaRPr lang="en-GB" altLang="ja-JP" sz="2000" dirty="0">
              <a:latin typeface="Arial" pitchFamily="34" charset="0"/>
              <a:ea typeface="ＭＳ Ｐゴシック" pitchFamily="50" charset="-128"/>
              <a:cs typeface="Arial" pitchFamily="34" charset="0"/>
            </a:endParaRPr>
          </a:p>
          <a:p>
            <a:pPr marL="342900" indent="-342900" defTabSz="914400">
              <a:lnSpc>
                <a:spcPct val="90000"/>
              </a:lnSpc>
              <a:spcBef>
                <a:spcPct val="20000"/>
              </a:spcBef>
              <a:buFont typeface="Arial" charset="0"/>
              <a:buChar char="•"/>
            </a:pPr>
            <a:endParaRPr lang="en-GB" altLang="ja-JP" sz="2000" b="1" dirty="0">
              <a:latin typeface="Arial" pitchFamily="34" charset="0"/>
              <a:ea typeface="ＭＳ Ｐゴシック" pitchFamily="50" charset="-128"/>
              <a:cs typeface="Arial" pitchFamily="34" charset="0"/>
            </a:endParaRPr>
          </a:p>
          <a:p>
            <a:pPr marL="342900" indent="-342900" defTabSz="914400">
              <a:lnSpc>
                <a:spcPct val="90000"/>
              </a:lnSpc>
              <a:spcBef>
                <a:spcPct val="20000"/>
              </a:spcBef>
              <a:buFont typeface="Arial" charset="0"/>
              <a:buChar char="•"/>
            </a:pPr>
            <a:r>
              <a:rPr lang="en-GB" altLang="ja-JP" sz="2000" b="1" dirty="0" smtClean="0">
                <a:latin typeface="Arial" pitchFamily="34" charset="0"/>
                <a:ea typeface="ＭＳ Ｐゴシック" pitchFamily="50" charset="-128"/>
                <a:cs typeface="Arial" pitchFamily="34" charset="0"/>
              </a:rPr>
              <a:t>Consolidated </a:t>
            </a:r>
            <a:r>
              <a:rPr lang="en-GB" altLang="ja-JP" sz="2000" b="1" dirty="0">
                <a:latin typeface="Arial" pitchFamily="34" charset="0"/>
                <a:ea typeface="ＭＳ Ｐゴシック" pitchFamily="50" charset="-128"/>
                <a:cs typeface="Arial" pitchFamily="34" charset="0"/>
              </a:rPr>
              <a:t>response </a:t>
            </a:r>
            <a:r>
              <a:rPr lang="en-GB" altLang="ja-JP" sz="2000" b="1" dirty="0" smtClean="0">
                <a:latin typeface="Arial" pitchFamily="34" charset="0"/>
                <a:ea typeface="ＭＳ Ｐゴシック" pitchFamily="50" charset="-128"/>
                <a:cs typeface="Arial" pitchFamily="34" charset="0"/>
              </a:rPr>
              <a:t>from space agencies very positive;  volume of EO data &amp; products confirmed is similar or greater to what was initially provided for Forest Carbon Tracking and for JECAM.</a:t>
            </a:r>
          </a:p>
          <a:p>
            <a:pPr marL="342900" indent="-342900" defTabSz="914400">
              <a:lnSpc>
                <a:spcPct val="90000"/>
              </a:lnSpc>
              <a:spcBef>
                <a:spcPct val="20000"/>
              </a:spcBef>
              <a:buFont typeface="Arial" charset="0"/>
              <a:buChar char="•"/>
            </a:pPr>
            <a:endParaRPr lang="en-GB" altLang="ja-JP" sz="2000" b="1" dirty="0">
              <a:latin typeface="Arial" pitchFamily="34" charset="0"/>
              <a:ea typeface="ＭＳ Ｐゴシック" pitchFamily="50" charset="-128"/>
              <a:cs typeface="Arial" pitchFamily="34" charset="0"/>
            </a:endParaRPr>
          </a:p>
          <a:p>
            <a:pPr marL="342900" indent="-342900" defTabSz="914400">
              <a:lnSpc>
                <a:spcPct val="90000"/>
              </a:lnSpc>
              <a:spcBef>
                <a:spcPct val="20000"/>
              </a:spcBef>
              <a:buFont typeface="Arial" charset="0"/>
              <a:buChar char="•"/>
            </a:pPr>
            <a:r>
              <a:rPr lang="en-GB" altLang="ja-JP" sz="2000" b="1" dirty="0" smtClean="0">
                <a:latin typeface="Arial" pitchFamily="34" charset="0"/>
                <a:ea typeface="ＭＳ Ｐゴシック" pitchFamily="50" charset="-128"/>
                <a:cs typeface="Arial" pitchFamily="34" charset="0"/>
              </a:rPr>
              <a:t>Main objectives of each pilot can be reached with the firm contributions announced.</a:t>
            </a:r>
          </a:p>
          <a:p>
            <a:pPr marL="342900" indent="-342900" defTabSz="914400">
              <a:lnSpc>
                <a:spcPct val="90000"/>
              </a:lnSpc>
              <a:spcBef>
                <a:spcPct val="20000"/>
              </a:spcBef>
              <a:buFont typeface="Arial" charset="0"/>
              <a:buChar char="•"/>
            </a:pPr>
            <a:endParaRPr lang="en-GB" altLang="ja-JP" sz="2000" b="1" dirty="0">
              <a:latin typeface="Arial" pitchFamily="34" charset="0"/>
              <a:ea typeface="ＭＳ Ｐゴシック" pitchFamily="50" charset="-128"/>
              <a:cs typeface="Arial" pitchFamily="34" charset="0"/>
            </a:endParaRPr>
          </a:p>
          <a:p>
            <a:pPr marL="342900" indent="-342900" defTabSz="914400">
              <a:lnSpc>
                <a:spcPct val="90000"/>
              </a:lnSpc>
              <a:spcBef>
                <a:spcPct val="20000"/>
              </a:spcBef>
              <a:buFont typeface="Arial" charset="0"/>
              <a:buChar char="•"/>
            </a:pPr>
            <a:r>
              <a:rPr lang="en-GB" altLang="ja-JP" sz="2000" b="1" dirty="0" smtClean="0">
                <a:latin typeface="Arial" pitchFamily="34" charset="0"/>
                <a:ea typeface="ＭＳ Ｐゴシック" pitchFamily="50" charset="-128"/>
                <a:cs typeface="Arial" pitchFamily="34" charset="0"/>
              </a:rPr>
              <a:t>On-going refinement for data; some specific imaging requirements being reconsidered given trade-offs between agencies: how to best exploit synergies?</a:t>
            </a:r>
          </a:p>
          <a:p>
            <a:pPr marL="342900" indent="-342900" defTabSz="914400">
              <a:lnSpc>
                <a:spcPct val="90000"/>
              </a:lnSpc>
              <a:spcBef>
                <a:spcPct val="20000"/>
              </a:spcBef>
              <a:buFont typeface="Arial" charset="0"/>
              <a:buChar char="•"/>
            </a:pPr>
            <a:endParaRPr lang="en-GB" altLang="ja-JP" sz="2000" b="1" dirty="0">
              <a:solidFill>
                <a:srgbClr val="FF0000"/>
              </a:solidFill>
              <a:latin typeface="Arial" pitchFamily="34" charset="0"/>
              <a:ea typeface="ＭＳ Ｐゴシック" pitchFamily="50" charset="-128"/>
              <a:cs typeface="Arial" pitchFamily="34" charset="0"/>
            </a:endParaRPr>
          </a:p>
        </p:txBody>
      </p:sp>
    </p:spTree>
    <p:extLst>
      <p:ext uri="{BB962C8B-B14F-4D97-AF65-F5344CB8AC3E}">
        <p14:creationId xmlns:p14="http://schemas.microsoft.com/office/powerpoint/2010/main" val="300638174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altLang="en-US" dirty="0">
                <a:ea typeface="ＭＳ Ｐゴシック" pitchFamily="34" charset="-128"/>
              </a:rPr>
              <a:t>User Challenges</a:t>
            </a:r>
            <a:endParaRPr lang="en-US" dirty="0"/>
          </a:p>
        </p:txBody>
      </p:sp>
      <p:sp>
        <p:nvSpPr>
          <p:cNvPr id="3" name="Content Placeholder 2"/>
          <p:cNvSpPr>
            <a:spLocks noGrp="1"/>
          </p:cNvSpPr>
          <p:nvPr>
            <p:ph idx="1"/>
          </p:nvPr>
        </p:nvSpPr>
        <p:spPr/>
        <p:txBody>
          <a:bodyPr/>
          <a:lstStyle/>
          <a:p>
            <a:r>
              <a:rPr lang="en-US" altLang="en-US" sz="2000" dirty="0">
                <a:ea typeface="ＭＳ Ｐゴシック" pitchFamily="34" charset="-128"/>
              </a:rPr>
              <a:t>Users are split into three categories: </a:t>
            </a:r>
          </a:p>
          <a:p>
            <a:pPr marL="914400" lvl="1" indent="-457200">
              <a:buFont typeface="Times New Roman" pitchFamily="18" charset="0"/>
              <a:buAutoNum type="alphaLcParenR"/>
            </a:pPr>
            <a:r>
              <a:rPr lang="en-US" altLang="en-US" sz="2000" dirty="0">
                <a:ea typeface="ＭＳ Ｐゴシック" pitchFamily="34" charset="-128"/>
              </a:rPr>
              <a:t>Satellite operators and their value added providers, </a:t>
            </a:r>
          </a:p>
          <a:p>
            <a:pPr marL="914400" lvl="1" indent="-457200">
              <a:buFont typeface="Times New Roman" pitchFamily="18" charset="0"/>
              <a:buAutoNum type="alphaLcParenR"/>
            </a:pPr>
            <a:r>
              <a:rPr lang="en-US" altLang="en-US" sz="2000" dirty="0">
                <a:ea typeface="ＭＳ Ｐゴシック" pitchFamily="34" charset="-128"/>
              </a:rPr>
              <a:t>National agencies/ regional centers/ international organizations, and</a:t>
            </a:r>
          </a:p>
          <a:p>
            <a:pPr marL="914400" lvl="1" indent="-457200">
              <a:buFont typeface="Times New Roman" pitchFamily="18" charset="0"/>
              <a:buAutoNum type="alphaLcParenR"/>
            </a:pPr>
            <a:r>
              <a:rPr lang="en-US" altLang="en-US" sz="2000" dirty="0">
                <a:ea typeface="ＭＳ Ｐゴシック" pitchFamily="34" charset="-128"/>
              </a:rPr>
              <a:t>The general public (think weather app on your smart phone)</a:t>
            </a:r>
          </a:p>
          <a:p>
            <a:r>
              <a:rPr lang="en-US" altLang="en-US" sz="2000" dirty="0">
                <a:ea typeface="ＭＳ Ｐゴシック" pitchFamily="34" charset="-128"/>
              </a:rPr>
              <a:t>Users b) and c):</a:t>
            </a:r>
          </a:p>
          <a:p>
            <a:pPr marL="914400" lvl="1" indent="-457200"/>
            <a:r>
              <a:rPr lang="en-US" altLang="en-US" sz="2000" dirty="0">
                <a:ea typeface="ＭＳ Ｐゴシック" pitchFamily="34" charset="-128"/>
              </a:rPr>
              <a:t>Want products specific to their disaster event, not data they have to manipulate</a:t>
            </a:r>
          </a:p>
          <a:p>
            <a:pPr marL="914400" lvl="1" indent="-457200"/>
            <a:r>
              <a:rPr lang="en-US" altLang="en-US" sz="2000" dirty="0">
                <a:ea typeface="ＭＳ Ｐゴシック" pitchFamily="34" charset="-128"/>
              </a:rPr>
              <a:t>Don’t want to program, they want to execute requests with point and click apps</a:t>
            </a:r>
          </a:p>
          <a:p>
            <a:pPr marL="914400" lvl="1" indent="-457200"/>
            <a:r>
              <a:rPr lang="en-US" altLang="en-US" sz="2000" dirty="0">
                <a:ea typeface="ＭＳ Ｐゴシック" pitchFamily="34" charset="-128"/>
              </a:rPr>
              <a:t>Don’t want to purchase software tools, they want open source tools that are freely available and </a:t>
            </a:r>
            <a:r>
              <a:rPr lang="en-US" altLang="en-US" sz="2000" dirty="0" smtClean="0">
                <a:ea typeface="ＭＳ Ｐゴシック" pitchFamily="34" charset="-128"/>
              </a:rPr>
              <a:t>ubiquitous</a:t>
            </a:r>
            <a:endParaRPr lang="en-US" altLang="en-US" sz="2000" dirty="0">
              <a:ea typeface="ＭＳ Ｐゴシック" pitchFamily="34" charset="-128"/>
            </a:endParaRPr>
          </a:p>
        </p:txBody>
      </p:sp>
    </p:spTree>
    <p:extLst>
      <p:ext uri="{BB962C8B-B14F-4D97-AF65-F5344CB8AC3E}">
        <p14:creationId xmlns:p14="http://schemas.microsoft.com/office/powerpoint/2010/main" val="3603050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altLang="en-US" dirty="0">
                <a:ea typeface="ＭＳ Ｐゴシック" pitchFamily="34" charset="-128"/>
              </a:rPr>
              <a:t>User Challenges #2</a:t>
            </a:r>
            <a:endParaRPr lang="en-US" dirty="0"/>
          </a:p>
        </p:txBody>
      </p:sp>
      <p:sp>
        <p:nvSpPr>
          <p:cNvPr id="3" name="Content Placeholder 2"/>
          <p:cNvSpPr>
            <a:spLocks noGrp="1"/>
          </p:cNvSpPr>
          <p:nvPr>
            <p:ph idx="1"/>
          </p:nvPr>
        </p:nvSpPr>
        <p:spPr/>
        <p:txBody>
          <a:bodyPr/>
          <a:lstStyle/>
          <a:p>
            <a:r>
              <a:rPr lang="en-US" altLang="en-US" dirty="0">
                <a:ea typeface="ＭＳ Ｐゴシック" pitchFamily="34" charset="-128"/>
              </a:rPr>
              <a:t>All users want products to be accessible using tools they usually have installed on their desktop or hand held devices</a:t>
            </a:r>
          </a:p>
          <a:p>
            <a:r>
              <a:rPr lang="en-US" altLang="en-US" dirty="0">
                <a:ea typeface="ＭＳ Ｐゴシック" pitchFamily="34" charset="-128"/>
              </a:rPr>
              <a:t>Digital products are preferred over paper (important to disaster users we have in our regional pilots)</a:t>
            </a:r>
          </a:p>
          <a:p>
            <a:r>
              <a:rPr lang="en-US" altLang="en-US" dirty="0">
                <a:ea typeface="ＭＳ Ｐゴシック" pitchFamily="34" charset="-128"/>
              </a:rPr>
              <a:t>PNG and JPEG are nice for pictures in reports and presentations, BUT…</a:t>
            </a:r>
          </a:p>
          <a:p>
            <a:r>
              <a:rPr lang="en-US" altLang="en-US" dirty="0">
                <a:ea typeface="ＭＳ Ｐゴシック" pitchFamily="34" charset="-128"/>
              </a:rPr>
              <a:t>All users want map based products such as </a:t>
            </a:r>
          </a:p>
          <a:p>
            <a:pPr lvl="1"/>
            <a:r>
              <a:rPr lang="en-US" altLang="en-US" sz="2400" dirty="0">
                <a:ea typeface="ＭＳ Ｐゴシック" pitchFamily="34" charset="-128"/>
              </a:rPr>
              <a:t>KML raster overlays and </a:t>
            </a:r>
            <a:r>
              <a:rPr lang="en-US" altLang="en-US" sz="2400" dirty="0" err="1">
                <a:ea typeface="ＭＳ Ｐゴシック" pitchFamily="34" charset="-128"/>
              </a:rPr>
              <a:t>vectorized</a:t>
            </a:r>
            <a:r>
              <a:rPr lang="en-US" altLang="en-US" sz="2400" dirty="0">
                <a:ea typeface="ＭＳ Ｐゴシック" pitchFamily="34" charset="-128"/>
              </a:rPr>
              <a:t> polygons </a:t>
            </a:r>
          </a:p>
          <a:p>
            <a:pPr lvl="1"/>
            <a:r>
              <a:rPr lang="en-US" altLang="en-US" sz="2400" dirty="0">
                <a:ea typeface="ＭＳ Ｐゴシック" pitchFamily="34" charset="-128"/>
              </a:rPr>
              <a:t>These can be combined with other data on a common map background for </a:t>
            </a:r>
            <a:r>
              <a:rPr lang="en-US" altLang="en-US" sz="2400" dirty="0" err="1">
                <a:ea typeface="ＭＳ Ｐゴシック" pitchFamily="34" charset="-128"/>
              </a:rPr>
              <a:t>mashups</a:t>
            </a:r>
            <a:r>
              <a:rPr lang="en-US" altLang="en-US" sz="2400" dirty="0">
                <a:ea typeface="ＭＳ Ｐゴシック" pitchFamily="34" charset="-128"/>
              </a:rPr>
              <a:t>/analysis/reporting</a:t>
            </a:r>
          </a:p>
          <a:p>
            <a:endParaRPr lang="en-US" dirty="0"/>
          </a:p>
        </p:txBody>
      </p:sp>
    </p:spTree>
    <p:extLst>
      <p:ext uri="{BB962C8B-B14F-4D97-AF65-F5344CB8AC3E}">
        <p14:creationId xmlns:p14="http://schemas.microsoft.com/office/powerpoint/2010/main" val="2892718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altLang="en-US" dirty="0">
                <a:ea typeface="ＭＳ Ｐゴシック" pitchFamily="34" charset="-128"/>
              </a:rPr>
              <a:t>User Challenges #3</a:t>
            </a:r>
            <a:endParaRPr lang="en-US" dirty="0"/>
          </a:p>
        </p:txBody>
      </p:sp>
      <p:sp>
        <p:nvSpPr>
          <p:cNvPr id="3" name="Content Placeholder 2"/>
          <p:cNvSpPr>
            <a:spLocks noGrp="1"/>
          </p:cNvSpPr>
          <p:nvPr>
            <p:ph idx="1"/>
          </p:nvPr>
        </p:nvSpPr>
        <p:spPr/>
        <p:txBody>
          <a:bodyPr/>
          <a:lstStyle/>
          <a:p>
            <a:pPr marL="0" indent="0">
              <a:buFontTx/>
              <a:buNone/>
            </a:pPr>
            <a:r>
              <a:rPr lang="en-US" altLang="en-US" sz="2000" dirty="0">
                <a:ea typeface="ＭＳ Ｐゴシック" pitchFamily="34" charset="-128"/>
              </a:rPr>
              <a:t>There are </a:t>
            </a:r>
            <a:r>
              <a:rPr lang="en-US" altLang="en-US" sz="2000" u="sng" dirty="0">
                <a:ea typeface="ＭＳ Ｐゴシック" pitchFamily="34" charset="-128"/>
              </a:rPr>
              <a:t>hidden services </a:t>
            </a:r>
            <a:r>
              <a:rPr lang="en-US" altLang="en-US" sz="2000" dirty="0">
                <a:ea typeface="ＭＳ Ｐゴシック" pitchFamily="34" charset="-128"/>
              </a:rPr>
              <a:t>that the users will expect without necessarily knowing they need to ask for it.</a:t>
            </a:r>
          </a:p>
          <a:p>
            <a:pPr marL="0" indent="0"/>
            <a:r>
              <a:rPr lang="en-US" altLang="en-US" sz="2000" dirty="0">
                <a:ea typeface="ＭＳ Ｐゴシック" pitchFamily="34" charset="-128"/>
              </a:rPr>
              <a:t>Situational awareness requires a stream of new data in addition to static overlays and archive data</a:t>
            </a:r>
          </a:p>
          <a:p>
            <a:pPr lvl="1"/>
            <a:r>
              <a:rPr lang="en-US" altLang="en-US" sz="2000" dirty="0">
                <a:ea typeface="ＭＳ Ｐゴシック" pitchFamily="34" charset="-128"/>
              </a:rPr>
              <a:t>New acquisitions need to be visible to all users so they can know what to request for tomorrow and the next day, available from the variety of feasibilities that are provided</a:t>
            </a:r>
          </a:p>
          <a:p>
            <a:pPr marL="0" indent="0"/>
            <a:r>
              <a:rPr lang="en-US" altLang="en-US" sz="2000" dirty="0">
                <a:ea typeface="ＭＳ Ｐゴシック" pitchFamily="34" charset="-128"/>
              </a:rPr>
              <a:t>Automated mapping servers and map service organizations need to have new data availability published and the capability to subscribe for notification of URL/URI of those data sets</a:t>
            </a:r>
          </a:p>
          <a:p>
            <a:pPr marL="0" indent="0"/>
            <a:r>
              <a:rPr lang="en-US" altLang="en-US" sz="2000" dirty="0">
                <a:ea typeface="ＭＳ Ｐゴシック" pitchFamily="34" charset="-128"/>
              </a:rPr>
              <a:t>Product processing should be automated for every available user option – either for every data set or on-demand for specific detection and classification </a:t>
            </a:r>
            <a:r>
              <a:rPr lang="en-US" altLang="en-US" sz="2000" dirty="0" smtClean="0">
                <a:ea typeface="ＭＳ Ｐゴシック" pitchFamily="34" charset="-128"/>
              </a:rPr>
              <a:t>algorithms</a:t>
            </a:r>
            <a:endParaRPr lang="en-US" altLang="en-US" sz="2000" dirty="0">
              <a:ea typeface="ＭＳ Ｐゴシック" pitchFamily="34" charset="-128"/>
            </a:endParaRPr>
          </a:p>
        </p:txBody>
      </p:sp>
    </p:spTree>
    <p:extLst>
      <p:ext uri="{BB962C8B-B14F-4D97-AF65-F5344CB8AC3E}">
        <p14:creationId xmlns:p14="http://schemas.microsoft.com/office/powerpoint/2010/main" val="25858523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altLang="en-US" dirty="0">
                <a:ea typeface="ＭＳ Ｐゴシック" pitchFamily="34" charset="-128"/>
              </a:rPr>
              <a:t>User Challenges #4</a:t>
            </a:r>
            <a:endParaRPr lang="en-US" dirty="0"/>
          </a:p>
        </p:txBody>
      </p:sp>
      <p:sp>
        <p:nvSpPr>
          <p:cNvPr id="3" name="Content Placeholder 2"/>
          <p:cNvSpPr>
            <a:spLocks noGrp="1"/>
          </p:cNvSpPr>
          <p:nvPr>
            <p:ph idx="1"/>
          </p:nvPr>
        </p:nvSpPr>
        <p:spPr/>
        <p:txBody>
          <a:bodyPr/>
          <a:lstStyle/>
          <a:p>
            <a:pPr marL="0" indent="0">
              <a:buFontTx/>
              <a:buNone/>
            </a:pPr>
            <a:r>
              <a:rPr lang="en-US" altLang="en-US" sz="2000" dirty="0">
                <a:ea typeface="ＭＳ Ｐゴシック" pitchFamily="34" charset="-128"/>
              </a:rPr>
              <a:t>More </a:t>
            </a:r>
            <a:r>
              <a:rPr lang="en-US" altLang="en-US" sz="2000" u="sng" dirty="0">
                <a:ea typeface="ＭＳ Ｐゴシック" pitchFamily="34" charset="-128"/>
              </a:rPr>
              <a:t>hidden services </a:t>
            </a:r>
            <a:r>
              <a:rPr lang="en-US" altLang="en-US" sz="2000" dirty="0">
                <a:ea typeface="ＭＳ Ｐゴシック" pitchFamily="34" charset="-128"/>
              </a:rPr>
              <a:t>that the users will expect without necessarily knowing they need to ask for it.</a:t>
            </a:r>
          </a:p>
          <a:p>
            <a:pPr marL="0" indent="0"/>
            <a:r>
              <a:rPr lang="en-US" altLang="en-US" sz="2000" dirty="0">
                <a:ea typeface="ＭＳ Ｐゴシック" pitchFamily="34" charset="-128"/>
              </a:rPr>
              <a:t>Tiling and compression should be available for raster and vector-based products that can be ingested and visualized by desktop and hand-held devices without any programming knowledge</a:t>
            </a:r>
          </a:p>
          <a:p>
            <a:pPr marL="0" indent="0"/>
            <a:r>
              <a:rPr lang="en-US" altLang="en-US" sz="2000" dirty="0">
                <a:ea typeface="ＭＳ Ｐゴシック" pitchFamily="34" charset="-128"/>
              </a:rPr>
              <a:t>Product publication and distribution can be via RSS or Atom-type feeds, but should evolve to become </a:t>
            </a:r>
            <a:r>
              <a:rPr lang="ja-JP" altLang="en-US" sz="2000" dirty="0">
                <a:ea typeface="ＭＳ Ｐゴシック" pitchFamily="34" charset="-128"/>
              </a:rPr>
              <a:t>“</a:t>
            </a:r>
            <a:r>
              <a:rPr lang="en-US" altLang="ja-JP" sz="2000" dirty="0">
                <a:ea typeface="ＭＳ Ｐゴシック" pitchFamily="34" charset="-128"/>
              </a:rPr>
              <a:t>product feeds</a:t>
            </a:r>
            <a:r>
              <a:rPr lang="ja-JP" altLang="en-US" sz="2000" dirty="0">
                <a:ea typeface="ＭＳ Ｐゴシック" pitchFamily="34" charset="-128"/>
              </a:rPr>
              <a:t>”</a:t>
            </a:r>
            <a:endParaRPr lang="en-US" altLang="ja-JP" sz="2000" dirty="0">
              <a:ea typeface="ＭＳ Ｐゴシック" pitchFamily="34" charset="-128"/>
            </a:endParaRPr>
          </a:p>
          <a:p>
            <a:pPr marL="0" indent="0"/>
            <a:r>
              <a:rPr lang="en-US" altLang="en-US" sz="2000" dirty="0">
                <a:ea typeface="ＭＳ Ｐゴシック" pitchFamily="34" charset="-128"/>
              </a:rPr>
              <a:t>Product providers need to ensure that</a:t>
            </a:r>
          </a:p>
          <a:p>
            <a:pPr lvl="1"/>
            <a:r>
              <a:rPr lang="en-US" altLang="en-US" sz="2000" dirty="0">
                <a:ea typeface="ＭＳ Ｐゴシック" pitchFamily="34" charset="-128"/>
              </a:rPr>
              <a:t>Native resolution is maintained</a:t>
            </a:r>
          </a:p>
          <a:p>
            <a:pPr lvl="1"/>
            <a:r>
              <a:rPr lang="en-US" altLang="en-US" sz="2000" dirty="0">
                <a:ea typeface="ＭＳ Ｐゴシック" pitchFamily="34" charset="-128"/>
              </a:rPr>
              <a:t>Products are terrain corrected and co-registered to map control points</a:t>
            </a:r>
          </a:p>
          <a:p>
            <a:pPr lvl="1"/>
            <a:r>
              <a:rPr lang="en-US" altLang="en-US" sz="2000" dirty="0">
                <a:ea typeface="ＭＳ Ｐゴシック" pitchFamily="34" charset="-128"/>
              </a:rPr>
              <a:t>Products are delivered only within the user area of interest (i.e., down scaling global-regional-local)</a:t>
            </a:r>
          </a:p>
          <a:p>
            <a:pPr lvl="1"/>
            <a:r>
              <a:rPr lang="en-US" altLang="en-US" sz="2000" dirty="0">
                <a:ea typeface="ＭＳ Ｐゴシック" pitchFamily="34" charset="-128"/>
              </a:rPr>
              <a:t>Delivered products can be easily validated/corrected by non-experts </a:t>
            </a:r>
          </a:p>
        </p:txBody>
      </p:sp>
    </p:spTree>
    <p:extLst>
      <p:ext uri="{BB962C8B-B14F-4D97-AF65-F5344CB8AC3E}">
        <p14:creationId xmlns:p14="http://schemas.microsoft.com/office/powerpoint/2010/main" val="26917829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a:spLocks noGrp="1"/>
          </p:cNvSpPr>
          <p:nvPr/>
        </p:nvSpPr>
        <p:spPr>
          <a:xfrm>
            <a:off x="2843213" y="3073666"/>
            <a:ext cx="4129087" cy="587375"/>
          </a:xfrm>
          <a:prstGeom prst="rect">
            <a:avLst/>
          </a:prstGeom>
        </p:spPr>
        <p:txBody>
          <a:bodyPr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200" dirty="0" smtClean="0"/>
              <a:t>NASA Disaster Sensor Web Concept</a:t>
            </a:r>
            <a:endParaRPr lang="en-US" sz="3200" dirty="0"/>
          </a:p>
        </p:txBody>
      </p:sp>
      <p:sp>
        <p:nvSpPr>
          <p:cNvPr id="160" name="Rectangle 159"/>
          <p:cNvSpPr/>
          <p:nvPr/>
        </p:nvSpPr>
        <p:spPr>
          <a:xfrm>
            <a:off x="532154" y="2644650"/>
            <a:ext cx="2217360" cy="2628425"/>
          </a:xfrm>
          <a:prstGeom prst="rect">
            <a:avLst/>
          </a:prstGeom>
          <a:gradFill flip="none" rotWithShape="1">
            <a:gsLst>
              <a:gs pos="0">
                <a:schemeClr val="accent1">
                  <a:tint val="100000"/>
                  <a:shade val="100000"/>
                  <a:satMod val="130000"/>
                </a:schemeClr>
              </a:gs>
              <a:gs pos="76000">
                <a:schemeClr val="accent1">
                  <a:tint val="50000"/>
                  <a:shade val="100000"/>
                  <a:satMod val="350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grpSp>
        <p:nvGrpSpPr>
          <p:cNvPr id="24582" name="Group 160"/>
          <p:cNvGrpSpPr>
            <a:grpSpLocks/>
          </p:cNvGrpSpPr>
          <p:nvPr/>
        </p:nvGrpSpPr>
        <p:grpSpPr bwMode="auto">
          <a:xfrm>
            <a:off x="630238" y="2878403"/>
            <a:ext cx="1995487" cy="2127250"/>
            <a:chOff x="244348" y="2707975"/>
            <a:chExt cx="1995487" cy="2126735"/>
          </a:xfrm>
        </p:grpSpPr>
        <p:pic>
          <p:nvPicPr>
            <p:cNvPr id="24629" name="Picture 1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48" y="3807597"/>
              <a:ext cx="1995487" cy="102711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630" name="Picture 163" descr="map_spectrop05_ltst_6nh_enus_600x4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260" y="3807597"/>
              <a:ext cx="917575" cy="685800"/>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631" name="Picture 164" descr="GDACS sample 4-23-0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348" y="3350397"/>
              <a:ext cx="1073150" cy="696913"/>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632" name="Picture 1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077" y="2707975"/>
              <a:ext cx="1994758" cy="794822"/>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4583" name="TextBox 11"/>
          <p:cNvSpPr txBox="1">
            <a:spLocks noChangeArrowheads="1"/>
          </p:cNvSpPr>
          <p:nvPr/>
        </p:nvSpPr>
        <p:spPr bwMode="auto">
          <a:xfrm>
            <a:off x="822325" y="3230828"/>
            <a:ext cx="142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Analyze Risks</a:t>
            </a:r>
          </a:p>
        </p:txBody>
      </p:sp>
      <p:grpSp>
        <p:nvGrpSpPr>
          <p:cNvPr id="24584" name="Group 126"/>
          <p:cNvGrpSpPr>
            <a:grpSpLocks/>
          </p:cNvGrpSpPr>
          <p:nvPr/>
        </p:nvGrpSpPr>
        <p:grpSpPr bwMode="auto">
          <a:xfrm>
            <a:off x="4403725" y="309828"/>
            <a:ext cx="2536825" cy="2119313"/>
            <a:chOff x="4189426" y="1134713"/>
            <a:chExt cx="2536219" cy="2119528"/>
          </a:xfrm>
        </p:grpSpPr>
        <p:sp>
          <p:nvSpPr>
            <p:cNvPr id="157" name="Rectangle 156"/>
            <p:cNvSpPr/>
            <p:nvPr/>
          </p:nvSpPr>
          <p:spPr>
            <a:xfrm>
              <a:off x="4189426" y="1134713"/>
              <a:ext cx="2536219" cy="2113357"/>
            </a:xfrm>
            <a:prstGeom prst="rect">
              <a:avLst/>
            </a:prstGeom>
            <a:gradFill flip="none" rotWithShape="1">
              <a:gsLst>
                <a:gs pos="0">
                  <a:schemeClr val="accent1">
                    <a:tint val="100000"/>
                    <a:shade val="100000"/>
                    <a:satMod val="130000"/>
                  </a:schemeClr>
                </a:gs>
                <a:gs pos="76000">
                  <a:schemeClr val="accent1">
                    <a:tint val="50000"/>
                    <a:shade val="100000"/>
                    <a:satMod val="350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24627" name="TextBox 15"/>
            <p:cNvSpPr txBox="1">
              <a:spLocks noChangeArrowheads="1"/>
            </p:cNvSpPr>
            <p:nvPr/>
          </p:nvSpPr>
          <p:spPr bwMode="auto">
            <a:xfrm>
              <a:off x="4830997" y="2884909"/>
              <a:ext cx="1745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Task Sensor</a:t>
              </a:r>
            </a:p>
          </p:txBody>
        </p:sp>
        <p:pic>
          <p:nvPicPr>
            <p:cNvPr id="24628" name="Picture 158" descr="Campaign Manager Manual IF tasked by API by Scott F9-22-0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6990" y="1265659"/>
              <a:ext cx="2365375" cy="1619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sp>
        <p:nvSpPr>
          <p:cNvPr id="128" name="Rectangle 127"/>
          <p:cNvSpPr/>
          <p:nvPr/>
        </p:nvSpPr>
        <p:spPr>
          <a:xfrm>
            <a:off x="7589614" y="309326"/>
            <a:ext cx="1338943" cy="3270213"/>
          </a:xfrm>
          <a:prstGeom prst="rect">
            <a:avLst/>
          </a:prstGeom>
          <a:gradFill flip="none" rotWithShape="1">
            <a:gsLst>
              <a:gs pos="0">
                <a:schemeClr val="accent1">
                  <a:tint val="100000"/>
                  <a:shade val="100000"/>
                  <a:satMod val="130000"/>
                </a:schemeClr>
              </a:gs>
              <a:gs pos="76000">
                <a:schemeClr val="accent1">
                  <a:tint val="50000"/>
                  <a:shade val="100000"/>
                  <a:satMod val="350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24588" name="TextBox 31"/>
          <p:cNvSpPr txBox="1">
            <a:spLocks noChangeArrowheads="1"/>
          </p:cNvSpPr>
          <p:nvPr/>
        </p:nvSpPr>
        <p:spPr bwMode="auto">
          <a:xfrm>
            <a:off x="7693025" y="2656153"/>
            <a:ext cx="114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Acquire Data (Image)</a:t>
            </a:r>
          </a:p>
        </p:txBody>
      </p:sp>
      <p:pic>
        <p:nvPicPr>
          <p:cNvPr id="24589" name="Picture 1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3025" y="428891"/>
            <a:ext cx="1133475" cy="682625"/>
          </a:xfrm>
          <a:prstGeom prst="rect">
            <a:avLst/>
          </a:prstGeom>
          <a:noFill/>
          <a:ln w="9525">
            <a:solidFill>
              <a:srgbClr val="4F81BD"/>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24590" name="Picture 1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3025" y="1216291"/>
            <a:ext cx="1143000" cy="682625"/>
          </a:xfrm>
          <a:prstGeom prst="rect">
            <a:avLst/>
          </a:prstGeom>
          <a:noFill/>
          <a:ln w="9525">
            <a:solidFill>
              <a:srgbClr val="4F81BD"/>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24591" name="Picture 1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3025" y="1997341"/>
            <a:ext cx="1133475" cy="682625"/>
          </a:xfrm>
          <a:prstGeom prst="rect">
            <a:avLst/>
          </a:prstGeom>
          <a:noFill/>
          <a:ln w="9525">
            <a:solidFill>
              <a:srgbClr val="4F81BD"/>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33" name="Rectangle 132"/>
          <p:cNvSpPr/>
          <p:nvPr/>
        </p:nvSpPr>
        <p:spPr>
          <a:xfrm>
            <a:off x="215442" y="287802"/>
            <a:ext cx="3733425" cy="2244460"/>
          </a:xfrm>
          <a:prstGeom prst="rect">
            <a:avLst/>
          </a:prstGeom>
          <a:gradFill flip="none" rotWithShape="1">
            <a:gsLst>
              <a:gs pos="0">
                <a:schemeClr val="accent1">
                  <a:tint val="100000"/>
                  <a:shade val="100000"/>
                  <a:satMod val="130000"/>
                </a:schemeClr>
              </a:gs>
              <a:gs pos="76000">
                <a:schemeClr val="accent1">
                  <a:tint val="50000"/>
                  <a:shade val="100000"/>
                  <a:satMod val="350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24595" name="TextBox 21"/>
          <p:cNvSpPr txBox="1">
            <a:spLocks noChangeArrowheads="1"/>
          </p:cNvSpPr>
          <p:nvPr/>
        </p:nvSpPr>
        <p:spPr bwMode="auto">
          <a:xfrm>
            <a:off x="309563" y="2162441"/>
            <a:ext cx="240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Detect Floods</a:t>
            </a:r>
          </a:p>
        </p:txBody>
      </p:sp>
      <p:pic>
        <p:nvPicPr>
          <p:cNvPr id="24596" name="Content Placeholder 3" descr="GDACS sample 4-23-09 pg2.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9563" y="373328"/>
            <a:ext cx="275907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Bent Arrow 135"/>
          <p:cNvSpPr>
            <a:spLocks/>
          </p:cNvSpPr>
          <p:nvPr/>
        </p:nvSpPr>
        <p:spPr bwMode="auto">
          <a:xfrm rot="16200000" flipV="1">
            <a:off x="3501232" y="1671109"/>
            <a:ext cx="468312" cy="1971675"/>
          </a:xfrm>
          <a:custGeom>
            <a:avLst/>
            <a:gdLst>
              <a:gd name="T0" fmla="*/ 351234 w 468312"/>
              <a:gd name="T1" fmla="*/ 0 h 1971675"/>
              <a:gd name="T2" fmla="*/ 351234 w 468312"/>
              <a:gd name="T3" fmla="*/ 241527 h 1971675"/>
              <a:gd name="T4" fmla="*/ 52125 w 468312"/>
              <a:gd name="T5" fmla="*/ 1971675 h 1971675"/>
              <a:gd name="T6" fmla="*/ 468312 w 468312"/>
              <a:gd name="T7" fmla="*/ 120764 h 1971675"/>
              <a:gd name="T8" fmla="*/ 17694720 60000 65536"/>
              <a:gd name="T9" fmla="*/ 5898240 60000 65536"/>
              <a:gd name="T10" fmla="*/ 5898240 60000 65536"/>
              <a:gd name="T11" fmla="*/ 0 60000 65536"/>
            </a:gdLst>
            <a:ahLst/>
            <a:cxnLst>
              <a:cxn ang="T8">
                <a:pos x="T0" y="T1"/>
              </a:cxn>
              <a:cxn ang="T9">
                <a:pos x="T2" y="T3"/>
              </a:cxn>
              <a:cxn ang="T10">
                <a:pos x="T4" y="T5"/>
              </a:cxn>
              <a:cxn ang="T11">
                <a:pos x="T6" y="T7"/>
              </a:cxn>
            </a:cxnLst>
            <a:rect l="0" t="0" r="r" b="b"/>
            <a:pathLst>
              <a:path w="468312" h="1971675">
                <a:moveTo>
                  <a:pt x="0" y="1971675"/>
                </a:moveTo>
                <a:lnTo>
                  <a:pt x="0" y="273525"/>
                </a:lnTo>
                <a:lnTo>
                  <a:pt x="-1" y="273524"/>
                </a:lnTo>
                <a:cubicBezTo>
                  <a:pt x="-1" y="160369"/>
                  <a:pt x="91731" y="68637"/>
                  <a:pt x="204887" y="68637"/>
                </a:cubicBezTo>
                <a:lnTo>
                  <a:pt x="351234" y="68638"/>
                </a:lnTo>
                <a:lnTo>
                  <a:pt x="351234" y="0"/>
                </a:lnTo>
                <a:lnTo>
                  <a:pt x="468312" y="120764"/>
                </a:lnTo>
                <a:lnTo>
                  <a:pt x="351234" y="241527"/>
                </a:lnTo>
                <a:lnTo>
                  <a:pt x="351234" y="172889"/>
                </a:lnTo>
                <a:lnTo>
                  <a:pt x="204887" y="172889"/>
                </a:lnTo>
                <a:lnTo>
                  <a:pt x="204887" y="172888"/>
                </a:lnTo>
                <a:cubicBezTo>
                  <a:pt x="149307" y="172888"/>
                  <a:pt x="104250" y="217945"/>
                  <a:pt x="104250" y="273524"/>
                </a:cubicBezTo>
                <a:lnTo>
                  <a:pt x="104251" y="1971675"/>
                </a:lnTo>
                <a:lnTo>
                  <a:pt x="0" y="1971675"/>
                </a:lnTo>
                <a:close/>
              </a:path>
            </a:pathLst>
          </a:custGeom>
          <a:gradFill rotWithShape="1">
            <a:gsLst>
              <a:gs pos="0">
                <a:srgbClr val="4480FF"/>
              </a:gs>
              <a:gs pos="20000">
                <a:srgbClr val="4781FF"/>
              </a:gs>
              <a:gs pos="100000">
                <a:srgbClr val="3461CD"/>
              </a:gs>
            </a:gsLst>
            <a:lin ang="5400000"/>
          </a:gradFill>
          <a:ln w="9525" cap="flat" cmpd="sng">
            <a:solidFill>
              <a:srgbClr val="5B8AFB"/>
            </a:solidFill>
            <a:prstDash val="solid"/>
            <a:round/>
            <a:headEnd/>
            <a:tailEnd/>
          </a:ln>
          <a:effectLst>
            <a:outerShdw dist="23000" dir="5400000" rotWithShape="0">
              <a:srgbClr val="000000">
                <a:alpha val="34998"/>
              </a:srgbClr>
            </a:outerShdw>
          </a:effectLst>
        </p:spPr>
        <p:txBody>
          <a:bodyPr anchor="ctr"/>
          <a:lstStyle/>
          <a:p>
            <a:endParaRPr lang="en-US"/>
          </a:p>
        </p:txBody>
      </p:sp>
      <p:sp>
        <p:nvSpPr>
          <p:cNvPr id="24598" name="Bent Arrow 136"/>
          <p:cNvSpPr>
            <a:spLocks/>
          </p:cNvSpPr>
          <p:nvPr/>
        </p:nvSpPr>
        <p:spPr bwMode="auto">
          <a:xfrm flipV="1">
            <a:off x="6659563" y="2422791"/>
            <a:ext cx="930275" cy="422275"/>
          </a:xfrm>
          <a:custGeom>
            <a:avLst/>
            <a:gdLst>
              <a:gd name="T0" fmla="*/ 824706 w 930275"/>
              <a:gd name="T1" fmla="*/ 0 h 422275"/>
              <a:gd name="T2" fmla="*/ 824706 w 930275"/>
              <a:gd name="T3" fmla="*/ 211138 h 422275"/>
              <a:gd name="T4" fmla="*/ 52784 w 930275"/>
              <a:gd name="T5" fmla="*/ 422275 h 422275"/>
              <a:gd name="T6" fmla="*/ 930275 w 930275"/>
              <a:gd name="T7" fmla="*/ 105569 h 422275"/>
              <a:gd name="T8" fmla="*/ 17694720 60000 65536"/>
              <a:gd name="T9" fmla="*/ 5898240 60000 65536"/>
              <a:gd name="T10" fmla="*/ 5898240 60000 65536"/>
              <a:gd name="T11" fmla="*/ 0 60000 65536"/>
            </a:gdLst>
            <a:ahLst/>
            <a:cxnLst>
              <a:cxn ang="T8">
                <a:pos x="T0" y="T1"/>
              </a:cxn>
              <a:cxn ang="T9">
                <a:pos x="T2" y="T3"/>
              </a:cxn>
              <a:cxn ang="T10">
                <a:pos x="T4" y="T5"/>
              </a:cxn>
              <a:cxn ang="T11">
                <a:pos x="T6" y="T7"/>
              </a:cxn>
            </a:cxnLst>
            <a:rect l="0" t="0" r="r" b="b"/>
            <a:pathLst>
              <a:path w="930275" h="422275">
                <a:moveTo>
                  <a:pt x="0" y="422275"/>
                </a:moveTo>
                <a:lnTo>
                  <a:pt x="0" y="245988"/>
                </a:lnTo>
                <a:lnTo>
                  <a:pt x="-1" y="245987"/>
                </a:lnTo>
                <a:cubicBezTo>
                  <a:pt x="-1" y="139284"/>
                  <a:pt x="86499" y="52784"/>
                  <a:pt x="193203" y="52784"/>
                </a:cubicBezTo>
                <a:lnTo>
                  <a:pt x="824706" y="52784"/>
                </a:lnTo>
                <a:lnTo>
                  <a:pt x="824706" y="0"/>
                </a:lnTo>
                <a:lnTo>
                  <a:pt x="930275" y="105569"/>
                </a:lnTo>
                <a:lnTo>
                  <a:pt x="824706" y="211138"/>
                </a:lnTo>
                <a:lnTo>
                  <a:pt x="824706" y="158353"/>
                </a:lnTo>
                <a:lnTo>
                  <a:pt x="193203" y="158353"/>
                </a:lnTo>
                <a:lnTo>
                  <a:pt x="193203" y="158352"/>
                </a:lnTo>
                <a:cubicBezTo>
                  <a:pt x="144803" y="158352"/>
                  <a:pt x="105567" y="197588"/>
                  <a:pt x="105567" y="245987"/>
                </a:cubicBezTo>
                <a:lnTo>
                  <a:pt x="105569" y="422275"/>
                </a:lnTo>
                <a:lnTo>
                  <a:pt x="0" y="422275"/>
                </a:lnTo>
                <a:close/>
              </a:path>
            </a:pathLst>
          </a:custGeom>
          <a:gradFill rotWithShape="1">
            <a:gsLst>
              <a:gs pos="0">
                <a:srgbClr val="4480FF"/>
              </a:gs>
              <a:gs pos="20000">
                <a:srgbClr val="4781FF"/>
              </a:gs>
              <a:gs pos="100000">
                <a:srgbClr val="3461CD"/>
              </a:gs>
            </a:gsLst>
            <a:lin ang="5400000"/>
          </a:gradFill>
          <a:ln w="9525" cap="flat" cmpd="sng">
            <a:solidFill>
              <a:srgbClr val="5B8AFB"/>
            </a:solidFill>
            <a:prstDash val="solid"/>
            <a:round/>
            <a:headEnd/>
            <a:tailEnd/>
          </a:ln>
          <a:effectLst>
            <a:outerShdw dist="23000" dir="5400000" rotWithShape="0">
              <a:srgbClr val="000000">
                <a:alpha val="34998"/>
              </a:srgbClr>
            </a:outerShdw>
          </a:effectLst>
        </p:spPr>
        <p:txBody>
          <a:bodyPr anchor="ctr"/>
          <a:lstStyle/>
          <a:p>
            <a:endParaRPr lang="en-US"/>
          </a:p>
        </p:txBody>
      </p:sp>
      <p:sp>
        <p:nvSpPr>
          <p:cNvPr id="138" name="Rectangle 137"/>
          <p:cNvSpPr/>
          <p:nvPr/>
        </p:nvSpPr>
        <p:spPr>
          <a:xfrm>
            <a:off x="5872269" y="3928167"/>
            <a:ext cx="3056288" cy="2262420"/>
          </a:xfrm>
          <a:prstGeom prst="rect">
            <a:avLst/>
          </a:prstGeom>
          <a:gradFill flip="none" rotWithShape="1">
            <a:gsLst>
              <a:gs pos="0">
                <a:schemeClr val="accent1">
                  <a:tint val="100000"/>
                  <a:shade val="100000"/>
                  <a:satMod val="130000"/>
                </a:schemeClr>
              </a:gs>
              <a:gs pos="76000">
                <a:schemeClr val="accent1">
                  <a:tint val="50000"/>
                  <a:shade val="100000"/>
                  <a:satMod val="350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24602" name="TextBox 52"/>
          <p:cNvSpPr txBox="1">
            <a:spLocks noChangeArrowheads="1"/>
          </p:cNvSpPr>
          <p:nvPr/>
        </p:nvSpPr>
        <p:spPr bwMode="auto">
          <a:xfrm>
            <a:off x="6659563" y="5812103"/>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Analyze Image</a:t>
            </a:r>
          </a:p>
        </p:txBody>
      </p:sp>
      <p:pic>
        <p:nvPicPr>
          <p:cNvPr id="24603" name="Picture 139" descr="Flood Map Brackenridge for 4-20-09.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84875" y="4123003"/>
            <a:ext cx="27447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140" descr="Normanton Aus Flood Image tilted March 11 2009.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34300" y="4054741"/>
            <a:ext cx="1089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Content Placeholder 3" descr="Landsat 5-7-02  Radarsat 2-14-09 Normanton.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39063" y="5051691"/>
            <a:ext cx="1084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6" name="Bent Arrow 142"/>
          <p:cNvSpPr>
            <a:spLocks/>
          </p:cNvSpPr>
          <p:nvPr/>
        </p:nvSpPr>
        <p:spPr bwMode="auto">
          <a:xfrm flipH="1">
            <a:off x="2728913" y="3686441"/>
            <a:ext cx="696912" cy="484187"/>
          </a:xfrm>
          <a:custGeom>
            <a:avLst/>
            <a:gdLst>
              <a:gd name="T0" fmla="*/ 575865 w 696912"/>
              <a:gd name="T1" fmla="*/ 0 h 484187"/>
              <a:gd name="T2" fmla="*/ 575865 w 696912"/>
              <a:gd name="T3" fmla="*/ 211861 h 484187"/>
              <a:gd name="T4" fmla="*/ 54912 w 696912"/>
              <a:gd name="T5" fmla="*/ 484187 h 484187"/>
              <a:gd name="T6" fmla="*/ 696912 w 696912"/>
              <a:gd name="T7" fmla="*/ 105930 h 484187"/>
              <a:gd name="T8" fmla="*/ 17694720 60000 65536"/>
              <a:gd name="T9" fmla="*/ 5898240 60000 65536"/>
              <a:gd name="T10" fmla="*/ 5898240 60000 65536"/>
              <a:gd name="T11" fmla="*/ 0 60000 65536"/>
            </a:gdLst>
            <a:ahLst/>
            <a:cxnLst>
              <a:cxn ang="T8">
                <a:pos x="T0" y="T1"/>
              </a:cxn>
              <a:cxn ang="T9">
                <a:pos x="T2" y="T3"/>
              </a:cxn>
              <a:cxn ang="T10">
                <a:pos x="T4" y="T5"/>
              </a:cxn>
              <a:cxn ang="T11">
                <a:pos x="T6" y="T7"/>
              </a:cxn>
            </a:cxnLst>
            <a:rect l="0" t="0" r="r" b="b"/>
            <a:pathLst>
              <a:path w="696912" h="484187">
                <a:moveTo>
                  <a:pt x="0" y="484187"/>
                </a:moveTo>
                <a:lnTo>
                  <a:pt x="0" y="272549"/>
                </a:lnTo>
                <a:lnTo>
                  <a:pt x="-1" y="272548"/>
                </a:lnTo>
                <a:cubicBezTo>
                  <a:pt x="-1" y="150201"/>
                  <a:pt x="99182" y="51018"/>
                  <a:pt x="221530" y="51018"/>
                </a:cubicBezTo>
                <a:lnTo>
                  <a:pt x="575865" y="51019"/>
                </a:lnTo>
                <a:lnTo>
                  <a:pt x="575865" y="0"/>
                </a:lnTo>
                <a:lnTo>
                  <a:pt x="696912" y="105930"/>
                </a:lnTo>
                <a:lnTo>
                  <a:pt x="575865" y="211861"/>
                </a:lnTo>
                <a:lnTo>
                  <a:pt x="575865" y="160842"/>
                </a:lnTo>
                <a:lnTo>
                  <a:pt x="221530" y="160842"/>
                </a:lnTo>
                <a:lnTo>
                  <a:pt x="221530" y="160841"/>
                </a:lnTo>
                <a:cubicBezTo>
                  <a:pt x="159835" y="160841"/>
                  <a:pt x="109822" y="210854"/>
                  <a:pt x="109822" y="272548"/>
                </a:cubicBezTo>
                <a:lnTo>
                  <a:pt x="109823" y="484187"/>
                </a:lnTo>
                <a:lnTo>
                  <a:pt x="0" y="484187"/>
                </a:lnTo>
                <a:close/>
              </a:path>
            </a:pathLst>
          </a:custGeom>
          <a:gradFill rotWithShape="1">
            <a:gsLst>
              <a:gs pos="0">
                <a:srgbClr val="4480FF"/>
              </a:gs>
              <a:gs pos="20000">
                <a:srgbClr val="4781FF"/>
              </a:gs>
              <a:gs pos="100000">
                <a:srgbClr val="3461CD"/>
              </a:gs>
            </a:gsLst>
            <a:lin ang="5400000"/>
          </a:gradFill>
          <a:ln w="9525" cap="flat" cmpd="sng">
            <a:solidFill>
              <a:srgbClr val="5B8AFB"/>
            </a:solidFill>
            <a:prstDash val="solid"/>
            <a:round/>
            <a:headEnd/>
            <a:tailEnd/>
          </a:ln>
          <a:effectLst>
            <a:outerShdw dist="23000" dir="5400000" rotWithShape="0">
              <a:srgbClr val="000000">
                <a:alpha val="34998"/>
              </a:srgbClr>
            </a:outerShdw>
          </a:effectLst>
        </p:spPr>
        <p:txBody>
          <a:bodyPr anchor="ctr"/>
          <a:lstStyle/>
          <a:p>
            <a:endParaRPr lang="en-US"/>
          </a:p>
        </p:txBody>
      </p:sp>
      <p:grpSp>
        <p:nvGrpSpPr>
          <p:cNvPr id="24607" name="Group 143"/>
          <p:cNvGrpSpPr>
            <a:grpSpLocks/>
          </p:cNvGrpSpPr>
          <p:nvPr/>
        </p:nvGrpSpPr>
        <p:grpSpPr bwMode="auto">
          <a:xfrm>
            <a:off x="2870200" y="4221428"/>
            <a:ext cx="2873375" cy="2316163"/>
            <a:chOff x="2804806" y="3908277"/>
            <a:chExt cx="3118524" cy="2316904"/>
          </a:xfrm>
        </p:grpSpPr>
        <p:sp>
          <p:nvSpPr>
            <p:cNvPr id="154" name="Rectangle 153"/>
            <p:cNvSpPr/>
            <p:nvPr/>
          </p:nvSpPr>
          <p:spPr>
            <a:xfrm>
              <a:off x="2804806" y="3908277"/>
              <a:ext cx="3118524" cy="2316904"/>
            </a:xfrm>
            <a:prstGeom prst="rect">
              <a:avLst/>
            </a:prstGeom>
            <a:gradFill flip="none" rotWithShape="1">
              <a:gsLst>
                <a:gs pos="0">
                  <a:schemeClr val="accent1">
                    <a:tint val="100000"/>
                    <a:shade val="100000"/>
                    <a:satMod val="130000"/>
                  </a:schemeClr>
                </a:gs>
                <a:gs pos="76000">
                  <a:schemeClr val="accent1">
                    <a:tint val="50000"/>
                    <a:shade val="100000"/>
                    <a:satMod val="350000"/>
                  </a:schemeClr>
                </a:gs>
              </a:gsLst>
              <a:path path="circle">
                <a:fillToRect r="100000" b="100000"/>
              </a:path>
              <a:tileRect l="-100000" t="-100000"/>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24622" name="TextBox 34"/>
            <p:cNvSpPr txBox="1">
              <a:spLocks noChangeArrowheads="1"/>
            </p:cNvSpPr>
            <p:nvPr/>
          </p:nvSpPr>
          <p:spPr bwMode="auto">
            <a:xfrm>
              <a:off x="3071363" y="5855849"/>
              <a:ext cx="2679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Validate Model</a:t>
              </a:r>
            </a:p>
          </p:txBody>
        </p:sp>
        <p:pic>
          <p:nvPicPr>
            <p:cNvPr id="24623" name="Picture 155" descr="GDACS sample 4-23-09.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951572" y="4023361"/>
              <a:ext cx="285591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8" name="Bent Arrow 144"/>
          <p:cNvSpPr>
            <a:spLocks/>
          </p:cNvSpPr>
          <p:nvPr/>
        </p:nvSpPr>
        <p:spPr bwMode="auto">
          <a:xfrm rot="10800000">
            <a:off x="5743575" y="6177228"/>
            <a:ext cx="1196975" cy="358775"/>
          </a:xfrm>
          <a:custGeom>
            <a:avLst/>
            <a:gdLst>
              <a:gd name="T0" fmla="*/ 1107281 w 1196975"/>
              <a:gd name="T1" fmla="*/ 0 h 358775"/>
              <a:gd name="T2" fmla="*/ 1107281 w 1196975"/>
              <a:gd name="T3" fmla="*/ 240752 h 358775"/>
              <a:gd name="T4" fmla="*/ 44847 w 1196975"/>
              <a:gd name="T5" fmla="*/ 358775 h 358775"/>
              <a:gd name="T6" fmla="*/ 1196975 w 1196975"/>
              <a:gd name="T7" fmla="*/ 120376 h 358775"/>
              <a:gd name="T8" fmla="*/ 17694720 60000 65536"/>
              <a:gd name="T9" fmla="*/ 5898240 60000 65536"/>
              <a:gd name="T10" fmla="*/ 5898240 60000 65536"/>
              <a:gd name="T11" fmla="*/ 0 60000 65536"/>
            </a:gdLst>
            <a:ahLst/>
            <a:cxnLst>
              <a:cxn ang="T8">
                <a:pos x="T0" y="T1"/>
              </a:cxn>
              <a:cxn ang="T9">
                <a:pos x="T2" y="T3"/>
              </a:cxn>
              <a:cxn ang="T10">
                <a:pos x="T4" y="T5"/>
              </a:cxn>
              <a:cxn ang="T11">
                <a:pos x="T6" y="T7"/>
              </a:cxn>
            </a:cxnLst>
            <a:rect l="0" t="0" r="r" b="b"/>
            <a:pathLst>
              <a:path w="1196975" h="358775">
                <a:moveTo>
                  <a:pt x="0" y="358775"/>
                </a:moveTo>
                <a:lnTo>
                  <a:pt x="0" y="239680"/>
                </a:lnTo>
                <a:lnTo>
                  <a:pt x="-1" y="239679"/>
                </a:lnTo>
                <a:cubicBezTo>
                  <a:pt x="-1" y="149022"/>
                  <a:pt x="73492" y="75529"/>
                  <a:pt x="164150" y="75529"/>
                </a:cubicBezTo>
                <a:lnTo>
                  <a:pt x="1107281" y="75529"/>
                </a:lnTo>
                <a:lnTo>
                  <a:pt x="1107281" y="0"/>
                </a:lnTo>
                <a:lnTo>
                  <a:pt x="1196975" y="120376"/>
                </a:lnTo>
                <a:lnTo>
                  <a:pt x="1107281" y="240752"/>
                </a:lnTo>
                <a:lnTo>
                  <a:pt x="1107281" y="165223"/>
                </a:lnTo>
                <a:lnTo>
                  <a:pt x="164150" y="165223"/>
                </a:lnTo>
                <a:lnTo>
                  <a:pt x="164150" y="165222"/>
                </a:lnTo>
                <a:cubicBezTo>
                  <a:pt x="123028" y="165222"/>
                  <a:pt x="89692" y="198558"/>
                  <a:pt x="89692" y="239679"/>
                </a:cubicBezTo>
                <a:lnTo>
                  <a:pt x="89694" y="358775"/>
                </a:lnTo>
                <a:lnTo>
                  <a:pt x="0" y="358775"/>
                </a:lnTo>
                <a:close/>
              </a:path>
            </a:pathLst>
          </a:custGeom>
          <a:gradFill rotWithShape="1">
            <a:gsLst>
              <a:gs pos="0">
                <a:srgbClr val="4480FF"/>
              </a:gs>
              <a:gs pos="20000">
                <a:srgbClr val="4781FF"/>
              </a:gs>
              <a:gs pos="100000">
                <a:srgbClr val="3461CD"/>
              </a:gs>
            </a:gsLst>
            <a:lin ang="5400000"/>
          </a:gradFill>
          <a:ln w="9525" cap="flat" cmpd="sng">
            <a:solidFill>
              <a:srgbClr val="5B8AFB"/>
            </a:solidFill>
            <a:prstDash val="solid"/>
            <a:round/>
            <a:headEnd/>
            <a:tailEnd/>
          </a:ln>
          <a:effectLst>
            <a:outerShdw dist="23000" dir="5400000" rotWithShape="0">
              <a:srgbClr val="000000">
                <a:alpha val="34998"/>
              </a:srgbClr>
            </a:outerShdw>
          </a:effectLst>
        </p:spPr>
        <p:txBody>
          <a:bodyPr anchor="ctr"/>
          <a:lstStyle/>
          <a:p>
            <a:endParaRPr lang="en-US"/>
          </a:p>
        </p:txBody>
      </p:sp>
      <p:sp>
        <p:nvSpPr>
          <p:cNvPr id="24609" name="Bent Arrow 145"/>
          <p:cNvSpPr>
            <a:spLocks/>
          </p:cNvSpPr>
          <p:nvPr/>
        </p:nvSpPr>
        <p:spPr bwMode="auto">
          <a:xfrm rot="5400000" flipV="1">
            <a:off x="6933407" y="3271309"/>
            <a:ext cx="522288" cy="790575"/>
          </a:xfrm>
          <a:custGeom>
            <a:avLst/>
            <a:gdLst>
              <a:gd name="T0" fmla="*/ 391716 w 522288"/>
              <a:gd name="T1" fmla="*/ 0 h 790575"/>
              <a:gd name="T2" fmla="*/ 391716 w 522288"/>
              <a:gd name="T3" fmla="*/ 179751 h 790575"/>
              <a:gd name="T4" fmla="*/ 46369 w 522288"/>
              <a:gd name="T5" fmla="*/ 790575 h 790575"/>
              <a:gd name="T6" fmla="*/ 522288 w 522288"/>
              <a:gd name="T7" fmla="*/ 89875 h 790575"/>
              <a:gd name="T8" fmla="*/ 17694720 60000 65536"/>
              <a:gd name="T9" fmla="*/ 5898240 60000 65536"/>
              <a:gd name="T10" fmla="*/ 5898240 60000 65536"/>
              <a:gd name="T11" fmla="*/ 0 60000 65536"/>
            </a:gdLst>
            <a:ahLst/>
            <a:cxnLst>
              <a:cxn ang="T8">
                <a:pos x="T0" y="T1"/>
              </a:cxn>
              <a:cxn ang="T9">
                <a:pos x="T2" y="T3"/>
              </a:cxn>
              <a:cxn ang="T10">
                <a:pos x="T4" y="T5"/>
              </a:cxn>
              <a:cxn ang="T11">
                <a:pos x="T6" y="T7"/>
              </a:cxn>
            </a:cxnLst>
            <a:rect l="0" t="0" r="r" b="b"/>
            <a:pathLst>
              <a:path w="522288" h="790575">
                <a:moveTo>
                  <a:pt x="0" y="790575"/>
                </a:moveTo>
                <a:lnTo>
                  <a:pt x="0" y="282469"/>
                </a:lnTo>
                <a:lnTo>
                  <a:pt x="-1" y="282468"/>
                </a:lnTo>
                <a:cubicBezTo>
                  <a:pt x="-1" y="150493"/>
                  <a:pt x="106986" y="43506"/>
                  <a:pt x="238962" y="43506"/>
                </a:cubicBezTo>
                <a:lnTo>
                  <a:pt x="391716" y="43507"/>
                </a:lnTo>
                <a:lnTo>
                  <a:pt x="391716" y="0"/>
                </a:lnTo>
                <a:lnTo>
                  <a:pt x="522288" y="89875"/>
                </a:lnTo>
                <a:lnTo>
                  <a:pt x="391716" y="179751"/>
                </a:lnTo>
                <a:lnTo>
                  <a:pt x="391716" y="136244"/>
                </a:lnTo>
                <a:lnTo>
                  <a:pt x="238962" y="136244"/>
                </a:lnTo>
                <a:lnTo>
                  <a:pt x="238962" y="136243"/>
                </a:lnTo>
                <a:cubicBezTo>
                  <a:pt x="158204" y="136243"/>
                  <a:pt x="92736" y="201711"/>
                  <a:pt x="92736" y="282468"/>
                </a:cubicBezTo>
                <a:lnTo>
                  <a:pt x="92737" y="790575"/>
                </a:lnTo>
                <a:lnTo>
                  <a:pt x="0" y="790575"/>
                </a:lnTo>
                <a:close/>
              </a:path>
            </a:pathLst>
          </a:custGeom>
          <a:gradFill rotWithShape="1">
            <a:gsLst>
              <a:gs pos="0">
                <a:srgbClr val="4480FF"/>
              </a:gs>
              <a:gs pos="20000">
                <a:srgbClr val="4781FF"/>
              </a:gs>
              <a:gs pos="100000">
                <a:srgbClr val="3461CD"/>
              </a:gs>
            </a:gsLst>
            <a:lin ang="5400000"/>
          </a:gradFill>
          <a:ln w="9525" cap="flat" cmpd="sng">
            <a:solidFill>
              <a:srgbClr val="5B8AFB"/>
            </a:solidFill>
            <a:prstDash val="solid"/>
            <a:round/>
            <a:headEnd/>
            <a:tailEnd/>
          </a:ln>
          <a:effectLst>
            <a:outerShdw dist="23000" dir="5400000" rotWithShape="0">
              <a:srgbClr val="000000">
                <a:alpha val="34998"/>
              </a:srgbClr>
            </a:outerShdw>
          </a:effectLst>
        </p:spPr>
        <p:txBody>
          <a:bodyPr anchor="ctr"/>
          <a:lstStyle/>
          <a:p>
            <a:endParaRPr lang="en-US"/>
          </a:p>
        </p:txBody>
      </p:sp>
      <p:grpSp>
        <p:nvGrpSpPr>
          <p:cNvPr id="24610" name="Group 146"/>
          <p:cNvGrpSpPr>
            <a:grpSpLocks/>
          </p:cNvGrpSpPr>
          <p:nvPr/>
        </p:nvGrpSpPr>
        <p:grpSpPr bwMode="auto">
          <a:xfrm>
            <a:off x="544513" y="5446978"/>
            <a:ext cx="1739900" cy="1265238"/>
            <a:chOff x="467370" y="5364884"/>
            <a:chExt cx="1739555" cy="1265657"/>
          </a:xfrm>
        </p:grpSpPr>
        <p:pic>
          <p:nvPicPr>
            <p:cNvPr id="152" name="Picture 151" descr="H:\Pictures Namibia January 2011\CIMG1007.JPG"/>
            <p:cNvPicPr>
              <a:picLocks noChangeAspect="1" noChangeArrowheads="1"/>
            </p:cNvPicPr>
            <p:nvPr/>
          </p:nvPicPr>
          <p:blipFill>
            <a:blip r:embed="rId16"/>
            <a:srcRect/>
            <a:stretch>
              <a:fillRect/>
            </a:stretch>
          </p:blipFill>
          <p:spPr bwMode="auto">
            <a:xfrm>
              <a:off x="467370" y="5390292"/>
              <a:ext cx="1739555" cy="1240249"/>
            </a:xfrm>
            <a:prstGeom prst="rect">
              <a:avLst/>
            </a:prstGeom>
            <a:noFill/>
            <a:ln w="9525">
              <a:solidFill>
                <a:schemeClr val="tx2"/>
              </a:solidFill>
              <a:miter lim="800000"/>
              <a:headEnd/>
              <a:tailEnd/>
            </a:ln>
            <a:effectLst>
              <a:outerShdw blurRad="63500" dist="38100" dir="2700000" rotWithShape="0">
                <a:srgbClr val="000000">
                  <a:alpha val="42999"/>
                </a:srgbClr>
              </a:outerShdw>
            </a:effectLst>
            <a:extLst/>
          </p:spPr>
        </p:pic>
        <p:sp>
          <p:nvSpPr>
            <p:cNvPr id="24618" name="TextBox 60"/>
            <p:cNvSpPr txBox="1">
              <a:spLocks noChangeArrowheads="1"/>
            </p:cNvSpPr>
            <p:nvPr/>
          </p:nvSpPr>
          <p:spPr bwMode="auto">
            <a:xfrm>
              <a:off x="696515" y="5364884"/>
              <a:ext cx="1391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Acquire Data</a:t>
              </a:r>
            </a:p>
          </p:txBody>
        </p:sp>
      </p:grpSp>
      <p:sp>
        <p:nvSpPr>
          <p:cNvPr id="24611" name="Bent Arrow 147"/>
          <p:cNvSpPr>
            <a:spLocks/>
          </p:cNvSpPr>
          <p:nvPr/>
        </p:nvSpPr>
        <p:spPr bwMode="auto">
          <a:xfrm flipV="1">
            <a:off x="309563" y="2549791"/>
            <a:ext cx="412750" cy="422275"/>
          </a:xfrm>
          <a:custGeom>
            <a:avLst/>
            <a:gdLst>
              <a:gd name="T0" fmla="*/ 309563 w 412750"/>
              <a:gd name="T1" fmla="*/ 0 h 422275"/>
              <a:gd name="T2" fmla="*/ 309563 w 412750"/>
              <a:gd name="T3" fmla="*/ 206375 h 422275"/>
              <a:gd name="T4" fmla="*/ 51594 w 412750"/>
              <a:gd name="T5" fmla="*/ 422275 h 422275"/>
              <a:gd name="T6" fmla="*/ 412750 w 412750"/>
              <a:gd name="T7" fmla="*/ 103188 h 422275"/>
              <a:gd name="T8" fmla="*/ 17694720 60000 65536"/>
              <a:gd name="T9" fmla="*/ 5898240 60000 65536"/>
              <a:gd name="T10" fmla="*/ 5898240 60000 65536"/>
              <a:gd name="T11" fmla="*/ 0 60000 65536"/>
            </a:gdLst>
            <a:ahLst/>
            <a:cxnLst>
              <a:cxn ang="T8">
                <a:pos x="T0" y="T1"/>
              </a:cxn>
              <a:cxn ang="T9">
                <a:pos x="T2" y="T3"/>
              </a:cxn>
              <a:cxn ang="T10">
                <a:pos x="T4" y="T5"/>
              </a:cxn>
              <a:cxn ang="T11">
                <a:pos x="T6" y="T7"/>
              </a:cxn>
            </a:cxnLst>
            <a:rect l="0" t="0" r="r" b="b"/>
            <a:pathLst>
              <a:path w="412750" h="422275">
                <a:moveTo>
                  <a:pt x="0" y="422275"/>
                </a:moveTo>
                <a:lnTo>
                  <a:pt x="0" y="240439"/>
                </a:lnTo>
                <a:lnTo>
                  <a:pt x="-1" y="240438"/>
                </a:lnTo>
                <a:cubicBezTo>
                  <a:pt x="-1" y="136142"/>
                  <a:pt x="84549" y="51592"/>
                  <a:pt x="188846" y="51592"/>
                </a:cubicBezTo>
                <a:lnTo>
                  <a:pt x="309563" y="51594"/>
                </a:lnTo>
                <a:lnTo>
                  <a:pt x="309563" y="0"/>
                </a:lnTo>
                <a:lnTo>
                  <a:pt x="412750" y="103188"/>
                </a:lnTo>
                <a:lnTo>
                  <a:pt x="309563" y="206375"/>
                </a:lnTo>
                <a:lnTo>
                  <a:pt x="309563" y="154781"/>
                </a:lnTo>
                <a:lnTo>
                  <a:pt x="188846" y="154781"/>
                </a:lnTo>
                <a:lnTo>
                  <a:pt x="188846" y="154780"/>
                </a:lnTo>
                <a:cubicBezTo>
                  <a:pt x="141538" y="154780"/>
                  <a:pt x="103187" y="193131"/>
                  <a:pt x="103187" y="240438"/>
                </a:cubicBezTo>
                <a:lnTo>
                  <a:pt x="103188" y="422275"/>
                </a:lnTo>
                <a:lnTo>
                  <a:pt x="0" y="422275"/>
                </a:lnTo>
                <a:close/>
              </a:path>
            </a:pathLst>
          </a:custGeom>
          <a:gradFill rotWithShape="1">
            <a:gsLst>
              <a:gs pos="0">
                <a:srgbClr val="4480FF"/>
              </a:gs>
              <a:gs pos="20000">
                <a:srgbClr val="4781FF"/>
              </a:gs>
              <a:gs pos="100000">
                <a:srgbClr val="3461CD"/>
              </a:gs>
            </a:gsLst>
            <a:lin ang="5400000"/>
          </a:gradFill>
          <a:ln w="9525" cap="flat" cmpd="sng">
            <a:solidFill>
              <a:srgbClr val="5B8AFB"/>
            </a:solidFill>
            <a:prstDash val="solid"/>
            <a:round/>
            <a:headEnd/>
            <a:tailEnd/>
          </a:ln>
          <a:effectLst>
            <a:outerShdw dist="23000" dir="5400000" rotWithShape="0">
              <a:srgbClr val="000000">
                <a:alpha val="34998"/>
              </a:srgbClr>
            </a:outerShdw>
          </a:effectLst>
        </p:spPr>
        <p:txBody>
          <a:bodyPr anchor="ctr"/>
          <a:lstStyle/>
          <a:p>
            <a:endParaRPr lang="en-US"/>
          </a:p>
        </p:txBody>
      </p:sp>
      <p:sp>
        <p:nvSpPr>
          <p:cNvPr id="149" name="Right Arrow 148"/>
          <p:cNvSpPr>
            <a:spLocks noChangeArrowheads="1"/>
          </p:cNvSpPr>
          <p:nvPr/>
        </p:nvSpPr>
        <p:spPr bwMode="auto">
          <a:xfrm>
            <a:off x="2284413" y="6264541"/>
            <a:ext cx="585787" cy="225425"/>
          </a:xfrm>
          <a:prstGeom prst="rightArrow">
            <a:avLst>
              <a:gd name="adj1" fmla="val 42944"/>
              <a:gd name="adj2" fmla="val 35298"/>
            </a:avLst>
          </a:prstGeom>
          <a:gradFill rotWithShape="1">
            <a:gsLst>
              <a:gs pos="0">
                <a:srgbClr val="3461CD"/>
              </a:gs>
              <a:gs pos="80000">
                <a:srgbClr val="4781FF"/>
              </a:gs>
              <a:gs pos="100000">
                <a:srgbClr val="4480FF"/>
              </a:gs>
            </a:gsLst>
            <a:lin ang="16200000"/>
          </a:gradFill>
          <a:ln w="9525">
            <a:solidFill>
              <a:srgbClr val="5B8AFB"/>
            </a:solidFill>
            <a:miter lim="800000"/>
            <a:headEnd/>
            <a:tailEnd/>
          </a:ln>
          <a:effectLst>
            <a:outerShdw blurRad="63500" dist="23000" dir="5400000" rotWithShape="0">
              <a:srgbClr val="000000">
                <a:alpha val="34999"/>
              </a:srgbClr>
            </a:outerShdw>
          </a:effectLst>
        </p:spPr>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sp>
        <p:nvSpPr>
          <p:cNvPr id="24613" name="TextBox 44"/>
          <p:cNvSpPr txBox="1">
            <a:spLocks noChangeArrowheads="1"/>
          </p:cNvSpPr>
          <p:nvPr/>
        </p:nvSpPr>
        <p:spPr bwMode="auto">
          <a:xfrm>
            <a:off x="833438" y="6335978"/>
            <a:ext cx="165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600">
                <a:solidFill>
                  <a:schemeClr val="bg1"/>
                </a:solidFill>
              </a:rPr>
              <a:t>(River Gauge)</a:t>
            </a:r>
          </a:p>
          <a:p>
            <a:pPr algn="l" eaLnBrk="1" hangingPunct="1"/>
            <a:endParaRPr lang="en-US" altLang="en-US" sz="1600">
              <a:solidFill>
                <a:schemeClr val="bg1"/>
              </a:solidFill>
            </a:endParaRPr>
          </a:p>
        </p:txBody>
      </p:sp>
      <p:sp>
        <p:nvSpPr>
          <p:cNvPr id="24614" name="Rectangle 150"/>
          <p:cNvSpPr>
            <a:spLocks noChangeArrowheads="1"/>
          </p:cNvSpPr>
          <p:nvPr/>
        </p:nvSpPr>
        <p:spPr bwMode="auto">
          <a:xfrm>
            <a:off x="2770188" y="2484703"/>
            <a:ext cx="1658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Initiate Request</a:t>
            </a:r>
          </a:p>
        </p:txBody>
      </p:sp>
      <p:pic>
        <p:nvPicPr>
          <p:cNvPr id="24615" name="Picture 32" descr="C:\Users\sfrye\Documents\GEOSS-CEOS\Image_03_Central_america_(cia).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95513" y="1222641"/>
            <a:ext cx="16891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GB" dirty="0"/>
              <a:t>Status - Update since 2013 Plenary</a:t>
            </a:r>
          </a:p>
        </p:txBody>
      </p:sp>
      <p:sp>
        <p:nvSpPr>
          <p:cNvPr id="3" name="Content Placeholder 2"/>
          <p:cNvSpPr>
            <a:spLocks noGrp="1"/>
          </p:cNvSpPr>
          <p:nvPr>
            <p:ph idx="1"/>
          </p:nvPr>
        </p:nvSpPr>
        <p:spPr>
          <a:xfrm>
            <a:off x="296862" y="1457325"/>
            <a:ext cx="8770937" cy="4864100"/>
          </a:xfrm>
        </p:spPr>
        <p:txBody>
          <a:bodyPr/>
          <a:lstStyle/>
          <a:p>
            <a:r>
              <a:rPr lang="en-US" dirty="0" smtClean="0"/>
              <a:t>“Structure of WGDisasters” prepared by ad hoc team </a:t>
            </a:r>
            <a:r>
              <a:rPr lang="en-US" sz="1800" b="0" dirty="0" smtClean="0"/>
              <a:t>(CNES</a:t>
            </a:r>
            <a:r>
              <a:rPr lang="en-US" sz="1800" b="0" dirty="0"/>
              <a:t>, CSA, DLR, ESA, JAXA, NASA, NOAA and USGS incl. CEO and </a:t>
            </a:r>
            <a:r>
              <a:rPr lang="en-US" sz="1800" b="0" dirty="0" smtClean="0"/>
              <a:t>SEO)</a:t>
            </a:r>
            <a:endParaRPr lang="en-US" sz="1800" b="0" dirty="0"/>
          </a:p>
          <a:p>
            <a:pPr lvl="1"/>
            <a:r>
              <a:rPr lang="en-US" b="0" dirty="0" smtClean="0"/>
              <a:t>team members selected for their key role in disaster-related </a:t>
            </a:r>
            <a:r>
              <a:rPr lang="en-US" b="0" dirty="0"/>
              <a:t>activities in </a:t>
            </a:r>
            <a:r>
              <a:rPr lang="en-US" b="0" dirty="0" smtClean="0"/>
              <a:t>2013. </a:t>
            </a:r>
          </a:p>
          <a:p>
            <a:pPr lvl="1"/>
            <a:endParaRPr lang="en-US" dirty="0"/>
          </a:p>
          <a:p>
            <a:r>
              <a:rPr lang="en-US" dirty="0" smtClean="0"/>
              <a:t>3 CEOS Agencies just joined WGDisasters following call from CEOS Chair:  Australia, South Africa and China </a:t>
            </a:r>
          </a:p>
        </p:txBody>
      </p:sp>
      <p:sp>
        <p:nvSpPr>
          <p:cNvPr id="4" name="TextBox 3"/>
          <p:cNvSpPr txBox="1"/>
          <p:nvPr/>
        </p:nvSpPr>
        <p:spPr>
          <a:xfrm rot="20504683">
            <a:off x="16166" y="2585265"/>
            <a:ext cx="983072" cy="261610"/>
          </a:xfrm>
          <a:prstGeom prst="rect">
            <a:avLst/>
          </a:prstGeom>
          <a:solidFill>
            <a:srgbClr val="FFC000">
              <a:alpha val="45882"/>
            </a:srgbClr>
          </a:solidFill>
        </p:spPr>
        <p:txBody>
          <a:bodyPr wrap="square" rtlCol="0">
            <a:spAutoFit/>
          </a:bodyPr>
          <a:lstStyle/>
          <a:p>
            <a:r>
              <a:rPr lang="en-GB" sz="1100" b="1" dirty="0"/>
              <a:t>a</a:t>
            </a:r>
            <a:r>
              <a:rPr lang="en-GB" sz="1100" b="1" dirty="0" smtClean="0"/>
              <a:t>ction 27.12</a:t>
            </a:r>
            <a:endParaRPr lang="en-GB" sz="1100" b="1" dirty="0"/>
          </a:p>
        </p:txBody>
      </p:sp>
    </p:spTree>
    <p:extLst>
      <p:ext uri="{BB962C8B-B14F-4D97-AF65-F5344CB8AC3E}">
        <p14:creationId xmlns:p14="http://schemas.microsoft.com/office/powerpoint/2010/main" val="1588323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115888"/>
            <a:ext cx="7772400" cy="730250"/>
          </a:xfrm>
        </p:spPr>
        <p:txBody>
          <a:bodyPr/>
          <a:lstStyle/>
          <a:p>
            <a:r>
              <a:rPr lang="en-US" altLang="en-US" smtClean="0">
                <a:ea typeface="ＭＳ Ｐゴシック" pitchFamily="34" charset="-128"/>
              </a:rPr>
              <a:t>NASA Web Service URLs</a:t>
            </a:r>
          </a:p>
        </p:txBody>
      </p:sp>
      <p:sp>
        <p:nvSpPr>
          <p:cNvPr id="25603" name="Content Placeholder 2"/>
          <p:cNvSpPr>
            <a:spLocks noGrp="1"/>
          </p:cNvSpPr>
          <p:nvPr>
            <p:ph idx="1"/>
          </p:nvPr>
        </p:nvSpPr>
        <p:spPr>
          <a:xfrm>
            <a:off x="250825" y="1535397"/>
            <a:ext cx="8748713" cy="5472113"/>
          </a:xfrm>
        </p:spPr>
        <p:txBody>
          <a:bodyPr/>
          <a:lstStyle/>
          <a:p>
            <a:r>
              <a:rPr lang="en-US" altLang="en-US" sz="2000" dirty="0" err="1" smtClean="0">
                <a:ea typeface="ＭＳ Ｐゴシック" pitchFamily="34" charset="-128"/>
              </a:rPr>
              <a:t>OpenID</a:t>
            </a:r>
            <a:r>
              <a:rPr lang="en-US" altLang="en-US" sz="2000" dirty="0" smtClean="0">
                <a:ea typeface="ＭＳ Ｐゴシック" pitchFamily="34" charset="-128"/>
              </a:rPr>
              <a:t> Provider-Server </a:t>
            </a:r>
            <a:r>
              <a:rPr lang="en-US" altLang="en-US" sz="2000" u="sng" dirty="0" smtClean="0">
                <a:ea typeface="ＭＳ Ｐゴシック" pitchFamily="34" charset="-128"/>
              </a:rPr>
              <a:t>https://op.geobliki.com/</a:t>
            </a:r>
            <a:r>
              <a:rPr lang="en-US" altLang="en-US" sz="2000" dirty="0" smtClean="0">
                <a:ea typeface="ＭＳ Ｐゴシック" pitchFamily="34" charset="-128"/>
              </a:rPr>
              <a:t> controls the security (this is where you setup your account)</a:t>
            </a:r>
          </a:p>
          <a:p>
            <a:r>
              <a:rPr lang="en-US" altLang="en-US" sz="2000" dirty="0" smtClean="0">
                <a:ea typeface="ＭＳ Ｐゴシック" pitchFamily="34" charset="-128"/>
              </a:rPr>
              <a:t>Campaign Manager </a:t>
            </a:r>
            <a:r>
              <a:rPr lang="en-US" altLang="en-US" sz="2000" u="sng" dirty="0" smtClean="0">
                <a:ea typeface="ＭＳ Ｐゴシック" pitchFamily="34" charset="-128"/>
              </a:rPr>
              <a:t>http://geobpms.geobliki.com/home</a:t>
            </a:r>
            <a:r>
              <a:rPr lang="en-US" altLang="en-US" sz="2000" dirty="0" smtClean="0">
                <a:ea typeface="ＭＳ Ｐゴシック" pitchFamily="34" charset="-128"/>
              </a:rPr>
              <a:t> allows tasking requests to be submitted (i.e., target requests)</a:t>
            </a:r>
          </a:p>
          <a:p>
            <a:r>
              <a:rPr lang="en-US" altLang="en-US" sz="2000" dirty="0" smtClean="0">
                <a:ea typeface="ＭＳ Ｐゴシック" pitchFamily="34" charset="-128"/>
              </a:rPr>
              <a:t>EO-1 Server </a:t>
            </a:r>
            <a:r>
              <a:rPr lang="en-US" altLang="en-US" sz="2000" u="sng" dirty="0" smtClean="0">
                <a:ea typeface="ＭＳ Ｐゴシック" pitchFamily="34" charset="-128"/>
              </a:rPr>
              <a:t>http://eo1.geobliki.com/</a:t>
            </a:r>
            <a:r>
              <a:rPr lang="en-US" altLang="en-US" sz="2000" dirty="0" smtClean="0">
                <a:ea typeface="ＭＳ Ｐゴシック" pitchFamily="34" charset="-128"/>
              </a:rPr>
              <a:t> this is where EO-1 data can be found along with the status of future and past task requests</a:t>
            </a:r>
          </a:p>
          <a:p>
            <a:r>
              <a:rPr lang="en-US" altLang="en-US" sz="2000" dirty="0" err="1" smtClean="0">
                <a:ea typeface="ＭＳ Ｐゴシック" pitchFamily="34" charset="-128"/>
              </a:rPr>
              <a:t>Radarsat</a:t>
            </a:r>
            <a:r>
              <a:rPr lang="en-US" altLang="en-US" sz="2000" dirty="0" smtClean="0">
                <a:ea typeface="ＭＳ Ｐゴシック" pitchFamily="34" charset="-128"/>
              </a:rPr>
              <a:t> Server </a:t>
            </a:r>
            <a:r>
              <a:rPr lang="en-US" altLang="en-US" sz="2000" u="sng" dirty="0" smtClean="0">
                <a:ea typeface="ＭＳ Ｐゴシック" pitchFamily="34" charset="-128"/>
              </a:rPr>
              <a:t>http://radarsat.geobliki.com/radarsat</a:t>
            </a:r>
            <a:r>
              <a:rPr lang="en-US" altLang="en-US" sz="2000" dirty="0" smtClean="0">
                <a:ea typeface="ＭＳ Ｐゴシック" pitchFamily="34" charset="-128"/>
              </a:rPr>
              <a:t> where we provide access to Radarsat-2 browse images, metadata, and processed flood products in several formats</a:t>
            </a:r>
          </a:p>
          <a:p>
            <a:r>
              <a:rPr lang="en-US" altLang="en-US" sz="2000" dirty="0" smtClean="0">
                <a:ea typeface="ＭＳ Ｐゴシック" pitchFamily="34" charset="-128"/>
              </a:rPr>
              <a:t>MODIS Flood Server </a:t>
            </a:r>
            <a:r>
              <a:rPr lang="en-US" altLang="en-US" sz="2000" u="sng" dirty="0" smtClean="0">
                <a:ea typeface="ＭＳ Ｐゴシック" pitchFamily="34" charset="-128"/>
              </a:rPr>
              <a:t>http://oas.gsfc.nasa.gov/floodmap/</a:t>
            </a:r>
            <a:r>
              <a:rPr lang="en-US" altLang="en-US" sz="2000" dirty="0" smtClean="0">
                <a:ea typeface="ＭＳ Ｐゴシック" pitchFamily="34" charset="-128"/>
              </a:rPr>
              <a:t> is where you can point your browser to manually check on daily MODIS flood maps (browser GUI-based only)</a:t>
            </a:r>
          </a:p>
          <a:p>
            <a:r>
              <a:rPr lang="en-US" altLang="en-US" sz="2000" dirty="0" smtClean="0">
                <a:ea typeface="ＭＳ Ｐゴシック" pitchFamily="34" charset="-128"/>
              </a:rPr>
              <a:t>MODIS Flood Server API </a:t>
            </a:r>
            <a:r>
              <a:rPr lang="en-US" altLang="en-US" sz="2000" u="sng" dirty="0" smtClean="0">
                <a:ea typeface="ＭＳ Ｐゴシック" pitchFamily="34" charset="-128"/>
              </a:rPr>
              <a:t>http://modis.geobliki.com/modis</a:t>
            </a:r>
            <a:r>
              <a:rPr lang="en-US" altLang="en-US" sz="2000" dirty="0" smtClean="0">
                <a:ea typeface="ＭＳ Ｐゴシック" pitchFamily="34" charset="-128"/>
              </a:rPr>
              <a:t> is the server that provides an Application Programmer Interface (API) for accessing the daily MODIS maps</a:t>
            </a:r>
          </a:p>
          <a:p>
            <a:endParaRPr lang="en-US" altLang="en-US" sz="2000" dirty="0" smtClean="0">
              <a:ea typeface="ＭＳ Ｐゴシック" pitchFamily="34" charset="-128"/>
            </a:endParaRPr>
          </a:p>
        </p:txBody>
      </p:sp>
    </p:spTree>
    <p:extLst>
      <p:ext uri="{BB962C8B-B14F-4D97-AF65-F5344CB8AC3E}">
        <p14:creationId xmlns:p14="http://schemas.microsoft.com/office/powerpoint/2010/main" val="9614843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88913"/>
            <a:ext cx="7772400" cy="730250"/>
          </a:xfrm>
        </p:spPr>
        <p:txBody>
          <a:bodyPr/>
          <a:lstStyle/>
          <a:p>
            <a:r>
              <a:rPr lang="en-US" altLang="en-US" smtClean="0">
                <a:ea typeface="ＭＳ Ｐゴシック" pitchFamily="34" charset="-128"/>
              </a:rPr>
              <a:t>NASA URLs Concluded</a:t>
            </a:r>
          </a:p>
        </p:txBody>
      </p:sp>
      <p:sp>
        <p:nvSpPr>
          <p:cNvPr id="26627" name="Content Placeholder 2"/>
          <p:cNvSpPr>
            <a:spLocks noGrp="1"/>
          </p:cNvSpPr>
          <p:nvPr>
            <p:ph idx="1"/>
          </p:nvPr>
        </p:nvSpPr>
        <p:spPr>
          <a:xfrm>
            <a:off x="468313" y="1342597"/>
            <a:ext cx="8132762" cy="5111750"/>
          </a:xfrm>
        </p:spPr>
        <p:txBody>
          <a:bodyPr/>
          <a:lstStyle/>
          <a:p>
            <a:r>
              <a:rPr lang="en-US" altLang="en-US" sz="2000" dirty="0" smtClean="0">
                <a:ea typeface="ＭＳ Ｐゴシック" pitchFamily="34" charset="-128"/>
              </a:rPr>
              <a:t>Flood Dashboard Client </a:t>
            </a:r>
            <a:r>
              <a:rPr lang="en-US" altLang="en-US" sz="2000" u="sng" dirty="0" smtClean="0">
                <a:ea typeface="ＭＳ Ｐゴシック" pitchFamily="34" charset="-128"/>
              </a:rPr>
              <a:t>http://matsu.opencloudconsortium.org/namibiaflood</a:t>
            </a:r>
            <a:r>
              <a:rPr lang="en-US" altLang="en-US" sz="2000" dirty="0" smtClean="0">
                <a:ea typeface="ＭＳ Ｐゴシック" pitchFamily="34" charset="-128"/>
              </a:rPr>
              <a:t> this is an example of a client implementation that runs on a cloud computing platform provided through a collaboration with the University of Illinois/Chicago and Open Cloud Consortium</a:t>
            </a:r>
          </a:p>
          <a:p>
            <a:r>
              <a:rPr lang="en-US" altLang="en-US" sz="2000" dirty="0" smtClean="0">
                <a:ea typeface="ＭＳ Ｐゴシック" pitchFamily="34" charset="-128"/>
              </a:rPr>
              <a:t>Web Coverage Processing Service (WCPS) </a:t>
            </a:r>
            <a:r>
              <a:rPr lang="en-US" altLang="en-US" sz="2000" u="sng" dirty="0" smtClean="0">
                <a:ea typeface="ＭＳ Ｐゴシック" pitchFamily="34" charset="-128"/>
              </a:rPr>
              <a:t>http://matsu.opencloudconsortium.org/wcps/session/login</a:t>
            </a:r>
            <a:r>
              <a:rPr lang="en-US" altLang="en-US" sz="2000" dirty="0" smtClean="0">
                <a:ea typeface="ＭＳ Ｐゴシック" pitchFamily="34" charset="-128"/>
              </a:rPr>
              <a:t> is for generating and executing algorithms against satellite data</a:t>
            </a:r>
          </a:p>
          <a:p>
            <a:r>
              <a:rPr lang="en-US" altLang="en-US" sz="2000" dirty="0" smtClean="0">
                <a:ea typeface="ＭＳ Ｐゴシック" pitchFamily="34" charset="-128"/>
              </a:rPr>
              <a:t>Pub/Sub Server </a:t>
            </a:r>
            <a:r>
              <a:rPr lang="en-US" altLang="en-US" sz="2000" u="sng" dirty="0" smtClean="0">
                <a:ea typeface="ＭＳ Ｐゴシック" pitchFamily="34" charset="-128"/>
              </a:rPr>
              <a:t>http://opsb.geobliki.com/session/new</a:t>
            </a:r>
            <a:r>
              <a:rPr lang="en-US" altLang="en-US" sz="2000" dirty="0" smtClean="0">
                <a:ea typeface="ＭＳ Ｐゴシック" pitchFamily="34" charset="-128"/>
              </a:rPr>
              <a:t> is for setting up subscriptions to be notified when new products of interest to you are published….The notifications come via Email, SMS, or twitter and contain RSS or Atom feeds for you to follow to find the product.  Clients can be automated to monitor the feeds and pull the data they are programmed </a:t>
            </a:r>
            <a:r>
              <a:rPr lang="en-US" altLang="en-US" sz="2000" dirty="0" smtClean="0">
                <a:ea typeface="ＭＳ Ｐゴシック" pitchFamily="34" charset="-128"/>
              </a:rPr>
              <a:t>for</a:t>
            </a:r>
            <a:endParaRPr lang="en-US" altLang="en-US" sz="2000" dirty="0" smtClean="0">
              <a:ea typeface="ＭＳ Ｐゴシック" pitchFamily="34" charset="-128"/>
            </a:endParaRPr>
          </a:p>
        </p:txBody>
      </p:sp>
      <p:sp>
        <p:nvSpPr>
          <p:cNvPr id="26629" name="TextBox 4"/>
          <p:cNvSpPr txBox="1">
            <a:spLocks noChangeArrowheads="1"/>
          </p:cNvSpPr>
          <p:nvPr/>
        </p:nvSpPr>
        <p:spPr bwMode="auto">
          <a:xfrm>
            <a:off x="379413" y="6021388"/>
            <a:ext cx="8008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2000"/>
              <a:t>NASA URLs, server descriptions, and instructions available at</a:t>
            </a:r>
          </a:p>
          <a:p>
            <a:r>
              <a:rPr lang="en-US" altLang="en-US" sz="2000">
                <a:hlinkClick r:id="rId2"/>
              </a:rPr>
              <a:t>http://eo1.gsfc.nasa.gov/new/sensorWebExp/SensorWebReadMore.html</a:t>
            </a:r>
            <a:endParaRPr lang="en-US" altLang="en-US" sz="2000"/>
          </a:p>
          <a:p>
            <a:endParaRPr lang="en-US" altLang="en-US" sz="2000"/>
          </a:p>
        </p:txBody>
      </p:sp>
    </p:spTree>
    <p:extLst>
      <p:ext uri="{BB962C8B-B14F-4D97-AF65-F5344CB8AC3E}">
        <p14:creationId xmlns:p14="http://schemas.microsoft.com/office/powerpoint/2010/main" val="9426242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21264" y="33817"/>
            <a:ext cx="8677275" cy="803275"/>
          </a:xfrm>
        </p:spPr>
        <p:txBody>
          <a:bodyPr/>
          <a:lstStyle/>
          <a:p>
            <a:r>
              <a:rPr lang="en-US" altLang="en-US" dirty="0" smtClean="0"/>
              <a:t>Radarsat-2 Water Detection Example (red)</a:t>
            </a:r>
          </a:p>
        </p:txBody>
      </p:sp>
      <p:pic>
        <p:nvPicPr>
          <p:cNvPr id="27651" name="Picture 2" descr="Radarsa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9618"/>
            <a:ext cx="9144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627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4925" y="104775"/>
            <a:ext cx="9001125" cy="731838"/>
          </a:xfrm>
        </p:spPr>
        <p:txBody>
          <a:bodyPr/>
          <a:lstStyle/>
          <a:p>
            <a:r>
              <a:rPr lang="en-US" altLang="en-US" smtClean="0"/>
              <a:t>Open Street Map Reference Water (blue)</a:t>
            </a:r>
          </a:p>
        </p:txBody>
      </p:sp>
      <p:pic>
        <p:nvPicPr>
          <p:cNvPr id="28675" name="Picture 2" descr="OS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3548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115888"/>
            <a:ext cx="7772400" cy="803275"/>
          </a:xfrm>
        </p:spPr>
        <p:txBody>
          <a:bodyPr/>
          <a:lstStyle/>
          <a:p>
            <a:r>
              <a:rPr lang="en-US" altLang="en-US" smtClean="0"/>
              <a:t>Combined Overlays (blue on red)</a:t>
            </a:r>
            <a:br>
              <a:rPr lang="en-US" altLang="en-US" smtClean="0"/>
            </a:br>
            <a:r>
              <a:rPr lang="en-US" altLang="en-US" smtClean="0"/>
              <a:t>Indicates Flooded Areas</a:t>
            </a:r>
          </a:p>
        </p:txBody>
      </p:sp>
      <p:pic>
        <p:nvPicPr>
          <p:cNvPr id="29699" name="Picture 2" descr="Combin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4725"/>
            <a:ext cx="9144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8015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6768" y="1338943"/>
            <a:ext cx="5272088"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5"/>
          <p:cNvSpPr txBox="1">
            <a:spLocks noChangeArrowheads="1"/>
          </p:cNvSpPr>
          <p:nvPr/>
        </p:nvSpPr>
        <p:spPr bwMode="auto">
          <a:xfrm>
            <a:off x="307975" y="6165850"/>
            <a:ext cx="791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Original Data Set 8 OLI Bands TIF 108.7MB each (7461x7281 pixels 30m resolution)</a:t>
            </a:r>
          </a:p>
        </p:txBody>
      </p:sp>
      <p:sp>
        <p:nvSpPr>
          <p:cNvPr id="30726" name="TextBox 5"/>
          <p:cNvSpPr txBox="1">
            <a:spLocks noChangeArrowheads="1"/>
          </p:cNvSpPr>
          <p:nvPr/>
        </p:nvSpPr>
        <p:spPr bwMode="auto">
          <a:xfrm>
            <a:off x="8769350" y="6524625"/>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dirty="0" smtClean="0">
                <a:solidFill>
                  <a:schemeClr val="tx1"/>
                </a:solidFill>
              </a:rPr>
              <a:t>45</a:t>
            </a:r>
          </a:p>
        </p:txBody>
      </p:sp>
      <p:sp>
        <p:nvSpPr>
          <p:cNvPr id="2" name="Rectangle 1"/>
          <p:cNvSpPr/>
          <p:nvPr/>
        </p:nvSpPr>
        <p:spPr>
          <a:xfrm>
            <a:off x="1169578" y="40477"/>
            <a:ext cx="7995683" cy="615553"/>
          </a:xfrm>
          <a:prstGeom prst="rect">
            <a:avLst/>
          </a:prstGeom>
        </p:spPr>
        <p:txBody>
          <a:bodyPr wrap="square">
            <a:spAutoFit/>
          </a:bodyPr>
          <a:lstStyle/>
          <a:p>
            <a:r>
              <a:rPr lang="en-US" altLang="en-US" sz="2000" b="1" dirty="0" smtClean="0">
                <a:solidFill>
                  <a:schemeClr val="bg1"/>
                </a:solidFill>
              </a:rPr>
              <a:t>Landsat-8 </a:t>
            </a:r>
            <a:r>
              <a:rPr lang="en-US" altLang="en-US" sz="2000" b="1" dirty="0">
                <a:solidFill>
                  <a:schemeClr val="bg1"/>
                </a:solidFill>
              </a:rPr>
              <a:t>example in Haiti for </a:t>
            </a:r>
            <a:r>
              <a:rPr lang="en-US" altLang="en-US" sz="2000" b="1" dirty="0" smtClean="0">
                <a:solidFill>
                  <a:schemeClr val="bg1"/>
                </a:solidFill>
              </a:rPr>
              <a:t>construct </a:t>
            </a:r>
            <a:r>
              <a:rPr lang="en-US" altLang="en-US" sz="2000" b="1" dirty="0">
                <a:solidFill>
                  <a:schemeClr val="bg1"/>
                </a:solidFill>
              </a:rPr>
              <a:t>of reference water mask</a:t>
            </a:r>
          </a:p>
          <a:p>
            <a:r>
              <a:rPr lang="hr-HR" altLang="en-US" sz="1400" dirty="0">
                <a:solidFill>
                  <a:schemeClr val="bg1"/>
                </a:solidFill>
              </a:rPr>
              <a:t>LC80090472013117LGN01	vis_composite (5-4-3) (EPSG 4326) </a:t>
            </a:r>
            <a:r>
              <a:rPr lang="en-US" altLang="en-US" sz="1400" dirty="0">
                <a:solidFill>
                  <a:schemeClr val="bg1"/>
                </a:solidFill>
              </a:rPr>
              <a:t>TIF Compressed 76.4MB</a:t>
            </a:r>
            <a:endParaRPr lang="en-US" altLang="en-US" sz="1400" dirty="0">
              <a:solidFill>
                <a:schemeClr val="bg1"/>
              </a:solidFill>
            </a:endParaRPr>
          </a:p>
        </p:txBody>
      </p:sp>
    </p:spTree>
    <p:extLst>
      <p:ext uri="{BB962C8B-B14F-4D97-AF65-F5344CB8AC3E}">
        <p14:creationId xmlns:p14="http://schemas.microsoft.com/office/powerpoint/2010/main" val="2688038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nvSpPr>
        <p:spPr bwMode="auto">
          <a:xfrm>
            <a:off x="2385351" y="-43458"/>
            <a:ext cx="6218237" cy="88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eaLnBrk="1" hangingPunct="1"/>
            <a:r>
              <a:rPr lang="en-US" altLang="en-US" sz="3200" dirty="0">
                <a:solidFill>
                  <a:schemeClr val="bg1"/>
                </a:solidFill>
              </a:rPr>
              <a:t>Surface Water Detection Product</a:t>
            </a:r>
          </a:p>
        </p:txBody>
      </p:sp>
      <p:pic>
        <p:nvPicPr>
          <p:cNvPr id="3174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1227138"/>
            <a:ext cx="5170487"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p:cNvSpPr txBox="1">
            <a:spLocks noChangeArrowheads="1"/>
          </p:cNvSpPr>
          <p:nvPr/>
        </p:nvSpPr>
        <p:spPr bwMode="auto">
          <a:xfrm>
            <a:off x="2300288" y="6321425"/>
            <a:ext cx="2803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5.9MB TIF LZW Compressed</a:t>
            </a:r>
          </a:p>
        </p:txBody>
      </p:sp>
      <p:sp>
        <p:nvSpPr>
          <p:cNvPr id="31749" name="TextBox 5"/>
          <p:cNvSpPr txBox="1">
            <a:spLocks noChangeArrowheads="1"/>
          </p:cNvSpPr>
          <p:nvPr/>
        </p:nvSpPr>
        <p:spPr bwMode="auto">
          <a:xfrm>
            <a:off x="7469188" y="1227138"/>
            <a:ext cx="130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Using WCPS</a:t>
            </a:r>
          </a:p>
        </p:txBody>
      </p:sp>
      <p:sp>
        <p:nvSpPr>
          <p:cNvPr id="31750" name="TextBox 6"/>
          <p:cNvSpPr txBox="1">
            <a:spLocks noChangeArrowheads="1"/>
          </p:cNvSpPr>
          <p:nvPr/>
        </p:nvSpPr>
        <p:spPr bwMode="auto">
          <a:xfrm>
            <a:off x="6492875" y="5573713"/>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Note: Particular Algorithm is Not Relevant In this Example</a:t>
            </a:r>
          </a:p>
        </p:txBody>
      </p:sp>
      <p:sp>
        <p:nvSpPr>
          <p:cNvPr id="31751" name="TextBox 11"/>
          <p:cNvSpPr txBox="1">
            <a:spLocks noChangeArrowheads="1"/>
          </p:cNvSpPr>
          <p:nvPr/>
        </p:nvSpPr>
        <p:spPr bwMode="auto">
          <a:xfrm>
            <a:off x="8743950" y="6524625"/>
            <a:ext cx="338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28</a:t>
            </a:r>
          </a:p>
        </p:txBody>
      </p:sp>
    </p:spTree>
    <p:extLst>
      <p:ext uri="{BB962C8B-B14F-4D97-AF65-F5344CB8AC3E}">
        <p14:creationId xmlns:p14="http://schemas.microsoft.com/office/powerpoint/2010/main" val="3059398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0906" y="373652"/>
            <a:ext cx="5211494" cy="648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6404" y="942376"/>
            <a:ext cx="3947346" cy="404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5"/>
          <p:cNvSpPr txBox="1">
            <a:spLocks noChangeArrowheads="1"/>
          </p:cNvSpPr>
          <p:nvPr/>
        </p:nvSpPr>
        <p:spPr bwMode="auto">
          <a:xfrm>
            <a:off x="282579" y="1609315"/>
            <a:ext cx="2946395"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2400" dirty="0">
                <a:solidFill>
                  <a:schemeClr val="tx1"/>
                </a:solidFill>
              </a:rPr>
              <a:t>Resulting Product On Mobile Browser</a:t>
            </a:r>
          </a:p>
          <a:p>
            <a:pPr algn="l" eaLnBrk="1" hangingPunct="1"/>
            <a:endParaRPr lang="en-US" altLang="en-US" sz="1800" dirty="0">
              <a:solidFill>
                <a:schemeClr val="tx1"/>
              </a:solidFill>
            </a:endParaRPr>
          </a:p>
          <a:p>
            <a:pPr algn="l" eaLnBrk="1" hangingPunct="1"/>
            <a:r>
              <a:rPr lang="en-US" altLang="en-US" sz="1400" dirty="0">
                <a:solidFill>
                  <a:schemeClr val="tx1"/>
                </a:solidFill>
              </a:rPr>
              <a:t>Mapbox.js, </a:t>
            </a:r>
            <a:r>
              <a:rPr lang="en-US" altLang="en-US" sz="1400" dirty="0" err="1">
                <a:solidFill>
                  <a:schemeClr val="tx1"/>
                </a:solidFill>
              </a:rPr>
              <a:t>MapBox</a:t>
            </a:r>
            <a:r>
              <a:rPr lang="en-US" altLang="en-US" sz="1400" dirty="0">
                <a:solidFill>
                  <a:schemeClr val="tx1"/>
                </a:solidFill>
              </a:rPr>
              <a:t> Terrain Layer… </a:t>
            </a:r>
          </a:p>
          <a:p>
            <a:pPr algn="l" eaLnBrk="1" hangingPunct="1"/>
            <a:endParaRPr lang="en-US" altLang="en-US" sz="1800" dirty="0">
              <a:solidFill>
                <a:schemeClr val="tx1"/>
              </a:solidFill>
            </a:endParaRPr>
          </a:p>
          <a:p>
            <a:pPr algn="l" eaLnBrk="1" hangingPunct="1"/>
            <a:r>
              <a:rPr lang="en-US" altLang="en-US" sz="1800" dirty="0">
                <a:solidFill>
                  <a:schemeClr val="tx1"/>
                </a:solidFill>
              </a:rPr>
              <a:t>Other Layers Can be Added From </a:t>
            </a:r>
            <a:r>
              <a:rPr lang="en-US" altLang="en-US" sz="1800" dirty="0" err="1">
                <a:solidFill>
                  <a:schemeClr val="tx1"/>
                </a:solidFill>
              </a:rPr>
              <a:t>OpenStreetMap</a:t>
            </a:r>
            <a:r>
              <a:rPr lang="en-US" altLang="en-US" sz="1800" dirty="0">
                <a:solidFill>
                  <a:schemeClr val="tx1"/>
                </a:solidFill>
              </a:rPr>
              <a:t> such as Reference Water…</a:t>
            </a:r>
          </a:p>
          <a:p>
            <a:pPr algn="l" eaLnBrk="1" hangingPunct="1"/>
            <a:r>
              <a:rPr lang="en-US" altLang="en-US" sz="1800" dirty="0">
                <a:solidFill>
                  <a:schemeClr val="tx1"/>
                </a:solidFill>
              </a:rPr>
              <a:t>Or Population Density…</a:t>
            </a:r>
          </a:p>
          <a:p>
            <a:pPr algn="l" eaLnBrk="1" hangingPunct="1"/>
            <a:endParaRPr lang="en-US" altLang="en-US" sz="1800" dirty="0">
              <a:solidFill>
                <a:schemeClr val="tx1"/>
              </a:solidFill>
            </a:endParaRPr>
          </a:p>
        </p:txBody>
      </p:sp>
      <p:sp>
        <p:nvSpPr>
          <p:cNvPr id="32773" name="TextBox 6"/>
          <p:cNvSpPr txBox="1">
            <a:spLocks noChangeArrowheads="1"/>
          </p:cNvSpPr>
          <p:nvPr/>
        </p:nvSpPr>
        <p:spPr bwMode="auto">
          <a:xfrm>
            <a:off x="225846" y="5157891"/>
            <a:ext cx="30745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dirty="0">
                <a:solidFill>
                  <a:schemeClr val="tx1"/>
                </a:solidFill>
              </a:rPr>
              <a:t>Final Achievement:</a:t>
            </a:r>
          </a:p>
          <a:p>
            <a:pPr algn="l" eaLnBrk="1" hangingPunct="1"/>
            <a:r>
              <a:rPr lang="en-US" altLang="en-US" sz="1800" dirty="0">
                <a:solidFill>
                  <a:schemeClr val="tx1"/>
                </a:solidFill>
              </a:rPr>
              <a:t>Product Compressed Size From:</a:t>
            </a:r>
          </a:p>
          <a:p>
            <a:pPr algn="l" eaLnBrk="1" hangingPunct="1"/>
            <a:r>
              <a:rPr lang="en-US" altLang="en-US" sz="1800" dirty="0">
                <a:solidFill>
                  <a:schemeClr val="tx1"/>
                </a:solidFill>
              </a:rPr>
              <a:t>2.2MB to 350KB </a:t>
            </a:r>
          </a:p>
        </p:txBody>
      </p:sp>
    </p:spTree>
    <p:extLst>
      <p:ext uri="{BB962C8B-B14F-4D97-AF65-F5344CB8AC3E}">
        <p14:creationId xmlns:p14="http://schemas.microsoft.com/office/powerpoint/2010/main" val="6490290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461" y="0"/>
            <a:ext cx="376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4"/>
          <p:cNvSpPr txBox="1">
            <a:spLocks noChangeArrowheads="1"/>
          </p:cNvSpPr>
          <p:nvPr/>
        </p:nvSpPr>
        <p:spPr bwMode="auto">
          <a:xfrm>
            <a:off x="5092472" y="1492016"/>
            <a:ext cx="3684587"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nl-NL" altLang="en-US" sz="1200" dirty="0">
                <a:solidFill>
                  <a:schemeClr val="tx1"/>
                </a:solidFill>
              </a:rPr>
              <a:t>Files: Haiti_RWD_binary_water_0.012.tif</a:t>
            </a:r>
          </a:p>
          <a:p>
            <a:pPr algn="l" eaLnBrk="1" hangingPunct="1"/>
            <a:r>
              <a:rPr lang="nl-NL" altLang="en-US" sz="1200" dirty="0">
                <a:solidFill>
                  <a:schemeClr val="tx1"/>
                </a:solidFill>
              </a:rPr>
              <a:t>Size is 9419, 17304</a:t>
            </a:r>
          </a:p>
          <a:p>
            <a:pPr algn="l" eaLnBrk="1" hangingPunct="1"/>
            <a:r>
              <a:rPr lang="nl-NL" altLang="en-US" sz="1200" dirty="0">
                <a:solidFill>
                  <a:schemeClr val="tx1"/>
                </a:solidFill>
              </a:rPr>
              <a:t>Coordinate System is:</a:t>
            </a:r>
          </a:p>
          <a:p>
            <a:pPr algn="l" eaLnBrk="1" hangingPunct="1"/>
            <a:r>
              <a:rPr lang="nl-NL" altLang="en-US" sz="1200" dirty="0">
                <a:solidFill>
                  <a:schemeClr val="tx1"/>
                </a:solidFill>
              </a:rPr>
              <a:t>GEOGCS["WGS 84",</a:t>
            </a:r>
          </a:p>
          <a:p>
            <a:pPr algn="l" eaLnBrk="1" hangingPunct="1"/>
            <a:r>
              <a:rPr lang="nl-NL" altLang="en-US" sz="1200" dirty="0">
                <a:solidFill>
                  <a:schemeClr val="tx1"/>
                </a:solidFill>
              </a:rPr>
              <a:t>    DATUM["WGS_1984",</a:t>
            </a:r>
          </a:p>
          <a:p>
            <a:pPr algn="l" eaLnBrk="1" hangingPunct="1"/>
            <a:r>
              <a:rPr lang="nl-NL" altLang="en-US" sz="1200" dirty="0">
                <a:solidFill>
                  <a:schemeClr val="tx1"/>
                </a:solidFill>
              </a:rPr>
              <a:t>        SPHEROID["WGS 84",6378137,298.257223563,</a:t>
            </a:r>
          </a:p>
          <a:p>
            <a:pPr algn="l" eaLnBrk="1" hangingPunct="1"/>
            <a:r>
              <a:rPr lang="nl-NL" altLang="en-US" sz="1200" dirty="0">
                <a:solidFill>
                  <a:schemeClr val="tx1"/>
                </a:solidFill>
              </a:rPr>
              <a:t>            AUTHORITY["EPSG","7030"]],</a:t>
            </a:r>
          </a:p>
          <a:p>
            <a:pPr algn="l" eaLnBrk="1" hangingPunct="1"/>
            <a:r>
              <a:rPr lang="nl-NL" altLang="en-US" sz="1200" dirty="0">
                <a:solidFill>
                  <a:schemeClr val="tx1"/>
                </a:solidFill>
              </a:rPr>
              <a:t>        AUTHORITY["EPSG","6326"]],</a:t>
            </a:r>
          </a:p>
          <a:p>
            <a:pPr algn="l" eaLnBrk="1" hangingPunct="1"/>
            <a:r>
              <a:rPr lang="nl-NL" altLang="en-US" sz="1200" dirty="0">
                <a:solidFill>
                  <a:schemeClr val="tx1"/>
                </a:solidFill>
              </a:rPr>
              <a:t>    PRIMEM["Greenwich",0],</a:t>
            </a:r>
          </a:p>
          <a:p>
            <a:pPr algn="l" eaLnBrk="1" hangingPunct="1"/>
            <a:r>
              <a:rPr lang="nl-NL" altLang="en-US" sz="1200" dirty="0">
                <a:solidFill>
                  <a:schemeClr val="tx1"/>
                </a:solidFill>
              </a:rPr>
              <a:t>    UNIT["degree",0.0174532925199433],</a:t>
            </a:r>
          </a:p>
          <a:p>
            <a:pPr algn="l" eaLnBrk="1" hangingPunct="1"/>
            <a:r>
              <a:rPr lang="nl-NL" altLang="en-US" sz="1200" dirty="0">
                <a:solidFill>
                  <a:schemeClr val="tx1"/>
                </a:solidFill>
              </a:rPr>
              <a:t>    AUTHORITY["EPSG","4326"]]</a:t>
            </a:r>
          </a:p>
          <a:p>
            <a:pPr algn="l" eaLnBrk="1" hangingPunct="1"/>
            <a:r>
              <a:rPr lang="nl-NL" altLang="en-US" sz="1200" dirty="0">
                <a:solidFill>
                  <a:schemeClr val="tx1"/>
                </a:solidFill>
              </a:rPr>
              <a:t>Origin = (-72.761256,19.38983)</a:t>
            </a:r>
          </a:p>
          <a:p>
            <a:pPr algn="l" eaLnBrk="1" hangingPunct="1"/>
            <a:r>
              <a:rPr lang="nl-NL" altLang="en-US" sz="1200" dirty="0">
                <a:solidFill>
                  <a:schemeClr val="tx1"/>
                </a:solidFill>
              </a:rPr>
              <a:t>Pixel Size = (0.000018,-0.000018)</a:t>
            </a:r>
          </a:p>
          <a:p>
            <a:pPr algn="l" eaLnBrk="1" hangingPunct="1"/>
            <a:endParaRPr lang="nl-NL" altLang="en-US" sz="1200" dirty="0">
              <a:solidFill>
                <a:schemeClr val="tx1"/>
              </a:solidFill>
            </a:endParaRPr>
          </a:p>
          <a:p>
            <a:pPr algn="l" eaLnBrk="1" hangingPunct="1"/>
            <a:r>
              <a:rPr lang="nl-NL" altLang="en-US" sz="1600" dirty="0">
                <a:solidFill>
                  <a:schemeClr val="tx1"/>
                </a:solidFill>
              </a:rPr>
              <a:t>~2m/pixel resolution</a:t>
            </a:r>
          </a:p>
          <a:p>
            <a:pPr algn="l" eaLnBrk="1" hangingPunct="1"/>
            <a:endParaRPr lang="nl-NL" altLang="en-US" sz="1200" dirty="0">
              <a:solidFill>
                <a:schemeClr val="tx1"/>
              </a:solidFill>
            </a:endParaRPr>
          </a:p>
          <a:p>
            <a:pPr algn="l" eaLnBrk="1" hangingPunct="1"/>
            <a:endParaRPr lang="nl-NL" altLang="en-US" sz="1200" dirty="0">
              <a:solidFill>
                <a:schemeClr val="tx1"/>
              </a:solidFill>
            </a:endParaRPr>
          </a:p>
          <a:p>
            <a:pPr algn="l" eaLnBrk="1" hangingPunct="1"/>
            <a:r>
              <a:rPr lang="nl-NL" altLang="en-US" sz="1200" dirty="0">
                <a:solidFill>
                  <a:schemeClr val="tx1"/>
                </a:solidFill>
              </a:rPr>
              <a:t>Image Structure Metadata:</a:t>
            </a:r>
          </a:p>
          <a:p>
            <a:pPr algn="l" eaLnBrk="1" hangingPunct="1"/>
            <a:r>
              <a:rPr lang="nl-NL" altLang="en-US" sz="1200" dirty="0">
                <a:solidFill>
                  <a:schemeClr val="tx1"/>
                </a:solidFill>
              </a:rPr>
              <a:t>  INTERLEAVE=BAND</a:t>
            </a:r>
          </a:p>
          <a:p>
            <a:pPr algn="l" eaLnBrk="1" hangingPunct="1"/>
            <a:r>
              <a:rPr lang="nl-NL" altLang="en-US" sz="1200" dirty="0">
                <a:solidFill>
                  <a:schemeClr val="tx1"/>
                </a:solidFill>
              </a:rPr>
              <a:t>Corner Coordinates:</a:t>
            </a:r>
          </a:p>
          <a:p>
            <a:pPr algn="l" eaLnBrk="1" hangingPunct="1"/>
            <a:r>
              <a:rPr lang="nl-NL" altLang="en-US" sz="1200" dirty="0">
                <a:solidFill>
                  <a:schemeClr val="tx1"/>
                </a:solidFill>
              </a:rPr>
              <a:t>Upper Left  ( -72.7612560,  19.3898340) </a:t>
            </a:r>
          </a:p>
          <a:p>
            <a:pPr algn="l" eaLnBrk="1" hangingPunct="1"/>
            <a:r>
              <a:rPr lang="nl-NL" altLang="en-US" sz="1200" dirty="0">
                <a:solidFill>
                  <a:schemeClr val="tx1"/>
                </a:solidFill>
              </a:rPr>
              <a:t>Lower Left  ( -72.7612560,  19.0783620) </a:t>
            </a:r>
          </a:p>
          <a:p>
            <a:pPr algn="l" eaLnBrk="1" hangingPunct="1"/>
            <a:r>
              <a:rPr lang="nl-NL" altLang="en-US" sz="1200" dirty="0">
                <a:solidFill>
                  <a:schemeClr val="tx1"/>
                </a:solidFill>
              </a:rPr>
              <a:t>Upper Right ( -72.5917140,  19.3898340)</a:t>
            </a:r>
          </a:p>
          <a:p>
            <a:pPr algn="l" eaLnBrk="1" hangingPunct="1"/>
            <a:r>
              <a:rPr lang="nl-NL" altLang="en-US" sz="1200" dirty="0">
                <a:solidFill>
                  <a:schemeClr val="tx1"/>
                </a:solidFill>
              </a:rPr>
              <a:t>Lower Right ( -72.5917140,  19.0783620) </a:t>
            </a:r>
          </a:p>
          <a:p>
            <a:pPr algn="l" eaLnBrk="1" hangingPunct="1"/>
            <a:r>
              <a:rPr lang="nl-NL" altLang="en-US" sz="1200" dirty="0">
                <a:solidFill>
                  <a:schemeClr val="tx1"/>
                </a:solidFill>
              </a:rPr>
              <a:t>Center      ( -72.6764850,  19.2340980) </a:t>
            </a:r>
          </a:p>
          <a:p>
            <a:pPr algn="l" eaLnBrk="1" hangingPunct="1"/>
            <a:r>
              <a:rPr lang="nl-NL" altLang="en-US" sz="1200" dirty="0">
                <a:solidFill>
                  <a:schemeClr val="tx1"/>
                </a:solidFill>
              </a:rPr>
              <a:t>Band 1 Block=9419x1 Type=Byte, ColorInterp=Gray</a:t>
            </a:r>
            <a:endParaRPr lang="en-US" altLang="en-US" sz="1200" dirty="0">
              <a:solidFill>
                <a:schemeClr val="tx1"/>
              </a:solidFill>
            </a:endParaRPr>
          </a:p>
        </p:txBody>
      </p:sp>
      <p:sp>
        <p:nvSpPr>
          <p:cNvPr id="33796" name="TextBox 5"/>
          <p:cNvSpPr txBox="1">
            <a:spLocks noChangeArrowheads="1"/>
          </p:cNvSpPr>
          <p:nvPr/>
        </p:nvSpPr>
        <p:spPr bwMode="auto">
          <a:xfrm>
            <a:off x="4487863" y="220663"/>
            <a:ext cx="4765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Worldview-2 Processed Data (Binary TIF File)</a:t>
            </a:r>
          </a:p>
          <a:p>
            <a:pPr algn="l" eaLnBrk="1" hangingPunct="1"/>
            <a:endParaRPr lang="en-US" altLang="en-US" sz="1800">
              <a:solidFill>
                <a:schemeClr val="tx1"/>
              </a:solidFill>
            </a:endParaRPr>
          </a:p>
        </p:txBody>
      </p:sp>
      <p:sp>
        <p:nvSpPr>
          <p:cNvPr id="33797" name="TextBox 1"/>
          <p:cNvSpPr txBox="1">
            <a:spLocks noChangeArrowheads="1"/>
          </p:cNvSpPr>
          <p:nvPr/>
        </p:nvSpPr>
        <p:spPr bwMode="auto">
          <a:xfrm>
            <a:off x="5562600" y="552450"/>
            <a:ext cx="1878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400">
                <a:solidFill>
                  <a:schemeClr val="tx1"/>
                </a:solidFill>
              </a:rPr>
              <a:t>Surface Water in White</a:t>
            </a:r>
          </a:p>
        </p:txBody>
      </p:sp>
      <p:sp>
        <p:nvSpPr>
          <p:cNvPr id="33798" name="TextBox 9"/>
          <p:cNvSpPr txBox="1">
            <a:spLocks noChangeArrowheads="1"/>
          </p:cNvSpPr>
          <p:nvPr/>
        </p:nvSpPr>
        <p:spPr bwMode="auto">
          <a:xfrm>
            <a:off x="8743950" y="6524625"/>
            <a:ext cx="338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30</a:t>
            </a:r>
          </a:p>
        </p:txBody>
      </p:sp>
    </p:spTree>
    <p:extLst>
      <p:ext uri="{BB962C8B-B14F-4D97-AF65-F5344CB8AC3E}">
        <p14:creationId xmlns:p14="http://schemas.microsoft.com/office/powerpoint/2010/main" val="8681032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0"/>
            <a:ext cx="377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0"/>
            <a:ext cx="352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9"/>
          <p:cNvSpPr txBox="1">
            <a:spLocks noChangeArrowheads="1"/>
          </p:cNvSpPr>
          <p:nvPr/>
        </p:nvSpPr>
        <p:spPr bwMode="auto">
          <a:xfrm>
            <a:off x="854075" y="4689475"/>
            <a:ext cx="2406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bg1"/>
                </a:solidFill>
              </a:rPr>
              <a:t>Surface Water Detected in White</a:t>
            </a:r>
          </a:p>
        </p:txBody>
      </p:sp>
      <p:sp>
        <p:nvSpPr>
          <p:cNvPr id="34821" name="TextBox 10"/>
          <p:cNvSpPr txBox="1">
            <a:spLocks noChangeArrowheads="1"/>
          </p:cNvSpPr>
          <p:nvPr/>
        </p:nvSpPr>
        <p:spPr bwMode="auto">
          <a:xfrm>
            <a:off x="6597650" y="0"/>
            <a:ext cx="169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OpenStreetMap</a:t>
            </a:r>
          </a:p>
        </p:txBody>
      </p:sp>
      <p:sp>
        <p:nvSpPr>
          <p:cNvPr id="34822" name="TextBox 5"/>
          <p:cNvSpPr txBox="1">
            <a:spLocks noChangeArrowheads="1"/>
          </p:cNvSpPr>
          <p:nvPr/>
        </p:nvSpPr>
        <p:spPr bwMode="auto">
          <a:xfrm>
            <a:off x="8756650" y="6453188"/>
            <a:ext cx="312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000"/>
              <a:t>31</a:t>
            </a:r>
          </a:p>
        </p:txBody>
      </p:sp>
    </p:spTree>
    <p:extLst>
      <p:ext uri="{BB962C8B-B14F-4D97-AF65-F5344CB8AC3E}">
        <p14:creationId xmlns:p14="http://schemas.microsoft.com/office/powerpoint/2010/main" val="1081773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BF8D2B0-EFB6-4DAA-9B0B-6F6B3A580823}" type="slidenum">
              <a:rPr lang="en-US" smtClean="0"/>
              <a:pPr>
                <a:defRPr/>
              </a:pPr>
              <a:t>5</a:t>
            </a:fld>
            <a:endParaRPr lang="en-US" dirty="0"/>
          </a:p>
        </p:txBody>
      </p:sp>
      <p:sp>
        <p:nvSpPr>
          <p:cNvPr id="3" name="Content Placeholder 2"/>
          <p:cNvSpPr>
            <a:spLocks noGrp="1"/>
          </p:cNvSpPr>
          <p:nvPr>
            <p:ph sz="quarter" idx="11"/>
          </p:nvPr>
        </p:nvSpPr>
        <p:spPr>
          <a:xfrm>
            <a:off x="240142" y="1296498"/>
            <a:ext cx="8686800" cy="5476442"/>
          </a:xfrm>
        </p:spPr>
        <p:txBody>
          <a:bodyPr/>
          <a:lstStyle/>
          <a:p>
            <a:pPr marL="0" indent="0">
              <a:buNone/>
            </a:pPr>
            <a:r>
              <a:rPr lang="en-GB" dirty="0" smtClean="0"/>
              <a:t>CEOS teams involved in disaster-related activities …. </a:t>
            </a:r>
            <a:r>
              <a:rPr lang="en-GB" dirty="0" smtClean="0">
                <a:solidFill>
                  <a:srgbClr val="FF0000"/>
                </a:solidFill>
              </a:rPr>
              <a:t>no particular order </a:t>
            </a:r>
            <a:r>
              <a:rPr lang="en-GB" dirty="0" smtClean="0"/>
              <a:t>…:</a:t>
            </a:r>
          </a:p>
          <a:p>
            <a:pPr marL="857250" lvl="1" indent="-457200">
              <a:buFont typeface="+mj-lt"/>
              <a:buAutoNum type="arabicPeriod"/>
            </a:pPr>
            <a:r>
              <a:rPr lang="en-GB" dirty="0" smtClean="0">
                <a:solidFill>
                  <a:schemeClr val="tx2">
                    <a:lumMod val="60000"/>
                    <a:lumOff val="40000"/>
                  </a:schemeClr>
                </a:solidFill>
              </a:rPr>
              <a:t>DRM team</a:t>
            </a:r>
            <a:r>
              <a:rPr lang="en-GB" dirty="0">
                <a:solidFill>
                  <a:schemeClr val="tx2">
                    <a:lumMod val="60000"/>
                    <a:lumOff val="40000"/>
                  </a:schemeClr>
                </a:solidFill>
              </a:rPr>
              <a:t> </a:t>
            </a:r>
            <a:r>
              <a:rPr lang="en-GB" i="1" dirty="0" smtClean="0"/>
              <a:t>incl. 3 Thematic Teams (floods, seismic risks, volcanoes) + Recovery Observ</a:t>
            </a:r>
            <a:r>
              <a:rPr lang="en-GB" i="1" dirty="0"/>
              <a:t>atory Oversight Team + 2015 WCDRR Task Team</a:t>
            </a:r>
          </a:p>
          <a:p>
            <a:pPr marL="857250" lvl="1" indent="-457200">
              <a:buFont typeface="+mj-lt"/>
              <a:buAutoNum type="arabicPeriod"/>
            </a:pPr>
            <a:r>
              <a:rPr lang="en-GB" dirty="0" smtClean="0">
                <a:solidFill>
                  <a:schemeClr val="tx2">
                    <a:lumMod val="60000"/>
                    <a:lumOff val="40000"/>
                  </a:schemeClr>
                </a:solidFill>
              </a:rPr>
              <a:t>Supersites Coordination Team</a:t>
            </a:r>
          </a:p>
          <a:p>
            <a:pPr marL="857250" lvl="1" indent="-457200">
              <a:buFont typeface="+mj-lt"/>
              <a:buAutoNum type="arabicPeriod"/>
            </a:pPr>
            <a:r>
              <a:rPr lang="en-GB" dirty="0" smtClean="0">
                <a:solidFill>
                  <a:schemeClr val="tx2">
                    <a:lumMod val="60000"/>
                    <a:lumOff val="40000"/>
                  </a:schemeClr>
                </a:solidFill>
              </a:rPr>
              <a:t>Disaster SBA Team </a:t>
            </a:r>
            <a:r>
              <a:rPr lang="en-GB" sz="2000" i="1" dirty="0"/>
              <a:t>(support to GEO </a:t>
            </a:r>
            <a:r>
              <a:rPr lang="en-GB" sz="2000" i="1" dirty="0" smtClean="0"/>
              <a:t>Disaster </a:t>
            </a:r>
            <a:r>
              <a:rPr lang="en-GB" sz="2000" i="1" dirty="0"/>
              <a:t>activities. Includes coordination of GEO-related activities of other teams)</a:t>
            </a:r>
          </a:p>
          <a:p>
            <a:pPr marL="857250" lvl="1" indent="-457200">
              <a:buFont typeface="+mj-lt"/>
              <a:buAutoNum type="arabicPeriod"/>
            </a:pPr>
            <a:r>
              <a:rPr lang="en-GB" dirty="0" smtClean="0">
                <a:solidFill>
                  <a:schemeClr val="tx2">
                    <a:lumMod val="60000"/>
                    <a:lumOff val="40000"/>
                  </a:schemeClr>
                </a:solidFill>
              </a:rPr>
              <a:t>WGISS GA4D team (WGISS Architecture for Disaster)</a:t>
            </a:r>
          </a:p>
          <a:p>
            <a:pPr marL="857250" lvl="1" indent="-457200">
              <a:buFont typeface="+mj-lt"/>
              <a:buAutoNum type="arabicPeriod"/>
            </a:pPr>
            <a:r>
              <a:rPr lang="en-GB" dirty="0">
                <a:solidFill>
                  <a:schemeClr val="tx2">
                    <a:lumMod val="60000"/>
                    <a:lumOff val="40000"/>
                  </a:schemeClr>
                </a:solidFill>
              </a:rPr>
              <a:t>Disaster Study </a:t>
            </a:r>
            <a:r>
              <a:rPr lang="en-GB" dirty="0" smtClean="0">
                <a:solidFill>
                  <a:schemeClr val="tx2">
                    <a:lumMod val="60000"/>
                    <a:lumOff val="40000"/>
                  </a:schemeClr>
                </a:solidFill>
              </a:rPr>
              <a:t>Group </a:t>
            </a:r>
            <a:r>
              <a:rPr lang="en-GB" sz="2000" i="1" dirty="0" smtClean="0"/>
              <a:t>(temporary mandate to reorganize CEOS Disaster activities)</a:t>
            </a:r>
          </a:p>
          <a:p>
            <a:pPr marL="857250" lvl="1" indent="-457200">
              <a:buFont typeface="+mj-lt"/>
              <a:buAutoNum type="arabicPeriod"/>
            </a:pPr>
            <a:r>
              <a:rPr lang="en-GB" dirty="0" smtClean="0">
                <a:solidFill>
                  <a:schemeClr val="tx2">
                    <a:lumMod val="60000"/>
                    <a:lumOff val="40000"/>
                  </a:schemeClr>
                </a:solidFill>
              </a:rPr>
              <a:t>CEOS WGs, VCs, SEO with disaster-related activity:  </a:t>
            </a:r>
            <a:r>
              <a:rPr lang="en-GB" sz="2000" i="1" dirty="0" smtClean="0"/>
              <a:t>e.g.  </a:t>
            </a:r>
            <a:r>
              <a:rPr lang="en-GB" sz="2000" i="1" dirty="0" err="1" smtClean="0"/>
              <a:t>WGCapD</a:t>
            </a:r>
            <a:r>
              <a:rPr lang="en-GB" sz="2000" i="1" dirty="0" smtClean="0"/>
              <a:t> for Capacity Building activities, ACC for Volcanic Ash Monitoring, ..</a:t>
            </a:r>
            <a:endParaRPr lang="en-GB" sz="2000" i="1" dirty="0"/>
          </a:p>
        </p:txBody>
      </p:sp>
      <p:sp>
        <p:nvSpPr>
          <p:cNvPr id="4" name="Title 3"/>
          <p:cNvSpPr>
            <a:spLocks noGrp="1"/>
          </p:cNvSpPr>
          <p:nvPr>
            <p:ph type="title"/>
          </p:nvPr>
        </p:nvSpPr>
        <p:spPr/>
        <p:txBody>
          <a:bodyPr/>
          <a:lstStyle/>
          <a:p>
            <a:r>
              <a:rPr lang="en-GB" dirty="0" smtClean="0"/>
              <a:t>Several Teams before 2014</a:t>
            </a:r>
            <a:r>
              <a:rPr lang="en-GB" dirty="0" smtClean="0">
                <a:solidFill>
                  <a:schemeClr val="accent1"/>
                </a:solidFill>
              </a:rPr>
              <a:t> </a:t>
            </a:r>
            <a:r>
              <a:rPr lang="en-GB" dirty="0" smtClean="0"/>
              <a:t>… </a:t>
            </a:r>
            <a:endParaRPr lang="en-GB" dirty="0"/>
          </a:p>
        </p:txBody>
      </p:sp>
    </p:spTree>
    <p:extLst>
      <p:ext uri="{BB962C8B-B14F-4D97-AF65-F5344CB8AC3E}">
        <p14:creationId xmlns:p14="http://schemas.microsoft.com/office/powerpoint/2010/main" val="4035163619"/>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088" y="1190625"/>
            <a:ext cx="2820987"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3088" y="1289050"/>
            <a:ext cx="1941512" cy="1943100"/>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cxnSp>
        <p:nvCxnSpPr>
          <p:cNvPr id="4" name="Straight Connector 3"/>
          <p:cNvCxnSpPr/>
          <p:nvPr/>
        </p:nvCxnSpPr>
        <p:spPr>
          <a:xfrm flipV="1">
            <a:off x="573088" y="179388"/>
            <a:ext cx="2430462" cy="11096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73088" y="3232150"/>
            <a:ext cx="2430462" cy="167005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2514600" y="179388"/>
            <a:ext cx="5297488" cy="11096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14600" y="3232150"/>
            <a:ext cx="5297488" cy="167005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cstate="print"/>
          <a:stretch>
            <a:fillRect/>
          </a:stretch>
        </p:blipFill>
        <p:spPr>
          <a:xfrm>
            <a:off x="3004317" y="179783"/>
            <a:ext cx="4807286" cy="472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849" name="TextBox 13"/>
          <p:cNvSpPr txBox="1">
            <a:spLocks noChangeArrowheads="1"/>
          </p:cNvSpPr>
          <p:nvPr/>
        </p:nvSpPr>
        <p:spPr bwMode="auto">
          <a:xfrm>
            <a:off x="5211763" y="796925"/>
            <a:ext cx="1754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natural=wetland</a:t>
            </a:r>
          </a:p>
          <a:p>
            <a:pPr algn="l" eaLnBrk="1" hangingPunct="1"/>
            <a:r>
              <a:rPr lang="en-US" altLang="en-US" sz="1800">
                <a:solidFill>
                  <a:schemeClr val="tx1"/>
                </a:solidFill>
              </a:rPr>
              <a:t>wetland=swamp</a:t>
            </a:r>
          </a:p>
        </p:txBody>
      </p:sp>
      <p:sp>
        <p:nvSpPr>
          <p:cNvPr id="35850" name="TextBox 14"/>
          <p:cNvSpPr txBox="1">
            <a:spLocks noChangeArrowheads="1"/>
          </p:cNvSpPr>
          <p:nvPr/>
        </p:nvSpPr>
        <p:spPr bwMode="auto">
          <a:xfrm>
            <a:off x="4225925" y="5407025"/>
            <a:ext cx="4578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OSM has an area marked as wetland/swamp</a:t>
            </a:r>
          </a:p>
          <a:p>
            <a:pPr algn="l" eaLnBrk="1" hangingPunct="1"/>
            <a:r>
              <a:rPr lang="en-US" altLang="en-US" sz="1800">
                <a:solidFill>
                  <a:schemeClr val="tx1"/>
                </a:solidFill>
              </a:rPr>
              <a:t>That could be mis-identified as flooded area</a:t>
            </a:r>
          </a:p>
          <a:p>
            <a:pPr algn="l" eaLnBrk="1" hangingPunct="1"/>
            <a:r>
              <a:rPr lang="en-US" altLang="en-US" sz="1800">
                <a:solidFill>
                  <a:schemeClr val="tx1"/>
                </a:solidFill>
              </a:rPr>
              <a:t>in satellite imagery</a:t>
            </a:r>
          </a:p>
          <a:p>
            <a:pPr algn="l" eaLnBrk="1" hangingPunct="1"/>
            <a:endParaRPr lang="en-US" altLang="en-US" sz="1800">
              <a:solidFill>
                <a:schemeClr val="tx1"/>
              </a:solidFill>
            </a:endParaRPr>
          </a:p>
        </p:txBody>
      </p:sp>
      <p:sp>
        <p:nvSpPr>
          <p:cNvPr id="35851" name="TextBox 10"/>
          <p:cNvSpPr txBox="1">
            <a:spLocks noChangeArrowheads="1"/>
          </p:cNvSpPr>
          <p:nvPr/>
        </p:nvSpPr>
        <p:spPr bwMode="auto">
          <a:xfrm>
            <a:off x="8748713" y="6453188"/>
            <a:ext cx="338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32</a:t>
            </a:r>
          </a:p>
        </p:txBody>
      </p:sp>
    </p:spTree>
    <p:extLst>
      <p:ext uri="{BB962C8B-B14F-4D97-AF65-F5344CB8AC3E}">
        <p14:creationId xmlns:p14="http://schemas.microsoft.com/office/powerpoint/2010/main" val="2297194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29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2852738"/>
            <a:ext cx="13922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3779838" y="0"/>
            <a:ext cx="17970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Height Above Nearest Drainage: In Black, Areas to be masked based on Digital Elevation Model</a:t>
            </a:r>
          </a:p>
          <a:p>
            <a:pPr algn="l" eaLnBrk="1" hangingPunct="1"/>
            <a:endParaRPr lang="en-US" altLang="en-US" sz="1800">
              <a:solidFill>
                <a:schemeClr val="tx1"/>
              </a:solidFill>
            </a:endParaRPr>
          </a:p>
          <a:p>
            <a:pPr algn="l" eaLnBrk="1" hangingPunct="1"/>
            <a:r>
              <a:rPr lang="en-US" altLang="en-US" sz="1800">
                <a:solidFill>
                  <a:schemeClr val="tx1"/>
                </a:solidFill>
              </a:rPr>
              <a:t>Removed:</a:t>
            </a:r>
          </a:p>
          <a:p>
            <a:pPr algn="l" eaLnBrk="1" hangingPunct="1"/>
            <a:r>
              <a:rPr lang="en-US" altLang="en-US" sz="1400">
                <a:solidFill>
                  <a:schemeClr val="tx1"/>
                </a:solidFill>
              </a:rPr>
              <a:t>46,297 out of 23,659,581</a:t>
            </a:r>
          </a:p>
        </p:txBody>
      </p:sp>
      <p:pic>
        <p:nvPicPr>
          <p:cNvPr id="3686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3088" y="0"/>
            <a:ext cx="3490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5"/>
          <p:cNvSpPr>
            <a:spLocks noChangeArrowheads="1"/>
          </p:cNvSpPr>
          <p:nvPr/>
        </p:nvSpPr>
        <p:spPr bwMode="auto">
          <a:xfrm>
            <a:off x="5653088" y="3824288"/>
            <a:ext cx="255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hlinkClick r:id="rId5"/>
              </a:rPr>
              <a:t>https://maps.google.com</a:t>
            </a:r>
            <a:endParaRPr lang="en-US" altLang="en-US" sz="1800">
              <a:solidFill>
                <a:schemeClr val="tx1"/>
              </a:solidFill>
            </a:endParaRPr>
          </a:p>
          <a:p>
            <a:pPr algn="l" eaLnBrk="1" hangingPunct="1"/>
            <a:r>
              <a:rPr lang="en-US" altLang="en-US" sz="1800">
                <a:solidFill>
                  <a:schemeClr val="tx1"/>
                </a:solidFill>
              </a:rPr>
              <a:t>Terrain Map</a:t>
            </a:r>
          </a:p>
        </p:txBody>
      </p:sp>
    </p:spTree>
    <p:extLst>
      <p:ext uri="{BB962C8B-B14F-4D97-AF65-F5344CB8AC3E}">
        <p14:creationId xmlns:p14="http://schemas.microsoft.com/office/powerpoint/2010/main" val="2333150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nvSpPr>
        <p:spPr bwMode="auto">
          <a:xfrm>
            <a:off x="6670675"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r" eaLnBrk="1" hangingPunct="1"/>
            <a:fld id="{FB41A609-95F9-42D3-8A73-EAC1418128C3}" type="slidenum">
              <a:rPr lang="en-US" altLang="en-US" sz="1200">
                <a:solidFill>
                  <a:schemeClr val="tx1"/>
                </a:solidFill>
              </a:rPr>
              <a:pPr algn="r" eaLnBrk="1" hangingPunct="1"/>
              <a:t>52</a:t>
            </a:fld>
            <a:endParaRPr lang="en-US" altLang="en-US" sz="1200">
              <a:solidFill>
                <a:schemeClr val="tx1"/>
              </a:solidFill>
            </a:endParaRPr>
          </a:p>
        </p:txBody>
      </p:sp>
      <p:pic>
        <p:nvPicPr>
          <p:cNvPr id="378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0"/>
            <a:ext cx="3567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2"/>
          <p:cNvSpPr txBox="1">
            <a:spLocks noChangeArrowheads="1"/>
          </p:cNvSpPr>
          <p:nvPr/>
        </p:nvSpPr>
        <p:spPr bwMode="auto">
          <a:xfrm>
            <a:off x="339725" y="2089150"/>
            <a:ext cx="447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Resulting Zoomable Flood Map In Browser</a:t>
            </a:r>
          </a:p>
          <a:p>
            <a:pPr algn="l" eaLnBrk="1" hangingPunct="1"/>
            <a:endParaRPr lang="en-US" altLang="en-US" sz="1800">
              <a:solidFill>
                <a:schemeClr val="tx1"/>
              </a:solidFill>
            </a:endParaRPr>
          </a:p>
          <a:p>
            <a:pPr algn="l" eaLnBrk="1" hangingPunct="1"/>
            <a:r>
              <a:rPr lang="en-US" altLang="en-US" sz="1800">
                <a:solidFill>
                  <a:schemeClr val="tx1"/>
                </a:solidFill>
              </a:rPr>
              <a:t>Red: Surface Water (after HAND masking)</a:t>
            </a:r>
          </a:p>
          <a:p>
            <a:pPr algn="l" eaLnBrk="1" hangingPunct="1"/>
            <a:r>
              <a:rPr lang="en-US" altLang="en-US" sz="1800">
                <a:solidFill>
                  <a:schemeClr val="tx1"/>
                </a:solidFill>
              </a:rPr>
              <a:t>Blue: OSM Reference Water</a:t>
            </a:r>
          </a:p>
          <a:p>
            <a:pPr algn="l" eaLnBrk="1" hangingPunct="1"/>
            <a:r>
              <a:rPr lang="en-US" altLang="en-US" sz="1800">
                <a:solidFill>
                  <a:schemeClr val="tx1"/>
                </a:solidFill>
              </a:rPr>
              <a:t>Background: Terrain Map From Mapbox</a:t>
            </a:r>
          </a:p>
        </p:txBody>
      </p:sp>
    </p:spTree>
    <p:extLst>
      <p:ext uri="{BB962C8B-B14F-4D97-AF65-F5344CB8AC3E}">
        <p14:creationId xmlns:p14="http://schemas.microsoft.com/office/powerpoint/2010/main" val="936874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92075"/>
            <a:ext cx="6596062"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p:cNvSpPr txBox="1">
            <a:spLocks noChangeArrowheads="1"/>
          </p:cNvSpPr>
          <p:nvPr/>
        </p:nvSpPr>
        <p:spPr bwMode="auto">
          <a:xfrm>
            <a:off x="1144588" y="319088"/>
            <a:ext cx="3675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OSM Marshes / Swamp / Watersheds</a:t>
            </a:r>
          </a:p>
        </p:txBody>
      </p:sp>
      <p:sp>
        <p:nvSpPr>
          <p:cNvPr id="38916" name="Slide Number Placeholder 4"/>
          <p:cNvSpPr>
            <a:spLocks noGrp="1"/>
          </p:cNvSpPr>
          <p:nvPr/>
        </p:nvSpPr>
        <p:spPr bwMode="auto">
          <a:xfrm>
            <a:off x="6553200" y="62642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r" eaLnBrk="1" hangingPunct="1"/>
            <a:fld id="{E1E03668-1CD9-4796-9028-A90E404A3D6C}" type="slidenum">
              <a:rPr lang="en-US" altLang="en-US" sz="1200">
                <a:solidFill>
                  <a:schemeClr val="tx1"/>
                </a:solidFill>
              </a:rPr>
              <a:pPr algn="r" eaLnBrk="1" hangingPunct="1"/>
              <a:t>53</a:t>
            </a:fld>
            <a:endParaRPr lang="en-US" altLang="en-US" sz="1200">
              <a:solidFill>
                <a:schemeClr val="tx1"/>
              </a:solidFill>
            </a:endParaRPr>
          </a:p>
        </p:txBody>
      </p:sp>
      <p:sp>
        <p:nvSpPr>
          <p:cNvPr id="38917" name="TextBox 5"/>
          <p:cNvSpPr txBox="1">
            <a:spLocks noChangeArrowheads="1"/>
          </p:cNvSpPr>
          <p:nvPr/>
        </p:nvSpPr>
        <p:spPr bwMode="auto">
          <a:xfrm>
            <a:off x="2416175" y="6396038"/>
            <a:ext cx="444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800">
                <a:solidFill>
                  <a:schemeClr val="tx1"/>
                </a:solidFill>
              </a:rPr>
              <a:t>OSM Marshes/Watershed Tags Are Important</a:t>
            </a:r>
          </a:p>
        </p:txBody>
      </p:sp>
    </p:spTree>
    <p:extLst>
      <p:ext uri="{BB962C8B-B14F-4D97-AF65-F5344CB8AC3E}">
        <p14:creationId xmlns:p14="http://schemas.microsoft.com/office/powerpoint/2010/main" val="18609047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685800" y="4441356"/>
            <a:ext cx="1676400" cy="738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endParaRPr lang="en-US" altLang="en-US" sz="1400"/>
          </a:p>
          <a:p>
            <a:endParaRPr lang="en-US" altLang="en-US" sz="1400"/>
          </a:p>
          <a:p>
            <a:endParaRPr lang="en-US" altLang="en-US" sz="1400"/>
          </a:p>
        </p:txBody>
      </p:sp>
      <p:sp>
        <p:nvSpPr>
          <p:cNvPr id="39939" name="TextBox 3"/>
          <p:cNvSpPr txBox="1">
            <a:spLocks noChangeArrowheads="1"/>
          </p:cNvSpPr>
          <p:nvPr/>
        </p:nvSpPr>
        <p:spPr bwMode="auto">
          <a:xfrm>
            <a:off x="2362200" y="1850556"/>
            <a:ext cx="866775" cy="738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Postgres</a:t>
            </a:r>
          </a:p>
          <a:p>
            <a:r>
              <a:rPr lang="en-US" altLang="en-US" sz="1400"/>
              <a:t>Database</a:t>
            </a:r>
          </a:p>
          <a:p>
            <a:r>
              <a:rPr lang="en-US" altLang="en-US" sz="1400"/>
              <a:t>(Joyent)</a:t>
            </a:r>
          </a:p>
        </p:txBody>
      </p:sp>
      <p:sp>
        <p:nvSpPr>
          <p:cNvPr id="39940" name="TextBox 4"/>
          <p:cNvSpPr txBox="1">
            <a:spLocks noChangeArrowheads="1"/>
          </p:cNvSpPr>
          <p:nvPr/>
        </p:nvSpPr>
        <p:spPr bwMode="auto">
          <a:xfrm>
            <a:off x="1371600" y="1966444"/>
            <a:ext cx="68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NRT Satellite</a:t>
            </a:r>
          </a:p>
          <a:p>
            <a:r>
              <a:rPr lang="en-US" altLang="en-US" sz="1200"/>
              <a:t>Data</a:t>
            </a:r>
          </a:p>
        </p:txBody>
      </p:sp>
      <p:sp>
        <p:nvSpPr>
          <p:cNvPr id="39941" name="TextBox 5"/>
          <p:cNvSpPr txBox="1">
            <a:spLocks noChangeArrowheads="1"/>
          </p:cNvSpPr>
          <p:nvPr/>
        </p:nvSpPr>
        <p:spPr bwMode="auto">
          <a:xfrm>
            <a:off x="228600" y="1088556"/>
            <a:ext cx="1292225" cy="7381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Planet OSM</a:t>
            </a:r>
          </a:p>
          <a:p>
            <a:r>
              <a:rPr lang="en-US" altLang="en-US" sz="1400"/>
              <a:t>Baseline Water</a:t>
            </a:r>
          </a:p>
          <a:p>
            <a:r>
              <a:rPr lang="en-US" altLang="en-US" sz="1400"/>
              <a:t>Database</a:t>
            </a:r>
          </a:p>
        </p:txBody>
      </p:sp>
      <p:cxnSp>
        <p:nvCxnSpPr>
          <p:cNvPr id="7" name="Elbow Connector 7"/>
          <p:cNvCxnSpPr>
            <a:stCxn id="39941" idx="3"/>
            <a:endCxn id="39939" idx="0"/>
          </p:cNvCxnSpPr>
          <p:nvPr/>
        </p:nvCxnSpPr>
        <p:spPr>
          <a:xfrm>
            <a:off x="1520825" y="1458444"/>
            <a:ext cx="1274763" cy="39211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9943" name="TextBox 7"/>
          <p:cNvSpPr txBox="1">
            <a:spLocks noChangeArrowheads="1"/>
          </p:cNvSpPr>
          <p:nvPr/>
        </p:nvSpPr>
        <p:spPr bwMode="auto">
          <a:xfrm>
            <a:off x="1371600" y="2993556"/>
            <a:ext cx="1724025" cy="738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Flood Map Processor</a:t>
            </a:r>
          </a:p>
          <a:p>
            <a:r>
              <a:rPr lang="en-US" altLang="en-US" sz="1400"/>
              <a:t>Radarsat.Geobliki.</a:t>
            </a:r>
          </a:p>
          <a:p>
            <a:r>
              <a:rPr lang="en-US" altLang="en-US" sz="1400"/>
              <a:t>Com (Joyent)</a:t>
            </a:r>
          </a:p>
        </p:txBody>
      </p:sp>
      <p:cxnSp>
        <p:nvCxnSpPr>
          <p:cNvPr id="9" name="Straight Arrow Connector 8"/>
          <p:cNvCxnSpPr/>
          <p:nvPr/>
        </p:nvCxnSpPr>
        <p:spPr>
          <a:xfrm>
            <a:off x="1600200" y="2612556"/>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945" name="TextBox 9"/>
          <p:cNvSpPr txBox="1">
            <a:spLocks noChangeArrowheads="1"/>
          </p:cNvSpPr>
          <p:nvPr/>
        </p:nvSpPr>
        <p:spPr bwMode="auto">
          <a:xfrm>
            <a:off x="3276600" y="2937994"/>
            <a:ext cx="1046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Water extent and Flood Maps (KML tiles, MB tiles, OSM tiles)</a:t>
            </a:r>
          </a:p>
        </p:txBody>
      </p:sp>
      <p:cxnSp>
        <p:nvCxnSpPr>
          <p:cNvPr id="11" name="Straight Arrow Connector 10"/>
          <p:cNvCxnSpPr/>
          <p:nvPr/>
        </p:nvCxnSpPr>
        <p:spPr>
          <a:xfrm>
            <a:off x="2667000" y="2612556"/>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947" name="Rectangle 11"/>
          <p:cNvSpPr>
            <a:spLocks noChangeArrowheads="1"/>
          </p:cNvSpPr>
          <p:nvPr/>
        </p:nvSpPr>
        <p:spPr bwMode="auto">
          <a:xfrm>
            <a:off x="2667000" y="2688756"/>
            <a:ext cx="1403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100"/>
              <a:t>Baseline Water Layer</a:t>
            </a:r>
          </a:p>
        </p:txBody>
      </p:sp>
      <p:sp>
        <p:nvSpPr>
          <p:cNvPr id="39948" name="TextBox 12"/>
          <p:cNvSpPr txBox="1">
            <a:spLocks noChangeArrowheads="1"/>
          </p:cNvSpPr>
          <p:nvPr/>
        </p:nvSpPr>
        <p:spPr bwMode="auto">
          <a:xfrm>
            <a:off x="3200400" y="4527081"/>
            <a:ext cx="1589088" cy="739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National Hydrology</a:t>
            </a:r>
          </a:p>
          <a:p>
            <a:r>
              <a:rPr lang="en-US" altLang="en-US" sz="1400"/>
              <a:t>Agency Server W/</a:t>
            </a:r>
          </a:p>
          <a:p>
            <a:r>
              <a:rPr lang="en-US" altLang="en-US" sz="1400"/>
              <a:t>JOSM</a:t>
            </a:r>
          </a:p>
        </p:txBody>
      </p:sp>
      <p:cxnSp>
        <p:nvCxnSpPr>
          <p:cNvPr id="14" name="Elbow Connector 13"/>
          <p:cNvCxnSpPr>
            <a:stCxn id="39943" idx="3"/>
          </p:cNvCxnSpPr>
          <p:nvPr/>
        </p:nvCxnSpPr>
        <p:spPr>
          <a:xfrm>
            <a:off x="3095625" y="3363444"/>
            <a:ext cx="1247775" cy="1154112"/>
          </a:xfrm>
          <a:prstGeom prst="bentConnector3">
            <a:avLst>
              <a:gd name="adj1" fmla="val 9891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9948" idx="3"/>
            <a:endCxn id="39951" idx="1"/>
          </p:cNvCxnSpPr>
          <p:nvPr/>
        </p:nvCxnSpPr>
        <p:spPr>
          <a:xfrm>
            <a:off x="4789488" y="4896969"/>
            <a:ext cx="1493837"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951" name="TextBox 15"/>
          <p:cNvSpPr txBox="1">
            <a:spLocks noChangeArrowheads="1"/>
          </p:cNvSpPr>
          <p:nvPr/>
        </p:nvSpPr>
        <p:spPr bwMode="auto">
          <a:xfrm>
            <a:off x="6283325" y="4746156"/>
            <a:ext cx="2190750" cy="307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National Postgres Database</a:t>
            </a:r>
          </a:p>
        </p:txBody>
      </p:sp>
      <p:sp>
        <p:nvSpPr>
          <p:cNvPr id="39952" name="TextBox 16"/>
          <p:cNvSpPr txBox="1">
            <a:spLocks noChangeArrowheads="1"/>
          </p:cNvSpPr>
          <p:nvPr/>
        </p:nvSpPr>
        <p:spPr bwMode="auto">
          <a:xfrm>
            <a:off x="4813300" y="4481044"/>
            <a:ext cx="1511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Annotated</a:t>
            </a:r>
          </a:p>
          <a:p>
            <a:r>
              <a:rPr lang="en-US" altLang="en-US" sz="1200"/>
              <a:t>High water reference</a:t>
            </a:r>
          </a:p>
          <a:p>
            <a:r>
              <a:rPr lang="en-US" altLang="en-US" sz="1200"/>
              <a:t>Low water reference</a:t>
            </a:r>
          </a:p>
          <a:p>
            <a:r>
              <a:rPr lang="en-US" altLang="en-US" sz="1200"/>
              <a:t>Flood Map</a:t>
            </a:r>
          </a:p>
        </p:txBody>
      </p:sp>
      <p:cxnSp>
        <p:nvCxnSpPr>
          <p:cNvPr id="18" name="Elbow Connector 17"/>
          <p:cNvCxnSpPr>
            <a:stCxn id="39951" idx="3"/>
            <a:endCxn id="39939" idx="3"/>
          </p:cNvCxnSpPr>
          <p:nvPr/>
        </p:nvCxnSpPr>
        <p:spPr>
          <a:xfrm flipH="1" flipV="1">
            <a:off x="3228975" y="2220444"/>
            <a:ext cx="5245100" cy="2679700"/>
          </a:xfrm>
          <a:prstGeom prst="bentConnector3">
            <a:avLst>
              <a:gd name="adj1" fmla="val -435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rot="10800000">
            <a:off x="1524000" y="1240956"/>
            <a:ext cx="1524000" cy="609600"/>
          </a:xfrm>
          <a:prstGeom prst="bentConnector3">
            <a:avLst>
              <a:gd name="adj1" fmla="val -484"/>
            </a:avLst>
          </a:prstGeom>
          <a:ln>
            <a:tailEnd type="arrow"/>
          </a:ln>
        </p:spPr>
        <p:style>
          <a:lnRef idx="2">
            <a:schemeClr val="accent1"/>
          </a:lnRef>
          <a:fillRef idx="0">
            <a:schemeClr val="accent1"/>
          </a:fillRef>
          <a:effectRef idx="1">
            <a:schemeClr val="accent1"/>
          </a:effectRef>
          <a:fontRef idx="minor">
            <a:schemeClr val="tx1"/>
          </a:fontRef>
        </p:style>
      </p:cxnSp>
      <p:sp>
        <p:nvSpPr>
          <p:cNvPr id="39955" name="TextBox 19"/>
          <p:cNvSpPr txBox="1">
            <a:spLocks noChangeArrowheads="1"/>
          </p:cNvSpPr>
          <p:nvPr/>
        </p:nvSpPr>
        <p:spPr bwMode="auto">
          <a:xfrm>
            <a:off x="4724400" y="1969619"/>
            <a:ext cx="1903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Enhanced Water Reference</a:t>
            </a:r>
          </a:p>
          <a:p>
            <a:r>
              <a:rPr lang="en-US" altLang="en-US" sz="1200"/>
              <a:t>and Flood Maps</a:t>
            </a:r>
          </a:p>
        </p:txBody>
      </p:sp>
      <p:sp>
        <p:nvSpPr>
          <p:cNvPr id="39956" name="TextBox 20"/>
          <p:cNvSpPr txBox="1">
            <a:spLocks noChangeArrowheads="1"/>
          </p:cNvSpPr>
          <p:nvPr/>
        </p:nvSpPr>
        <p:spPr bwMode="auto">
          <a:xfrm>
            <a:off x="3057525" y="5812956"/>
            <a:ext cx="1201738" cy="8318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Mobile Platform</a:t>
            </a:r>
          </a:p>
          <a:p>
            <a:r>
              <a:rPr lang="en-US" altLang="en-US" sz="1200"/>
              <a:t>Track Collector</a:t>
            </a:r>
          </a:p>
          <a:p>
            <a:r>
              <a:rPr lang="en-US" altLang="en-US" sz="1200"/>
              <a:t>For Field Data</a:t>
            </a:r>
          </a:p>
          <a:p>
            <a:endParaRPr lang="en-US" altLang="en-US" sz="1200"/>
          </a:p>
        </p:txBody>
      </p:sp>
      <p:sp>
        <p:nvSpPr>
          <p:cNvPr id="39957" name="TextBox 21"/>
          <p:cNvSpPr txBox="1">
            <a:spLocks noChangeArrowheads="1"/>
          </p:cNvSpPr>
          <p:nvPr/>
        </p:nvSpPr>
        <p:spPr bwMode="auto">
          <a:xfrm>
            <a:off x="1054100" y="5760569"/>
            <a:ext cx="1547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100"/>
              <a:t>Automated Time Stamp</a:t>
            </a:r>
          </a:p>
        </p:txBody>
      </p:sp>
      <p:sp>
        <p:nvSpPr>
          <p:cNvPr id="39958" name="TextBox 22"/>
          <p:cNvSpPr txBox="1">
            <a:spLocks noChangeArrowheads="1"/>
          </p:cNvSpPr>
          <p:nvPr/>
        </p:nvSpPr>
        <p:spPr bwMode="auto">
          <a:xfrm>
            <a:off x="762000" y="5970119"/>
            <a:ext cx="169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GPS Stamp for shoreline</a:t>
            </a:r>
          </a:p>
          <a:p>
            <a:r>
              <a:rPr lang="en-US" altLang="en-US" sz="1200"/>
              <a:t>(Lat, Long, Altitude)</a:t>
            </a:r>
          </a:p>
        </p:txBody>
      </p:sp>
      <p:sp>
        <p:nvSpPr>
          <p:cNvPr id="39959" name="TextBox 23"/>
          <p:cNvSpPr txBox="1">
            <a:spLocks noChangeArrowheads="1"/>
          </p:cNvSpPr>
          <p:nvPr/>
        </p:nvSpPr>
        <p:spPr bwMode="auto">
          <a:xfrm>
            <a:off x="803275" y="6389219"/>
            <a:ext cx="1482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100"/>
              <a:t>User Name/ User Type</a:t>
            </a:r>
          </a:p>
        </p:txBody>
      </p:sp>
      <p:sp>
        <p:nvSpPr>
          <p:cNvPr id="25" name="TextBox 24"/>
          <p:cNvSpPr txBox="1"/>
          <p:nvPr/>
        </p:nvSpPr>
        <p:spPr>
          <a:xfrm>
            <a:off x="4581525" y="5350995"/>
            <a:ext cx="4331494" cy="2308324"/>
          </a:xfrm>
          <a:prstGeom prst="rect">
            <a:avLst/>
          </a:prstGeom>
          <a:noFill/>
        </p:spPr>
        <p:txBody>
          <a:bodyPr wrap="square">
            <a:spAutoFit/>
          </a:bodyPr>
          <a:lstStyle/>
          <a:p>
            <a:pPr>
              <a:defRPr/>
            </a:pPr>
            <a:r>
              <a:rPr lang="en-US" sz="1200" dirty="0"/>
              <a:t>Edit polygons:</a:t>
            </a:r>
          </a:p>
          <a:p>
            <a:pPr marL="285750" indent="-285750">
              <a:buFont typeface="Arial" pitchFamily="34" charset="0"/>
              <a:buChar char="•"/>
              <a:defRPr/>
            </a:pPr>
            <a:r>
              <a:rPr lang="en-US" sz="1100" dirty="0"/>
              <a:t>Drought OR</a:t>
            </a:r>
          </a:p>
          <a:p>
            <a:pPr marL="285750" indent="-285750">
              <a:buFont typeface="Arial" pitchFamily="34" charset="0"/>
              <a:buChar char="•"/>
              <a:defRPr/>
            </a:pPr>
            <a:r>
              <a:rPr lang="en-US" sz="1100" dirty="0"/>
              <a:t>Low Normal OR</a:t>
            </a:r>
          </a:p>
          <a:p>
            <a:pPr marL="285750" indent="-285750">
              <a:buFont typeface="Arial" pitchFamily="34" charset="0"/>
              <a:buChar char="•"/>
              <a:defRPr/>
            </a:pPr>
            <a:r>
              <a:rPr lang="en-US" sz="1100" dirty="0"/>
              <a:t>High Normal  OR</a:t>
            </a:r>
          </a:p>
          <a:p>
            <a:pPr marL="285750" indent="-285750">
              <a:buFont typeface="Arial" pitchFamily="34" charset="0"/>
              <a:buChar char="•"/>
              <a:defRPr/>
            </a:pPr>
            <a:r>
              <a:rPr lang="en-US" sz="1100" dirty="0"/>
              <a:t>Not flooded:  misclassified as flooded</a:t>
            </a:r>
          </a:p>
          <a:p>
            <a:pPr marL="285750" indent="-285750">
              <a:buFont typeface="Arial" pitchFamily="34" charset="0"/>
              <a:buChar char="•"/>
              <a:defRPr/>
            </a:pPr>
            <a:r>
              <a:rPr lang="en-US" sz="1100" dirty="0"/>
              <a:t>Flooded:  misclassification due to deep slope reflection  OR</a:t>
            </a:r>
          </a:p>
          <a:p>
            <a:pPr marL="285750" indent="-285750">
              <a:buFont typeface="Arial" pitchFamily="34" charset="0"/>
              <a:buChar char="•"/>
              <a:defRPr/>
            </a:pPr>
            <a:r>
              <a:rPr lang="en-US" sz="1100" dirty="0"/>
              <a:t>Flooded:  misclassification due to dry flat surface  OR</a:t>
            </a:r>
          </a:p>
          <a:p>
            <a:pPr marL="285750" indent="-285750">
              <a:buFont typeface="Arial" pitchFamily="34" charset="0"/>
              <a:buChar char="•"/>
              <a:defRPr/>
            </a:pPr>
            <a:r>
              <a:rPr lang="en-US" sz="1100" dirty="0"/>
              <a:t>Flooded:  misclassification due to vegetation cover  OR</a:t>
            </a:r>
          </a:p>
          <a:p>
            <a:pPr marL="285750" indent="-285750">
              <a:buFont typeface="Arial" pitchFamily="34" charset="0"/>
              <a:buChar char="•"/>
              <a:defRPr/>
            </a:pPr>
            <a:r>
              <a:rPr lang="en-US" sz="1100" dirty="0"/>
              <a:t>Flooded:  misclassification due to other </a:t>
            </a:r>
          </a:p>
          <a:p>
            <a:pPr>
              <a:defRPr/>
            </a:pPr>
            <a:r>
              <a:rPr lang="en-US" sz="1100" dirty="0"/>
              <a:t>Enter Notes</a:t>
            </a:r>
          </a:p>
          <a:p>
            <a:pPr marL="171450" indent="-171450">
              <a:buFont typeface="Arial"/>
              <a:buChar char="•"/>
              <a:defRPr/>
            </a:pPr>
            <a:r>
              <a:rPr lang="en-US" sz="1100" dirty="0"/>
              <a:t>Input data source (field measurement/ other:  describe)</a:t>
            </a:r>
          </a:p>
          <a:p>
            <a:pPr marL="171450" indent="-171450">
              <a:buFont typeface="Arial"/>
              <a:buChar char="•"/>
              <a:defRPr/>
            </a:pPr>
            <a:r>
              <a:rPr lang="en-US" sz="1100" dirty="0"/>
              <a:t>Land Cover Type</a:t>
            </a:r>
          </a:p>
          <a:p>
            <a:pPr marL="171450" indent="-171450">
              <a:buFont typeface="Arial"/>
              <a:buChar char="•"/>
              <a:defRPr/>
            </a:pPr>
            <a:r>
              <a:rPr lang="en-US" sz="1100" dirty="0"/>
              <a:t>text</a:t>
            </a:r>
          </a:p>
        </p:txBody>
      </p:sp>
      <p:cxnSp>
        <p:nvCxnSpPr>
          <p:cNvPr id="26" name="Straight Arrow Connector 25"/>
          <p:cNvCxnSpPr/>
          <p:nvPr/>
        </p:nvCxnSpPr>
        <p:spPr>
          <a:xfrm>
            <a:off x="2514600" y="5916144"/>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9958" idx="3"/>
          </p:cNvCxnSpPr>
          <p:nvPr/>
        </p:nvCxnSpPr>
        <p:spPr>
          <a:xfrm flipV="1">
            <a:off x="2460625" y="6192369"/>
            <a:ext cx="576263"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963" name="TextBox 27"/>
          <p:cNvSpPr txBox="1">
            <a:spLocks noChangeArrowheads="1"/>
          </p:cNvSpPr>
          <p:nvPr/>
        </p:nvSpPr>
        <p:spPr bwMode="auto">
          <a:xfrm>
            <a:off x="914400" y="4541369"/>
            <a:ext cx="1600200" cy="738187"/>
          </a:xfrm>
          <a:prstGeom prst="rect">
            <a:avLst/>
          </a:prstGeom>
          <a:solidFill>
            <a:schemeClr val="bg1"/>
          </a:solidFill>
          <a:ln w="9525">
            <a:solidFill>
              <a:schemeClr val="accent1"/>
            </a:solidFill>
            <a:miter lim="800000"/>
            <a:headEnd/>
            <a:tailEnd/>
          </a:ln>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Regional Hydrology</a:t>
            </a:r>
          </a:p>
          <a:p>
            <a:r>
              <a:rPr lang="en-US" altLang="en-US" sz="1400"/>
              <a:t>SME Server W/</a:t>
            </a:r>
          </a:p>
          <a:p>
            <a:r>
              <a:rPr lang="en-US" altLang="en-US" sz="1400"/>
              <a:t>JOSM</a:t>
            </a:r>
          </a:p>
        </p:txBody>
      </p:sp>
      <p:cxnSp>
        <p:nvCxnSpPr>
          <p:cNvPr id="29" name="Straight Arrow Connector 28"/>
          <p:cNvCxnSpPr/>
          <p:nvPr/>
        </p:nvCxnSpPr>
        <p:spPr>
          <a:xfrm flipH="1">
            <a:off x="2514600" y="4669956"/>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514600" y="5050956"/>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0800000">
            <a:off x="1066800" y="5279556"/>
            <a:ext cx="2209800" cy="381000"/>
          </a:xfrm>
          <a:prstGeom prst="bentConnector3">
            <a:avLst>
              <a:gd name="adj1" fmla="val 9973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276600" y="5660556"/>
            <a:ext cx="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Elbow Connector 139"/>
          <p:cNvCxnSpPr>
            <a:stCxn id="39959" idx="1"/>
          </p:cNvCxnSpPr>
          <p:nvPr/>
        </p:nvCxnSpPr>
        <p:spPr>
          <a:xfrm rot="10800000" flipH="1">
            <a:off x="803275" y="4822356"/>
            <a:ext cx="111125" cy="1698625"/>
          </a:xfrm>
          <a:prstGeom prst="bentConnector4">
            <a:avLst>
              <a:gd name="adj1" fmla="val -204635"/>
              <a:gd name="adj2" fmla="val 9987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156"/>
          <p:cNvCxnSpPr>
            <a:endCxn id="39963" idx="2"/>
          </p:cNvCxnSpPr>
          <p:nvPr/>
        </p:nvCxnSpPr>
        <p:spPr>
          <a:xfrm rot="10800000">
            <a:off x="1714500" y="5279556"/>
            <a:ext cx="2857500" cy="22860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733800" y="5279556"/>
            <a:ext cx="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9951" idx="2"/>
          </p:cNvCxnSpPr>
          <p:nvPr/>
        </p:nvCxnSpPr>
        <p:spPr>
          <a:xfrm>
            <a:off x="7378700" y="5054131"/>
            <a:ext cx="12700" cy="3016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972" name="TextBox 36"/>
          <p:cNvSpPr txBox="1">
            <a:spLocks noChangeArrowheads="1"/>
          </p:cNvSpPr>
          <p:nvPr/>
        </p:nvSpPr>
        <p:spPr bwMode="auto">
          <a:xfrm>
            <a:off x="6553200" y="5355756"/>
            <a:ext cx="182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publish corrected map</a:t>
            </a:r>
          </a:p>
        </p:txBody>
      </p:sp>
      <p:cxnSp>
        <p:nvCxnSpPr>
          <p:cNvPr id="38" name="Straight Arrow Connector 37"/>
          <p:cNvCxnSpPr>
            <a:stCxn id="39943" idx="3"/>
          </p:cNvCxnSpPr>
          <p:nvPr/>
        </p:nvCxnSpPr>
        <p:spPr>
          <a:xfrm>
            <a:off x="3095625" y="3363444"/>
            <a:ext cx="2162175" cy="11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974" name="TextBox 38"/>
          <p:cNvSpPr txBox="1">
            <a:spLocks noChangeArrowheads="1"/>
          </p:cNvSpPr>
          <p:nvPr/>
        </p:nvSpPr>
        <p:spPr bwMode="auto">
          <a:xfrm>
            <a:off x="5257800" y="3222156"/>
            <a:ext cx="1420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400"/>
              <a:t>publish NRT map</a:t>
            </a:r>
          </a:p>
        </p:txBody>
      </p:sp>
      <p:cxnSp>
        <p:nvCxnSpPr>
          <p:cNvPr id="40" name="Elbow Connector 39"/>
          <p:cNvCxnSpPr/>
          <p:nvPr/>
        </p:nvCxnSpPr>
        <p:spPr>
          <a:xfrm rot="16200000" flipV="1">
            <a:off x="-1143000" y="3450756"/>
            <a:ext cx="3810000" cy="609600"/>
          </a:xfrm>
          <a:prstGeom prst="bentConnector3">
            <a:avLst>
              <a:gd name="adj1" fmla="val -318"/>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9976" name="TextBox 40"/>
          <p:cNvSpPr txBox="1">
            <a:spLocks noChangeArrowheads="1"/>
          </p:cNvSpPr>
          <p:nvPr/>
        </p:nvSpPr>
        <p:spPr bwMode="auto">
          <a:xfrm>
            <a:off x="3168875" y="156942"/>
            <a:ext cx="58404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3200" dirty="0">
                <a:solidFill>
                  <a:schemeClr val="bg1"/>
                </a:solidFill>
              </a:rPr>
              <a:t>OSM Field Validation Approach</a:t>
            </a:r>
          </a:p>
        </p:txBody>
      </p:sp>
      <p:sp>
        <p:nvSpPr>
          <p:cNvPr id="39977" name="TextBox 40"/>
          <p:cNvSpPr txBox="1">
            <a:spLocks noChangeArrowheads="1"/>
          </p:cNvSpPr>
          <p:nvPr/>
        </p:nvSpPr>
        <p:spPr bwMode="auto">
          <a:xfrm>
            <a:off x="8743950" y="7308381"/>
            <a:ext cx="338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r>
              <a:rPr lang="en-US" altLang="en-US" sz="1200"/>
              <a:t>36</a:t>
            </a:r>
          </a:p>
        </p:txBody>
      </p:sp>
    </p:spTree>
    <p:extLst>
      <p:ext uri="{BB962C8B-B14F-4D97-AF65-F5344CB8AC3E}">
        <p14:creationId xmlns:p14="http://schemas.microsoft.com/office/powerpoint/2010/main" val="26063230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nvSpPr>
        <p:spPr bwMode="auto">
          <a:xfrm>
            <a:off x="7258050" y="6453188"/>
            <a:ext cx="163988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r" eaLnBrk="1" hangingPunct="1"/>
            <a:fld id="{08F1860A-FACB-4F86-8962-5175A4BD1A61}" type="slidenum">
              <a:rPr lang="en-US" altLang="en-US" sz="1200">
                <a:solidFill>
                  <a:srgbClr val="002569"/>
                </a:solidFill>
                <a:latin typeface="Calibri" pitchFamily="34" charset="0"/>
                <a:ea typeface="ＭＳ Ｐゴシック" pitchFamily="34" charset="-128"/>
                <a:cs typeface="Calibri" pitchFamily="34" charset="0"/>
              </a:rPr>
              <a:pPr algn="r" eaLnBrk="1" hangingPunct="1"/>
              <a:t>55</a:t>
            </a:fld>
            <a:endParaRPr lang="en-US" altLang="en-US" sz="1200">
              <a:solidFill>
                <a:srgbClr val="002569"/>
              </a:solidFill>
              <a:latin typeface="Calibri" pitchFamily="34" charset="0"/>
              <a:ea typeface="ＭＳ Ｐゴシック" pitchFamily="34" charset="-128"/>
              <a:cs typeface="Calibri" pitchFamily="34" charset="0"/>
            </a:endParaRPr>
          </a:p>
        </p:txBody>
      </p:sp>
      <p:sp>
        <p:nvSpPr>
          <p:cNvPr id="4" name="TextBox 5"/>
          <p:cNvSpPr txBox="1"/>
          <p:nvPr/>
        </p:nvSpPr>
        <p:spPr>
          <a:xfrm>
            <a:off x="1007363" y="-224"/>
            <a:ext cx="9144000" cy="646331"/>
          </a:xfrm>
          <a:prstGeom prst="rect">
            <a:avLst/>
          </a:prstGeom>
          <a:noFill/>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r>
              <a:rPr lang="en-US" dirty="0">
                <a:solidFill>
                  <a:schemeClr val="bg1"/>
                </a:solidFill>
                <a:latin typeface="+mj-lt"/>
                <a:cs typeface="Arial" pitchFamily="34" charset="0"/>
              </a:rPr>
              <a:t>Ground Cal/Val Exercise with Radarsat, EO-1, Ground Team, Helicopter team, OpenStreetMap, Crowd Sourcing on </a:t>
            </a:r>
            <a:r>
              <a:rPr lang="en-US" dirty="0" err="1">
                <a:solidFill>
                  <a:schemeClr val="bg1"/>
                </a:solidFill>
                <a:latin typeface="+mj-lt"/>
                <a:cs typeface="Arial" pitchFamily="34" charset="0"/>
              </a:rPr>
              <a:t>Kavango</a:t>
            </a:r>
            <a:r>
              <a:rPr lang="en-US" dirty="0">
                <a:solidFill>
                  <a:schemeClr val="bg1"/>
                </a:solidFill>
                <a:latin typeface="+mj-lt"/>
                <a:cs typeface="Arial" pitchFamily="34" charset="0"/>
              </a:rPr>
              <a:t> river in Namibia 1-30-13</a:t>
            </a:r>
          </a:p>
        </p:txBody>
      </p:sp>
      <p:grpSp>
        <p:nvGrpSpPr>
          <p:cNvPr id="40965" name="Group 4"/>
          <p:cNvGrpSpPr>
            <a:grpSpLocks/>
          </p:cNvGrpSpPr>
          <p:nvPr/>
        </p:nvGrpSpPr>
        <p:grpSpPr bwMode="auto">
          <a:xfrm>
            <a:off x="538163" y="836613"/>
            <a:ext cx="8101012" cy="6021387"/>
            <a:chOff x="1219200" y="1143000"/>
            <a:chExt cx="7259229" cy="5282742"/>
          </a:xfrm>
        </p:grpSpPr>
        <p:pic>
          <p:nvPicPr>
            <p:cNvPr id="40966" name="Picture 5" descr="Radarsat-EO-1 Divindu OSM Fusion v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7259229" cy="528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2057077" y="2971695"/>
              <a:ext cx="152212" cy="91504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968" name="TextBox 11"/>
            <p:cNvSpPr txBox="1">
              <a:spLocks noChangeArrowheads="1"/>
            </p:cNvSpPr>
            <p:nvPr/>
          </p:nvSpPr>
          <p:spPr bwMode="auto">
            <a:xfrm>
              <a:off x="1219200" y="2286000"/>
              <a:ext cx="1905000" cy="4050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200">
                  <a:solidFill>
                    <a:schemeClr val="bg1"/>
                  </a:solidFill>
                  <a:latin typeface="Arial" charset="0"/>
                  <a:ea typeface="ＭＳ Ｐゴシック" pitchFamily="34" charset="-128"/>
                </a:rPr>
                <a:t>EO-1 Water Edge Detection (red)</a:t>
              </a:r>
            </a:p>
          </p:txBody>
        </p:sp>
        <p:cxnSp>
          <p:nvCxnSpPr>
            <p:cNvPr id="9" name="Straight Arrow Connector 8"/>
            <p:cNvCxnSpPr/>
            <p:nvPr/>
          </p:nvCxnSpPr>
          <p:spPr>
            <a:xfrm flipH="1">
              <a:off x="3047165" y="2133253"/>
              <a:ext cx="305847" cy="160028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970" name="TextBox 13"/>
            <p:cNvSpPr txBox="1">
              <a:spLocks noChangeArrowheads="1"/>
            </p:cNvSpPr>
            <p:nvPr/>
          </p:nvSpPr>
          <p:spPr bwMode="auto">
            <a:xfrm>
              <a:off x="2590800" y="1752600"/>
              <a:ext cx="3342064" cy="2430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200">
                  <a:solidFill>
                    <a:schemeClr val="bg1"/>
                  </a:solidFill>
                  <a:latin typeface="Arial" charset="0"/>
                  <a:ea typeface="ＭＳ Ｐゴシック" pitchFamily="34" charset="-128"/>
                </a:rPr>
                <a:t>Radarsat Water Edge Detection (yellow polygon)</a:t>
              </a:r>
            </a:p>
          </p:txBody>
        </p:sp>
        <p:cxnSp>
          <p:nvCxnSpPr>
            <p:cNvPr id="11" name="Straight Arrow Connector 10"/>
            <p:cNvCxnSpPr/>
            <p:nvPr/>
          </p:nvCxnSpPr>
          <p:spPr>
            <a:xfrm flipH="1">
              <a:off x="3657436" y="2971695"/>
              <a:ext cx="458058" cy="76184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972" name="TextBox 15"/>
            <p:cNvSpPr txBox="1">
              <a:spLocks noChangeArrowheads="1"/>
            </p:cNvSpPr>
            <p:nvPr/>
          </p:nvSpPr>
          <p:spPr bwMode="auto">
            <a:xfrm>
              <a:off x="3505200" y="2667000"/>
              <a:ext cx="3666526" cy="2430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200">
                  <a:solidFill>
                    <a:schemeClr val="bg1"/>
                  </a:solidFill>
                  <a:latin typeface="Arial" charset="0"/>
                  <a:ea typeface="ＭＳ Ｐゴシック" pitchFamily="34" charset="-128"/>
                </a:rPr>
                <a:t>Team 1 walking bank to collect  GPS point s (red X’s) </a:t>
              </a:r>
            </a:p>
          </p:txBody>
        </p:sp>
        <p:sp>
          <p:nvSpPr>
            <p:cNvPr id="40973" name="TextBox 16"/>
            <p:cNvSpPr txBox="1">
              <a:spLocks noChangeArrowheads="1"/>
            </p:cNvSpPr>
            <p:nvPr/>
          </p:nvSpPr>
          <p:spPr bwMode="auto">
            <a:xfrm>
              <a:off x="1828800" y="5486400"/>
              <a:ext cx="1676400" cy="5670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200">
                  <a:solidFill>
                    <a:schemeClr val="bg1"/>
                  </a:solidFill>
                  <a:latin typeface="Arial" charset="0"/>
                  <a:ea typeface="ＭＳ Ｐゴシック" pitchFamily="34" charset="-128"/>
                </a:rPr>
                <a:t>Team 2 walking bank to collect  GPS point s (green X’s) </a:t>
              </a:r>
            </a:p>
          </p:txBody>
        </p:sp>
        <p:cxnSp>
          <p:nvCxnSpPr>
            <p:cNvPr id="14" name="Straight Arrow Connector 13"/>
            <p:cNvCxnSpPr/>
            <p:nvPr/>
          </p:nvCxnSpPr>
          <p:spPr>
            <a:xfrm flipV="1">
              <a:off x="2057077" y="4343565"/>
              <a:ext cx="152212" cy="114345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742742" y="4037157"/>
              <a:ext cx="2819477" cy="137326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976" name="TextBox 19"/>
            <p:cNvSpPr txBox="1">
              <a:spLocks noChangeArrowheads="1"/>
            </p:cNvSpPr>
            <p:nvPr/>
          </p:nvSpPr>
          <p:spPr bwMode="auto">
            <a:xfrm>
              <a:off x="5105400" y="4191000"/>
              <a:ext cx="2743876" cy="2430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600" b="1">
                  <a:solidFill>
                    <a:schemeClr val="tx2"/>
                  </a:solidFill>
                  <a:latin typeface="Times New Roman" pitchFamily="18" charset="0"/>
                </a:defRPr>
              </a:lvl1pPr>
              <a:lvl2pPr marL="742950" indent="-285750" defTabSz="457200">
                <a:defRPr sz="3600" b="1">
                  <a:solidFill>
                    <a:schemeClr val="tx2"/>
                  </a:solidFill>
                  <a:latin typeface="Times New Roman" pitchFamily="18" charset="0"/>
                </a:defRPr>
              </a:lvl2pPr>
              <a:lvl3pPr marL="1143000" indent="-228600" defTabSz="457200">
                <a:defRPr sz="3600" b="1">
                  <a:solidFill>
                    <a:schemeClr val="tx2"/>
                  </a:solidFill>
                  <a:latin typeface="Times New Roman" pitchFamily="18" charset="0"/>
                </a:defRPr>
              </a:lvl3pPr>
              <a:lvl4pPr marL="1600200" indent="-228600" defTabSz="457200">
                <a:defRPr sz="3600" b="1">
                  <a:solidFill>
                    <a:schemeClr val="tx2"/>
                  </a:solidFill>
                  <a:latin typeface="Times New Roman" pitchFamily="18" charset="0"/>
                </a:defRPr>
              </a:lvl4pPr>
              <a:lvl5pPr marL="2057400" indent="-228600" defTabSz="457200">
                <a:defRPr sz="3600" b="1">
                  <a:solidFill>
                    <a:schemeClr val="tx2"/>
                  </a:solidFill>
                  <a:latin typeface="Times New Roman" pitchFamily="18" charset="0"/>
                </a:defRPr>
              </a:lvl5pPr>
              <a:lvl6pPr marL="2514600" indent="-228600" algn="ctr" defTabSz="457200" eaLnBrk="0" fontAlgn="base" hangingPunct="0">
                <a:spcBef>
                  <a:spcPct val="0"/>
                </a:spcBef>
                <a:spcAft>
                  <a:spcPct val="0"/>
                </a:spcAft>
                <a:defRPr sz="3600" b="1">
                  <a:solidFill>
                    <a:schemeClr val="tx2"/>
                  </a:solidFill>
                  <a:latin typeface="Times New Roman" pitchFamily="18" charset="0"/>
                </a:defRPr>
              </a:lvl6pPr>
              <a:lvl7pPr marL="2971800" indent="-228600" algn="ctr" defTabSz="457200" eaLnBrk="0" fontAlgn="base" hangingPunct="0">
                <a:spcBef>
                  <a:spcPct val="0"/>
                </a:spcBef>
                <a:spcAft>
                  <a:spcPct val="0"/>
                </a:spcAft>
                <a:defRPr sz="3600" b="1">
                  <a:solidFill>
                    <a:schemeClr val="tx2"/>
                  </a:solidFill>
                  <a:latin typeface="Times New Roman" pitchFamily="18" charset="0"/>
                </a:defRPr>
              </a:lvl7pPr>
              <a:lvl8pPr marL="3429000" indent="-228600" algn="ctr" defTabSz="457200" eaLnBrk="0" fontAlgn="base" hangingPunct="0">
                <a:spcBef>
                  <a:spcPct val="0"/>
                </a:spcBef>
                <a:spcAft>
                  <a:spcPct val="0"/>
                </a:spcAft>
                <a:defRPr sz="3600" b="1">
                  <a:solidFill>
                    <a:schemeClr val="tx2"/>
                  </a:solidFill>
                  <a:latin typeface="Times New Roman" pitchFamily="18" charset="0"/>
                </a:defRPr>
              </a:lvl8pPr>
              <a:lvl9pPr marL="3886200" indent="-228600" algn="ctr" defTabSz="457200" eaLnBrk="0" fontAlgn="base" hangingPunct="0">
                <a:spcBef>
                  <a:spcPct val="0"/>
                </a:spcBef>
                <a:spcAft>
                  <a:spcPct val="0"/>
                </a:spcAft>
                <a:defRPr sz="3600" b="1">
                  <a:solidFill>
                    <a:schemeClr val="tx2"/>
                  </a:solidFill>
                  <a:latin typeface="Times New Roman" pitchFamily="18" charset="0"/>
                </a:defRPr>
              </a:lvl9pPr>
            </a:lstStyle>
            <a:p>
              <a:pPr algn="l" eaLnBrk="1" hangingPunct="1"/>
              <a:r>
                <a:rPr lang="en-US" altLang="en-US" sz="1200">
                  <a:solidFill>
                    <a:schemeClr val="bg1"/>
                  </a:solidFill>
                  <a:latin typeface="Arial" charset="0"/>
                  <a:ea typeface="ＭＳ Ｐゴシック" pitchFamily="34" charset="-128"/>
                </a:rPr>
                <a:t>One of 500 GPS photos from helicopter</a:t>
              </a:r>
            </a:p>
          </p:txBody>
        </p:sp>
      </p:grpSp>
    </p:spTree>
    <p:extLst>
      <p:ext uri="{BB962C8B-B14F-4D97-AF65-F5344CB8AC3E}">
        <p14:creationId xmlns:p14="http://schemas.microsoft.com/office/powerpoint/2010/main" val="24570995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Divindu -EO1-Radarsat-Zac track-Stu track 1-30-13.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052513"/>
            <a:ext cx="807878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566505" y="-187097"/>
            <a:ext cx="9056472" cy="1143001"/>
          </a:xfrm>
          <a:prstGeom prst="rect">
            <a:avLst/>
          </a:prstGeom>
          <a:noFill/>
          <a:ln w="9525">
            <a:noFill/>
            <a:miter lim="800000"/>
            <a:headEnd/>
            <a:tailEnd/>
          </a:ln>
        </p:spPr>
        <p:txBody>
          <a:bodyPr lIns="91397" tIns="45698" rIns="91397" bIns="45698"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defTabSz="912813">
              <a:defRPr/>
            </a:pPr>
            <a:r>
              <a:rPr lang="en-US" sz="2000" dirty="0">
                <a:solidFill>
                  <a:schemeClr val="bg1"/>
                </a:solidFill>
                <a:latin typeface="+mj-lt"/>
                <a:ea typeface="+mn-ea"/>
              </a:rPr>
              <a:t>Integrated Water Edge Detection Display with Boat GPS </a:t>
            </a:r>
            <a:r>
              <a:rPr lang="en-US" sz="2000" dirty="0" smtClean="0">
                <a:solidFill>
                  <a:schemeClr val="bg1"/>
                </a:solidFill>
                <a:latin typeface="+mj-lt"/>
                <a:ea typeface="+mn-ea"/>
              </a:rPr>
              <a:t>Measurements,</a:t>
            </a:r>
          </a:p>
          <a:p>
            <a:pPr algn="ctr" defTabSz="912813">
              <a:defRPr/>
            </a:pPr>
            <a:r>
              <a:rPr lang="en-US" sz="2000" dirty="0" smtClean="0">
                <a:solidFill>
                  <a:schemeClr val="bg1"/>
                </a:solidFill>
                <a:latin typeface="+mj-lt"/>
                <a:ea typeface="+mn-ea"/>
              </a:rPr>
              <a:t>GPS </a:t>
            </a:r>
            <a:r>
              <a:rPr lang="en-US" sz="2000" dirty="0">
                <a:solidFill>
                  <a:schemeClr val="bg1"/>
                </a:solidFill>
                <a:latin typeface="+mj-lt"/>
                <a:ea typeface="+mn-ea"/>
              </a:rPr>
              <a:t>located photos, </a:t>
            </a:r>
            <a:r>
              <a:rPr lang="en-US" sz="2000" dirty="0">
                <a:solidFill>
                  <a:schemeClr val="bg1"/>
                </a:solidFill>
                <a:latin typeface="+mj-lt"/>
                <a:ea typeface="+mn-ea"/>
              </a:rPr>
              <a:t>Radarsat/EO-1 water edge detections</a:t>
            </a:r>
          </a:p>
        </p:txBody>
      </p:sp>
      <p:cxnSp>
        <p:nvCxnSpPr>
          <p:cNvPr id="4" name="Straight Arrow Connector 3"/>
          <p:cNvCxnSpPr/>
          <p:nvPr/>
        </p:nvCxnSpPr>
        <p:spPr>
          <a:xfrm flipH="1">
            <a:off x="5381625" y="2652713"/>
            <a:ext cx="533400" cy="2438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989" name="TextBox 12"/>
          <p:cNvSpPr txBox="1">
            <a:spLocks noChangeArrowheads="1"/>
          </p:cNvSpPr>
          <p:nvPr/>
        </p:nvSpPr>
        <p:spPr bwMode="auto">
          <a:xfrm>
            <a:off x="4086225" y="2043113"/>
            <a:ext cx="4495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pPr algn="l"/>
            <a:r>
              <a:rPr lang="en-US" altLang="en-US" sz="1400">
                <a:solidFill>
                  <a:schemeClr val="bg1"/>
                </a:solidFill>
                <a:latin typeface="Arial" charset="0"/>
                <a:ea typeface="ＭＳ Ｐゴシック" pitchFamily="34" charset="-128"/>
              </a:rPr>
              <a:t>Boat Team 1 track walking bank to collect  GPS point s (purple track)</a:t>
            </a:r>
          </a:p>
        </p:txBody>
      </p:sp>
      <p:sp>
        <p:nvSpPr>
          <p:cNvPr id="41990" name="TextBox 12"/>
          <p:cNvSpPr txBox="1">
            <a:spLocks noChangeArrowheads="1"/>
          </p:cNvSpPr>
          <p:nvPr/>
        </p:nvSpPr>
        <p:spPr bwMode="auto">
          <a:xfrm>
            <a:off x="885825" y="5853113"/>
            <a:ext cx="45720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pPr algn="l"/>
            <a:r>
              <a:rPr lang="en-US" altLang="en-US" sz="1400">
                <a:solidFill>
                  <a:schemeClr val="bg1"/>
                </a:solidFill>
                <a:latin typeface="Arial" charset="0"/>
                <a:ea typeface="ＭＳ Ｐゴシック" pitchFamily="34" charset="-128"/>
              </a:rPr>
              <a:t>Boat Team 2 track walking bank to collect  GPS points  (orange track with numbered waypoints)</a:t>
            </a:r>
          </a:p>
        </p:txBody>
      </p:sp>
      <p:cxnSp>
        <p:nvCxnSpPr>
          <p:cNvPr id="7" name="Straight Arrow Connector 6"/>
          <p:cNvCxnSpPr/>
          <p:nvPr/>
        </p:nvCxnSpPr>
        <p:spPr>
          <a:xfrm flipV="1">
            <a:off x="2714625" y="4786313"/>
            <a:ext cx="685800" cy="10668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171825" y="1966913"/>
            <a:ext cx="76200" cy="914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993" name="TextBox 9"/>
          <p:cNvSpPr txBox="1">
            <a:spLocks noChangeArrowheads="1"/>
          </p:cNvSpPr>
          <p:nvPr/>
        </p:nvSpPr>
        <p:spPr bwMode="auto">
          <a:xfrm>
            <a:off x="2409825" y="1585913"/>
            <a:ext cx="5181600" cy="371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pPr algn="l"/>
            <a:r>
              <a:rPr lang="en-US" altLang="en-US" sz="1800">
                <a:solidFill>
                  <a:schemeClr val="bg1"/>
                </a:solidFill>
                <a:latin typeface="Arial" charset="0"/>
                <a:ea typeface="ＭＳ Ｐゴシック" pitchFamily="34" charset="-128"/>
              </a:rPr>
              <a:t>Radarsat Water Edge Detection (yellow polygon)</a:t>
            </a:r>
          </a:p>
        </p:txBody>
      </p:sp>
      <p:cxnSp>
        <p:nvCxnSpPr>
          <p:cNvPr id="10" name="Straight Arrow Connector 9"/>
          <p:cNvCxnSpPr/>
          <p:nvPr/>
        </p:nvCxnSpPr>
        <p:spPr>
          <a:xfrm flipV="1">
            <a:off x="1647825" y="3186113"/>
            <a:ext cx="533400" cy="762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6"/>
          <p:cNvSpPr txBox="1">
            <a:spLocks noChangeArrowheads="1"/>
          </p:cNvSpPr>
          <p:nvPr/>
        </p:nvSpPr>
        <p:spPr bwMode="auto">
          <a:xfrm>
            <a:off x="809625" y="3948113"/>
            <a:ext cx="1905000" cy="647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pPr algn="l"/>
            <a:r>
              <a:rPr lang="en-US" altLang="en-US" sz="1800">
                <a:solidFill>
                  <a:schemeClr val="bg1"/>
                </a:solidFill>
                <a:latin typeface="Arial" charset="0"/>
                <a:ea typeface="ＭＳ Ｐゴシック" pitchFamily="34" charset="-128"/>
              </a:rPr>
              <a:t>EO-1 Water Edge Detection</a:t>
            </a:r>
          </a:p>
        </p:txBody>
      </p:sp>
      <p:sp>
        <p:nvSpPr>
          <p:cNvPr id="41996" name="Slide Number Placeholder 1"/>
          <p:cNvSpPr>
            <a:spLocks noGrp="1"/>
          </p:cNvSpPr>
          <p:nvPr/>
        </p:nvSpPr>
        <p:spPr bwMode="auto">
          <a:xfrm>
            <a:off x="8675688" y="6524625"/>
            <a:ext cx="358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2"/>
                </a:solidFill>
                <a:latin typeface="Times New Roman" pitchFamily="18" charset="0"/>
              </a:defRPr>
            </a:lvl1pPr>
            <a:lvl2pPr marL="742950" indent="-285750">
              <a:defRPr sz="3600" b="1">
                <a:solidFill>
                  <a:schemeClr val="tx2"/>
                </a:solidFill>
                <a:latin typeface="Times New Roman" pitchFamily="18" charset="0"/>
              </a:defRPr>
            </a:lvl2pPr>
            <a:lvl3pPr marL="1143000" indent="-228600">
              <a:defRPr sz="3600" b="1">
                <a:solidFill>
                  <a:schemeClr val="tx2"/>
                </a:solidFill>
                <a:latin typeface="Times New Roman" pitchFamily="18" charset="0"/>
              </a:defRPr>
            </a:lvl3pPr>
            <a:lvl4pPr marL="1600200" indent="-228600">
              <a:defRPr sz="3600" b="1">
                <a:solidFill>
                  <a:schemeClr val="tx2"/>
                </a:solidFill>
                <a:latin typeface="Times New Roman" pitchFamily="18" charset="0"/>
              </a:defRPr>
            </a:lvl4pPr>
            <a:lvl5pPr marL="2057400" indent="-228600">
              <a:defRPr sz="3600" b="1">
                <a:solidFill>
                  <a:schemeClr val="tx2"/>
                </a:solidFill>
                <a:latin typeface="Times New Roman" pitchFamily="18" charset="0"/>
              </a:defRPr>
            </a:lvl5pPr>
            <a:lvl6pPr marL="2514600" indent="-228600" algn="ctr" eaLnBrk="0" fontAlgn="base" hangingPunct="0">
              <a:spcBef>
                <a:spcPct val="0"/>
              </a:spcBef>
              <a:spcAft>
                <a:spcPct val="0"/>
              </a:spcAft>
              <a:defRPr sz="3600" b="1">
                <a:solidFill>
                  <a:schemeClr val="tx2"/>
                </a:solidFill>
                <a:latin typeface="Times New Roman" pitchFamily="18" charset="0"/>
              </a:defRPr>
            </a:lvl6pPr>
            <a:lvl7pPr marL="2971800" indent="-228600" algn="ctr" eaLnBrk="0" fontAlgn="base" hangingPunct="0">
              <a:spcBef>
                <a:spcPct val="0"/>
              </a:spcBef>
              <a:spcAft>
                <a:spcPct val="0"/>
              </a:spcAft>
              <a:defRPr sz="3600" b="1">
                <a:solidFill>
                  <a:schemeClr val="tx2"/>
                </a:solidFill>
                <a:latin typeface="Times New Roman" pitchFamily="18" charset="0"/>
              </a:defRPr>
            </a:lvl7pPr>
            <a:lvl8pPr marL="3429000" indent="-228600" algn="ctr" eaLnBrk="0" fontAlgn="base" hangingPunct="0">
              <a:spcBef>
                <a:spcPct val="0"/>
              </a:spcBef>
              <a:spcAft>
                <a:spcPct val="0"/>
              </a:spcAft>
              <a:defRPr sz="3600" b="1">
                <a:solidFill>
                  <a:schemeClr val="tx2"/>
                </a:solidFill>
                <a:latin typeface="Times New Roman" pitchFamily="18" charset="0"/>
              </a:defRPr>
            </a:lvl8pPr>
            <a:lvl9pPr marL="3886200" indent="-228600" algn="ctr" eaLnBrk="0" fontAlgn="base" hangingPunct="0">
              <a:spcBef>
                <a:spcPct val="0"/>
              </a:spcBef>
              <a:spcAft>
                <a:spcPct val="0"/>
              </a:spcAft>
              <a:defRPr sz="3600" b="1">
                <a:solidFill>
                  <a:schemeClr val="tx2"/>
                </a:solidFill>
                <a:latin typeface="Times New Roman" pitchFamily="18" charset="0"/>
              </a:defRPr>
            </a:lvl9pPr>
          </a:lstStyle>
          <a:p>
            <a:pPr algn="r"/>
            <a:r>
              <a:rPr lang="en-US" altLang="en-US" sz="1200">
                <a:solidFill>
                  <a:srgbClr val="3F45A9"/>
                </a:solidFill>
                <a:latin typeface="Arial" charset="0"/>
                <a:ea typeface="ＭＳ Ｐゴシック" pitchFamily="34" charset="-128"/>
              </a:rPr>
              <a:t>38</a:t>
            </a:r>
          </a:p>
        </p:txBody>
      </p:sp>
    </p:spTree>
    <p:extLst>
      <p:ext uri="{BB962C8B-B14F-4D97-AF65-F5344CB8AC3E}">
        <p14:creationId xmlns:p14="http://schemas.microsoft.com/office/powerpoint/2010/main" val="1967274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BF8D2B0-EFB6-4DAA-9B0B-6F6B3A580823}" type="slidenum">
              <a:rPr lang="en-US" smtClean="0"/>
              <a:pPr>
                <a:defRPr/>
              </a:pPr>
              <a:t>6</a:t>
            </a:fld>
            <a:endParaRPr lang="en-US" dirty="0"/>
          </a:p>
        </p:txBody>
      </p:sp>
      <p:sp>
        <p:nvSpPr>
          <p:cNvPr id="3" name="Content Placeholder 2"/>
          <p:cNvSpPr>
            <a:spLocks noGrp="1"/>
          </p:cNvSpPr>
          <p:nvPr>
            <p:ph sz="quarter" idx="11"/>
          </p:nvPr>
        </p:nvSpPr>
        <p:spPr>
          <a:xfrm>
            <a:off x="240142" y="1296498"/>
            <a:ext cx="8686800" cy="5126182"/>
          </a:xfrm>
        </p:spPr>
        <p:txBody>
          <a:bodyPr/>
          <a:lstStyle/>
          <a:p>
            <a:pPr marL="0" indent="0">
              <a:buNone/>
            </a:pPr>
            <a:endParaRPr lang="en-GB" dirty="0" smtClean="0"/>
          </a:p>
          <a:p>
            <a:pPr marL="0" indent="0">
              <a:buNone/>
            </a:pPr>
            <a:r>
              <a:rPr lang="en-GB" dirty="0">
                <a:solidFill>
                  <a:srgbClr val="FF0000"/>
                </a:solidFill>
              </a:rPr>
              <a:t>I</a:t>
            </a:r>
            <a:r>
              <a:rPr lang="en-GB" dirty="0" smtClean="0">
                <a:solidFill>
                  <a:srgbClr val="FF0000"/>
                </a:solidFill>
              </a:rPr>
              <a:t>ssue: </a:t>
            </a:r>
            <a:r>
              <a:rPr lang="en-GB" b="0" dirty="0" smtClean="0">
                <a:solidFill>
                  <a:srgbClr val="FF0000"/>
                </a:solidFill>
              </a:rPr>
              <a:t>overlap and confusion between teams conflicting requests for EO data </a:t>
            </a:r>
            <a:r>
              <a:rPr lang="en-GB" b="0" dirty="0" smtClean="0">
                <a:solidFill>
                  <a:srgbClr val="FF0000"/>
                </a:solidFill>
                <a:sym typeface="Wingdings" pitchFamily="2" charset="2"/>
              </a:rPr>
              <a:t> </a:t>
            </a:r>
            <a:r>
              <a:rPr lang="en-GB" b="0" dirty="0" smtClean="0">
                <a:solidFill>
                  <a:srgbClr val="FF0000"/>
                </a:solidFill>
              </a:rPr>
              <a:t>inefficient use of resources and potential conflicts</a:t>
            </a:r>
          </a:p>
          <a:p>
            <a:pPr marL="0" indent="0">
              <a:buNone/>
            </a:pPr>
            <a:endParaRPr lang="en-GB" dirty="0" smtClean="0"/>
          </a:p>
          <a:p>
            <a:pPr marL="0" indent="0">
              <a:buNone/>
            </a:pPr>
            <a:r>
              <a:rPr lang="en-GB" dirty="0" smtClean="0"/>
              <a:t>Many CEOS Members Staff and many Experts from non-CEOS Partner Organizations involved : </a:t>
            </a:r>
          </a:p>
          <a:p>
            <a:r>
              <a:rPr lang="en-GB" b="0" dirty="0" smtClean="0"/>
              <a:t>Dozens of people from multiple organisations involved e.g. 60 in CEOS DRM alone.</a:t>
            </a:r>
          </a:p>
          <a:p>
            <a:r>
              <a:rPr lang="en-GB" b="0" dirty="0" smtClean="0"/>
              <a:t>Mixed profiles:  </a:t>
            </a:r>
          </a:p>
          <a:p>
            <a:pPr lvl="1"/>
            <a:r>
              <a:rPr lang="en-GB" i="1" dirty="0" smtClean="0"/>
              <a:t>Experts in specific types of hazards</a:t>
            </a:r>
            <a:r>
              <a:rPr lang="en-GB" b="0" i="1" dirty="0" smtClean="0"/>
              <a:t> </a:t>
            </a:r>
            <a:r>
              <a:rPr lang="en-GB" sz="1800" b="0" i="1" dirty="0" smtClean="0"/>
              <a:t>(e.g. floods, volcanoes, …)</a:t>
            </a:r>
            <a:endParaRPr lang="en-GB" b="0" i="1" dirty="0"/>
          </a:p>
          <a:p>
            <a:pPr lvl="1"/>
            <a:r>
              <a:rPr lang="en-GB" i="1" dirty="0" smtClean="0"/>
              <a:t>Specialists supporting multi-hazard disaster activities</a:t>
            </a:r>
            <a:endParaRPr lang="en-GB" b="0" i="1" dirty="0" smtClean="0"/>
          </a:p>
        </p:txBody>
      </p:sp>
      <p:sp>
        <p:nvSpPr>
          <p:cNvPr id="4" name="Title 3"/>
          <p:cNvSpPr>
            <a:spLocks noGrp="1"/>
          </p:cNvSpPr>
          <p:nvPr>
            <p:ph type="title"/>
          </p:nvPr>
        </p:nvSpPr>
        <p:spPr/>
        <p:txBody>
          <a:bodyPr/>
          <a:lstStyle/>
          <a:p>
            <a:r>
              <a:rPr lang="en-GB" dirty="0" smtClean="0"/>
              <a:t>Many Actors Involved … </a:t>
            </a:r>
            <a:endParaRPr lang="en-GB" dirty="0"/>
          </a:p>
        </p:txBody>
      </p:sp>
    </p:spTree>
    <p:extLst>
      <p:ext uri="{BB962C8B-B14F-4D97-AF65-F5344CB8AC3E}">
        <p14:creationId xmlns:p14="http://schemas.microsoft.com/office/powerpoint/2010/main" val="367684809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127000" y="1440873"/>
            <a:ext cx="8799942" cy="5126182"/>
          </a:xfrm>
        </p:spPr>
        <p:txBody>
          <a:bodyPr/>
          <a:lstStyle/>
          <a:p>
            <a:pPr marL="0" indent="0">
              <a:buNone/>
            </a:pPr>
            <a:r>
              <a:rPr lang="en-GB" dirty="0" smtClean="0"/>
              <a:t>Some teams are very focused on specific  types of hazards </a:t>
            </a:r>
            <a:r>
              <a:rPr lang="en-GB" i="1" dirty="0">
                <a:solidFill>
                  <a:srgbClr val="FF0000"/>
                </a:solidFill>
              </a:rPr>
              <a:t>(“vertical activities”):</a:t>
            </a:r>
          </a:p>
          <a:p>
            <a:pPr lvl="1"/>
            <a:r>
              <a:rPr lang="en-GB" b="0" dirty="0" smtClean="0"/>
              <a:t>Pilots Teams on Floods, Seismic Risks and Volcanoes, and </a:t>
            </a:r>
          </a:p>
          <a:p>
            <a:pPr lvl="1"/>
            <a:r>
              <a:rPr lang="en-GB" b="0" dirty="0"/>
              <a:t>A</a:t>
            </a:r>
            <a:r>
              <a:rPr lang="en-GB" b="0" dirty="0" smtClean="0"/>
              <a:t>ctivities outside pilots such as Volcanic Ash Monitoring (ACC)</a:t>
            </a:r>
          </a:p>
          <a:p>
            <a:pPr lvl="1"/>
            <a:endParaRPr lang="en-GB" dirty="0"/>
          </a:p>
          <a:p>
            <a:pPr marL="0" indent="0">
              <a:buNone/>
            </a:pPr>
            <a:r>
              <a:rPr lang="en-GB" dirty="0" smtClean="0"/>
              <a:t>Other teams work on cross-hazards disaster-related activities </a:t>
            </a:r>
            <a:r>
              <a:rPr lang="en-GB" i="1" dirty="0">
                <a:solidFill>
                  <a:srgbClr val="FF0000"/>
                </a:solidFill>
              </a:rPr>
              <a:t>(“horizontal activities”):</a:t>
            </a:r>
          </a:p>
          <a:p>
            <a:pPr lvl="1"/>
            <a:r>
              <a:rPr lang="en-US" b="0" dirty="0"/>
              <a:t>Recovery Observatory Oversight Team; 2015 WCDRR Task Team; Supersites Coordination Team; Disaster SBA Team; WGISS GA4D </a:t>
            </a:r>
            <a:r>
              <a:rPr lang="en-US" b="0" dirty="0" smtClean="0"/>
              <a:t>Team</a:t>
            </a:r>
            <a:r>
              <a:rPr lang="en-US" b="0" dirty="0"/>
              <a:t>; SEO </a:t>
            </a:r>
            <a:r>
              <a:rPr lang="en-US" b="0" dirty="0" smtClean="0"/>
              <a:t>Team; </a:t>
            </a:r>
            <a:r>
              <a:rPr lang="en-US" b="0" dirty="0" err="1"/>
              <a:t>WGCapD</a:t>
            </a:r>
            <a:endParaRPr lang="en-US" b="0" dirty="0"/>
          </a:p>
          <a:p>
            <a:pPr lvl="1"/>
            <a:endParaRPr lang="en-GB" dirty="0" smtClean="0"/>
          </a:p>
          <a:p>
            <a:endParaRPr lang="en-GB" dirty="0"/>
          </a:p>
        </p:txBody>
      </p:sp>
      <p:sp>
        <p:nvSpPr>
          <p:cNvPr id="3" name="Title 2"/>
          <p:cNvSpPr>
            <a:spLocks noGrp="1"/>
          </p:cNvSpPr>
          <p:nvPr>
            <p:ph type="title"/>
          </p:nvPr>
        </p:nvSpPr>
        <p:spPr>
          <a:xfrm>
            <a:off x="1447800" y="180976"/>
            <a:ext cx="7620000" cy="501650"/>
          </a:xfrm>
        </p:spPr>
        <p:txBody>
          <a:bodyPr/>
          <a:lstStyle/>
          <a:p>
            <a:r>
              <a:rPr lang="en-GB" sz="2800" dirty="0" smtClean="0"/>
              <a:t>Hazard-Specific  &amp;  Cross-Hazards Teams </a:t>
            </a:r>
            <a:endParaRPr lang="en-GB" sz="2800" dirty="0"/>
          </a:p>
        </p:txBody>
      </p:sp>
    </p:spTree>
    <p:extLst>
      <p:ext uri="{BB962C8B-B14F-4D97-AF65-F5344CB8AC3E}">
        <p14:creationId xmlns:p14="http://schemas.microsoft.com/office/powerpoint/2010/main" val="359422097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153988"/>
            <a:ext cx="8547101" cy="501650"/>
          </a:xfrm>
        </p:spPr>
        <p:txBody>
          <a:bodyPr/>
          <a:lstStyle/>
          <a:p>
            <a:r>
              <a:rPr lang="en-GB" dirty="0" smtClean="0"/>
              <a:t> “Vertical” &amp; “Horizontal” Teams in 2013…</a:t>
            </a:r>
            <a:endParaRPr lang="en-GB" dirty="0"/>
          </a:p>
        </p:txBody>
      </p:sp>
      <p:sp>
        <p:nvSpPr>
          <p:cNvPr id="5" name="Rounded Rectangle 4"/>
          <p:cNvSpPr/>
          <p:nvPr/>
        </p:nvSpPr>
        <p:spPr bwMode="auto">
          <a:xfrm>
            <a:off x="2413033" y="1669142"/>
            <a:ext cx="1696999" cy="468085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b="1" dirty="0">
                <a:solidFill>
                  <a:srgbClr val="000000"/>
                </a:solidFill>
                <a:latin typeface="Tahoma" pitchFamily="34" charset="0"/>
              </a:rPr>
              <a:t>SEISMIC </a:t>
            </a:r>
          </a:p>
          <a:p>
            <a:pPr algn="ctr" defTabSz="914400" eaLnBrk="0" hangingPunct="0"/>
            <a:r>
              <a:rPr lang="en-GB" b="1" dirty="0" smtClean="0">
                <a:solidFill>
                  <a:srgbClr val="000000"/>
                </a:solidFill>
                <a:latin typeface="Tahoma" pitchFamily="34" charset="0"/>
              </a:rPr>
              <a:t>RISKS</a:t>
            </a:r>
            <a:endParaRPr lang="en-GB" sz="1200" b="1" dirty="0">
              <a:solidFill>
                <a:srgbClr val="000000"/>
              </a:solidFill>
              <a:latin typeface="Tahoma" pitchFamily="34" charset="0"/>
            </a:endParaRPr>
          </a:p>
          <a:p>
            <a:pPr algn="ctr" defTabSz="914400" eaLnBrk="0" hangingPunct="0"/>
            <a:r>
              <a:rPr lang="en-GB" sz="1200" b="1" dirty="0">
                <a:solidFill>
                  <a:srgbClr val="000000"/>
                </a:solidFill>
                <a:latin typeface="Tahoma" pitchFamily="34" charset="0"/>
              </a:rPr>
              <a:t>Thematic Team</a:t>
            </a:r>
          </a:p>
          <a:p>
            <a:pPr algn="ctr" defTabSz="914400" eaLnBrk="0" hangingPunct="0"/>
            <a:endParaRPr lang="en-GB" sz="1200" b="1" dirty="0">
              <a:solidFill>
                <a:srgbClr val="000000"/>
              </a:solidFill>
              <a:latin typeface="Tahoma" pitchFamily="34" charset="0"/>
            </a:endParaRPr>
          </a:p>
        </p:txBody>
      </p:sp>
      <p:sp>
        <p:nvSpPr>
          <p:cNvPr id="6" name="Rounded Rectangle 5"/>
          <p:cNvSpPr/>
          <p:nvPr/>
        </p:nvSpPr>
        <p:spPr bwMode="auto">
          <a:xfrm>
            <a:off x="4644608" y="1669142"/>
            <a:ext cx="1679984" cy="468085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b="1" dirty="0" smtClean="0">
                <a:solidFill>
                  <a:srgbClr val="000000"/>
                </a:solidFill>
                <a:latin typeface="Tahoma" pitchFamily="34" charset="0"/>
              </a:rPr>
              <a:t>VOLCANOES</a:t>
            </a:r>
          </a:p>
          <a:p>
            <a:pPr algn="ctr" defTabSz="914400" eaLnBrk="0" hangingPunct="0"/>
            <a:r>
              <a:rPr lang="en-GB" sz="1200" b="1" dirty="0">
                <a:solidFill>
                  <a:srgbClr val="000000"/>
                </a:solidFill>
                <a:latin typeface="Tahoma" pitchFamily="34" charset="0"/>
              </a:rPr>
              <a:t>Thematic Team</a:t>
            </a:r>
          </a:p>
          <a:p>
            <a:pPr algn="ctr" defTabSz="914400" eaLnBrk="0" hangingPunct="0"/>
            <a:endParaRPr lang="en-GB" b="1" dirty="0">
              <a:solidFill>
                <a:srgbClr val="000000"/>
              </a:solidFill>
              <a:latin typeface="Tahoma" pitchFamily="34" charset="0"/>
            </a:endParaRPr>
          </a:p>
        </p:txBody>
      </p:sp>
      <p:sp>
        <p:nvSpPr>
          <p:cNvPr id="4" name="Rounded Rectangle 3"/>
          <p:cNvSpPr/>
          <p:nvPr/>
        </p:nvSpPr>
        <p:spPr bwMode="auto">
          <a:xfrm>
            <a:off x="217745" y="1669142"/>
            <a:ext cx="1725355" cy="468085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rgbClr val="000000"/>
                </a:solidFill>
                <a:effectLst/>
                <a:latin typeface="Tahoma" pitchFamily="34" charset="0"/>
              </a:rPr>
              <a:t>FLOODS</a:t>
            </a:r>
          </a:p>
          <a:p>
            <a:pPr marL="0" marR="0" indent="0" algn="ctr" defTabSz="914400" rtl="0" eaLnBrk="0" fontAlgn="base" latinLnBrk="0" hangingPunct="0">
              <a:lnSpc>
                <a:spcPct val="100000"/>
              </a:lnSpc>
              <a:spcBef>
                <a:spcPct val="0"/>
              </a:spcBef>
              <a:spcAft>
                <a:spcPct val="0"/>
              </a:spcAft>
              <a:buClrTx/>
              <a:buSzTx/>
              <a:buFontTx/>
              <a:buNone/>
              <a:tabLst/>
            </a:pPr>
            <a:r>
              <a:rPr lang="en-GB" sz="1200" b="1" dirty="0" smtClean="0">
                <a:solidFill>
                  <a:srgbClr val="000000"/>
                </a:solidFill>
                <a:latin typeface="Tahoma" pitchFamily="34" charset="0"/>
              </a:rPr>
              <a:t>Thematic Team</a:t>
            </a:r>
            <a:endParaRPr kumimoji="0" lang="en-GB" sz="1200" b="1" i="0" u="none" strike="noStrike" cap="none" normalizeH="0" baseline="0" dirty="0" smtClean="0">
              <a:ln>
                <a:noFill/>
              </a:ln>
              <a:solidFill>
                <a:srgbClr val="000000"/>
              </a:solidFill>
              <a:effectLst/>
              <a:latin typeface="Tahoma" pitchFamily="34" charset="0"/>
            </a:endParaRPr>
          </a:p>
        </p:txBody>
      </p:sp>
      <p:sp>
        <p:nvSpPr>
          <p:cNvPr id="26" name="Rounded Rectangle 25"/>
          <p:cNvSpPr/>
          <p:nvPr/>
        </p:nvSpPr>
        <p:spPr bwMode="auto">
          <a:xfrm>
            <a:off x="38100" y="4734106"/>
            <a:ext cx="9019368" cy="404768"/>
          </a:xfrm>
          <a:prstGeom prst="roundRect">
            <a:avLst/>
          </a:prstGeom>
          <a:solidFill>
            <a:schemeClr val="tx1">
              <a:lumMod val="40000"/>
              <a:lumOff val="60000"/>
              <a:alpha val="34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smtClean="0">
                <a:solidFill>
                  <a:srgbClr val="000000"/>
                </a:solidFill>
                <a:latin typeface="Tahoma" pitchFamily="34" charset="0"/>
              </a:rPr>
              <a:t>WGISS </a:t>
            </a:r>
            <a:r>
              <a:rPr lang="en-GB" b="1" dirty="0">
                <a:solidFill>
                  <a:srgbClr val="000000"/>
                </a:solidFill>
                <a:latin typeface="Tahoma" pitchFamily="34" charset="0"/>
              </a:rPr>
              <a:t>GA4D </a:t>
            </a:r>
            <a:r>
              <a:rPr lang="en-GB" b="1" dirty="0" smtClean="0">
                <a:solidFill>
                  <a:srgbClr val="000000"/>
                </a:solidFill>
                <a:latin typeface="Tahoma" pitchFamily="34" charset="0"/>
              </a:rPr>
              <a:t>Team</a:t>
            </a:r>
            <a:endParaRPr lang="en-GB" b="1" dirty="0">
              <a:solidFill>
                <a:srgbClr val="000000"/>
              </a:solidFill>
              <a:latin typeface="Tahoma" pitchFamily="34" charset="0"/>
            </a:endParaRPr>
          </a:p>
        </p:txBody>
      </p:sp>
      <p:sp>
        <p:nvSpPr>
          <p:cNvPr id="27" name="Rounded Rectangle 26"/>
          <p:cNvSpPr/>
          <p:nvPr/>
        </p:nvSpPr>
        <p:spPr bwMode="auto">
          <a:xfrm>
            <a:off x="38100" y="5260161"/>
            <a:ext cx="9019368" cy="428081"/>
          </a:xfrm>
          <a:prstGeom prst="roundRect">
            <a:avLst/>
          </a:prstGeom>
          <a:solidFill>
            <a:schemeClr val="tx1">
              <a:lumMod val="40000"/>
              <a:lumOff val="60000"/>
              <a:alpha val="34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smtClean="0">
                <a:solidFill>
                  <a:srgbClr val="000000"/>
                </a:solidFill>
                <a:latin typeface="Tahoma" pitchFamily="34" charset="0"/>
              </a:rPr>
              <a:t> SEO</a:t>
            </a:r>
            <a:endParaRPr lang="en-GB" b="1" dirty="0">
              <a:solidFill>
                <a:srgbClr val="000000"/>
              </a:solidFill>
              <a:latin typeface="Tahoma" pitchFamily="34" charset="0"/>
            </a:endParaRPr>
          </a:p>
        </p:txBody>
      </p:sp>
      <p:sp>
        <p:nvSpPr>
          <p:cNvPr id="28" name="Rounded Rectangle 27"/>
          <p:cNvSpPr/>
          <p:nvPr/>
        </p:nvSpPr>
        <p:spPr bwMode="auto">
          <a:xfrm>
            <a:off x="38100" y="5799818"/>
            <a:ext cx="9019368" cy="354240"/>
          </a:xfrm>
          <a:prstGeom prst="roundRect">
            <a:avLst/>
          </a:prstGeom>
          <a:solidFill>
            <a:schemeClr val="tx1">
              <a:lumMod val="40000"/>
              <a:lumOff val="60000"/>
              <a:alpha val="34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err="1" smtClean="0">
                <a:solidFill>
                  <a:srgbClr val="000000"/>
                </a:solidFill>
                <a:latin typeface="Tahoma" pitchFamily="34" charset="0"/>
              </a:rPr>
              <a:t>WGCapD</a:t>
            </a:r>
            <a:endParaRPr lang="en-GB" b="1" dirty="0">
              <a:solidFill>
                <a:srgbClr val="000000"/>
              </a:solidFill>
              <a:latin typeface="Tahoma" pitchFamily="34" charset="0"/>
            </a:endParaRPr>
          </a:p>
        </p:txBody>
      </p:sp>
      <p:sp>
        <p:nvSpPr>
          <p:cNvPr id="29" name="Rounded Rectangle 28"/>
          <p:cNvSpPr/>
          <p:nvPr/>
        </p:nvSpPr>
        <p:spPr bwMode="auto">
          <a:xfrm>
            <a:off x="38100" y="4216398"/>
            <a:ext cx="9019368" cy="403679"/>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smtClean="0">
                <a:solidFill>
                  <a:srgbClr val="000000"/>
                </a:solidFill>
                <a:latin typeface="Tahoma" pitchFamily="34" charset="0"/>
              </a:rPr>
              <a:t>Disaster </a:t>
            </a:r>
            <a:r>
              <a:rPr lang="en-GB" b="1" dirty="0">
                <a:solidFill>
                  <a:srgbClr val="000000"/>
                </a:solidFill>
                <a:latin typeface="Tahoma" pitchFamily="34" charset="0"/>
              </a:rPr>
              <a:t>SBA </a:t>
            </a:r>
            <a:r>
              <a:rPr lang="en-GB" b="1" dirty="0" smtClean="0">
                <a:solidFill>
                  <a:srgbClr val="000000"/>
                </a:solidFill>
                <a:latin typeface="Tahoma" pitchFamily="34" charset="0"/>
              </a:rPr>
              <a:t>Team</a:t>
            </a:r>
            <a:endParaRPr lang="en-GB" b="1" dirty="0">
              <a:solidFill>
                <a:srgbClr val="000000"/>
              </a:solidFill>
              <a:latin typeface="Tahoma" pitchFamily="34" charset="0"/>
            </a:endParaRPr>
          </a:p>
        </p:txBody>
      </p:sp>
      <p:sp>
        <p:nvSpPr>
          <p:cNvPr id="30" name="Rounded Rectangle 29"/>
          <p:cNvSpPr/>
          <p:nvPr/>
        </p:nvSpPr>
        <p:spPr bwMode="auto">
          <a:xfrm>
            <a:off x="2209800" y="3687989"/>
            <a:ext cx="6847668" cy="441779"/>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smtClean="0">
                <a:solidFill>
                  <a:srgbClr val="000000"/>
                </a:solidFill>
                <a:latin typeface="Tahoma" pitchFamily="34" charset="0"/>
              </a:rPr>
              <a:t>Supersites </a:t>
            </a:r>
            <a:r>
              <a:rPr lang="en-GB" b="1" dirty="0">
                <a:solidFill>
                  <a:srgbClr val="000000"/>
                </a:solidFill>
                <a:latin typeface="Tahoma" pitchFamily="34" charset="0"/>
              </a:rPr>
              <a:t>Coordination </a:t>
            </a:r>
            <a:r>
              <a:rPr lang="en-GB" b="1" dirty="0" smtClean="0">
                <a:solidFill>
                  <a:srgbClr val="000000"/>
                </a:solidFill>
                <a:latin typeface="Tahoma" pitchFamily="34" charset="0"/>
              </a:rPr>
              <a:t>Team</a:t>
            </a:r>
            <a:endParaRPr lang="en-GB" b="1" dirty="0">
              <a:solidFill>
                <a:srgbClr val="000000"/>
              </a:solidFill>
              <a:latin typeface="Tahoma" pitchFamily="34" charset="0"/>
            </a:endParaRPr>
          </a:p>
        </p:txBody>
      </p:sp>
      <p:sp>
        <p:nvSpPr>
          <p:cNvPr id="31" name="Rounded Rectangle 30"/>
          <p:cNvSpPr/>
          <p:nvPr/>
        </p:nvSpPr>
        <p:spPr bwMode="auto">
          <a:xfrm>
            <a:off x="38100" y="2628900"/>
            <a:ext cx="9019368" cy="467179"/>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a:solidFill>
                  <a:srgbClr val="000000"/>
                </a:solidFill>
                <a:latin typeface="Tahoma" pitchFamily="34" charset="0"/>
              </a:rPr>
              <a:t>Recovery </a:t>
            </a:r>
            <a:r>
              <a:rPr lang="en-GB" b="1" dirty="0" smtClean="0">
                <a:solidFill>
                  <a:srgbClr val="000000"/>
                </a:solidFill>
                <a:latin typeface="Tahoma" pitchFamily="34" charset="0"/>
              </a:rPr>
              <a:t>Observatory Oversight Team </a:t>
            </a:r>
          </a:p>
        </p:txBody>
      </p:sp>
      <p:sp>
        <p:nvSpPr>
          <p:cNvPr id="32" name="Rounded Rectangle 31"/>
          <p:cNvSpPr/>
          <p:nvPr/>
        </p:nvSpPr>
        <p:spPr bwMode="auto">
          <a:xfrm>
            <a:off x="38100" y="3193142"/>
            <a:ext cx="9019368" cy="375558"/>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b="1" dirty="0">
                <a:solidFill>
                  <a:srgbClr val="000000"/>
                </a:solidFill>
                <a:latin typeface="Tahoma" pitchFamily="34" charset="0"/>
              </a:rPr>
              <a:t>2015 WCDRR – </a:t>
            </a:r>
            <a:r>
              <a:rPr lang="en-GB" b="1" dirty="0" smtClean="0">
                <a:solidFill>
                  <a:srgbClr val="000000"/>
                </a:solidFill>
                <a:latin typeface="Tahoma" pitchFamily="34" charset="0"/>
              </a:rPr>
              <a:t>HFA2 Team</a:t>
            </a:r>
            <a:endParaRPr lang="en-GB" b="1" dirty="0">
              <a:solidFill>
                <a:srgbClr val="000000"/>
              </a:solidFill>
              <a:latin typeface="Tahoma" pitchFamily="34" charset="0"/>
            </a:endParaRPr>
          </a:p>
        </p:txBody>
      </p:sp>
    </p:spTree>
    <p:extLst>
      <p:ext uri="{BB962C8B-B14F-4D97-AF65-F5344CB8AC3E}">
        <p14:creationId xmlns:p14="http://schemas.microsoft.com/office/powerpoint/2010/main" val="30559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0-#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0-#ppt_w/2"/>
                                          </p:val>
                                        </p:tav>
                                        <p:tav tm="100000">
                                          <p:val>
                                            <p:strVal val="#ppt_x"/>
                                          </p:val>
                                        </p:tav>
                                      </p:tavLst>
                                    </p:anim>
                                    <p:anim calcmode="lin" valueType="num">
                                      <p:cBhvr additive="base">
                                        <p:cTn id="46"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26" grpId="0" animBg="1"/>
      <p:bldP spid="27" grpId="0" animBg="1"/>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127000" y="1364673"/>
            <a:ext cx="9017000" cy="5126182"/>
          </a:xfrm>
        </p:spPr>
        <p:txBody>
          <a:bodyPr/>
          <a:lstStyle/>
          <a:p>
            <a:pPr marL="0" indent="0">
              <a:buNone/>
            </a:pPr>
            <a:r>
              <a:rPr lang="en-GB" dirty="0" smtClean="0"/>
              <a:t>Structure of </a:t>
            </a:r>
            <a:r>
              <a:rPr lang="en-GB" dirty="0" err="1" smtClean="0"/>
              <a:t>WGDisasters</a:t>
            </a:r>
            <a:r>
              <a:rPr lang="en-GB" dirty="0" smtClean="0"/>
              <a:t> shall:</a:t>
            </a:r>
          </a:p>
          <a:p>
            <a:pPr marL="914400" lvl="1" indent="-457200">
              <a:buFont typeface="+mj-lt"/>
              <a:buAutoNum type="arabicPeriod"/>
            </a:pPr>
            <a:r>
              <a:rPr lang="en-GB" b="0" dirty="0"/>
              <a:t>Set jointly agreed objectives (incl. calendar &amp; milestones) for the WG, objectives in line with CEOS Strategy &amp; CEOS Work Plan.</a:t>
            </a:r>
          </a:p>
          <a:p>
            <a:pPr marL="914400" lvl="1" indent="-457200">
              <a:buFont typeface="+mj-lt"/>
              <a:buAutoNum type="arabicPeriod"/>
            </a:pPr>
            <a:r>
              <a:rPr lang="en-GB" b="0" dirty="0"/>
              <a:t>Accommodate the “vertical” and “horizontal” nature of various activities, and facilitate coordination across these elements.</a:t>
            </a:r>
          </a:p>
          <a:p>
            <a:pPr marL="914400" lvl="1" indent="-457200">
              <a:buFont typeface="+mj-lt"/>
              <a:buAutoNum type="arabicPeriod"/>
            </a:pPr>
            <a:r>
              <a:rPr lang="en-GB" b="0" dirty="0"/>
              <a:t>Allow future growth of activities (e.g. new type of hazard).</a:t>
            </a:r>
          </a:p>
          <a:p>
            <a:pPr marL="914400" lvl="1" indent="-457200">
              <a:buFont typeface="+mj-lt"/>
              <a:buAutoNum type="arabicPeriod"/>
            </a:pPr>
            <a:r>
              <a:rPr lang="en-GB" b="0" dirty="0"/>
              <a:t>Take into account the differences in expertise associated with </a:t>
            </a:r>
            <a:r>
              <a:rPr lang="en-GB" b="0" dirty="0" smtClean="0"/>
              <a:t>various types of hazards. </a:t>
            </a:r>
          </a:p>
          <a:p>
            <a:pPr marL="914400" lvl="1" indent="-457200">
              <a:buFont typeface="+mj-lt"/>
              <a:buAutoNum type="arabicPeriod"/>
            </a:pPr>
            <a:r>
              <a:rPr lang="en-US" b="0" dirty="0" smtClean="0"/>
              <a:t>Reflect </a:t>
            </a:r>
            <a:r>
              <a:rPr lang="en-US" b="0" dirty="0"/>
              <a:t>the level of effort that agencies can </a:t>
            </a:r>
            <a:r>
              <a:rPr lang="en-US" b="0" dirty="0" smtClean="0"/>
              <a:t>realistically invest</a:t>
            </a:r>
            <a:endParaRPr lang="en-GB" b="0" dirty="0" smtClean="0"/>
          </a:p>
          <a:p>
            <a:pPr marL="914400" lvl="1" indent="-457200">
              <a:buFont typeface="+mj-lt"/>
              <a:buAutoNum type="arabicPeriod"/>
            </a:pPr>
            <a:r>
              <a:rPr lang="en-GB" b="0" dirty="0" smtClean="0"/>
              <a:t>Maximize the quality of work produced.</a:t>
            </a:r>
          </a:p>
          <a:p>
            <a:pPr marL="914400" lvl="1" indent="-457200">
              <a:buFont typeface="+mj-lt"/>
              <a:buAutoNum type="arabicPeriod"/>
            </a:pPr>
            <a:r>
              <a:rPr lang="en-GB" b="0" dirty="0" smtClean="0"/>
              <a:t>Ensure adequate communication between WG members</a:t>
            </a:r>
            <a:r>
              <a:rPr lang="en-GB" b="0" dirty="0" smtClean="0"/>
              <a:t>.</a:t>
            </a:r>
            <a:endParaRPr lang="en-GB" b="0" dirty="0" smtClean="0"/>
          </a:p>
        </p:txBody>
      </p:sp>
      <p:sp>
        <p:nvSpPr>
          <p:cNvPr id="6" name="Title 2"/>
          <p:cNvSpPr>
            <a:spLocks noGrp="1"/>
          </p:cNvSpPr>
          <p:nvPr>
            <p:ph type="title"/>
          </p:nvPr>
        </p:nvSpPr>
        <p:spPr>
          <a:xfrm>
            <a:off x="1447800" y="180976"/>
            <a:ext cx="7620000" cy="501650"/>
          </a:xfrm>
        </p:spPr>
        <p:txBody>
          <a:bodyPr/>
          <a:lstStyle/>
          <a:p>
            <a:r>
              <a:rPr lang="en-GB" dirty="0" smtClean="0"/>
              <a:t>Constraints of Organisation </a:t>
            </a:r>
            <a:r>
              <a:rPr lang="en-GB" sz="2400" b="0" dirty="0" smtClean="0"/>
              <a:t>(1/2</a:t>
            </a:r>
            <a:r>
              <a:rPr lang="en-GB" sz="2400" b="0" dirty="0"/>
              <a:t>)</a:t>
            </a:r>
            <a:endParaRPr lang="en-GB" sz="2400" dirty="0"/>
          </a:p>
        </p:txBody>
      </p:sp>
    </p:spTree>
    <p:extLst>
      <p:ext uri="{BB962C8B-B14F-4D97-AF65-F5344CB8AC3E}">
        <p14:creationId xmlns:p14="http://schemas.microsoft.com/office/powerpoint/2010/main" val="228277985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TotalTime>
  <Words>5192</Words>
  <Application>Microsoft Office PowerPoint</Application>
  <PresentationFormat>On-screen Show (4:3)</PresentationFormat>
  <Paragraphs>610</Paragraphs>
  <Slides>56</Slides>
  <Notes>12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4_EUM_template_v03</vt:lpstr>
      <vt:lpstr>CEOS  Disasters Working Group and Disaster Risk Management Pilots</vt:lpstr>
      <vt:lpstr>Contents</vt:lpstr>
      <vt:lpstr>Status - Update since 2013 Plenary  </vt:lpstr>
      <vt:lpstr>Status - Update since 2013 Plenary</vt:lpstr>
      <vt:lpstr>Several Teams before 2014 … </vt:lpstr>
      <vt:lpstr>Many Actors Involved … </vt:lpstr>
      <vt:lpstr>Hazard-Specific  &amp;  Cross-Hazards Teams </vt:lpstr>
      <vt:lpstr> “Vertical” &amp; “Horizontal” Teams in 2013…</vt:lpstr>
      <vt:lpstr>Constraints of Organisation (1/2)</vt:lpstr>
      <vt:lpstr>Constraints of Organisation (2/2)</vt:lpstr>
      <vt:lpstr>Goals &amp; Objectives of WG Disasters </vt:lpstr>
      <vt:lpstr>Goals &amp; Objectives of WGDisasters (cont’) </vt:lpstr>
      <vt:lpstr>Goals &amp; Objectives of WGDisasters (cont’) </vt:lpstr>
      <vt:lpstr>WGDisasters Structure</vt:lpstr>
      <vt:lpstr>Roles &amp; Functions - Overview</vt:lpstr>
      <vt:lpstr>Roles &amp; Functions (cont’)</vt:lpstr>
      <vt:lpstr>Roles &amp; Functions (cont’)</vt:lpstr>
      <vt:lpstr>Proposed WG Internal Organisation:  Teams &amp; Functions </vt:lpstr>
      <vt:lpstr>Data Coordination Team Members</vt:lpstr>
      <vt:lpstr>Open Items</vt:lpstr>
      <vt:lpstr>DRM Pilots Context</vt:lpstr>
      <vt:lpstr>Pilots Overview</vt:lpstr>
      <vt:lpstr> Target areas for Flood Pilot EO data</vt:lpstr>
      <vt:lpstr> Target areas for Seismic Pilot EO data</vt:lpstr>
      <vt:lpstr>PowerPoint Presentation</vt:lpstr>
      <vt:lpstr>PowerPoint Presentation</vt:lpstr>
      <vt:lpstr>Analysis from Space Agencies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 Challenges</vt:lpstr>
      <vt:lpstr>User Challenges #2</vt:lpstr>
      <vt:lpstr>User Challenges #3</vt:lpstr>
      <vt:lpstr>User Challenges #4</vt:lpstr>
      <vt:lpstr>PowerPoint Presentation</vt:lpstr>
      <vt:lpstr>NASA Web Service URLs</vt:lpstr>
      <vt:lpstr>NASA URLs Concluded</vt:lpstr>
      <vt:lpstr>Radarsat-2 Water Detection Example (red)</vt:lpstr>
      <vt:lpstr>Open Street Map Reference Water (blue)</vt:lpstr>
      <vt:lpstr>Combined Overlays (blue on red) Indicates Flooded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Frye, Stuart W. (GSFC-474.0)[SGT INC]</cp:lastModifiedBy>
  <cp:revision>339</cp:revision>
  <cp:lastPrinted>2014-03-31T07:56:45Z</cp:lastPrinted>
  <dcterms:created xsi:type="dcterms:W3CDTF">2012-08-31T01:11:17Z</dcterms:created>
  <dcterms:modified xsi:type="dcterms:W3CDTF">2014-04-19T13:06:36Z</dcterms:modified>
</cp:coreProperties>
</file>