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9"/>
  </p:notesMasterIdLst>
  <p:sldIdLst>
    <p:sldId id="260" r:id="rId2"/>
    <p:sldId id="262" r:id="rId3"/>
    <p:sldId id="263" r:id="rId4"/>
    <p:sldId id="267" r:id="rId5"/>
    <p:sldId id="265" r:id="rId6"/>
    <p:sldId id="264" r:id="rId7"/>
    <p:sldId id="266" r:id="rId8"/>
  </p:sldIdLst>
  <p:sldSz cx="9144000" cy="6858000" type="screen4x3"/>
  <p:notesSz cx="6881813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19" autoAdjust="0"/>
    <p:restoredTop sz="78330" autoAdjust="0"/>
  </p:normalViewPr>
  <p:slideViewPr>
    <p:cSldViewPr snapToGrid="0" snapToObjects="1">
      <p:cViewPr>
        <p:scale>
          <a:sx n="100" d="100"/>
          <a:sy n="100" d="100"/>
        </p:scale>
        <p:origin x="-360" y="-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06" charset="0"/>
              </a:defRPr>
            </a:lvl1pPr>
          </a:lstStyle>
          <a:p>
            <a:pPr>
              <a:defRPr/>
            </a:pPr>
            <a:fld id="{70C43DB1-6AE4-42F4-A030-67A0368BA2C1}" type="datetime1">
              <a:rPr lang="en-US"/>
              <a:pPr>
                <a:defRPr/>
              </a:pPr>
              <a:t>4/22/2014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06" charset="0"/>
              </a:defRPr>
            </a:lvl1pPr>
          </a:lstStyle>
          <a:p>
            <a:pPr>
              <a:defRPr/>
            </a:pPr>
            <a:fld id="{3D31D474-A30B-46C7-A7CB-BF5BB52F9B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3106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ＭＳ Ｐゴシック" pitchFamily="-106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098A87-5171-4B75-93C2-5524BB9D1112}" type="slidenum">
              <a:rPr lang="de-DE" smtClean="0">
                <a:latin typeface="Times New Roman" pitchFamily="-106" charset="0"/>
              </a:rPr>
              <a:pPr/>
              <a:t>1</a:t>
            </a:fld>
            <a:endParaRPr lang="de-DE" smtClean="0">
              <a:latin typeface="Times New Roman" pitchFamily="-10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dirty="0" smtClean="0">
              <a:latin typeface="Times New Roman" pitchFamily="-106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31D474-A30B-46C7-A7CB-BF5BB52F9BB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089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8188325" y="6513023"/>
            <a:ext cx="617157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>
              <a:defRPr/>
            </a:pPr>
            <a:r>
              <a:rPr lang="de-DE" sz="1200" dirty="0">
                <a:solidFill>
                  <a:srgbClr val="5F758D"/>
                </a:solidFill>
                <a:latin typeface="Century Gothic" pitchFamily="34" charset="0"/>
              </a:rPr>
              <a:t>Slide: </a:t>
            </a:r>
            <a:fld id="{00674DB5-EA4F-4207-BB2F-8F03D6107A33}" type="slidenum">
              <a:rPr lang="de-DE" sz="1200">
                <a:solidFill>
                  <a:srgbClr val="5F758D"/>
                </a:solidFill>
                <a:latin typeface="Century Gothic" pitchFamily="34" charset="0"/>
              </a:rPr>
              <a:pPr algn="l">
                <a:defRPr/>
              </a:pPr>
              <a:t>‹#›</a:t>
            </a:fld>
            <a:endParaRPr lang="de-DE" sz="1200" dirty="0">
              <a:solidFill>
                <a:srgbClr val="5F758D"/>
              </a:solidFill>
              <a:latin typeface="Century Gothic" pitchFamily="34" charset="0"/>
            </a:endParaRPr>
          </a:p>
        </p:txBody>
      </p:sp>
      <p:sp>
        <p:nvSpPr>
          <p:cNvPr id="5" name="AutoShape 5"/>
          <p:cNvSpPr>
            <a:spLocks noChangeAspect="1" noChangeArrowheads="1" noTextEdit="1"/>
          </p:cNvSpPr>
          <p:nvPr/>
        </p:nvSpPr>
        <p:spPr bwMode="auto">
          <a:xfrm>
            <a:off x="0" y="3244851"/>
            <a:ext cx="91440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Tahoma" pitchFamily="34" charset="0"/>
            </a:endParaRPr>
          </a:p>
        </p:txBody>
      </p:sp>
      <p:sp>
        <p:nvSpPr>
          <p:cNvPr id="6" name="Rectangle 36"/>
          <p:cNvSpPr>
            <a:spLocks noChangeArrowheads="1"/>
          </p:cNvSpPr>
          <p:nvPr userDrawn="1"/>
        </p:nvSpPr>
        <p:spPr bwMode="auto">
          <a:xfrm>
            <a:off x="158549" y="6494551"/>
            <a:ext cx="462787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>
              <a:defRPr/>
            </a:pPr>
            <a:r>
              <a:rPr lang="en-US" sz="1400" b="0" noProof="0" dirty="0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3</a:t>
            </a:r>
            <a:r>
              <a:rPr lang="en-US" sz="1400" b="0" baseline="30000" noProof="0" dirty="0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rd</a:t>
            </a:r>
            <a:r>
              <a:rPr lang="en-US" sz="1400" b="0" baseline="0" noProof="0" dirty="0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en-US" sz="1400" b="0" baseline="0" noProof="0" dirty="0" err="1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WGCapD</a:t>
            </a:r>
            <a:r>
              <a:rPr lang="en-US" sz="1400" b="0" baseline="0" noProof="0" dirty="0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 Meeting – </a:t>
            </a:r>
            <a:r>
              <a:rPr lang="en-US" sz="1400" b="0" baseline="0" noProof="0" dirty="0" err="1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Derhadum</a:t>
            </a:r>
            <a:r>
              <a:rPr lang="en-US" sz="1400" b="0" baseline="0" noProof="0" dirty="0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, India – April 23-25</a:t>
            </a:r>
            <a:endParaRPr lang="en-US" sz="1400" b="0" noProof="0" dirty="0">
              <a:solidFill>
                <a:schemeClr val="tx2">
                  <a:lumMod val="50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712320" y="4881563"/>
            <a:ext cx="1431680" cy="933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28706" name="Rectangle 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4089889" y="666750"/>
            <a:ext cx="4810857" cy="1874838"/>
          </a:xfrm>
        </p:spPr>
        <p:txBody>
          <a:bodyPr anchor="b"/>
          <a:lstStyle>
            <a:lvl1pPr>
              <a:defRPr sz="3200" baseline="0"/>
            </a:lvl1pPr>
          </a:lstStyle>
          <a:p>
            <a:r>
              <a:rPr lang="en-GB" dirty="0" smtClean="0"/>
              <a:t>Project report guidelines</a:t>
            </a:r>
            <a:endParaRPr lang="en-GB" dirty="0"/>
          </a:p>
        </p:txBody>
      </p:sp>
      <p:sp>
        <p:nvSpPr>
          <p:cNvPr id="32870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081097" y="2722564"/>
            <a:ext cx="4826977" cy="1093787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GB" dirty="0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78737" y="6567055"/>
            <a:ext cx="1639186" cy="205885"/>
          </a:xfrm>
        </p:spPr>
        <p:txBody>
          <a:bodyPr/>
          <a:lstStyle>
            <a:lvl1pPr>
              <a:defRPr sz="1000">
                <a:latin typeface="Century Gothic" pitchFamily="34" charset="0"/>
              </a:defRPr>
            </a:lvl1pPr>
          </a:lstStyle>
          <a:p>
            <a:pPr>
              <a:defRPr/>
            </a:pPr>
            <a:fld id="{6BF8D2B0-EFB6-4DAA-9B0B-6F6B3A58082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240142" y="1440873"/>
            <a:ext cx="8686800" cy="5126182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37144" y="188913"/>
            <a:ext cx="6930656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title style</a:t>
            </a:r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auto">
          <a:xfrm>
            <a:off x="0" y="1347788"/>
            <a:ext cx="9144000" cy="551021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r" defTabSz="914400" eaLnBrk="0" hangingPunct="0">
              <a:defRPr/>
            </a:pPr>
            <a:endParaRPr lang="en-US" sz="1500" dirty="0">
              <a:solidFill>
                <a:srgbClr val="000000"/>
              </a:solidFill>
              <a:latin typeface="Tahoma" pitchFamily="34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37144" y="188913"/>
            <a:ext cx="6930656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title style</a:t>
            </a:r>
          </a:p>
        </p:txBody>
      </p:sp>
      <p:sp>
        <p:nvSpPr>
          <p:cNvPr id="1028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6863" y="1457325"/>
            <a:ext cx="8445500" cy="486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239000" y="6600825"/>
            <a:ext cx="1905000" cy="2571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1000">
                <a:solidFill>
                  <a:srgbClr val="002569"/>
                </a:solidFill>
                <a:latin typeface="Calibri" pitchFamily="-106" charset="0"/>
                <a:cs typeface="Calibri" pitchFamily="-106" charset="0"/>
              </a:defRPr>
            </a:lvl1pPr>
          </a:lstStyle>
          <a:p>
            <a:pPr>
              <a:defRPr/>
            </a:pPr>
            <a:fld id="{980EA4A0-E513-42EA-B292-B21C1B51B6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</p:sldLayoutIdLst>
  <p:transition spd="slow"/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200" b="1">
          <a:solidFill>
            <a:schemeClr val="tx2"/>
          </a:solidFill>
          <a:latin typeface="Arial" charset="0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75000"/>
        <a:buFont typeface="Courier New" pitchFamily="-106" charset="0"/>
        <a:buChar char="o"/>
        <a:defRPr sz="2000" b="1">
          <a:solidFill>
            <a:schemeClr val="tx2"/>
          </a:solidFill>
          <a:latin typeface="Arial" charset="0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-106" charset="2"/>
        <a:buChar char="§"/>
        <a:defRPr b="1">
          <a:solidFill>
            <a:schemeClr val="tx2"/>
          </a:solidFill>
          <a:latin typeface="Arial" charset="0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b="1">
          <a:solidFill>
            <a:schemeClr val="tx2"/>
          </a:solidFill>
          <a:latin typeface="Arial" charset="0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44"/>
          <p:cNvSpPr>
            <a:spLocks noGrp="1" noChangeArrowheads="1"/>
          </p:cNvSpPr>
          <p:nvPr>
            <p:ph type="ctrTitle"/>
          </p:nvPr>
        </p:nvSpPr>
        <p:spPr>
          <a:xfrm>
            <a:off x="1411357" y="666750"/>
            <a:ext cx="7489389" cy="2055814"/>
          </a:xfrm>
        </p:spPr>
        <p:txBody>
          <a:bodyPr/>
          <a:lstStyle/>
          <a:p>
            <a:pPr algn="ctr"/>
            <a:r>
              <a:rPr lang="en-US" dirty="0" err="1" smtClean="0"/>
              <a:t>GeoNestCast</a:t>
            </a:r>
            <a:r>
              <a:rPr lang="en-US" dirty="0" smtClean="0"/>
              <a:t>/ </a:t>
            </a:r>
            <a:r>
              <a:rPr lang="en-US" dirty="0" err="1" smtClean="0"/>
              <a:t>EumetCast</a:t>
            </a:r>
            <a:r>
              <a:rPr lang="en-US" dirty="0" smtClean="0"/>
              <a:t> </a:t>
            </a:r>
            <a:r>
              <a:rPr lang="en-US" dirty="0" smtClean="0"/>
              <a:t>stations mapping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F8D2B0-EFB6-4DAA-9B0B-6F6B3A580823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ZA" dirty="0" smtClean="0"/>
              <a:t>eLearning requires students to have access to internet </a:t>
            </a:r>
          </a:p>
          <a:p>
            <a:pPr lvl="1"/>
            <a:r>
              <a:rPr lang="en-ZA" dirty="0" smtClean="0"/>
              <a:t>Access to internet </a:t>
            </a:r>
            <a:r>
              <a:rPr lang="en-ZA" dirty="0" smtClean="0"/>
              <a:t>services </a:t>
            </a:r>
            <a:r>
              <a:rPr lang="en-ZA" dirty="0" smtClean="0"/>
              <a:t>remains a challenge </a:t>
            </a:r>
            <a:r>
              <a:rPr lang="en-ZA" dirty="0" smtClean="0"/>
              <a:t>for developing countries</a:t>
            </a:r>
          </a:p>
          <a:p>
            <a:pPr marL="457200" lvl="1" indent="0">
              <a:buNone/>
            </a:pPr>
            <a:endParaRPr lang="en-ZA" dirty="0"/>
          </a:p>
          <a:p>
            <a:r>
              <a:rPr lang="en-ZA" dirty="0" smtClean="0"/>
              <a:t>Use of </a:t>
            </a:r>
            <a:r>
              <a:rPr lang="en-ZA" dirty="0" smtClean="0"/>
              <a:t>existing </a:t>
            </a:r>
            <a:r>
              <a:rPr lang="en-ZA" dirty="0" err="1" smtClean="0"/>
              <a:t>GeoNetcast</a:t>
            </a:r>
            <a:r>
              <a:rPr lang="en-ZA" dirty="0" smtClean="0"/>
              <a:t>/ </a:t>
            </a:r>
            <a:r>
              <a:rPr lang="en-ZA" dirty="0" err="1" smtClean="0"/>
              <a:t>EumetCast</a:t>
            </a:r>
            <a:r>
              <a:rPr lang="en-ZA" dirty="0" smtClean="0"/>
              <a:t> network to distribute the </a:t>
            </a:r>
            <a:r>
              <a:rPr lang="en-ZA" dirty="0" smtClean="0"/>
              <a:t>eLearning </a:t>
            </a:r>
            <a:r>
              <a:rPr lang="en-ZA" dirty="0" smtClean="0"/>
              <a:t>materials (documents, </a:t>
            </a:r>
            <a:r>
              <a:rPr lang="en-ZA" dirty="0" err="1" smtClean="0"/>
              <a:t>presentations,videos</a:t>
            </a:r>
            <a:r>
              <a:rPr lang="en-ZA" dirty="0" smtClean="0"/>
              <a:t>)</a:t>
            </a:r>
          </a:p>
          <a:p>
            <a:pPr lvl="1"/>
            <a:r>
              <a:rPr lang="en-ZA" dirty="0" smtClean="0"/>
              <a:t>Solution </a:t>
            </a:r>
            <a:r>
              <a:rPr lang="en-ZA" dirty="0"/>
              <a:t>proposed during WGCAPD 2</a:t>
            </a:r>
            <a:r>
              <a:rPr lang="en-ZA" baseline="30000" dirty="0"/>
              <a:t>nd</a:t>
            </a:r>
            <a:r>
              <a:rPr lang="en-ZA" dirty="0"/>
              <a:t> annual meeting in </a:t>
            </a:r>
            <a:r>
              <a:rPr lang="en-ZA" dirty="0" err="1"/>
              <a:t>Frascati</a:t>
            </a:r>
            <a:endParaRPr lang="en-ZA" dirty="0"/>
          </a:p>
          <a:p>
            <a:pPr lvl="1"/>
            <a:endParaRPr lang="en-ZA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Introduction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611169701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F8D2B0-EFB6-4DAA-9B0B-6F6B3A580823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240142" y="1440873"/>
            <a:ext cx="8903858" cy="5126182"/>
          </a:xfrm>
        </p:spPr>
        <p:txBody>
          <a:bodyPr/>
          <a:lstStyle/>
          <a:p>
            <a:pPr marL="0" indent="0">
              <a:buNone/>
            </a:pPr>
            <a:r>
              <a:rPr lang="en-ZA" dirty="0" smtClean="0"/>
              <a:t>Objective:</a:t>
            </a:r>
          </a:p>
          <a:p>
            <a:pPr marL="0" indent="0">
              <a:buNone/>
            </a:pPr>
            <a:endParaRPr lang="en-ZA" dirty="0"/>
          </a:p>
          <a:p>
            <a:r>
              <a:rPr lang="en-ZA" dirty="0" smtClean="0"/>
              <a:t>Map the geographic locations of </a:t>
            </a:r>
            <a:r>
              <a:rPr lang="en-ZA" dirty="0" err="1" smtClean="0"/>
              <a:t>GeoNetCast</a:t>
            </a:r>
            <a:r>
              <a:rPr lang="en-ZA" dirty="0" smtClean="0"/>
              <a:t>/</a:t>
            </a:r>
            <a:r>
              <a:rPr lang="en-ZA" dirty="0" err="1" smtClean="0"/>
              <a:t>EumetCast</a:t>
            </a:r>
            <a:r>
              <a:rPr lang="en-ZA" dirty="0" smtClean="0"/>
              <a:t> stations</a:t>
            </a:r>
          </a:p>
          <a:p>
            <a:pPr lvl="1"/>
            <a:r>
              <a:rPr lang="en-ZA" dirty="0" smtClean="0"/>
              <a:t>Distribute material during training</a:t>
            </a:r>
          </a:p>
          <a:p>
            <a:endParaRPr lang="en-ZA" dirty="0"/>
          </a:p>
          <a:p>
            <a:pPr marL="0" indent="0">
              <a:buNone/>
            </a:pPr>
            <a:r>
              <a:rPr lang="en-ZA" dirty="0" smtClean="0"/>
              <a:t>Scope</a:t>
            </a:r>
          </a:p>
          <a:p>
            <a:pPr marL="0" indent="0">
              <a:buNone/>
            </a:pPr>
            <a:endParaRPr lang="en-ZA" dirty="0"/>
          </a:p>
          <a:p>
            <a:r>
              <a:rPr lang="en-ZA" dirty="0" smtClean="0"/>
              <a:t>Source and map </a:t>
            </a:r>
            <a:r>
              <a:rPr lang="en-ZA" dirty="0" smtClean="0"/>
              <a:t>the geographic locations of the stations</a:t>
            </a:r>
            <a:endParaRPr lang="en-ZA" dirty="0" smtClean="0"/>
          </a:p>
          <a:p>
            <a:r>
              <a:rPr lang="en-ZA" dirty="0" smtClean="0"/>
              <a:t>Establish “arrangement” with the </a:t>
            </a:r>
            <a:r>
              <a:rPr lang="en-ZA" dirty="0" err="1" smtClean="0"/>
              <a:t>GeoNetCast</a:t>
            </a:r>
            <a:r>
              <a:rPr lang="en-ZA" dirty="0" smtClean="0"/>
              <a:t>/</a:t>
            </a:r>
            <a:r>
              <a:rPr lang="en-ZA" dirty="0" err="1" smtClean="0"/>
              <a:t>EumetCast</a:t>
            </a:r>
            <a:r>
              <a:rPr lang="en-ZA" dirty="0" smtClean="0"/>
              <a:t> users/data providers</a:t>
            </a:r>
            <a:endParaRPr lang="en-ZA" dirty="0" smtClean="0"/>
          </a:p>
          <a:p>
            <a:pPr marL="0" indent="0">
              <a:buNone/>
            </a:pPr>
            <a:endParaRPr lang="en-ZA" dirty="0" smtClean="0"/>
          </a:p>
          <a:p>
            <a:endParaRPr lang="en-ZA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Objective and scope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866463772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F8D2B0-EFB6-4DAA-9B0B-6F6B3A580823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37144" y="293688"/>
            <a:ext cx="6930656" cy="501650"/>
          </a:xfrm>
        </p:spPr>
        <p:txBody>
          <a:bodyPr/>
          <a:lstStyle/>
          <a:p>
            <a:r>
              <a:rPr lang="en-ZA" dirty="0" err="1"/>
              <a:t>GeoNetCast</a:t>
            </a:r>
            <a:r>
              <a:rPr lang="en-ZA" dirty="0"/>
              <a:t>/ </a:t>
            </a:r>
            <a:r>
              <a:rPr lang="en-ZA" dirty="0" err="1"/>
              <a:t>EumetCast</a:t>
            </a:r>
            <a:r>
              <a:rPr lang="en-ZA" dirty="0"/>
              <a:t> stations</a:t>
            </a:r>
            <a:br>
              <a:rPr lang="en-ZA" dirty="0"/>
            </a:br>
            <a:endParaRPr lang="en-Z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212" y="2081213"/>
            <a:ext cx="7467600" cy="4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1759293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F8D2B0-EFB6-4DAA-9B0B-6F6B3A580823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Current status</a:t>
            </a:r>
            <a:endParaRPr lang="en-ZA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30" y="2280542"/>
            <a:ext cx="6405657" cy="4577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1455379"/>
            <a:ext cx="52096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200" dirty="0" smtClean="0"/>
              <a:t>49 stations found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200" dirty="0" err="1" smtClean="0"/>
              <a:t>EumetCast</a:t>
            </a:r>
            <a:r>
              <a:rPr lang="en-ZA" sz="1200" dirty="0" smtClean="0"/>
              <a:t> cant provide the required the information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ZA" sz="1200" dirty="0" smtClean="0"/>
              <a:t>However, they can contact their users </a:t>
            </a:r>
            <a:r>
              <a:rPr lang="en-ZA" sz="1200" dirty="0" smtClean="0"/>
              <a:t>and</a:t>
            </a:r>
            <a:r>
              <a:rPr lang="en-ZA" sz="1200" dirty="0"/>
              <a:t> </a:t>
            </a:r>
            <a:r>
              <a:rPr lang="en-ZA" sz="1200" dirty="0" smtClean="0"/>
              <a:t>d</a:t>
            </a:r>
            <a:r>
              <a:rPr lang="en-ZA" sz="1200" dirty="0" smtClean="0"/>
              <a:t>iscuss our initiative</a:t>
            </a:r>
            <a:endParaRPr lang="en-ZA" sz="1200" dirty="0"/>
          </a:p>
        </p:txBody>
      </p:sp>
    </p:spTree>
    <p:extLst>
      <p:ext uri="{BB962C8B-B14F-4D97-AF65-F5344CB8AC3E}">
        <p14:creationId xmlns:p14="http://schemas.microsoft.com/office/powerpoint/2010/main" val="4013760060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F8D2B0-EFB6-4DAA-9B0B-6F6B3A580823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Current status</a:t>
            </a:r>
            <a:endParaRPr lang="en-ZA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727" y="1857375"/>
            <a:ext cx="7330122" cy="460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2727" y="6476568"/>
            <a:ext cx="394370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100" dirty="0" smtClean="0"/>
              <a:t>Thanks </a:t>
            </a:r>
            <a:r>
              <a:rPr lang="en-ZA" sz="1100" dirty="0"/>
              <a:t>to </a:t>
            </a:r>
            <a:r>
              <a:rPr lang="en-ZA" sz="1100" dirty="0" smtClean="0"/>
              <a:t>Cecere Thomas and Sharon Hamann from USGS</a:t>
            </a:r>
            <a:endParaRPr lang="en-ZA" sz="1100" dirty="0"/>
          </a:p>
        </p:txBody>
      </p:sp>
      <p:sp>
        <p:nvSpPr>
          <p:cNvPr id="6" name="TextBox 5"/>
          <p:cNvSpPr txBox="1"/>
          <p:nvPr/>
        </p:nvSpPr>
        <p:spPr>
          <a:xfrm>
            <a:off x="222727" y="1434584"/>
            <a:ext cx="2775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Stations on Google-Earth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013011890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F8D2B0-EFB6-4DAA-9B0B-6F6B3A580823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231123" y="1424421"/>
            <a:ext cx="8686800" cy="5126182"/>
          </a:xfrm>
        </p:spPr>
        <p:txBody>
          <a:bodyPr/>
          <a:lstStyle/>
          <a:p>
            <a:r>
              <a:rPr lang="en-ZA" dirty="0" smtClean="0"/>
              <a:t>To be </a:t>
            </a:r>
            <a:r>
              <a:rPr lang="en-ZA" dirty="0" smtClean="0"/>
              <a:t>discussed</a:t>
            </a:r>
            <a:endParaRPr lang="en-ZA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Opportunities and Way Forward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50025379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4_EUM_template_v03">
  <a:themeElements>
    <a:clrScheme name="1_EUM_template_v03 1">
      <a:dk1>
        <a:srgbClr val="002569"/>
      </a:dk1>
      <a:lt1>
        <a:srgbClr val="FFFFFF"/>
      </a:lt1>
      <a:dk2>
        <a:srgbClr val="002569"/>
      </a:dk2>
      <a:lt2>
        <a:srgbClr val="5F758D"/>
      </a:lt2>
      <a:accent1>
        <a:srgbClr val="FF9A00"/>
      </a:accent1>
      <a:accent2>
        <a:srgbClr val="9F2D20"/>
      </a:accent2>
      <a:accent3>
        <a:srgbClr val="FFFFFF"/>
      </a:accent3>
      <a:accent4>
        <a:srgbClr val="001E59"/>
      </a:accent4>
      <a:accent5>
        <a:srgbClr val="FFCAAA"/>
      </a:accent5>
      <a:accent6>
        <a:srgbClr val="90281C"/>
      </a:accent6>
      <a:hlink>
        <a:srgbClr val="7498C0"/>
      </a:hlink>
      <a:folHlink>
        <a:srgbClr val="929497"/>
      </a:folHlink>
    </a:clrScheme>
    <a:fontScheme name="4_EUM_template_v03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5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5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EUM_template_v03 1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F9A00"/>
        </a:accent1>
        <a:accent2>
          <a:srgbClr val="9F2D20"/>
        </a:accent2>
        <a:accent3>
          <a:srgbClr val="FFFFFF"/>
        </a:accent3>
        <a:accent4>
          <a:srgbClr val="001E59"/>
        </a:accent4>
        <a:accent5>
          <a:srgbClr val="FFCAAA"/>
        </a:accent5>
        <a:accent6>
          <a:srgbClr val="90281C"/>
        </a:accent6>
        <a:hlink>
          <a:srgbClr val="7498C0"/>
        </a:hlink>
        <a:folHlink>
          <a:srgbClr val="92949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2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6D0A9"/>
        </a:accent1>
        <a:accent2>
          <a:srgbClr val="EBCAE3"/>
        </a:accent2>
        <a:accent3>
          <a:srgbClr val="FFFFFF"/>
        </a:accent3>
        <a:accent4>
          <a:srgbClr val="001E59"/>
        </a:accent4>
        <a:accent5>
          <a:srgbClr val="FAE4D1"/>
        </a:accent5>
        <a:accent6>
          <a:srgbClr val="D5B7CE"/>
        </a:accent6>
        <a:hlink>
          <a:srgbClr val="4E2029"/>
        </a:hlink>
        <a:folHlink>
          <a:srgbClr val="423B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3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5B97B1"/>
        </a:accent1>
        <a:accent2>
          <a:srgbClr val="F39600"/>
        </a:accent2>
        <a:accent3>
          <a:srgbClr val="FFFFFF"/>
        </a:accent3>
        <a:accent4>
          <a:srgbClr val="001E59"/>
        </a:accent4>
        <a:accent5>
          <a:srgbClr val="B5C9D5"/>
        </a:accent5>
        <a:accent6>
          <a:srgbClr val="DC8700"/>
        </a:accent6>
        <a:hlink>
          <a:srgbClr val="FFE4AE"/>
        </a:hlink>
        <a:folHlink>
          <a:srgbClr val="002A3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4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003F80"/>
        </a:accent1>
        <a:accent2>
          <a:srgbClr val="BDD7EE"/>
        </a:accent2>
        <a:accent3>
          <a:srgbClr val="FFFFFF"/>
        </a:accent3>
        <a:accent4>
          <a:srgbClr val="001E59"/>
        </a:accent4>
        <a:accent5>
          <a:srgbClr val="AAAFC0"/>
        </a:accent5>
        <a:accent6>
          <a:srgbClr val="ABC3D8"/>
        </a:accent6>
        <a:hlink>
          <a:srgbClr val="FFD350"/>
        </a:hlink>
        <a:folHlink>
          <a:srgbClr val="EB6F3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5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C75B12"/>
        </a:accent1>
        <a:accent2>
          <a:srgbClr val="003359"/>
        </a:accent2>
        <a:accent3>
          <a:srgbClr val="FFFFFF"/>
        </a:accent3>
        <a:accent4>
          <a:srgbClr val="001E59"/>
        </a:accent4>
        <a:accent5>
          <a:srgbClr val="E0B5AA"/>
        </a:accent5>
        <a:accent6>
          <a:srgbClr val="002D50"/>
        </a:accent6>
        <a:hlink>
          <a:srgbClr val="92A2BD"/>
        </a:hlink>
        <a:folHlink>
          <a:srgbClr val="C7B3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3409</TotalTime>
  <Words>141</Words>
  <Application>Microsoft Office PowerPoint</Application>
  <PresentationFormat>On-screen Show (4:3)</PresentationFormat>
  <Paragraphs>35</Paragraphs>
  <Slides>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4_EUM_template_v03</vt:lpstr>
      <vt:lpstr>GeoNestCast/ EumetCast stations mapping</vt:lpstr>
      <vt:lpstr>Introduction</vt:lpstr>
      <vt:lpstr>Objective and scope</vt:lpstr>
      <vt:lpstr>GeoNetCast/ EumetCast stations </vt:lpstr>
      <vt:lpstr>Current status</vt:lpstr>
      <vt:lpstr>Current status</vt:lpstr>
      <vt:lpstr>Opportunities and Way Forward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Brian Killough</dc:creator>
  <cp:lastModifiedBy>Nale Mudau</cp:lastModifiedBy>
  <cp:revision>117</cp:revision>
  <cp:lastPrinted>2013-07-23T19:08:48Z</cp:lastPrinted>
  <dcterms:created xsi:type="dcterms:W3CDTF">2011-11-16T09:23:13Z</dcterms:created>
  <dcterms:modified xsi:type="dcterms:W3CDTF">2014-04-22T16:50:19Z</dcterms:modified>
</cp:coreProperties>
</file>