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467" r:id="rId2"/>
    <p:sldId id="597" r:id="rId3"/>
    <p:sldId id="599" r:id="rId4"/>
    <p:sldId id="598" r:id="rId5"/>
    <p:sldId id="600" r:id="rId6"/>
  </p:sldIdLst>
  <p:sldSz cx="9144000" cy="6858000" type="screen4x3"/>
  <p:notesSz cx="6858000" cy="8686800"/>
  <p:embeddedFontLst>
    <p:embeddedFont>
      <p:font typeface="Tahoma" pitchFamily="34" charset="0"/>
      <p:regular r:id="rId9"/>
      <p:bold r:id="rId1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2"/>
    <a:srgbClr val="000086"/>
    <a:srgbClr val="000092"/>
    <a:srgbClr val="0033CC"/>
    <a:srgbClr val="333399"/>
    <a:srgbClr val="003399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3997" autoAdjust="0"/>
    <p:restoredTop sz="94595" autoAdjust="0"/>
  </p:normalViewPr>
  <p:slideViewPr>
    <p:cSldViewPr>
      <p:cViewPr>
        <p:scale>
          <a:sx n="75" d="100"/>
          <a:sy n="75" d="100"/>
        </p:scale>
        <p:origin x="-187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428" y="-108"/>
      </p:cViewPr>
      <p:guideLst>
        <p:guide orient="horz" pos="273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7" tIns="44379" rIns="88757" bIns="44379" numCol="1" anchor="t" anchorCtr="0" compatLnSpc="1">
            <a:prstTxWarp prst="textNoShape">
              <a:avLst/>
            </a:prstTxWarp>
          </a:bodyPr>
          <a:lstStyle>
            <a:lvl1pPr defTabSz="887413">
              <a:defRPr sz="11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7" tIns="44379" rIns="88757" bIns="44379" numCol="1" anchor="t" anchorCtr="0" compatLnSpc="1">
            <a:prstTxWarp prst="textNoShape">
              <a:avLst/>
            </a:prstTxWarp>
          </a:bodyPr>
          <a:lstStyle>
            <a:lvl1pPr algn="r" defTabSz="887413">
              <a:defRPr sz="11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7" tIns="44379" rIns="88757" bIns="44379" numCol="1" anchor="b" anchorCtr="0" compatLnSpc="1">
            <a:prstTxWarp prst="textNoShape">
              <a:avLst/>
            </a:prstTxWarp>
          </a:bodyPr>
          <a:lstStyle>
            <a:lvl1pPr defTabSz="887413">
              <a:defRPr sz="11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7" tIns="44379" rIns="88757" bIns="44379" numCol="1" anchor="b" anchorCtr="0" compatLnSpc="1">
            <a:prstTxWarp prst="textNoShape">
              <a:avLst/>
            </a:prstTxWarp>
          </a:bodyPr>
          <a:lstStyle>
            <a:lvl1pPr algn="r" defTabSz="887413">
              <a:defRPr sz="1100" b="0">
                <a:latin typeface="Arial" charset="0"/>
              </a:defRPr>
            </a:lvl1pPr>
          </a:lstStyle>
          <a:p>
            <a:fld id="{04C75A25-FBE8-4C84-8F98-BECBE18A3FE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2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7" tIns="44379" rIns="88757" bIns="44379" numCol="1" anchor="t" anchorCtr="0" compatLnSpc="1">
            <a:prstTxWarp prst="textNoShape">
              <a:avLst/>
            </a:prstTxWarp>
          </a:bodyPr>
          <a:lstStyle>
            <a:lvl1pPr defTabSz="887413">
              <a:defRPr sz="11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7" tIns="44379" rIns="88757" bIns="44379" numCol="1" anchor="t" anchorCtr="0" compatLnSpc="1">
            <a:prstTxWarp prst="textNoShape">
              <a:avLst/>
            </a:prstTxWarp>
          </a:bodyPr>
          <a:lstStyle>
            <a:lvl1pPr algn="r" defTabSz="887413">
              <a:defRPr sz="11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4325"/>
            <a:ext cx="5029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7" tIns="44379" rIns="88757" bIns="44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7" tIns="44379" rIns="88757" bIns="44379" numCol="1" anchor="b" anchorCtr="0" compatLnSpc="1">
            <a:prstTxWarp prst="textNoShape">
              <a:avLst/>
            </a:prstTxWarp>
          </a:bodyPr>
          <a:lstStyle>
            <a:lvl1pPr defTabSz="887413">
              <a:defRPr sz="11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7" tIns="44379" rIns="88757" bIns="44379" numCol="1" anchor="b" anchorCtr="0" compatLnSpc="1">
            <a:prstTxWarp prst="textNoShape">
              <a:avLst/>
            </a:prstTxWarp>
          </a:bodyPr>
          <a:lstStyle>
            <a:lvl1pPr algn="r" defTabSz="887413">
              <a:defRPr sz="1100" b="0">
                <a:latin typeface="Arial" charset="0"/>
              </a:defRPr>
            </a:lvl1pPr>
          </a:lstStyle>
          <a:p>
            <a:fld id="{550415EC-4BB0-4F86-89CD-0EA463112E4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6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9458E-CC62-495D-B59A-0A776F24EF25}" type="slidenum">
              <a:rPr lang="en-US"/>
              <a:pPr/>
              <a:t>1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514600"/>
            <a:ext cx="5867400" cy="1085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267200"/>
            <a:ext cx="51816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F9E47E-44EF-4221-BAD8-6CA20B74EE1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2259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Wednesday, February 9, 2005March 7, 2005</a:t>
            </a:r>
          </a:p>
        </p:txBody>
      </p:sp>
      <p:sp>
        <p:nvSpPr>
          <p:cNvPr id="622599" name="Line 7"/>
          <p:cNvSpPr>
            <a:spLocks noChangeShapeType="1"/>
          </p:cNvSpPr>
          <p:nvPr userDrawn="1"/>
        </p:nvSpPr>
        <p:spPr bwMode="auto">
          <a:xfrm>
            <a:off x="228600" y="6553200"/>
            <a:ext cx="8686800" cy="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C9FF85-5C64-4E7C-90BF-128B571B81D6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Wednesday, February 9, 2005March 7, 2005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21336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62484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3659E-5C35-4D15-B4D6-F0F989BE542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Wednesday, February 9, 2005March 7, 2005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52A76-48F2-497C-8BC6-6D9F2A86BE2F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Wednesday, February 9, 2005March 7, 2005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445E2-2E24-4F1E-B5F8-478CC232D234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Wednesday, February 9, 2005March 7, 2005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E5AD54-143A-412C-A0B7-AC437707083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Wednesday, February 9, 2005March 7, 2005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524695-6D85-42F6-BD2E-DE7E660B390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Wednesday, February 9, 2005March 7, 2005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3F896C-DEE7-4A32-893F-522AA5929A2C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Wednesday, February 9, 2005March 7, 2005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A1D8B4-6942-4E6C-BA50-BAB9C1173030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Wednesday, February 9, 2005March 7, 2005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C1F0D9-3E0C-40B5-AF91-8D9895308485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Wednesday, February 9, 2005March 7, 2005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39EBE2-3D6E-4AE6-B40C-A93C4B907EF9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Wednesday, February 9, 2005March 7, 2005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b="0">
                <a:latin typeface="+mn-lt"/>
              </a:defRPr>
            </a:lvl1pPr>
          </a:lstStyle>
          <a:p>
            <a:fld id="{A1A45ECE-3C19-44DF-AE84-7B760ABC765D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38919" name="Picture 7" descr="NOA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498600" cy="1524000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en-US"/>
              <a:t>Wednesday, February 9, 2005March 7, 2005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98463" algn="l" rtl="0" fontAlgn="base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000" b="1">
          <a:solidFill>
            <a:schemeClr val="tx1"/>
          </a:solidFill>
          <a:latin typeface="+mn-lt"/>
        </a:defRPr>
      </a:lvl2pPr>
      <a:lvl3pPr marL="1371600" indent="-339725" algn="l" rtl="0" fontAlgn="base">
        <a:spcBef>
          <a:spcPct val="20000"/>
        </a:spcBef>
        <a:spcAft>
          <a:spcPct val="0"/>
        </a:spcAft>
        <a:buClr>
          <a:srgbClr val="0033CC"/>
        </a:buClr>
        <a:buFont typeface="ScalaSans" pitchFamily="2" charset="0"/>
        <a:buChar char="–"/>
        <a:defRPr b="1">
          <a:solidFill>
            <a:schemeClr val="tx1"/>
          </a:solidFill>
          <a:latin typeface="+mn-lt"/>
        </a:defRPr>
      </a:lvl3pPr>
      <a:lvl4pPr marL="1828800" indent="-284163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4pPr>
      <a:lvl5pPr marL="2286000" indent="-2222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ScalaSans" pitchFamily="2" charset="0"/>
        <a:buChar char="»"/>
        <a:defRPr b="1">
          <a:solidFill>
            <a:schemeClr val="tx1"/>
          </a:solidFill>
          <a:latin typeface="+mn-lt"/>
        </a:defRPr>
      </a:lvl5pPr>
      <a:lvl6pPr marL="2743200" indent="-2222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ScalaSans" pitchFamily="2" charset="0"/>
        <a:buChar char="»"/>
        <a:defRPr b="1">
          <a:solidFill>
            <a:schemeClr val="tx1"/>
          </a:solidFill>
          <a:latin typeface="+mn-lt"/>
        </a:defRPr>
      </a:lvl6pPr>
      <a:lvl7pPr marL="3200400" indent="-2222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ScalaSans" pitchFamily="2" charset="0"/>
        <a:buChar char="»"/>
        <a:defRPr b="1">
          <a:solidFill>
            <a:schemeClr val="tx1"/>
          </a:solidFill>
          <a:latin typeface="+mn-lt"/>
        </a:defRPr>
      </a:lvl7pPr>
      <a:lvl8pPr marL="3657600" indent="-2222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ScalaSans" pitchFamily="2" charset="0"/>
        <a:buChar char="»"/>
        <a:defRPr b="1">
          <a:solidFill>
            <a:schemeClr val="tx1"/>
          </a:solidFill>
          <a:latin typeface="+mn-lt"/>
        </a:defRPr>
      </a:lvl8pPr>
      <a:lvl9pPr marL="4114800" indent="-2222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ScalaSans" pitchFamily="2" charset="0"/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7CA2BC3-DC6D-4CB0-8F52-31033A3C1ABC}" type="slidenum">
              <a:rPr lang="en-US"/>
              <a:pPr/>
              <a:t>1</a:t>
            </a:fld>
            <a:endParaRPr lang="en-US"/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43200" y="3048000"/>
            <a:ext cx="6400800" cy="762000"/>
          </a:xfrm>
        </p:spPr>
        <p:txBody>
          <a:bodyPr/>
          <a:lstStyle/>
          <a:p>
            <a:r>
              <a:rPr lang="en-US" sz="3800" dirty="0" smtClean="0"/>
              <a:t>SRTM 2 Data Release</a:t>
            </a:r>
            <a:endParaRPr lang="en-US" sz="2600" i="1" dirty="0"/>
          </a:p>
        </p:txBody>
      </p:sp>
      <p:sp>
        <p:nvSpPr>
          <p:cNvPr id="623622" name="Rectangle 6"/>
          <p:cNvSpPr>
            <a:spLocks noChangeArrowheads="1"/>
          </p:cNvSpPr>
          <p:nvPr/>
        </p:nvSpPr>
        <p:spPr bwMode="auto">
          <a:xfrm>
            <a:off x="2590800" y="4343400"/>
            <a:ext cx="1430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Jacob </a:t>
            </a:r>
            <a:r>
              <a:rPr lang="en-US" dirty="0" err="1" smtClean="0">
                <a:solidFill>
                  <a:schemeClr val="bg1"/>
                </a:solidFill>
              </a:rPr>
              <a:t>Sutherlun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2/25/2012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Ilhabela</a:t>
            </a:r>
            <a:r>
              <a:rPr lang="en-US" dirty="0" smtClean="0">
                <a:solidFill>
                  <a:schemeClr val="bg1"/>
                </a:solidFill>
              </a:rPr>
              <a:t>, Brazil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23626" name="Picture 10" descr="noaa_from_ja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562600"/>
            <a:ext cx="75565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50D81-2ED6-4032-834E-39E4CF2FC176}" type="slidenum">
              <a:rPr lang="en-US"/>
              <a:pPr/>
              <a:t>2</a:t>
            </a:fld>
            <a:endParaRPr lang="en-US"/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/>
          <a:lstStyle/>
          <a:p>
            <a:pPr algn="r"/>
            <a:r>
              <a:rPr lang="en-US" sz="3200" dirty="0"/>
              <a:t>NASA Shuttle Radar Topography Mission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11 Day Mission to Map the Most of the World in February 2000 on Space Shuttle Endeavor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Produced High Quality Elevation 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90m Data Available Free Worldwide via USGS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30m Data Available over the United States Only</a:t>
            </a:r>
          </a:p>
          <a:p>
            <a:r>
              <a:rPr lang="en-US" sz="2400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267200"/>
            <a:ext cx="60388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Uses of SRTM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Digital Elevation Models (DEM)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More accurate DEM’s lead to better:</a:t>
            </a:r>
          </a:p>
          <a:p>
            <a:pPr marL="1312863" lvl="1" indent="-457200">
              <a:buFont typeface="Arial" pitchFamily="34" charset="0"/>
              <a:buChar char="•"/>
            </a:pPr>
            <a:r>
              <a:rPr lang="en-US" dirty="0" smtClean="0"/>
              <a:t>Agriculture Planning</a:t>
            </a:r>
          </a:p>
          <a:p>
            <a:pPr marL="1312863" lvl="1" indent="-457200">
              <a:buFont typeface="Arial" pitchFamily="34" charset="0"/>
              <a:buChar char="•"/>
            </a:pPr>
            <a:r>
              <a:rPr lang="en-US" dirty="0" smtClean="0"/>
              <a:t>Urban Planning</a:t>
            </a:r>
          </a:p>
          <a:p>
            <a:pPr marL="1312863" lvl="1" indent="-457200">
              <a:buFont typeface="Arial" pitchFamily="34" charset="0"/>
              <a:buChar char="•"/>
            </a:pPr>
            <a:r>
              <a:rPr lang="en-US" dirty="0" smtClean="0"/>
              <a:t>Integrated Water Resource Management</a:t>
            </a:r>
          </a:p>
          <a:p>
            <a:pPr marL="1312863" lvl="1" indent="-457200">
              <a:buFont typeface="Arial" pitchFamily="34" charset="0"/>
              <a:buChar char="•"/>
            </a:pPr>
            <a:r>
              <a:rPr lang="en-US" dirty="0" smtClean="0"/>
              <a:t>Flash Flood Forecasting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2A76-48F2-497C-8BC6-6D9F2A86BE2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9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r="14800"/>
          <a:stretch/>
        </p:blipFill>
        <p:spPr bwMode="auto">
          <a:xfrm>
            <a:off x="4965927" y="2376690"/>
            <a:ext cx="3250746" cy="32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569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Proposal to Release SRTM 2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87680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Many attempts to have SRTM 2 data released to the public for the entire Earth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US consortium of agencies have worked together to secure the release of the data with NOAA serving as the POC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South Sudan and Somalia as pilot projects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Consideration of further release of data to be coordinated through CEOS WGCBDD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Strategic plan for new data requests needed to maximize efficiency of release of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2A76-48F2-497C-8BC6-6D9F2A86BE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1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Possible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Coordinating the requests for data release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Partnering with the Regional                                         Center for Mapping of Resources                                          for Development (RCMRD)</a:t>
            </a:r>
          </a:p>
          <a:p>
            <a:pPr marL="1198563" lvl="1" indent="-342900">
              <a:buFont typeface="Arial" pitchFamily="34" charset="0"/>
              <a:buChar char="•"/>
            </a:pPr>
            <a:r>
              <a:rPr lang="en-US" sz="1600" dirty="0" smtClean="0"/>
              <a:t>Ministerial Level Agency for 18                                                                            Countries in East and Southern Africa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CEOS </a:t>
            </a:r>
            <a:r>
              <a:rPr lang="en-US" sz="2400" dirty="0" err="1" smtClean="0"/>
              <a:t>WGCapD</a:t>
            </a:r>
            <a:r>
              <a:rPr lang="en-US" sz="2400" dirty="0" smtClean="0"/>
              <a:t>/RCMRD </a:t>
            </a:r>
            <a:r>
              <a:rPr lang="en-US" sz="2400" dirty="0" smtClean="0"/>
              <a:t>joint                           training courses</a:t>
            </a:r>
          </a:p>
          <a:p>
            <a:pPr marL="1198563" lvl="1" indent="-342900">
              <a:buFont typeface="Arial" pitchFamily="34" charset="0"/>
              <a:buChar char="•"/>
            </a:pPr>
            <a:r>
              <a:rPr lang="en-US" sz="1600" dirty="0" smtClean="0"/>
              <a:t>Refugee planning</a:t>
            </a:r>
          </a:p>
          <a:p>
            <a:pPr marL="1198563" lvl="1" indent="-342900">
              <a:buFont typeface="Arial" pitchFamily="34" charset="0"/>
              <a:buChar char="•"/>
            </a:pPr>
            <a:r>
              <a:rPr lang="en-US" sz="1600" dirty="0" smtClean="0"/>
              <a:t>IWRM</a:t>
            </a:r>
          </a:p>
          <a:p>
            <a:pPr marL="1198563" lvl="1" indent="-342900">
              <a:buFont typeface="Arial" pitchFamily="34" charset="0"/>
              <a:buChar char="•"/>
            </a:pPr>
            <a:r>
              <a:rPr lang="en-US" sz="1600" dirty="0" smtClean="0"/>
              <a:t>Flood Forecasting</a:t>
            </a:r>
          </a:p>
          <a:p>
            <a:pPr marL="1198563" lvl="1" indent="-342900">
              <a:buFont typeface="Arial" pitchFamily="34" charset="0"/>
              <a:buChar char="•"/>
            </a:pPr>
            <a:r>
              <a:rPr lang="en-US" sz="1600" dirty="0" smtClean="0"/>
              <a:t>Agriculture Products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Possible Webinar/ E-learning module intersection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RCMRD has contacts with South Sudan mapping institutions</a:t>
            </a:r>
          </a:p>
          <a:p>
            <a:pPr marL="1198563" lvl="1" indent="-342900">
              <a:buFont typeface="Arial" pitchFamily="34" charset="0"/>
              <a:buChar char="•"/>
            </a:pPr>
            <a:r>
              <a:rPr lang="en-US" sz="1600" dirty="0" smtClean="0"/>
              <a:t>Ministry of Water, Ministry of Statistics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GEO Work Plan DEM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2A76-48F2-497C-8BC6-6D9F2A86BE2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828800"/>
            <a:ext cx="3080851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7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thObs">
  <a:themeElements>
    <a:clrScheme name="EarthOb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rthOb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EarthOb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EarthObs</Template>
  <TotalTime>8331</TotalTime>
  <Words>230</Words>
  <Application>Microsoft Office PowerPoint</Application>
  <PresentationFormat>Apresentação na tela (4:3)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Tahoma</vt:lpstr>
      <vt:lpstr>ScalaSans</vt:lpstr>
      <vt:lpstr>Wingdings</vt:lpstr>
      <vt:lpstr>Times New Roman</vt:lpstr>
      <vt:lpstr>EarthObs</vt:lpstr>
      <vt:lpstr>SRTM 2 Data Release</vt:lpstr>
      <vt:lpstr>NASA Shuttle Radar Topography Mission</vt:lpstr>
      <vt:lpstr>Uses of SRTM Data</vt:lpstr>
      <vt:lpstr>Proposal to Release SRTM 2 Data</vt:lpstr>
      <vt:lpstr>Possible Activities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Board of Governors Meeting</dc:title>
  <dc:creator>jcostanza</dc:creator>
  <cp:lastModifiedBy>Hilcea</cp:lastModifiedBy>
  <cp:revision>335</cp:revision>
  <dcterms:created xsi:type="dcterms:W3CDTF">2004-07-08T13:31:26Z</dcterms:created>
  <dcterms:modified xsi:type="dcterms:W3CDTF">2012-03-15T16:54:17Z</dcterms:modified>
</cp:coreProperties>
</file>