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1"/>
  </p:notesMasterIdLst>
  <p:handoutMasterIdLst>
    <p:handoutMasterId r:id="rId12"/>
  </p:handoutMasterIdLst>
  <p:sldIdLst>
    <p:sldId id="256" r:id="rId2"/>
    <p:sldId id="265" r:id="rId3"/>
    <p:sldId id="266" r:id="rId4"/>
    <p:sldId id="267" r:id="rId5"/>
    <p:sldId id="268" r:id="rId6"/>
    <p:sldId id="271" r:id="rId7"/>
    <p:sldId id="269" r:id="rId8"/>
    <p:sldId id="270" r:id="rId9"/>
    <p:sldId id="264" r:id="rId10"/>
  </p:sldIdLst>
  <p:sldSz cx="9144000" cy="6858000" type="screen4x3"/>
  <p:notesSz cx="6950075" cy="9236075"/>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521415D9-36F7-43E2-AB2F-B90AF26B5E84}">
      <p14:sectionLst xmlns:p14="http://schemas.microsoft.com/office/powerpoint/2010/main">
        <p14:section name="Default Section" id="{ABC5A796-8CFE-4A56-99DF-AA2EDF9C1A03}">
          <p14:sldIdLst>
            <p14:sldId id="256"/>
          </p14:sldIdLst>
        </p14:section>
        <p14:section name="Untitled Section" id="{05B907AC-15DF-49A5-8682-1719F76EA6C3}">
          <p14:sldIdLst>
            <p14:sldId id="265"/>
            <p14:sldId id="266"/>
            <p14:sldId id="267"/>
            <p14:sldId id="268"/>
            <p14:sldId id="271"/>
            <p14:sldId id="269"/>
            <p14:sldId id="270"/>
            <p14:sldId id="26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966" autoAdjust="0"/>
  </p:normalViewPr>
  <p:slideViewPr>
    <p:cSldViewPr snapToGrid="0" snapToObjects="1">
      <p:cViewPr varScale="1">
        <p:scale>
          <a:sx n="58" d="100"/>
          <a:sy n="58" d="100"/>
        </p:scale>
        <p:origin x="-1494" y="-9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66" d="100"/>
          <a:sy n="66" d="100"/>
        </p:scale>
        <p:origin x="-1253" y="-72"/>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8772668"/>
            <a:ext cx="3936768" cy="461804"/>
          </a:xfrm>
          <a:prstGeom prst="rect">
            <a:avLst/>
          </a:prstGeom>
        </p:spPr>
        <p:txBody>
          <a:bodyPr vert="horz" wrap="square" lIns="92492" tIns="46246" rIns="92492" bIns="46246" numCol="1" anchor="b" anchorCtr="0" compatLnSpc="1">
            <a:prstTxWarp prst="textNoShape">
              <a:avLst/>
            </a:prstTxWarp>
          </a:bodyPr>
          <a:lstStyle>
            <a:lvl1pPr>
              <a:defRPr sz="1200">
                <a:latin typeface="Calibri" pitchFamily="34" charset="0"/>
                <a:ea typeface="ＭＳ Ｐゴシック" charset="-128"/>
              </a:defRPr>
            </a:lvl1pPr>
          </a:lstStyle>
          <a:p>
            <a:pPr>
              <a:defRPr/>
            </a:pPr>
            <a:r>
              <a:rPr lang="en-US"/>
              <a:t>©2011 Secure World Foundation. Used with Permission.</a:t>
            </a:r>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wrap="square" lIns="92492" tIns="46246" rIns="92492" bIns="46246" numCol="1" anchor="b" anchorCtr="0" compatLnSpc="1">
            <a:prstTxWarp prst="textNoShape">
              <a:avLst/>
            </a:prstTxWarp>
          </a:bodyPr>
          <a:lstStyle>
            <a:lvl1pPr algn="r">
              <a:defRPr sz="1200">
                <a:latin typeface="Calibri" pitchFamily="34" charset="0"/>
                <a:ea typeface="ＭＳ Ｐゴシック" charset="-128"/>
              </a:defRPr>
            </a:lvl1pPr>
          </a:lstStyle>
          <a:p>
            <a:pPr>
              <a:defRPr/>
            </a:pPr>
            <a:r>
              <a:rPr lang="en-US"/>
              <a:t>www.swfound.org			</a:t>
            </a:r>
            <a:fld id="{4DA3AD37-F8D9-4EF9-8EDB-5F6D0586D2FE}" type="slidenum">
              <a:rPr lang="en-US"/>
              <a:pPr>
                <a:defRPr/>
              </a:pPr>
              <a:t>‹#›</a:t>
            </a:fld>
            <a:endParaRPr lang="en-US"/>
          </a:p>
        </p:txBody>
      </p:sp>
      <p:pic>
        <p:nvPicPr>
          <p:cNvPr id="6" name="Picture 5" descr="ppt-header.jpg"/>
          <p:cNvPicPr>
            <a:picLocks noChangeAspect="1"/>
          </p:cNvPicPr>
          <p:nvPr/>
        </p:nvPicPr>
        <p:blipFill>
          <a:blip r:embed="rId2"/>
          <a:stretch>
            <a:fillRect/>
          </a:stretch>
        </p:blipFill>
        <p:spPr>
          <a:xfrm>
            <a:off x="6436" y="12829"/>
            <a:ext cx="6942031" cy="727982"/>
          </a:xfrm>
          <a:prstGeom prst="rect">
            <a:avLst/>
          </a:prstGeom>
        </p:spPr>
        <p:style>
          <a:lnRef idx="2">
            <a:schemeClr val="accent1"/>
          </a:lnRef>
          <a:fillRef idx="1">
            <a:schemeClr val="lt1"/>
          </a:fillRef>
          <a:effectRef idx="0">
            <a:schemeClr val="accent1"/>
          </a:effectRef>
          <a:fontRef idx="minor">
            <a:schemeClr val="dk1"/>
          </a:fontRef>
        </p:style>
      </p:pic>
      <p:sp>
        <p:nvSpPr>
          <p:cNvPr id="7" name="Header Placeholder 1"/>
          <p:cNvSpPr>
            <a:spLocks noGrp="1"/>
          </p:cNvSpPr>
          <p:nvPr>
            <p:ph type="hdr" sz="quarter"/>
          </p:nvPr>
        </p:nvSpPr>
        <p:spPr>
          <a:xfrm>
            <a:off x="1254875" y="279006"/>
            <a:ext cx="5695200" cy="461804"/>
          </a:xfrm>
          <a:prstGeom prst="rect">
            <a:avLst/>
          </a:prstGeom>
        </p:spPr>
        <p:txBody>
          <a:bodyPr vert="horz" lIns="92492" tIns="46246" rIns="92492" bIns="46246" rtlCol="0"/>
          <a:lstStyle>
            <a:lvl1pPr algn="l" fontAlgn="auto">
              <a:spcBef>
                <a:spcPts val="0"/>
              </a:spcBef>
              <a:spcAft>
                <a:spcPts val="0"/>
              </a:spcAft>
              <a:defRPr sz="2000">
                <a:latin typeface="+mn-lt"/>
                <a:ea typeface="+mn-ea"/>
                <a:cs typeface="+mn-cs"/>
              </a:defRPr>
            </a:lvl1pPr>
          </a:lstStyle>
          <a:p>
            <a:pPr>
              <a:defRPr/>
            </a:pPr>
            <a:r>
              <a:rPr lang="en-US"/>
              <a:t>Title, Date</a:t>
            </a:r>
          </a:p>
        </p:txBody>
      </p:sp>
    </p:spTree>
    <p:extLst>
      <p:ext uri="{BB962C8B-B14F-4D97-AF65-F5344CB8AC3E}">
        <p14:creationId xmlns:p14="http://schemas.microsoft.com/office/powerpoint/2010/main" val="19007745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36768" y="0"/>
            <a:ext cx="3011699" cy="461804"/>
          </a:xfrm>
          <a:prstGeom prst="rect">
            <a:avLst/>
          </a:prstGeom>
        </p:spPr>
        <p:txBody>
          <a:bodyPr vert="horz" wrap="square" lIns="92492" tIns="46246" rIns="92492" bIns="46246" numCol="1" anchor="t" anchorCtr="0" compatLnSpc="1">
            <a:prstTxWarp prst="textNoShape">
              <a:avLst/>
            </a:prstTxWarp>
          </a:bodyPr>
          <a:lstStyle>
            <a:lvl1pPr algn="r">
              <a:defRPr sz="1200">
                <a:latin typeface="Calibri" pitchFamily="34" charset="0"/>
                <a:ea typeface="ＭＳ Ｐゴシック" charset="-128"/>
              </a:defRPr>
            </a:lvl1pPr>
          </a:lstStyle>
          <a:p>
            <a:pPr>
              <a:defRPr/>
            </a:pPr>
            <a:fld id="{AEE08636-93B9-435A-9B84-80A4B5B467A4}" type="datetime1">
              <a:rPr lang="en-US"/>
              <a:pPr>
                <a:defRPr/>
              </a:pPr>
              <a:t>2/28/2012</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pPr lvl="0"/>
            <a:endParaRPr lang="en-US" noProof="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wrap="square" lIns="92492" tIns="46246" rIns="92492" bIns="46246" numCol="1" anchor="b" anchorCtr="0" compatLnSpc="1">
            <a:prstTxWarp prst="textNoShape">
              <a:avLst/>
            </a:prstTxWarp>
          </a:bodyPr>
          <a:lstStyle>
            <a:lvl1pPr algn="r">
              <a:defRPr sz="1200">
                <a:latin typeface="Calibri" pitchFamily="34" charset="0"/>
                <a:ea typeface="ＭＳ Ｐゴシック" charset="-128"/>
              </a:defRPr>
            </a:lvl1pPr>
          </a:lstStyle>
          <a:p>
            <a:pPr>
              <a:defRPr/>
            </a:pPr>
            <a:fld id="{11FDF2D8-7B47-440A-8867-EB550DA3055A}" type="slidenum">
              <a:rPr lang="en-US"/>
              <a:pPr>
                <a:defRPr/>
              </a:pPr>
              <a:t>‹#›</a:t>
            </a:fld>
            <a:endParaRPr lang="en-US"/>
          </a:p>
        </p:txBody>
      </p:sp>
    </p:spTree>
    <p:extLst>
      <p:ext uri="{BB962C8B-B14F-4D97-AF65-F5344CB8AC3E}">
        <p14:creationId xmlns:p14="http://schemas.microsoft.com/office/powerpoint/2010/main" val="271622142"/>
      </p:ext>
    </p:extLst>
  </p:cSld>
  <p:clrMap bg1="lt1" tx1="dk1" bg2="lt2" tx2="dk2" accent1="accent1" accent2="accent2" accent3="accent3" accent4="accent4" accent5="accent5" accent6="accent6" hlink="hlink" folHlink="folHlink"/>
  <p:hf hd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baseline="0" dirty="0" smtClean="0"/>
              <a:t>Introduce myself. It is a great pleasure and privilege to be here at this meeting. I want to say thank you to the organizers, especially INPE, for hosting the meeting in this beautiful place. And to NOAA for bringing us along to be involved in this important effort.</a:t>
            </a: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11FDF2D8-7B47-440A-8867-EB550DA3055A}" type="slidenum">
              <a:rPr lang="en-US" smtClean="0"/>
              <a:pPr>
                <a:defRPr/>
              </a:pPr>
              <a:t>1</a:t>
            </a:fld>
            <a:endParaRPr lang="en-US"/>
          </a:p>
        </p:txBody>
      </p:sp>
    </p:spTree>
    <p:extLst>
      <p:ext uri="{BB962C8B-B14F-4D97-AF65-F5344CB8AC3E}">
        <p14:creationId xmlns:p14="http://schemas.microsoft.com/office/powerpoint/2010/main" val="1854428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11FDF2D8-7B47-440A-8867-EB550DA3055A}" type="slidenum">
              <a:rPr lang="en-US" smtClean="0"/>
              <a:pPr>
                <a:defRPr/>
              </a:pPr>
              <a:t>3</a:t>
            </a:fld>
            <a:endParaRPr lang="en-US"/>
          </a:p>
        </p:txBody>
      </p:sp>
    </p:spTree>
    <p:extLst>
      <p:ext uri="{BB962C8B-B14F-4D97-AF65-F5344CB8AC3E}">
        <p14:creationId xmlns:p14="http://schemas.microsoft.com/office/powerpoint/2010/main" val="93556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pursue this mission in</a:t>
            </a:r>
            <a:r>
              <a:rPr lang="en-US" baseline="0" dirty="0" smtClean="0"/>
              <a:t> three ways. First, we inform. We produce research and analysis targeted at decision makers. That information is primarily focused on supporting sound policy making and also on raising awareness of critical space sustainability issues.. </a:t>
            </a:r>
          </a:p>
          <a:p>
            <a:endParaRPr lang="en-US" baseline="0" dirty="0" smtClean="0"/>
          </a:p>
          <a:p>
            <a:r>
              <a:rPr lang="en-US" baseline="0" dirty="0" smtClean="0"/>
              <a:t>Second, we facilitate. We bring together the right people at the right time in the right place to discuss the right topics. </a:t>
            </a:r>
          </a:p>
          <a:p>
            <a:endParaRPr lang="en-US" baseline="0" dirty="0" smtClean="0"/>
          </a:p>
          <a:p>
            <a:r>
              <a:rPr lang="en-US" baseline="0" dirty="0" smtClean="0"/>
              <a:t>Third, we promote. If, as a result of our role as information-provider and facilitator, certain solutions or steps forward become apparent, we will promote these through building awareness, fostering discussions among the key stakeholders, and trying to enable implementation. </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11FDF2D8-7B47-440A-8867-EB550DA3055A}" type="slidenum">
              <a:rPr lang="en-US" smtClean="0"/>
              <a:pPr>
                <a:defRPr/>
              </a:pPr>
              <a:t>4</a:t>
            </a:fld>
            <a:endParaRPr lang="en-US"/>
          </a:p>
        </p:txBody>
      </p:sp>
    </p:spTree>
    <p:extLst>
      <p:ext uri="{BB962C8B-B14F-4D97-AF65-F5344CB8AC3E}">
        <p14:creationId xmlns:p14="http://schemas.microsoft.com/office/powerpoint/2010/main" val="2918833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CRS Workshop – SWF was approached by the</a:t>
            </a:r>
            <a:r>
              <a:rPr lang="en-US" baseline="0" dirty="0" smtClean="0"/>
              <a:t> U.S. Department of Homeland Security to host this discussion. DHS is home to FEMA, the US disaster management agency. The small, invite only workshop was held in DC in September of 2010. We explored the potential for community remote sensing or CRS or crowdsourcing to improve or strengthen </a:t>
            </a:r>
            <a:r>
              <a:rPr lang="en-US" baseline="0" dirty="0" err="1" smtClean="0"/>
              <a:t>govt</a:t>
            </a:r>
            <a:r>
              <a:rPr lang="en-US" baseline="0" dirty="0" smtClean="0"/>
              <a:t> disaster </a:t>
            </a:r>
            <a:r>
              <a:rPr lang="en-US" baseline="0" dirty="0" err="1" smtClean="0"/>
              <a:t>mgmt</a:t>
            </a:r>
            <a:r>
              <a:rPr lang="en-US" baseline="0" dirty="0" smtClean="0"/>
              <a:t> and response efforts. Disaster management is a particularly interesting case for CRS because it brings together a number of actors, often times who are widely dispersed and many of whom are volunteers, and it requires rapid action and response, usually in quickly changing circumstances. If it can be managed and effectively organized, CRS can really improve disaster response efforts. At the workshop, we heard from a number of grassroots organizations who had effectively used crowdsourcing to support humanitarian response efforts in Haiti after the earthquake. But there are lot of issues to consider, how do you collect and store the data in a standardized way, how do you verify data quality, how do you interface between social networking and government agencies? How do you evaluate each effort and learn from them for future efforts?</a:t>
            </a:r>
            <a:endParaRPr lang="en-US" dirty="0" smtClean="0"/>
          </a:p>
          <a:p>
            <a:endParaRPr lang="en-US" dirty="0" smtClean="0"/>
          </a:p>
          <a:p>
            <a:r>
              <a:rPr lang="en-US" dirty="0" smtClean="0"/>
              <a:t>UN/IAF</a:t>
            </a:r>
            <a:r>
              <a:rPr lang="en-US" baseline="0" dirty="0" smtClean="0"/>
              <a:t> Workshop, which I believe Jacob spoke at, was a joint effort between UNOOSA and the International </a:t>
            </a:r>
            <a:r>
              <a:rPr lang="en-US" baseline="0" dirty="0" err="1" smtClean="0"/>
              <a:t>Astronautical</a:t>
            </a:r>
            <a:r>
              <a:rPr lang="en-US" baseline="0" dirty="0" smtClean="0"/>
              <a:t> Federation, as well as COSPAR and IAA and was cosponsored by SWF and ESA. It examined a wide range of space technologies, apps and services that could facilitate sustainable development, especially in developing regions of the world. One of the primary objective areas it looked at was the promotion of educational and public awareness initiatives in the area of natural resource </a:t>
            </a:r>
            <a:r>
              <a:rPr lang="en-US" baseline="0" dirty="0" err="1" smtClean="0"/>
              <a:t>mgmt</a:t>
            </a:r>
            <a:r>
              <a:rPr lang="en-US" baseline="0" dirty="0" smtClean="0"/>
              <a:t> and how to strengthen and build capacity in that area. The final report from the workshop goes into greater detail on each of the sessions held, provides a very good overview of the many areas that EO data can support sustainable development and ongoing projects. I’m sure that Jacob or the main organizer, UNOOSA, can provide more information from their firsthand experience.  </a:t>
            </a:r>
            <a:r>
              <a:rPr lang="en-US" baseline="0" dirty="0" err="1" smtClean="0"/>
              <a:t>Shoutout</a:t>
            </a:r>
            <a:r>
              <a:rPr lang="en-US" baseline="0" dirty="0" smtClean="0"/>
              <a:t> to </a:t>
            </a:r>
            <a:r>
              <a:rPr lang="en-US" baseline="0" dirty="0" err="1" smtClean="0"/>
              <a:t>Mazlan</a:t>
            </a:r>
            <a:r>
              <a:rPr lang="en-US" baseline="0" dirty="0" smtClean="0"/>
              <a:t> Othman</a:t>
            </a:r>
            <a:endParaRPr lang="en-US" dirty="0" smtClean="0"/>
          </a:p>
          <a:p>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11FDF2D8-7B47-440A-8867-EB550DA3055A}" type="slidenum">
              <a:rPr lang="en-US" smtClean="0"/>
              <a:pPr>
                <a:defRPr/>
              </a:pPr>
              <a:t>5</a:t>
            </a:fld>
            <a:endParaRPr lang="en-US"/>
          </a:p>
        </p:txBody>
      </p:sp>
    </p:spTree>
    <p:extLst>
      <p:ext uri="{BB962C8B-B14F-4D97-AF65-F5344CB8AC3E}">
        <p14:creationId xmlns:p14="http://schemas.microsoft.com/office/powerpoint/2010/main" val="167155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recent years, advancements in technologies have made it possible for virtual communities such as </a:t>
            </a:r>
            <a:r>
              <a:rPr lang="en-US" dirty="0" err="1" smtClean="0"/>
              <a:t>OpenStreetMap</a:t>
            </a:r>
            <a:r>
              <a:rPr lang="en-US" dirty="0" smtClean="0"/>
              <a:t>, </a:t>
            </a:r>
            <a:r>
              <a:rPr lang="en-US" dirty="0" err="1" smtClean="0"/>
              <a:t>Ushahidi</a:t>
            </a:r>
            <a:r>
              <a:rPr lang="en-US" dirty="0" smtClean="0"/>
              <a:t>, </a:t>
            </a:r>
            <a:r>
              <a:rPr lang="en-US" dirty="0" err="1" smtClean="0"/>
              <a:t>Sahana</a:t>
            </a:r>
            <a:r>
              <a:rPr lang="en-US" dirty="0" smtClean="0"/>
              <a:t>, </a:t>
            </a:r>
            <a:r>
              <a:rPr lang="en-US" dirty="0" err="1" smtClean="0"/>
              <a:t>CrisisMappers</a:t>
            </a:r>
            <a:r>
              <a:rPr lang="en-US" dirty="0" smtClean="0"/>
              <a:t>, Virtual Disaster Viewer, Google </a:t>
            </a:r>
            <a:r>
              <a:rPr lang="en-US" dirty="0" err="1" smtClean="0"/>
              <a:t>MapMaker</a:t>
            </a:r>
            <a:r>
              <a:rPr lang="en-US" dirty="0" smtClean="0"/>
              <a:t> and INSTEDD to provide increasing support to disaster preparedness and emergency response efforts. Important cornerstones of this virtual effort are the possibility to access and take advantage of post-disaster satellite imagery as well as the use of other space-based technologies such as telecommunications satellites and global navigation satellite systems. Taking note of the need to connect these pioneering communities with the space industry, as well as the disaster management community, the UN-SPIDER </a:t>
            </a:r>
            <a:r>
              <a:rPr lang="en-US" dirty="0" err="1" smtClean="0"/>
              <a:t>Programme</a:t>
            </a:r>
            <a:r>
              <a:rPr lang="en-US" dirty="0" smtClean="0"/>
              <a:t> is carrying out a one-year project ("Space-based information for </a:t>
            </a:r>
            <a:r>
              <a:rPr lang="en-US" dirty="0" err="1" smtClean="0"/>
              <a:t>Crowdsource</a:t>
            </a:r>
            <a:r>
              <a:rPr lang="en-US" dirty="0" smtClean="0"/>
              <a:t> Mapping") aimed at identifying specific actions to ensure a closer cooperation among the three communities. </a:t>
            </a:r>
          </a:p>
          <a:p>
            <a:endParaRPr lang="en-US" dirty="0" smtClean="0"/>
          </a:p>
          <a:p>
            <a:pPr algn="l"/>
            <a:r>
              <a:rPr lang="en-US" dirty="0" smtClean="0"/>
              <a:t>Discussions from the first meeting included: Feedback from experts from the disaster management community regarding how information has to be generated and/or tailored to ensure that it can be used effectively; novel potential applications and products which could be elaborated by the crowd-sourcing communities that can support preparedness and emergency response, and; how to build upon existing solutions to facilitate the sharing of information to the emergency management community. Additionally, we will also be discussing strategies on how to adequately address intellectual property and copyright concerns.</a:t>
            </a:r>
          </a:p>
          <a:p>
            <a:pPr algn="l"/>
            <a:endParaRPr lang="en-US" dirty="0" smtClean="0"/>
          </a:p>
          <a:p>
            <a:pPr algn="l"/>
            <a:r>
              <a:rPr lang="en-US" dirty="0" smtClean="0"/>
              <a:t>The second meeting, held in Geneva</a:t>
            </a:r>
            <a:r>
              <a:rPr lang="en-US" baseline="0" dirty="0" smtClean="0"/>
              <a:t>, back to back with the International Conference on Crisis mapping. Focused even more on how to coordinate these three key communities – crowdsourcing, space industry and disaster mgmt. Also on how to facilitate and tailor the use of space-derived data for the needs of disaster </a:t>
            </a:r>
            <a:r>
              <a:rPr lang="en-US" baseline="0" dirty="0" err="1" smtClean="0"/>
              <a:t>mgmt</a:t>
            </a:r>
            <a:r>
              <a:rPr lang="en-US" baseline="0" dirty="0" smtClean="0"/>
              <a:t> efforts, and get this information to end users in a timely and usable fashion. Both meetings were very successful and highlighted the need to bring together these communities more, it’s about connecting the people with the useful space-based data </a:t>
            </a:r>
            <a:r>
              <a:rPr lang="en-US" baseline="0" dirty="0" err="1" smtClean="0"/>
              <a:t>nad</a:t>
            </a:r>
            <a:r>
              <a:rPr lang="en-US" baseline="0" dirty="0" smtClean="0"/>
              <a:t> information with the actual end users, it helps provide a better sense of what they actually need and in what format would be most useful to them. It was also concluded that crowdsourcing can support, but not substitute for disaster </a:t>
            </a:r>
            <a:r>
              <a:rPr lang="en-US" baseline="0" dirty="0" err="1" smtClean="0"/>
              <a:t>mgmt</a:t>
            </a:r>
            <a:r>
              <a:rPr lang="en-US" baseline="0" dirty="0" smtClean="0"/>
              <a:t> organizations already in operation. Key issues were identified as access to and use of data.</a:t>
            </a:r>
          </a:p>
          <a:p>
            <a:pPr algn="l"/>
            <a:endParaRPr lang="en-US" baseline="0" dirty="0" smtClean="0"/>
          </a:p>
          <a:p>
            <a:r>
              <a:rPr lang="en-US" sz="1200" b="0" i="0" u="none" strike="noStrike" kern="1200" baseline="0" dirty="0" smtClean="0">
                <a:solidFill>
                  <a:schemeClr val="tx1"/>
                </a:solidFill>
                <a:latin typeface="+mn-lt"/>
                <a:ea typeface="ＭＳ Ｐゴシック" charset="0"/>
                <a:cs typeface="+mn-cs"/>
              </a:rPr>
              <a:t>Crowdsourcing definition just in case:</a:t>
            </a:r>
          </a:p>
          <a:p>
            <a:r>
              <a:rPr lang="en-US" sz="1200" b="0" i="0" u="none" strike="noStrike" kern="1200" baseline="0" dirty="0" smtClean="0">
                <a:solidFill>
                  <a:schemeClr val="tx1"/>
                </a:solidFill>
                <a:latin typeface="+mn-lt"/>
                <a:ea typeface="ＭＳ Ｐゴシック" charset="0"/>
                <a:cs typeface="+mn-cs"/>
              </a:rPr>
              <a:t>If crowdsourcing was defined as “the act of taking a job traditionally performed by a designated agent (usually an employee) and outsourcing it to an undefined, generally large, group of people in the form of an open call”, </a:t>
            </a:r>
            <a:r>
              <a:rPr lang="en-US" sz="1200" b="0" i="0" u="none" strike="noStrike" kern="1200" baseline="0" dirty="0" err="1" smtClean="0">
                <a:solidFill>
                  <a:schemeClr val="tx1"/>
                </a:solidFill>
                <a:latin typeface="+mn-lt"/>
                <a:ea typeface="ＭＳ Ｐゴシック" charset="0"/>
                <a:cs typeface="+mn-cs"/>
              </a:rPr>
              <a:t>crowdsource</a:t>
            </a:r>
            <a:r>
              <a:rPr lang="en-US" sz="1200" b="0" i="0" u="none" strike="noStrike" kern="1200" baseline="0" dirty="0" smtClean="0">
                <a:solidFill>
                  <a:schemeClr val="tx1"/>
                </a:solidFill>
                <a:latin typeface="+mn-lt"/>
                <a:ea typeface="ＭＳ Ｐゴシック" charset="0"/>
                <a:cs typeface="+mn-cs"/>
              </a:rPr>
              <a:t> mapping could be understood as reaching out to the unknown crowd for help in gathering geospatial information, visualizing that information on a map and gaining further insight by </a:t>
            </a:r>
            <a:r>
              <a:rPr lang="en-US" sz="1200" b="0" i="0" u="none" strike="noStrike" kern="1200" baseline="0" dirty="0" err="1" smtClean="0">
                <a:solidFill>
                  <a:schemeClr val="tx1"/>
                </a:solidFill>
                <a:latin typeface="+mn-lt"/>
                <a:ea typeface="ＭＳ Ｐゴシック" charset="0"/>
                <a:cs typeface="+mn-cs"/>
              </a:rPr>
              <a:t>analysing</a:t>
            </a:r>
            <a:r>
              <a:rPr lang="en-US" sz="1200" b="0" i="0" u="none" strike="noStrike" kern="1200" baseline="0" dirty="0" smtClean="0">
                <a:solidFill>
                  <a:schemeClr val="tx1"/>
                </a:solidFill>
                <a:latin typeface="+mn-lt"/>
                <a:ea typeface="ＭＳ Ｐゴシック" charset="0"/>
                <a:cs typeface="+mn-cs"/>
              </a:rPr>
              <a:t> the data. Such a crowd would be supporting not only humanitarian and emergency crises but also all the phases of the disaster risk management cycle: prevention, preparedness, early warning, response, early recovery and reconstruction. </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11FDF2D8-7B47-440A-8867-EB550DA3055A}" type="slidenum">
              <a:rPr lang="en-US" smtClean="0"/>
              <a:pPr>
                <a:defRPr/>
              </a:pPr>
              <a:t>6</a:t>
            </a:fld>
            <a:endParaRPr lang="en-US"/>
          </a:p>
        </p:txBody>
      </p:sp>
    </p:spTree>
    <p:extLst>
      <p:ext uri="{BB962C8B-B14F-4D97-AF65-F5344CB8AC3E}">
        <p14:creationId xmlns:p14="http://schemas.microsoft.com/office/powerpoint/2010/main" val="137829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ＭＳ Ｐゴシック" charset="0"/>
                <a:cs typeface="+mn-cs"/>
              </a:rPr>
              <a:t>The Forum is being organized by the</a:t>
            </a:r>
            <a:r>
              <a:rPr lang="en-US" sz="1200" kern="1200" baseline="0" dirty="0" smtClean="0">
                <a:solidFill>
                  <a:schemeClr val="tx1"/>
                </a:solidFill>
                <a:effectLst/>
                <a:latin typeface="+mn-lt"/>
                <a:ea typeface="ＭＳ Ｐゴシック" charset="0"/>
                <a:cs typeface="+mn-cs"/>
              </a:rPr>
              <a:t> Foreign </a:t>
            </a:r>
            <a:r>
              <a:rPr lang="en-US" sz="1200" kern="1200" dirty="0" smtClean="0">
                <a:solidFill>
                  <a:schemeClr val="tx1"/>
                </a:solidFill>
                <a:effectLst/>
                <a:latin typeface="+mn-lt"/>
                <a:ea typeface="ＭＳ Ｐゴシック" charset="0"/>
                <a:cs typeface="+mn-cs"/>
              </a:rPr>
              <a:t>Ministry in its role as Pro Tempore Secretariat of the VI Space Conference of the Americas (VI SCA); the Mexican Space Agency (AEM) of the Ministry of Communications and Transport (SCT); the Federal Commission for Telecommunications (COFETEL) and the Regional Centre for Space Science and Technology Education for Latin America and the Caribbean (CRECTEALC), affiliated to the United Nations. It will look at several</a:t>
            </a:r>
            <a:r>
              <a:rPr lang="en-US" sz="1200" kern="1200" baseline="0" dirty="0" smtClean="0">
                <a:solidFill>
                  <a:schemeClr val="tx1"/>
                </a:solidFill>
                <a:effectLst/>
                <a:latin typeface="+mn-lt"/>
                <a:ea typeface="ＭＳ Ｐゴシック" charset="0"/>
                <a:cs typeface="+mn-cs"/>
              </a:rPr>
              <a:t> topics, including space policy, </a:t>
            </a:r>
            <a:r>
              <a:rPr lang="en-US" sz="1200" kern="1200" baseline="0" dirty="0" err="1" smtClean="0">
                <a:solidFill>
                  <a:schemeClr val="tx1"/>
                </a:solidFill>
                <a:effectLst/>
                <a:latin typeface="+mn-lt"/>
                <a:ea typeface="ＭＳ Ｐゴシック" charset="0"/>
                <a:cs typeface="+mn-cs"/>
              </a:rPr>
              <a:t>tele</a:t>
            </a:r>
            <a:r>
              <a:rPr lang="en-US" sz="1200" kern="1200" baseline="0" smtClean="0">
                <a:solidFill>
                  <a:schemeClr val="tx1"/>
                </a:solidFill>
                <a:effectLst/>
                <a:latin typeface="+mn-lt"/>
                <a:ea typeface="ＭＳ Ｐゴシック" charset="0"/>
                <a:cs typeface="+mn-cs"/>
              </a:rPr>
              <a:t>-health, the growth of broadband services, and connectivity and access for those in the Americas.</a:t>
            </a:r>
            <a:endParaRPr lang="en-US" baseline="0" smtClean="0"/>
          </a:p>
          <a:p>
            <a:endParaRPr lang="en-US" dirty="0" smtClean="0"/>
          </a:p>
          <a:p>
            <a:r>
              <a:rPr lang="en-US" dirty="0" smtClean="0"/>
              <a:t>Crisis simulation</a:t>
            </a:r>
            <a:r>
              <a:rPr lang="en-US" baseline="0" dirty="0" smtClean="0"/>
              <a:t> will be co-hosted in conjunction with the Polish government. It aims to bring together the various actors or parties involved in a crisis or disaster scenario and simulate a scenario with a particular emphasis on how to use technology, especially space-based information, to facilitate the response effort. The idea is to examine the various issues with getting data and information from the source to the end users in a timely fashion and in a format they can make use of. As you can see, it very much builds upon the conclusions gathered from the UNSPIDER meetings.</a:t>
            </a:r>
          </a:p>
          <a:p>
            <a:endParaRPr lang="en-US" baseline="0" dirty="0" smtClean="0"/>
          </a:p>
          <a:p>
            <a:r>
              <a:rPr lang="en-US" baseline="0" dirty="0" smtClean="0"/>
              <a:t>SWF has also been invited by the European Commission to participate in upcoming GEO meetings.</a:t>
            </a:r>
          </a:p>
          <a:p>
            <a:endParaRPr lang="en-US" baseline="0" dirty="0" smtClean="0"/>
          </a:p>
          <a:p>
            <a:r>
              <a:rPr lang="en-US" baseline="0" dirty="0" smtClean="0"/>
              <a:t>So as you can see, SWF has been involved and continues to be in many activities that can relate to the work of this group. Specifically, there has been a common thread in looking at how space-derived information and data can support crisis and disaster management efforts. From those efforts, there has been heavy emphasis on how we get this data to those who need it in a format that can actually use. This is not just about data democracy but also about building end user capacity.  </a:t>
            </a:r>
          </a:p>
          <a:p>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11FDF2D8-7B47-440A-8867-EB550DA3055A}" type="slidenum">
              <a:rPr lang="en-US" smtClean="0"/>
              <a:pPr>
                <a:defRPr/>
              </a:pPr>
              <a:t>7</a:t>
            </a:fld>
            <a:endParaRPr lang="en-US"/>
          </a:p>
        </p:txBody>
      </p:sp>
    </p:spTree>
    <p:extLst>
      <p:ext uri="{BB962C8B-B14F-4D97-AF65-F5344CB8AC3E}">
        <p14:creationId xmlns:p14="http://schemas.microsoft.com/office/powerpoint/2010/main" val="38597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a:t>
            </a:r>
            <a:r>
              <a:rPr lang="en-US" baseline="0" dirty="0" smtClean="0"/>
              <a:t> our initial impressions about the objectives of this working group, and the discussions we’ve had thus far, it appears that there are at least three major ways that SWF can contribute to the work of this working group.</a:t>
            </a:r>
          </a:p>
          <a:p>
            <a:pPr marL="228600" indent="-228600">
              <a:buAutoNum type="arabicPeriod"/>
            </a:pPr>
            <a:r>
              <a:rPr lang="en-US" baseline="0" dirty="0" smtClean="0"/>
              <a:t>We can play the roles we are best at: information-provider, facilitator and promoter. We can conduct research and analysis in support of WGCBDD’s activities, we can help facilitate necessary discussions, especially at the decision making/policy level, and bring together the right communities to establish needed connections, and we can promote certain activities or ways forward.</a:t>
            </a:r>
          </a:p>
          <a:p>
            <a:pPr marL="228600" indent="-228600">
              <a:buAutoNum type="arabicPeriod"/>
            </a:pPr>
            <a:r>
              <a:rPr lang="en-US" baseline="0" dirty="0" smtClean="0"/>
              <a:t>We can also integrate the activities we are already involved in with the work of this working group. Is there a way we can build this working group’s goals into the upcoming activities we have planned?</a:t>
            </a:r>
          </a:p>
          <a:p>
            <a:pPr marL="228600" indent="-228600">
              <a:buAutoNum type="arabicPeriod"/>
            </a:pPr>
            <a:r>
              <a:rPr lang="en-US" baseline="0" dirty="0" smtClean="0"/>
              <a:t>SWF works best in partnerships as you’ve seen. We firmly believe that success and results are best achieved when we capitalize on the work already being done, try to coordinate existing activities, form partnerships among bodies engaged in similar efforts, and build upon lessons already learned from previous efforts. As you’ve seen, we have formed relationships with government agencies, other NGOs and intergovernmental bodies that have similar areas of interest as this working group. How can we build upon those existing relationships to support this working group?</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11FDF2D8-7B47-440A-8867-EB550DA3055A}" type="slidenum">
              <a:rPr lang="en-US" smtClean="0"/>
              <a:pPr>
                <a:defRPr/>
              </a:pPr>
              <a:t>8</a:t>
            </a:fld>
            <a:endParaRPr lang="en-US"/>
          </a:p>
        </p:txBody>
      </p:sp>
    </p:spTree>
    <p:extLst>
      <p:ext uri="{BB962C8B-B14F-4D97-AF65-F5344CB8AC3E}">
        <p14:creationId xmlns:p14="http://schemas.microsoft.com/office/powerpoint/2010/main" val="1164787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very much for</a:t>
            </a:r>
            <a:r>
              <a:rPr lang="en-US" baseline="0" dirty="0" smtClean="0"/>
              <a:t> your attention. If you have any questions, I’m more than happy to answer them to the best of my ability. </a:t>
            </a:r>
            <a:r>
              <a:rPr lang="en-US" baseline="0" smtClean="0"/>
              <a:t>My </a:t>
            </a:r>
            <a:r>
              <a:rPr lang="en-US" baseline="0" dirty="0" smtClean="0"/>
              <a:t>contact information is shown above. </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11FDF2D8-7B47-440A-8867-EB550DA3055A}" type="slidenum">
              <a:rPr lang="en-US" smtClean="0"/>
              <a:pPr>
                <a:defRPr/>
              </a:pPr>
              <a:t>9</a:t>
            </a:fld>
            <a:endParaRPr lang="en-US"/>
          </a:p>
        </p:txBody>
      </p:sp>
    </p:spTree>
    <p:extLst>
      <p:ext uri="{BB962C8B-B14F-4D97-AF65-F5344CB8AC3E}">
        <p14:creationId xmlns:p14="http://schemas.microsoft.com/office/powerpoint/2010/main" val="859330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itle 1"/>
          <p:cNvSpPr txBox="1">
            <a:spLocks/>
          </p:cNvSpPr>
          <p:nvPr userDrawn="1"/>
        </p:nvSpPr>
        <p:spPr>
          <a:xfrm>
            <a:off x="477838" y="1222375"/>
            <a:ext cx="3008312" cy="1162050"/>
          </a:xfrm>
          <a:prstGeom prst="rect">
            <a:avLst/>
          </a:prstGeom>
        </p:spPr>
        <p:txBody>
          <a:bodyPr anchor="b">
            <a:normAutofit/>
          </a:bodyPr>
          <a:lstStyle>
            <a:lvl1pPr algn="l" defTabSz="457200" rtl="0" eaLnBrk="1" latinLnBrk="0" hangingPunct="1">
              <a:spcBef>
                <a:spcPct val="0"/>
              </a:spcBef>
              <a:buNone/>
              <a:defRPr sz="2000" b="1" kern="1200">
                <a:solidFill>
                  <a:schemeClr val="tx1"/>
                </a:solidFill>
                <a:latin typeface="+mj-lt"/>
                <a:ea typeface="+mj-ea"/>
                <a:cs typeface="+mj-cs"/>
              </a:defRPr>
            </a:lvl1pPr>
          </a:lstStyle>
          <a:p>
            <a:pPr fontAlgn="auto">
              <a:spcAft>
                <a:spcPts val="0"/>
              </a:spcAft>
              <a:defRPr/>
            </a:pPr>
            <a:endParaRPr lang="en-US" dirty="0"/>
          </a:p>
        </p:txBody>
      </p:sp>
      <p:sp>
        <p:nvSpPr>
          <p:cNvPr id="5" name="TextBox 11"/>
          <p:cNvSpPr txBox="1">
            <a:spLocks noChangeArrowheads="1"/>
          </p:cNvSpPr>
          <p:nvPr userDrawn="1"/>
        </p:nvSpPr>
        <p:spPr bwMode="auto">
          <a:xfrm>
            <a:off x="2794000" y="2509838"/>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smtClean="0">
              <a:latin typeface="Calibri" pitchFamily="34" charset="0"/>
            </a:endParaRPr>
          </a:p>
        </p:txBody>
      </p:sp>
      <p:sp>
        <p:nvSpPr>
          <p:cNvPr id="2" name="Title 1"/>
          <p:cNvSpPr>
            <a:spLocks noGrp="1"/>
          </p:cNvSpPr>
          <p:nvPr>
            <p:ph type="ctrTitle"/>
          </p:nvPr>
        </p:nvSpPr>
        <p:spPr>
          <a:xfrm>
            <a:off x="685800" y="2130425"/>
            <a:ext cx="7772400" cy="1470025"/>
          </a:xfrm>
        </p:spPr>
        <p:txBody>
          <a:bodyPr/>
          <a:lstStyle>
            <a:lvl1pPr>
              <a:defRPr sz="3200" b="1"/>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Box 8"/>
          <p:cNvSpPr txBox="1"/>
          <p:nvPr userDrawn="1"/>
        </p:nvSpPr>
        <p:spPr>
          <a:xfrm>
            <a:off x="2487168" y="5975421"/>
            <a:ext cx="4157472" cy="276999"/>
          </a:xfrm>
          <a:prstGeom prst="rect">
            <a:avLst/>
          </a:prstGeom>
          <a:noFill/>
        </p:spPr>
        <p:txBody>
          <a:bodyPr wrap="square" rtlCol="0" anchor="ctr">
            <a:spAutoFit/>
          </a:bodyPr>
          <a:lstStyle/>
          <a:p>
            <a:pPr marL="0" marR="0" indent="0" algn="ctr" defTabSz="457200" rtl="0" eaLnBrk="1" fontAlgn="base" latinLnBrk="0" hangingPunct="1">
              <a:lnSpc>
                <a:spcPct val="100000"/>
              </a:lnSpc>
              <a:spcBef>
                <a:spcPct val="0"/>
              </a:spcBef>
              <a:spcAft>
                <a:spcPct val="0"/>
              </a:spcAft>
              <a:buClrTx/>
              <a:buSzTx/>
              <a:buFontTx/>
              <a:buNone/>
              <a:tabLst/>
              <a:defRPr/>
            </a:pPr>
            <a:r>
              <a:rPr lang="en-US" sz="1200" dirty="0" smtClean="0">
                <a:solidFill>
                  <a:schemeClr val="bg1">
                    <a:lumMod val="50000"/>
                  </a:schemeClr>
                </a:solidFill>
                <a:latin typeface="+mn-lt"/>
              </a:rPr>
              <a:t>©2012 Secure World Foundation. Used with Permission</a:t>
            </a:r>
            <a:endParaRPr lang="en-US" sz="1200" dirty="0">
              <a:solidFill>
                <a:schemeClr val="bg1">
                  <a:lumMod val="50000"/>
                </a:schemeClr>
              </a:solidFill>
              <a:latin typeface="+mn-lt"/>
            </a:endParaRPr>
          </a:p>
        </p:txBody>
      </p:sp>
    </p:spTree>
    <p:extLst>
      <p:ext uri="{BB962C8B-B14F-4D97-AF65-F5344CB8AC3E}">
        <p14:creationId xmlns:p14="http://schemas.microsoft.com/office/powerpoint/2010/main" val="1683607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ln>
            <a:noFill/>
          </a:ln>
        </p:spPr>
        <p:txBody>
          <a:bodyPr/>
          <a:lstStyle>
            <a:lvl1pPr>
              <a:defRPr/>
            </a:lvl1pPr>
          </a:lstStyle>
          <a:p>
            <a:pPr>
              <a:defRPr/>
            </a:pPr>
            <a:fld id="{077E8F5C-900E-4A1A-92E7-3EF2D6EC3D10}" type="slidenum">
              <a:rPr lang="en-US"/>
              <a:pPr>
                <a:defRPr/>
              </a:pPr>
              <a:t>‹#›</a:t>
            </a:fld>
            <a:endParaRPr lang="en-US" dirty="0"/>
          </a:p>
        </p:txBody>
      </p:sp>
      <p:sp>
        <p:nvSpPr>
          <p:cNvPr id="6" name="Title 1"/>
          <p:cNvSpPr>
            <a:spLocks noGrp="1"/>
          </p:cNvSpPr>
          <p:nvPr>
            <p:ph type="title"/>
          </p:nvPr>
        </p:nvSpPr>
        <p:spPr>
          <a:xfrm>
            <a:off x="743578" y="2237877"/>
            <a:ext cx="7772400" cy="1362075"/>
          </a:xfrm>
        </p:spPr>
        <p:txBody>
          <a:bodyPr anchor="ctr"/>
          <a:lstStyle>
            <a:lvl1pPr algn="ctr">
              <a:defRPr sz="2800" b="1" cap="all"/>
            </a:lvl1pPr>
          </a:lstStyle>
          <a:p>
            <a:r>
              <a:rPr lang="en-US" smtClean="0"/>
              <a:t>Click to edit Master title style</a:t>
            </a:r>
            <a:endParaRPr lang="en-US" dirty="0"/>
          </a:p>
        </p:txBody>
      </p:sp>
      <p:sp>
        <p:nvSpPr>
          <p:cNvPr id="7" name="Text Placeholder 2"/>
          <p:cNvSpPr>
            <a:spLocks noGrp="1"/>
          </p:cNvSpPr>
          <p:nvPr>
            <p:ph type="body" idx="1"/>
          </p:nvPr>
        </p:nvSpPr>
        <p:spPr>
          <a:xfrm>
            <a:off x="771932" y="3616048"/>
            <a:ext cx="7772400" cy="1296194"/>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47151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39190" y="274638"/>
            <a:ext cx="6847609" cy="515071"/>
          </a:xfrm>
        </p:spPr>
        <p:txBody>
          <a:bodyPr/>
          <a:lstStyle>
            <a:lvl1pPr algn="r">
              <a:defRPr sz="2800" b="1"/>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lvl1pPr>
              <a:defRPr smtClean="0"/>
            </a:lvl1pPr>
          </a:lstStyle>
          <a:p>
            <a:pPr>
              <a:defRPr/>
            </a:pPr>
            <a:fld id="{2132ABED-A785-47F6-8FF4-8B624926CD9C}" type="slidenum">
              <a:rPr lang="en-US"/>
              <a:pPr>
                <a:defRPr/>
              </a:pPr>
              <a:t>‹#›</a:t>
            </a:fld>
            <a:endParaRPr lang="en-US" dirty="0"/>
          </a:p>
        </p:txBody>
      </p:sp>
    </p:spTree>
    <p:extLst>
      <p:ext uri="{BB962C8B-B14F-4D97-AF65-F5344CB8AC3E}">
        <p14:creationId xmlns:p14="http://schemas.microsoft.com/office/powerpoint/2010/main" val="3123281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523999"/>
            <a:ext cx="5486400" cy="32035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Footer Placeholder 6"/>
          <p:cNvSpPr>
            <a:spLocks noGrp="1"/>
          </p:cNvSpPr>
          <p:nvPr>
            <p:ph type="ftr" sz="quarter" idx="12"/>
          </p:nvPr>
        </p:nvSpPr>
        <p:spPr/>
        <p:txBody>
          <a:bodyPr/>
          <a:lstStyle>
            <a:lvl1pPr>
              <a:defRPr smtClean="0"/>
            </a:lvl1pPr>
          </a:lstStyle>
          <a:p>
            <a:pPr>
              <a:defRPr/>
            </a:pPr>
            <a:fld id="{75B0EED7-4D2A-419F-96C3-D7781A9CA251}" type="slidenum">
              <a:rPr lang="en-US"/>
              <a:pPr>
                <a:defRPr/>
              </a:pPr>
              <a:t>‹#›</a:t>
            </a:fld>
            <a:endParaRPr lang="en-US" dirty="0"/>
          </a:p>
        </p:txBody>
      </p:sp>
    </p:spTree>
    <p:extLst>
      <p:ext uri="{BB962C8B-B14F-4D97-AF65-F5344CB8AC3E}">
        <p14:creationId xmlns:p14="http://schemas.microsoft.com/office/powerpoint/2010/main" val="2864992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96686"/>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1196686"/>
            <a:ext cx="5111750" cy="4929477"/>
          </a:xfrm>
        </p:spPr>
        <p:txBody>
          <a:bodyP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358736"/>
            <a:ext cx="3008313" cy="376742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smtClean="0"/>
            </a:lvl1pPr>
          </a:lstStyle>
          <a:p>
            <a:pPr>
              <a:defRPr/>
            </a:pPr>
            <a:fld id="{2CB75252-A67A-4374-99B4-95F2ED616A18}" type="slidenum">
              <a:rPr lang="en-US"/>
              <a:pPr>
                <a:defRPr/>
              </a:pPr>
              <a:t>‹#›</a:t>
            </a:fld>
            <a:endParaRPr lang="en-US" dirty="0"/>
          </a:p>
        </p:txBody>
      </p:sp>
    </p:spTree>
    <p:extLst>
      <p:ext uri="{BB962C8B-B14F-4D97-AF65-F5344CB8AC3E}">
        <p14:creationId xmlns:p14="http://schemas.microsoft.com/office/powerpoint/2010/main" val="544807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a:spLocks noGrp="1"/>
          </p:cNvSpPr>
          <p:nvPr>
            <p:ph type="title"/>
          </p:nvPr>
        </p:nvSpPr>
        <p:spPr>
          <a:xfrm>
            <a:off x="1839190" y="274638"/>
            <a:ext cx="6847609" cy="515071"/>
          </a:xfrm>
        </p:spPr>
        <p:txBody>
          <a:bodyPr/>
          <a:lstStyle>
            <a:lvl1pPr algn="r">
              <a:defRPr sz="2800" b="1"/>
            </a:lvl1pPr>
          </a:lstStyle>
          <a:p>
            <a:r>
              <a:rPr lang="en-US" smtClean="0"/>
              <a:t>Click to edit Master title style</a:t>
            </a:r>
            <a:endParaRPr lang="en-US" dirty="0"/>
          </a:p>
        </p:txBody>
      </p:sp>
      <p:sp>
        <p:nvSpPr>
          <p:cNvPr id="8" name="Footer Placeholder 7"/>
          <p:cNvSpPr>
            <a:spLocks noGrp="1"/>
          </p:cNvSpPr>
          <p:nvPr>
            <p:ph type="ftr" sz="quarter" idx="11"/>
          </p:nvPr>
        </p:nvSpPr>
        <p:spPr/>
        <p:txBody>
          <a:bodyPr/>
          <a:lstStyle>
            <a:lvl1pPr>
              <a:defRPr smtClean="0"/>
            </a:lvl1pPr>
          </a:lstStyle>
          <a:p>
            <a:pPr>
              <a:defRPr/>
            </a:pPr>
            <a:fld id="{AE78256E-EEDA-4862-906F-585A75DFE954}" type="slidenum">
              <a:rPr lang="en-US"/>
              <a:pPr>
                <a:defRPr/>
              </a:pPr>
              <a:t>‹#›</a:t>
            </a:fld>
            <a:endParaRPr lang="en-US" dirty="0"/>
          </a:p>
        </p:txBody>
      </p:sp>
    </p:spTree>
    <p:extLst>
      <p:ext uri="{BB962C8B-B14F-4D97-AF65-F5344CB8AC3E}">
        <p14:creationId xmlns:p14="http://schemas.microsoft.com/office/powerpoint/2010/main" val="2229863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lvl1pPr>
              <a:defRPr smtClean="0"/>
            </a:lvl1pPr>
          </a:lstStyle>
          <a:p>
            <a:pPr>
              <a:defRPr/>
            </a:pPr>
            <a:fld id="{36953755-73A9-482E-A137-AB9EFF56C919}" type="slidenum">
              <a:rPr lang="en-US"/>
              <a:pPr>
                <a:defRPr/>
              </a:pPr>
              <a:t>‹#›</a:t>
            </a:fld>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214217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1839190" y="274638"/>
            <a:ext cx="6847609" cy="515071"/>
          </a:xfrm>
        </p:spPr>
        <p:txBody>
          <a:bodyPr/>
          <a:lstStyle>
            <a:lvl1pPr algn="r">
              <a:defRPr sz="2800" b="1"/>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lvl1pPr>
              <a:defRPr smtClean="0"/>
            </a:lvl1pPr>
          </a:lstStyle>
          <a:p>
            <a:pPr>
              <a:defRPr/>
            </a:pPr>
            <a:fld id="{0B37993B-6147-4235-A013-5EA1102ED879}" type="slidenum">
              <a:rPr lang="en-US"/>
              <a:pPr>
                <a:defRPr/>
              </a:pPr>
              <a:t>‹#›</a:t>
            </a:fld>
            <a:endParaRPr lang="en-US" dirty="0"/>
          </a:p>
        </p:txBody>
      </p:sp>
    </p:spTree>
    <p:extLst>
      <p:ext uri="{BB962C8B-B14F-4D97-AF65-F5344CB8AC3E}">
        <p14:creationId xmlns:p14="http://schemas.microsoft.com/office/powerpoint/2010/main" val="406306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smtClean="0"/>
            </a:lvl1pPr>
          </a:lstStyle>
          <a:p>
            <a:pPr>
              <a:defRPr/>
            </a:pPr>
            <a:fld id="{278D46AF-1C47-45FB-9D2E-1E2D20EF1555}" type="slidenum">
              <a:rPr lang="en-US"/>
              <a:pPr>
                <a:defRPr/>
              </a:pPr>
              <a:t>‹#›</a:t>
            </a:fld>
            <a:endParaRPr lang="en-US" dirty="0"/>
          </a:p>
        </p:txBody>
      </p:sp>
    </p:spTree>
    <p:extLst>
      <p:ext uri="{BB962C8B-B14F-4D97-AF65-F5344CB8AC3E}">
        <p14:creationId xmlns:p14="http://schemas.microsoft.com/office/powerpoint/2010/main" val="1838644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254642"/>
            <a:ext cx="8229600" cy="4871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Footer Placeholder 4"/>
          <p:cNvSpPr>
            <a:spLocks noGrp="1"/>
          </p:cNvSpPr>
          <p:nvPr>
            <p:ph type="ftr" sz="quarter" idx="3"/>
          </p:nvPr>
        </p:nvSpPr>
        <p:spPr>
          <a:xfrm>
            <a:off x="3792278" y="6354684"/>
            <a:ext cx="1609061" cy="365125"/>
          </a:xfrm>
          <a:prstGeom prst="rect">
            <a:avLst/>
          </a:prstGeom>
          <a:ln>
            <a:noFill/>
          </a:ln>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ＭＳ Ｐゴシック" charset="-128"/>
              </a:defRPr>
            </a:lvl1pPr>
          </a:lstStyle>
          <a:p>
            <a:pPr>
              <a:defRPr/>
            </a:pPr>
            <a:fld id="{E8EC8628-F673-4A64-86BE-C0FE6EAF82E1}" type="slidenum">
              <a:rPr lang="en-US"/>
              <a:pPr>
                <a:defRPr/>
              </a:pPr>
              <a:t>‹#›</a:t>
            </a:fld>
            <a:endParaRPr lang="en-US" dirty="0"/>
          </a:p>
        </p:txBody>
      </p:sp>
      <p:pic>
        <p:nvPicPr>
          <p:cNvPr id="7" name="Picture 6" descr="ppt-header.jpg"/>
          <p:cNvPicPr>
            <a:picLocks noChangeAspect="1"/>
          </p:cNvPicPr>
          <p:nvPr/>
        </p:nvPicPr>
        <p:blipFill>
          <a:blip r:embed="rId11"/>
          <a:stretch>
            <a:fillRect/>
          </a:stretch>
        </p:blipFill>
        <p:spPr>
          <a:xfrm>
            <a:off x="6350" y="12700"/>
            <a:ext cx="9144000" cy="963613"/>
          </a:xfrm>
          <a:prstGeom prst="rect">
            <a:avLst/>
          </a:prstGeom>
        </p:spPr>
        <p:style>
          <a:lnRef idx="2">
            <a:schemeClr val="accent1"/>
          </a:lnRef>
          <a:fillRef idx="1">
            <a:schemeClr val="lt1"/>
          </a:fillRef>
          <a:effectRef idx="0">
            <a:schemeClr val="accent1"/>
          </a:effectRef>
          <a:fontRef idx="minor">
            <a:schemeClr val="dk1"/>
          </a:fontRef>
        </p:style>
      </p:pic>
      <p:sp>
        <p:nvSpPr>
          <p:cNvPr id="1032" name="TextBox 7"/>
          <p:cNvSpPr txBox="1">
            <a:spLocks noChangeArrowheads="1"/>
          </p:cNvSpPr>
          <p:nvPr/>
        </p:nvSpPr>
        <p:spPr bwMode="auto">
          <a:xfrm>
            <a:off x="364331" y="6552299"/>
            <a:ext cx="185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smtClean="0">
              <a:latin typeface="Calibri" pitchFamily="34" charset="0"/>
            </a:endParaRPr>
          </a:p>
        </p:txBody>
      </p:sp>
      <p:sp>
        <p:nvSpPr>
          <p:cNvPr id="1033" name="TextBox 9"/>
          <p:cNvSpPr txBox="1">
            <a:spLocks noChangeArrowheads="1"/>
          </p:cNvSpPr>
          <p:nvPr/>
        </p:nvSpPr>
        <p:spPr bwMode="auto">
          <a:xfrm>
            <a:off x="153988" y="771525"/>
            <a:ext cx="31178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r>
              <a:rPr lang="en-US" sz="1000" i="1" smtClean="0">
                <a:solidFill>
                  <a:schemeClr val="bg1"/>
                </a:solidFill>
                <a:latin typeface="Calibri" pitchFamily="34" charset="0"/>
              </a:rPr>
              <a:t>Promoting Cooperative Solutions for Space Sustainability</a:t>
            </a:r>
          </a:p>
        </p:txBody>
      </p:sp>
      <p:sp>
        <p:nvSpPr>
          <p:cNvPr id="10" name="Date Placeholder 3"/>
          <p:cNvSpPr txBox="1">
            <a:spLocks/>
          </p:cNvSpPr>
          <p:nvPr/>
        </p:nvSpPr>
        <p:spPr>
          <a:xfrm>
            <a:off x="6553200" y="6363494"/>
            <a:ext cx="2133600" cy="365125"/>
          </a:xfrm>
          <a:prstGeom prst="rect">
            <a:avLst/>
          </a:prstGeom>
          <a:ln>
            <a:noFill/>
          </a:ln>
        </p:spPr>
        <p:txBody>
          <a:bodyPr vert="horz" lIns="91440" tIns="45720" rIns="91440" bIns="45720" rtlCol="0" anchor="ctr"/>
          <a:lstStyle>
            <a:defPPr>
              <a:defRPr lang="en-US"/>
            </a:defPPr>
            <a:lvl1pPr algn="l" defTabSz="457200" rtl="0" fontAlgn="auto">
              <a:spcBef>
                <a:spcPts val="0"/>
              </a:spcBef>
              <a:spcAft>
                <a:spcPts val="0"/>
              </a:spcAft>
              <a:defRPr sz="1200" kern="1200">
                <a:solidFill>
                  <a:schemeClr val="tx1">
                    <a:tint val="75000"/>
                  </a:schemeClr>
                </a:solidFill>
                <a:latin typeface="+mn-lt"/>
                <a:ea typeface="+mn-ea"/>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ctr">
              <a:defRPr/>
            </a:pPr>
            <a:r>
              <a:rPr lang="en-US" baseline="0" dirty="0" smtClean="0"/>
              <a:t>www.swfound.org</a:t>
            </a:r>
            <a:endParaRPr lang="en-US" dirty="0"/>
          </a:p>
        </p:txBody>
      </p:sp>
      <p:sp>
        <p:nvSpPr>
          <p:cNvPr id="12" name="Date Placeholder 3"/>
          <p:cNvSpPr txBox="1">
            <a:spLocks/>
          </p:cNvSpPr>
          <p:nvPr/>
        </p:nvSpPr>
        <p:spPr>
          <a:xfrm>
            <a:off x="457200" y="6368860"/>
            <a:ext cx="3609474" cy="365125"/>
          </a:xfrm>
          <a:prstGeom prst="rect">
            <a:avLst/>
          </a:prstGeom>
          <a:ln>
            <a:noFill/>
          </a:ln>
        </p:spPr>
        <p:txBody>
          <a:bodyPr vert="horz" lIns="91440" tIns="45720" rIns="91440" bIns="45720" rtlCol="0" anchor="ctr"/>
          <a:lstStyle>
            <a:defPPr>
              <a:defRPr lang="en-US"/>
            </a:defPPr>
            <a:lvl1pPr algn="l" defTabSz="457200" rtl="0" fontAlgn="auto">
              <a:spcBef>
                <a:spcPts val="0"/>
              </a:spcBef>
              <a:spcAft>
                <a:spcPts val="0"/>
              </a:spcAft>
              <a:defRPr sz="1200" kern="1200">
                <a:solidFill>
                  <a:schemeClr val="tx1">
                    <a:tint val="75000"/>
                  </a:schemeClr>
                </a:solidFill>
                <a:latin typeface="+mn-lt"/>
                <a:ea typeface="+mn-ea"/>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l">
              <a:defRPr/>
            </a:pPr>
            <a:r>
              <a:rPr lang="en-US" baseline="0" dirty="0" smtClean="0"/>
              <a:t>CEOS WGCBDD Strategy Planning Meeting </a:t>
            </a:r>
          </a:p>
          <a:p>
            <a:pPr algn="l">
              <a:defRPr/>
            </a:pPr>
            <a:r>
              <a:rPr lang="en-US" baseline="0" dirty="0" smtClean="0"/>
              <a:t>29 February – 2 March, 2012</a:t>
            </a:r>
            <a:endParaRPr lang="en-US" dirty="0"/>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9" r:id="rId5"/>
    <p:sldLayoutId id="2147483770" r:id="rId6"/>
    <p:sldLayoutId id="2147483768" r:id="rId7"/>
    <p:sldLayoutId id="2147483771" r:id="rId8"/>
    <p:sldLayoutId id="2147483772" r:id="rId9"/>
  </p:sldLayoutIdLst>
  <p:timing>
    <p:tnLst>
      <p:par>
        <p:cTn id="1" dur="indefinite" restart="never" nodeType="tmRoot"/>
      </p:par>
    </p:tnLst>
  </p:timing>
  <p:hf sldNum="0" hd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j-cs"/>
        </a:defRPr>
      </a:lvl1pPr>
      <a:lvl2pPr algn="ctr" defTabSz="457200" rtl="0" eaLnBrk="1" fontAlgn="base" hangingPunct="1">
        <a:spcBef>
          <a:spcPct val="0"/>
        </a:spcBef>
        <a:spcAft>
          <a:spcPct val="0"/>
        </a:spcAft>
        <a:defRPr sz="4400">
          <a:solidFill>
            <a:schemeClr val="tx1"/>
          </a:solidFill>
          <a:latin typeface="Calibri" charset="0"/>
          <a:ea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2200" kern="1200">
          <a:solidFill>
            <a:schemeClr val="tx1"/>
          </a:solidFill>
          <a:latin typeface="+mn-lt"/>
          <a:ea typeface="ＭＳ Ｐゴシック" charset="0"/>
          <a:cs typeface="+mn-cs"/>
        </a:defRPr>
      </a:lvl1pPr>
      <a:lvl2pPr marL="742950" indent="-28575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16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14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mailto:tchow@swfound.org"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a:xfrm>
            <a:off x="685800" y="1950806"/>
            <a:ext cx="7772400" cy="1470025"/>
          </a:xfrm>
        </p:spPr>
        <p:txBody>
          <a:bodyPr/>
          <a:lstStyle/>
          <a:p>
            <a:r>
              <a:rPr lang="en-US" dirty="0" smtClean="0"/>
              <a:t>CEOS Working Group </a:t>
            </a:r>
            <a:r>
              <a:rPr lang="en-US" smtClean="0"/>
              <a:t>on </a:t>
            </a:r>
            <a:r>
              <a:rPr lang="en-US" smtClean="0"/>
              <a:t>Capacity Building </a:t>
            </a:r>
            <a:r>
              <a:rPr lang="en-US" dirty="0" smtClean="0"/>
              <a:t>and Data Democracy</a:t>
            </a:r>
            <a:br>
              <a:rPr lang="en-US" dirty="0" smtClean="0"/>
            </a:br>
            <a:r>
              <a:rPr lang="en-US" dirty="0" smtClean="0"/>
              <a:t/>
            </a:r>
            <a:br>
              <a:rPr lang="en-US" dirty="0" smtClean="0"/>
            </a:br>
            <a:r>
              <a:rPr lang="en-US" dirty="0" smtClean="0"/>
              <a:t>Secure World Foundation Presentation</a:t>
            </a:r>
            <a:endParaRPr lang="en-US" dirty="0"/>
          </a:p>
        </p:txBody>
      </p:sp>
      <p:sp>
        <p:nvSpPr>
          <p:cNvPr id="3" name="Subtitle 2"/>
          <p:cNvSpPr>
            <a:spLocks noGrp="1"/>
          </p:cNvSpPr>
          <p:nvPr>
            <p:ph type="subTitle" idx="1"/>
          </p:nvPr>
        </p:nvSpPr>
        <p:spPr>
          <a:xfrm>
            <a:off x="1371600" y="4392399"/>
            <a:ext cx="6400800" cy="1752600"/>
          </a:xfrm>
        </p:spPr>
        <p:txBody>
          <a:bodyPr rtlCol="0">
            <a:normAutofit/>
          </a:bodyPr>
          <a:lstStyle/>
          <a:p>
            <a:pPr fontAlgn="auto">
              <a:spcAft>
                <a:spcPts val="0"/>
              </a:spcAft>
              <a:defRPr/>
            </a:pPr>
            <a:r>
              <a:rPr lang="en-US" b="1" dirty="0" smtClean="0">
                <a:solidFill>
                  <a:srgbClr val="0070C0"/>
                </a:solidFill>
              </a:rPr>
              <a:t>Tiffany Chow</a:t>
            </a:r>
          </a:p>
          <a:p>
            <a:pPr fontAlgn="auto">
              <a:spcAft>
                <a:spcPts val="0"/>
              </a:spcAft>
              <a:defRPr/>
            </a:pPr>
            <a:r>
              <a:rPr lang="en-US" b="1" dirty="0" smtClean="0">
                <a:solidFill>
                  <a:srgbClr val="0070C0"/>
                </a:solidFill>
                <a:ea typeface="+mn-ea"/>
              </a:rPr>
              <a:t>Project Manager</a:t>
            </a:r>
          </a:p>
          <a:p>
            <a:pPr fontAlgn="auto">
              <a:spcAft>
                <a:spcPts val="0"/>
              </a:spcAft>
              <a:defRPr/>
            </a:pPr>
            <a:r>
              <a:rPr lang="en-US" b="1" dirty="0" smtClean="0">
                <a:solidFill>
                  <a:srgbClr val="0070C0"/>
                </a:solidFill>
                <a:ea typeface="+mn-ea"/>
              </a:rPr>
              <a:t>Secure World Foundation</a:t>
            </a:r>
            <a:endParaRPr lang="en-US" b="1" dirty="0" smtClean="0">
              <a:ea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endParaRPr lang="en-US" b="1" dirty="0" smtClean="0">
              <a:solidFill>
                <a:srgbClr val="0070C0"/>
              </a:solidFill>
            </a:endParaRPr>
          </a:p>
          <a:p>
            <a:endParaRPr lang="en-US" b="1" dirty="0">
              <a:solidFill>
                <a:srgbClr val="0070C0"/>
              </a:solidFill>
            </a:endParaRPr>
          </a:p>
          <a:p>
            <a:r>
              <a:rPr lang="en-US" b="1" dirty="0" smtClean="0">
                <a:solidFill>
                  <a:srgbClr val="0070C0"/>
                </a:solidFill>
              </a:rPr>
              <a:t>Who is Secure World Foundation (SWF)?</a:t>
            </a:r>
          </a:p>
          <a:p>
            <a:endParaRPr lang="en-US" b="1" dirty="0" smtClean="0">
              <a:solidFill>
                <a:srgbClr val="0070C0"/>
              </a:solidFill>
            </a:endParaRPr>
          </a:p>
          <a:p>
            <a:r>
              <a:rPr lang="en-US" b="1" dirty="0" smtClean="0">
                <a:solidFill>
                  <a:srgbClr val="0070C0"/>
                </a:solidFill>
              </a:rPr>
              <a:t>What does SWF do?</a:t>
            </a:r>
          </a:p>
          <a:p>
            <a:endParaRPr lang="en-US" b="1" dirty="0">
              <a:solidFill>
                <a:srgbClr val="0070C0"/>
              </a:solidFill>
            </a:endParaRPr>
          </a:p>
          <a:p>
            <a:r>
              <a:rPr lang="en-US" b="1" dirty="0" smtClean="0">
                <a:solidFill>
                  <a:srgbClr val="0070C0"/>
                </a:solidFill>
              </a:rPr>
              <a:t>SWF activities relevant to CEOS WGCBDD</a:t>
            </a:r>
          </a:p>
          <a:p>
            <a:endParaRPr lang="en-US" b="1" dirty="0">
              <a:solidFill>
                <a:srgbClr val="0070C0"/>
              </a:solidFill>
            </a:endParaRPr>
          </a:p>
          <a:p>
            <a:r>
              <a:rPr lang="en-US" b="1" dirty="0" smtClean="0">
                <a:solidFill>
                  <a:srgbClr val="0070C0"/>
                </a:solidFill>
              </a:rPr>
              <a:t>How can SWF contribute to the work of CEOS WGCBDD?</a:t>
            </a:r>
          </a:p>
          <a:p>
            <a:endParaRPr lang="en-US" dirty="0"/>
          </a:p>
        </p:txBody>
      </p:sp>
      <p:sp>
        <p:nvSpPr>
          <p:cNvPr id="4" name="Footer Placeholder 3"/>
          <p:cNvSpPr>
            <a:spLocks noGrp="1"/>
          </p:cNvSpPr>
          <p:nvPr>
            <p:ph type="ftr" sz="quarter" idx="11"/>
          </p:nvPr>
        </p:nvSpPr>
        <p:spPr/>
        <p:txBody>
          <a:bodyPr/>
          <a:lstStyle/>
          <a:p>
            <a:pPr>
              <a:defRPr/>
            </a:pPr>
            <a:fld id="{2132ABED-A785-47F6-8FF4-8B624926CD9C}" type="slidenum">
              <a:rPr lang="en-US" smtClean="0"/>
              <a:pPr>
                <a:defRPr/>
              </a:pPr>
              <a:t>2</a:t>
            </a:fld>
            <a:endParaRPr lang="en-US" dirty="0"/>
          </a:p>
        </p:txBody>
      </p:sp>
    </p:spTree>
    <p:extLst>
      <p:ext uri="{BB962C8B-B14F-4D97-AF65-F5344CB8AC3E}">
        <p14:creationId xmlns:p14="http://schemas.microsoft.com/office/powerpoint/2010/main" val="31355898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Secure World Foundation?</a:t>
            </a:r>
            <a:endParaRPr lang="en-US" dirty="0"/>
          </a:p>
        </p:txBody>
      </p:sp>
      <p:sp>
        <p:nvSpPr>
          <p:cNvPr id="3" name="Content Placeholder 2"/>
          <p:cNvSpPr>
            <a:spLocks noGrp="1"/>
          </p:cNvSpPr>
          <p:nvPr>
            <p:ph idx="1"/>
          </p:nvPr>
        </p:nvSpPr>
        <p:spPr>
          <a:xfrm>
            <a:off x="1812471" y="2040745"/>
            <a:ext cx="5519058" cy="3135749"/>
          </a:xfrm>
        </p:spPr>
        <p:txBody>
          <a:bodyPr anchor="ctr"/>
          <a:lstStyle/>
          <a:p>
            <a:pPr marL="0" indent="0" algn="ctr">
              <a:buNone/>
            </a:pPr>
            <a:r>
              <a:rPr lang="en-US" b="1" dirty="0" smtClean="0">
                <a:solidFill>
                  <a:srgbClr val="0070C0"/>
                </a:solidFill>
              </a:rPr>
              <a:t>Secure World Foundation (SWF) is a private operating foundation.</a:t>
            </a:r>
          </a:p>
          <a:p>
            <a:pPr marL="0" indent="0" algn="ctr">
              <a:buNone/>
            </a:pPr>
            <a:endParaRPr lang="en-US" b="1" dirty="0">
              <a:solidFill>
                <a:srgbClr val="0070C0"/>
              </a:solidFill>
            </a:endParaRPr>
          </a:p>
          <a:p>
            <a:pPr marL="0" indent="0" algn="ctr">
              <a:buNone/>
            </a:pPr>
            <a:r>
              <a:rPr lang="en-US" b="1" dirty="0" smtClean="0"/>
              <a:t>SWF works with governments, industry, international organizations and civil society to develop and promote ideas and actions for international collaboration that achieve the secure, sustainable, and peaceful uses of outer space.</a:t>
            </a:r>
            <a:endParaRPr lang="en-US" b="1" dirty="0">
              <a:solidFill>
                <a:schemeClr val="accent1"/>
              </a:solidFill>
            </a:endParaRPr>
          </a:p>
        </p:txBody>
      </p:sp>
      <p:sp>
        <p:nvSpPr>
          <p:cNvPr id="4" name="Footer Placeholder 3"/>
          <p:cNvSpPr>
            <a:spLocks noGrp="1"/>
          </p:cNvSpPr>
          <p:nvPr>
            <p:ph type="ftr" sz="quarter" idx="11"/>
          </p:nvPr>
        </p:nvSpPr>
        <p:spPr/>
        <p:txBody>
          <a:bodyPr/>
          <a:lstStyle/>
          <a:p>
            <a:pPr>
              <a:defRPr/>
            </a:pPr>
            <a:fld id="{2132ABED-A785-47F6-8FF4-8B624926CD9C}" type="slidenum">
              <a:rPr lang="en-US" smtClean="0"/>
              <a:pPr>
                <a:defRPr/>
              </a:pPr>
              <a:t>3</a:t>
            </a:fld>
            <a:endParaRPr lang="en-US" dirty="0"/>
          </a:p>
        </p:txBody>
      </p:sp>
    </p:spTree>
    <p:extLst>
      <p:ext uri="{BB962C8B-B14F-4D97-AF65-F5344CB8AC3E}">
        <p14:creationId xmlns:p14="http://schemas.microsoft.com/office/powerpoint/2010/main" val="3932281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SWF do?</a:t>
            </a:r>
            <a:endParaRPr lang="en-US" dirty="0"/>
          </a:p>
        </p:txBody>
      </p:sp>
      <p:sp>
        <p:nvSpPr>
          <p:cNvPr id="3" name="Content Placeholder 2"/>
          <p:cNvSpPr>
            <a:spLocks noGrp="1"/>
          </p:cNvSpPr>
          <p:nvPr>
            <p:ph idx="1"/>
          </p:nvPr>
        </p:nvSpPr>
        <p:spPr/>
        <p:txBody>
          <a:bodyPr/>
          <a:lstStyle/>
          <a:p>
            <a:r>
              <a:rPr lang="en-US" b="1" dirty="0" smtClean="0">
                <a:solidFill>
                  <a:srgbClr val="0070C0"/>
                </a:solidFill>
              </a:rPr>
              <a:t>Informs: </a:t>
            </a:r>
            <a:r>
              <a:rPr lang="en-US" dirty="0"/>
              <a:t>The Foundation generates research and analysis for decision-makers to promote creation of sound policy and raise awareness of key issues that may threaten the security, sustainability and utility of outer </a:t>
            </a:r>
            <a:r>
              <a:rPr lang="en-US" dirty="0" smtClean="0"/>
              <a:t>space.</a:t>
            </a:r>
            <a:endParaRPr lang="en-US" b="1" dirty="0" smtClean="0">
              <a:solidFill>
                <a:srgbClr val="0070C0"/>
              </a:solidFill>
            </a:endParaRPr>
          </a:p>
          <a:p>
            <a:endParaRPr lang="en-US" b="1" dirty="0">
              <a:solidFill>
                <a:srgbClr val="0070C0"/>
              </a:solidFill>
            </a:endParaRPr>
          </a:p>
          <a:p>
            <a:r>
              <a:rPr lang="en-US" b="1" dirty="0" smtClean="0">
                <a:solidFill>
                  <a:srgbClr val="0070C0"/>
                </a:solidFill>
              </a:rPr>
              <a:t>Facilitates: </a:t>
            </a:r>
            <a:r>
              <a:rPr lang="en-US" dirty="0"/>
              <a:t>The Foundation convenes timely public and private meetings with stakeholders on key issues to encourage discussion and constructive dialogue for next steps in support of its mission.</a:t>
            </a:r>
          </a:p>
          <a:p>
            <a:endParaRPr lang="en-US" b="1" dirty="0">
              <a:solidFill>
                <a:srgbClr val="0070C0"/>
              </a:solidFill>
            </a:endParaRPr>
          </a:p>
          <a:p>
            <a:r>
              <a:rPr lang="en-US" b="1" dirty="0" smtClean="0">
                <a:solidFill>
                  <a:srgbClr val="0070C0"/>
                </a:solidFill>
              </a:rPr>
              <a:t>Promotes: </a:t>
            </a:r>
            <a:r>
              <a:rPr lang="en-US" dirty="0"/>
              <a:t>When viable solutions or next steps become apparent, the Foundation formulates and disseminates policy positions that are aligned with its vision and mission in order to move them from idea to implementation.</a:t>
            </a:r>
          </a:p>
          <a:p>
            <a:endParaRPr lang="en-US" dirty="0"/>
          </a:p>
        </p:txBody>
      </p:sp>
      <p:sp>
        <p:nvSpPr>
          <p:cNvPr id="4" name="Footer Placeholder 3"/>
          <p:cNvSpPr>
            <a:spLocks noGrp="1"/>
          </p:cNvSpPr>
          <p:nvPr>
            <p:ph type="ftr" sz="quarter" idx="11"/>
          </p:nvPr>
        </p:nvSpPr>
        <p:spPr/>
        <p:txBody>
          <a:bodyPr/>
          <a:lstStyle/>
          <a:p>
            <a:pPr>
              <a:defRPr/>
            </a:pPr>
            <a:fld id="{2132ABED-A785-47F6-8FF4-8B624926CD9C}" type="slidenum">
              <a:rPr lang="en-US" smtClean="0"/>
              <a:pPr>
                <a:defRPr/>
              </a:pPr>
              <a:t>4</a:t>
            </a:fld>
            <a:endParaRPr lang="en-US" dirty="0"/>
          </a:p>
        </p:txBody>
      </p:sp>
    </p:spTree>
    <p:extLst>
      <p:ext uri="{BB962C8B-B14F-4D97-AF65-F5344CB8AC3E}">
        <p14:creationId xmlns:p14="http://schemas.microsoft.com/office/powerpoint/2010/main" val="2097126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SWF activities relevant to CEOS WGCBDD</a:t>
            </a:r>
            <a:endParaRPr lang="en-US" dirty="0"/>
          </a:p>
        </p:txBody>
      </p:sp>
      <p:sp>
        <p:nvSpPr>
          <p:cNvPr id="3" name="Content Placeholder 2"/>
          <p:cNvSpPr>
            <a:spLocks noGrp="1"/>
          </p:cNvSpPr>
          <p:nvPr>
            <p:ph idx="1"/>
          </p:nvPr>
        </p:nvSpPr>
        <p:spPr>
          <a:xfrm>
            <a:off x="457200" y="1322624"/>
            <a:ext cx="8229600" cy="5130120"/>
          </a:xfrm>
        </p:spPr>
        <p:txBody>
          <a:bodyPr/>
          <a:lstStyle/>
          <a:p>
            <a:r>
              <a:rPr lang="en-US" b="1" dirty="0" smtClean="0">
                <a:solidFill>
                  <a:srgbClr val="0070C0"/>
                </a:solidFill>
              </a:rPr>
              <a:t>Recent activities:</a:t>
            </a:r>
            <a:r>
              <a:rPr lang="en-US" dirty="0" smtClean="0"/>
              <a:t> </a:t>
            </a:r>
          </a:p>
          <a:p>
            <a:pPr lvl="1"/>
            <a:r>
              <a:rPr lang="en-US" i="1" dirty="0"/>
              <a:t>Community Remote Sensing </a:t>
            </a:r>
            <a:r>
              <a:rPr lang="en-US" i="1" dirty="0" smtClean="0"/>
              <a:t>Workshop, Washington DC, 2010</a:t>
            </a:r>
          </a:p>
          <a:p>
            <a:pPr lvl="2"/>
            <a:r>
              <a:rPr lang="en-US" dirty="0" smtClean="0"/>
              <a:t>Requested by Department of Homeland Security, Federal Emergency Management Agency</a:t>
            </a:r>
          </a:p>
          <a:p>
            <a:pPr lvl="2"/>
            <a:r>
              <a:rPr lang="en-US" dirty="0" smtClean="0"/>
              <a:t>Focus on:</a:t>
            </a:r>
          </a:p>
          <a:p>
            <a:pPr lvl="3"/>
            <a:r>
              <a:rPr lang="en-US" dirty="0" smtClean="0"/>
              <a:t>Bringing together practitioners, academics, and policymakers</a:t>
            </a:r>
          </a:p>
          <a:p>
            <a:pPr lvl="3"/>
            <a:r>
              <a:rPr lang="en-US" dirty="0" smtClean="0"/>
              <a:t>Learning from previous lessons (Earthquake in Haiti)</a:t>
            </a:r>
            <a:endParaRPr lang="en-US" dirty="0"/>
          </a:p>
          <a:p>
            <a:pPr lvl="1"/>
            <a:r>
              <a:rPr lang="en-US" i="1" dirty="0" smtClean="0"/>
              <a:t>21</a:t>
            </a:r>
            <a:r>
              <a:rPr lang="en-US" i="1" baseline="30000" dirty="0" smtClean="0"/>
              <a:t>st</a:t>
            </a:r>
            <a:r>
              <a:rPr lang="en-US" i="1" dirty="0" smtClean="0"/>
              <a:t> UN/IAF Workshop on Space for Human and Environmental Security, Cape Town, 2011</a:t>
            </a:r>
          </a:p>
          <a:p>
            <a:pPr lvl="2"/>
            <a:r>
              <a:rPr lang="en-US" dirty="0" smtClean="0"/>
              <a:t>Organized by UNOOSA and IAF, COSPAR and IAA. Co-sponsored by SWF and ESA</a:t>
            </a:r>
          </a:p>
          <a:p>
            <a:pPr lvl="2"/>
            <a:r>
              <a:rPr lang="en-US" dirty="0" smtClean="0"/>
              <a:t>Focus on:</a:t>
            </a:r>
          </a:p>
          <a:p>
            <a:pPr lvl="3"/>
            <a:r>
              <a:rPr lang="en-US" dirty="0" smtClean="0"/>
              <a:t>How space technologies, services, and applications can support sustainable development</a:t>
            </a:r>
          </a:p>
          <a:p>
            <a:pPr lvl="3"/>
            <a:r>
              <a:rPr lang="en-US" dirty="0" smtClean="0"/>
              <a:t>Ongoing efforts in developing regions</a:t>
            </a:r>
          </a:p>
          <a:p>
            <a:pPr lvl="1"/>
            <a:endParaRPr lang="en-US" dirty="0" smtClean="0"/>
          </a:p>
          <a:p>
            <a:endParaRPr lang="en-US" dirty="0" smtClean="0"/>
          </a:p>
        </p:txBody>
      </p:sp>
      <p:sp>
        <p:nvSpPr>
          <p:cNvPr id="4" name="Footer Placeholder 3"/>
          <p:cNvSpPr>
            <a:spLocks noGrp="1"/>
          </p:cNvSpPr>
          <p:nvPr>
            <p:ph type="ftr" sz="quarter" idx="11"/>
          </p:nvPr>
        </p:nvSpPr>
        <p:spPr/>
        <p:txBody>
          <a:bodyPr/>
          <a:lstStyle/>
          <a:p>
            <a:pPr>
              <a:defRPr/>
            </a:pPr>
            <a:fld id="{2132ABED-A785-47F6-8FF4-8B624926CD9C}" type="slidenum">
              <a:rPr lang="en-US" smtClean="0"/>
              <a:pPr>
                <a:defRPr/>
              </a:pPr>
              <a:t>5</a:t>
            </a:fld>
            <a:endParaRPr lang="en-US" dirty="0"/>
          </a:p>
        </p:txBody>
      </p:sp>
    </p:spTree>
    <p:extLst>
      <p:ext uri="{BB962C8B-B14F-4D97-AF65-F5344CB8AC3E}">
        <p14:creationId xmlns:p14="http://schemas.microsoft.com/office/powerpoint/2010/main" val="3633969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SWF activities </a:t>
            </a:r>
            <a:r>
              <a:rPr lang="en-US" dirty="0" smtClean="0"/>
              <a:t>relevant to </a:t>
            </a:r>
            <a:r>
              <a:rPr lang="en-US" dirty="0"/>
              <a:t>CEOS WGCBDD</a:t>
            </a:r>
          </a:p>
        </p:txBody>
      </p:sp>
      <p:sp>
        <p:nvSpPr>
          <p:cNvPr id="3" name="Content Placeholder 2"/>
          <p:cNvSpPr>
            <a:spLocks noGrp="1"/>
          </p:cNvSpPr>
          <p:nvPr>
            <p:ph idx="1"/>
          </p:nvPr>
        </p:nvSpPr>
        <p:spPr/>
        <p:txBody>
          <a:bodyPr/>
          <a:lstStyle/>
          <a:p>
            <a:endParaRPr lang="en-US" b="1" dirty="0" smtClean="0">
              <a:solidFill>
                <a:srgbClr val="0070C0"/>
              </a:solidFill>
            </a:endParaRPr>
          </a:p>
          <a:p>
            <a:endParaRPr lang="en-US" b="1" dirty="0">
              <a:solidFill>
                <a:srgbClr val="0070C0"/>
              </a:solidFill>
            </a:endParaRPr>
          </a:p>
          <a:p>
            <a:r>
              <a:rPr lang="en-US" b="1" dirty="0" smtClean="0">
                <a:solidFill>
                  <a:srgbClr val="0070C0"/>
                </a:solidFill>
              </a:rPr>
              <a:t>Recent activities</a:t>
            </a:r>
            <a:r>
              <a:rPr lang="en-US" b="1" dirty="0">
                <a:solidFill>
                  <a:srgbClr val="0070C0"/>
                </a:solidFill>
              </a:rPr>
              <a:t> </a:t>
            </a:r>
            <a:r>
              <a:rPr lang="en-US" b="1" dirty="0" smtClean="0">
                <a:solidFill>
                  <a:srgbClr val="0070C0"/>
                </a:solidFill>
              </a:rPr>
              <a:t>continued:</a:t>
            </a:r>
          </a:p>
          <a:p>
            <a:pPr lvl="1"/>
            <a:r>
              <a:rPr lang="en-US" i="1" dirty="0" smtClean="0"/>
              <a:t>UN-SPIDER International Expert Meetings – </a:t>
            </a:r>
            <a:r>
              <a:rPr lang="en-US" i="1" dirty="0" err="1" smtClean="0"/>
              <a:t>Crowdsource</a:t>
            </a:r>
            <a:r>
              <a:rPr lang="en-US" i="1" dirty="0" smtClean="0"/>
              <a:t> Mapping for Preparedness and Emergency Response, Vienna and Geneva, 2011</a:t>
            </a:r>
          </a:p>
          <a:p>
            <a:pPr lvl="2"/>
            <a:r>
              <a:rPr lang="en-US" dirty="0" smtClean="0"/>
              <a:t>Co-hosted by UN-SPIDER, Government of Austria, and SWF</a:t>
            </a:r>
          </a:p>
          <a:p>
            <a:pPr lvl="2"/>
            <a:r>
              <a:rPr lang="en-US" dirty="0" smtClean="0"/>
              <a:t>Focus on:</a:t>
            </a:r>
          </a:p>
          <a:p>
            <a:pPr lvl="3"/>
            <a:r>
              <a:rPr lang="en-US" dirty="0" smtClean="0"/>
              <a:t>Connecting crowdsourcing, space, and disaster management communities</a:t>
            </a:r>
          </a:p>
          <a:p>
            <a:pPr lvl="3"/>
            <a:r>
              <a:rPr lang="en-US" dirty="0" smtClean="0"/>
              <a:t>Maximize use of </a:t>
            </a:r>
            <a:r>
              <a:rPr lang="en-US" dirty="0" err="1" smtClean="0"/>
              <a:t>crowdsourced</a:t>
            </a:r>
            <a:r>
              <a:rPr lang="en-US" dirty="0" smtClean="0"/>
              <a:t> information in disaster management efforts</a:t>
            </a:r>
          </a:p>
          <a:p>
            <a:pPr lvl="3"/>
            <a:r>
              <a:rPr lang="en-US" dirty="0" smtClean="0"/>
              <a:t>Better coordination amongst stakeholders</a:t>
            </a:r>
          </a:p>
          <a:p>
            <a:pPr lvl="2"/>
            <a:endParaRPr lang="en-US" i="1" dirty="0"/>
          </a:p>
          <a:p>
            <a:endParaRPr lang="en-US" dirty="0"/>
          </a:p>
        </p:txBody>
      </p:sp>
      <p:sp>
        <p:nvSpPr>
          <p:cNvPr id="4" name="Footer Placeholder 3"/>
          <p:cNvSpPr>
            <a:spLocks noGrp="1"/>
          </p:cNvSpPr>
          <p:nvPr>
            <p:ph type="ftr" sz="quarter" idx="11"/>
          </p:nvPr>
        </p:nvSpPr>
        <p:spPr/>
        <p:txBody>
          <a:bodyPr/>
          <a:lstStyle/>
          <a:p>
            <a:pPr>
              <a:defRPr/>
            </a:pPr>
            <a:fld id="{2132ABED-A785-47F6-8FF4-8B624926CD9C}" type="slidenum">
              <a:rPr lang="en-US" smtClean="0"/>
              <a:pPr>
                <a:defRPr/>
              </a:pPr>
              <a:t>6</a:t>
            </a:fld>
            <a:endParaRPr lang="en-US" dirty="0"/>
          </a:p>
        </p:txBody>
      </p:sp>
    </p:spTree>
    <p:extLst>
      <p:ext uri="{BB962C8B-B14F-4D97-AF65-F5344CB8AC3E}">
        <p14:creationId xmlns:p14="http://schemas.microsoft.com/office/powerpoint/2010/main" val="2782228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SWF activities </a:t>
            </a:r>
            <a:r>
              <a:rPr lang="en-US" dirty="0" smtClean="0"/>
              <a:t>relevant to </a:t>
            </a:r>
            <a:r>
              <a:rPr lang="en-US" dirty="0"/>
              <a:t>CEOS WGCBDD</a:t>
            </a:r>
          </a:p>
        </p:txBody>
      </p:sp>
      <p:sp>
        <p:nvSpPr>
          <p:cNvPr id="3" name="Content Placeholder 2"/>
          <p:cNvSpPr>
            <a:spLocks noGrp="1"/>
          </p:cNvSpPr>
          <p:nvPr>
            <p:ph idx="1"/>
          </p:nvPr>
        </p:nvSpPr>
        <p:spPr>
          <a:xfrm>
            <a:off x="457200" y="1077690"/>
            <a:ext cx="8229600" cy="5195435"/>
          </a:xfrm>
        </p:spPr>
        <p:txBody>
          <a:bodyPr/>
          <a:lstStyle/>
          <a:p>
            <a:r>
              <a:rPr lang="en-US" b="1" dirty="0">
                <a:solidFill>
                  <a:srgbClr val="0070C0"/>
                </a:solidFill>
              </a:rPr>
              <a:t>Upcoming activities:</a:t>
            </a:r>
          </a:p>
          <a:p>
            <a:pPr lvl="1"/>
            <a:r>
              <a:rPr lang="en-US" i="1" dirty="0" smtClean="0"/>
              <a:t>Workshop, Mexico </a:t>
            </a:r>
            <a:r>
              <a:rPr lang="en-US" i="1" dirty="0"/>
              <a:t>City, </a:t>
            </a:r>
            <a:r>
              <a:rPr lang="en-US" i="1" dirty="0" smtClean="0"/>
              <a:t>April 2012</a:t>
            </a:r>
          </a:p>
          <a:p>
            <a:pPr lvl="2"/>
            <a:r>
              <a:rPr lang="en-US" dirty="0" smtClean="0"/>
              <a:t>Co-hosted with Mexican government, CRECTEALC, and SWF</a:t>
            </a:r>
          </a:p>
          <a:p>
            <a:pPr lvl="2"/>
            <a:r>
              <a:rPr lang="en-US" dirty="0" smtClean="0"/>
              <a:t>Focus on:</a:t>
            </a:r>
          </a:p>
          <a:p>
            <a:pPr lvl="3"/>
            <a:r>
              <a:rPr lang="en-US" dirty="0" smtClean="0"/>
              <a:t>Space policy</a:t>
            </a:r>
          </a:p>
          <a:p>
            <a:pPr lvl="3"/>
            <a:r>
              <a:rPr lang="en-US" dirty="0" smtClean="0"/>
              <a:t>Tele-health</a:t>
            </a:r>
          </a:p>
          <a:p>
            <a:pPr lvl="3"/>
            <a:r>
              <a:rPr lang="en-US" dirty="0" smtClean="0"/>
              <a:t>New generation satellite services and broadband</a:t>
            </a:r>
          </a:p>
          <a:p>
            <a:pPr lvl="3"/>
            <a:r>
              <a:rPr lang="en-US" dirty="0" smtClean="0"/>
              <a:t>Ubiquitous access for all in the Americas</a:t>
            </a:r>
          </a:p>
          <a:p>
            <a:pPr lvl="1"/>
            <a:r>
              <a:rPr lang="en-US" i="1" dirty="0"/>
              <a:t>Crisis Simulation, Poland, May 2012</a:t>
            </a:r>
          </a:p>
          <a:p>
            <a:pPr lvl="2"/>
            <a:r>
              <a:rPr lang="en-US" dirty="0"/>
              <a:t>Co-hosted with Polish government</a:t>
            </a:r>
          </a:p>
          <a:p>
            <a:pPr lvl="2"/>
            <a:r>
              <a:rPr lang="en-US" dirty="0"/>
              <a:t>Focus on:</a:t>
            </a:r>
          </a:p>
          <a:p>
            <a:pPr lvl="3"/>
            <a:r>
              <a:rPr lang="en-US" dirty="0"/>
              <a:t>Use of technology in crisis management scenarios</a:t>
            </a:r>
          </a:p>
          <a:p>
            <a:pPr lvl="3"/>
            <a:r>
              <a:rPr lang="en-US" dirty="0"/>
              <a:t>Bringing together various groups and actors involved in this process</a:t>
            </a:r>
          </a:p>
          <a:p>
            <a:pPr lvl="3"/>
            <a:r>
              <a:rPr lang="en-US" dirty="0"/>
              <a:t>Effectively getting EO data to end </a:t>
            </a:r>
            <a:r>
              <a:rPr lang="en-US" dirty="0" smtClean="0"/>
              <a:t>users</a:t>
            </a:r>
            <a:endParaRPr lang="en-US" dirty="0"/>
          </a:p>
          <a:p>
            <a:pPr lvl="1"/>
            <a:r>
              <a:rPr lang="en-US" i="1" dirty="0"/>
              <a:t>GEO </a:t>
            </a:r>
            <a:r>
              <a:rPr lang="en-US" i="1" dirty="0" smtClean="0"/>
              <a:t>Preliminary </a:t>
            </a:r>
            <a:r>
              <a:rPr lang="en-US" i="1" dirty="0"/>
              <a:t>Meeting, Rome </a:t>
            </a:r>
            <a:r>
              <a:rPr lang="en-US" i="1" dirty="0" smtClean="0"/>
              <a:t>&amp; Plenary </a:t>
            </a:r>
            <a:r>
              <a:rPr lang="en-US" i="1" dirty="0"/>
              <a:t>Meeting, Brazil, </a:t>
            </a:r>
            <a:r>
              <a:rPr lang="en-US" i="1" dirty="0" smtClean="0"/>
              <a:t>2012</a:t>
            </a:r>
          </a:p>
          <a:p>
            <a:pPr lvl="2"/>
            <a:r>
              <a:rPr lang="en-US" dirty="0" smtClean="0"/>
              <a:t>Invited by European Commission to participate</a:t>
            </a:r>
            <a:endParaRPr lang="en-US" dirty="0"/>
          </a:p>
          <a:p>
            <a:endParaRPr lang="en-US" dirty="0"/>
          </a:p>
        </p:txBody>
      </p:sp>
      <p:sp>
        <p:nvSpPr>
          <p:cNvPr id="4" name="Footer Placeholder 3"/>
          <p:cNvSpPr>
            <a:spLocks noGrp="1"/>
          </p:cNvSpPr>
          <p:nvPr>
            <p:ph type="ftr" sz="quarter" idx="11"/>
          </p:nvPr>
        </p:nvSpPr>
        <p:spPr/>
        <p:txBody>
          <a:bodyPr/>
          <a:lstStyle/>
          <a:p>
            <a:pPr>
              <a:defRPr/>
            </a:pPr>
            <a:fld id="{2132ABED-A785-47F6-8FF4-8B624926CD9C}" type="slidenum">
              <a:rPr lang="en-US" smtClean="0"/>
              <a:pPr>
                <a:defRPr/>
              </a:pPr>
              <a:t>7</a:t>
            </a:fld>
            <a:endParaRPr lang="en-US" dirty="0"/>
          </a:p>
        </p:txBody>
      </p:sp>
    </p:spTree>
    <p:extLst>
      <p:ext uri="{BB962C8B-B14F-4D97-AF65-F5344CB8AC3E}">
        <p14:creationId xmlns:p14="http://schemas.microsoft.com/office/powerpoint/2010/main" val="3484841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SWF contribute to WGCBDD?</a:t>
            </a:r>
            <a:endParaRPr lang="en-US" dirty="0"/>
          </a:p>
        </p:txBody>
      </p:sp>
      <p:sp>
        <p:nvSpPr>
          <p:cNvPr id="3" name="Content Placeholder 2"/>
          <p:cNvSpPr>
            <a:spLocks noGrp="1"/>
          </p:cNvSpPr>
          <p:nvPr>
            <p:ph idx="1"/>
          </p:nvPr>
        </p:nvSpPr>
        <p:spPr/>
        <p:txBody>
          <a:bodyPr/>
          <a:lstStyle/>
          <a:p>
            <a:endParaRPr lang="en-US" dirty="0"/>
          </a:p>
          <a:p>
            <a:endParaRPr lang="en-US" b="1" dirty="0" smtClean="0">
              <a:solidFill>
                <a:srgbClr val="0070C0"/>
              </a:solidFill>
            </a:endParaRPr>
          </a:p>
          <a:p>
            <a:r>
              <a:rPr lang="en-US" b="1" dirty="0" smtClean="0">
                <a:solidFill>
                  <a:srgbClr val="0070C0"/>
                </a:solidFill>
              </a:rPr>
              <a:t>Inform, facilitate, and promote</a:t>
            </a:r>
          </a:p>
          <a:p>
            <a:endParaRPr lang="en-US" b="1" dirty="0" smtClean="0">
              <a:solidFill>
                <a:srgbClr val="0070C0"/>
              </a:solidFill>
            </a:endParaRPr>
          </a:p>
          <a:p>
            <a:endParaRPr lang="en-US" b="1" dirty="0">
              <a:solidFill>
                <a:srgbClr val="0070C0"/>
              </a:solidFill>
            </a:endParaRPr>
          </a:p>
          <a:p>
            <a:r>
              <a:rPr lang="en-US" b="1" dirty="0" smtClean="0">
                <a:solidFill>
                  <a:srgbClr val="0070C0"/>
                </a:solidFill>
              </a:rPr>
              <a:t>Capitalize on existing efforts and activities</a:t>
            </a:r>
          </a:p>
          <a:p>
            <a:endParaRPr lang="en-US" b="1" dirty="0" smtClean="0">
              <a:solidFill>
                <a:srgbClr val="0070C0"/>
              </a:solidFill>
            </a:endParaRPr>
          </a:p>
          <a:p>
            <a:endParaRPr lang="en-US" b="1" dirty="0">
              <a:solidFill>
                <a:srgbClr val="0070C0"/>
              </a:solidFill>
            </a:endParaRPr>
          </a:p>
          <a:p>
            <a:r>
              <a:rPr lang="en-US" b="1" dirty="0" smtClean="0">
                <a:solidFill>
                  <a:srgbClr val="0070C0"/>
                </a:solidFill>
              </a:rPr>
              <a:t>Coordinate among bodies engaged in similar efforts</a:t>
            </a:r>
          </a:p>
          <a:p>
            <a:endParaRPr lang="en-US" b="1" dirty="0">
              <a:solidFill>
                <a:srgbClr val="0070C0"/>
              </a:solidFill>
            </a:endParaRPr>
          </a:p>
          <a:p>
            <a:endParaRPr lang="en-US" dirty="0"/>
          </a:p>
        </p:txBody>
      </p:sp>
      <p:sp>
        <p:nvSpPr>
          <p:cNvPr id="4" name="Footer Placeholder 3"/>
          <p:cNvSpPr>
            <a:spLocks noGrp="1"/>
          </p:cNvSpPr>
          <p:nvPr>
            <p:ph type="ftr" sz="quarter" idx="11"/>
          </p:nvPr>
        </p:nvSpPr>
        <p:spPr/>
        <p:txBody>
          <a:bodyPr/>
          <a:lstStyle/>
          <a:p>
            <a:pPr>
              <a:defRPr/>
            </a:pPr>
            <a:fld id="{2132ABED-A785-47F6-8FF4-8B624926CD9C}" type="slidenum">
              <a:rPr lang="en-US" smtClean="0"/>
              <a:pPr>
                <a:defRPr/>
              </a:pPr>
              <a:t>8</a:t>
            </a:fld>
            <a:endParaRPr lang="en-US" dirty="0"/>
          </a:p>
        </p:txBody>
      </p:sp>
    </p:spTree>
    <p:extLst>
      <p:ext uri="{BB962C8B-B14F-4D97-AF65-F5344CB8AC3E}">
        <p14:creationId xmlns:p14="http://schemas.microsoft.com/office/powerpoint/2010/main" val="36421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a:xfrm>
            <a:off x="457199" y="1254642"/>
            <a:ext cx="8229600" cy="4871521"/>
          </a:xfrm>
        </p:spPr>
        <p:txBody>
          <a:bodyPr/>
          <a:lstStyle/>
          <a:p>
            <a:pPr marL="0" indent="0" algn="ctr">
              <a:buNone/>
            </a:pPr>
            <a:endParaRPr lang="en-US" sz="2800" b="1" dirty="0" smtClean="0">
              <a:solidFill>
                <a:srgbClr val="0070C0"/>
              </a:solidFill>
            </a:endParaRPr>
          </a:p>
          <a:p>
            <a:pPr marL="0" indent="0" algn="ctr">
              <a:buNone/>
            </a:pPr>
            <a:r>
              <a:rPr lang="en-US" sz="2800" b="1" dirty="0" smtClean="0">
                <a:solidFill>
                  <a:srgbClr val="0070C0"/>
                </a:solidFill>
              </a:rPr>
              <a:t>Thank you! </a:t>
            </a:r>
          </a:p>
          <a:p>
            <a:pPr marL="0" indent="0" algn="ctr">
              <a:buNone/>
            </a:pPr>
            <a:endParaRPr lang="en-US" sz="2800" b="1" dirty="0" smtClean="0">
              <a:solidFill>
                <a:srgbClr val="0070C0"/>
              </a:solidFill>
            </a:endParaRPr>
          </a:p>
          <a:p>
            <a:pPr marL="0" indent="0" algn="ctr">
              <a:buNone/>
            </a:pPr>
            <a:r>
              <a:rPr lang="en-US" sz="2800" b="1" dirty="0" smtClean="0">
                <a:solidFill>
                  <a:srgbClr val="0070C0"/>
                </a:solidFill>
              </a:rPr>
              <a:t>Any questions? </a:t>
            </a:r>
          </a:p>
          <a:p>
            <a:pPr marL="0" indent="0" algn="ctr">
              <a:buNone/>
            </a:pPr>
            <a:endParaRPr lang="en-US" sz="2800" b="1" dirty="0" smtClean="0">
              <a:solidFill>
                <a:srgbClr val="0070C0"/>
              </a:solidFill>
            </a:endParaRPr>
          </a:p>
          <a:p>
            <a:pPr marL="0" indent="0" algn="ctr">
              <a:buNone/>
            </a:pPr>
            <a:r>
              <a:rPr lang="en-US" sz="2800" b="1" dirty="0" smtClean="0">
                <a:hlinkClick r:id="rId3"/>
              </a:rPr>
              <a:t>tchow@swfound.org</a:t>
            </a:r>
            <a:r>
              <a:rPr lang="en-US" sz="2800" b="1" dirty="0" smtClean="0"/>
              <a:t> </a:t>
            </a:r>
          </a:p>
          <a:p>
            <a:pPr marL="0" indent="0" algn="ctr">
              <a:buNone/>
            </a:pPr>
            <a:r>
              <a:rPr lang="en-US" sz="2800" b="1" dirty="0" smtClean="0"/>
              <a:t>+1.202.568.6215</a:t>
            </a:r>
          </a:p>
          <a:p>
            <a:pPr marL="0" indent="0" algn="ctr">
              <a:buNone/>
            </a:pPr>
            <a:endParaRPr lang="en-US" sz="2800" b="1" dirty="0"/>
          </a:p>
          <a:p>
            <a:pPr marL="0" indent="0" algn="ctr">
              <a:buNone/>
            </a:pPr>
            <a:endParaRPr lang="en-US" sz="2800" b="1" dirty="0"/>
          </a:p>
        </p:txBody>
      </p:sp>
      <p:sp>
        <p:nvSpPr>
          <p:cNvPr id="4" name="Footer Placeholder 3"/>
          <p:cNvSpPr>
            <a:spLocks noGrp="1"/>
          </p:cNvSpPr>
          <p:nvPr>
            <p:ph type="ftr" sz="quarter" idx="11"/>
          </p:nvPr>
        </p:nvSpPr>
        <p:spPr/>
        <p:txBody>
          <a:bodyPr/>
          <a:lstStyle/>
          <a:p>
            <a:pPr>
              <a:defRPr/>
            </a:pPr>
            <a:fld id="{2132ABED-A785-47F6-8FF4-8B624926CD9C}" type="slidenum">
              <a:rPr lang="en-US" smtClean="0"/>
              <a:pPr>
                <a:defRPr/>
              </a:pPr>
              <a:t>9</a:t>
            </a:fld>
            <a:endParaRPr lang="en-US" dirty="0"/>
          </a:p>
        </p:txBody>
      </p:sp>
    </p:spTree>
    <p:extLst>
      <p:ext uri="{BB962C8B-B14F-4D97-AF65-F5344CB8AC3E}">
        <p14:creationId xmlns:p14="http://schemas.microsoft.com/office/powerpoint/2010/main" val="4192752205"/>
      </p:ext>
    </p:extLst>
  </p:cSld>
  <p:clrMapOvr>
    <a:masterClrMapping/>
  </p:clrMapOvr>
  <p:timing>
    <p:tnLst>
      <p:par>
        <p:cTn id="1" dur="indefinite" restart="never" nodeType="tmRoot"/>
      </p:par>
    </p:tnLst>
  </p:timing>
</p:sld>
</file>

<file path=ppt/theme/theme1.xml><?xml version="1.0" encoding="utf-8"?>
<a:theme xmlns:a="http://schemas.openxmlformats.org/drawingml/2006/main" name="VSamson PPT for DARPA Phoenix East Coast Industry Day 11 2 20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3138</TotalTime>
  <Words>2171</Words>
  <Application>Microsoft Office PowerPoint</Application>
  <PresentationFormat>On-screen Show (4:3)</PresentationFormat>
  <Paragraphs>126</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VSamson PPT for DARPA Phoenix East Coast Industry Day 11 2 2011</vt:lpstr>
      <vt:lpstr>CEOS Working Group on Capacity Building and Data Democracy  Secure World Foundation Presentation</vt:lpstr>
      <vt:lpstr>Outline</vt:lpstr>
      <vt:lpstr>Who is Secure World Foundation?</vt:lpstr>
      <vt:lpstr>What does SWF do?</vt:lpstr>
      <vt:lpstr>SWF activities relevant to CEOS WGCBDD</vt:lpstr>
      <vt:lpstr>SWF activities relevant to CEOS WGCBDD</vt:lpstr>
      <vt:lpstr>SWF activities relevant to CEOS WGCBDD</vt:lpstr>
      <vt:lpstr>How can SWF contribute to WGCBDD?</vt:lpstr>
      <vt:lpstr>Contact Information</vt:lpstr>
    </vt:vector>
  </TitlesOfParts>
  <Company>Secure World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Big Picture: On-orbit servicing from a security, sustainability, and safety perspective</dc:title>
  <dc:creator>Brian Weeden</dc:creator>
  <cp:lastModifiedBy>Tiffany Chow</cp:lastModifiedBy>
  <cp:revision>369</cp:revision>
  <cp:lastPrinted>2011-11-03T17:44:12Z</cp:lastPrinted>
  <dcterms:created xsi:type="dcterms:W3CDTF">2011-10-27T14:56:39Z</dcterms:created>
  <dcterms:modified xsi:type="dcterms:W3CDTF">2012-02-29T01:51:26Z</dcterms:modified>
</cp:coreProperties>
</file>