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Lst>
  <p:notesMasterIdLst>
    <p:notesMasterId r:id="rId39"/>
  </p:notesMasterIdLst>
  <p:handoutMasterIdLst>
    <p:handoutMasterId r:id="rId40"/>
  </p:handoutMasterIdLst>
  <p:sldIdLst>
    <p:sldId id="372" r:id="rId2"/>
    <p:sldId id="664" r:id="rId3"/>
    <p:sldId id="667" r:id="rId4"/>
    <p:sldId id="676" r:id="rId5"/>
    <p:sldId id="668" r:id="rId6"/>
    <p:sldId id="665" r:id="rId7"/>
    <p:sldId id="681" r:id="rId8"/>
    <p:sldId id="680" r:id="rId9"/>
    <p:sldId id="757" r:id="rId10"/>
    <p:sldId id="758" r:id="rId11"/>
    <p:sldId id="753" r:id="rId12"/>
    <p:sldId id="750" r:id="rId13"/>
    <p:sldId id="752" r:id="rId14"/>
    <p:sldId id="604" r:id="rId15"/>
    <p:sldId id="735" r:id="rId16"/>
    <p:sldId id="737" r:id="rId17"/>
    <p:sldId id="738" r:id="rId18"/>
    <p:sldId id="742" r:id="rId19"/>
    <p:sldId id="741" r:id="rId20"/>
    <p:sldId id="740" r:id="rId21"/>
    <p:sldId id="669" r:id="rId22"/>
    <p:sldId id="747" r:id="rId23"/>
    <p:sldId id="748" r:id="rId24"/>
    <p:sldId id="745" r:id="rId25"/>
    <p:sldId id="746" r:id="rId26"/>
    <p:sldId id="673" r:id="rId27"/>
    <p:sldId id="679" r:id="rId28"/>
    <p:sldId id="674" r:id="rId29"/>
    <p:sldId id="727" r:id="rId30"/>
    <p:sldId id="731" r:id="rId31"/>
    <p:sldId id="729" r:id="rId32"/>
    <p:sldId id="733" r:id="rId33"/>
    <p:sldId id="728" r:id="rId34"/>
    <p:sldId id="730" r:id="rId35"/>
    <p:sldId id="675" r:id="rId36"/>
    <p:sldId id="666" r:id="rId37"/>
    <p:sldId id="663" r:id="rId38"/>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4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4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4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4000" kern="1200">
        <a:solidFill>
          <a:schemeClr val="tx1"/>
        </a:solidFill>
        <a:latin typeface="Arial" charset="0"/>
        <a:ea typeface="ＭＳ Ｐゴシック" pitchFamily="34" charset="-128"/>
        <a:cs typeface="+mn-cs"/>
      </a:defRPr>
    </a:lvl5pPr>
    <a:lvl6pPr marL="2286000" algn="l" defTabSz="914400" rtl="0" eaLnBrk="1" latinLnBrk="0" hangingPunct="1">
      <a:defRPr sz="4000" kern="1200">
        <a:solidFill>
          <a:schemeClr val="tx1"/>
        </a:solidFill>
        <a:latin typeface="Arial" charset="0"/>
        <a:ea typeface="ＭＳ Ｐゴシック" pitchFamily="34" charset="-128"/>
        <a:cs typeface="+mn-cs"/>
      </a:defRPr>
    </a:lvl6pPr>
    <a:lvl7pPr marL="2743200" algn="l" defTabSz="914400" rtl="0" eaLnBrk="1" latinLnBrk="0" hangingPunct="1">
      <a:defRPr sz="4000" kern="1200">
        <a:solidFill>
          <a:schemeClr val="tx1"/>
        </a:solidFill>
        <a:latin typeface="Arial" charset="0"/>
        <a:ea typeface="ＭＳ Ｐゴシック" pitchFamily="34" charset="-128"/>
        <a:cs typeface="+mn-cs"/>
      </a:defRPr>
    </a:lvl7pPr>
    <a:lvl8pPr marL="3200400" algn="l" defTabSz="914400" rtl="0" eaLnBrk="1" latinLnBrk="0" hangingPunct="1">
      <a:defRPr sz="4000" kern="1200">
        <a:solidFill>
          <a:schemeClr val="tx1"/>
        </a:solidFill>
        <a:latin typeface="Arial" charset="0"/>
        <a:ea typeface="ＭＳ Ｐゴシック" pitchFamily="34" charset="-128"/>
        <a:cs typeface="+mn-cs"/>
      </a:defRPr>
    </a:lvl8pPr>
    <a:lvl9pPr marL="3657600" algn="l" defTabSz="914400" rtl="0" eaLnBrk="1" latinLnBrk="0" hangingPunct="1">
      <a:defRPr sz="40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180F9B"/>
    <a:srgbClr val="002F57"/>
    <a:srgbClr val="201258"/>
    <a:srgbClr val="9BC6D9"/>
    <a:srgbClr val="91BACA"/>
    <a:srgbClr val="C2D3DD"/>
    <a:srgbClr val="FCC539"/>
    <a:srgbClr val="E5CC5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9" autoAdjust="0"/>
    <p:restoredTop sz="94660"/>
  </p:normalViewPr>
  <p:slideViewPr>
    <p:cSldViewPr snapToGrid="0">
      <p:cViewPr varScale="1">
        <p:scale>
          <a:sx n="69" d="100"/>
          <a:sy n="69" d="100"/>
        </p:scale>
        <p:origin x="-660" y="-102"/>
      </p:cViewPr>
      <p:guideLst>
        <p:guide orient="horz" pos="3882"/>
        <p:guide/>
      </p:guideLst>
    </p:cSldViewPr>
  </p:slideViewPr>
  <p:notesTextViewPr>
    <p:cViewPr>
      <p:scale>
        <a:sx n="100" d="100"/>
        <a:sy n="100" d="100"/>
      </p:scale>
      <p:origin x="0" y="0"/>
    </p:cViewPr>
  </p:notesTextViewPr>
  <p:sorterViewPr>
    <p:cViewPr>
      <p:scale>
        <a:sx n="100" d="100"/>
        <a:sy n="100" d="100"/>
      </p:scale>
      <p:origin x="0" y="9762"/>
    </p:cViewPr>
  </p:sorterViewPr>
  <p:gridSpacing cx="234086400" cy="234086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3450" y="4416425"/>
            <a:ext cx="5143500" cy="4181475"/>
          </a:xfrm>
          <a:prstGeom prst="rect">
            <a:avLst/>
          </a:prstGeom>
          <a:noFill/>
          <a:ln w="12700">
            <a:noFill/>
            <a:miter lim="800000"/>
            <a:headEnd/>
            <a:tailEnd/>
          </a:ln>
          <a:effectLst/>
        </p:spPr>
        <p:txBody>
          <a:bodyPr vert="horz" wrap="square" lIns="92420" tIns="45400" rIns="92420" bIns="454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47" name="Rectangle 3"/>
          <p:cNvSpPr>
            <a:spLocks noGrp="1" noRot="1" noChangeAspect="1" noChangeArrowheads="1" noTextEdit="1"/>
          </p:cNvSpPr>
          <p:nvPr>
            <p:ph type="sldImg" idx="2"/>
          </p:nvPr>
        </p:nvSpPr>
        <p:spPr bwMode="auto">
          <a:xfrm>
            <a:off x="1181100" y="698500"/>
            <a:ext cx="4648200" cy="348615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04913" y="430213"/>
            <a:ext cx="4648200" cy="3486150"/>
          </a:xfrm>
          <a:ln/>
        </p:spPr>
      </p:sp>
      <p:sp>
        <p:nvSpPr>
          <p:cNvPr id="58371" name="Rectangle 3"/>
          <p:cNvSpPr>
            <a:spLocks noGrp="1" noChangeArrowheads="1"/>
          </p:cNvSpPr>
          <p:nvPr>
            <p:ph type="body" idx="1"/>
          </p:nvPr>
        </p:nvSpPr>
        <p:spPr>
          <a:xfrm>
            <a:off x="431800" y="4033838"/>
            <a:ext cx="6300788" cy="4832350"/>
          </a:xfrm>
          <a:noFill/>
          <a:ln w="9525"/>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lIns="93177" tIns="46589" rIns="93177" bIns="46589"/>
          <a:lstStyle/>
          <a:p>
            <a:fld id="{D9253DDD-5958-4262-BB99-AEDC0CA01DE6}" type="slidenum">
              <a:rPr lang="en-US">
                <a:solidFill>
                  <a:srgbClr val="000000"/>
                </a:solidFill>
              </a:rPr>
              <a:pPr/>
              <a:t>4</a:t>
            </a:fld>
            <a:endParaRPr lang="en-US">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p:spPr>
        <p:txBody>
          <a:bodyPr/>
          <a:lstStyle/>
          <a:p>
            <a:pPr eaLnBrk="1" hangingPunct="1">
              <a:spcBef>
                <a:spcPct val="0"/>
              </a:spcBef>
            </a:pPr>
            <a:endParaRPr lang="pt-BR"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404813" y="6083300"/>
            <a:ext cx="2016125" cy="393700"/>
          </a:xfrm>
          <a:prstGeom prst="rect">
            <a:avLst/>
          </a:prstGeom>
          <a:noFill/>
          <a:ln w="12700">
            <a:noFill/>
            <a:miter lim="800000"/>
            <a:headEnd/>
            <a:tailEnd/>
          </a:ln>
        </p:spPr>
        <p:txBody>
          <a:bodyPr wrap="none" lIns="88900" tIns="44450" rIns="88900" bIns="44450">
            <a:spAutoFit/>
          </a:bodyPr>
          <a:lstStyle/>
          <a:p>
            <a:pPr defTabSz="885825"/>
            <a:r>
              <a:rPr lang="en-US" sz="1000" b="1">
                <a:solidFill>
                  <a:schemeClr val="bg1"/>
                </a:solidFill>
              </a:rPr>
              <a:t>U.S. Department of the Interior</a:t>
            </a:r>
          </a:p>
          <a:p>
            <a:pPr defTabSz="885825"/>
            <a:r>
              <a:rPr lang="en-US" sz="1000" b="1">
                <a:solidFill>
                  <a:schemeClr val="bg1"/>
                </a:solidFill>
              </a:rPr>
              <a:t>U.S. Geological Survey</a:t>
            </a:r>
          </a:p>
        </p:txBody>
      </p:sp>
      <p:pic>
        <p:nvPicPr>
          <p:cNvPr id="3" name="Picture 5" descr="ident_4_onscreen_png"/>
          <p:cNvPicPr>
            <a:picLocks noChangeAspect="1" noChangeArrowheads="1"/>
          </p:cNvPicPr>
          <p:nvPr/>
        </p:nvPicPr>
        <p:blipFill>
          <a:blip r:embed="rId3">
            <a:lum bright="100000"/>
          </a:blip>
          <a:srcRect/>
          <a:stretch>
            <a:fillRect/>
          </a:stretch>
        </p:blipFill>
        <p:spPr bwMode="black">
          <a:xfrm>
            <a:off x="457200" y="461963"/>
            <a:ext cx="2057400" cy="7572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35F6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04800"/>
            <a:ext cx="8305800" cy="842963"/>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198563"/>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4" descr="ident-small_4_onscreen_png"/>
          <p:cNvPicPr>
            <a:picLocks noChangeAspect="1" noChangeArrowheads="1"/>
          </p:cNvPicPr>
          <p:nvPr/>
        </p:nvPicPr>
        <p:blipFill>
          <a:blip r:embed="rId13">
            <a:lum bright="100000"/>
          </a:blip>
          <a:srcRect/>
          <a:stretch>
            <a:fillRect/>
          </a:stretch>
        </p:blipFill>
        <p:spPr bwMode="black">
          <a:xfrm>
            <a:off x="457200" y="6107113"/>
            <a:ext cx="1143000" cy="420687"/>
          </a:xfrm>
          <a:prstGeom prst="rect">
            <a:avLst/>
          </a:prstGeom>
          <a:noFill/>
          <a:ln w="9525">
            <a:noFill/>
            <a:miter lim="800000"/>
            <a:headEnd/>
            <a:tailEnd/>
          </a:ln>
        </p:spPr>
      </p:pic>
      <p:sp>
        <p:nvSpPr>
          <p:cNvPr id="1029" name="Line 5"/>
          <p:cNvSpPr>
            <a:spLocks noChangeShapeType="1"/>
          </p:cNvSpPr>
          <p:nvPr/>
        </p:nvSpPr>
        <p:spPr bwMode="auto">
          <a:xfrm>
            <a:off x="457200" y="1014413"/>
            <a:ext cx="8229600" cy="0"/>
          </a:xfrm>
          <a:prstGeom prst="line">
            <a:avLst/>
          </a:prstGeom>
          <a:noFill/>
          <a:ln w="25400">
            <a:solidFill>
              <a:schemeClr val="bg1"/>
            </a:solidFill>
            <a:round/>
            <a:headEnd/>
            <a:tailEnd/>
          </a:ln>
        </p:spPr>
        <p:txBody>
          <a:bodyPr/>
          <a:lstStyle/>
          <a:p>
            <a:endParaRPr lang="en-US"/>
          </a:p>
        </p:txBody>
      </p:sp>
      <p:sp>
        <p:nvSpPr>
          <p:cNvPr id="1030" name="Line 6"/>
          <p:cNvSpPr>
            <a:spLocks noChangeShapeType="1"/>
          </p:cNvSpPr>
          <p:nvPr/>
        </p:nvSpPr>
        <p:spPr bwMode="auto">
          <a:xfrm>
            <a:off x="457200" y="5867400"/>
            <a:ext cx="8229600" cy="0"/>
          </a:xfrm>
          <a:prstGeom prst="line">
            <a:avLst/>
          </a:prstGeom>
          <a:noFill/>
          <a:ln w="25400">
            <a:solidFill>
              <a:schemeClr val="bg1"/>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4006"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l" rtl="0" eaLnBrk="0" fontAlgn="base" hangingPunct="0">
        <a:spcBef>
          <a:spcPct val="0"/>
        </a:spcBef>
        <a:spcAft>
          <a:spcPct val="0"/>
        </a:spcAft>
        <a:defRPr sz="3600" b="1">
          <a:solidFill>
            <a:srgbClr val="FCC539"/>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3600" b="1">
          <a:solidFill>
            <a:srgbClr val="FCC539"/>
          </a:solidFill>
          <a:latin typeface="Arial"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3600" b="1">
          <a:solidFill>
            <a:srgbClr val="FCC539"/>
          </a:solidFill>
          <a:latin typeface="Arial"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3600" b="1">
          <a:solidFill>
            <a:srgbClr val="FCC539"/>
          </a:solidFill>
          <a:latin typeface="Arial"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3600" b="1">
          <a:solidFill>
            <a:srgbClr val="FCC539"/>
          </a:solidFill>
          <a:latin typeface="Arial"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3600" b="1">
          <a:solidFill>
            <a:srgbClr val="FFFF99"/>
          </a:solidFill>
          <a:latin typeface="Arial" pitchFamily="-107" charset="0"/>
        </a:defRPr>
      </a:lvl6pPr>
      <a:lvl7pPr marL="914400" algn="l" rtl="0" eaLnBrk="0" fontAlgn="base" hangingPunct="0">
        <a:spcBef>
          <a:spcPct val="0"/>
        </a:spcBef>
        <a:spcAft>
          <a:spcPct val="0"/>
        </a:spcAft>
        <a:defRPr sz="3600" b="1">
          <a:solidFill>
            <a:srgbClr val="FFFF99"/>
          </a:solidFill>
          <a:latin typeface="Arial" pitchFamily="-107" charset="0"/>
        </a:defRPr>
      </a:lvl7pPr>
      <a:lvl8pPr marL="1371600" algn="l" rtl="0" eaLnBrk="0" fontAlgn="base" hangingPunct="0">
        <a:spcBef>
          <a:spcPct val="0"/>
        </a:spcBef>
        <a:spcAft>
          <a:spcPct val="0"/>
        </a:spcAft>
        <a:defRPr sz="3600" b="1">
          <a:solidFill>
            <a:srgbClr val="FFFF99"/>
          </a:solidFill>
          <a:latin typeface="Arial" pitchFamily="-107" charset="0"/>
        </a:defRPr>
      </a:lvl8pPr>
      <a:lvl9pPr marL="1828800" algn="l" rtl="0" eaLnBrk="0" fontAlgn="base" hangingPunct="0">
        <a:spcBef>
          <a:spcPct val="0"/>
        </a:spcBef>
        <a:spcAft>
          <a:spcPct val="0"/>
        </a:spcAft>
        <a:defRPr sz="3600" b="1">
          <a:solidFill>
            <a:srgbClr val="FFFF99"/>
          </a:solidFill>
          <a:latin typeface="Arial" pitchFamily="-107" charset="0"/>
        </a:defRPr>
      </a:lvl9pPr>
    </p:titleStyle>
    <p:bodyStyle>
      <a:lvl1pPr marL="342900" indent="-342900" algn="l" rtl="0" eaLnBrk="0" fontAlgn="base" hangingPunct="0">
        <a:spcBef>
          <a:spcPct val="20000"/>
        </a:spcBef>
        <a:spcAft>
          <a:spcPct val="0"/>
        </a:spcAft>
        <a:buClr>
          <a:srgbClr val="FCC539"/>
        </a:buClr>
        <a:buSzPct val="125000"/>
        <a:buFont typeface="Wingdings" pitchFamily="2" charset="2"/>
        <a:buChar char="§"/>
        <a:defRPr sz="2800" b="1">
          <a:solidFill>
            <a:schemeClr val="bg1"/>
          </a:solidFill>
          <a:effectLst>
            <a:outerShdw blurRad="50800" dist="38100" dir="2700000" algn="tl" rotWithShape="0">
              <a:srgbClr val="000000">
                <a:alpha val="43000"/>
              </a:srgbClr>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rgbClr val="FCC539"/>
        </a:buClr>
        <a:buSzPct val="125000"/>
        <a:buFont typeface="Wingdings" pitchFamily="2" charset="2"/>
        <a:buChar char="§"/>
        <a:defRPr sz="2400">
          <a:solidFill>
            <a:schemeClr val="bg1"/>
          </a:solidFill>
          <a:latin typeface="+mn-lt"/>
          <a:ea typeface="ＭＳ Ｐゴシック" pitchFamily="-107" charset="-128"/>
        </a:defRPr>
      </a:lvl2pPr>
      <a:lvl3pPr marL="1143000" indent="-228600" algn="l" rtl="0" eaLnBrk="0" fontAlgn="base" hangingPunct="0">
        <a:spcBef>
          <a:spcPct val="20000"/>
        </a:spcBef>
        <a:spcAft>
          <a:spcPct val="0"/>
        </a:spcAft>
        <a:buClr>
          <a:srgbClr val="FCC539"/>
        </a:buClr>
        <a:buSzPct val="125000"/>
        <a:buFont typeface="Wingdings" pitchFamily="2" charset="2"/>
        <a:buChar char="§"/>
        <a:defRPr sz="2000">
          <a:solidFill>
            <a:schemeClr val="bg1"/>
          </a:solidFill>
          <a:latin typeface="+mn-lt"/>
          <a:ea typeface="ＭＳ Ｐゴシック" pitchFamily="-107" charset="-128"/>
        </a:defRPr>
      </a:lvl3pPr>
      <a:lvl4pPr marL="1600200" indent="-228600" algn="l" rtl="0" eaLnBrk="0" fontAlgn="base" hangingPunct="0">
        <a:spcBef>
          <a:spcPct val="20000"/>
        </a:spcBef>
        <a:spcAft>
          <a:spcPct val="0"/>
        </a:spcAft>
        <a:buClr>
          <a:srgbClr val="FCC539"/>
        </a:buClr>
        <a:buSzPct val="125000"/>
        <a:buFont typeface="Wingdings" pitchFamily="2" charset="2"/>
        <a:buChar char="§"/>
        <a:defRPr>
          <a:solidFill>
            <a:schemeClr val="bg1"/>
          </a:solidFill>
          <a:latin typeface="+mn-lt"/>
          <a:ea typeface="ＭＳ Ｐゴシック" pitchFamily="-107" charset="-128"/>
        </a:defRPr>
      </a:lvl4pPr>
      <a:lvl5pPr marL="2057400" indent="-228600" algn="l" rtl="0" eaLnBrk="0" fontAlgn="base" hangingPunct="0">
        <a:spcBef>
          <a:spcPct val="20000"/>
        </a:spcBef>
        <a:spcAft>
          <a:spcPct val="0"/>
        </a:spcAft>
        <a:buClr>
          <a:srgbClr val="FCC539"/>
        </a:buClr>
        <a:buSzPct val="125000"/>
        <a:buFont typeface="Wingdings" pitchFamily="2" charset="2"/>
        <a:buChar char="§"/>
        <a:defRPr>
          <a:solidFill>
            <a:schemeClr val="bg1"/>
          </a:solidFill>
          <a:latin typeface="+mn-lt"/>
          <a:ea typeface="ＭＳ Ｐゴシック" pitchFamily="-107" charset="-128"/>
        </a:defRPr>
      </a:lvl5pPr>
      <a:lvl6pPr marL="25146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6pPr>
      <a:lvl7pPr marL="29718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7pPr>
      <a:lvl8pPr marL="34290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8pPr>
      <a:lvl9pPr marL="38862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3" name="TextBox 4"/>
          <p:cNvSpPr txBox="1">
            <a:spLocks noChangeArrowheads="1"/>
          </p:cNvSpPr>
          <p:nvPr/>
        </p:nvSpPr>
        <p:spPr bwMode="auto">
          <a:xfrm>
            <a:off x="6602413" y="5802313"/>
            <a:ext cx="5081587" cy="954087"/>
          </a:xfrm>
          <a:prstGeom prst="rect">
            <a:avLst/>
          </a:prstGeom>
          <a:noFill/>
          <a:ln w="9525">
            <a:noFill/>
            <a:miter lim="800000"/>
            <a:headEnd/>
            <a:tailEnd/>
          </a:ln>
        </p:spPr>
        <p:txBody>
          <a:bodyPr>
            <a:spAutoFit/>
          </a:bodyPr>
          <a:lstStyle/>
          <a:p>
            <a:pPr>
              <a:defRPr/>
            </a:pPr>
            <a:r>
              <a:rPr lang="en-US" sz="1400" b="1" dirty="0">
                <a:solidFill>
                  <a:schemeClr val="tx2"/>
                </a:solidFill>
                <a:effectLst>
                  <a:outerShdw blurRad="165100" dist="76200" dir="2700000" algn="tl" rotWithShape="0">
                    <a:srgbClr val="000000">
                      <a:alpha val="77000"/>
                    </a:srgbClr>
                  </a:outerShdw>
                </a:effectLst>
                <a:ea typeface="+mn-ea"/>
              </a:rPr>
              <a:t>Eric C. Wood</a:t>
            </a:r>
          </a:p>
          <a:p>
            <a:pPr>
              <a:defRPr/>
            </a:pPr>
            <a:r>
              <a:rPr lang="en-US" sz="1400" b="1" dirty="0">
                <a:solidFill>
                  <a:schemeClr val="tx2"/>
                </a:solidFill>
                <a:effectLst>
                  <a:outerShdw blurRad="165100" dist="76200" dir="2700000" algn="tl" rotWithShape="0">
                    <a:srgbClr val="000000">
                      <a:alpha val="77000"/>
                    </a:srgbClr>
                  </a:outerShdw>
                </a:effectLst>
                <a:ea typeface="+mn-ea"/>
              </a:rPr>
              <a:t>USGS  Representative</a:t>
            </a:r>
          </a:p>
          <a:p>
            <a:pPr>
              <a:defRPr/>
            </a:pPr>
            <a:r>
              <a:rPr lang="en-US" sz="1400" b="1" dirty="0">
                <a:solidFill>
                  <a:schemeClr val="tx2"/>
                </a:solidFill>
                <a:effectLst>
                  <a:outerShdw blurRad="165100" dist="76200" dir="2700000" algn="tl" rotWithShape="0">
                    <a:srgbClr val="000000">
                      <a:alpha val="77000"/>
                    </a:srgbClr>
                  </a:outerShdw>
                </a:effectLst>
                <a:ea typeface="+mn-ea"/>
              </a:rPr>
              <a:t>WGCBDD Annual Meeting, </a:t>
            </a:r>
          </a:p>
          <a:p>
            <a:pPr>
              <a:defRPr/>
            </a:pPr>
            <a:r>
              <a:rPr lang="en-US" sz="1400" b="1" dirty="0" smtClean="0">
                <a:solidFill>
                  <a:schemeClr val="tx2"/>
                </a:solidFill>
                <a:effectLst>
                  <a:outerShdw blurRad="165100" dist="76200" dir="2700000" algn="tl" rotWithShape="0">
                    <a:srgbClr val="000000">
                      <a:alpha val="77000"/>
                    </a:srgbClr>
                  </a:outerShdw>
                </a:effectLst>
                <a:ea typeface="+mn-ea"/>
              </a:rPr>
              <a:t>February 29, </a:t>
            </a:r>
            <a:r>
              <a:rPr lang="en-US" sz="1400" b="1" dirty="0">
                <a:solidFill>
                  <a:schemeClr val="tx2"/>
                </a:solidFill>
                <a:effectLst>
                  <a:outerShdw blurRad="165100" dist="76200" dir="2700000" algn="tl" rotWithShape="0">
                    <a:srgbClr val="000000">
                      <a:alpha val="77000"/>
                    </a:srgbClr>
                  </a:outerShdw>
                </a:effectLst>
                <a:ea typeface="+mn-ea"/>
              </a:rPr>
              <a:t>2012</a:t>
            </a:r>
          </a:p>
        </p:txBody>
      </p:sp>
      <p:sp>
        <p:nvSpPr>
          <p:cNvPr id="4" name="TextBox 5"/>
          <p:cNvSpPr txBox="1">
            <a:spLocks noChangeArrowheads="1"/>
          </p:cNvSpPr>
          <p:nvPr/>
        </p:nvSpPr>
        <p:spPr bwMode="auto">
          <a:xfrm>
            <a:off x="371475" y="2462213"/>
            <a:ext cx="8429625" cy="984250"/>
          </a:xfrm>
          <a:prstGeom prst="rect">
            <a:avLst/>
          </a:prstGeom>
          <a:noFill/>
          <a:ln w="9525">
            <a:noFill/>
            <a:miter lim="800000"/>
            <a:headEnd/>
            <a:tailEnd/>
          </a:ln>
        </p:spPr>
        <p:txBody>
          <a:bodyPr tIns="0" bIns="0">
            <a:spAutoFit/>
          </a:bodyPr>
          <a:lstStyle>
            <a:lvl1pPr>
              <a:defRPr sz="4000">
                <a:solidFill>
                  <a:schemeClr val="tx1"/>
                </a:solidFill>
                <a:latin typeface="Arial" charset="0"/>
                <a:ea typeface="ＭＳ Ｐゴシック" charset="-128"/>
              </a:defRPr>
            </a:lvl1pPr>
            <a:lvl2pPr marL="37931725" indent="-37474525">
              <a:defRPr sz="4000">
                <a:solidFill>
                  <a:schemeClr val="tx1"/>
                </a:solidFill>
                <a:latin typeface="Arial" charset="0"/>
                <a:ea typeface="ＭＳ Ｐゴシック" charset="-128"/>
              </a:defRPr>
            </a:lvl2pPr>
            <a:lvl3pPr>
              <a:defRPr sz="4000">
                <a:solidFill>
                  <a:schemeClr val="tx1"/>
                </a:solidFill>
                <a:latin typeface="Arial" charset="0"/>
                <a:ea typeface="ＭＳ Ｐゴシック" charset="-128"/>
              </a:defRPr>
            </a:lvl3pPr>
            <a:lvl4pPr>
              <a:defRPr sz="4000">
                <a:solidFill>
                  <a:schemeClr val="tx1"/>
                </a:solidFill>
                <a:latin typeface="Arial" charset="0"/>
                <a:ea typeface="ＭＳ Ｐゴシック" charset="-128"/>
              </a:defRPr>
            </a:lvl4pPr>
            <a:lvl5pPr>
              <a:defRPr sz="4000">
                <a:solidFill>
                  <a:schemeClr val="tx1"/>
                </a:solidFill>
                <a:latin typeface="Arial" charset="0"/>
                <a:ea typeface="ＭＳ Ｐゴシック" charset="-128"/>
              </a:defRPr>
            </a:lvl5pPr>
            <a:lvl6pPr marL="457200" eaLnBrk="0" fontAlgn="base" hangingPunct="0">
              <a:spcBef>
                <a:spcPct val="0"/>
              </a:spcBef>
              <a:spcAft>
                <a:spcPct val="0"/>
              </a:spcAft>
              <a:defRPr sz="4000">
                <a:solidFill>
                  <a:schemeClr val="tx1"/>
                </a:solidFill>
                <a:latin typeface="Arial" charset="0"/>
                <a:ea typeface="ＭＳ Ｐゴシック" charset="-128"/>
              </a:defRPr>
            </a:lvl6pPr>
            <a:lvl7pPr marL="914400" eaLnBrk="0" fontAlgn="base" hangingPunct="0">
              <a:spcBef>
                <a:spcPct val="0"/>
              </a:spcBef>
              <a:spcAft>
                <a:spcPct val="0"/>
              </a:spcAft>
              <a:defRPr sz="4000">
                <a:solidFill>
                  <a:schemeClr val="tx1"/>
                </a:solidFill>
                <a:latin typeface="Arial" charset="0"/>
                <a:ea typeface="ＭＳ Ｐゴシック" charset="-128"/>
              </a:defRPr>
            </a:lvl7pPr>
            <a:lvl8pPr marL="1371600" eaLnBrk="0" fontAlgn="base" hangingPunct="0">
              <a:spcBef>
                <a:spcPct val="0"/>
              </a:spcBef>
              <a:spcAft>
                <a:spcPct val="0"/>
              </a:spcAft>
              <a:defRPr sz="4000">
                <a:solidFill>
                  <a:schemeClr val="tx1"/>
                </a:solidFill>
                <a:latin typeface="Arial" charset="0"/>
                <a:ea typeface="ＭＳ Ｐゴシック" charset="-128"/>
              </a:defRPr>
            </a:lvl8pPr>
            <a:lvl9pPr marL="1828800" eaLnBrk="0" fontAlgn="base" hangingPunct="0">
              <a:spcBef>
                <a:spcPct val="0"/>
              </a:spcBef>
              <a:spcAft>
                <a:spcPct val="0"/>
              </a:spcAft>
              <a:defRPr sz="4000">
                <a:solidFill>
                  <a:schemeClr val="tx1"/>
                </a:solidFill>
                <a:latin typeface="Arial" charset="0"/>
                <a:ea typeface="ＭＳ Ｐゴシック" charset="-128"/>
              </a:defRPr>
            </a:lvl9pPr>
          </a:lstStyle>
          <a:p>
            <a:pPr algn="ctr">
              <a:defRPr/>
            </a:pPr>
            <a:r>
              <a:rPr lang="en-US" sz="3200" b="1" dirty="0" smtClean="0">
                <a:solidFill>
                  <a:schemeClr val="bg1"/>
                </a:solidFill>
                <a:effectLst>
                  <a:outerShdw blurRad="38100" dist="38100" dir="2700000" algn="tl">
                    <a:srgbClr val="C0C0C0"/>
                  </a:outerShdw>
                </a:effectLst>
              </a:rPr>
              <a:t>CEOS WGCBDD Potential Activity:</a:t>
            </a:r>
          </a:p>
          <a:p>
            <a:pPr algn="ctr">
              <a:defRPr/>
            </a:pPr>
            <a:r>
              <a:rPr lang="en-US" sz="3200" b="1" i="1" dirty="0" smtClean="0">
                <a:solidFill>
                  <a:schemeClr val="bg1"/>
                </a:solidFill>
                <a:effectLst>
                  <a:outerShdw blurRad="38100" dist="38100" dir="2700000" algn="tl">
                    <a:srgbClr val="C0C0C0"/>
                  </a:outerShdw>
                </a:effectLst>
              </a:rPr>
              <a:t>Regionally Focused Webinar Series</a:t>
            </a:r>
          </a:p>
        </p:txBody>
      </p:sp>
      <p:pic>
        <p:nvPicPr>
          <p:cNvPr id="3076" name="Picture 4"/>
          <p:cNvPicPr>
            <a:picLocks noChangeAspect="1" noChangeArrowheads="1"/>
          </p:cNvPicPr>
          <p:nvPr/>
        </p:nvPicPr>
        <p:blipFill>
          <a:blip r:embed="rId4"/>
          <a:srcRect/>
          <a:stretch>
            <a:fillRect/>
          </a:stretch>
        </p:blipFill>
        <p:spPr bwMode="auto">
          <a:xfrm>
            <a:off x="7240588" y="360363"/>
            <a:ext cx="1495425" cy="900112"/>
          </a:xfrm>
          <a:prstGeom prst="rect">
            <a:avLst/>
          </a:prstGeom>
          <a:noFill/>
          <a:ln w="12700" algn="ctr">
            <a:noFill/>
            <a:miter lim="800000"/>
            <a:headEnd/>
            <a:tailEnd/>
          </a:ln>
          <a:effectLst/>
        </p:spPr>
      </p:pic>
    </p:spTree>
  </p:cSld>
  <p:clrMapOvr>
    <a:masterClrMapping/>
  </p:clrMapOvr>
  <p:transition advTm="2171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ea typeface="ＭＳ Ｐゴシック" pitchFamily="34" charset="-128"/>
              </a:rPr>
              <a:t>DD “supported” by  USGS/EROS </a:t>
            </a:r>
          </a:p>
        </p:txBody>
      </p:sp>
      <p:sp>
        <p:nvSpPr>
          <p:cNvPr id="3" name="Content Placeholder 2"/>
          <p:cNvSpPr>
            <a:spLocks noGrp="1"/>
          </p:cNvSpPr>
          <p:nvPr>
            <p:ph sz="half" idx="1"/>
          </p:nvPr>
        </p:nvSpPr>
        <p:spPr/>
        <p:txBody>
          <a:bodyPr/>
          <a:lstStyle/>
          <a:p>
            <a:pPr>
              <a:defRPr/>
            </a:pPr>
            <a:r>
              <a:rPr lang="en-US" u="sng" dirty="0" smtClean="0"/>
              <a:t>Domestic (US)</a:t>
            </a:r>
          </a:p>
          <a:p>
            <a:pPr lvl="1">
              <a:defRPr/>
            </a:pPr>
            <a:r>
              <a:rPr lang="en-US" dirty="0" err="1" smtClean="0"/>
              <a:t>NLCD</a:t>
            </a:r>
            <a:endParaRPr lang="en-US" dirty="0" smtClean="0"/>
          </a:p>
          <a:p>
            <a:pPr lvl="1">
              <a:defRPr/>
            </a:pPr>
            <a:r>
              <a:rPr lang="en-US" dirty="0" err="1" smtClean="0"/>
              <a:t>Topo</a:t>
            </a:r>
            <a:endParaRPr lang="en-US" dirty="0" smtClean="0"/>
          </a:p>
          <a:p>
            <a:pPr lvl="1">
              <a:defRPr/>
            </a:pPr>
            <a:r>
              <a:rPr lang="en-US" dirty="0" err="1" smtClean="0"/>
              <a:t>NIDIS</a:t>
            </a:r>
            <a:endParaRPr lang="en-US" dirty="0" smtClean="0"/>
          </a:p>
          <a:p>
            <a:pPr lvl="1">
              <a:defRPr/>
            </a:pPr>
            <a:r>
              <a:rPr lang="en-US" dirty="0" err="1" smtClean="0"/>
              <a:t>Phenology</a:t>
            </a:r>
            <a:endParaRPr lang="en-US" dirty="0" smtClean="0"/>
          </a:p>
          <a:p>
            <a:pPr lvl="1">
              <a:defRPr/>
            </a:pPr>
            <a:r>
              <a:rPr lang="en-US" dirty="0" smtClean="0"/>
              <a:t>Native American Activities</a:t>
            </a:r>
          </a:p>
          <a:p>
            <a:pPr lvl="2">
              <a:defRPr/>
            </a:pPr>
            <a:r>
              <a:rPr lang="en-US" dirty="0" err="1" smtClean="0"/>
              <a:t>NativeView</a:t>
            </a:r>
            <a:endParaRPr lang="en-US" dirty="0" smtClean="0"/>
          </a:p>
          <a:p>
            <a:pPr lvl="2">
              <a:defRPr/>
            </a:pPr>
            <a:r>
              <a:rPr lang="en-US" dirty="0" smtClean="0"/>
              <a:t>NASA </a:t>
            </a:r>
            <a:r>
              <a:rPr lang="en-US" dirty="0" err="1" smtClean="0"/>
              <a:t>TCUP</a:t>
            </a:r>
            <a:endParaRPr lang="en-US" dirty="0" smtClean="0"/>
          </a:p>
          <a:p>
            <a:pPr lvl="2">
              <a:defRPr/>
            </a:pPr>
            <a:r>
              <a:rPr lang="en-US" dirty="0" smtClean="0"/>
              <a:t>NASA ROSES </a:t>
            </a:r>
            <a:r>
              <a:rPr lang="en-US" dirty="0" err="1" smtClean="0"/>
              <a:t>GCCE</a:t>
            </a:r>
            <a:endParaRPr lang="en-US" dirty="0" smtClean="0"/>
          </a:p>
          <a:p>
            <a:pPr>
              <a:defRPr/>
            </a:pPr>
            <a:endParaRPr lang="en-US" dirty="0" smtClean="0"/>
          </a:p>
          <a:p>
            <a:pPr>
              <a:defRPr/>
            </a:pPr>
            <a:endParaRPr lang="en-US" dirty="0" smtClean="0"/>
          </a:p>
          <a:p>
            <a:pPr>
              <a:defRPr/>
            </a:pPr>
            <a:endParaRPr lang="en-US" dirty="0"/>
          </a:p>
        </p:txBody>
      </p:sp>
      <p:sp>
        <p:nvSpPr>
          <p:cNvPr id="4" name="Content Placeholder 3"/>
          <p:cNvSpPr>
            <a:spLocks noGrp="1"/>
          </p:cNvSpPr>
          <p:nvPr>
            <p:ph sz="half" idx="2"/>
          </p:nvPr>
        </p:nvSpPr>
        <p:spPr/>
        <p:txBody>
          <a:bodyPr/>
          <a:lstStyle/>
          <a:p>
            <a:pPr>
              <a:defRPr/>
            </a:pPr>
            <a:r>
              <a:rPr lang="en-US" u="sng" dirty="0" smtClean="0"/>
              <a:t>Global</a:t>
            </a:r>
          </a:p>
          <a:p>
            <a:pPr lvl="1">
              <a:defRPr/>
            </a:pPr>
            <a:r>
              <a:rPr lang="en-US" dirty="0" err="1" smtClean="0"/>
              <a:t>GMTED</a:t>
            </a:r>
            <a:endParaRPr lang="en-US" dirty="0" smtClean="0"/>
          </a:p>
          <a:p>
            <a:pPr lvl="1">
              <a:defRPr/>
            </a:pPr>
            <a:r>
              <a:rPr lang="en-US" dirty="0" err="1" smtClean="0"/>
              <a:t>GeoSur</a:t>
            </a:r>
            <a:endParaRPr lang="en-US" dirty="0" smtClean="0"/>
          </a:p>
          <a:p>
            <a:pPr lvl="1">
              <a:defRPr/>
            </a:pPr>
            <a:r>
              <a:rPr lang="en-US" dirty="0" smtClean="0"/>
              <a:t>W. Africa  </a:t>
            </a:r>
            <a:r>
              <a:rPr lang="en-US" dirty="0" err="1" smtClean="0"/>
              <a:t>Landcover</a:t>
            </a:r>
            <a:endParaRPr lang="en-US" dirty="0" smtClean="0"/>
          </a:p>
          <a:p>
            <a:pPr lvl="1">
              <a:defRPr/>
            </a:pPr>
            <a:r>
              <a:rPr lang="en-US" dirty="0" err="1" smtClean="0"/>
              <a:t>Landcover</a:t>
            </a:r>
            <a:r>
              <a:rPr lang="en-US" dirty="0" smtClean="0"/>
              <a:t> (</a:t>
            </a:r>
            <a:r>
              <a:rPr lang="en-US" dirty="0" err="1" smtClean="0"/>
              <a:t>GLC</a:t>
            </a:r>
            <a:r>
              <a:rPr lang="en-US" dirty="0" smtClean="0"/>
              <a:t>)</a:t>
            </a:r>
          </a:p>
          <a:p>
            <a:pPr lvl="1">
              <a:defRPr/>
            </a:pPr>
            <a:r>
              <a:rPr lang="en-US" dirty="0" smtClean="0"/>
              <a:t>Afghanistan Portal</a:t>
            </a:r>
          </a:p>
          <a:p>
            <a:pPr lvl="1">
              <a:defRPr/>
            </a:pPr>
            <a:r>
              <a:rPr lang="en-US" dirty="0" smtClean="0"/>
              <a:t>Iraq Portal</a:t>
            </a:r>
          </a:p>
          <a:p>
            <a:pPr lvl="1">
              <a:defRPr/>
            </a:pPr>
            <a:r>
              <a:rPr lang="en-US" dirty="0" err="1" smtClean="0"/>
              <a:t>GOFC</a:t>
            </a:r>
            <a:endParaRPr lang="en-US" dirty="0" smtClean="0"/>
          </a:p>
          <a:p>
            <a:pPr lvl="1">
              <a:defRPr/>
            </a:pPr>
            <a:r>
              <a:rPr lang="en-US" dirty="0" err="1" smtClean="0"/>
              <a:t>FEWS</a:t>
            </a:r>
            <a:r>
              <a:rPr lang="en-US" dirty="0" smtClean="0"/>
              <a:t>-Net</a:t>
            </a:r>
          </a:p>
          <a:p>
            <a:pPr lvl="1">
              <a:defRPr/>
            </a:pPr>
            <a:r>
              <a:rPr lang="en-US" dirty="0" err="1" smtClean="0"/>
              <a:t>LPDAAC</a:t>
            </a:r>
            <a:endParaRPr lang="en-US" dirty="0"/>
          </a:p>
        </p:txBody>
      </p:sp>
      <p:pic>
        <p:nvPicPr>
          <p:cNvPr id="13317" name="Picture 5"/>
          <p:cNvPicPr>
            <a:picLocks noChangeAspect="1" noChangeArrowheads="1"/>
          </p:cNvPicPr>
          <p:nvPr/>
        </p:nvPicPr>
        <p:blipFill>
          <a:blip r:embed="rId2"/>
          <a:srcRect/>
          <a:stretch>
            <a:fillRect/>
          </a:stretch>
        </p:blipFill>
        <p:spPr bwMode="auto">
          <a:xfrm>
            <a:off x="7385050" y="5994400"/>
            <a:ext cx="1082675" cy="6508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t="19032" b="2621"/>
          <a:stretch>
            <a:fillRect/>
          </a:stretch>
        </p:blipFill>
        <p:spPr bwMode="auto">
          <a:xfrm>
            <a:off x="234950" y="157163"/>
            <a:ext cx="8686800" cy="6635750"/>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r="1408" b="16696"/>
          <a:stretch>
            <a:fillRect/>
          </a:stretch>
        </p:blipFill>
        <p:spPr bwMode="auto">
          <a:xfrm>
            <a:off x="534988" y="0"/>
            <a:ext cx="7969250" cy="6753225"/>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0"/>
            <a:ext cx="9725025" cy="9334500"/>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ชื่อเรื่อง 1"/>
          <p:cNvSpPr>
            <a:spLocks noGrp="1"/>
          </p:cNvSpPr>
          <p:nvPr>
            <p:ph type="ctrTitle" idx="4294967295"/>
          </p:nvPr>
        </p:nvSpPr>
        <p:spPr>
          <a:xfrm>
            <a:off x="685800" y="2130425"/>
            <a:ext cx="7772400" cy="1470025"/>
          </a:xfrm>
        </p:spPr>
        <p:txBody>
          <a:bodyPr/>
          <a:lstStyle/>
          <a:p>
            <a:endParaRPr lang="th-TH" smtClean="0">
              <a:ea typeface="ＭＳ Ｐゴシック" pitchFamily="34" charset="-128"/>
            </a:endParaRPr>
          </a:p>
        </p:txBody>
      </p:sp>
      <p:sp>
        <p:nvSpPr>
          <p:cNvPr id="3" name="ชื่อเรื่องรอง 2"/>
          <p:cNvSpPr>
            <a:spLocks noGrp="1"/>
          </p:cNvSpPr>
          <p:nvPr>
            <p:ph type="subTitle" idx="4294967295"/>
          </p:nvPr>
        </p:nvSpPr>
        <p:spPr>
          <a:xfrm>
            <a:off x="1185863" y="3721100"/>
            <a:ext cx="6696075" cy="1978025"/>
          </a:xfrm>
        </p:spPr>
        <p:txBody>
          <a:bodyPr>
            <a:normAutofit/>
          </a:bodyPr>
          <a:lstStyle/>
          <a:p>
            <a:pPr marL="0" indent="0" algn="ctr">
              <a:buFont typeface="Wingdings" pitchFamily="2" charset="2"/>
              <a:buNone/>
              <a:defRPr/>
            </a:pPr>
            <a:endParaRPr lang="th-TH" smtClean="0">
              <a:solidFill>
                <a:srgbClr val="898989"/>
              </a:solidFill>
            </a:endParaRPr>
          </a:p>
        </p:txBody>
      </p:sp>
      <p:sp>
        <p:nvSpPr>
          <p:cNvPr id="7172" name="TextBox 4"/>
          <p:cNvSpPr txBox="1">
            <a:spLocks noChangeArrowheads="1"/>
          </p:cNvSpPr>
          <p:nvPr/>
        </p:nvSpPr>
        <p:spPr bwMode="auto">
          <a:xfrm>
            <a:off x="463550" y="895350"/>
            <a:ext cx="5608638" cy="461963"/>
          </a:xfrm>
          <a:prstGeom prst="rect">
            <a:avLst/>
          </a:prstGeom>
          <a:solidFill>
            <a:schemeClr val="tx1"/>
          </a:solidFill>
          <a:ln w="9525">
            <a:noFill/>
            <a:miter lim="800000"/>
            <a:headEnd/>
            <a:tailEnd/>
          </a:ln>
        </p:spPr>
        <p:txBody>
          <a:bodyPr wrap="none">
            <a:spAutoFit/>
          </a:bodyPr>
          <a:lstStyle/>
          <a:p>
            <a:r>
              <a:rPr lang="en-US" sz="2400">
                <a:solidFill>
                  <a:schemeClr val="bg1"/>
                </a:solidFill>
                <a:latin typeface="Calibri" pitchFamily="34" charset="0"/>
                <a:cs typeface="Cordia New" pitchFamily="34" charset="-34"/>
              </a:rPr>
              <a:t>Summary of the International Workshop on</a:t>
            </a:r>
            <a:endParaRPr lang="th-TH" sz="2400">
              <a:solidFill>
                <a:schemeClr val="bg1"/>
              </a:solidFill>
              <a:latin typeface="Calibri" pitchFamily="34" charset="0"/>
              <a:cs typeface="Cordia New" pitchFamily="34" charset="-34"/>
            </a:endParaRPr>
          </a:p>
        </p:txBody>
      </p:sp>
      <p:pic>
        <p:nvPicPr>
          <p:cNvPr id="7173" name="Picture 87" descr="open_30010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174" name="Picture 87" descr="open_300108"/>
          <p:cNvPicPr>
            <a:picLocks noChangeAspect="1" noChangeArrowheads="1"/>
          </p:cNvPicPr>
          <p:nvPr/>
        </p:nvPicPr>
        <p:blipFill>
          <a:blip r:embed="rId2"/>
          <a:srcRect l="36232" t="76735" r="36197" b="18974"/>
          <a:stretch>
            <a:fillRect/>
          </a:stretch>
        </p:blipFill>
        <p:spPr bwMode="auto">
          <a:xfrm>
            <a:off x="3348038" y="5229225"/>
            <a:ext cx="2447925" cy="57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t="8859"/>
          <a:stretch>
            <a:fillRect/>
          </a:stretch>
        </p:blipFill>
        <p:spPr bwMode="auto">
          <a:xfrm>
            <a:off x="0" y="319088"/>
            <a:ext cx="9039225" cy="6400800"/>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b="13869"/>
          <a:stretch>
            <a:fillRect/>
          </a:stretch>
        </p:blipFill>
        <p:spPr bwMode="auto">
          <a:xfrm>
            <a:off x="58738" y="0"/>
            <a:ext cx="8842375" cy="6621463"/>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479425" y="0"/>
            <a:ext cx="8288338" cy="682942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t="8688" b="9169"/>
          <a:stretch>
            <a:fillRect/>
          </a:stretch>
        </p:blipFill>
        <p:spPr bwMode="auto">
          <a:xfrm>
            <a:off x="98425" y="57150"/>
            <a:ext cx="8783638" cy="65309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t="8994" r="17997"/>
          <a:stretch>
            <a:fillRect/>
          </a:stretch>
        </p:blipFill>
        <p:spPr bwMode="auto">
          <a:xfrm>
            <a:off x="0" y="0"/>
            <a:ext cx="8996917" cy="6858000"/>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a:srcRect/>
          <a:stretch>
            <a:fillRect/>
          </a:stretch>
        </p:blipFill>
        <p:spPr bwMode="auto">
          <a:xfrm>
            <a:off x="7385050" y="5994400"/>
            <a:ext cx="1082675" cy="650875"/>
          </a:xfrm>
          <a:prstGeom prst="rect">
            <a:avLst/>
          </a:prstGeom>
          <a:noFill/>
          <a:ln w="12700" algn="ctr">
            <a:noFill/>
            <a:miter lim="800000"/>
            <a:headEnd/>
            <a:tailEnd/>
          </a:ln>
          <a:effectLst/>
        </p:spPr>
      </p:pic>
      <p:sp>
        <p:nvSpPr>
          <p:cNvPr id="4099" name="Title 1"/>
          <p:cNvSpPr>
            <a:spLocks noGrp="1"/>
          </p:cNvSpPr>
          <p:nvPr>
            <p:ph type="title"/>
          </p:nvPr>
        </p:nvSpPr>
        <p:spPr/>
        <p:txBody>
          <a:bodyPr/>
          <a:lstStyle/>
          <a:p>
            <a:r>
              <a:rPr lang="en-US" smtClean="0">
                <a:ea typeface="ＭＳ Ｐゴシック" pitchFamily="34" charset="-128"/>
              </a:rPr>
              <a:t>Overview</a:t>
            </a:r>
          </a:p>
        </p:txBody>
      </p:sp>
      <p:sp>
        <p:nvSpPr>
          <p:cNvPr id="4" name="Content Placeholder 3"/>
          <p:cNvSpPr>
            <a:spLocks noGrp="1"/>
          </p:cNvSpPr>
          <p:nvPr>
            <p:ph idx="1"/>
          </p:nvPr>
        </p:nvSpPr>
        <p:spPr/>
        <p:txBody>
          <a:bodyPr/>
          <a:lstStyle/>
          <a:p>
            <a:pPr marL="514350" indent="-514350">
              <a:buFont typeface="+mj-lt"/>
              <a:buAutoNum type="arabicPeriod"/>
              <a:defRPr/>
            </a:pPr>
            <a:r>
              <a:rPr lang="en-US" dirty="0" smtClean="0"/>
              <a:t>Background</a:t>
            </a:r>
          </a:p>
          <a:p>
            <a:pPr marL="514350" indent="-514350">
              <a:buFont typeface="+mj-lt"/>
              <a:buAutoNum type="arabicPeriod"/>
              <a:defRPr/>
            </a:pPr>
            <a:r>
              <a:rPr lang="en-US" dirty="0" smtClean="0"/>
              <a:t>Why Webinars</a:t>
            </a:r>
          </a:p>
          <a:p>
            <a:pPr marL="514350" indent="-514350">
              <a:buFont typeface="+mj-lt"/>
              <a:buAutoNum type="arabicPeriod"/>
              <a:defRPr/>
            </a:pPr>
            <a:r>
              <a:rPr lang="en-US" dirty="0" smtClean="0"/>
              <a:t>Webinars</a:t>
            </a:r>
          </a:p>
          <a:p>
            <a:pPr lvl="1">
              <a:defRPr/>
            </a:pPr>
            <a:r>
              <a:rPr lang="en-US" dirty="0" smtClean="0"/>
              <a:t>What are they ?</a:t>
            </a:r>
          </a:p>
          <a:p>
            <a:pPr lvl="1">
              <a:defRPr/>
            </a:pPr>
            <a:r>
              <a:rPr lang="en-US" dirty="0" smtClean="0"/>
              <a:t>Who presents them?</a:t>
            </a:r>
          </a:p>
          <a:p>
            <a:pPr lvl="1">
              <a:defRPr/>
            </a:pPr>
            <a:r>
              <a:rPr lang="en-US" dirty="0" smtClean="0"/>
              <a:t>Audience ?</a:t>
            </a:r>
          </a:p>
          <a:p>
            <a:pPr lvl="1">
              <a:defRPr/>
            </a:pPr>
            <a:r>
              <a:rPr lang="en-US" dirty="0" smtClean="0"/>
              <a:t>Mechanics ?</a:t>
            </a:r>
          </a:p>
          <a:p>
            <a:pPr lvl="1">
              <a:defRPr/>
            </a:pPr>
            <a:r>
              <a:rPr lang="en-US" dirty="0" smtClean="0"/>
              <a:t>Scheduling ?</a:t>
            </a:r>
          </a:p>
          <a:p>
            <a:pPr marL="514350" indent="-514350">
              <a:buFont typeface="+mj-lt"/>
              <a:buAutoNum type="arabicPeriod"/>
              <a:defRPr/>
            </a:pPr>
            <a:r>
              <a:rPr lang="en-US" dirty="0" smtClean="0"/>
              <a:t>Discussion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l="1721" t="9106" r="3542"/>
          <a:stretch>
            <a:fillRect/>
          </a:stretch>
        </p:blipFill>
        <p:spPr bwMode="auto">
          <a:xfrm>
            <a:off x="644525" y="90488"/>
            <a:ext cx="7780338" cy="6661150"/>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ea typeface="ＭＳ Ｐゴシック" pitchFamily="34" charset="-128"/>
              </a:rPr>
              <a:t>3. Webinars</a:t>
            </a:r>
          </a:p>
        </p:txBody>
      </p:sp>
      <p:sp>
        <p:nvSpPr>
          <p:cNvPr id="3" name="Content Placeholder 2"/>
          <p:cNvSpPr>
            <a:spLocks noGrp="1"/>
          </p:cNvSpPr>
          <p:nvPr>
            <p:ph idx="1"/>
          </p:nvPr>
        </p:nvSpPr>
        <p:spPr/>
        <p:txBody>
          <a:bodyPr/>
          <a:lstStyle/>
          <a:p>
            <a:pPr lvl="1">
              <a:defRPr/>
            </a:pPr>
            <a:r>
              <a:rPr lang="en-US" dirty="0" smtClean="0">
                <a:solidFill>
                  <a:schemeClr val="bg1">
                    <a:lumMod val="65000"/>
                  </a:schemeClr>
                </a:solidFill>
              </a:rPr>
              <a:t>What are they</a:t>
            </a:r>
            <a:endParaRPr lang="en-US" b="1" dirty="0" smtClean="0">
              <a:solidFill>
                <a:schemeClr val="bg1">
                  <a:lumMod val="65000"/>
                </a:schemeClr>
              </a:solidFill>
            </a:endParaRPr>
          </a:p>
          <a:p>
            <a:pPr lvl="1">
              <a:defRPr/>
            </a:pPr>
            <a:r>
              <a:rPr lang="en-US" sz="2800" b="1" dirty="0" smtClean="0"/>
              <a:t>Who presents them</a:t>
            </a:r>
          </a:p>
          <a:p>
            <a:pPr lvl="2">
              <a:defRPr/>
            </a:pPr>
            <a:r>
              <a:rPr lang="en-US" sz="2400" b="1" dirty="0" smtClean="0"/>
              <a:t>Remember, this is a CEOS activity </a:t>
            </a:r>
            <a:r>
              <a:rPr lang="en-US" sz="2400" b="1" dirty="0" smtClean="0"/>
              <a:t>, not an inventory of member activities</a:t>
            </a:r>
          </a:p>
          <a:p>
            <a:pPr lvl="2">
              <a:defRPr/>
            </a:pPr>
            <a:r>
              <a:rPr lang="en-US" sz="2400" b="1" dirty="0" smtClean="0"/>
              <a:t>Nonetheless, </a:t>
            </a:r>
            <a:r>
              <a:rPr lang="en-US" sz="2400" b="1" dirty="0" smtClean="0"/>
              <a:t> mostly scientists  </a:t>
            </a:r>
            <a:r>
              <a:rPr lang="en-US" sz="2400" b="1" dirty="0" smtClean="0"/>
              <a:t>and   “presenters” from CEOS member agencies </a:t>
            </a:r>
          </a:p>
          <a:p>
            <a:pPr lvl="2">
              <a:defRPr/>
            </a:pPr>
            <a:r>
              <a:rPr lang="en-US" sz="2400" b="1" dirty="0" smtClean="0"/>
              <a:t>Regional collaborator </a:t>
            </a:r>
            <a:r>
              <a:rPr lang="en-US" sz="2400" b="1" dirty="0" smtClean="0"/>
              <a:t>s (LA, Africa, Asia)</a:t>
            </a:r>
            <a:endParaRPr lang="en-US" sz="2400" b="1" dirty="0" smtClean="0"/>
          </a:p>
          <a:p>
            <a:pPr lvl="2">
              <a:defRPr/>
            </a:pPr>
            <a:r>
              <a:rPr lang="en-US" sz="2400" b="1" dirty="0" smtClean="0"/>
              <a:t>Pull from training  (e.g. INPE sessions)</a:t>
            </a:r>
          </a:p>
          <a:p>
            <a:pPr lvl="2">
              <a:defRPr/>
            </a:pPr>
            <a:r>
              <a:rPr lang="en-US" sz="2400" b="1" dirty="0" smtClean="0"/>
              <a:t>Other agencies with desired content/program</a:t>
            </a:r>
          </a:p>
          <a:p>
            <a:pPr lvl="1">
              <a:defRPr/>
            </a:pPr>
            <a:r>
              <a:rPr lang="en-US" sz="2000" dirty="0" smtClean="0">
                <a:solidFill>
                  <a:schemeClr val="bg1">
                    <a:lumMod val="65000"/>
                  </a:schemeClr>
                </a:solidFill>
              </a:rPr>
              <a:t>Audience</a:t>
            </a:r>
          </a:p>
          <a:p>
            <a:pPr lvl="1">
              <a:defRPr/>
            </a:pPr>
            <a:r>
              <a:rPr lang="en-US" sz="2000" dirty="0" smtClean="0">
                <a:solidFill>
                  <a:schemeClr val="bg1">
                    <a:lumMod val="65000"/>
                  </a:schemeClr>
                </a:solidFill>
              </a:rPr>
              <a:t>Mechanics </a:t>
            </a:r>
          </a:p>
          <a:p>
            <a:pPr lvl="1">
              <a:defRPr/>
            </a:pPr>
            <a:r>
              <a:rPr lang="en-US" sz="2000" dirty="0" smtClean="0">
                <a:solidFill>
                  <a:schemeClr val="bg1">
                    <a:lumMod val="65000"/>
                  </a:schemeClr>
                </a:solidFill>
              </a:rPr>
              <a:t>Scheduling</a:t>
            </a:r>
          </a:p>
          <a:p>
            <a:pPr>
              <a:defRPr/>
            </a:pPr>
            <a:endParaRPr lang="en-US" dirty="0"/>
          </a:p>
        </p:txBody>
      </p:sp>
      <p:pic>
        <p:nvPicPr>
          <p:cNvPr id="19460" name="Picture 5"/>
          <p:cNvPicPr>
            <a:picLocks noChangeAspect="1" noChangeArrowheads="1"/>
          </p:cNvPicPr>
          <p:nvPr/>
        </p:nvPicPr>
        <p:blipFill>
          <a:blip r:embed="rId2"/>
          <a:srcRect/>
          <a:stretch>
            <a:fillRect/>
          </a:stretch>
        </p:blipFill>
        <p:spPr bwMode="auto">
          <a:xfrm>
            <a:off x="7385050" y="5994400"/>
            <a:ext cx="1082675" cy="6508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l="2184" t="13400" r="3563" b="8629"/>
          <a:stretch>
            <a:fillRect/>
          </a:stretch>
        </p:blipFill>
        <p:spPr bwMode="auto">
          <a:xfrm>
            <a:off x="0" y="1244878"/>
            <a:ext cx="9159875" cy="5591175"/>
          </a:xfrm>
          <a:prstGeom prst="rect">
            <a:avLst/>
          </a:prstGeom>
          <a:noFill/>
          <a:ln w="12700" algn="ctr">
            <a:noFill/>
            <a:miter lim="800000"/>
            <a:headEnd/>
            <a:tailEnd/>
          </a:ln>
        </p:spPr>
      </p:pic>
      <p:sp>
        <p:nvSpPr>
          <p:cNvPr id="3" name="TextBox 2"/>
          <p:cNvSpPr txBox="1"/>
          <p:nvPr/>
        </p:nvSpPr>
        <p:spPr>
          <a:xfrm>
            <a:off x="1573306" y="228600"/>
            <a:ext cx="6763871" cy="523220"/>
          </a:xfrm>
          <a:prstGeom prst="rect">
            <a:avLst/>
          </a:prstGeom>
          <a:noFill/>
        </p:spPr>
        <p:txBody>
          <a:bodyPr wrap="square" rtlCol="0">
            <a:spAutoFit/>
          </a:bodyPr>
          <a:lstStyle/>
          <a:p>
            <a:pPr algn="ctr"/>
            <a:r>
              <a:rPr lang="en-US" sz="2800" b="1" dirty="0" err="1" smtClean="0">
                <a:solidFill>
                  <a:schemeClr val="bg1"/>
                </a:solidFill>
              </a:rPr>
              <a:t>Cooperacion</a:t>
            </a:r>
            <a:r>
              <a:rPr lang="en-US" sz="2800" b="1" dirty="0" smtClean="0">
                <a:solidFill>
                  <a:schemeClr val="bg1"/>
                </a:solidFill>
              </a:rPr>
              <a:t> </a:t>
            </a:r>
            <a:r>
              <a:rPr lang="en-US" sz="2800" b="1" dirty="0" err="1" smtClean="0">
                <a:solidFill>
                  <a:schemeClr val="bg1"/>
                </a:solidFill>
              </a:rPr>
              <a:t>Andino</a:t>
            </a:r>
            <a:r>
              <a:rPr lang="en-US" sz="2800" b="1" dirty="0" smtClean="0">
                <a:solidFill>
                  <a:schemeClr val="bg1"/>
                </a:solidFill>
              </a:rPr>
              <a:t> </a:t>
            </a:r>
            <a:r>
              <a:rPr lang="en-US" sz="2800" b="1" dirty="0" err="1" smtClean="0">
                <a:solidFill>
                  <a:schemeClr val="bg1"/>
                </a:solidFill>
              </a:rPr>
              <a:t>Fomento</a:t>
            </a:r>
            <a:r>
              <a:rPr lang="en-US" sz="2800" b="1" dirty="0" smtClean="0">
                <a:solidFill>
                  <a:schemeClr val="bg1"/>
                </a:solidFill>
              </a:rPr>
              <a:t> </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l="1736" t="27724" r="8109" b="12544"/>
          <a:stretch>
            <a:fillRect/>
          </a:stretch>
        </p:blipFill>
        <p:spPr bwMode="auto">
          <a:xfrm>
            <a:off x="209550" y="0"/>
            <a:ext cx="8702675" cy="6858000"/>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16869" t="27457" r="5083" b="5312"/>
          <a:stretch>
            <a:fillRect/>
          </a:stretch>
        </p:blipFill>
        <p:spPr bwMode="auto">
          <a:xfrm>
            <a:off x="174812" y="188259"/>
            <a:ext cx="6347012" cy="6503580"/>
          </a:xfrm>
          <a:prstGeom prst="rect">
            <a:avLst/>
          </a:prstGeom>
          <a:noFill/>
          <a:ln w="12700" algn="ctr">
            <a:noFill/>
            <a:miter lim="800000"/>
            <a:headEnd/>
            <a:tailEnd/>
          </a:ln>
        </p:spPr>
      </p:pic>
      <p:sp>
        <p:nvSpPr>
          <p:cNvPr id="3" name="TextBox 2"/>
          <p:cNvSpPr txBox="1"/>
          <p:nvPr/>
        </p:nvSpPr>
        <p:spPr>
          <a:xfrm>
            <a:off x="6763871" y="1694329"/>
            <a:ext cx="2380129" cy="1384995"/>
          </a:xfrm>
          <a:prstGeom prst="rect">
            <a:avLst/>
          </a:prstGeom>
          <a:noFill/>
        </p:spPr>
        <p:txBody>
          <a:bodyPr wrap="square" rtlCol="0">
            <a:spAutoFit/>
          </a:bodyPr>
          <a:lstStyle/>
          <a:p>
            <a:pPr algn="ctr"/>
            <a:r>
              <a:rPr lang="en-US" sz="2800" b="1" dirty="0" err="1" smtClean="0">
                <a:solidFill>
                  <a:schemeClr val="bg1"/>
                </a:solidFill>
              </a:rPr>
              <a:t>Cooperacion</a:t>
            </a:r>
            <a:r>
              <a:rPr lang="en-US" sz="2800" b="1" dirty="0" smtClean="0">
                <a:solidFill>
                  <a:schemeClr val="bg1"/>
                </a:solidFill>
              </a:rPr>
              <a:t>   </a:t>
            </a:r>
            <a:r>
              <a:rPr lang="en-US" sz="2800" b="1" dirty="0" err="1" smtClean="0">
                <a:solidFill>
                  <a:schemeClr val="bg1"/>
                </a:solidFill>
              </a:rPr>
              <a:t>Andino</a:t>
            </a:r>
            <a:r>
              <a:rPr lang="en-US" sz="2800" b="1" dirty="0" smtClean="0">
                <a:solidFill>
                  <a:schemeClr val="bg1"/>
                </a:solidFill>
              </a:rPr>
              <a:t> </a:t>
            </a:r>
            <a:r>
              <a:rPr lang="en-US" sz="2800" b="1" dirty="0" err="1" smtClean="0">
                <a:solidFill>
                  <a:schemeClr val="bg1"/>
                </a:solidFill>
              </a:rPr>
              <a:t>Fomento</a:t>
            </a:r>
            <a:r>
              <a:rPr lang="en-US" sz="2800" b="1" dirty="0" smtClean="0">
                <a:solidFill>
                  <a:schemeClr val="bg1"/>
                </a:solidFill>
              </a:rPr>
              <a:t> </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1419" t="17679" r="4764" b="21384"/>
          <a:stretch>
            <a:fillRect/>
          </a:stretch>
        </p:blipFill>
        <p:spPr bwMode="auto">
          <a:xfrm>
            <a:off x="182563" y="0"/>
            <a:ext cx="8877300" cy="6858000"/>
          </a:xfrm>
          <a:prstGeom prst="rect">
            <a:avLst/>
          </a:prstGeom>
          <a:noFill/>
          <a:ln w="12700" algn="ctr">
            <a:noFill/>
            <a:miter lim="800000"/>
            <a:headEnd/>
            <a:tailEnd/>
          </a:ln>
        </p:spPr>
      </p:pic>
      <p:cxnSp>
        <p:nvCxnSpPr>
          <p:cNvPr id="6" name="Straight Arrow Connector 5"/>
          <p:cNvCxnSpPr/>
          <p:nvPr/>
        </p:nvCxnSpPr>
        <p:spPr bwMode="auto">
          <a:xfrm flipH="1">
            <a:off x="1264024" y="2474258"/>
            <a:ext cx="591671" cy="833718"/>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pitchFamily="34" charset="-128"/>
              </a:rPr>
              <a:t>3. Webinars</a:t>
            </a:r>
          </a:p>
        </p:txBody>
      </p:sp>
      <p:sp>
        <p:nvSpPr>
          <p:cNvPr id="3" name="Content Placeholder 2"/>
          <p:cNvSpPr>
            <a:spLocks noGrp="1"/>
          </p:cNvSpPr>
          <p:nvPr>
            <p:ph idx="1"/>
          </p:nvPr>
        </p:nvSpPr>
        <p:spPr/>
        <p:txBody>
          <a:bodyPr/>
          <a:lstStyle/>
          <a:p>
            <a:pPr lvl="1">
              <a:defRPr/>
            </a:pPr>
            <a:r>
              <a:rPr lang="en-US" sz="2000" b="1" dirty="0" smtClean="0">
                <a:solidFill>
                  <a:schemeClr val="bg1">
                    <a:lumMod val="65000"/>
                  </a:schemeClr>
                </a:solidFill>
              </a:rPr>
              <a:t>What are they</a:t>
            </a:r>
          </a:p>
          <a:p>
            <a:pPr lvl="1">
              <a:defRPr/>
            </a:pPr>
            <a:r>
              <a:rPr lang="en-US" sz="2000" dirty="0" smtClean="0">
                <a:solidFill>
                  <a:schemeClr val="bg1">
                    <a:lumMod val="65000"/>
                  </a:schemeClr>
                </a:solidFill>
              </a:rPr>
              <a:t>Who presents them</a:t>
            </a:r>
          </a:p>
          <a:p>
            <a:pPr marL="457200" lvl="1" indent="0">
              <a:buFont typeface="Wingdings" pitchFamily="2" charset="2"/>
              <a:buNone/>
              <a:defRPr/>
            </a:pPr>
            <a:endParaRPr lang="en-US" sz="2000" dirty="0" smtClean="0">
              <a:solidFill>
                <a:schemeClr val="bg1">
                  <a:lumMod val="65000"/>
                </a:schemeClr>
              </a:solidFill>
            </a:endParaRPr>
          </a:p>
          <a:p>
            <a:pPr lvl="1">
              <a:defRPr/>
            </a:pPr>
            <a:r>
              <a:rPr lang="en-US" sz="2800" b="1" dirty="0" smtClean="0"/>
              <a:t>Audience</a:t>
            </a:r>
            <a:endParaRPr lang="en-US" b="1" dirty="0" smtClean="0"/>
          </a:p>
          <a:p>
            <a:pPr lvl="2">
              <a:defRPr/>
            </a:pPr>
            <a:r>
              <a:rPr lang="en-US" sz="2400" b="1" dirty="0" smtClean="0"/>
              <a:t>Under-served communities</a:t>
            </a:r>
          </a:p>
          <a:p>
            <a:pPr lvl="2">
              <a:defRPr/>
            </a:pPr>
            <a:r>
              <a:rPr lang="en-US" sz="2400" b="1" dirty="0" smtClean="0"/>
              <a:t>Regional science communities</a:t>
            </a:r>
          </a:p>
          <a:p>
            <a:pPr marL="914400" lvl="2" indent="0">
              <a:buFont typeface="Wingdings" pitchFamily="2" charset="2"/>
              <a:buNone/>
              <a:defRPr/>
            </a:pPr>
            <a:endParaRPr lang="en-US" dirty="0" smtClean="0"/>
          </a:p>
          <a:p>
            <a:pPr lvl="1">
              <a:defRPr/>
            </a:pPr>
            <a:r>
              <a:rPr lang="en-US" sz="2000" dirty="0" smtClean="0">
                <a:solidFill>
                  <a:schemeClr val="bg1">
                    <a:lumMod val="65000"/>
                  </a:schemeClr>
                </a:solidFill>
              </a:rPr>
              <a:t>Mechanics </a:t>
            </a:r>
          </a:p>
          <a:p>
            <a:pPr lvl="1">
              <a:defRPr/>
            </a:pPr>
            <a:r>
              <a:rPr lang="en-US" sz="2000" dirty="0" smtClean="0">
                <a:solidFill>
                  <a:schemeClr val="bg1">
                    <a:lumMod val="65000"/>
                  </a:schemeClr>
                </a:solidFill>
              </a:rPr>
              <a:t>Scheduling</a:t>
            </a:r>
          </a:p>
          <a:p>
            <a:pPr>
              <a:defRPr/>
            </a:pPr>
            <a:endParaRPr lang="en-US" dirty="0"/>
          </a:p>
        </p:txBody>
      </p:sp>
      <p:pic>
        <p:nvPicPr>
          <p:cNvPr id="20484" name="Picture 5"/>
          <p:cNvPicPr>
            <a:picLocks noChangeAspect="1" noChangeArrowheads="1"/>
          </p:cNvPicPr>
          <p:nvPr/>
        </p:nvPicPr>
        <p:blipFill>
          <a:blip r:embed="rId2"/>
          <a:srcRect/>
          <a:stretch>
            <a:fillRect/>
          </a:stretch>
        </p:blipFill>
        <p:spPr bwMode="auto">
          <a:xfrm>
            <a:off x="7385050" y="5994400"/>
            <a:ext cx="1082675" cy="6508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ea typeface="ＭＳ Ｐゴシック" pitchFamily="34" charset="-128"/>
              </a:rPr>
              <a:t>Under-served Communities</a:t>
            </a:r>
          </a:p>
        </p:txBody>
      </p:sp>
      <p:sp>
        <p:nvSpPr>
          <p:cNvPr id="3" name="Content Placeholder 2"/>
          <p:cNvSpPr>
            <a:spLocks noGrp="1"/>
          </p:cNvSpPr>
          <p:nvPr>
            <p:ph idx="1"/>
          </p:nvPr>
        </p:nvSpPr>
        <p:spPr>
          <a:xfrm>
            <a:off x="355600" y="1328738"/>
            <a:ext cx="8305800" cy="4495800"/>
          </a:xfrm>
        </p:spPr>
        <p:txBody>
          <a:bodyPr/>
          <a:lstStyle/>
          <a:p>
            <a:pPr>
              <a:buFont typeface="Wingdings" charset="2"/>
              <a:buChar char="§"/>
              <a:defRPr/>
            </a:pPr>
            <a:r>
              <a:rPr lang="en-US" dirty="0" smtClean="0"/>
              <a:t>Developing countries (govt. and research agencies, and NGOs)</a:t>
            </a:r>
          </a:p>
          <a:p>
            <a:pPr>
              <a:buFont typeface="Wingdings" pitchFamily="2" charset="2"/>
              <a:buNone/>
              <a:defRPr/>
            </a:pPr>
            <a:endParaRPr lang="en-US" dirty="0" smtClean="0"/>
          </a:p>
          <a:p>
            <a:pPr>
              <a:buFont typeface="Wingdings" charset="2"/>
              <a:buChar char="§"/>
              <a:defRPr/>
            </a:pPr>
            <a:r>
              <a:rPr lang="en-US" dirty="0" smtClean="0"/>
              <a:t>Wide range of International NGOs</a:t>
            </a:r>
          </a:p>
          <a:p>
            <a:pPr>
              <a:buFont typeface="Wingdings" charset="2"/>
              <a:buChar char="§"/>
              <a:defRPr/>
            </a:pPr>
            <a:endParaRPr lang="en-US" dirty="0" smtClean="0"/>
          </a:p>
          <a:p>
            <a:pPr>
              <a:buFont typeface="Wingdings" charset="2"/>
              <a:buChar char="§"/>
              <a:defRPr/>
            </a:pPr>
            <a:r>
              <a:rPr lang="en-US" dirty="0" smtClean="0"/>
              <a:t>Specific groups in developed countries (e.g., Native Americans, Indigenous communities, student researchers, etc. )</a:t>
            </a:r>
          </a:p>
          <a:p>
            <a:pPr>
              <a:buFont typeface="Wingdings" charset="2"/>
              <a:buChar char="§"/>
              <a:defRPr/>
            </a:pPr>
            <a:endParaRPr lang="en-US" dirty="0"/>
          </a:p>
        </p:txBody>
      </p:sp>
      <p:pic>
        <p:nvPicPr>
          <p:cNvPr id="21508" name="Picture 5"/>
          <p:cNvPicPr>
            <a:picLocks noChangeAspect="1" noChangeArrowheads="1"/>
          </p:cNvPicPr>
          <p:nvPr/>
        </p:nvPicPr>
        <p:blipFill>
          <a:blip r:embed="rId2"/>
          <a:srcRect/>
          <a:stretch>
            <a:fillRect/>
          </a:stretch>
        </p:blipFill>
        <p:spPr bwMode="auto">
          <a:xfrm>
            <a:off x="7385050" y="5994400"/>
            <a:ext cx="1082675" cy="6508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ea typeface="ＭＳ Ｐゴシック" pitchFamily="34" charset="-128"/>
              </a:rPr>
              <a:t>3. Webinars</a:t>
            </a:r>
          </a:p>
        </p:txBody>
      </p:sp>
      <p:sp>
        <p:nvSpPr>
          <p:cNvPr id="3" name="Content Placeholder 2"/>
          <p:cNvSpPr>
            <a:spLocks noGrp="1"/>
          </p:cNvSpPr>
          <p:nvPr>
            <p:ph idx="1"/>
          </p:nvPr>
        </p:nvSpPr>
        <p:spPr/>
        <p:txBody>
          <a:bodyPr/>
          <a:lstStyle/>
          <a:p>
            <a:pPr lvl="1">
              <a:defRPr/>
            </a:pPr>
            <a:r>
              <a:rPr lang="en-US" sz="2000" b="1" dirty="0" smtClean="0">
                <a:solidFill>
                  <a:schemeClr val="bg1">
                    <a:lumMod val="65000"/>
                  </a:schemeClr>
                </a:solidFill>
              </a:rPr>
              <a:t>What are they</a:t>
            </a:r>
          </a:p>
          <a:p>
            <a:pPr lvl="1">
              <a:defRPr/>
            </a:pPr>
            <a:r>
              <a:rPr lang="en-US" sz="2000" dirty="0" smtClean="0">
                <a:solidFill>
                  <a:schemeClr val="bg1">
                    <a:lumMod val="65000"/>
                  </a:schemeClr>
                </a:solidFill>
              </a:rPr>
              <a:t>Who presents them</a:t>
            </a:r>
          </a:p>
          <a:p>
            <a:pPr lvl="1">
              <a:defRPr/>
            </a:pPr>
            <a:r>
              <a:rPr lang="en-US" sz="2000" dirty="0" smtClean="0">
                <a:solidFill>
                  <a:schemeClr val="bg1">
                    <a:lumMod val="65000"/>
                  </a:schemeClr>
                </a:solidFill>
              </a:rPr>
              <a:t>Audience</a:t>
            </a:r>
          </a:p>
          <a:p>
            <a:pPr marL="457200" lvl="1" indent="0">
              <a:buFont typeface="Wingdings" pitchFamily="2" charset="2"/>
              <a:buNone/>
              <a:defRPr/>
            </a:pPr>
            <a:endParaRPr lang="en-US" sz="2000" dirty="0" smtClean="0">
              <a:solidFill>
                <a:schemeClr val="bg1">
                  <a:lumMod val="65000"/>
                </a:schemeClr>
              </a:solidFill>
            </a:endParaRPr>
          </a:p>
          <a:p>
            <a:pPr lvl="1">
              <a:defRPr/>
            </a:pPr>
            <a:r>
              <a:rPr lang="en-US" sz="2800" b="1" dirty="0" smtClean="0"/>
              <a:t>Mechanics </a:t>
            </a:r>
          </a:p>
          <a:p>
            <a:pPr lvl="2">
              <a:defRPr/>
            </a:pPr>
            <a:r>
              <a:rPr lang="en-US" sz="2400" b="1" dirty="0" smtClean="0"/>
              <a:t>Web conferencing software ( one for all vs. presenter’s agency software)</a:t>
            </a:r>
          </a:p>
          <a:p>
            <a:pPr marL="914400" lvl="2" indent="0">
              <a:buFont typeface="Wingdings" pitchFamily="2" charset="2"/>
              <a:buNone/>
              <a:defRPr/>
            </a:pPr>
            <a:endParaRPr lang="en-US" dirty="0" smtClean="0"/>
          </a:p>
          <a:p>
            <a:pPr lvl="1">
              <a:defRPr/>
            </a:pPr>
            <a:r>
              <a:rPr lang="en-US" sz="2000" dirty="0" smtClean="0">
                <a:solidFill>
                  <a:schemeClr val="bg1">
                    <a:lumMod val="65000"/>
                  </a:schemeClr>
                </a:solidFill>
              </a:rPr>
              <a:t>Scheduling</a:t>
            </a:r>
          </a:p>
          <a:p>
            <a:pPr>
              <a:defRPr/>
            </a:pPr>
            <a:endParaRPr lang="en-US" dirty="0"/>
          </a:p>
        </p:txBody>
      </p:sp>
      <p:pic>
        <p:nvPicPr>
          <p:cNvPr id="22532" name="Picture 5"/>
          <p:cNvPicPr>
            <a:picLocks noChangeAspect="1" noChangeArrowheads="1"/>
          </p:cNvPicPr>
          <p:nvPr/>
        </p:nvPicPr>
        <p:blipFill>
          <a:blip r:embed="rId2"/>
          <a:srcRect/>
          <a:stretch>
            <a:fillRect/>
          </a:stretch>
        </p:blipFill>
        <p:spPr bwMode="auto">
          <a:xfrm>
            <a:off x="7385050" y="5994400"/>
            <a:ext cx="1082675" cy="6508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t="19403" r="907" b="4490"/>
          <a:stretch>
            <a:fillRect/>
          </a:stretch>
        </p:blipFill>
        <p:spPr bwMode="auto">
          <a:xfrm>
            <a:off x="0" y="658905"/>
            <a:ext cx="9101516" cy="5876365"/>
          </a:xfrm>
          <a:prstGeom prst="rect">
            <a:avLst/>
          </a:prstGeom>
          <a:noFill/>
          <a:ln w="12700" cap="flat" cmpd="sng" algn="ctr">
            <a:noFill/>
            <a:prstDash val="solid"/>
            <a:miter lim="800000"/>
            <a:headEnd/>
            <a:tailEnd/>
          </a:ln>
        </p:spPr>
      </p:pic>
      <p:cxnSp>
        <p:nvCxnSpPr>
          <p:cNvPr id="5" name="Straight Arrow Connector 4"/>
          <p:cNvCxnSpPr/>
          <p:nvPr/>
        </p:nvCxnSpPr>
        <p:spPr bwMode="auto">
          <a:xfrm flipH="1">
            <a:off x="2877671" y="3186953"/>
            <a:ext cx="564776" cy="430306"/>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6" name="Straight Arrow Connector 5"/>
          <p:cNvCxnSpPr/>
          <p:nvPr/>
        </p:nvCxnSpPr>
        <p:spPr bwMode="auto">
          <a:xfrm flipH="1">
            <a:off x="2572871" y="3715870"/>
            <a:ext cx="564776" cy="430306"/>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7" name="Straight Arrow Connector 6"/>
          <p:cNvCxnSpPr/>
          <p:nvPr/>
        </p:nvCxnSpPr>
        <p:spPr bwMode="auto">
          <a:xfrm flipH="1">
            <a:off x="3218330" y="4307541"/>
            <a:ext cx="564776" cy="430306"/>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0999" y="304800"/>
            <a:ext cx="8520953" cy="842963"/>
          </a:xfrm>
        </p:spPr>
        <p:txBody>
          <a:bodyPr/>
          <a:lstStyle/>
          <a:p>
            <a:r>
              <a:rPr lang="en-US" dirty="0" smtClean="0">
                <a:ea typeface="ＭＳ Ｐゴシック" pitchFamily="34" charset="-128"/>
              </a:rPr>
              <a:t>1. Background </a:t>
            </a:r>
            <a:r>
              <a:rPr lang="en-US" dirty="0" smtClean="0">
                <a:ea typeface="ＭＳ Ｐゴシック" pitchFamily="34" charset="-128"/>
              </a:rPr>
              <a:t>(</a:t>
            </a:r>
            <a:r>
              <a:rPr lang="en-US" dirty="0" err="1" smtClean="0">
                <a:ea typeface="ＭＳ Ｐゴシック" pitchFamily="34" charset="-128"/>
              </a:rPr>
              <a:t>WG</a:t>
            </a:r>
            <a:r>
              <a:rPr lang="en-US" dirty="0" smtClean="0">
                <a:ea typeface="ＭＳ Ｐゴシック" pitchFamily="34" charset="-128"/>
              </a:rPr>
              <a:t> </a:t>
            </a:r>
            <a:r>
              <a:rPr lang="en-US" dirty="0" err="1" smtClean="0">
                <a:ea typeface="ＭＳ Ｐゴシック" pitchFamily="34" charset="-128"/>
              </a:rPr>
              <a:t>Edu</a:t>
            </a:r>
            <a:r>
              <a:rPr lang="en-US" dirty="0" smtClean="0">
                <a:ea typeface="ＭＳ Ｐゴシック" pitchFamily="34" charset="-128"/>
              </a:rPr>
              <a:t> to </a:t>
            </a:r>
            <a:r>
              <a:rPr lang="en-US" dirty="0" err="1" smtClean="0">
                <a:ea typeface="ＭＳ Ｐゴシック" pitchFamily="34" charset="-128"/>
              </a:rPr>
              <a:t>CBDD</a:t>
            </a:r>
            <a:r>
              <a:rPr lang="en-US" dirty="0" smtClean="0">
                <a:ea typeface="ＭＳ Ｐゴシック" pitchFamily="34" charset="-128"/>
              </a:rPr>
              <a:t>)</a:t>
            </a:r>
          </a:p>
        </p:txBody>
      </p:sp>
      <p:sp>
        <p:nvSpPr>
          <p:cNvPr id="3" name="Content Placeholder 2"/>
          <p:cNvSpPr>
            <a:spLocks noGrp="1"/>
          </p:cNvSpPr>
          <p:nvPr>
            <p:ph idx="1"/>
          </p:nvPr>
        </p:nvSpPr>
        <p:spPr>
          <a:xfrm>
            <a:off x="381000" y="1064093"/>
            <a:ext cx="8305800" cy="4495800"/>
          </a:xfrm>
        </p:spPr>
        <p:txBody>
          <a:bodyPr/>
          <a:lstStyle/>
          <a:p>
            <a:pPr>
              <a:defRPr/>
            </a:pPr>
            <a:r>
              <a:rPr lang="en-US" dirty="0" err="1" smtClean="0"/>
              <a:t>WGEdu</a:t>
            </a:r>
            <a:r>
              <a:rPr lang="en-US" dirty="0" smtClean="0"/>
              <a:t> conducted traditional workshops</a:t>
            </a:r>
          </a:p>
          <a:p>
            <a:pPr>
              <a:defRPr/>
            </a:pPr>
            <a:r>
              <a:rPr lang="en-US" dirty="0" smtClean="0"/>
              <a:t>Curriculum development </a:t>
            </a:r>
          </a:p>
          <a:p>
            <a:pPr>
              <a:defRPr/>
            </a:pPr>
            <a:r>
              <a:rPr lang="en-US" dirty="0" err="1" smtClean="0"/>
              <a:t>WG</a:t>
            </a:r>
            <a:r>
              <a:rPr lang="en-US" dirty="0" smtClean="0"/>
              <a:t> Website – staging curriculum</a:t>
            </a:r>
          </a:p>
          <a:p>
            <a:pPr>
              <a:defRPr/>
            </a:pPr>
            <a:r>
              <a:rPr lang="en-US" dirty="0" err="1" smtClean="0"/>
              <a:t>Plenaries</a:t>
            </a:r>
            <a:r>
              <a:rPr lang="en-US" dirty="0" smtClean="0"/>
              <a:t> began driving change with one issue being our method of capacity building</a:t>
            </a:r>
          </a:p>
          <a:p>
            <a:pPr>
              <a:defRPr/>
            </a:pPr>
            <a:r>
              <a:rPr lang="en-US" dirty="0" smtClean="0"/>
              <a:t>Eventually, this new working group - </a:t>
            </a:r>
            <a:r>
              <a:rPr lang="en-US" dirty="0" err="1" smtClean="0"/>
              <a:t>WGCBDD</a:t>
            </a:r>
            <a:endParaRPr lang="en-US" dirty="0" smtClean="0"/>
          </a:p>
          <a:p>
            <a:pPr>
              <a:defRPr/>
            </a:pPr>
            <a:endParaRPr lang="en-US" dirty="0"/>
          </a:p>
          <a:p>
            <a:pPr marL="0" indent="0">
              <a:buFont typeface="Wingdings" pitchFamily="2" charset="2"/>
              <a:buNone/>
              <a:defRPr/>
            </a:pPr>
            <a:r>
              <a:rPr lang="en-US" i="1" dirty="0" smtClean="0"/>
              <a:t>	</a:t>
            </a:r>
            <a:endParaRPr lang="en-US" i="1" dirty="0"/>
          </a:p>
        </p:txBody>
      </p:sp>
      <p:pic>
        <p:nvPicPr>
          <p:cNvPr id="5124" name="Picture 5"/>
          <p:cNvPicPr>
            <a:picLocks noChangeAspect="1" noChangeArrowheads="1"/>
          </p:cNvPicPr>
          <p:nvPr/>
        </p:nvPicPr>
        <p:blipFill>
          <a:blip r:embed="rId2"/>
          <a:srcRect/>
          <a:stretch>
            <a:fillRect/>
          </a:stretch>
        </p:blipFill>
        <p:spPr bwMode="auto">
          <a:xfrm>
            <a:off x="7385050" y="5994400"/>
            <a:ext cx="1082675" cy="650875"/>
          </a:xfrm>
          <a:prstGeom prst="rect">
            <a:avLst/>
          </a:prstGeom>
          <a:noFill/>
          <a:ln w="12700" algn="ctr">
            <a:noFill/>
            <a:miter lim="800000"/>
            <a:headEnd/>
            <a:tailEnd/>
          </a:ln>
          <a:effectLst/>
        </p:spPr>
      </p:pic>
      <p:sp>
        <p:nvSpPr>
          <p:cNvPr id="5" name="Rectangle 2"/>
          <p:cNvSpPr>
            <a:spLocks noChangeArrowheads="1"/>
          </p:cNvSpPr>
          <p:nvPr/>
        </p:nvSpPr>
        <p:spPr bwMode="auto">
          <a:xfrm>
            <a:off x="3213847" y="4161537"/>
            <a:ext cx="5889812" cy="1751762"/>
          </a:xfrm>
          <a:prstGeom prst="rect">
            <a:avLst/>
          </a:prstGeom>
          <a:noFill/>
          <a:ln w="12700" algn="ctr">
            <a:noFill/>
            <a:miter lim="800000"/>
            <a:headEnd/>
            <a:tailEnd/>
          </a:ln>
        </p:spPr>
        <p:txBody>
          <a:bodyPr wrap="square" lIns="90488" tIns="44450" rIns="90488" bIns="44450" anchor="ctr">
            <a:spAutoFit/>
          </a:bodyPr>
          <a:lstStyle/>
          <a:p>
            <a:pPr>
              <a:tabLst>
                <a:tab pos="228600" algn="l"/>
              </a:tabLst>
            </a:pPr>
            <a:r>
              <a:rPr lang="en-GB" sz="1800" b="1" dirty="0" smtClean="0">
                <a:solidFill>
                  <a:srgbClr val="FFFF00"/>
                </a:solidFill>
              </a:rPr>
              <a:t>“</a:t>
            </a:r>
            <a:r>
              <a:rPr lang="en-GB" sz="1800" b="1" dirty="0" err="1" smtClean="0">
                <a:solidFill>
                  <a:srgbClr val="FFFF00"/>
                </a:solidFill>
              </a:rPr>
              <a:t>CEOS</a:t>
            </a:r>
            <a:r>
              <a:rPr lang="en-GB" sz="1800" b="1" dirty="0" smtClean="0">
                <a:solidFill>
                  <a:srgbClr val="FFFF00"/>
                </a:solidFill>
              </a:rPr>
              <a:t> </a:t>
            </a:r>
            <a:r>
              <a:rPr lang="en-GB" sz="1800" b="1" dirty="0">
                <a:solidFill>
                  <a:srgbClr val="FFFF00"/>
                </a:solidFill>
              </a:rPr>
              <a:t>Agencies continue to support the GEO Data Democracy Initiative through a newly-reconstituted </a:t>
            </a:r>
            <a:r>
              <a:rPr lang="en-GB" sz="1800" b="1" dirty="0" err="1">
                <a:solidFill>
                  <a:srgbClr val="FFFF00"/>
                </a:solidFill>
              </a:rPr>
              <a:t>CEOS</a:t>
            </a:r>
            <a:r>
              <a:rPr lang="en-GB" sz="1800" b="1" dirty="0">
                <a:solidFill>
                  <a:srgbClr val="FFFF00"/>
                </a:solidFill>
              </a:rPr>
              <a:t> Working Group on Capacity Building and Data Democracy (</a:t>
            </a:r>
            <a:r>
              <a:rPr lang="en-GB" sz="1800" b="1" dirty="0" err="1">
                <a:solidFill>
                  <a:srgbClr val="FFFF00"/>
                </a:solidFill>
              </a:rPr>
              <a:t>WGCBDD</a:t>
            </a:r>
            <a:r>
              <a:rPr lang="en-GB" sz="1800" b="1" dirty="0">
                <a:solidFill>
                  <a:srgbClr val="FFFF00"/>
                </a:solidFill>
              </a:rPr>
              <a:t>). </a:t>
            </a:r>
            <a:r>
              <a:rPr lang="en-GB" sz="1800" b="1" dirty="0" smtClean="0">
                <a:solidFill>
                  <a:srgbClr val="FFFF00"/>
                </a:solidFill>
              </a:rPr>
              <a:t>“   </a:t>
            </a:r>
            <a:endParaRPr lang="en-GB" sz="1800" b="1" dirty="0">
              <a:solidFill>
                <a:srgbClr val="FFFF00"/>
              </a:solidFill>
            </a:endParaRPr>
          </a:p>
          <a:p>
            <a:pPr>
              <a:tabLst>
                <a:tab pos="228600" algn="l"/>
              </a:tabLst>
            </a:pPr>
            <a:r>
              <a:rPr lang="en-GB" sz="1800" b="1" dirty="0">
                <a:solidFill>
                  <a:srgbClr val="FFFF00"/>
                </a:solidFill>
              </a:rPr>
              <a:t>			</a:t>
            </a:r>
            <a:r>
              <a:rPr lang="en-GB" sz="1800" b="1" i="1" dirty="0" err="1">
                <a:solidFill>
                  <a:srgbClr val="FFFF00"/>
                </a:solidFill>
              </a:rPr>
              <a:t>CEOS</a:t>
            </a:r>
            <a:r>
              <a:rPr lang="en-GB" sz="1800" b="1" i="1" dirty="0">
                <a:solidFill>
                  <a:srgbClr val="FFFF00"/>
                </a:solidFill>
              </a:rPr>
              <a:t>  </a:t>
            </a:r>
            <a:r>
              <a:rPr lang="en-GB" sz="1800" b="1" i="1" dirty="0" err="1">
                <a:solidFill>
                  <a:srgbClr val="FFFF00"/>
                </a:solidFill>
              </a:rPr>
              <a:t>WGCCBD</a:t>
            </a:r>
            <a:r>
              <a:rPr lang="en-GB" sz="1800" b="1" i="1" dirty="0">
                <a:solidFill>
                  <a:srgbClr val="FFFF00"/>
                </a:solidFill>
              </a:rPr>
              <a:t> Study Team</a:t>
            </a:r>
          </a:p>
          <a:p>
            <a:pPr>
              <a:tabLst>
                <a:tab pos="228600" algn="l"/>
              </a:tabLst>
            </a:pPr>
            <a:r>
              <a:rPr lang="en-GB" sz="1800" b="1" i="1" dirty="0">
                <a:solidFill>
                  <a:srgbClr val="FFFF00"/>
                </a:solidFill>
              </a:rPr>
              <a:t>			November 7, 2011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t="9656"/>
          <a:stretch>
            <a:fillRect/>
          </a:stretch>
        </p:blipFill>
        <p:spPr bwMode="auto">
          <a:xfrm>
            <a:off x="188913" y="0"/>
            <a:ext cx="8453437" cy="6686550"/>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AutoShape 2" descr="https://gssdsflm01.cr.usgs.gov/mail/woodec.nsf/8ff0d30ec74db782862579a6006b228e/21d65235db58dee8862579ac00635619/Body/0.136?OpenElement&amp;FieldElemFormat=gif"/>
          <p:cNvSpPr>
            <a:spLocks noChangeAspect="1" noChangeArrowheads="1"/>
          </p:cNvSpPr>
          <p:nvPr/>
        </p:nvSpPr>
        <p:spPr bwMode="auto">
          <a:xfrm>
            <a:off x="231775" y="-4800600"/>
            <a:ext cx="12230100" cy="9372600"/>
          </a:xfrm>
          <a:prstGeom prst="rect">
            <a:avLst/>
          </a:prstGeom>
          <a:noFill/>
          <a:ln w="9525">
            <a:noFill/>
            <a:miter lim="800000"/>
            <a:headEnd/>
            <a:tailEnd/>
          </a:ln>
        </p:spPr>
        <p:txBody>
          <a:bodyPr/>
          <a:lstStyle/>
          <a:p>
            <a:endParaRPr lang="en-US"/>
          </a:p>
        </p:txBody>
      </p:sp>
      <p:sp>
        <p:nvSpPr>
          <p:cNvPr id="37891" name="AutoShape 4" descr="https://gssdsflm01.cr.usgs.gov/mail/woodec.nsf/8ff0d30ec74db782862579a6006b228e/21d65235db58dee8862579ac00635619/Body/0.136?OpenElement&amp;FieldElemFormat=gif"/>
          <p:cNvSpPr>
            <a:spLocks noChangeAspect="1" noChangeArrowheads="1"/>
          </p:cNvSpPr>
          <p:nvPr/>
        </p:nvSpPr>
        <p:spPr bwMode="auto">
          <a:xfrm>
            <a:off x="384175" y="-4648200"/>
            <a:ext cx="12230100" cy="9372600"/>
          </a:xfrm>
          <a:prstGeom prst="rect">
            <a:avLst/>
          </a:prstGeom>
          <a:noFill/>
          <a:ln w="9525">
            <a:noFill/>
            <a:miter lim="800000"/>
            <a:headEnd/>
            <a:tailEnd/>
          </a:ln>
        </p:spPr>
        <p:txBody>
          <a:bodyPr/>
          <a:lstStyle/>
          <a:p>
            <a:endParaRPr lang="en-US"/>
          </a:p>
        </p:txBody>
      </p:sp>
      <p:pic>
        <p:nvPicPr>
          <p:cNvPr id="37892" name="Picture 3"/>
          <p:cNvPicPr>
            <a:picLocks noChangeAspect="1"/>
          </p:cNvPicPr>
          <p:nvPr/>
        </p:nvPicPr>
        <p:blipFill>
          <a:blip r:embed="rId2"/>
          <a:srcRect l="25494" t="36172" r="28464" b="2716"/>
          <a:stretch>
            <a:fillRect/>
          </a:stretch>
        </p:blipFill>
        <p:spPr bwMode="auto">
          <a:xfrm>
            <a:off x="0" y="0"/>
            <a:ext cx="6742091" cy="6858000"/>
          </a:xfrm>
          <a:prstGeom prst="rect">
            <a:avLst/>
          </a:prstGeom>
          <a:noFill/>
          <a:ln w="9525">
            <a:noFill/>
            <a:miter lim="800000"/>
            <a:headEnd/>
            <a:tailEnd/>
          </a:ln>
        </p:spPr>
      </p:pic>
      <p:sp>
        <p:nvSpPr>
          <p:cNvPr id="5" name="TextBox 4"/>
          <p:cNvSpPr txBox="1"/>
          <p:nvPr/>
        </p:nvSpPr>
        <p:spPr>
          <a:xfrm>
            <a:off x="7038109" y="1537855"/>
            <a:ext cx="2105891" cy="954107"/>
          </a:xfrm>
          <a:prstGeom prst="rect">
            <a:avLst/>
          </a:prstGeom>
          <a:noFill/>
        </p:spPr>
        <p:txBody>
          <a:bodyPr wrap="square" rtlCol="0">
            <a:spAutoFit/>
          </a:bodyPr>
          <a:lstStyle/>
          <a:p>
            <a:pPr algn="ctr"/>
            <a:r>
              <a:rPr lang="en-US" sz="2800" b="1" dirty="0" smtClean="0">
                <a:solidFill>
                  <a:schemeClr val="bg1"/>
                </a:solidFill>
              </a:rPr>
              <a:t>Uses </a:t>
            </a:r>
            <a:r>
              <a:rPr lang="en-US" sz="2800" b="1" dirty="0" err="1" smtClean="0">
                <a:solidFill>
                  <a:schemeClr val="bg1"/>
                </a:solidFill>
              </a:rPr>
              <a:t>ReadyTalk</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t="10065"/>
          <a:stretch>
            <a:fillRect/>
          </a:stretch>
        </p:blipFill>
        <p:spPr bwMode="auto">
          <a:xfrm>
            <a:off x="407988" y="220663"/>
            <a:ext cx="8135937" cy="65309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srcRect t="12782"/>
          <a:stretch>
            <a:fillRect/>
          </a:stretch>
        </p:blipFill>
        <p:spPr bwMode="auto">
          <a:xfrm>
            <a:off x="438150" y="493713"/>
            <a:ext cx="8202613" cy="618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t="7800" r="2144"/>
          <a:stretch>
            <a:fillRect/>
          </a:stretch>
        </p:blipFill>
        <p:spPr bwMode="auto">
          <a:xfrm>
            <a:off x="-1" y="-1"/>
            <a:ext cx="6037729" cy="6924287"/>
          </a:xfrm>
          <a:prstGeom prst="rect">
            <a:avLst/>
          </a:prstGeom>
          <a:noFill/>
          <a:ln w="12700" algn="ctr">
            <a:noFill/>
            <a:miter lim="800000"/>
            <a:headEnd/>
            <a:tailEnd/>
          </a:ln>
          <a:effectLst/>
        </p:spPr>
      </p:pic>
      <p:sp>
        <p:nvSpPr>
          <p:cNvPr id="3" name="TextBox 2"/>
          <p:cNvSpPr txBox="1"/>
          <p:nvPr/>
        </p:nvSpPr>
        <p:spPr>
          <a:xfrm>
            <a:off x="6266329" y="712694"/>
            <a:ext cx="2541495" cy="2554545"/>
          </a:xfrm>
          <a:prstGeom prst="rect">
            <a:avLst/>
          </a:prstGeom>
          <a:noFill/>
        </p:spPr>
        <p:txBody>
          <a:bodyPr wrap="square" rtlCol="0">
            <a:spAutoFit/>
          </a:bodyPr>
          <a:lstStyle/>
          <a:p>
            <a:pPr algn="ctr"/>
            <a:r>
              <a:rPr lang="en-US" sz="3200" b="1" dirty="0" smtClean="0"/>
              <a:t>NASA, but through cooperators </a:t>
            </a:r>
          </a:p>
          <a:p>
            <a:pPr algn="ctr"/>
            <a:endParaRPr lang="en-US" sz="3200" b="1" dirty="0" smtClean="0"/>
          </a:p>
          <a:p>
            <a:pPr algn="ctr"/>
            <a:r>
              <a:rPr lang="en-US" sz="3200" b="1" dirty="0" smtClean="0"/>
              <a:t>Penn State</a:t>
            </a:r>
            <a:endParaRPr lang="en-US" sz="3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ea typeface="ＭＳ Ｐゴシック" pitchFamily="34" charset="-128"/>
              </a:rPr>
              <a:t>3. Webinars</a:t>
            </a:r>
          </a:p>
        </p:txBody>
      </p:sp>
      <p:sp>
        <p:nvSpPr>
          <p:cNvPr id="3" name="Content Placeholder 2"/>
          <p:cNvSpPr>
            <a:spLocks noGrp="1"/>
          </p:cNvSpPr>
          <p:nvPr>
            <p:ph idx="1"/>
          </p:nvPr>
        </p:nvSpPr>
        <p:spPr/>
        <p:txBody>
          <a:bodyPr/>
          <a:lstStyle/>
          <a:p>
            <a:pPr lvl="1">
              <a:defRPr/>
            </a:pPr>
            <a:r>
              <a:rPr lang="en-US" sz="2000" b="1" dirty="0" smtClean="0">
                <a:solidFill>
                  <a:schemeClr val="bg1">
                    <a:lumMod val="65000"/>
                  </a:schemeClr>
                </a:solidFill>
              </a:rPr>
              <a:t>What are they</a:t>
            </a:r>
          </a:p>
          <a:p>
            <a:pPr lvl="1">
              <a:defRPr/>
            </a:pPr>
            <a:r>
              <a:rPr lang="en-US" sz="2000" dirty="0" smtClean="0">
                <a:solidFill>
                  <a:schemeClr val="bg1">
                    <a:lumMod val="65000"/>
                  </a:schemeClr>
                </a:solidFill>
              </a:rPr>
              <a:t>Who presents them</a:t>
            </a:r>
          </a:p>
          <a:p>
            <a:pPr lvl="1">
              <a:defRPr/>
            </a:pPr>
            <a:r>
              <a:rPr lang="en-US" sz="2000" dirty="0" smtClean="0">
                <a:solidFill>
                  <a:schemeClr val="bg1">
                    <a:lumMod val="65000"/>
                  </a:schemeClr>
                </a:solidFill>
              </a:rPr>
              <a:t>Audience</a:t>
            </a:r>
          </a:p>
          <a:p>
            <a:pPr lvl="1">
              <a:defRPr/>
            </a:pPr>
            <a:r>
              <a:rPr lang="en-US" sz="2000" dirty="0" smtClean="0">
                <a:solidFill>
                  <a:schemeClr val="bg1">
                    <a:lumMod val="65000"/>
                  </a:schemeClr>
                </a:solidFill>
              </a:rPr>
              <a:t>Mechanics </a:t>
            </a:r>
          </a:p>
          <a:p>
            <a:pPr marL="457200" lvl="1" indent="0">
              <a:buFont typeface="Wingdings" pitchFamily="2" charset="2"/>
              <a:buNone/>
              <a:defRPr/>
            </a:pPr>
            <a:endParaRPr lang="en-US" sz="2000" dirty="0" smtClean="0">
              <a:solidFill>
                <a:schemeClr val="bg1">
                  <a:lumMod val="65000"/>
                </a:schemeClr>
              </a:solidFill>
            </a:endParaRPr>
          </a:p>
          <a:p>
            <a:pPr lvl="1">
              <a:defRPr/>
            </a:pPr>
            <a:r>
              <a:rPr lang="en-US" sz="2800" b="1" dirty="0" smtClean="0"/>
              <a:t>Scheduling</a:t>
            </a:r>
          </a:p>
          <a:p>
            <a:pPr lvl="2">
              <a:defRPr/>
            </a:pPr>
            <a:r>
              <a:rPr lang="en-US" sz="2400" b="1" dirty="0" smtClean="0"/>
              <a:t>Not until we confirm there is demand and reach a critical threshold of content and presenters </a:t>
            </a:r>
          </a:p>
          <a:p>
            <a:pPr lvl="2">
              <a:defRPr/>
            </a:pPr>
            <a:r>
              <a:rPr lang="en-US" sz="2400" b="1" dirty="0" smtClean="0"/>
              <a:t>At or after beginning of </a:t>
            </a:r>
            <a:r>
              <a:rPr lang="en-US" sz="2400" b="1" dirty="0" err="1" smtClean="0"/>
              <a:t>INPE</a:t>
            </a:r>
            <a:r>
              <a:rPr lang="en-US" sz="2400" b="1" dirty="0" smtClean="0"/>
              <a:t> eLearning course</a:t>
            </a:r>
          </a:p>
          <a:p>
            <a:pPr lvl="2">
              <a:buNone/>
              <a:defRPr/>
            </a:pPr>
            <a:endParaRPr lang="en-US" sz="2400" b="1" dirty="0" smtClean="0"/>
          </a:p>
          <a:p>
            <a:pPr lvl="2">
              <a:buNone/>
              <a:defRPr/>
            </a:pPr>
            <a:endParaRPr lang="en-US" dirty="0" smtClean="0"/>
          </a:p>
          <a:p>
            <a:pPr marL="457200" lvl="1" indent="0">
              <a:buFont typeface="Wingdings" pitchFamily="2" charset="2"/>
              <a:buNone/>
              <a:defRPr/>
            </a:pPr>
            <a:r>
              <a:rPr lang="en-US" sz="2800" dirty="0"/>
              <a:t>	</a:t>
            </a:r>
            <a:endParaRPr lang="en-US" dirty="0" smtClean="0"/>
          </a:p>
          <a:p>
            <a:pPr>
              <a:defRPr/>
            </a:pPr>
            <a:endParaRPr lang="en-US" dirty="0"/>
          </a:p>
        </p:txBody>
      </p:sp>
      <p:pic>
        <p:nvPicPr>
          <p:cNvPr id="23556" name="Picture 5"/>
          <p:cNvPicPr>
            <a:picLocks noChangeAspect="1" noChangeArrowheads="1"/>
          </p:cNvPicPr>
          <p:nvPr/>
        </p:nvPicPr>
        <p:blipFill>
          <a:blip r:embed="rId2"/>
          <a:srcRect/>
          <a:stretch>
            <a:fillRect/>
          </a:stretch>
        </p:blipFill>
        <p:spPr bwMode="auto">
          <a:xfrm>
            <a:off x="7385050" y="5994400"/>
            <a:ext cx="1082675" cy="6508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ea typeface="ＭＳ Ｐゴシック" pitchFamily="34" charset="-128"/>
              </a:rPr>
              <a:t>4. Discussion</a:t>
            </a:r>
          </a:p>
        </p:txBody>
      </p:sp>
      <p:sp>
        <p:nvSpPr>
          <p:cNvPr id="3" name="Content Placeholder 2"/>
          <p:cNvSpPr>
            <a:spLocks noGrp="1"/>
          </p:cNvSpPr>
          <p:nvPr>
            <p:ph idx="1"/>
          </p:nvPr>
        </p:nvSpPr>
        <p:spPr>
          <a:xfrm>
            <a:off x="838200" y="1747203"/>
            <a:ext cx="8305800" cy="4495800"/>
          </a:xfrm>
        </p:spPr>
        <p:txBody>
          <a:bodyPr/>
          <a:lstStyle/>
          <a:p>
            <a:pPr>
              <a:defRPr/>
            </a:pPr>
            <a:r>
              <a:rPr lang="en-US" dirty="0" smtClean="0"/>
              <a:t>Is this a good activity for </a:t>
            </a:r>
            <a:r>
              <a:rPr lang="en-US" dirty="0" err="1" smtClean="0"/>
              <a:t>WGCBDD</a:t>
            </a:r>
            <a:r>
              <a:rPr lang="en-US" dirty="0" smtClean="0"/>
              <a:t>?</a:t>
            </a:r>
          </a:p>
          <a:p>
            <a:pPr>
              <a:buNone/>
              <a:defRPr/>
            </a:pPr>
            <a:endParaRPr lang="en-US" dirty="0" smtClean="0"/>
          </a:p>
          <a:p>
            <a:pPr>
              <a:defRPr/>
            </a:pPr>
            <a:r>
              <a:rPr lang="en-US" dirty="0" smtClean="0"/>
              <a:t>Is it viable? </a:t>
            </a:r>
          </a:p>
          <a:p>
            <a:pPr lvl="1">
              <a:defRPr/>
            </a:pPr>
            <a:r>
              <a:rPr lang="en-US" b="1" dirty="0" smtClean="0"/>
              <a:t>Funding ?</a:t>
            </a:r>
          </a:p>
          <a:p>
            <a:pPr lvl="1">
              <a:defRPr/>
            </a:pPr>
            <a:r>
              <a:rPr lang="en-US" b="1" dirty="0" smtClean="0"/>
              <a:t>Content ?</a:t>
            </a:r>
          </a:p>
          <a:p>
            <a:pPr lvl="1">
              <a:defRPr/>
            </a:pPr>
            <a:r>
              <a:rPr lang="en-US" b="1" dirty="0" smtClean="0"/>
              <a:t>Presenters ?</a:t>
            </a:r>
          </a:p>
          <a:p>
            <a:pPr lvl="1">
              <a:defRPr/>
            </a:pPr>
            <a:r>
              <a:rPr lang="en-US" b="1" dirty="0" smtClean="0"/>
              <a:t>Demand ?</a:t>
            </a:r>
          </a:p>
          <a:p>
            <a:pPr lvl="1">
              <a:defRPr/>
            </a:pPr>
            <a:endParaRPr lang="en-US" dirty="0" smtClean="0"/>
          </a:p>
        </p:txBody>
      </p:sp>
      <p:pic>
        <p:nvPicPr>
          <p:cNvPr id="24580" name="Picture 5"/>
          <p:cNvPicPr>
            <a:picLocks noChangeAspect="1" noChangeArrowheads="1"/>
          </p:cNvPicPr>
          <p:nvPr/>
        </p:nvPicPr>
        <p:blipFill>
          <a:blip r:embed="rId2"/>
          <a:srcRect/>
          <a:stretch>
            <a:fillRect/>
          </a:stretch>
        </p:blipFill>
        <p:spPr bwMode="auto">
          <a:xfrm>
            <a:off x="7385050" y="5994400"/>
            <a:ext cx="1082675" cy="6508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2188" y="1406525"/>
            <a:ext cx="8305800" cy="2663825"/>
          </a:xfrm>
        </p:spPr>
        <p:txBody>
          <a:bodyPr/>
          <a:lstStyle/>
          <a:p>
            <a:pPr algn="ctr">
              <a:lnSpc>
                <a:spcPct val="150000"/>
              </a:lnSpc>
              <a:buFont typeface="Wingdings" pitchFamily="2" charset="2"/>
              <a:buNone/>
              <a:defRPr/>
            </a:pPr>
            <a:r>
              <a:rPr lang="en-US" sz="4000" dirty="0" smtClean="0"/>
              <a:t>Thank </a:t>
            </a:r>
            <a:r>
              <a:rPr lang="en-US" sz="4000" dirty="0" smtClean="0"/>
              <a:t>you</a:t>
            </a:r>
            <a:endParaRPr lang="en-US" sz="4000" dirty="0" smtClean="0"/>
          </a:p>
        </p:txBody>
      </p:sp>
      <p:sp>
        <p:nvSpPr>
          <p:cNvPr id="31747" name="TextBox 3"/>
          <p:cNvSpPr txBox="1">
            <a:spLocks noChangeArrowheads="1"/>
          </p:cNvSpPr>
          <p:nvPr/>
        </p:nvSpPr>
        <p:spPr bwMode="auto">
          <a:xfrm>
            <a:off x="3863975" y="4902200"/>
            <a:ext cx="5080000" cy="830263"/>
          </a:xfrm>
          <a:prstGeom prst="rect">
            <a:avLst/>
          </a:prstGeom>
          <a:noFill/>
          <a:ln w="9525">
            <a:noFill/>
            <a:miter lim="800000"/>
            <a:headEnd/>
            <a:tailEnd/>
          </a:ln>
        </p:spPr>
        <p:txBody>
          <a:bodyPr>
            <a:spAutoFit/>
          </a:bodyPr>
          <a:lstStyle/>
          <a:p>
            <a:pPr algn="ctr"/>
            <a:r>
              <a:rPr lang="en-US" sz="2400" b="1">
                <a:solidFill>
                  <a:schemeClr val="bg1"/>
                </a:solidFill>
              </a:rPr>
              <a:t>Eric C. Wood</a:t>
            </a:r>
          </a:p>
          <a:p>
            <a:pPr algn="ctr"/>
            <a:r>
              <a:rPr lang="en-US" sz="2400" b="1">
                <a:solidFill>
                  <a:schemeClr val="bg1"/>
                </a:solidFill>
              </a:rPr>
              <a:t>woodec@usgs.gov</a:t>
            </a:r>
          </a:p>
        </p:txBody>
      </p:sp>
      <p:pic>
        <p:nvPicPr>
          <p:cNvPr id="31748" name="Picture 2"/>
          <p:cNvPicPr>
            <a:picLocks noChangeAspect="1" noChangeArrowheads="1"/>
          </p:cNvPicPr>
          <p:nvPr/>
        </p:nvPicPr>
        <p:blipFill>
          <a:blip r:embed="rId3"/>
          <a:srcRect l="56206" t="35950" r="4021" b="9232"/>
          <a:stretch>
            <a:fillRect/>
          </a:stretch>
        </p:blipFill>
        <p:spPr bwMode="auto">
          <a:xfrm>
            <a:off x="419100" y="1406525"/>
            <a:ext cx="3265488" cy="3802063"/>
          </a:xfrm>
          <a:prstGeom prst="rect">
            <a:avLst/>
          </a:prstGeom>
          <a:noFill/>
          <a:ln w="12700" algn="ctr">
            <a:solidFill>
              <a:schemeClr val="tx1"/>
            </a:solidFill>
            <a:miter lim="800000"/>
            <a:headEnd/>
            <a:tailEnd/>
          </a:ln>
        </p:spPr>
      </p:pic>
      <p:pic>
        <p:nvPicPr>
          <p:cNvPr id="31749" name="Picture 5"/>
          <p:cNvPicPr>
            <a:picLocks noChangeAspect="1" noChangeArrowheads="1"/>
          </p:cNvPicPr>
          <p:nvPr/>
        </p:nvPicPr>
        <p:blipFill>
          <a:blip r:embed="rId4"/>
          <a:srcRect/>
          <a:stretch>
            <a:fillRect/>
          </a:stretch>
        </p:blipFill>
        <p:spPr bwMode="auto">
          <a:xfrm>
            <a:off x="7385050" y="5994400"/>
            <a:ext cx="1082675" cy="6508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6" descr="landsat_lena_delta"/>
          <p:cNvPicPr>
            <a:picLocks noChangeAspect="1" noChangeArrowheads="1"/>
          </p:cNvPicPr>
          <p:nvPr/>
        </p:nvPicPr>
        <p:blipFill>
          <a:blip r:embed="rId3"/>
          <a:srcRect/>
          <a:stretch>
            <a:fillRect/>
          </a:stretch>
        </p:blipFill>
        <p:spPr bwMode="auto">
          <a:xfrm>
            <a:off x="0" y="0"/>
            <a:ext cx="5684838" cy="4000500"/>
          </a:xfrm>
          <a:prstGeom prst="rect">
            <a:avLst/>
          </a:prstGeom>
          <a:noFill/>
          <a:ln w="9525">
            <a:noFill/>
            <a:miter lim="800000"/>
            <a:headEnd/>
            <a:tailEnd/>
          </a:ln>
        </p:spPr>
      </p:pic>
      <p:pic>
        <p:nvPicPr>
          <p:cNvPr id="6147" name="Imagem 7" descr="terra_amazon1.jpg"/>
          <p:cNvPicPr>
            <a:picLocks noChangeAspect="1"/>
          </p:cNvPicPr>
          <p:nvPr/>
        </p:nvPicPr>
        <p:blipFill>
          <a:blip r:embed="rId4"/>
          <a:srcRect/>
          <a:stretch>
            <a:fillRect/>
          </a:stretch>
        </p:blipFill>
        <p:spPr bwMode="auto">
          <a:xfrm>
            <a:off x="3714750" y="0"/>
            <a:ext cx="5429250" cy="4071938"/>
          </a:xfrm>
          <a:prstGeom prst="rect">
            <a:avLst/>
          </a:prstGeom>
          <a:noFill/>
          <a:ln w="9525">
            <a:noFill/>
            <a:miter lim="800000"/>
            <a:headEnd/>
            <a:tailEnd/>
          </a:ln>
        </p:spPr>
      </p:pic>
      <p:pic>
        <p:nvPicPr>
          <p:cNvPr id="6148" name="Picture 2"/>
          <p:cNvPicPr>
            <a:picLocks noChangeAspect="1" noChangeArrowheads="1"/>
          </p:cNvPicPr>
          <p:nvPr/>
        </p:nvPicPr>
        <p:blipFill>
          <a:blip r:embed="rId5"/>
          <a:srcRect/>
          <a:stretch>
            <a:fillRect/>
          </a:stretch>
        </p:blipFill>
        <p:spPr bwMode="auto">
          <a:xfrm>
            <a:off x="2786063" y="3929063"/>
            <a:ext cx="3927475" cy="2928937"/>
          </a:xfrm>
          <a:prstGeom prst="rect">
            <a:avLst/>
          </a:prstGeom>
          <a:noFill/>
          <a:ln w="9525">
            <a:noFill/>
            <a:miter lim="800000"/>
            <a:headEnd/>
            <a:tailEnd/>
          </a:ln>
        </p:spPr>
      </p:pic>
      <p:sp>
        <p:nvSpPr>
          <p:cNvPr id="9222" name="Text Box 3"/>
          <p:cNvSpPr txBox="1">
            <a:spLocks noChangeArrowheads="1"/>
          </p:cNvSpPr>
          <p:nvPr/>
        </p:nvSpPr>
        <p:spPr bwMode="auto">
          <a:xfrm>
            <a:off x="1000125" y="3000375"/>
            <a:ext cx="7651750" cy="1200150"/>
          </a:xfrm>
          <a:prstGeom prst="rect">
            <a:avLst/>
          </a:prstGeom>
          <a:solidFill>
            <a:srgbClr val="FFFFCC"/>
          </a:solidFill>
          <a:ln>
            <a:noFill/>
          </a:ln>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20000"/>
              </a:spcBef>
              <a:buClr>
                <a:srgbClr val="00007D"/>
              </a:buClr>
              <a:buSzPct val="75000"/>
              <a:buFont typeface="Wingdings" charset="0"/>
              <a:buNone/>
              <a:defRPr/>
            </a:pPr>
            <a:r>
              <a:rPr lang="en-US" sz="3600" b="1" dirty="0" smtClean="0">
                <a:solidFill>
                  <a:schemeClr val="tx2">
                    <a:lumMod val="50000"/>
                  </a:schemeClr>
                </a:solidFill>
                <a:latin typeface="Calibri" charset="0"/>
              </a:rPr>
              <a:t>Data democracy = open access to  data + software/tools + capacity</a:t>
            </a:r>
            <a:endParaRPr lang="en-US" sz="3600" dirty="0" smtClean="0">
              <a:solidFill>
                <a:schemeClr val="tx2">
                  <a:lumMod val="50000"/>
                </a:schemeClr>
              </a:solidFill>
              <a:latin typeface="Calibri"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39725" y="231775"/>
            <a:ext cx="8305800" cy="842963"/>
          </a:xfrm>
        </p:spPr>
        <p:txBody>
          <a:bodyPr/>
          <a:lstStyle/>
          <a:p>
            <a:r>
              <a:rPr lang="en-US" smtClean="0">
                <a:ea typeface="ＭＳ Ｐゴシック" pitchFamily="34" charset="-128"/>
              </a:rPr>
              <a:t>2. Why Webinars</a:t>
            </a:r>
          </a:p>
        </p:txBody>
      </p:sp>
      <p:sp>
        <p:nvSpPr>
          <p:cNvPr id="3" name="Content Placeholder 2"/>
          <p:cNvSpPr>
            <a:spLocks noGrp="1"/>
          </p:cNvSpPr>
          <p:nvPr>
            <p:ph idx="1"/>
          </p:nvPr>
        </p:nvSpPr>
        <p:spPr/>
        <p:txBody>
          <a:bodyPr/>
          <a:lstStyle/>
          <a:p>
            <a:pPr>
              <a:buNone/>
              <a:defRPr/>
            </a:pPr>
            <a:r>
              <a:rPr lang="en-US" i="1" dirty="0" smtClean="0"/>
              <a:t>Webinar = internet </a:t>
            </a:r>
            <a:r>
              <a:rPr lang="en-US" i="1" dirty="0" smtClean="0">
                <a:solidFill>
                  <a:srgbClr val="FFC000"/>
                </a:solidFill>
              </a:rPr>
              <a:t>web</a:t>
            </a:r>
            <a:r>
              <a:rPr lang="en-US" i="1" dirty="0" smtClean="0"/>
              <a:t>-based sem</a:t>
            </a:r>
            <a:r>
              <a:rPr lang="en-US" i="1" dirty="0" smtClean="0">
                <a:solidFill>
                  <a:srgbClr val="FFC000"/>
                </a:solidFill>
              </a:rPr>
              <a:t>inar</a:t>
            </a:r>
            <a:endParaRPr lang="en-US" i="1" dirty="0" smtClean="0"/>
          </a:p>
          <a:p>
            <a:pPr>
              <a:buNone/>
              <a:defRPr/>
            </a:pPr>
            <a:endParaRPr lang="en-US" dirty="0" smtClean="0"/>
          </a:p>
          <a:p>
            <a:pPr>
              <a:defRPr/>
            </a:pPr>
            <a:r>
              <a:rPr lang="en-US" dirty="0" smtClean="0"/>
              <a:t>Cost (travel, facilities, etc.)</a:t>
            </a:r>
          </a:p>
          <a:p>
            <a:pPr>
              <a:defRPr/>
            </a:pPr>
            <a:r>
              <a:rPr lang="en-US" dirty="0" smtClean="0"/>
              <a:t>Number of people “reached”</a:t>
            </a:r>
          </a:p>
          <a:p>
            <a:pPr>
              <a:defRPr/>
            </a:pPr>
            <a:r>
              <a:rPr lang="en-US" dirty="0" smtClean="0"/>
              <a:t>Can continue regionalization without 3-5 year repeat cycles</a:t>
            </a:r>
          </a:p>
          <a:p>
            <a:pPr>
              <a:defRPr/>
            </a:pPr>
            <a:r>
              <a:rPr lang="en-US" dirty="0" smtClean="0"/>
              <a:t>Another way people expect to receive information</a:t>
            </a:r>
          </a:p>
          <a:p>
            <a:pPr>
              <a:defRPr/>
            </a:pPr>
            <a:r>
              <a:rPr lang="en-US" dirty="0" smtClean="0"/>
              <a:t>Acceptable to “change agents”</a:t>
            </a:r>
          </a:p>
          <a:p>
            <a:pPr>
              <a:buNone/>
              <a:defRPr/>
            </a:pPr>
            <a:endParaRPr lang="en-US" dirty="0"/>
          </a:p>
        </p:txBody>
      </p:sp>
      <p:pic>
        <p:nvPicPr>
          <p:cNvPr id="9220" name="Picture 5"/>
          <p:cNvPicPr>
            <a:picLocks noChangeAspect="1" noChangeArrowheads="1"/>
          </p:cNvPicPr>
          <p:nvPr/>
        </p:nvPicPr>
        <p:blipFill>
          <a:blip r:embed="rId2"/>
          <a:srcRect/>
          <a:stretch>
            <a:fillRect/>
          </a:stretch>
        </p:blipFill>
        <p:spPr bwMode="auto">
          <a:xfrm>
            <a:off x="7385050" y="5994400"/>
            <a:ext cx="1082675" cy="6508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ea typeface="ＭＳ Ｐゴシック" pitchFamily="34" charset="-128"/>
              </a:rPr>
              <a:t>3. Webinars</a:t>
            </a:r>
          </a:p>
        </p:txBody>
      </p:sp>
      <p:sp>
        <p:nvSpPr>
          <p:cNvPr id="3" name="Content Placeholder 2"/>
          <p:cNvSpPr>
            <a:spLocks noGrp="1"/>
          </p:cNvSpPr>
          <p:nvPr>
            <p:ph idx="1"/>
          </p:nvPr>
        </p:nvSpPr>
        <p:spPr>
          <a:xfrm>
            <a:off x="381000" y="1001468"/>
            <a:ext cx="8305800" cy="4495800"/>
          </a:xfrm>
        </p:spPr>
        <p:txBody>
          <a:bodyPr/>
          <a:lstStyle/>
          <a:p>
            <a:pPr lvl="1">
              <a:defRPr/>
            </a:pPr>
            <a:r>
              <a:rPr lang="en-US" sz="2800" b="1" dirty="0" smtClean="0">
                <a:solidFill>
                  <a:schemeClr val="bg1">
                    <a:lumMod val="95000"/>
                  </a:schemeClr>
                </a:solidFill>
              </a:rPr>
              <a:t>What are </a:t>
            </a:r>
            <a:r>
              <a:rPr lang="en-US" sz="2800" b="1" dirty="0" smtClean="0">
                <a:solidFill>
                  <a:schemeClr val="bg1">
                    <a:lumMod val="95000"/>
                  </a:schemeClr>
                </a:solidFill>
              </a:rPr>
              <a:t>they (in the CEOS context) ?</a:t>
            </a:r>
            <a:endParaRPr lang="en-US" sz="2800" b="1" dirty="0" smtClean="0">
              <a:solidFill>
                <a:schemeClr val="bg1">
                  <a:lumMod val="95000"/>
                </a:schemeClr>
              </a:solidFill>
            </a:endParaRPr>
          </a:p>
          <a:p>
            <a:pPr lvl="2">
              <a:defRPr/>
            </a:pPr>
            <a:r>
              <a:rPr lang="en-US" sz="2400" b="1" dirty="0" smtClean="0">
                <a:solidFill>
                  <a:schemeClr val="bg1">
                    <a:lumMod val="95000"/>
                  </a:schemeClr>
                </a:solidFill>
              </a:rPr>
              <a:t>Threads </a:t>
            </a:r>
            <a:r>
              <a:rPr lang="en-US" sz="2400" b="1" dirty="0" smtClean="0">
                <a:solidFill>
                  <a:schemeClr val="bg1">
                    <a:lumMod val="95000"/>
                  </a:schemeClr>
                </a:solidFill>
              </a:rPr>
              <a:t>(forests, food security, disaster, climate change impacts, etc.)</a:t>
            </a:r>
            <a:endParaRPr lang="en-US" sz="2400" b="1" dirty="0" smtClean="0">
              <a:solidFill>
                <a:schemeClr val="bg1">
                  <a:lumMod val="95000"/>
                </a:schemeClr>
              </a:solidFill>
            </a:endParaRPr>
          </a:p>
          <a:p>
            <a:pPr lvl="2">
              <a:defRPr/>
            </a:pPr>
            <a:r>
              <a:rPr lang="en-US" sz="2400" b="1" dirty="0" smtClean="0">
                <a:solidFill>
                  <a:schemeClr val="bg1">
                    <a:lumMod val="95000"/>
                  </a:schemeClr>
                </a:solidFill>
              </a:rPr>
              <a:t>Datasets and tools from CEOS members</a:t>
            </a:r>
          </a:p>
          <a:p>
            <a:pPr lvl="2">
              <a:defRPr/>
            </a:pPr>
            <a:r>
              <a:rPr lang="en-US" sz="2400" b="1" dirty="0" smtClean="0">
                <a:solidFill>
                  <a:schemeClr val="bg1">
                    <a:lumMod val="95000"/>
                  </a:schemeClr>
                </a:solidFill>
              </a:rPr>
              <a:t>Utilize libraries/archives of member’s  webinars series (e.g</a:t>
            </a:r>
            <a:r>
              <a:rPr lang="en-US" sz="2400" b="1" dirty="0" smtClean="0">
                <a:solidFill>
                  <a:schemeClr val="bg1">
                    <a:lumMod val="95000"/>
                  </a:schemeClr>
                </a:solidFill>
              </a:rPr>
              <a:t>. </a:t>
            </a:r>
            <a:r>
              <a:rPr lang="en-US" sz="2400" b="1" dirty="0" err="1" smtClean="0">
                <a:solidFill>
                  <a:schemeClr val="bg1">
                    <a:lumMod val="95000"/>
                  </a:schemeClr>
                </a:solidFill>
              </a:rPr>
              <a:t>EUMETSAT</a:t>
            </a:r>
            <a:r>
              <a:rPr lang="en-US" sz="2400" b="1" dirty="0" smtClean="0">
                <a:solidFill>
                  <a:schemeClr val="bg1">
                    <a:lumMod val="95000"/>
                  </a:schemeClr>
                </a:solidFill>
              </a:rPr>
              <a:t>)</a:t>
            </a:r>
          </a:p>
          <a:p>
            <a:pPr lvl="2">
              <a:defRPr/>
            </a:pPr>
            <a:r>
              <a:rPr lang="en-US" sz="2400" b="1" dirty="0" smtClean="0">
                <a:solidFill>
                  <a:schemeClr val="bg1">
                    <a:lumMod val="95000"/>
                  </a:schemeClr>
                </a:solidFill>
              </a:rPr>
              <a:t>Libraries/archives of regional collaborators </a:t>
            </a:r>
          </a:p>
          <a:p>
            <a:pPr lvl="2">
              <a:defRPr/>
            </a:pPr>
            <a:r>
              <a:rPr lang="en-US" sz="2400" b="1" dirty="0" smtClean="0">
                <a:solidFill>
                  <a:schemeClr val="bg1">
                    <a:lumMod val="95000"/>
                  </a:schemeClr>
                </a:solidFill>
              </a:rPr>
              <a:t>Build capacity of both </a:t>
            </a:r>
            <a:r>
              <a:rPr lang="en-US" sz="2400" b="1" dirty="0" smtClean="0">
                <a:solidFill>
                  <a:schemeClr val="bg1">
                    <a:lumMod val="95000"/>
                  </a:schemeClr>
                </a:solidFill>
              </a:rPr>
              <a:t>presenters</a:t>
            </a:r>
            <a:r>
              <a:rPr lang="en-US" sz="2400" b="1" dirty="0" smtClean="0">
                <a:solidFill>
                  <a:schemeClr val="bg1">
                    <a:lumMod val="95000"/>
                  </a:schemeClr>
                </a:solidFill>
              </a:rPr>
              <a:t> </a:t>
            </a:r>
            <a:r>
              <a:rPr lang="en-US" sz="2400" b="1" dirty="0" smtClean="0">
                <a:solidFill>
                  <a:schemeClr val="bg1">
                    <a:lumMod val="95000"/>
                  </a:schemeClr>
                </a:solidFill>
              </a:rPr>
              <a:t>and users</a:t>
            </a:r>
          </a:p>
          <a:p>
            <a:pPr lvl="1">
              <a:defRPr/>
            </a:pPr>
            <a:r>
              <a:rPr lang="en-US" sz="2000" dirty="0" smtClean="0">
                <a:solidFill>
                  <a:schemeClr val="bg1">
                    <a:lumMod val="65000"/>
                  </a:schemeClr>
                </a:solidFill>
              </a:rPr>
              <a:t>Who presents them</a:t>
            </a:r>
          </a:p>
          <a:p>
            <a:pPr lvl="1">
              <a:defRPr/>
            </a:pPr>
            <a:r>
              <a:rPr lang="en-US" sz="2000" dirty="0" smtClean="0">
                <a:solidFill>
                  <a:schemeClr val="bg1">
                    <a:lumMod val="65000"/>
                  </a:schemeClr>
                </a:solidFill>
              </a:rPr>
              <a:t>Audience</a:t>
            </a:r>
          </a:p>
          <a:p>
            <a:pPr lvl="1">
              <a:defRPr/>
            </a:pPr>
            <a:r>
              <a:rPr lang="en-US" sz="2000" dirty="0" smtClean="0">
                <a:solidFill>
                  <a:schemeClr val="bg1">
                    <a:lumMod val="65000"/>
                  </a:schemeClr>
                </a:solidFill>
              </a:rPr>
              <a:t>Mechanics </a:t>
            </a:r>
          </a:p>
          <a:p>
            <a:pPr lvl="1">
              <a:defRPr/>
            </a:pPr>
            <a:r>
              <a:rPr lang="en-US" sz="2000" dirty="0" smtClean="0">
                <a:solidFill>
                  <a:schemeClr val="bg1">
                    <a:lumMod val="65000"/>
                  </a:schemeClr>
                </a:solidFill>
              </a:rPr>
              <a:t>Scheduling</a:t>
            </a:r>
          </a:p>
          <a:p>
            <a:pPr>
              <a:defRPr/>
            </a:pPr>
            <a:endParaRPr lang="en-US" dirty="0"/>
          </a:p>
        </p:txBody>
      </p:sp>
      <p:pic>
        <p:nvPicPr>
          <p:cNvPr id="10244" name="Picture 5"/>
          <p:cNvPicPr>
            <a:picLocks noChangeAspect="1" noChangeArrowheads="1"/>
          </p:cNvPicPr>
          <p:nvPr/>
        </p:nvPicPr>
        <p:blipFill>
          <a:blip r:embed="rId2"/>
          <a:srcRect/>
          <a:stretch>
            <a:fillRect/>
          </a:stretch>
        </p:blipFill>
        <p:spPr bwMode="auto">
          <a:xfrm>
            <a:off x="7385050" y="5994400"/>
            <a:ext cx="1082675" cy="650875"/>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6117" t="11699" r="3828" b="1912"/>
          <a:stretch>
            <a:fillRect/>
          </a:stretch>
        </p:blipFill>
        <p:spPr bwMode="auto">
          <a:xfrm>
            <a:off x="0" y="0"/>
            <a:ext cx="9043988" cy="6858000"/>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6261" t="12599" r="3687" b="1912"/>
          <a:stretch>
            <a:fillRect/>
          </a:stretch>
        </p:blipFill>
        <p:spPr bwMode="auto">
          <a:xfrm>
            <a:off x="0" y="0"/>
            <a:ext cx="9139238" cy="6858000"/>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Sync with GEO</a:t>
            </a:r>
            <a:endParaRPr lang="en-US" dirty="0"/>
          </a:p>
        </p:txBody>
      </p:sp>
      <p:sp>
        <p:nvSpPr>
          <p:cNvPr id="3" name="Content Placeholder 2"/>
          <p:cNvSpPr>
            <a:spLocks noGrp="1"/>
          </p:cNvSpPr>
          <p:nvPr>
            <p:ph idx="1"/>
          </p:nvPr>
        </p:nvSpPr>
        <p:spPr/>
        <p:txBody>
          <a:bodyPr/>
          <a:lstStyle/>
          <a:p>
            <a:r>
              <a:rPr lang="en-US" dirty="0" smtClean="0"/>
              <a:t>GEO Capacity Building </a:t>
            </a:r>
          </a:p>
          <a:p>
            <a:pPr lvl="1"/>
            <a:r>
              <a:rPr lang="en-US" dirty="0" smtClean="0"/>
              <a:t>Developing Institutional and Individual Capacity (ID02/C1,C2)</a:t>
            </a:r>
          </a:p>
          <a:p>
            <a:r>
              <a:rPr lang="en-US" dirty="0" smtClean="0"/>
              <a:t>CEOS Lead on 19 of 60 GEO components (see list)</a:t>
            </a:r>
          </a:p>
          <a:p>
            <a:r>
              <a:rPr lang="en-US" dirty="0" smtClean="0"/>
              <a:t>11 chosen for CEOS level “contribution” (see list)</a:t>
            </a:r>
            <a:endParaRPr lang="en-US" dirty="0"/>
          </a:p>
        </p:txBody>
      </p:sp>
    </p:spTree>
  </p:cSld>
  <p:clrMapOvr>
    <a:masterClrMapping/>
  </p:clrMapOvr>
</p:sld>
</file>

<file path=ppt/theme/theme1.xml><?xml version="1.0" encoding="utf-8"?>
<a:theme xmlns:a="http://schemas.openxmlformats.org/drawingml/2006/main" name="green-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gree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pitchFamily="-107" charset="0"/>
          </a:defRPr>
        </a:defPPr>
      </a:lstStyle>
    </a:lnDef>
  </a:objectDefaults>
  <a:extraClrSchemeLst>
    <a:extraClrScheme>
      <a:clrScheme name="green-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een-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een-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een-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een-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een-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een-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green-gray-template</Template>
  <TotalTime>8364</TotalTime>
  <Pages>4</Pages>
  <Words>540</Words>
  <Application>Microsoft Office PowerPoint</Application>
  <PresentationFormat>On-screen Show (4:3)</PresentationFormat>
  <Paragraphs>140</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green-template</vt:lpstr>
      <vt:lpstr>Slide 1</vt:lpstr>
      <vt:lpstr>Overview</vt:lpstr>
      <vt:lpstr>1. Background (WG Edu to CBDD)</vt:lpstr>
      <vt:lpstr>Slide 4</vt:lpstr>
      <vt:lpstr>2. Why Webinars</vt:lpstr>
      <vt:lpstr>3. Webinars</vt:lpstr>
      <vt:lpstr>Slide 7</vt:lpstr>
      <vt:lpstr>Slide 8</vt:lpstr>
      <vt:lpstr>Working in Sync with GEO</vt:lpstr>
      <vt:lpstr>DD “supported” by  USGS/EROS </vt:lpstr>
      <vt:lpstr>Slide 11</vt:lpstr>
      <vt:lpstr>Slide 12</vt:lpstr>
      <vt:lpstr>Slide 13</vt:lpstr>
      <vt:lpstr>Slide 14</vt:lpstr>
      <vt:lpstr>Slide 15</vt:lpstr>
      <vt:lpstr>Slide 16</vt:lpstr>
      <vt:lpstr>Slide 17</vt:lpstr>
      <vt:lpstr>Slide 18</vt:lpstr>
      <vt:lpstr>Slide 19</vt:lpstr>
      <vt:lpstr>Slide 20</vt:lpstr>
      <vt:lpstr>3. Webinars</vt:lpstr>
      <vt:lpstr>Slide 22</vt:lpstr>
      <vt:lpstr>Slide 23</vt:lpstr>
      <vt:lpstr>Slide 24</vt:lpstr>
      <vt:lpstr>Slide 25</vt:lpstr>
      <vt:lpstr>3. Webinars</vt:lpstr>
      <vt:lpstr>Under-served Communities</vt:lpstr>
      <vt:lpstr>3. Webinars</vt:lpstr>
      <vt:lpstr>Slide 29</vt:lpstr>
      <vt:lpstr>Slide 30</vt:lpstr>
      <vt:lpstr>Slide 31</vt:lpstr>
      <vt:lpstr>Slide 32</vt:lpstr>
      <vt:lpstr>Slide 33</vt:lpstr>
      <vt:lpstr>Slide 34</vt:lpstr>
      <vt:lpstr>3. Webinars</vt:lpstr>
      <vt:lpstr>4. Discussion</vt:lpstr>
      <vt:lpstr>Slide 37</vt:lpstr>
    </vt:vector>
  </TitlesOfParts>
  <Company>USGS/EROS Data Center</Company>
  <LinksUpToDate>false</LinksUpToDate>
  <SharedDoc>false</SharedDoc>
  <HyperlinkBase>http://www.usgs.gov/visual-id/specs/slides/slide.html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Presentation format with USGS Visual Identity</dc:subject>
  <dc:creator>Jan Nelson</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Eric Wood</cp:lastModifiedBy>
  <cp:revision>360</cp:revision>
  <cp:lastPrinted>1998-03-23T17:09:44Z</cp:lastPrinted>
  <dcterms:created xsi:type="dcterms:W3CDTF">2011-02-09T17:37:07Z</dcterms:created>
  <dcterms:modified xsi:type="dcterms:W3CDTF">2012-02-29T14:27:52Z</dcterms:modified>
</cp:coreProperties>
</file>