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0" r:id="rId2"/>
    <p:sldId id="328" r:id="rId3"/>
    <p:sldId id="340" r:id="rId4"/>
    <p:sldId id="341" r:id="rId5"/>
    <p:sldId id="342" r:id="rId6"/>
    <p:sldId id="343" r:id="rId7"/>
    <p:sldId id="352" r:id="rId8"/>
    <p:sldId id="339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36" r:id="rId1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FF66"/>
    <a:srgbClr val="32928D"/>
    <a:srgbClr val="261416"/>
    <a:srgbClr val="050715"/>
    <a:srgbClr val="333399"/>
    <a:srgbClr val="339966"/>
    <a:srgbClr val="2E8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6641" autoAdjust="0"/>
    <p:restoredTop sz="73136" autoAdjust="0"/>
  </p:normalViewPr>
  <p:slideViewPr>
    <p:cSldViewPr>
      <p:cViewPr varScale="1">
        <p:scale>
          <a:sx n="90" d="100"/>
          <a:sy n="90" d="100"/>
        </p:scale>
        <p:origin x="-193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66" y="-8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B7D0C9C3-9C34-4707-BB37-AD785BB16E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12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28650" lvl="1" indent="-171450">
              <a:buFont typeface="Arial" pitchFamily="34" charset="0"/>
              <a:buChar char="•"/>
            </a:pPr>
            <a:endParaRPr lang="en-US" sz="18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83DF61-A367-4BFE-BD5C-58F10F1D88FB}" type="slidenum">
              <a:rPr lang="en-US" smtClean="0">
                <a:latin typeface="Times New Roman" pitchFamily="18" charset="0"/>
                <a:ea typeface="ＭＳ Ｐゴシック" charset="-128"/>
              </a:rPr>
              <a:pPr/>
              <a:t>2</a:t>
            </a:fld>
            <a:endParaRPr lang="en-US" smtClean="0"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0C9C3-9C34-4707-BB37-AD785BB16E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1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A29223-CF21-400D-813A-8B52F62C31F9}" type="slidenum">
              <a:rPr lang="en-US"/>
              <a:pPr/>
              <a:t>9</a:t>
            </a:fld>
            <a:endParaRPr lang="en-US"/>
          </a:p>
        </p:txBody>
      </p:sp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1" tIns="46150" rIns="92301" bIns="46150" anchor="b"/>
          <a:lstStyle/>
          <a:p>
            <a:pPr algn="r" defTabSz="920750"/>
            <a:fld id="{85DECFAE-D33D-4372-BDBF-09A98E67BF3A}" type="slidenum">
              <a:rPr lang="ja-JP" altLang="en-US" sz="1200"/>
              <a:pPr algn="r" defTabSz="920750"/>
              <a:t>9</a:t>
            </a:fld>
            <a:endParaRPr lang="en-US" altLang="ja-JP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47700"/>
            <a:ext cx="4573588" cy="34305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4900" y="4229100"/>
            <a:ext cx="4876800" cy="4343400"/>
          </a:xfrm>
        </p:spPr>
        <p:txBody>
          <a:bodyPr lIns="92301" tIns="46150" rIns="92301" bIns="46150"/>
          <a:lstStyle/>
          <a:p>
            <a:endParaRPr lang="ja-JP" altLang="en-US"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C7BDD-8878-4D24-867B-5238DA4B113A}" type="slidenum">
              <a:rPr lang="en-US"/>
              <a:pPr/>
              <a:t>11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000" b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CD39F2-0A8E-46E4-8F01-A9B6473C0A46}" type="slidenum">
              <a:rPr lang="en-US"/>
              <a:pPr/>
              <a:t>12</a:t>
            </a:fld>
            <a:endParaRPr lang="en-US"/>
          </a:p>
        </p:txBody>
      </p:sp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89" tIns="46144" rIns="92289" bIns="46144" anchor="b"/>
          <a:lstStyle/>
          <a:p>
            <a:pPr algn="r" defTabSz="922338"/>
            <a:fld id="{894D2876-2193-44A5-880E-FE20C0B872A6}" type="slidenum">
              <a:rPr lang="en-US" sz="1200">
                <a:ea typeface="ＭＳ Ｐゴシック" charset="-128"/>
              </a:rPr>
              <a:pPr algn="r" defTabSz="922338"/>
              <a:t>12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289" tIns="46144" rIns="92289" bIns="4614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0C9C3-9C34-4707-BB37-AD785BB16E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b="0" dirty="0" smtClean="0"/>
              <a:t>ECVs are required to support the work of the UNFCCC and the IPCC and thereby GEO. </a:t>
            </a:r>
          </a:p>
          <a:p>
            <a:pPr>
              <a:buFont typeface="Arial" pitchFamily="34" charset="0"/>
              <a:buChar char="•"/>
            </a:pPr>
            <a:r>
              <a:rPr lang="en-US" sz="1200" b="0" dirty="0" smtClean="0"/>
              <a:t>ECVs are technically and economically feasible for systematic observation. </a:t>
            </a:r>
          </a:p>
          <a:p>
            <a:pPr>
              <a:buFont typeface="Arial" pitchFamily="34" charset="0"/>
              <a:buChar char="•"/>
            </a:pPr>
            <a:r>
              <a:rPr lang="en-US" sz="1200" b="0" dirty="0" smtClean="0"/>
              <a:t>These variables require international exchange to access both current and historical observations. </a:t>
            </a:r>
          </a:p>
          <a:p>
            <a:pPr>
              <a:buFont typeface="Arial" pitchFamily="34" charset="0"/>
              <a:buChar char="•"/>
            </a:pPr>
            <a:r>
              <a:rPr lang="en-US" sz="1200" b="0" dirty="0" smtClean="0"/>
              <a:t>Currently, there are 48 ECVs as shown in the table (as detailed in the 2010 Update</a:t>
            </a:r>
            <a:r>
              <a:rPr lang="en-US" sz="1200" b="0" baseline="0" dirty="0" smtClean="0"/>
              <a:t> to the GCOS Implementation Plan)</a:t>
            </a:r>
            <a:r>
              <a:rPr lang="en-US" sz="1200" b="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1200" b="0" dirty="0" smtClean="0"/>
              <a:t>Additional variables required for research purposes have not been included.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0C9C3-9C34-4707-BB37-AD785BB16E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3BB5E1-E975-4D2A-B3E2-3361CDADB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45814D-89CE-4F29-A46F-EF6DEA74CC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D05E17-EC29-4803-B6C2-F9A3C7CB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0" y="1143000"/>
            <a:ext cx="9144000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48768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E56380-59B3-45B0-BED8-7BA067D9D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E7E44A-95A4-4D84-B060-74C5DA960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110E6C-A75E-440E-9D6B-E9A662EE32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E05DF9-0574-481A-97A8-D4789E1589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E29E69-AD07-48C3-A02E-6710B3EE3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46E32B-F463-42EC-9ED1-468A0A634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517F23-C24F-4816-B9DD-4554AE9B80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E60497-76B8-4F6C-A496-0298444318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2DE182-47E8-4515-ACE6-AC700965D3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 t="44029" b="9735"/>
          <a:stretch>
            <a:fillRect/>
          </a:stretch>
        </p:blipFill>
        <p:spPr bwMode="auto">
          <a:xfrm>
            <a:off x="0" y="5486400"/>
            <a:ext cx="9144000" cy="143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 userDrawn="1"/>
        </p:nvSpPr>
        <p:spPr bwMode="auto">
          <a:xfrm>
            <a:off x="0" y="5486400"/>
            <a:ext cx="9144000" cy="0"/>
          </a:xfrm>
          <a:prstGeom prst="line">
            <a:avLst/>
          </a:prstGeom>
          <a:noFill/>
          <a:ln w="28575">
            <a:pattFill prst="lgCheck">
              <a:fgClr>
                <a:schemeClr val="folHlink"/>
              </a:fgClr>
              <a:bgClr>
                <a:schemeClr val="tx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999FF"/>
                </a:solidFill>
              </a:defRPr>
            </a:lvl1pPr>
          </a:lstStyle>
          <a:p>
            <a:fld id="{18612786-496F-4C37-95C5-19CDDA48EF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rgbClr val="CCFF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CCFF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CCFF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CCFF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89038"/>
          </a:xfrm>
          <a:noFill/>
          <a:ln/>
        </p:spPr>
        <p:txBody>
          <a:bodyPr/>
          <a:lstStyle/>
          <a:p>
            <a:r>
              <a:rPr lang="en-US" sz="3800" dirty="0" smtClean="0">
                <a:effectLst/>
              </a:rPr>
              <a:t>CEOS Work Plan for 2012</a:t>
            </a:r>
            <a:endParaRPr lang="en-US" sz="3800" i="1" dirty="0">
              <a:effectLst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800600"/>
            <a:ext cx="8458200" cy="2057400"/>
          </a:xfrm>
        </p:spPr>
        <p:txBody>
          <a:bodyPr/>
          <a:lstStyle/>
          <a:p>
            <a:pPr algn="r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algn="r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CEOS Working Group on Capacity Building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And Data Democracy</a:t>
            </a:r>
            <a:endParaRPr lang="en-US" sz="2000" i="1" dirty="0">
              <a:solidFill>
                <a:srgbClr val="9999FF"/>
              </a:solidFill>
            </a:endParaRP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29 February – 2 March 2012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1400" i="1" dirty="0" smtClean="0">
                <a:solidFill>
                  <a:srgbClr val="9999FF"/>
                </a:solidFill>
              </a:rPr>
              <a:t>Timothy Stryker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1400" i="1" dirty="0" smtClean="0">
                <a:solidFill>
                  <a:srgbClr val="9999FF"/>
                </a:solidFill>
              </a:rPr>
              <a:t>CEOS Executive Officer</a:t>
            </a:r>
            <a:endParaRPr lang="en-US" sz="1400" i="1" dirty="0">
              <a:solidFill>
                <a:srgbClr val="9999FF"/>
              </a:solidFill>
            </a:endParaRPr>
          </a:p>
        </p:txBody>
      </p:sp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384300"/>
            <a:ext cx="915035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38200"/>
          </a:xfrm>
          <a:noFill/>
          <a:ln/>
        </p:spPr>
        <p:txBody>
          <a:bodyPr/>
          <a:lstStyle/>
          <a:p>
            <a:r>
              <a:rPr lang="en-GB" sz="3600" dirty="0" smtClean="0"/>
              <a:t>CEOS Objectives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7620000" cy="434340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GB" sz="2200" b="0" dirty="0" smtClean="0"/>
              <a:t>To optimize benefits of space-borne Earth observations through:</a:t>
            </a:r>
          </a:p>
          <a:p>
            <a:pPr marL="838200" lvl="1" indent="-381000"/>
            <a:r>
              <a:rPr lang="en-GB" sz="2000" b="0" dirty="0" smtClean="0"/>
              <a:t>Cooperation of its Members in mission planning </a:t>
            </a:r>
          </a:p>
          <a:p>
            <a:pPr marL="838200" lvl="1" indent="-381000"/>
            <a:r>
              <a:rPr lang="en-GB" sz="2000" b="0" dirty="0" smtClean="0"/>
              <a:t>Development of compatible data products, formats, services, applications, and policies; </a:t>
            </a:r>
          </a:p>
          <a:p>
            <a:pPr marL="838200" lvl="1" indent="-381000">
              <a:buNone/>
            </a:pPr>
            <a:endParaRPr lang="en-GB" sz="1050" b="0" dirty="0" smtClean="0"/>
          </a:p>
          <a:p>
            <a:pPr marL="571500" indent="-514350">
              <a:buFont typeface="+mj-lt"/>
              <a:buAutoNum type="arabicPeriod"/>
            </a:pPr>
            <a:r>
              <a:rPr lang="en-GB" sz="2200" b="0" dirty="0" smtClean="0"/>
              <a:t>To serve as a focal point for international coordination of space-related Earth observation activities;</a:t>
            </a:r>
          </a:p>
          <a:p>
            <a:pPr marL="571500" indent="-514350">
              <a:buFont typeface="+mj-lt"/>
              <a:buAutoNum type="arabicPeriod"/>
            </a:pPr>
            <a:endParaRPr lang="en-GB" sz="1100" b="0" dirty="0" smtClean="0"/>
          </a:p>
          <a:p>
            <a:pPr marL="571500" indent="-514350">
              <a:buFont typeface="+mj-lt"/>
              <a:buAutoNum type="arabicPeriod"/>
            </a:pPr>
            <a:r>
              <a:rPr lang="en-GB" sz="2200" b="0" dirty="0" smtClean="0"/>
              <a:t>To exchange policy and technical information to encourage </a:t>
            </a:r>
            <a:r>
              <a:rPr lang="en-GB" sz="2200" b="0" dirty="0" err="1" smtClean="0"/>
              <a:t>complementarity</a:t>
            </a:r>
            <a:r>
              <a:rPr lang="en-GB" sz="2200" b="0" dirty="0" smtClean="0"/>
              <a:t> and compatibility of observation and data exchange systems.</a:t>
            </a:r>
            <a:endParaRPr lang="en-GB" sz="2200" b="0" dirty="0" smtClean="0">
              <a:solidFill>
                <a:schemeClr val="accent2"/>
              </a:solidFill>
            </a:endParaRPr>
          </a:p>
        </p:txBody>
      </p:sp>
      <p:pic>
        <p:nvPicPr>
          <p:cNvPr id="4" name="Rectangle 3073"/>
          <p:cNvPicPr>
            <a:picLocks noChangeAspect="1" noChangeArrowheads="1"/>
          </p:cNvPicPr>
          <p:nvPr/>
        </p:nvPicPr>
        <p:blipFill>
          <a:blip r:embed="rId2" cstate="print"/>
          <a:srcRect l="22722" t="25249" r="11307" b="15933"/>
          <a:stretch>
            <a:fillRect/>
          </a:stretch>
        </p:blipFill>
        <p:spPr bwMode="auto">
          <a:xfrm>
            <a:off x="6932613" y="3505200"/>
            <a:ext cx="2211387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9752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Line 81"/>
          <p:cNvSpPr>
            <a:spLocks noChangeAspect="1" noChangeShapeType="1"/>
          </p:cNvSpPr>
          <p:nvPr/>
        </p:nvSpPr>
        <p:spPr bwMode="auto">
          <a:xfrm rot="16200000" flipH="1">
            <a:off x="4756150" y="3930650"/>
            <a:ext cx="546100" cy="0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5222875" y="2438400"/>
            <a:ext cx="2889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74" name="Text Box 30"/>
          <p:cNvSpPr txBox="1">
            <a:spLocks noChangeArrowheads="1"/>
          </p:cNvSpPr>
          <p:nvPr/>
        </p:nvSpPr>
        <p:spPr bwMode="auto">
          <a:xfrm>
            <a:off x="1838325" y="1890713"/>
            <a:ext cx="67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ea typeface="ＭＳ Ｐゴシック" charset="-128"/>
              </a:rPr>
              <a:t>Troika</a:t>
            </a:r>
          </a:p>
        </p:txBody>
      </p:sp>
      <p:sp>
        <p:nvSpPr>
          <p:cNvPr id="108615" name="Rectangle 71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/>
          <a:lstStyle/>
          <a:p>
            <a:r>
              <a:rPr lang="en-US" altLang="ja-JP" sz="3600" dirty="0">
                <a:ea typeface="ＭＳ Ｐゴシック" charset="-128"/>
              </a:rPr>
              <a:t>CEOS </a:t>
            </a:r>
            <a:r>
              <a:rPr lang="en-US" altLang="ja-JP" sz="3600">
                <a:ea typeface="ＭＳ Ｐゴシック" charset="-128"/>
              </a:rPr>
              <a:t>Structure </a:t>
            </a:r>
            <a:r>
              <a:rPr lang="en-US" altLang="ja-JP" sz="3600" smtClean="0">
                <a:ea typeface="ＭＳ Ｐゴシック" charset="-128"/>
              </a:rPr>
              <a:t>2012</a:t>
            </a:r>
            <a:endParaRPr lang="en-US" sz="3600" dirty="0">
              <a:ea typeface="ＭＳ Ｐゴシック" charset="-128"/>
            </a:endParaRPr>
          </a:p>
        </p:txBody>
      </p:sp>
      <p:sp>
        <p:nvSpPr>
          <p:cNvPr id="108620" name="Line 76"/>
          <p:cNvSpPr>
            <a:spLocks noChangeShapeType="1"/>
          </p:cNvSpPr>
          <p:nvPr/>
        </p:nvSpPr>
        <p:spPr bwMode="auto">
          <a:xfrm flipH="1">
            <a:off x="1499870" y="2743200"/>
            <a:ext cx="374650" cy="304800"/>
          </a:xfrm>
          <a:prstGeom prst="line">
            <a:avLst/>
          </a:prstGeom>
          <a:noFill/>
          <a:ln w="381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1" name="Line 77"/>
          <p:cNvSpPr>
            <a:spLocks noChangeShapeType="1"/>
          </p:cNvSpPr>
          <p:nvPr/>
        </p:nvSpPr>
        <p:spPr bwMode="auto">
          <a:xfrm>
            <a:off x="5845810" y="2057400"/>
            <a:ext cx="299720" cy="381000"/>
          </a:xfrm>
          <a:prstGeom prst="line">
            <a:avLst/>
          </a:prstGeom>
          <a:noFill/>
          <a:ln w="381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2" name="Line 78"/>
          <p:cNvSpPr>
            <a:spLocks noChangeShapeType="1"/>
          </p:cNvSpPr>
          <p:nvPr/>
        </p:nvSpPr>
        <p:spPr bwMode="auto">
          <a:xfrm>
            <a:off x="7344410" y="2057400"/>
            <a:ext cx="299720" cy="381000"/>
          </a:xfrm>
          <a:prstGeom prst="line">
            <a:avLst/>
          </a:prstGeom>
          <a:noFill/>
          <a:ln w="381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3" name="Line 79"/>
          <p:cNvSpPr>
            <a:spLocks noChangeShapeType="1"/>
          </p:cNvSpPr>
          <p:nvPr/>
        </p:nvSpPr>
        <p:spPr bwMode="auto">
          <a:xfrm flipH="1">
            <a:off x="2998470" y="2133600"/>
            <a:ext cx="299720" cy="304800"/>
          </a:xfrm>
          <a:prstGeom prst="line">
            <a:avLst/>
          </a:prstGeom>
          <a:noFill/>
          <a:ln w="381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4" name="Line 80"/>
          <p:cNvSpPr>
            <a:spLocks noChangeAspect="1" noChangeShapeType="1"/>
          </p:cNvSpPr>
          <p:nvPr/>
        </p:nvSpPr>
        <p:spPr bwMode="auto">
          <a:xfrm rot="16200000" flipH="1">
            <a:off x="7346950" y="3917950"/>
            <a:ext cx="546100" cy="0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5" name="Line 81"/>
          <p:cNvSpPr>
            <a:spLocks noChangeAspect="1" noChangeShapeType="1"/>
          </p:cNvSpPr>
          <p:nvPr/>
        </p:nvSpPr>
        <p:spPr bwMode="auto">
          <a:xfrm rot="16200000" flipH="1">
            <a:off x="2393950" y="3908425"/>
            <a:ext cx="546100" cy="0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6" name="Line 82"/>
          <p:cNvSpPr>
            <a:spLocks noChangeAspect="1" noChangeShapeType="1"/>
          </p:cNvSpPr>
          <p:nvPr/>
        </p:nvSpPr>
        <p:spPr bwMode="auto">
          <a:xfrm rot="16200000" flipH="1">
            <a:off x="1327150" y="3889375"/>
            <a:ext cx="546100" cy="0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7" name="Line 83"/>
          <p:cNvSpPr>
            <a:spLocks noChangeAspect="1" noChangeShapeType="1"/>
          </p:cNvSpPr>
          <p:nvPr/>
        </p:nvSpPr>
        <p:spPr bwMode="auto">
          <a:xfrm rot="16200000" flipH="1">
            <a:off x="336550" y="3897313"/>
            <a:ext cx="546100" cy="0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8" name="Line 84"/>
          <p:cNvSpPr>
            <a:spLocks noChangeAspect="1" noChangeShapeType="1"/>
          </p:cNvSpPr>
          <p:nvPr/>
        </p:nvSpPr>
        <p:spPr bwMode="auto">
          <a:xfrm rot="16200000" flipH="1">
            <a:off x="3705821" y="2896791"/>
            <a:ext cx="1521618" cy="0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629" name="Text Box 85"/>
          <p:cNvSpPr txBox="1">
            <a:spLocks noChangeAspect="1" noChangeArrowheads="1"/>
          </p:cNvSpPr>
          <p:nvPr/>
        </p:nvSpPr>
        <p:spPr bwMode="auto">
          <a:xfrm>
            <a:off x="5246370" y="2895600"/>
            <a:ext cx="1648460" cy="707886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lIns="18288" rIns="18288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Chair Agency</a:t>
            </a:r>
          </a:p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ESA, EUMETSAT,</a:t>
            </a:r>
          </a:p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JAXA, NASA, </a:t>
            </a:r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NOAA, Past and Future Chairs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</p:txBody>
      </p:sp>
      <p:sp>
        <p:nvSpPr>
          <p:cNvPr id="108630" name="Text Box 86"/>
          <p:cNvSpPr txBox="1">
            <a:spLocks noChangeAspect="1" noChangeArrowheads="1"/>
          </p:cNvSpPr>
          <p:nvPr/>
        </p:nvSpPr>
        <p:spPr bwMode="auto">
          <a:xfrm>
            <a:off x="152400" y="4032250"/>
            <a:ext cx="892916" cy="314325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ea typeface="ＭＳ Ｐゴシック" charset="-128"/>
              </a:rPr>
              <a:t>WGCV</a:t>
            </a:r>
          </a:p>
        </p:txBody>
      </p:sp>
      <p:sp>
        <p:nvSpPr>
          <p:cNvPr id="108631" name="Text Box 87"/>
          <p:cNvSpPr txBox="1">
            <a:spLocks noChangeAspect="1" noChangeArrowheads="1"/>
          </p:cNvSpPr>
          <p:nvPr/>
        </p:nvSpPr>
        <p:spPr bwMode="auto">
          <a:xfrm>
            <a:off x="1143000" y="4032250"/>
            <a:ext cx="972529" cy="314325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ea typeface="ＭＳ Ｐゴシック" charset="-128"/>
              </a:rPr>
              <a:t>WGISS</a:t>
            </a:r>
          </a:p>
        </p:txBody>
      </p:sp>
      <p:sp>
        <p:nvSpPr>
          <p:cNvPr id="108632" name="Text Box 88"/>
          <p:cNvSpPr txBox="1">
            <a:spLocks noChangeAspect="1" noChangeArrowheads="1"/>
          </p:cNvSpPr>
          <p:nvPr/>
        </p:nvSpPr>
        <p:spPr bwMode="auto">
          <a:xfrm>
            <a:off x="2151671" y="4032250"/>
            <a:ext cx="972529" cy="292388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300" b="1" dirty="0" smtClean="0">
                <a:solidFill>
                  <a:schemeClr val="bg1"/>
                </a:solidFill>
                <a:ea typeface="ＭＳ Ｐゴシック" charset="-128"/>
              </a:rPr>
              <a:t>WGCBDD</a:t>
            </a:r>
            <a:endParaRPr lang="en-US" sz="1300" b="1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8633" name="Text Box 89"/>
          <p:cNvSpPr txBox="1">
            <a:spLocks noChangeAspect="1" noChangeArrowheads="1"/>
          </p:cNvSpPr>
          <p:nvPr/>
        </p:nvSpPr>
        <p:spPr bwMode="auto">
          <a:xfrm>
            <a:off x="7044690" y="2368550"/>
            <a:ext cx="1648460" cy="527050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ea typeface="ＭＳ Ｐゴシック" charset="-128"/>
              </a:rPr>
              <a:t>CEOS Executive Officer (CEO)</a:t>
            </a:r>
          </a:p>
        </p:txBody>
      </p:sp>
      <p:sp>
        <p:nvSpPr>
          <p:cNvPr id="108634" name="Text Box 90"/>
          <p:cNvSpPr txBox="1">
            <a:spLocks noChangeAspect="1" noChangeArrowheads="1"/>
          </p:cNvSpPr>
          <p:nvPr/>
        </p:nvSpPr>
        <p:spPr bwMode="auto">
          <a:xfrm>
            <a:off x="5919470" y="4017963"/>
            <a:ext cx="3072130" cy="314325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ea typeface="ＭＳ Ｐゴシック" charset="-128"/>
              </a:rPr>
              <a:t>Virtual Constellations for GEO</a:t>
            </a:r>
          </a:p>
        </p:txBody>
      </p:sp>
      <p:sp>
        <p:nvSpPr>
          <p:cNvPr id="108635" name="Text Box 91"/>
          <p:cNvSpPr txBox="1">
            <a:spLocks noChangeAspect="1" noChangeArrowheads="1"/>
          </p:cNvSpPr>
          <p:nvPr/>
        </p:nvSpPr>
        <p:spPr bwMode="auto">
          <a:xfrm>
            <a:off x="5246370" y="2368550"/>
            <a:ext cx="1648460" cy="527050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ea typeface="ＭＳ Ｐゴシック" charset="-128"/>
              </a:rPr>
              <a:t>Permanent Secretariat</a:t>
            </a:r>
          </a:p>
        </p:txBody>
      </p:sp>
      <p:sp>
        <p:nvSpPr>
          <p:cNvPr id="108636" name="Text Box 92"/>
          <p:cNvSpPr txBox="1">
            <a:spLocks noChangeAspect="1" noChangeArrowheads="1"/>
          </p:cNvSpPr>
          <p:nvPr/>
        </p:nvSpPr>
        <p:spPr bwMode="auto">
          <a:xfrm>
            <a:off x="152400" y="4343400"/>
            <a:ext cx="892916" cy="881063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 lIns="18288" rIns="18288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USGS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Vice 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CSA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</p:txBody>
      </p:sp>
      <p:sp>
        <p:nvSpPr>
          <p:cNvPr id="108637" name="Text Box 93"/>
          <p:cNvSpPr txBox="1">
            <a:spLocks noChangeAspect="1" noChangeArrowheads="1"/>
          </p:cNvSpPr>
          <p:nvPr/>
        </p:nvSpPr>
        <p:spPr bwMode="auto">
          <a:xfrm>
            <a:off x="1143000" y="4343400"/>
            <a:ext cx="952235" cy="881063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 lIns="18288" rIns="18288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JAXA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Vice 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[TBD]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</p:txBody>
      </p:sp>
      <p:sp>
        <p:nvSpPr>
          <p:cNvPr id="108638" name="Text Box 94"/>
          <p:cNvSpPr txBox="1">
            <a:spLocks noChangeAspect="1" noChangeArrowheads="1"/>
          </p:cNvSpPr>
          <p:nvPr/>
        </p:nvSpPr>
        <p:spPr bwMode="auto">
          <a:xfrm>
            <a:off x="2165720" y="4343400"/>
            <a:ext cx="958480" cy="881063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 lIns="18288" rIns="18288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INPE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Vice 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NOAA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</p:txBody>
      </p:sp>
      <p:sp>
        <p:nvSpPr>
          <p:cNvPr id="108639" name="Text Box 95"/>
          <p:cNvSpPr txBox="1">
            <a:spLocks noChangeAspect="1" noChangeArrowheads="1"/>
          </p:cNvSpPr>
          <p:nvPr/>
        </p:nvSpPr>
        <p:spPr bwMode="auto">
          <a:xfrm>
            <a:off x="5943600" y="4334256"/>
            <a:ext cx="1573530" cy="2308225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 lIns="18288" rIns="18288">
            <a:spAutoFit/>
          </a:bodyPr>
          <a:lstStyle/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Atmospheric Composition</a:t>
            </a:r>
          </a:p>
          <a:p>
            <a:pPr eaLnBrk="0" hangingPunct="0"/>
            <a:r>
              <a:rPr lang="en-US" sz="900" b="1" i="1" dirty="0">
                <a:solidFill>
                  <a:srgbClr val="CCFF66"/>
                </a:solidFill>
                <a:ea typeface="ＭＳ Ｐゴシック" charset="-128"/>
              </a:rPr>
              <a:t>  - </a:t>
            </a:r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NASA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ESA</a:t>
            </a:r>
          </a:p>
          <a:p>
            <a:pPr eaLnBrk="0" hangingPunct="0"/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Precipitation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JAXA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NASA</a:t>
            </a:r>
          </a:p>
          <a:p>
            <a:pPr eaLnBrk="0" hangingPunct="0"/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Land Imaging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USGS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ISRO</a:t>
            </a:r>
          </a:p>
          <a:p>
            <a:pPr eaLnBrk="0" hangingPunct="0"/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  - INPE</a:t>
            </a:r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Ocean Surface Topography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NASA</a:t>
            </a:r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/>
            </a:r>
            <a:br>
              <a:rPr lang="en-US" sz="900" b="1" dirty="0">
                <a:solidFill>
                  <a:srgbClr val="CCFF66"/>
                </a:solidFill>
                <a:ea typeface="ＭＳ Ｐゴシック" charset="-128"/>
              </a:rPr>
            </a:br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EUMETSAT</a:t>
            </a:r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1724660" y="2438400"/>
            <a:ext cx="2622550" cy="809625"/>
            <a:chOff x="144" y="1453"/>
            <a:chExt cx="1680" cy="510"/>
          </a:xfrm>
        </p:grpSpPr>
        <p:sp>
          <p:nvSpPr>
            <p:cNvPr id="108641" name="Text Box 97"/>
            <p:cNvSpPr txBox="1">
              <a:spLocks noChangeAspect="1" noChangeArrowheads="1"/>
            </p:cNvSpPr>
            <p:nvPr/>
          </p:nvSpPr>
          <p:spPr bwMode="auto">
            <a:xfrm>
              <a:off x="144" y="1453"/>
              <a:ext cx="1680" cy="332"/>
            </a:xfrm>
            <a:prstGeom prst="rect">
              <a:avLst/>
            </a:prstGeom>
            <a:solidFill>
              <a:srgbClr val="00004C"/>
            </a:solidFill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bg1"/>
                  </a:solidFill>
                  <a:ea typeface="ＭＳ Ｐゴシック" charset="-128"/>
                </a:rPr>
                <a:t>Strategic Implementation </a:t>
              </a:r>
            </a:p>
            <a:p>
              <a:pPr algn="ctr" eaLnBrk="0" hangingPunct="0"/>
              <a:r>
                <a:rPr lang="en-US" sz="1400" b="1">
                  <a:solidFill>
                    <a:schemeClr val="bg1"/>
                  </a:solidFill>
                  <a:ea typeface="ＭＳ Ｐゴシック" charset="-128"/>
                </a:rPr>
                <a:t>Team (SIT)</a:t>
              </a:r>
            </a:p>
          </p:txBody>
        </p:sp>
        <p:sp>
          <p:nvSpPr>
            <p:cNvPr id="108642" name="Text Box 98"/>
            <p:cNvSpPr txBox="1">
              <a:spLocks noChangeAspect="1" noChangeArrowheads="1"/>
            </p:cNvSpPr>
            <p:nvPr/>
          </p:nvSpPr>
          <p:spPr bwMode="auto">
            <a:xfrm>
              <a:off x="144" y="1789"/>
              <a:ext cx="1680" cy="174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200" b="1" dirty="0">
                  <a:ea typeface="ＭＳ Ｐゴシック" charset="-128"/>
                </a:rPr>
                <a:t>Chair: </a:t>
              </a:r>
              <a:r>
                <a:rPr lang="en-US" sz="1200" b="1" dirty="0" smtClean="0">
                  <a:ea typeface="ＭＳ Ｐゴシック" charset="-128"/>
                </a:rPr>
                <a:t>NASA	    Vice </a:t>
              </a:r>
              <a:r>
                <a:rPr lang="en-US" sz="1200" b="1" dirty="0">
                  <a:ea typeface="ＭＳ Ｐゴシック" charset="-128"/>
                </a:rPr>
                <a:t>Chair: </a:t>
              </a:r>
              <a:r>
                <a:rPr lang="en-US" sz="1200" b="1" dirty="0" smtClean="0">
                  <a:ea typeface="ＭＳ Ｐゴシック" charset="-128"/>
                </a:rPr>
                <a:t>[TBD]</a:t>
              </a:r>
              <a:endParaRPr lang="en-US" sz="1200" b="1" dirty="0">
                <a:ea typeface="ＭＳ Ｐゴシック" charset="-128"/>
              </a:endParaRPr>
            </a:p>
          </p:txBody>
        </p:sp>
      </p:grpSp>
      <p:sp>
        <p:nvSpPr>
          <p:cNvPr id="108643" name="Line 99"/>
          <p:cNvSpPr>
            <a:spLocks noChangeAspect="1" noChangeShapeType="1"/>
          </p:cNvSpPr>
          <p:nvPr/>
        </p:nvSpPr>
        <p:spPr bwMode="auto">
          <a:xfrm>
            <a:off x="609600" y="3630017"/>
            <a:ext cx="7010400" cy="22849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8644" name="Text Box 100"/>
          <p:cNvSpPr txBox="1">
            <a:spLocks noChangeAspect="1" noChangeArrowheads="1"/>
          </p:cNvSpPr>
          <p:nvPr/>
        </p:nvSpPr>
        <p:spPr bwMode="auto">
          <a:xfrm>
            <a:off x="0" y="5715000"/>
            <a:ext cx="42672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WGCV=Working Group on Calibration and Validation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WGISS=Working Group on Information Systems and Services</a:t>
            </a:r>
          </a:p>
          <a:p>
            <a:pPr eaLnBrk="0" hangingPunct="0"/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WGCBDD=Working Group on Capacity Building and Data Democracy</a:t>
            </a:r>
          </a:p>
          <a:p>
            <a:pPr eaLnBrk="0" hangingPunct="0"/>
            <a:r>
              <a:rPr lang="en-US" sz="900" b="1" dirty="0" err="1" smtClean="0">
                <a:solidFill>
                  <a:srgbClr val="CCFF66"/>
                </a:solidFill>
                <a:ea typeface="ＭＳ Ｐゴシック" charset="-128"/>
              </a:rPr>
              <a:t>WGClimate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 = Working Group on Climate</a:t>
            </a:r>
          </a:p>
          <a:p>
            <a:pPr eaLnBrk="0" hangingPunct="0"/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SBA = Societal Benefit Area (GEO)</a:t>
            </a:r>
          </a:p>
          <a:p>
            <a:pPr eaLnBrk="0" hangingPunct="0"/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</p:txBody>
      </p:sp>
      <p:sp>
        <p:nvSpPr>
          <p:cNvPr id="108645" name="Text Box 101"/>
          <p:cNvSpPr txBox="1">
            <a:spLocks noChangeAspect="1" noChangeArrowheads="1"/>
          </p:cNvSpPr>
          <p:nvPr/>
        </p:nvSpPr>
        <p:spPr bwMode="auto">
          <a:xfrm>
            <a:off x="7793990" y="1371600"/>
            <a:ext cx="127381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 b="1" dirty="0">
                <a:solidFill>
                  <a:srgbClr val="CCFF66"/>
                </a:solidFill>
                <a:ea typeface="ＭＳ Ｐゴシック" charset="-128"/>
              </a:rPr>
              <a:t>(1-year terms)</a:t>
            </a:r>
          </a:p>
        </p:txBody>
      </p:sp>
      <p:sp>
        <p:nvSpPr>
          <p:cNvPr id="108646" name="Text Box 102"/>
          <p:cNvSpPr txBox="1">
            <a:spLocks noChangeAspect="1" noChangeArrowheads="1"/>
          </p:cNvSpPr>
          <p:nvPr/>
        </p:nvSpPr>
        <p:spPr bwMode="auto">
          <a:xfrm>
            <a:off x="2473960" y="3276600"/>
            <a:ext cx="134874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 b="1" dirty="0">
                <a:solidFill>
                  <a:srgbClr val="CCFF66"/>
                </a:solidFill>
                <a:ea typeface="ＭＳ Ｐゴシック" charset="-128"/>
              </a:rPr>
              <a:t>(2-year terms)</a:t>
            </a:r>
          </a:p>
        </p:txBody>
      </p: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1265714" y="1128713"/>
            <a:ext cx="6565741" cy="1004887"/>
            <a:chOff x="858" y="816"/>
            <a:chExt cx="4206" cy="633"/>
          </a:xfrm>
        </p:grpSpPr>
        <p:sp>
          <p:nvSpPr>
            <p:cNvPr id="108648" name="Rectangle 104"/>
            <p:cNvSpPr>
              <a:spLocks noChangeAspect="1" noChangeArrowheads="1"/>
            </p:cNvSpPr>
            <p:nvPr/>
          </p:nvSpPr>
          <p:spPr bwMode="auto">
            <a:xfrm>
              <a:off x="858" y="834"/>
              <a:ext cx="4206" cy="615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 b="1">
                <a:ea typeface="ＭＳ Ｐゴシック" charset="-128"/>
              </a:endParaRPr>
            </a:p>
          </p:txBody>
        </p:sp>
        <p:sp>
          <p:nvSpPr>
            <p:cNvPr id="108649" name="Text Box 105"/>
            <p:cNvSpPr txBox="1">
              <a:spLocks noChangeAspect="1" noChangeArrowheads="1"/>
            </p:cNvSpPr>
            <p:nvPr/>
          </p:nvSpPr>
          <p:spPr bwMode="auto">
            <a:xfrm>
              <a:off x="2407" y="1025"/>
              <a:ext cx="831" cy="237"/>
            </a:xfrm>
            <a:prstGeom prst="rect">
              <a:avLst/>
            </a:prstGeom>
            <a:solidFill>
              <a:srgbClr val="00004C"/>
            </a:solidFill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ea typeface="ＭＳ Ｐゴシック" charset="-128"/>
                </a:rPr>
                <a:t>Chair</a:t>
              </a:r>
            </a:p>
          </p:txBody>
        </p:sp>
        <p:sp>
          <p:nvSpPr>
            <p:cNvPr id="108650" name="Text Box 106"/>
            <p:cNvSpPr txBox="1">
              <a:spLocks noChangeAspect="1" noChangeArrowheads="1"/>
            </p:cNvSpPr>
            <p:nvPr/>
          </p:nvSpPr>
          <p:spPr bwMode="auto">
            <a:xfrm>
              <a:off x="1046" y="1027"/>
              <a:ext cx="1246" cy="237"/>
            </a:xfrm>
            <a:prstGeom prst="rect">
              <a:avLst/>
            </a:prstGeom>
            <a:solidFill>
              <a:srgbClr val="00004C"/>
            </a:solidFill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ea typeface="ＭＳ Ｐゴシック" charset="-128"/>
                </a:rPr>
                <a:t>Past Chair</a:t>
              </a:r>
            </a:p>
          </p:txBody>
        </p:sp>
        <p:sp>
          <p:nvSpPr>
            <p:cNvPr id="108651" name="Text Box 107"/>
            <p:cNvSpPr txBox="1">
              <a:spLocks noChangeAspect="1" noChangeArrowheads="1"/>
            </p:cNvSpPr>
            <p:nvPr/>
          </p:nvSpPr>
          <p:spPr bwMode="auto">
            <a:xfrm>
              <a:off x="3441" y="1033"/>
              <a:ext cx="1506" cy="237"/>
            </a:xfrm>
            <a:prstGeom prst="rect">
              <a:avLst/>
            </a:prstGeom>
            <a:solidFill>
              <a:srgbClr val="00004C"/>
            </a:solidFill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ea typeface="ＭＳ Ｐゴシック" charset="-128"/>
                </a:rPr>
                <a:t>Future Chair</a:t>
              </a:r>
            </a:p>
          </p:txBody>
        </p:sp>
        <p:sp>
          <p:nvSpPr>
            <p:cNvPr id="108652" name="Text Box 108"/>
            <p:cNvSpPr txBox="1">
              <a:spLocks noChangeAspect="1" noChangeArrowheads="1"/>
            </p:cNvSpPr>
            <p:nvPr/>
          </p:nvSpPr>
          <p:spPr bwMode="auto">
            <a:xfrm>
              <a:off x="1031" y="1262"/>
              <a:ext cx="12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200" b="1" dirty="0" smtClean="0">
                  <a:ea typeface="ＭＳ Ｐゴシック" charset="-128"/>
                </a:rPr>
                <a:t>ASI/Italy</a:t>
              </a:r>
              <a:endParaRPr lang="en-US" sz="1200" b="1" dirty="0">
                <a:ea typeface="ＭＳ Ｐゴシック" charset="-128"/>
              </a:endParaRPr>
            </a:p>
          </p:txBody>
        </p:sp>
        <p:sp>
          <p:nvSpPr>
            <p:cNvPr id="108653" name="Text Box 109"/>
            <p:cNvSpPr txBox="1">
              <a:spLocks noChangeAspect="1" noChangeArrowheads="1"/>
            </p:cNvSpPr>
            <p:nvPr/>
          </p:nvSpPr>
          <p:spPr bwMode="auto">
            <a:xfrm>
              <a:off x="3824" y="1264"/>
              <a:ext cx="89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200" b="1" dirty="0" smtClean="0">
                  <a:ea typeface="ＭＳ Ｐゴシック" charset="-128"/>
                </a:rPr>
                <a:t>CSA/Canada</a:t>
              </a:r>
              <a:endParaRPr lang="en-US" sz="1200" b="1" dirty="0">
                <a:ea typeface="ＭＳ Ｐゴシック" charset="-128"/>
              </a:endParaRPr>
            </a:p>
          </p:txBody>
        </p:sp>
        <p:sp>
          <p:nvSpPr>
            <p:cNvPr id="108654" name="Text Box 110"/>
            <p:cNvSpPr txBox="1">
              <a:spLocks noChangeAspect="1" noChangeArrowheads="1"/>
            </p:cNvSpPr>
            <p:nvPr/>
          </p:nvSpPr>
          <p:spPr bwMode="auto">
            <a:xfrm>
              <a:off x="933" y="816"/>
              <a:ext cx="6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b="1">
                  <a:ea typeface="ＭＳ Ｐゴシック" charset="-128"/>
                </a:rPr>
                <a:t>Troika</a:t>
              </a:r>
            </a:p>
          </p:txBody>
        </p:sp>
        <p:sp>
          <p:nvSpPr>
            <p:cNvPr id="108655" name="Text Box 111"/>
            <p:cNvSpPr txBox="1">
              <a:spLocks noChangeAspect="1" noChangeArrowheads="1"/>
            </p:cNvSpPr>
            <p:nvPr/>
          </p:nvSpPr>
          <p:spPr bwMode="auto">
            <a:xfrm>
              <a:off x="2400" y="1263"/>
              <a:ext cx="8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1200" b="1" dirty="0" smtClean="0">
                  <a:ea typeface="ＭＳ Ｐゴシック" charset="-128"/>
                </a:rPr>
                <a:t>ISRO/India</a:t>
              </a:r>
              <a:endParaRPr lang="en-US" sz="1200" b="1" dirty="0">
                <a:ea typeface="ＭＳ Ｐゴシック" charset="-128"/>
              </a:endParaRPr>
            </a:p>
          </p:txBody>
        </p:sp>
      </p:grpSp>
      <p:sp>
        <p:nvSpPr>
          <p:cNvPr id="108656" name="Text Box 112"/>
          <p:cNvSpPr txBox="1">
            <a:spLocks noChangeAspect="1" noChangeArrowheads="1"/>
          </p:cNvSpPr>
          <p:nvPr/>
        </p:nvSpPr>
        <p:spPr bwMode="auto">
          <a:xfrm>
            <a:off x="7553881" y="4335463"/>
            <a:ext cx="1437719" cy="2031325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 lIns="18288" rIns="18288">
            <a:spAutoFit/>
          </a:bodyPr>
          <a:lstStyle/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Ocean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Color </a:t>
            </a:r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Radiometry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ESA</a:t>
            </a:r>
          </a:p>
          <a:p>
            <a:pPr eaLnBrk="0" hangingPunct="0"/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  - ISRO</a:t>
            </a:r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- NASA</a:t>
            </a:r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Ocean Surface Vector  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Wind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NOAA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ISRO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 -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EUMETSAT</a:t>
            </a:r>
          </a:p>
          <a:p>
            <a:pPr eaLnBrk="0" hangingPunct="0"/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Sea Surface Temperature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 - ESA</a:t>
            </a:r>
          </a:p>
          <a:p>
            <a:pPr eaLnBrk="0" hangingPunct="0"/>
            <a:r>
              <a:rPr lang="en-US" sz="900" b="1" dirty="0">
                <a:solidFill>
                  <a:srgbClr val="CCFF66"/>
                </a:solidFill>
                <a:ea typeface="ＭＳ Ｐゴシック" charset="-128"/>
              </a:rPr>
              <a:t> </a:t>
            </a:r>
            <a:r>
              <a:rPr lang="en-US" sz="900" b="1" dirty="0" smtClean="0">
                <a:solidFill>
                  <a:srgbClr val="CCFF66"/>
                </a:solidFill>
                <a:ea typeface="ＭＳ Ｐゴシック" charset="-128"/>
              </a:rPr>
              <a:t> - NOAA</a:t>
            </a:r>
            <a:endParaRPr lang="en-US" sz="900" b="1" dirty="0">
              <a:solidFill>
                <a:srgbClr val="CCFF66"/>
              </a:solidFill>
              <a:ea typeface="ＭＳ Ｐゴシック" charset="-128"/>
            </a:endParaRPr>
          </a:p>
        </p:txBody>
      </p:sp>
      <p:sp>
        <p:nvSpPr>
          <p:cNvPr id="108658" name="Text Box 114"/>
          <p:cNvSpPr txBox="1">
            <a:spLocks noChangeAspect="1" noChangeArrowheads="1"/>
          </p:cNvSpPr>
          <p:nvPr/>
        </p:nvSpPr>
        <p:spPr bwMode="auto">
          <a:xfrm>
            <a:off x="4442460" y="4038600"/>
            <a:ext cx="1348740" cy="461665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ea typeface="ＭＳ Ｐゴシック" charset="-128"/>
              </a:rPr>
              <a:t>CEOS SBA Coordinators</a:t>
            </a:r>
          </a:p>
        </p:txBody>
      </p:sp>
      <p:sp>
        <p:nvSpPr>
          <p:cNvPr id="108659" name="Text Box 115"/>
          <p:cNvSpPr txBox="1">
            <a:spLocks noChangeAspect="1" noChangeArrowheads="1"/>
          </p:cNvSpPr>
          <p:nvPr/>
        </p:nvSpPr>
        <p:spPr bwMode="auto">
          <a:xfrm>
            <a:off x="4442460" y="4495800"/>
            <a:ext cx="1348740" cy="1477328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lIns="18288" rIns="18288">
            <a:spAutoFit/>
          </a:bodyPr>
          <a:lstStyle/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- </a:t>
            </a:r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Agriculture</a:t>
            </a:r>
          </a:p>
          <a:p>
            <a:pPr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  - Biodiversity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- Climate</a:t>
            </a:r>
          </a:p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- Disasters</a:t>
            </a:r>
          </a:p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- Ecosystems</a:t>
            </a:r>
          </a:p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- Energy</a:t>
            </a:r>
          </a:p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- Health</a:t>
            </a:r>
          </a:p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- Water</a:t>
            </a:r>
          </a:p>
          <a:p>
            <a:pPr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  </a:t>
            </a:r>
          </a:p>
        </p:txBody>
      </p:sp>
      <p:grpSp>
        <p:nvGrpSpPr>
          <p:cNvPr id="4" name="Group 116"/>
          <p:cNvGrpSpPr>
            <a:grpSpLocks/>
          </p:cNvGrpSpPr>
          <p:nvPr/>
        </p:nvGrpSpPr>
        <p:grpSpPr bwMode="auto">
          <a:xfrm>
            <a:off x="300990" y="2667000"/>
            <a:ext cx="1273810" cy="914400"/>
            <a:chOff x="1920" y="1632"/>
            <a:chExt cx="912" cy="576"/>
          </a:xfrm>
        </p:grpSpPr>
        <p:sp>
          <p:nvSpPr>
            <p:cNvPr id="108661" name="Text Box 117"/>
            <p:cNvSpPr txBox="1">
              <a:spLocks noChangeAspect="1" noChangeArrowheads="1"/>
            </p:cNvSpPr>
            <p:nvPr/>
          </p:nvSpPr>
          <p:spPr bwMode="auto">
            <a:xfrm>
              <a:off x="1920" y="1632"/>
              <a:ext cx="912" cy="409"/>
            </a:xfrm>
            <a:prstGeom prst="rect">
              <a:avLst/>
            </a:prstGeom>
            <a:solidFill>
              <a:srgbClr val="00004C"/>
            </a:solidFill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ea typeface="ＭＳ Ｐゴシック" charset="-128"/>
                </a:rPr>
                <a:t>Systems Engineering Office (SEO)</a:t>
              </a:r>
            </a:p>
          </p:txBody>
        </p:sp>
        <p:sp>
          <p:nvSpPr>
            <p:cNvPr id="108662" name="Text Box 118"/>
            <p:cNvSpPr txBox="1">
              <a:spLocks noChangeAspect="1" noChangeArrowheads="1"/>
            </p:cNvSpPr>
            <p:nvPr/>
          </p:nvSpPr>
          <p:spPr bwMode="auto">
            <a:xfrm>
              <a:off x="1920" y="2048"/>
              <a:ext cx="912" cy="160"/>
            </a:xfrm>
            <a:prstGeom prst="rect">
              <a:avLst/>
            </a:prstGeom>
            <a:noFill/>
            <a:ln w="9525">
              <a:solidFill>
                <a:srgbClr val="CCFF66"/>
              </a:solidFill>
              <a:miter lim="800000"/>
              <a:headEnd/>
              <a:tailEnd/>
            </a:ln>
            <a:effectLst/>
          </p:spPr>
          <p:txBody>
            <a:bodyPr lIns="18288" rIns="18288">
              <a:spAutoFit/>
            </a:bodyPr>
            <a:lstStyle/>
            <a:p>
              <a:pPr algn="ctr" eaLnBrk="0" hangingPunct="0"/>
              <a:r>
                <a:rPr lang="en-US" sz="1000" b="1" dirty="0">
                  <a:solidFill>
                    <a:srgbClr val="CCFF66"/>
                  </a:solidFill>
                  <a:ea typeface="ＭＳ Ｐゴシック" charset="-128"/>
                </a:rPr>
                <a:t>NASA</a:t>
              </a:r>
            </a:p>
          </p:txBody>
        </p:sp>
      </p:grpSp>
      <p:sp>
        <p:nvSpPr>
          <p:cNvPr id="108663" name="Text Box 119"/>
          <p:cNvSpPr txBox="1">
            <a:spLocks noChangeAspect="1" noChangeArrowheads="1"/>
          </p:cNvSpPr>
          <p:nvPr/>
        </p:nvSpPr>
        <p:spPr bwMode="auto">
          <a:xfrm>
            <a:off x="7044690" y="2895600"/>
            <a:ext cx="1648460" cy="400110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 lIns="18288" rIns="18288">
            <a:spAutoFit/>
          </a:bodyPr>
          <a:lstStyle/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USGS (CEO) &amp; 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NOAA (DCEO)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</p:txBody>
      </p:sp>
      <p:sp>
        <p:nvSpPr>
          <p:cNvPr id="53" name="Line 81"/>
          <p:cNvSpPr>
            <a:spLocks noChangeAspect="1" noChangeShapeType="1"/>
          </p:cNvSpPr>
          <p:nvPr/>
        </p:nvSpPr>
        <p:spPr bwMode="auto">
          <a:xfrm rot="16200000" flipH="1">
            <a:off x="3308350" y="3930650"/>
            <a:ext cx="546100" cy="0"/>
          </a:xfrm>
          <a:prstGeom prst="line">
            <a:avLst/>
          </a:prstGeom>
          <a:noFill/>
          <a:ln w="50800">
            <a:solidFill>
              <a:srgbClr val="CC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Text Box 88"/>
          <p:cNvSpPr txBox="1">
            <a:spLocks noChangeAspect="1" noChangeArrowheads="1"/>
          </p:cNvSpPr>
          <p:nvPr/>
        </p:nvSpPr>
        <p:spPr bwMode="auto">
          <a:xfrm>
            <a:off x="3200400" y="4029075"/>
            <a:ext cx="1201129" cy="307777"/>
          </a:xfrm>
          <a:prstGeom prst="rect">
            <a:avLst/>
          </a:prstGeom>
          <a:solidFill>
            <a:srgbClr val="00004C"/>
          </a:solidFill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 err="1" smtClean="0">
                <a:solidFill>
                  <a:schemeClr val="bg1"/>
                </a:solidFill>
                <a:ea typeface="ＭＳ Ｐゴシック" charset="-128"/>
              </a:rPr>
              <a:t>WGClimate</a:t>
            </a:r>
            <a:endParaRPr lang="en-US" sz="1400" b="1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Text Box 94"/>
          <p:cNvSpPr txBox="1">
            <a:spLocks noChangeAspect="1" noChangeArrowheads="1"/>
          </p:cNvSpPr>
          <p:nvPr/>
        </p:nvSpPr>
        <p:spPr bwMode="auto">
          <a:xfrm>
            <a:off x="3200400" y="4319827"/>
            <a:ext cx="1188720" cy="861774"/>
          </a:xfrm>
          <a:prstGeom prst="rect">
            <a:avLst/>
          </a:prstGeom>
          <a:noFill/>
          <a:ln w="9525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square" lIns="18288" rIns="18288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EC-JRC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  <a:p>
            <a:pPr algn="ctr" eaLnBrk="0" hangingPunct="0"/>
            <a:r>
              <a:rPr lang="en-US" sz="1000" b="1" dirty="0">
                <a:solidFill>
                  <a:srgbClr val="CCFF66"/>
                </a:solidFill>
                <a:ea typeface="ＭＳ Ｐゴシック" charset="-128"/>
              </a:rPr>
              <a:t>Vice Chair</a:t>
            </a:r>
          </a:p>
          <a:p>
            <a:pPr algn="ctr" eaLnBrk="0" hangingPunct="0"/>
            <a:r>
              <a:rPr lang="en-US" sz="1000" b="1" dirty="0" smtClean="0">
                <a:solidFill>
                  <a:srgbClr val="CCFF66"/>
                </a:solidFill>
                <a:ea typeface="ＭＳ Ｐゴシック" charset="-128"/>
              </a:rPr>
              <a:t>NOAA</a:t>
            </a:r>
            <a:endParaRPr lang="en-US" sz="1000" b="1" dirty="0">
              <a:solidFill>
                <a:srgbClr val="CCFF66"/>
              </a:solidFill>
              <a:ea typeface="ＭＳ Ｐゴシック" charset="-128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76200" y="76200"/>
            <a:ext cx="2438400" cy="871980"/>
            <a:chOff x="5334000" y="31698"/>
            <a:chExt cx="3746396" cy="1353312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86400" y="796721"/>
              <a:ext cx="534328" cy="574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96000" y="808939"/>
              <a:ext cx="525475" cy="562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05600" y="808500"/>
              <a:ext cx="548640" cy="56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15200" y="796877"/>
              <a:ext cx="542830" cy="574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924799" y="800369"/>
              <a:ext cx="539496" cy="57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39276" y="808938"/>
              <a:ext cx="541120" cy="576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3" name="Picture 62"/>
            <p:cNvPicPr/>
            <p:nvPr/>
          </p:nvPicPr>
          <p:blipFill>
            <a:blip r:embed="rId9" cstate="print"/>
            <a:srcRect t="8196" b="9848"/>
            <a:stretch>
              <a:fillRect/>
            </a:stretch>
          </p:blipFill>
          <p:spPr bwMode="auto">
            <a:xfrm>
              <a:off x="5334000" y="31698"/>
              <a:ext cx="1552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4" name="Text Box 102"/>
          <p:cNvSpPr txBox="1">
            <a:spLocks noChangeAspect="1" noChangeArrowheads="1"/>
          </p:cNvSpPr>
          <p:nvPr/>
        </p:nvSpPr>
        <p:spPr bwMode="auto">
          <a:xfrm>
            <a:off x="7338060" y="3276600"/>
            <a:ext cx="134874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 b="1" dirty="0">
                <a:solidFill>
                  <a:srgbClr val="CCFF66"/>
                </a:solidFill>
                <a:ea typeface="ＭＳ Ｐゴシック" charset="-128"/>
              </a:rPr>
              <a:t>(2-year terms)</a:t>
            </a:r>
          </a:p>
        </p:txBody>
      </p:sp>
      <p:sp>
        <p:nvSpPr>
          <p:cNvPr id="65" name="Text Box 102"/>
          <p:cNvSpPr txBox="1">
            <a:spLocks noChangeAspect="1" noChangeArrowheads="1"/>
          </p:cNvSpPr>
          <p:nvPr/>
        </p:nvSpPr>
        <p:spPr bwMode="auto">
          <a:xfrm>
            <a:off x="1623060" y="5257800"/>
            <a:ext cx="134874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200" b="1" dirty="0">
                <a:solidFill>
                  <a:srgbClr val="CCFF66"/>
                </a:solidFill>
                <a:ea typeface="ＭＳ Ｐゴシック" charset="-128"/>
              </a:rPr>
              <a:t>(2-year terms)</a:t>
            </a:r>
          </a:p>
        </p:txBody>
      </p:sp>
    </p:spTree>
    <p:extLst>
      <p:ext uri="{BB962C8B-B14F-4D97-AF65-F5344CB8AC3E}">
        <p14:creationId xmlns:p14="http://schemas.microsoft.com/office/powerpoint/2010/main" val="17962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0B6DE-C9C5-4833-B1A5-208327D20362}" type="slidenum">
              <a:rPr lang="en-US"/>
              <a:pPr/>
              <a:t>12</a:t>
            </a:fld>
            <a:endParaRPr lang="en-US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381000" y="76200"/>
            <a:ext cx="8763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altLang="ja-JP" sz="3200" b="1" dirty="0" smtClean="0">
                <a:solidFill>
                  <a:srgbClr val="CC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charset="-128"/>
              </a:rPr>
              <a:t> CEOS Strategic </a:t>
            </a:r>
            <a:r>
              <a:rPr lang="en-US" altLang="ja-JP" sz="3200" b="1" dirty="0">
                <a:solidFill>
                  <a:srgbClr val="CC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charset="-128"/>
              </a:rPr>
              <a:t>Implementation Team (SIT)</a:t>
            </a:r>
            <a:endParaRPr lang="en-US" sz="3200" b="1" dirty="0">
              <a:solidFill>
                <a:srgbClr val="CCFF66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4648200"/>
            <a:ext cx="90678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SIT Objective:  To define, characterize, and develop the vision for CEOS participation in GEO and strengthen CEOS linkages to GEOSS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9906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sz="2000" dirty="0" smtClean="0">
                <a:solidFill>
                  <a:srgbClr val="CCFF66"/>
                </a:solidFill>
              </a:rPr>
              <a:t>Created in 1996 to advance the involvement of CEOS in the development of the Integrated Global Observing System (IGOS)</a:t>
            </a:r>
          </a:p>
          <a:p>
            <a:pPr marL="342900" indent="-342900">
              <a:buFontTx/>
              <a:buChar char="•"/>
            </a:pPr>
            <a:endParaRPr lang="en-US" sz="1000" dirty="0" smtClean="0">
              <a:solidFill>
                <a:srgbClr val="CCFF66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sz="2000" dirty="0" smtClean="0">
                <a:solidFill>
                  <a:srgbClr val="CCFF66"/>
                </a:solidFill>
              </a:rPr>
              <a:t>Plays a central role in coordination of existing and future missions of CEOS agencies in support of GEO, GCOS, WMO, UNFCCC, etc.</a:t>
            </a:r>
          </a:p>
          <a:p>
            <a:pPr marL="342900" indent="-342900">
              <a:buFontTx/>
              <a:buChar char="•"/>
            </a:pPr>
            <a:endParaRPr lang="en-US" sz="1000" dirty="0" smtClean="0">
              <a:solidFill>
                <a:srgbClr val="CCFF66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sz="2000" dirty="0" smtClean="0">
                <a:solidFill>
                  <a:srgbClr val="CCFF66"/>
                </a:solidFill>
              </a:rPr>
              <a:t>Comprised of the Principals of CEOS Member Agencies and some Associates with the authority to commit Agency support to initiatives</a:t>
            </a:r>
            <a:endParaRPr lang="en-US" sz="900" dirty="0">
              <a:solidFill>
                <a:srgbClr val="CCFF66"/>
              </a:solidFill>
            </a:endParaRPr>
          </a:p>
          <a:p>
            <a:pPr marL="742950" lvl="1" indent="-285750"/>
            <a:endParaRPr lang="en-US" sz="1000" dirty="0">
              <a:solidFill>
                <a:srgbClr val="CCFF66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sz="2000" dirty="0">
                <a:solidFill>
                  <a:srgbClr val="CCFF66"/>
                </a:solidFill>
              </a:rPr>
              <a:t>SIT Chair Key Responsibilities</a:t>
            </a:r>
          </a:p>
          <a:p>
            <a:pPr marL="742950" lvl="1" indent="-285750">
              <a:buFontTx/>
              <a:buChar char="–"/>
            </a:pPr>
            <a:r>
              <a:rPr lang="en-US" sz="1600" dirty="0">
                <a:solidFill>
                  <a:srgbClr val="CCFF66"/>
                </a:solidFill>
              </a:rPr>
              <a:t>Lead CEOS interaction with GEO/GEOSS and strengthen linkages to GEO and GEOSS</a:t>
            </a:r>
          </a:p>
          <a:p>
            <a:pPr marL="742950" lvl="1" indent="-285750">
              <a:buFontTx/>
              <a:buChar char="–"/>
            </a:pPr>
            <a:r>
              <a:rPr lang="en-US" sz="1600" dirty="0">
                <a:solidFill>
                  <a:srgbClr val="CCFF66"/>
                </a:solidFill>
              </a:rPr>
              <a:t>Lead CEOS Virtual Constellation for GEO development and implementation activities</a:t>
            </a:r>
          </a:p>
          <a:p>
            <a:pPr marL="742950" lvl="1" indent="-285750">
              <a:buFontTx/>
              <a:buChar char="–"/>
            </a:pPr>
            <a:r>
              <a:rPr lang="en-US" sz="1600" dirty="0">
                <a:solidFill>
                  <a:srgbClr val="CCFF66"/>
                </a:solidFill>
              </a:rPr>
              <a:t>Assist CEOS interaction with GEO </a:t>
            </a:r>
            <a:r>
              <a:rPr lang="en-US" sz="1600" dirty="0" smtClean="0">
                <a:solidFill>
                  <a:srgbClr val="CCFF66"/>
                </a:solidFill>
              </a:rPr>
              <a:t>Committees</a:t>
            </a:r>
          </a:p>
        </p:txBody>
      </p:sp>
    </p:spTree>
    <p:extLst>
      <p:ext uri="{BB962C8B-B14F-4D97-AF65-F5344CB8AC3E}">
        <p14:creationId xmlns:p14="http://schemas.microsoft.com/office/powerpoint/2010/main" val="28080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8" name="Rectangle 6"/>
          <p:cNvSpPr>
            <a:spLocks noGrp="1" noChangeArrowheads="1"/>
          </p:cNvSpPr>
          <p:nvPr>
            <p:ph type="title"/>
          </p:nvPr>
        </p:nvSpPr>
        <p:spPr>
          <a:xfrm>
            <a:off x="1304925" y="-228600"/>
            <a:ext cx="7848600" cy="990600"/>
          </a:xfrm>
          <a:noFill/>
          <a:ln/>
        </p:spPr>
        <p:txBody>
          <a:bodyPr/>
          <a:lstStyle/>
          <a:p>
            <a:r>
              <a:rPr lang="en-US" sz="3200" dirty="0"/>
              <a:t>CEOS Virtual Constellations for GEO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0" dirty="0" smtClean="0"/>
              <a:t>Demonstrate the </a:t>
            </a:r>
            <a:r>
              <a:rPr lang="en-US" sz="1800" b="0" dirty="0"/>
              <a:t>value of collaborative partnerships in addressing key observational gaps and bridging multiple GEO </a:t>
            </a:r>
            <a:r>
              <a:rPr lang="en-US" sz="1800" b="0" dirty="0" smtClean="0"/>
              <a:t>SBAs </a:t>
            </a:r>
            <a:r>
              <a:rPr lang="en-US" sz="1800" b="0" dirty="0"/>
              <a:t>while maintaining the independence of individual contributions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700" b="0" dirty="0"/>
          </a:p>
          <a:p>
            <a:pPr>
              <a:lnSpc>
                <a:spcPct val="80000"/>
              </a:lnSpc>
              <a:buFontTx/>
              <a:buNone/>
            </a:pPr>
            <a:endParaRPr lang="en-US" sz="700" b="0" dirty="0"/>
          </a:p>
          <a:p>
            <a:pPr>
              <a:lnSpc>
                <a:spcPct val="80000"/>
              </a:lnSpc>
            </a:pPr>
            <a:r>
              <a:rPr lang="en-US" sz="1800" b="0" dirty="0"/>
              <a:t>Focus dialogue from “all topics/all agencies” to smaller, more specialized groups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 b="0" dirty="0"/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800" b="0" dirty="0"/>
              <a:t>Guidance for design and development of future systems to meet the broad spectrum of EO requirements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400" b="0" dirty="0"/>
              <a:t>Avoid duplication and overlap in EO efforts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400" b="0" dirty="0"/>
              <a:t>Close information gaps for GEO SBAs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400" b="0" dirty="0"/>
              <a:t>Establish and sustain </a:t>
            </a:r>
            <a:r>
              <a:rPr lang="en-US" sz="1400" b="0" dirty="0" smtClean="0"/>
              <a:t>global </a:t>
            </a:r>
            <a:r>
              <a:rPr lang="en-US" sz="1400" b="0" dirty="0"/>
              <a:t>EO </a:t>
            </a:r>
            <a:r>
              <a:rPr lang="en-US" sz="1400" b="0" dirty="0" smtClean="0"/>
              <a:t>coverage and data availability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endParaRPr lang="en-US" sz="1400" b="0" dirty="0" smtClean="0"/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800" b="0" dirty="0" smtClean="0"/>
              <a:t>Seven Virtual Constellations approved and under development</a:t>
            </a:r>
            <a:endParaRPr lang="en-US" sz="1200" b="0" dirty="0" smtClean="0"/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200" b="0" dirty="0" smtClean="0"/>
              <a:t>Atmospheric Composition (NASA and ESA)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200" b="0" dirty="0" smtClean="0"/>
              <a:t>Land Surface Imaging (USGS, ISRO, and INPE)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200" b="0" dirty="0" smtClean="0"/>
              <a:t>Ocean Surface Topography (NOAA and EUMETSAT)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200" b="0" dirty="0" smtClean="0"/>
              <a:t>Precipitation (NASA and JAXA)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200" b="0" dirty="0" smtClean="0"/>
              <a:t>Ocean Color Radiometry (EC-JRC, JAXA, and NASA)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200" b="0" dirty="0" smtClean="0"/>
              <a:t>Ocean Surface Vector Wind (NOAA, ISRO, and EUMETSAT)</a:t>
            </a:r>
          </a:p>
          <a:p>
            <a:pPr lvl="1">
              <a:lnSpc>
                <a:spcPct val="80000"/>
              </a:lnSpc>
              <a:spcBef>
                <a:spcPct val="30000"/>
              </a:spcBef>
            </a:pPr>
            <a:r>
              <a:rPr lang="en-US" sz="1200" b="0" dirty="0" smtClean="0"/>
              <a:t>Sea Surface Temperature (ESA and NOAA)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endParaRPr lang="en-US" sz="2000" b="0" dirty="0"/>
          </a:p>
          <a:p>
            <a:pPr>
              <a:lnSpc>
                <a:spcPct val="80000"/>
              </a:lnSpc>
              <a:spcBef>
                <a:spcPct val="30000"/>
              </a:spcBef>
              <a:buFontTx/>
              <a:buNone/>
            </a:pPr>
            <a:endParaRPr lang="en-US" sz="7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E6017-A523-4F7A-B95C-1C020A67C033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6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CEOS Working Groups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" y="838200"/>
            <a:ext cx="9067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groups enhance technical cooperation among CEOS Agencies in specific topical areas with broad international benefit.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7013" marR="0" lvl="0" indent="-227013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Group on Calibration and Validation (WGCV):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To ensure long-term confidence in the accuracy and quality of Earth observation data and products </a:t>
            </a:r>
          </a:p>
          <a:p>
            <a:pPr marL="227013" marR="0" lvl="1" indent="-227013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</a:rPr>
              <a:t>Working Group on Information Systems and Services (WGISS)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To coordinate the development of Earth observation satellite systems and services which manage and supply the data and information from CEOS Agencies’ missions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FF66"/>
              </a:solidFill>
              <a:effectLst/>
              <a:uLnTx/>
              <a:uFillTx/>
              <a:latin typeface="+mn-lt"/>
            </a:endParaRPr>
          </a:p>
          <a:p>
            <a:pPr marL="227013" marR="0" lvl="0" indent="-227013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Group on Education, Training, and Capacity Building (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WGEdu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To develop a strategy for future CEOS activities in education, training, and capacity building for societal benefit, particularly in Developing Countries</a:t>
            </a:r>
          </a:p>
          <a:p>
            <a:pPr marL="227013" marR="0" lvl="0" indent="-227013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Group on Climate (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WGClimate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/>
                <a:uLnTx/>
                <a:uFillTx/>
                <a:latin typeface="+mn-lt"/>
              </a:rPr>
              <a:t>To facilitate the use of Essential Climate Variable (ECV) time-series through coordination Member Agencies’ initiatives and activities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CCFF66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1536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E35E1EC-F247-4B89-8400-D50875FA34C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274" name="TextBox 7"/>
          <p:cNvSpPr txBox="1">
            <a:spLocks noChangeArrowheads="1"/>
          </p:cNvSpPr>
          <p:nvPr/>
        </p:nvSpPr>
        <p:spPr bwMode="auto">
          <a:xfrm>
            <a:off x="609600" y="6303962"/>
            <a:ext cx="8077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Observations being collected by current </a:t>
            </a:r>
            <a:r>
              <a:rPr lang="en-US" sz="16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Virtual Constellations </a:t>
            </a:r>
            <a:r>
              <a:rPr lang="en-US" sz="1600" b="1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are underlined</a:t>
            </a:r>
          </a:p>
          <a:p>
            <a:pPr algn="ctr">
              <a:defRPr/>
            </a:pPr>
            <a:r>
              <a:rPr lang="en-US" sz="1400" b="1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Observations that could be collected by new </a:t>
            </a:r>
            <a:r>
              <a:rPr lang="en-US" sz="14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Virtual Constellations </a:t>
            </a:r>
            <a:r>
              <a:rPr lang="en-US" sz="1400" b="1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are in red font 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6200" y="76200"/>
            <a:ext cx="2438400" cy="871980"/>
            <a:chOff x="5334000" y="31698"/>
            <a:chExt cx="3746396" cy="1353312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86400" y="796721"/>
              <a:ext cx="534328" cy="574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96000" y="808939"/>
              <a:ext cx="525475" cy="562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05600" y="808500"/>
              <a:ext cx="548640" cy="56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15200" y="796877"/>
              <a:ext cx="542830" cy="574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924799" y="800369"/>
              <a:ext cx="539496" cy="57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39276" y="808938"/>
              <a:ext cx="541120" cy="576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" name="Picture 13"/>
            <p:cNvPicPr/>
            <p:nvPr/>
          </p:nvPicPr>
          <p:blipFill>
            <a:blip r:embed="rId9" cstate="print"/>
            <a:srcRect t="8196" b="9848"/>
            <a:stretch>
              <a:fillRect/>
            </a:stretch>
          </p:blipFill>
          <p:spPr bwMode="auto">
            <a:xfrm>
              <a:off x="5334000" y="31698"/>
              <a:ext cx="1552175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Rectangle 11"/>
          <p:cNvSpPr txBox="1">
            <a:spLocks noChangeArrowheads="1"/>
          </p:cNvSpPr>
          <p:nvPr/>
        </p:nvSpPr>
        <p:spPr>
          <a:xfrm>
            <a:off x="2590800" y="0"/>
            <a:ext cx="65532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CEOS and the Global Climate Observing System (GCOS)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CCFF66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0" y="1066800"/>
            <a:ext cx="7954963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39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152400"/>
            <a:ext cx="7848600" cy="990600"/>
          </a:xfrm>
        </p:spPr>
        <p:txBody>
          <a:bodyPr/>
          <a:lstStyle/>
          <a:p>
            <a:r>
              <a:rPr lang="en-US" sz="3200" dirty="0" smtClean="0"/>
              <a:t>CEOS Members and Associates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0" y="609600"/>
            <a:ext cx="9182100" cy="5029200"/>
          </a:xfrm>
          <a:prstGeom prst="rect">
            <a:avLst/>
          </a:prstGeom>
          <a:noFill/>
        </p:spPr>
        <p:txBody>
          <a:bodyPr wrap="square" lIns="97256" tIns="48628" rIns="97256" bIns="48628" numCol="2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050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ea typeface="+mn-ea"/>
              </a:rPr>
              <a:t>MEMBERS</a:t>
            </a:r>
            <a:endParaRPr lang="en-US" sz="900" u="sng" dirty="0" smtClean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err="1" smtClean="0">
                <a:latin typeface="+mn-lt"/>
                <a:ea typeface="+mn-ea"/>
              </a:rPr>
              <a:t>Agenzia</a:t>
            </a:r>
            <a:r>
              <a:rPr lang="en-US" sz="900" dirty="0" smtClean="0">
                <a:latin typeface="+mn-lt"/>
                <a:ea typeface="+mn-ea"/>
              </a:rPr>
              <a:t> </a:t>
            </a:r>
            <a:r>
              <a:rPr lang="en-US" sz="900" dirty="0" err="1">
                <a:latin typeface="+mn-lt"/>
                <a:ea typeface="+mn-ea"/>
              </a:rPr>
              <a:t>Spaziale</a:t>
            </a:r>
            <a:r>
              <a:rPr lang="en-US" sz="900" dirty="0">
                <a:latin typeface="+mn-lt"/>
                <a:ea typeface="+mn-ea"/>
              </a:rPr>
              <a:t> </a:t>
            </a:r>
            <a:r>
              <a:rPr lang="en-US" sz="900" dirty="0" err="1" smtClean="0">
                <a:latin typeface="+mn-lt"/>
                <a:ea typeface="+mn-ea"/>
              </a:rPr>
              <a:t>Italiana</a:t>
            </a:r>
            <a:r>
              <a:rPr lang="en-US" sz="900" dirty="0" smtClean="0">
                <a:latin typeface="+mn-lt"/>
                <a:ea typeface="+mn-ea"/>
              </a:rPr>
              <a:t> </a:t>
            </a:r>
            <a:r>
              <a:rPr lang="en-US" sz="900" dirty="0">
                <a:latin typeface="+mn-lt"/>
                <a:ea typeface="+mn-ea"/>
              </a:rPr>
              <a:t>(ASI)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Canadian </a:t>
            </a:r>
            <a:r>
              <a:rPr lang="en-US" sz="900" dirty="0">
                <a:latin typeface="+mn-lt"/>
                <a:ea typeface="+mn-ea"/>
              </a:rPr>
              <a:t>Space Agency (CSA)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900" dirty="0">
                <a:latin typeface="+mn-lt"/>
                <a:ea typeface="+mn-ea"/>
              </a:rPr>
              <a:t>Centre National d’Etudes Spatiales (CNES), France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>
                <a:latin typeface="+mn-lt"/>
                <a:ea typeface="+mn-ea"/>
              </a:rPr>
              <a:t>Centro para Desarrollo Tecnólogico Industrial (CDTI), Spain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>
                <a:latin typeface="+mn-lt"/>
                <a:ea typeface="+mn-ea"/>
              </a:rPr>
              <a:t>China Center for Resources Satellite Data and Applications (CRESDA)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>
                <a:latin typeface="+mn-lt"/>
                <a:ea typeface="+mn-ea"/>
              </a:rPr>
              <a:t>Chinese Academy of Space Technology (CAST)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sz="900" dirty="0">
                <a:latin typeface="+mn-lt"/>
                <a:ea typeface="+mn-ea"/>
              </a:rPr>
              <a:t>Comisión Nacional de Actividades Espaciales (CONAE), </a:t>
            </a:r>
            <a:r>
              <a:rPr lang="en-US" sz="900" dirty="0">
                <a:latin typeface="+mn-lt"/>
                <a:ea typeface="+mn-ea"/>
              </a:rPr>
              <a:t>Argentina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>
                <a:latin typeface="+mn-lt"/>
                <a:ea typeface="+mn-ea"/>
              </a:rPr>
              <a:t>Commonwealth Scientific &amp; Industrial Research Organisation (CSIRO), Australia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sz="900" dirty="0" smtClean="0">
                <a:latin typeface="+mn-lt"/>
                <a:ea typeface="+mn-ea"/>
              </a:rPr>
              <a:t>Deutsches </a:t>
            </a:r>
            <a:r>
              <a:rPr lang="de-DE" sz="900" dirty="0">
                <a:latin typeface="+mn-lt"/>
                <a:ea typeface="+mn-ea"/>
              </a:rPr>
              <a:t>Zentrum fürLuft-und Raumfahrt (DLR), Germany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>
                <a:latin typeface="+mn-lt"/>
                <a:ea typeface="+mn-ea"/>
              </a:rPr>
              <a:t>European Commission (EC)</a:t>
            </a:r>
          </a:p>
          <a:p>
            <a:pPr marL="227013" indent="-227013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European </a:t>
            </a:r>
            <a:r>
              <a:rPr lang="en-US" sz="900" dirty="0">
                <a:latin typeface="+mn-lt"/>
                <a:ea typeface="+mn-ea"/>
              </a:rPr>
              <a:t>Organisation for the Exploitation of Meteorological </a:t>
            </a:r>
            <a:r>
              <a:rPr lang="en-US" sz="900" dirty="0" smtClean="0">
                <a:latin typeface="+mn-lt"/>
                <a:ea typeface="+mn-ea"/>
              </a:rPr>
              <a:t>Satellites   (EUMETSAT</a:t>
            </a:r>
            <a:r>
              <a:rPr lang="en-US" sz="900" dirty="0">
                <a:latin typeface="+mn-lt"/>
                <a:ea typeface="+mn-ea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>
                <a:latin typeface="+mn-lt"/>
                <a:ea typeface="+mn-ea"/>
              </a:rPr>
              <a:t>European Space Agency (ESA)</a:t>
            </a:r>
          </a:p>
          <a:p>
            <a:pPr marL="121569" indent="-121569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>
                <a:latin typeface="+mn-lt"/>
                <a:ea typeface="+mn-ea"/>
              </a:rPr>
              <a:t>Geo-Informatics and Space Technology Development Agency (GISTDA), Thailand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Indian </a:t>
            </a:r>
            <a:r>
              <a:rPr lang="en-US" sz="900" dirty="0">
                <a:latin typeface="+mn-lt"/>
                <a:ea typeface="+mn-ea"/>
              </a:rPr>
              <a:t>Space Research Organisation (ISRO)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sz="900" dirty="0">
                <a:latin typeface="+mn-lt"/>
                <a:ea typeface="+mn-ea"/>
              </a:rPr>
              <a:t>Instituto Nacional de Pesquisas Espaciais (INPE), Braz</a:t>
            </a:r>
            <a:r>
              <a:rPr lang="en-US" sz="900" dirty="0" err="1" smtClean="0">
                <a:latin typeface="+mn-lt"/>
                <a:ea typeface="+mn-ea"/>
              </a:rPr>
              <a:t>il</a:t>
            </a:r>
            <a:endParaRPr lang="en-US" sz="900" dirty="0" smtClean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Japan </a:t>
            </a:r>
            <a:r>
              <a:rPr lang="en-US" sz="900" dirty="0">
                <a:latin typeface="+mn-lt"/>
                <a:ea typeface="+mn-ea"/>
              </a:rPr>
              <a:t>Aerospace Exploration </a:t>
            </a:r>
            <a:r>
              <a:rPr lang="en-US" sz="900" dirty="0" smtClean="0">
                <a:latin typeface="+mn-lt"/>
                <a:ea typeface="+mn-ea"/>
              </a:rPr>
              <a:t>Agency/Ministry of Education, Culture, Sports, Science, and Technology </a:t>
            </a:r>
            <a:r>
              <a:rPr lang="en-US" sz="900" dirty="0">
                <a:latin typeface="+mn-lt"/>
                <a:ea typeface="+mn-ea"/>
              </a:rPr>
              <a:t>(</a:t>
            </a:r>
            <a:r>
              <a:rPr lang="en-US" sz="900" dirty="0" smtClean="0">
                <a:latin typeface="+mn-lt"/>
                <a:ea typeface="+mn-ea"/>
              </a:rPr>
              <a:t>JAXA/MEXT)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Korea </a:t>
            </a:r>
            <a:r>
              <a:rPr lang="en-US" sz="900" dirty="0">
                <a:latin typeface="+mn-lt"/>
                <a:ea typeface="+mn-ea"/>
              </a:rPr>
              <a:t>Aerospace Research Institute (</a:t>
            </a:r>
            <a:r>
              <a:rPr lang="en-US" sz="900" dirty="0" smtClean="0">
                <a:latin typeface="+mn-lt"/>
                <a:ea typeface="+mn-ea"/>
              </a:rPr>
              <a:t>KARI)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National </a:t>
            </a:r>
            <a:r>
              <a:rPr lang="en-US" sz="900" dirty="0">
                <a:latin typeface="+mn-lt"/>
                <a:ea typeface="+mn-ea"/>
              </a:rPr>
              <a:t>Aeronautics and Space Administration (NASA), </a:t>
            </a:r>
            <a:r>
              <a:rPr lang="en-US" sz="900" dirty="0" smtClean="0">
                <a:latin typeface="+mn-lt"/>
                <a:ea typeface="+mn-ea"/>
              </a:rPr>
              <a:t>USA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National </a:t>
            </a:r>
            <a:r>
              <a:rPr lang="en-US" sz="900" dirty="0">
                <a:latin typeface="+mn-lt"/>
                <a:ea typeface="+mn-ea"/>
              </a:rPr>
              <a:t>Oceanic and Atmospheric Administration (NOAA), </a:t>
            </a:r>
            <a:r>
              <a:rPr lang="en-US" sz="900" dirty="0" smtClean="0">
                <a:latin typeface="+mn-lt"/>
                <a:ea typeface="+mn-ea"/>
              </a:rPr>
              <a:t>USA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National </a:t>
            </a:r>
            <a:r>
              <a:rPr lang="en-US" sz="900" dirty="0">
                <a:latin typeface="+mn-lt"/>
                <a:ea typeface="+mn-ea"/>
              </a:rPr>
              <a:t>Remote Sensing Center of China (</a:t>
            </a:r>
            <a:r>
              <a:rPr lang="en-US" sz="900" dirty="0" smtClean="0">
                <a:latin typeface="+mn-lt"/>
                <a:ea typeface="+mn-ea"/>
              </a:rPr>
              <a:t>NRSCC)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National Satellite Meteorological Center/Chinese Meteorological Administration (NSMC/CMA)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National </a:t>
            </a:r>
            <a:r>
              <a:rPr lang="en-US" sz="900" dirty="0">
                <a:latin typeface="+mn-lt"/>
                <a:ea typeface="+mn-ea"/>
              </a:rPr>
              <a:t>Space Agency of Ukraine (</a:t>
            </a:r>
            <a:r>
              <a:rPr lang="en-US" sz="900" dirty="0" smtClean="0">
                <a:latin typeface="+mn-lt"/>
                <a:ea typeface="+mn-ea"/>
              </a:rPr>
              <a:t>NSAU)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National </a:t>
            </a:r>
            <a:r>
              <a:rPr lang="en-US" sz="900" dirty="0">
                <a:latin typeface="+mn-lt"/>
                <a:ea typeface="+mn-ea"/>
              </a:rPr>
              <a:t>Space Research Agency of Nigeria (</a:t>
            </a:r>
            <a:r>
              <a:rPr lang="en-US" sz="900" dirty="0" smtClean="0">
                <a:latin typeface="+mn-lt"/>
                <a:ea typeface="+mn-ea"/>
              </a:rPr>
              <a:t>NASRDA)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Netherlands Space Office (NSO)</a:t>
            </a:r>
            <a:endParaRPr lang="en-US" sz="900" dirty="0" smtClean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Russian </a:t>
            </a:r>
            <a:r>
              <a:rPr lang="en-US" sz="900" dirty="0">
                <a:latin typeface="+mn-lt"/>
                <a:ea typeface="+mn-ea"/>
              </a:rPr>
              <a:t>Federal Space Agency (</a:t>
            </a:r>
            <a:r>
              <a:rPr lang="en-US" sz="900" dirty="0" smtClean="0">
                <a:latin typeface="+mn-lt"/>
                <a:ea typeface="+mn-ea"/>
              </a:rPr>
              <a:t>ROSKOSMOS)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Russian </a:t>
            </a:r>
            <a:r>
              <a:rPr lang="en-US" sz="900" dirty="0">
                <a:latin typeface="+mn-lt"/>
                <a:ea typeface="+mn-ea"/>
              </a:rPr>
              <a:t>Federal Service for Hydrometeorology and </a:t>
            </a:r>
            <a:r>
              <a:rPr lang="en-US" sz="900" dirty="0" smtClean="0">
                <a:latin typeface="+mn-lt"/>
                <a:ea typeface="+mn-ea"/>
              </a:rPr>
              <a:t>Environmental Monitoring </a:t>
            </a:r>
            <a:r>
              <a:rPr lang="en-US" sz="900" dirty="0">
                <a:latin typeface="+mn-lt"/>
                <a:ea typeface="+mn-ea"/>
              </a:rPr>
              <a:t>(</a:t>
            </a:r>
            <a:r>
              <a:rPr lang="en-US" sz="900" dirty="0" smtClean="0">
                <a:latin typeface="+mn-lt"/>
                <a:ea typeface="+mn-ea"/>
              </a:rPr>
              <a:t>ROSHYDROMET)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South African National Space Agency (SANSA)</a:t>
            </a:r>
            <a:endParaRPr lang="en-US" sz="900" dirty="0" smtClean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Scientific </a:t>
            </a:r>
            <a:r>
              <a:rPr lang="en-US" sz="900" dirty="0">
                <a:latin typeface="+mn-lt"/>
                <a:ea typeface="+mn-ea"/>
              </a:rPr>
              <a:t>and Technological Research Council of Turkey (</a:t>
            </a:r>
            <a:r>
              <a:rPr lang="en-US" sz="900" dirty="0" smtClean="0">
                <a:latin typeface="+mn-lt"/>
                <a:ea typeface="+mn-ea"/>
              </a:rPr>
              <a:t>TÜBITAK)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United Kingdom Space Agency (UKSA)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>
                <a:latin typeface="+mn-lt"/>
                <a:ea typeface="+mn-ea"/>
              </a:rPr>
              <a:t>United </a:t>
            </a:r>
            <a:r>
              <a:rPr lang="en-US" sz="900" dirty="0">
                <a:latin typeface="+mn-lt"/>
                <a:ea typeface="+mn-ea"/>
              </a:rPr>
              <a:t>States Geological Survey (</a:t>
            </a:r>
            <a:r>
              <a:rPr lang="en-US" sz="900" dirty="0" smtClean="0">
                <a:latin typeface="+mn-lt"/>
                <a:ea typeface="+mn-ea"/>
              </a:rPr>
              <a:t>USGS)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050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ea typeface="+mn-ea"/>
              </a:rPr>
              <a:t>ASSOCIATES</a:t>
            </a:r>
            <a:endParaRPr lang="en-US" sz="900" u="sng" dirty="0" smtClean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ea typeface="+mn-ea"/>
            </a:endParaRP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Belgian Federal Science Policy Office (BELSPO)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Canada Centre for Remote Sensing (CCRS)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Council for Scientific and Industrial Research (CSIR)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Crown Research Institute (CRI), New Zealand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Global Climate Observing System (GCOS)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Global Geodetic Observing System (GGOS)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Global Ocean Observing System (GOOS)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Global Terrestrial Observing System (GTOS)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Intergovernmental Oceanographic Commission (IOC)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International Council for Science (ICSU)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International </a:t>
            </a:r>
            <a:r>
              <a:rPr lang="en-US" sz="900" dirty="0" err="1" smtClean="0"/>
              <a:t>Geosphere</a:t>
            </a:r>
            <a:r>
              <a:rPr lang="en-US" sz="900" dirty="0" smtClean="0"/>
              <a:t>-Biosphere </a:t>
            </a:r>
            <a:r>
              <a:rPr lang="en-US" sz="900" dirty="0" err="1" smtClean="0"/>
              <a:t>Programme</a:t>
            </a:r>
            <a:r>
              <a:rPr lang="en-US" sz="900" dirty="0" smtClean="0"/>
              <a:t> (IGBP)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International Ocean </a:t>
            </a:r>
            <a:r>
              <a:rPr lang="en-US" sz="900" dirty="0" err="1" smtClean="0"/>
              <a:t>Colour</a:t>
            </a:r>
            <a:r>
              <a:rPr lang="en-US" sz="900" dirty="0" smtClean="0"/>
              <a:t> Coordinating Group (IOCCG)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International Society of </a:t>
            </a:r>
            <a:r>
              <a:rPr lang="en-US" sz="900" dirty="0" err="1" smtClean="0"/>
              <a:t>Photogrammetry</a:t>
            </a:r>
            <a:r>
              <a:rPr lang="en-US" sz="900" dirty="0" smtClean="0"/>
              <a:t> and Remote Sensing (ISPRS)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Norwegian Space Center (NSC)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Swedish National Space Board (SNSB)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United Nations Economic and Social Commission for Asia and the Pacific (ESCAP)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United Nations Educational, Scientific and Cultural Organization (UNESCO)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900" dirty="0" smtClean="0"/>
              <a:t>United Nations </a:t>
            </a:r>
            <a:r>
              <a:rPr lang="fr-FR" sz="900" dirty="0" err="1" smtClean="0"/>
              <a:t>Environment</a:t>
            </a:r>
            <a:r>
              <a:rPr lang="fr-FR" sz="900" dirty="0" smtClean="0"/>
              <a:t> Programme (UNEP)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United Nations Food and Agriculture Organization (FAO)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United Nations Office for Outer Space Affairs (UNOOSA)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World Climate Research </a:t>
            </a:r>
            <a:r>
              <a:rPr lang="en-US" sz="900" dirty="0" err="1" smtClean="0"/>
              <a:t>Programme</a:t>
            </a:r>
            <a:r>
              <a:rPr lang="en-US" sz="900" dirty="0" smtClean="0"/>
              <a:t> (WCRP)</a:t>
            </a:r>
          </a:p>
          <a:p>
            <a:pPr marL="574675" indent="-219075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900" dirty="0" smtClean="0"/>
              <a:t>World Meteorological Organization (WMO)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194DEA-3C06-41C5-B701-C805FE1DDDAC}" type="slidenum">
              <a:rPr lang="en-US" smtClean="0">
                <a:latin typeface="Arial Unicode MS" pitchFamily="34" charset="-128"/>
                <a:ea typeface="ＭＳ Ｐゴシック" charset="-128"/>
              </a:rPr>
              <a:pPr/>
              <a:t>2</a:t>
            </a:fld>
            <a:endParaRPr lang="en-US" smtClean="0">
              <a:latin typeface="Arial Unicode MS" pitchFamily="34" charset="-128"/>
              <a:ea typeface="ＭＳ Ｐゴシック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Expected CEOS 2012 Outcomes</a:t>
            </a:r>
            <a:endParaRPr lang="en-US" sz="3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4114800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dirty="0">
                <a:solidFill>
                  <a:srgbClr val="9999FF"/>
                </a:solidFill>
              </a:rPr>
              <a:t>Improved Coordination of Space Agency Activities Related to </a:t>
            </a:r>
            <a:r>
              <a:rPr lang="en-US" sz="2800" dirty="0" smtClean="0">
                <a:solidFill>
                  <a:srgbClr val="9999FF"/>
                </a:solidFill>
              </a:rPr>
              <a:t>Climate </a:t>
            </a:r>
          </a:p>
          <a:p>
            <a:r>
              <a:rPr lang="en-US" sz="2000" dirty="0" smtClean="0"/>
              <a:t>CEOS Response to 2010 GCOS IP and improvement in coordinated outputs for monitoring of ECVs</a:t>
            </a:r>
          </a:p>
          <a:p>
            <a:r>
              <a:rPr lang="en-US" sz="2000" dirty="0" smtClean="0"/>
              <a:t>CEOS Input to Systematic Observation Requirements for GCOS Satellite Supplement</a:t>
            </a:r>
          </a:p>
          <a:p>
            <a:r>
              <a:rPr lang="en-US" sz="2000" dirty="0" smtClean="0"/>
              <a:t>Development of FCDRs and related data sets (WG Climate)</a:t>
            </a:r>
          </a:p>
          <a:p>
            <a:r>
              <a:rPr lang="en-US" sz="2000" dirty="0" smtClean="0"/>
              <a:t>Cooperation with GEO, WMO, and CGMS on space-based  system to support climate information and adaptation</a:t>
            </a:r>
          </a:p>
          <a:p>
            <a:r>
              <a:rPr lang="en-US" sz="2000" dirty="0" smtClean="0"/>
              <a:t>Further alignment of VCs to contribute to GCOS IP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Expected 2012 Outcomes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800" dirty="0">
                <a:solidFill>
                  <a:srgbClr val="9999FF"/>
                </a:solidFill>
              </a:rPr>
              <a:t>Progress Towards Established CEOS-GEO Priorities</a:t>
            </a:r>
            <a:endParaRPr lang="en-US" sz="2400" dirty="0">
              <a:solidFill>
                <a:srgbClr val="9999FF"/>
              </a:solidFill>
            </a:endParaRPr>
          </a:p>
          <a:p>
            <a:r>
              <a:rPr lang="en-US" sz="2400" dirty="0"/>
              <a:t>CEOS leadership within and support to the GEO Global Forest Observation Task </a:t>
            </a:r>
            <a:r>
              <a:rPr lang="en-US" sz="2400" dirty="0" smtClean="0"/>
              <a:t>(</a:t>
            </a:r>
            <a:r>
              <a:rPr lang="en-US" sz="2400" dirty="0" err="1" smtClean="0"/>
              <a:t>incl</a:t>
            </a:r>
            <a:r>
              <a:rPr lang="en-US" sz="2400" dirty="0" smtClean="0"/>
              <a:t> GFOI IP and SDCG)  </a:t>
            </a:r>
            <a:endParaRPr lang="en-US" sz="2400" dirty="0"/>
          </a:p>
          <a:p>
            <a:r>
              <a:rPr lang="en-US" sz="2400" dirty="0"/>
              <a:t>Continued development of the CEOS Strategy for Carbon Observations from </a:t>
            </a:r>
            <a:r>
              <a:rPr lang="en-US" sz="2400" dirty="0" smtClean="0"/>
              <a:t>Space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Advancement of CEOS Data Democracy activities within the reorganized </a:t>
            </a:r>
            <a:r>
              <a:rPr lang="en-US" sz="2400" dirty="0" smtClean="0">
                <a:solidFill>
                  <a:srgbClr val="FF0000"/>
                </a:solidFill>
              </a:rPr>
              <a:t>WGCBDD</a:t>
            </a:r>
          </a:p>
          <a:p>
            <a:r>
              <a:rPr lang="en-US" sz="2400" dirty="0" smtClean="0"/>
              <a:t>Further </a:t>
            </a:r>
            <a:r>
              <a:rPr lang="en-US" sz="2400" dirty="0"/>
              <a:t>alignment of the CEOS </a:t>
            </a:r>
            <a:r>
              <a:rPr lang="en-US" sz="2400" dirty="0" smtClean="0"/>
              <a:t>VC objectives/activities to GEO </a:t>
            </a:r>
            <a:r>
              <a:rPr lang="en-US" sz="2400" dirty="0"/>
              <a:t>2012-2015 Work Plan </a:t>
            </a:r>
            <a:r>
              <a:rPr lang="en-US" sz="2400" dirty="0" smtClean="0"/>
              <a:t>Tasks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8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1066800"/>
          </a:xfrm>
        </p:spPr>
        <p:txBody>
          <a:bodyPr/>
          <a:lstStyle/>
          <a:p>
            <a:r>
              <a:rPr lang="en-US" sz="3200" dirty="0" smtClean="0"/>
              <a:t>Expected CEOS 2012 Outcomes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" y="990600"/>
            <a:ext cx="91440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9999FF"/>
                </a:solidFill>
              </a:rPr>
              <a:t>Progress Toward Established GEO-CEOS Priorities (cont’d)</a:t>
            </a:r>
            <a:endParaRPr lang="en-US" sz="2800" dirty="0">
              <a:solidFill>
                <a:srgbClr val="9999FF"/>
              </a:solidFill>
            </a:endParaRPr>
          </a:p>
          <a:p>
            <a:r>
              <a:rPr lang="en-US" sz="2400" dirty="0"/>
              <a:t>Continued support to </a:t>
            </a:r>
            <a:r>
              <a:rPr lang="en-US" sz="2400" dirty="0" smtClean="0"/>
              <a:t>development </a:t>
            </a:r>
            <a:r>
              <a:rPr lang="en-US" sz="2400" dirty="0"/>
              <a:t>and operationalization of the </a:t>
            </a:r>
            <a:r>
              <a:rPr lang="en-US" sz="2400" dirty="0" smtClean="0"/>
              <a:t>GEOSS Common Infrastructure (GCI</a:t>
            </a:r>
            <a:r>
              <a:rPr lang="en-US" sz="2400" dirty="0"/>
              <a:t>) and its </a:t>
            </a:r>
            <a:r>
              <a:rPr lang="en-US" sz="2400" dirty="0" smtClean="0"/>
              <a:t>elements</a:t>
            </a:r>
            <a:endParaRPr lang="en-US" sz="2400" dirty="0"/>
          </a:p>
          <a:p>
            <a:r>
              <a:rPr lang="en-US" sz="2400" dirty="0"/>
              <a:t>The development of a more integrated approach in the areas of disaster mitigation and disaster </a:t>
            </a:r>
            <a:r>
              <a:rPr lang="en-US" sz="2400" dirty="0" smtClean="0"/>
              <a:t>management</a:t>
            </a:r>
          </a:p>
          <a:p>
            <a:r>
              <a:rPr lang="en-US" sz="2400" dirty="0" smtClean="0"/>
              <a:t>Continued </a:t>
            </a:r>
            <a:r>
              <a:rPr lang="en-US" sz="2400" dirty="0"/>
              <a:t>support to the Joint Experiments on Crop Assessment and Monitoring (JECAM) </a:t>
            </a:r>
            <a:r>
              <a:rPr lang="en-US" sz="2400" dirty="0" smtClean="0"/>
              <a:t>initiative</a:t>
            </a:r>
            <a:endParaRPr lang="en-US" sz="2400" dirty="0"/>
          </a:p>
          <a:p>
            <a:r>
              <a:rPr lang="en-US" sz="2400" dirty="0"/>
              <a:t>Continued CEOS leadership </a:t>
            </a:r>
            <a:r>
              <a:rPr lang="en-US" sz="2400" dirty="0" smtClean="0"/>
              <a:t>of/support to </a:t>
            </a:r>
            <a:r>
              <a:rPr lang="en-US" sz="2400" dirty="0"/>
              <a:t>the </a:t>
            </a:r>
            <a:r>
              <a:rPr lang="en-US" sz="2400" dirty="0" smtClean="0"/>
              <a:t>QA4EO initiative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534400" cy="1066800"/>
          </a:xfrm>
        </p:spPr>
        <p:txBody>
          <a:bodyPr/>
          <a:lstStyle/>
          <a:p>
            <a:r>
              <a:rPr lang="en-US" sz="3200" dirty="0" smtClean="0"/>
              <a:t>Expected CEOS 2012 Outcomes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800" dirty="0">
                <a:solidFill>
                  <a:srgbClr val="9999FF"/>
                </a:solidFill>
              </a:rPr>
              <a:t>Considering CEOS Support to Further Key GEO Priority Initiatives</a:t>
            </a:r>
          </a:p>
          <a:p>
            <a:r>
              <a:rPr lang="en-US" sz="2400" dirty="0"/>
              <a:t>Exploratory dialogue on data requirements and CEOS Agency capacities to support the G20/GEO Global Agricultural Monitoring (GLAM) </a:t>
            </a:r>
            <a:r>
              <a:rPr lang="en-US" sz="2400" dirty="0" smtClean="0"/>
              <a:t>initiative</a:t>
            </a:r>
            <a:endParaRPr lang="en-US" sz="2400" dirty="0"/>
          </a:p>
          <a:p>
            <a:r>
              <a:rPr lang="en-US" sz="2400" dirty="0"/>
              <a:t>Continued dialogue on potential CEOS contributions to integrated water cycle products and </a:t>
            </a:r>
            <a:r>
              <a:rPr lang="en-US" sz="2400" dirty="0" smtClean="0"/>
              <a:t>services</a:t>
            </a:r>
            <a:endParaRPr lang="en-US" sz="2400" dirty="0"/>
          </a:p>
          <a:p>
            <a:r>
              <a:rPr lang="en-US" sz="2400" dirty="0"/>
              <a:t>Continued dialogue on potential CEOS contributions to the GEO Biodiversity Observation Network (GEO BON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Expected 2012 Outcomes 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191000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dirty="0">
                <a:solidFill>
                  <a:srgbClr val="9999FF"/>
                </a:solidFill>
              </a:rPr>
              <a:t>Continued and Enhanced CEOS Outreach to Key Stakeholders: GEO, COP, UNFCCC, SBSTA, </a:t>
            </a:r>
            <a:r>
              <a:rPr lang="en-US" sz="2800" dirty="0" smtClean="0">
                <a:solidFill>
                  <a:srgbClr val="9999FF"/>
                </a:solidFill>
              </a:rPr>
              <a:t>G8/G20</a:t>
            </a:r>
            <a:endParaRPr lang="en-US" sz="2400" dirty="0" smtClean="0">
              <a:solidFill>
                <a:srgbClr val="9999FF"/>
              </a:solidFill>
            </a:endParaRPr>
          </a:p>
          <a:p>
            <a:r>
              <a:rPr lang="en-US" sz="2400" dirty="0" smtClean="0"/>
              <a:t>Maintenance </a:t>
            </a:r>
            <a:r>
              <a:rPr lang="en-US" sz="2400" dirty="0"/>
              <a:t>to CEOS online services such as the CEOS website and Missions, Instruments and Measurements (MIM) </a:t>
            </a:r>
            <a:r>
              <a:rPr lang="en-US" sz="2400" dirty="0" smtClean="0"/>
              <a:t>database</a:t>
            </a:r>
            <a:endParaRPr lang="en-US" sz="2400" dirty="0"/>
          </a:p>
          <a:p>
            <a:r>
              <a:rPr lang="en-US" sz="2400" dirty="0" smtClean="0"/>
              <a:t>Publication </a:t>
            </a:r>
            <a:r>
              <a:rPr lang="en-US" sz="2400" dirty="0"/>
              <a:t>of the CEOS </a:t>
            </a:r>
            <a:r>
              <a:rPr lang="en-US" sz="2400" dirty="0" smtClean="0"/>
              <a:t>Newsletter</a:t>
            </a:r>
            <a:endParaRPr lang="en-US" sz="2400" dirty="0"/>
          </a:p>
          <a:p>
            <a:r>
              <a:rPr lang="en-US" sz="2400" dirty="0" smtClean="0"/>
              <a:t>CEOS inputs for Rio+20 </a:t>
            </a:r>
            <a:r>
              <a:rPr lang="en-US" sz="2400" dirty="0"/>
              <a:t>Summit, including </a:t>
            </a:r>
            <a:r>
              <a:rPr lang="en-US" sz="2400" dirty="0" smtClean="0"/>
              <a:t>a </a:t>
            </a:r>
            <a:r>
              <a:rPr lang="en-US" sz="2400" dirty="0"/>
              <a:t>print update of the CEOS Earth Observation </a:t>
            </a:r>
            <a:r>
              <a:rPr lang="en-US" sz="2400" dirty="0" smtClean="0"/>
              <a:t>Handbook</a:t>
            </a:r>
            <a:endParaRPr lang="en-US" sz="2400" dirty="0"/>
          </a:p>
          <a:p>
            <a:pPr marL="0" lvl="0" indent="0">
              <a:buNone/>
            </a:pPr>
            <a:r>
              <a:rPr lang="en-US" sz="2800" dirty="0">
                <a:solidFill>
                  <a:srgbClr val="9999FF"/>
                </a:solidFill>
              </a:rPr>
              <a:t>Further </a:t>
            </a:r>
            <a:r>
              <a:rPr lang="en-US" sz="2800" dirty="0" smtClean="0">
                <a:solidFill>
                  <a:srgbClr val="9999FF"/>
                </a:solidFill>
              </a:rPr>
              <a:t>review/adoption of CSS recommendations</a:t>
            </a:r>
          </a:p>
          <a:p>
            <a:r>
              <a:rPr lang="en-US" sz="2400" dirty="0" smtClean="0"/>
              <a:t>Preparatory materials for, and discussion at, SIT-27</a:t>
            </a:r>
            <a:endParaRPr lang="en-US" sz="2800" dirty="0" smtClean="0">
              <a:solidFill>
                <a:srgbClr val="9999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8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WGCBDD Contributions to CEOS Objectives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Advancement of CEOS Data Democracy activities within the reorganized WGCBDD</a:t>
            </a:r>
          </a:p>
          <a:p>
            <a:pPr lvl="1"/>
            <a:r>
              <a:rPr lang="en-US" sz="1600" dirty="0" smtClean="0">
                <a:solidFill>
                  <a:srgbClr val="FFFF00"/>
                </a:solidFill>
              </a:rPr>
              <a:t>Carry out CEOS “Data Democracy” Mission</a:t>
            </a:r>
          </a:p>
          <a:p>
            <a:pPr lvl="2"/>
            <a:r>
              <a:rPr lang="en-US" sz="1200" dirty="0" smtClean="0">
                <a:solidFill>
                  <a:srgbClr val="FFFF00"/>
                </a:solidFill>
              </a:rPr>
              <a:t>Wider access to EO data</a:t>
            </a:r>
          </a:p>
          <a:p>
            <a:pPr lvl="2"/>
            <a:r>
              <a:rPr lang="en-US" sz="1200" dirty="0" smtClean="0">
                <a:solidFill>
                  <a:srgbClr val="FFFF00"/>
                </a:solidFill>
              </a:rPr>
              <a:t>Increase the use and sharing of software tools</a:t>
            </a:r>
          </a:p>
          <a:p>
            <a:pPr lvl="2"/>
            <a:r>
              <a:rPr lang="en-US" sz="1200" dirty="0" smtClean="0">
                <a:solidFill>
                  <a:srgbClr val="FFFF00"/>
                </a:solidFill>
              </a:rPr>
              <a:t>Transfer relevant technologies to end users</a:t>
            </a:r>
          </a:p>
          <a:p>
            <a:pPr lvl="2"/>
            <a:r>
              <a:rPr lang="en-US" sz="1200" dirty="0" smtClean="0">
                <a:solidFill>
                  <a:srgbClr val="FFFF00"/>
                </a:solidFill>
              </a:rPr>
              <a:t>Provide intensive capacity building, education, and training</a:t>
            </a:r>
          </a:p>
          <a:p>
            <a:pPr lvl="1"/>
            <a:r>
              <a:rPr lang="en-US" sz="1600" dirty="0" smtClean="0">
                <a:solidFill>
                  <a:srgbClr val="FFFF00"/>
                </a:solidFill>
              </a:rPr>
              <a:t>Development of specific CEOS actions in support of GEO Task ID-02: Developing Institutional and Individual Capacity</a:t>
            </a:r>
          </a:p>
          <a:p>
            <a:pPr lvl="1"/>
            <a:r>
              <a:rPr lang="en-US" sz="1600" dirty="0" smtClean="0">
                <a:solidFill>
                  <a:srgbClr val="FFFF00"/>
                </a:solidFill>
              </a:rPr>
              <a:t>CEOS-unique capacity building activities</a:t>
            </a:r>
          </a:p>
          <a:p>
            <a:pPr lvl="1"/>
            <a:r>
              <a:rPr lang="en-US" sz="1600" dirty="0" smtClean="0">
                <a:solidFill>
                  <a:srgbClr val="FFFF00"/>
                </a:solidFill>
              </a:rPr>
              <a:t>Support to “threads” (e.g., disaster response, climate change, water resources)</a:t>
            </a:r>
          </a:p>
          <a:p>
            <a:pPr lvl="1"/>
            <a:r>
              <a:rPr lang="en-US" sz="1600" dirty="0" smtClean="0">
                <a:solidFill>
                  <a:srgbClr val="FFFF00"/>
                </a:solidFill>
              </a:rPr>
              <a:t>Close interaction/coordination with other CEOS entities</a:t>
            </a:r>
            <a:endParaRPr lang="en-US" sz="1200" dirty="0">
              <a:solidFill>
                <a:srgbClr val="FFFF00"/>
              </a:solidFill>
            </a:endParaRPr>
          </a:p>
          <a:p>
            <a:pPr lvl="2"/>
            <a:r>
              <a:rPr lang="en-US" sz="1200" dirty="0" smtClean="0">
                <a:solidFill>
                  <a:srgbClr val="FFFF00"/>
                </a:solidFill>
              </a:rPr>
              <a:t>Plenary/SIT:  Executive decision-making on resources and strategic priorities</a:t>
            </a:r>
          </a:p>
          <a:p>
            <a:pPr lvl="2"/>
            <a:r>
              <a:rPr lang="en-US" sz="1200" dirty="0" smtClean="0">
                <a:solidFill>
                  <a:srgbClr val="FFFF00"/>
                </a:solidFill>
              </a:rPr>
              <a:t>Feedback into CEOS Self-Study</a:t>
            </a:r>
          </a:p>
          <a:p>
            <a:pPr lvl="2"/>
            <a:r>
              <a:rPr lang="en-US" sz="1200" dirty="0" smtClean="0">
                <a:solidFill>
                  <a:srgbClr val="FFFF00"/>
                </a:solidFill>
              </a:rPr>
              <a:t>Coordination with other CEOS WGs, Virtual Constellations, and SBA Teams</a:t>
            </a:r>
          </a:p>
          <a:p>
            <a:pPr lvl="1"/>
            <a:r>
              <a:rPr lang="en-US" sz="1600" dirty="0" smtClean="0">
                <a:solidFill>
                  <a:srgbClr val="FFFF00"/>
                </a:solidFill>
              </a:rPr>
              <a:t>Liaise as needed with GEO on data sharing initiatives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Slides/</a:t>
            </a:r>
            <a:br>
              <a:rPr lang="en-US" dirty="0" smtClean="0"/>
            </a:br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BB5E1-E975-4D2A-B3E2-3361CDADB1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0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EC9DF-8AFA-4CF4-BE8A-7061D6B51C4F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144000" cy="4419600"/>
          </a:xfrm>
        </p:spPr>
        <p:txBody>
          <a:bodyPr/>
          <a:lstStyle/>
          <a:p>
            <a:pPr marL="225425" indent="-225425">
              <a:lnSpc>
                <a:spcPct val="80000"/>
              </a:lnSpc>
            </a:pPr>
            <a:r>
              <a:rPr lang="en-US" sz="2000" b="0" dirty="0"/>
              <a:t>Established in 1984 under auspices of G-7 </a:t>
            </a:r>
            <a:r>
              <a:rPr lang="en-US" sz="2000" b="0" dirty="0" smtClean="0"/>
              <a:t>Economic Summit of Industrialized Nations</a:t>
            </a:r>
            <a:endParaRPr lang="en-US" sz="2000" b="0" dirty="0"/>
          </a:p>
          <a:p>
            <a:pPr marL="688975" lvl="1" indent="-231775">
              <a:lnSpc>
                <a:spcPct val="80000"/>
              </a:lnSpc>
            </a:pPr>
            <a:r>
              <a:rPr lang="en-US" sz="1800" b="0" dirty="0"/>
              <a:t>Focal point for international coordination of space-related Earth Observation (EO) activities</a:t>
            </a:r>
          </a:p>
          <a:p>
            <a:pPr marL="688975" lvl="1" indent="-231775">
              <a:lnSpc>
                <a:spcPct val="80000"/>
              </a:lnSpc>
            </a:pPr>
            <a:r>
              <a:rPr lang="en-US" sz="1800" b="0" dirty="0"/>
              <a:t>Optimize benefits through cooperation of members in mission planning and in development of compatible data products, formats, services, applications, and policies</a:t>
            </a:r>
          </a:p>
          <a:p>
            <a:pPr marL="688975" lvl="1" indent="-231775">
              <a:lnSpc>
                <a:spcPct val="80000"/>
              </a:lnSpc>
            </a:pPr>
            <a:endParaRPr lang="en-US" sz="900" b="0" dirty="0"/>
          </a:p>
          <a:p>
            <a:pPr marL="225425" indent="-225425">
              <a:lnSpc>
                <a:spcPct val="80000"/>
              </a:lnSpc>
            </a:pPr>
            <a:r>
              <a:rPr lang="en-US" sz="2000" b="0" dirty="0" smtClean="0"/>
              <a:t>Operates through best efforts of Members and Associates via voluntary contributions</a:t>
            </a:r>
          </a:p>
          <a:p>
            <a:pPr marL="225425" indent="-225425">
              <a:lnSpc>
                <a:spcPct val="80000"/>
              </a:lnSpc>
            </a:pPr>
            <a:endParaRPr lang="en-US" sz="600" b="0" dirty="0"/>
          </a:p>
          <a:p>
            <a:pPr marL="225425" indent="-225425">
              <a:lnSpc>
                <a:spcPct val="80000"/>
              </a:lnSpc>
            </a:pPr>
            <a:r>
              <a:rPr lang="en-US" sz="2000" b="0" dirty="0" smtClean="0"/>
              <a:t>30 </a:t>
            </a:r>
            <a:r>
              <a:rPr lang="en-US" sz="2000" b="0" dirty="0"/>
              <a:t>Members (Space Agencies), </a:t>
            </a:r>
            <a:r>
              <a:rPr lang="en-US" sz="2000" b="0" dirty="0" smtClean="0"/>
              <a:t>22 </a:t>
            </a:r>
            <a:r>
              <a:rPr lang="en-US" sz="2000" b="0" dirty="0"/>
              <a:t>Associates (UN Agencies, Phase A programs or supporting ground facility programs)</a:t>
            </a:r>
          </a:p>
          <a:p>
            <a:pPr marL="225425" indent="-225425">
              <a:lnSpc>
                <a:spcPct val="80000"/>
              </a:lnSpc>
            </a:pPr>
            <a:endParaRPr lang="en-US" sz="600" b="0" dirty="0"/>
          </a:p>
          <a:p>
            <a:pPr marL="225425" indent="-225425">
              <a:lnSpc>
                <a:spcPct val="80000"/>
              </a:lnSpc>
              <a:spcBef>
                <a:spcPct val="70000"/>
              </a:spcBef>
            </a:pPr>
            <a:r>
              <a:rPr lang="en-US" altLang="ja-JP" sz="2000" b="0" dirty="0">
                <a:ea typeface="ＭＳ Ｐゴシック" charset="-128"/>
              </a:rPr>
              <a:t>As the </a:t>
            </a:r>
            <a:r>
              <a:rPr lang="en-US" altLang="ja-JP" sz="2000" b="0" dirty="0" smtClean="0">
                <a:ea typeface="ＭＳ Ｐゴシック" charset="-128"/>
              </a:rPr>
              <a:t>space component of </a:t>
            </a:r>
            <a:r>
              <a:rPr lang="en-US" altLang="ja-JP" sz="2000" b="0" dirty="0">
                <a:ea typeface="ＭＳ Ｐゴシック" charset="-128"/>
              </a:rPr>
              <a:t>the Global Earth Observation System of Systems (GEOSS), CEOS is implementing high priority actions in support of Group on Earth Observation (GEO) </a:t>
            </a:r>
            <a:r>
              <a:rPr lang="en-US" altLang="ja-JP" sz="2000" b="0" dirty="0" smtClean="0">
                <a:ea typeface="ＭＳ Ｐゴシック" charset="-128"/>
              </a:rPr>
              <a:t>Tasks </a:t>
            </a:r>
            <a:endParaRPr lang="en-US" altLang="ja-JP" sz="2000" b="0" dirty="0">
              <a:ea typeface="ＭＳ Ｐゴシック" charset="-128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1295400" y="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3600" b="1" dirty="0">
                <a:solidFill>
                  <a:srgbClr val="CC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CEOS </a:t>
            </a:r>
            <a:r>
              <a:rPr lang="en-US" sz="3600" b="1" dirty="0" smtClean="0">
                <a:solidFill>
                  <a:srgbClr val="CC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General</a:t>
            </a:r>
            <a:endParaRPr lang="en-US" sz="3600" b="1" dirty="0">
              <a:solidFill>
                <a:srgbClr val="CCFF66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890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1926</Words>
  <Application>Microsoft Office PowerPoint</Application>
  <PresentationFormat>On-screen Show (4:3)</PresentationFormat>
  <Paragraphs>293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CEOS Work Plan for 2012</vt:lpstr>
      <vt:lpstr>Expected CEOS 2012 Outcomes</vt:lpstr>
      <vt:lpstr>Expected 2012 Outcomes (cont’d)</vt:lpstr>
      <vt:lpstr>Expected CEOS 2012 Outcomes (cont’d)</vt:lpstr>
      <vt:lpstr>Expected CEOS 2012 Outcomes (cont’d)</vt:lpstr>
      <vt:lpstr>Expected 2012 Outcomes (cont’d)</vt:lpstr>
      <vt:lpstr>WGCBDD Contributions to CEOS Objectives</vt:lpstr>
      <vt:lpstr>Backup Slides/ Background Information</vt:lpstr>
      <vt:lpstr>PowerPoint Presentation</vt:lpstr>
      <vt:lpstr>CEOS Objectives</vt:lpstr>
      <vt:lpstr>CEOS Structure 2012</vt:lpstr>
      <vt:lpstr>PowerPoint Presentation</vt:lpstr>
      <vt:lpstr>CEOS Virtual Constellations for GEO</vt:lpstr>
      <vt:lpstr>CEOS Working Groups</vt:lpstr>
      <vt:lpstr>PowerPoint Presentation</vt:lpstr>
      <vt:lpstr>CEOS Members and Associates</vt:lpstr>
    </vt:vector>
  </TitlesOfParts>
  <Company>NESDIS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Event VI</dc:title>
  <dc:creator>Noaa</dc:creator>
  <cp:lastModifiedBy>Stryker, Timothy S.</cp:lastModifiedBy>
  <cp:revision>136</cp:revision>
  <dcterms:created xsi:type="dcterms:W3CDTF">2008-09-23T12:18:13Z</dcterms:created>
  <dcterms:modified xsi:type="dcterms:W3CDTF">2012-02-29T00:21:44Z</dcterms:modified>
</cp:coreProperties>
</file>