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2" r:id="rId5"/>
  </p:sldMasterIdLst>
  <p:notesMasterIdLst>
    <p:notesMasterId r:id="rId22"/>
  </p:notesMasterIdLst>
  <p:handoutMasterIdLst>
    <p:handoutMasterId r:id="rId23"/>
  </p:handoutMasterIdLst>
  <p:sldIdLst>
    <p:sldId id="508" r:id="rId6"/>
    <p:sldId id="509" r:id="rId7"/>
    <p:sldId id="522" r:id="rId8"/>
    <p:sldId id="517" r:id="rId9"/>
    <p:sldId id="518" r:id="rId10"/>
    <p:sldId id="519" r:id="rId11"/>
    <p:sldId id="524" r:id="rId12"/>
    <p:sldId id="510" r:id="rId13"/>
    <p:sldId id="512" r:id="rId14"/>
    <p:sldId id="523" r:id="rId15"/>
    <p:sldId id="513" r:id="rId16"/>
    <p:sldId id="514" r:id="rId17"/>
    <p:sldId id="515" r:id="rId18"/>
    <p:sldId id="516" r:id="rId19"/>
    <p:sldId id="520" r:id="rId20"/>
    <p:sldId id="525" r:id="rId21"/>
  </p:sldIdLst>
  <p:sldSz cx="9144000" cy="6858000" type="screen4x3"/>
  <p:notesSz cx="6858000" cy="9144000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00"/>
    <a:srgbClr val="FF8D00"/>
    <a:srgbClr val="B3B3B3"/>
    <a:srgbClr val="D2D2D2"/>
    <a:srgbClr val="686868"/>
    <a:srgbClr val="FAFAFA"/>
    <a:srgbClr val="E7E7E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739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9FA044F6-8E21-4B10-B636-04939A1CFA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37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611188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E2B6D93-CD9C-4BE9-BDEE-7FFFB7E0BC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7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" y="182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E19ADC32-8BA4-452D-8D92-8E4AF5BC6D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&gt; </a:t>
            </a:r>
            <a:r>
              <a:rPr lang="de-DE" dirty="0" err="1" smtClean="0"/>
              <a:t>DLR_School_Lab</a:t>
            </a:r>
            <a:r>
              <a:rPr lang="de-DE" dirty="0" smtClean="0"/>
              <a:t> Oberpfaffenhofen  &gt; Dieter </a:t>
            </a:r>
            <a:r>
              <a:rPr lang="de-DE" dirty="0" err="1" smtClean="0"/>
              <a:t>Hausamann</a:t>
            </a:r>
            <a:r>
              <a:rPr lang="de-DE" dirty="0" smtClean="0"/>
              <a:t>  •  1st CEOS-WGCBDD Meeting </a:t>
            </a:r>
            <a:r>
              <a:rPr lang="de-DE" dirty="0" err="1" smtClean="0"/>
              <a:t>Ilhabella</a:t>
            </a:r>
            <a:r>
              <a:rPr lang="de-DE" dirty="0" smtClean="0"/>
              <a:t> &gt;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64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1730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7033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62498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4511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129145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718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29908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5203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5203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097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3506621A-C0A4-4A0C-B85C-C8F5CD15F7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val="423202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3"/>
            <a:ext cx="3770313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3"/>
            <a:ext cx="3771900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8403CA8D-A942-4B99-8FFB-5DE4FC6456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val="2405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DAF37945-9962-4CB1-B478-66BDA73302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val="48887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AD18FC4C-D580-4D31-B635-268EFBEDCC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val="228528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32472557-09D5-4963-8EC6-B344159E91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val="128128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8526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9280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83414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52917C3B-CD55-4701-84F9-F08C458EA7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hd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610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3291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317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1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7314" grpId="0"/>
      <p:bldP spid="2317314" grpId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cs typeface="Arial" charset="0"/>
                <a:sym typeface="Arial" charset="0"/>
              </a:rPr>
              <a:t>IGARS-2012 (Munich</a:t>
            </a:r>
            <a:r>
              <a:rPr lang="en-GB" smtClean="0">
                <a:cs typeface="Arial" charset="0"/>
                <a:sym typeface="Arial" charset="0"/>
              </a:rPr>
              <a:t>, GE, July </a:t>
            </a:r>
            <a:r>
              <a:rPr lang="en-GB" dirty="0" smtClean="0">
                <a:cs typeface="Arial" charset="0"/>
                <a:sym typeface="Arial" charset="0"/>
              </a:rPr>
              <a:t>23 – 27, 2012)</a:t>
            </a:r>
            <a:endParaRPr lang="de-DE" dirty="0" smtClean="0"/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Session</a:t>
            </a:r>
            <a:r>
              <a:rPr lang="de-DE" dirty="0"/>
              <a:t>: „Education, Training,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in Remote </a:t>
            </a:r>
            <a:r>
              <a:rPr lang="de-DE" dirty="0" err="1"/>
              <a:t>Sensing</a:t>
            </a:r>
            <a:r>
              <a:rPr lang="de-DE" dirty="0"/>
              <a:t>“</a:t>
            </a:r>
          </a:p>
          <a:p>
            <a:endParaRPr lang="de-DE" dirty="0"/>
          </a:p>
          <a:p>
            <a:r>
              <a:rPr lang="de-DE" dirty="0" smtClean="0"/>
              <a:t>Dieter </a:t>
            </a:r>
            <a:r>
              <a:rPr lang="de-DE" dirty="0" err="1" smtClean="0"/>
              <a:t>Hausamann</a:t>
            </a:r>
            <a:r>
              <a:rPr lang="de-DE" dirty="0" smtClean="0"/>
              <a:t> &amp; Maurizio </a:t>
            </a:r>
            <a:r>
              <a:rPr lang="de-DE" dirty="0" err="1" smtClean="0"/>
              <a:t>Fea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March 2, 2012</a:t>
            </a:r>
          </a:p>
        </p:txBody>
      </p:sp>
      <p:sp>
        <p:nvSpPr>
          <p:cNvPr id="307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www.DLR.de  •  Chart </a:t>
            </a:r>
            <a:fld id="{7E830CB7-1427-4A25-9636-461AAC485CBC}" type="slidenum">
              <a:rPr lang="de-DE" smtClean="0">
                <a:solidFill>
                  <a:srgbClr val="686868"/>
                </a:solidFill>
              </a:rPr>
              <a:pPr eaLnBrk="1" hangingPunct="1"/>
              <a:t>1</a:t>
            </a:fld>
            <a:endParaRPr lang="de-DE" dirty="0" smtClean="0">
              <a:solidFill>
                <a:srgbClr val="686868"/>
              </a:solidFill>
            </a:endParaRPr>
          </a:p>
        </p:txBody>
      </p:sp>
      <p:sp>
        <p:nvSpPr>
          <p:cNvPr id="307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Standard </a:t>
            </a:r>
            <a:r>
              <a:rPr lang="de-DE" dirty="0" err="1" smtClean="0">
                <a:solidFill>
                  <a:srgbClr val="686868"/>
                </a:solidFill>
              </a:rPr>
              <a:t>presentation</a:t>
            </a:r>
            <a:r>
              <a:rPr lang="de-DE" dirty="0" smtClean="0">
                <a:solidFill>
                  <a:srgbClr val="686868"/>
                </a:solidFill>
              </a:rPr>
              <a:t> &gt; Jan. 2012</a:t>
            </a:r>
          </a:p>
        </p:txBody>
      </p:sp>
    </p:spTree>
    <p:extLst>
      <p:ext uri="{BB962C8B-B14F-4D97-AF65-F5344CB8AC3E}">
        <p14:creationId xmlns:p14="http://schemas.microsoft.com/office/powerpoint/2010/main" val="23699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1232000" cy="70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3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AD18FC4C-D580-4D31-B635-268EFBEDCC5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AD18FC4C-D580-4D31-B635-268EFBEDCC5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AD18FC4C-D580-4D31-B635-268EFBEDCC5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81" y="0"/>
            <a:ext cx="5099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AD18FC4C-D580-4D31-B635-268EFBEDCC5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168" y="-99392"/>
            <a:ext cx="1152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-612576" y="260648"/>
            <a:ext cx="10099624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000" b="1" dirty="0">
                <a:solidFill>
                  <a:srgbClr val="FFE700"/>
                </a:solidFill>
              </a:rPr>
              <a:t>http://www.dlr.de/schoollab/en/desktopdefault.aspx/tabid-1738/10609_read-23762/</a:t>
            </a:r>
          </a:p>
        </p:txBody>
      </p:sp>
    </p:spTree>
    <p:extLst>
      <p:ext uri="{BB962C8B-B14F-4D97-AF65-F5344CB8AC3E}">
        <p14:creationId xmlns:p14="http://schemas.microsoft.com/office/powerpoint/2010/main" val="24018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AD18FC4C-D580-4D31-B635-268EFBEDCC5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297432"/>
            <a:ext cx="11232000" cy="70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9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412776"/>
            <a:ext cx="7938021" cy="4248125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„Education, Training,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Capacity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Building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in Remote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Sensing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3 Slots/14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Submissions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: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Space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Agencies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(5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Global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Regional Programmes (5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Tools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Software (4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These Slots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are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not parallel!?!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Additional Feature: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Practical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EO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raining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acility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consisting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DLR_School_Lab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Oberpfaffenhofen+ ESA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Eduspace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Experiments: </a:t>
            </a:r>
          </a:p>
          <a:p>
            <a:pPr lvl="2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Radar Tech/Infrared &amp; Laser Tech/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SatNav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(Lead: DLR)</a:t>
            </a:r>
          </a:p>
          <a:p>
            <a:pPr lvl="2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EO Data Analysis (Lead: ESA)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Operation </a:t>
            </a:r>
            <a:r>
              <a:rPr lang="de-DE" b="1" dirty="0" err="1" smtClean="0">
                <a:solidFill>
                  <a:srgbClr val="FF0000"/>
                </a:solidFill>
              </a:rPr>
              <a:t>Monday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– </a:t>
            </a:r>
            <a:r>
              <a:rPr lang="de-DE" b="1" dirty="0" err="1" smtClean="0">
                <a:solidFill>
                  <a:srgbClr val="FF0000"/>
                </a:solidFill>
              </a:rPr>
              <a:t>Thursday</a:t>
            </a:r>
            <a:endParaRPr lang="de-DE" b="1" dirty="0" smtClean="0">
              <a:solidFill>
                <a:srgbClr val="FF0000"/>
              </a:solidFill>
            </a:endParaRPr>
          </a:p>
          <a:p>
            <a:pPr lvl="1"/>
            <a:r>
              <a:rPr lang="de-DE" b="1" dirty="0" err="1" smtClean="0">
                <a:solidFill>
                  <a:srgbClr val="FF0000"/>
                </a:solidFill>
              </a:rPr>
              <a:t>Invited</a:t>
            </a:r>
            <a:r>
              <a:rPr lang="de-DE" b="1" dirty="0" smtClean="0">
                <a:solidFill>
                  <a:srgbClr val="FF0000"/>
                </a:solidFill>
              </a:rPr>
              <a:t> School </a:t>
            </a:r>
            <a:r>
              <a:rPr lang="de-DE" b="1" dirty="0" err="1" smtClean="0">
                <a:solidFill>
                  <a:srgbClr val="FF0000"/>
                </a:solidFill>
              </a:rPr>
              <a:t>Classes</a:t>
            </a:r>
            <a:r>
              <a:rPr lang="de-DE" b="1" dirty="0" smtClean="0">
                <a:solidFill>
                  <a:srgbClr val="FF0000"/>
                </a:solidFill>
              </a:rPr>
              <a:t> (</a:t>
            </a:r>
            <a:r>
              <a:rPr lang="de-DE" b="1" dirty="0" err="1" smtClean="0">
                <a:solidFill>
                  <a:srgbClr val="FF0000"/>
                </a:solidFill>
              </a:rPr>
              <a:t>Secondary</a:t>
            </a:r>
            <a:r>
              <a:rPr lang="de-DE" b="1" dirty="0" smtClean="0">
                <a:solidFill>
                  <a:srgbClr val="FF0000"/>
                </a:solidFill>
              </a:rPr>
              <a:t>) </a:t>
            </a:r>
          </a:p>
          <a:p>
            <a:pPr lvl="1"/>
            <a:r>
              <a:rPr lang="de-DE" b="1" dirty="0" err="1" smtClean="0">
                <a:solidFill>
                  <a:srgbClr val="FF0000"/>
                </a:solidFill>
              </a:rPr>
              <a:t>Teacher</a:t>
            </a:r>
            <a:r>
              <a:rPr lang="de-DE" b="1" dirty="0" smtClean="0">
                <a:solidFill>
                  <a:srgbClr val="FF0000"/>
                </a:solidFill>
              </a:rPr>
              <a:t> Groups + Session </a:t>
            </a:r>
            <a:r>
              <a:rPr lang="de-DE" b="1" dirty="0" err="1" smtClean="0">
                <a:solidFill>
                  <a:srgbClr val="FF0000"/>
                </a:solidFill>
              </a:rPr>
              <a:t>Participants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endParaRPr lang="de-DE" b="1" dirty="0" smtClean="0">
              <a:solidFill>
                <a:srgbClr val="FF0000"/>
              </a:solidFill>
            </a:endParaRPr>
          </a:p>
          <a:p>
            <a:pPr lvl="1"/>
            <a:r>
              <a:rPr lang="de-DE" b="1" dirty="0" smtClean="0">
                <a:solidFill>
                  <a:srgbClr val="FF0000"/>
                </a:solidFill>
              </a:rPr>
              <a:t>Operation in English</a:t>
            </a:r>
          </a:p>
          <a:p>
            <a:pPr lvl="1"/>
            <a:r>
              <a:rPr lang="de-DE" b="1" dirty="0" smtClean="0">
                <a:solidFill>
                  <a:srgbClr val="FF0000"/>
                </a:solidFill>
              </a:rPr>
              <a:t>All </a:t>
            </a:r>
            <a:r>
              <a:rPr lang="de-DE" b="1" dirty="0" err="1" smtClean="0">
                <a:solidFill>
                  <a:srgbClr val="FF0000"/>
                </a:solidFill>
              </a:rPr>
              <a:t>Participants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can</a:t>
            </a:r>
            <a:r>
              <a:rPr lang="de-DE" b="1" dirty="0" smtClean="0">
                <a:solidFill>
                  <a:srgbClr val="FF0000"/>
                </a:solidFill>
              </a:rPr>
              <a:t> Watch </a:t>
            </a:r>
            <a:r>
              <a:rPr lang="de-DE" b="1" dirty="0" err="1" smtClean="0">
                <a:solidFill>
                  <a:srgbClr val="FF0000"/>
                </a:solidFill>
              </a:rPr>
              <a:t>the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Trainings OR </a:t>
            </a:r>
            <a:r>
              <a:rPr lang="de-DE" b="1" dirty="0" err="1" smtClean="0">
                <a:solidFill>
                  <a:srgbClr val="FF0000"/>
                </a:solidFill>
              </a:rPr>
              <a:t>participate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themselves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IGARSS-2012 EDU: </a:t>
            </a:r>
            <a:r>
              <a:rPr lang="de-DE" dirty="0" err="1" smtClean="0"/>
              <a:t>Present</a:t>
            </a:r>
            <a:r>
              <a:rPr lang="de-DE" dirty="0" smtClean="0"/>
              <a:t> (</a:t>
            </a:r>
            <a:r>
              <a:rPr lang="de-DE" dirty="0" err="1" smtClean="0"/>
              <a:t>preliminary</a:t>
            </a:r>
            <a:r>
              <a:rPr lang="de-DE" dirty="0" smtClean="0"/>
              <a:t>)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4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b="1" dirty="0"/>
              <a:t>Session: „Education, Training, </a:t>
            </a:r>
            <a:r>
              <a:rPr lang="de-DE" sz="2400" b="1" dirty="0" err="1"/>
              <a:t>and</a:t>
            </a:r>
            <a:r>
              <a:rPr lang="de-DE" sz="2400" b="1" dirty="0"/>
              <a:t> </a:t>
            </a:r>
            <a:r>
              <a:rPr lang="de-DE" sz="2400" b="1" dirty="0" err="1"/>
              <a:t>Capacity</a:t>
            </a:r>
            <a:r>
              <a:rPr lang="de-DE" sz="2400" b="1" dirty="0"/>
              <a:t> </a:t>
            </a:r>
            <a:r>
              <a:rPr lang="de-DE" sz="2400" b="1" dirty="0" err="1"/>
              <a:t>Building</a:t>
            </a:r>
            <a:r>
              <a:rPr lang="de-DE" sz="2400" b="1" dirty="0"/>
              <a:t> in Remote </a:t>
            </a:r>
            <a:r>
              <a:rPr lang="de-DE" sz="2400" b="1" dirty="0" err="1"/>
              <a:t>Sensing</a:t>
            </a:r>
            <a:r>
              <a:rPr lang="de-DE" sz="2400" b="1" dirty="0"/>
              <a:t>“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b="1" dirty="0"/>
              <a:t>Location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b="1" dirty="0" err="1"/>
              <a:t>DLR_School_Lab</a:t>
            </a:r>
            <a:r>
              <a:rPr lang="de-DE" sz="2400" b="1" dirty="0"/>
              <a:t> @ IGARSS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b="1" dirty="0" err="1"/>
              <a:t>Combined</a:t>
            </a:r>
            <a:r>
              <a:rPr lang="de-DE" sz="2400" b="1" dirty="0"/>
              <a:t> DLR/ESA EO Training </a:t>
            </a:r>
            <a:r>
              <a:rPr lang="de-DE" sz="2400" b="1" dirty="0" err="1"/>
              <a:t>Facility</a:t>
            </a:r>
            <a:r>
              <a:rPr lang="de-DE" sz="2400" b="1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&lt; </a:t>
            </a:r>
            <a:fld id="{5BA5DB53-27BF-49B4-91AD-E9BDC241DE27}" type="slidenum">
              <a:rPr lang="de-DE" smtClean="0">
                <a:solidFill>
                  <a:srgbClr val="000000"/>
                </a:solidFill>
              </a:rPr>
              <a:pPr/>
              <a:t>2</a:t>
            </a:fld>
            <a:r>
              <a:rPr lang="de-DE" smtClean="0">
                <a:solidFill>
                  <a:srgbClr val="000000"/>
                </a:solidFill>
              </a:rPr>
              <a:t> &gt; 19th WCGT Conference Prague August 2011 &gt; Dieter Hausamann DLR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IGARSS-2012 EDU: </a:t>
            </a:r>
            <a:r>
              <a:rPr lang="de-DE" dirty="0" err="1" smtClean="0"/>
              <a:t>Present</a:t>
            </a:r>
            <a:r>
              <a:rPr lang="de-DE" dirty="0" smtClean="0"/>
              <a:t> (</a:t>
            </a:r>
            <a:r>
              <a:rPr lang="de-DE" dirty="0" err="1" smtClean="0"/>
              <a:t>preliminary</a:t>
            </a:r>
            <a:r>
              <a:rPr lang="de-DE" dirty="0" smtClean="0"/>
              <a:t>)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628800"/>
            <a:ext cx="7694613" cy="4248125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„Education, Training, </a:t>
            </a: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Capacity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Building</a:t>
            </a:r>
            <a:r>
              <a:rPr lang="de-DE" b="1" dirty="0" smtClean="0">
                <a:solidFill>
                  <a:srgbClr val="FF0000"/>
                </a:solidFill>
              </a:rPr>
              <a:t> in Remote </a:t>
            </a:r>
            <a:r>
              <a:rPr lang="de-DE" b="1" dirty="0" err="1" smtClean="0">
                <a:solidFill>
                  <a:srgbClr val="FF0000"/>
                </a:solidFill>
              </a:rPr>
              <a:t>Sensing</a:t>
            </a:r>
            <a:r>
              <a:rPr lang="de-DE" b="1" dirty="0" smtClean="0">
                <a:solidFill>
                  <a:srgbClr val="FF0000"/>
                </a:solidFill>
              </a:rPr>
              <a:t>“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3 Slots/14 </a:t>
            </a:r>
            <a:r>
              <a:rPr lang="de-DE" b="1" dirty="0" err="1" smtClean="0">
                <a:solidFill>
                  <a:srgbClr val="FF0000"/>
                </a:solidFill>
              </a:rPr>
              <a:t>Submissions</a:t>
            </a:r>
            <a:r>
              <a:rPr lang="de-DE" b="1" dirty="0" smtClean="0">
                <a:solidFill>
                  <a:srgbClr val="FF0000"/>
                </a:solidFill>
              </a:rPr>
              <a:t> :</a:t>
            </a:r>
          </a:p>
          <a:p>
            <a:pPr lvl="1"/>
            <a:r>
              <a:rPr lang="de-DE" b="1" dirty="0" smtClean="0">
                <a:solidFill>
                  <a:srgbClr val="FF0000"/>
                </a:solidFill>
              </a:rPr>
              <a:t>Space </a:t>
            </a:r>
            <a:r>
              <a:rPr lang="de-DE" b="1" dirty="0" err="1" smtClean="0">
                <a:solidFill>
                  <a:srgbClr val="FF0000"/>
                </a:solidFill>
              </a:rPr>
              <a:t>Agencies</a:t>
            </a:r>
            <a:r>
              <a:rPr lang="de-DE" b="1" dirty="0" smtClean="0">
                <a:solidFill>
                  <a:srgbClr val="FF0000"/>
                </a:solidFill>
              </a:rPr>
              <a:t> (5 </a:t>
            </a:r>
            <a:r>
              <a:rPr lang="de-DE" b="1" dirty="0" err="1" smtClean="0">
                <a:solidFill>
                  <a:srgbClr val="FF0000"/>
                </a:solidFill>
              </a:rPr>
              <a:t>Pres</a:t>
            </a:r>
            <a:r>
              <a:rPr lang="de-DE" b="1" dirty="0" err="1" smtClean="0">
                <a:solidFill>
                  <a:srgbClr val="FF0000"/>
                </a:solidFill>
              </a:rPr>
              <a:t>entations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endParaRPr lang="de-DE" b="1" dirty="0" smtClean="0">
              <a:solidFill>
                <a:srgbClr val="FF0000"/>
              </a:solidFill>
            </a:endParaRPr>
          </a:p>
          <a:p>
            <a:pPr lvl="1"/>
            <a:r>
              <a:rPr lang="de-DE" b="1" dirty="0" smtClean="0">
                <a:solidFill>
                  <a:srgbClr val="FF0000"/>
                </a:solidFill>
              </a:rPr>
              <a:t>Global </a:t>
            </a: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Regional Programmes (5 </a:t>
            </a:r>
            <a:r>
              <a:rPr lang="de-DE" b="1" dirty="0" err="1" smtClean="0">
                <a:solidFill>
                  <a:srgbClr val="FF0000"/>
                </a:solidFill>
              </a:rPr>
              <a:t>Pres</a:t>
            </a:r>
            <a:r>
              <a:rPr lang="de-DE" b="1" dirty="0" err="1" smtClean="0">
                <a:solidFill>
                  <a:srgbClr val="FF0000"/>
                </a:solidFill>
              </a:rPr>
              <a:t>entations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endParaRPr lang="de-DE" b="1" dirty="0" smtClean="0">
              <a:solidFill>
                <a:srgbClr val="FF0000"/>
              </a:solidFill>
            </a:endParaRPr>
          </a:p>
          <a:p>
            <a:pPr lvl="1"/>
            <a:r>
              <a:rPr lang="de-DE" b="1" dirty="0" smtClean="0">
                <a:solidFill>
                  <a:srgbClr val="FF0000"/>
                </a:solidFill>
              </a:rPr>
              <a:t>Tools </a:t>
            </a: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Software (4 </a:t>
            </a:r>
            <a:r>
              <a:rPr lang="de-DE" b="1" dirty="0" err="1" smtClean="0">
                <a:solidFill>
                  <a:srgbClr val="FF0000"/>
                </a:solidFill>
              </a:rPr>
              <a:t>Pres</a:t>
            </a:r>
            <a:r>
              <a:rPr lang="de-DE" b="1" dirty="0" err="1" smtClean="0">
                <a:solidFill>
                  <a:srgbClr val="FF0000"/>
                </a:solidFill>
              </a:rPr>
              <a:t>entations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These Slots </a:t>
            </a:r>
            <a:r>
              <a:rPr lang="de-DE" b="1" dirty="0" err="1" smtClean="0">
                <a:solidFill>
                  <a:srgbClr val="FF0000"/>
                </a:solidFill>
              </a:rPr>
              <a:t>aren‘t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parallel!?!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Additional Feature: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Practical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EO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raining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acility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consisting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DLR_School_Lab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Oberpfaffenhofen+ ESA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Eduspace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Experiments: </a:t>
            </a:r>
          </a:p>
          <a:p>
            <a:pPr lvl="2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Radar Tech/Infrared &amp; Laser Tech/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SatNav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(Lead: DLR)</a:t>
            </a:r>
          </a:p>
          <a:p>
            <a:pPr lvl="2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EO Data Analysis (Lead: ESA)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Operation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Monday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Thursday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Invited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School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Secondary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Teacher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Groups + Session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Particiants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Operation in English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Participants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can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Watch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Trainings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0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1232000" cy="70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2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1232000" cy="70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8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1232000" cy="70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IGARSS-2012 EDU: </a:t>
            </a:r>
            <a:r>
              <a:rPr lang="de-DE" dirty="0" err="1" smtClean="0"/>
              <a:t>Present</a:t>
            </a:r>
            <a:r>
              <a:rPr lang="de-DE" dirty="0" smtClean="0"/>
              <a:t> (</a:t>
            </a:r>
            <a:r>
              <a:rPr lang="de-DE" dirty="0" err="1" smtClean="0"/>
              <a:t>preliminary</a:t>
            </a:r>
            <a:r>
              <a:rPr lang="de-DE" dirty="0" smtClean="0"/>
              <a:t>)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628800"/>
            <a:ext cx="7694613" cy="4248125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„Education, Training,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Capacity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Building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in Remote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Sensing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3 Slots/14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Submissions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: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Space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Agencies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(5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Global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Regional Programmes (5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Tools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Software (4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These Slots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are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not parallel!?!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b="1" dirty="0" smtClean="0">
                <a:solidFill>
                  <a:srgbClr val="FF0000"/>
                </a:solidFill>
              </a:rPr>
              <a:t>Additional Feature: </a:t>
            </a:r>
            <a:r>
              <a:rPr lang="de-DE" b="1" dirty="0" err="1" smtClean="0">
                <a:solidFill>
                  <a:srgbClr val="FF0000"/>
                </a:solidFill>
              </a:rPr>
              <a:t>Practical</a:t>
            </a:r>
            <a:r>
              <a:rPr lang="de-DE" b="1" dirty="0" smtClean="0">
                <a:solidFill>
                  <a:srgbClr val="FF0000"/>
                </a:solidFill>
              </a:rPr>
              <a:t> EO </a:t>
            </a:r>
            <a:r>
              <a:rPr lang="de-DE" b="1" dirty="0">
                <a:solidFill>
                  <a:srgbClr val="FF0000"/>
                </a:solidFill>
              </a:rPr>
              <a:t>T</a:t>
            </a:r>
            <a:r>
              <a:rPr lang="de-DE" b="1" dirty="0" smtClean="0">
                <a:solidFill>
                  <a:srgbClr val="FF0000"/>
                </a:solidFill>
              </a:rPr>
              <a:t>raining </a:t>
            </a:r>
            <a:r>
              <a:rPr lang="de-DE" b="1" dirty="0" err="1">
                <a:solidFill>
                  <a:srgbClr val="FF0000"/>
                </a:solidFill>
              </a:rPr>
              <a:t>F</a:t>
            </a:r>
            <a:r>
              <a:rPr lang="de-DE" b="1" dirty="0" err="1" smtClean="0">
                <a:solidFill>
                  <a:srgbClr val="FF0000"/>
                </a:solidFill>
              </a:rPr>
              <a:t>acility</a:t>
            </a:r>
            <a:r>
              <a:rPr lang="de-DE" b="1" dirty="0" smtClean="0">
                <a:solidFill>
                  <a:srgbClr val="FF0000"/>
                </a:solidFill>
              </a:rPr>
              <a:t>, </a:t>
            </a:r>
            <a:r>
              <a:rPr lang="de-DE" b="1" dirty="0" err="1" smtClean="0">
                <a:solidFill>
                  <a:srgbClr val="FF0000"/>
                </a:solidFill>
              </a:rPr>
              <a:t>consisting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of</a:t>
            </a:r>
            <a:endParaRPr lang="de-DE" b="1" dirty="0" smtClean="0">
              <a:solidFill>
                <a:srgbClr val="FF0000"/>
              </a:solidFill>
            </a:endParaRPr>
          </a:p>
          <a:p>
            <a:pPr lvl="1"/>
            <a:r>
              <a:rPr lang="de-DE" b="1" dirty="0" err="1" smtClean="0">
                <a:solidFill>
                  <a:srgbClr val="FF0000"/>
                </a:solidFill>
              </a:rPr>
              <a:t>DLR_School_Lab</a:t>
            </a:r>
            <a:r>
              <a:rPr lang="de-DE" b="1" dirty="0" smtClean="0">
                <a:solidFill>
                  <a:srgbClr val="FF0000"/>
                </a:solidFill>
              </a:rPr>
              <a:t> Oberpfaffenhofen+ ESA </a:t>
            </a:r>
            <a:r>
              <a:rPr lang="de-DE" b="1" dirty="0" err="1" smtClean="0">
                <a:solidFill>
                  <a:srgbClr val="FF0000"/>
                </a:solidFill>
              </a:rPr>
              <a:t>Eduspace</a:t>
            </a:r>
            <a:endParaRPr lang="de-DE" b="1" dirty="0" smtClean="0">
              <a:solidFill>
                <a:srgbClr val="FF0000"/>
              </a:solidFill>
            </a:endParaRPr>
          </a:p>
          <a:p>
            <a:pPr lvl="1"/>
            <a:r>
              <a:rPr lang="de-DE" b="1" dirty="0" smtClean="0">
                <a:solidFill>
                  <a:srgbClr val="FF0000"/>
                </a:solidFill>
              </a:rPr>
              <a:t>Experiments: </a:t>
            </a:r>
          </a:p>
          <a:p>
            <a:pPr lvl="2"/>
            <a:r>
              <a:rPr lang="de-DE" b="1" dirty="0" smtClean="0">
                <a:solidFill>
                  <a:srgbClr val="FF0000"/>
                </a:solidFill>
              </a:rPr>
              <a:t>Radar Tech/Infrared &amp; Laser Tech/</a:t>
            </a:r>
            <a:r>
              <a:rPr lang="de-DE" b="1" dirty="0" err="1" smtClean="0">
                <a:solidFill>
                  <a:srgbClr val="FF0000"/>
                </a:solidFill>
              </a:rPr>
              <a:t>SatNav</a:t>
            </a:r>
            <a:r>
              <a:rPr lang="de-DE" b="1" dirty="0" smtClean="0">
                <a:solidFill>
                  <a:srgbClr val="FF0000"/>
                </a:solidFill>
              </a:rPr>
              <a:t> (Lead: DLR)</a:t>
            </a:r>
          </a:p>
          <a:p>
            <a:pPr lvl="2"/>
            <a:r>
              <a:rPr lang="de-DE" b="1" dirty="0" smtClean="0">
                <a:solidFill>
                  <a:srgbClr val="FF0000"/>
                </a:solidFill>
              </a:rPr>
              <a:t>EO Data Analysis (Lead: ESA)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Operation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Monday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Thursday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Invited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School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Secondary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pPr lvl="1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Teacher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Groups + Session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Particiants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Operation in English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Participants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can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Watch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Trainings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9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&lt; </a:t>
            </a:r>
            <a:fld id="{F4D901DB-74BD-4F8B-86E1-E80DDC80990C}" type="slidenum">
              <a:rPr lang="de-DE" smtClean="0">
                <a:solidFill>
                  <a:srgbClr val="000000"/>
                </a:solidFill>
              </a:rPr>
              <a:pPr/>
              <a:t>8</a:t>
            </a:fld>
            <a:r>
              <a:rPr lang="de-DE" smtClean="0">
                <a:solidFill>
                  <a:srgbClr val="000000"/>
                </a:solidFill>
              </a:rPr>
              <a:t> &gt; 19th WCGT Conference Prague August 2011 &gt; Dieter Hausamann DLR</a:t>
            </a: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1232000" cy="70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0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ICM </a:t>
            </a:r>
            <a:r>
              <a:rPr lang="de-DE" dirty="0" err="1" smtClean="0"/>
              <a:t>Floor</a:t>
            </a:r>
            <a:r>
              <a:rPr lang="de-DE" dirty="0" smtClean="0"/>
              <a:t> Plan: </a:t>
            </a:r>
            <a:br>
              <a:rPr lang="de-DE" dirty="0" smtClean="0"/>
            </a:br>
            <a:r>
              <a:rPr lang="de-DE" dirty="0" smtClean="0"/>
              <a:t>2.000 </a:t>
            </a:r>
            <a:r>
              <a:rPr lang="de-DE" dirty="0" err="1"/>
              <a:t>p</a:t>
            </a:r>
            <a:r>
              <a:rPr lang="de-DE" dirty="0" err="1" smtClean="0"/>
              <a:t>articipants</a:t>
            </a:r>
            <a:r>
              <a:rPr lang="de-DE" dirty="0" smtClean="0"/>
              <a:t>/15 parallel </a:t>
            </a:r>
            <a:r>
              <a:rPr lang="de-DE" dirty="0" err="1" smtClean="0"/>
              <a:t>sessions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AD18FC4C-D580-4D31-B635-268EFBEDCC5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00808"/>
            <a:ext cx="9360000" cy="42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_Standarddesign">
  <a:themeElements>
    <a:clrScheme name="20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BFE9A280-B088-4160-BC05-D8A8E8291C9A" xsi:nil="true"/>
    <Status xmlns="BFE9A280-B088-4160-BC05-D8A8E8291C9A" xsi:nil="true"/>
    <SPSDescription xmlns="BFE9A280-B088-4160-BC05-D8A8E8291C9A" xsi:nil="true"/>
    <Owner xmlns="BFE9A280-B088-4160-BC05-D8A8E8291C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2E9BF88B06041BC05D8A8E8291C9A" ma:contentTypeVersion="0" ma:contentTypeDescription="Ein neues Dokument erstellen." ma:contentTypeScope="" ma:versionID="0fc95706f8bb51336abf1d7a2e56aacc">
  <xsd:schema xmlns:xsd="http://www.w3.org/2001/XMLSchema" xmlns:xs="http://www.w3.org/2001/XMLSchema" xmlns:p="http://schemas.microsoft.com/office/2006/metadata/properties" xmlns:ns2="BFE9A280-B088-4160-BC05-D8A8E8291C9A" targetNamespace="http://schemas.microsoft.com/office/2006/metadata/properties" ma:root="true" ma:fieldsID="f8dfcf1d5fadcd364ecf6aed5b947c1d" ns2:_="">
    <xsd:import namespace="BFE9A280-B088-4160-BC05-D8A8E8291C9A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PSDescription" minOccurs="0"/>
                <xsd:element ref="ns2:Status" minOccurs="0"/>
                <xsd:element ref="ns2:K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9A280-B088-4160-BC05-D8A8E8291C9A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Besitzer" ma:internalName="Owner">
      <xsd:simpleType>
        <xsd:restriction base="dms:Text"/>
      </xsd:simpleType>
    </xsd:element>
    <xsd:element name="SPSDescription" ma:index="9" nillable="true" ma:displayName="Beschreibung" ma:internalName="SPSDescription">
      <xsd:simpleType>
        <xsd:restriction base="dms:Note">
          <xsd:maxLength value="255"/>
        </xsd:restriction>
      </xsd:simpleType>
    </xsd:element>
    <xsd:element name="Status" ma:index="10" nillable="true" ma:displayName="Status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  <xsd:element name="Kategorie" ma:index="11" nillable="true" ma:displayName="Kategorie" ma:format="Dropdown" ma:internalName="Kategorie">
      <xsd:simpleType>
        <xsd:restriction base="dms:Choice">
          <xsd:enumeration value="Foliensatz"/>
          <xsd:enumeration value="Formatvorlage"/>
          <xsd:enumeration value="Handoutsatz"/>
          <xsd:enumeration value="Inf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7AE7E-704D-4950-BEB2-E9A8EA72B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70284A-D0EF-41E7-9BD9-146EA81C7A5E}">
  <ds:schemaRefs>
    <ds:schemaRef ds:uri="http://purl.org/dc/terms/"/>
    <ds:schemaRef ds:uri="http://schemas.microsoft.com/office/2006/documentManagement/types"/>
    <ds:schemaRef ds:uri="BFE9A280-B088-4160-BC05-D8A8E8291C9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877537-FBE8-4BA7-94D2-35A83C438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9A280-B088-4160-BC05-D8A8E8291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Bildschirmpräsentation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Standarddesign</vt:lpstr>
      <vt:lpstr>20_Standarddesign</vt:lpstr>
      <vt:lpstr>IGARS-2012 (Munich, GE, July 23 – 27, 2012)</vt:lpstr>
      <vt:lpstr>Outline</vt:lpstr>
      <vt:lpstr>IGARSS-2012 EDU: Present (preliminary) status</vt:lpstr>
      <vt:lpstr>PowerPoint-Präsentation</vt:lpstr>
      <vt:lpstr>PowerPoint-Präsentation</vt:lpstr>
      <vt:lpstr>PowerPoint-Präsentation</vt:lpstr>
      <vt:lpstr>IGARSS-2012 EDU: Present (preliminary) status</vt:lpstr>
      <vt:lpstr>PowerPoint-Präsentation</vt:lpstr>
      <vt:lpstr>ICM Floor Plan:  2.000 participants/15 parallel sessions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IGARSS-2012 EDU: Present (preliminary) status</vt:lpstr>
    </vt:vector>
  </TitlesOfParts>
  <Company>T-Systems SfR (im Auftrag des DLR)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DLR-Präsentation im 4:3 Format (Englisch)</dc:title>
  <dc:subject>DLR CD-Vorlagen</dc:subject>
  <dc:creator>Walter, Michael (VO-PR)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Hausamann, Dieter</cp:lastModifiedBy>
  <cp:revision>318</cp:revision>
  <cp:lastPrinted>2004-02-03T08:35:42Z</cp:lastPrinted>
  <dcterms:created xsi:type="dcterms:W3CDTF">2003-10-01T09:44:24Z</dcterms:created>
  <dcterms:modified xsi:type="dcterms:W3CDTF">2012-03-02T11:34:55Z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0x01010080A2E9BF88B06041BC05D8A8E8291C9A</vt:lpwstr>
  </property>
</Properties>
</file>