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53" r:id="rId2"/>
    <p:sldId id="338" r:id="rId3"/>
    <p:sldId id="341" r:id="rId4"/>
    <p:sldId id="342" r:id="rId5"/>
    <p:sldId id="343" r:id="rId6"/>
    <p:sldId id="344" r:id="rId7"/>
    <p:sldId id="345" r:id="rId8"/>
    <p:sldId id="346" r:id="rId9"/>
    <p:sldId id="347" r:id="rId10"/>
    <p:sldId id="348" r:id="rId11"/>
    <p:sldId id="349" r:id="rId12"/>
    <p:sldId id="350" r:id="rId13"/>
    <p:sldId id="351" r:id="rId14"/>
    <p:sldId id="352" r:id="rId15"/>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666699"/>
    <a:srgbClr val="336699"/>
    <a:srgbClr val="009900"/>
    <a:srgbClr val="00CC00"/>
    <a:srgbClr val="9999FF"/>
    <a:srgbClr val="CCFF66"/>
    <a:srgbClr val="F78609"/>
    <a:srgbClr val="32928D"/>
    <a:srgbClr val="2614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77278" autoAdjust="0"/>
  </p:normalViewPr>
  <p:slideViewPr>
    <p:cSldViewPr>
      <p:cViewPr varScale="1">
        <p:scale>
          <a:sx n="69" d="100"/>
          <a:sy n="69" d="100"/>
        </p:scale>
        <p:origin x="-1776" y="-7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666" y="-8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endParaRPr lang="en-US"/>
          </a:p>
        </p:txBody>
      </p:sp>
      <p:sp>
        <p:nvSpPr>
          <p:cNvPr id="9219"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endParaRPr lang="en-US"/>
          </a:p>
        </p:txBody>
      </p:sp>
      <p:sp>
        <p:nvSpPr>
          <p:cNvPr id="922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endParaRPr lang="en-US"/>
          </a:p>
        </p:txBody>
      </p:sp>
      <p:sp>
        <p:nvSpPr>
          <p:cNvPr id="9223"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fld id="{B7D0C9C3-9C34-4707-BB37-AD785BB16E1C}" type="slidenum">
              <a:rPr lang="en-US"/>
              <a:pPr/>
              <a:t>‹#›</a:t>
            </a:fld>
            <a:endParaRPr lang="en-US"/>
          </a:p>
        </p:txBody>
      </p:sp>
    </p:spTree>
    <p:extLst>
      <p:ext uri="{BB962C8B-B14F-4D97-AF65-F5344CB8AC3E}">
        <p14:creationId xmlns:p14="http://schemas.microsoft.com/office/powerpoint/2010/main" val="3273235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r>
              <a:rPr lang="en-AU" dirty="0" smtClean="0"/>
              <a:t>I will focus mainly on CEOS and</a:t>
            </a:r>
            <a:r>
              <a:rPr lang="en-AU" baseline="0" dirty="0" smtClean="0"/>
              <a:t> GEO Events in this brief presentation (well, as brief as a 12-month review can be)</a:t>
            </a:r>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CGMS-40:  5-9 Nov in Basel, Switzerland</a:t>
            </a:r>
          </a:p>
          <a:p>
            <a:pPr>
              <a:buFont typeface="Arial" pitchFamily="34" charset="0"/>
              <a:buChar char="•"/>
            </a:pPr>
            <a:r>
              <a:rPr lang="en-US" dirty="0" smtClean="0"/>
              <a:t>  GEO-IX</a:t>
            </a:r>
            <a:r>
              <a:rPr lang="en-US" baseline="0" dirty="0" smtClean="0"/>
              <a:t> Plenary: location and dates will be confirmed next week but generally, second week in November</a:t>
            </a:r>
            <a:endParaRPr lang="en-US" dirty="0" smtClean="0"/>
          </a:p>
          <a:p>
            <a:pPr>
              <a:buFont typeface="Arial" pitchFamily="34" charset="0"/>
              <a:buChar char="•"/>
            </a:pPr>
            <a:r>
              <a:rPr lang="en-US" dirty="0" smtClean="0"/>
              <a:t>  UNFCCC COP-18 has</a:t>
            </a:r>
            <a:r>
              <a:rPr lang="en-US" baseline="0" dirty="0" smtClean="0"/>
              <a:t> not yet been scheduled; Locations are between Korea and Qatar</a:t>
            </a:r>
          </a:p>
          <a:p>
            <a:pPr lvl="1">
              <a:buFont typeface="Arial" pitchFamily="34" charset="0"/>
              <a:buChar char="•"/>
            </a:pPr>
            <a:r>
              <a:rPr lang="en-US" baseline="0" dirty="0" smtClean="0"/>
              <a:t>  CEOS needs to start planning now for our </a:t>
            </a:r>
            <a:r>
              <a:rPr lang="en-US" baseline="0" smtClean="0"/>
              <a:t>COP-18 activities (Mark?)</a:t>
            </a:r>
            <a:endParaRPr lang="en-US"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C35DD4D-4214-48A3-B7DB-248531F4768B}"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C35DD4D-4214-48A3-B7DB-248531F4768B}"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Courtesy of the </a:t>
            </a:r>
            <a:r>
              <a:rPr lang="en-US" dirty="0" err="1" smtClean="0"/>
              <a:t>Duomo</a:t>
            </a:r>
            <a:r>
              <a:rPr lang="en-US" baseline="0" dirty="0" smtClean="0"/>
              <a:t> </a:t>
            </a:r>
            <a:r>
              <a:rPr lang="en-US" baseline="0" dirty="0" err="1" smtClean="0"/>
              <a:t>di</a:t>
            </a:r>
            <a:r>
              <a:rPr lang="en-US" baseline="0" dirty="0" smtClean="0"/>
              <a:t> San Martino in Lucca</a:t>
            </a:r>
            <a:endParaRPr lang="en-US"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C35DD4D-4214-48A3-B7DB-248531F4768B}"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CEOS WGCV-34: 6-10 Feb in Brisbane, Australia</a:t>
            </a:r>
          </a:p>
          <a:p>
            <a:pPr>
              <a:buFont typeface="Arial" pitchFamily="34" charset="0"/>
              <a:buChar char="•"/>
            </a:pPr>
            <a:r>
              <a:rPr lang="en-US" dirty="0" smtClean="0"/>
              <a:t>  CEOS-GEO Actions Workshop: 14-15 Feb in Washington DC</a:t>
            </a:r>
            <a:endParaRPr lang="en-US"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C35DD4D-4214-48A3-B7DB-248531F4768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000" dirty="0" smtClean="0"/>
              <a:t>CEOS WGCBDD-1: 1-2 Mar in Isla Bella, </a:t>
            </a:r>
            <a:r>
              <a:rPr lang="en-US" sz="1000" dirty="0" err="1" smtClean="0"/>
              <a:t>Brasil</a:t>
            </a:r>
            <a:endParaRPr lang="en-US" sz="1000" dirty="0" smtClean="0"/>
          </a:p>
          <a:p>
            <a:pPr>
              <a:buFont typeface="Arial" pitchFamily="34" charset="0"/>
              <a:buChar char="•"/>
            </a:pPr>
            <a:r>
              <a:rPr lang="en-US" sz="1000" dirty="0" smtClean="0"/>
              <a:t>CEOS SIT-27 and associated side meetings: 26-28 Mar in La Jolla, California, USA</a:t>
            </a:r>
          </a:p>
          <a:p>
            <a:pPr>
              <a:buFont typeface="Arial" pitchFamily="34" charset="0"/>
              <a:buChar char="•"/>
            </a:pPr>
            <a:r>
              <a:rPr lang="en-US" sz="1000" dirty="0" smtClean="0"/>
              <a:t>CEOS LSI Constellation Meeting: 29 Mar in La Jolla, California, USA</a:t>
            </a:r>
          </a:p>
          <a:p>
            <a:pPr>
              <a:buFont typeface="Arial" pitchFamily="34" charset="0"/>
              <a:buChar char="•"/>
            </a:pPr>
            <a:r>
              <a:rPr lang="en-US" sz="1000" dirty="0" smtClean="0"/>
              <a:t>CEOS Carbon Task Force Meeting: 29-30 Mar in La Jolla, California, USA</a:t>
            </a:r>
            <a:endParaRPr lang="en-US" sz="1000"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C35DD4D-4214-48A3-B7DB-248531F4768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CEOS WGISS-33: 23-27 Apr in Tokyo,</a:t>
            </a:r>
            <a:r>
              <a:rPr lang="en-US" baseline="0" dirty="0" smtClean="0"/>
              <a:t> Japan</a:t>
            </a:r>
            <a:endParaRPr lang="en-US"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C35DD4D-4214-48A3-B7DB-248531F4768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C35DD4D-4214-48A3-B7DB-248531F4768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Rio+20: 20-22</a:t>
            </a:r>
            <a:r>
              <a:rPr lang="en-US" baseline="0" dirty="0" smtClean="0"/>
              <a:t> Jun in Rio de Janeiro, </a:t>
            </a:r>
            <a:r>
              <a:rPr lang="en-US" baseline="0" dirty="0" err="1" smtClean="0"/>
              <a:t>Brasil</a:t>
            </a:r>
            <a:endParaRPr lang="en-US"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C35DD4D-4214-48A3-B7DB-248531F4768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32</a:t>
            </a:r>
            <a:r>
              <a:rPr lang="en-US" baseline="30000" dirty="0" smtClean="0"/>
              <a:t>nd</a:t>
            </a:r>
            <a:r>
              <a:rPr lang="en-US" dirty="0" smtClean="0"/>
              <a:t> WCRP Joint Scientific Committee Meeting: 16-20 July in Beijing, China</a:t>
            </a:r>
          </a:p>
          <a:p>
            <a:pPr>
              <a:buFont typeface="Arial" pitchFamily="34" charset="0"/>
              <a:buChar char="•"/>
            </a:pPr>
            <a:r>
              <a:rPr lang="en-US" dirty="0" smtClean="0"/>
              <a:t>  IGARSS-2012: 22-27 Jul in Munich, Germany</a:t>
            </a:r>
            <a:endParaRPr lang="en-US"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C35DD4D-4214-48A3-B7DB-248531F4768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CEOSs</a:t>
            </a:r>
            <a:r>
              <a:rPr lang="en-US" baseline="0" dirty="0" smtClean="0"/>
              <a:t> WGCV-35/WGISS-34 Joint Meeting: 10-14 Sep in India (exact location TBD)</a:t>
            </a:r>
          </a:p>
          <a:p>
            <a:pPr>
              <a:buFont typeface="Arial" pitchFamily="34" charset="0"/>
              <a:buChar char="•"/>
            </a:pPr>
            <a:r>
              <a:rPr lang="en-US" baseline="0" dirty="0" smtClean="0"/>
              <a:t>  CEO Birthday: 30 Sep</a:t>
            </a:r>
          </a:p>
          <a:p>
            <a:pPr>
              <a:buFont typeface="Arial" pitchFamily="34" charset="0"/>
              <a:buChar char="•"/>
            </a:pPr>
            <a:r>
              <a:rPr lang="en-US" baseline="0" dirty="0" smtClean="0"/>
              <a:t>  September is also the month that we crush our grapes (for those of us that were on the city tour of Lucca last evening, recall the sculptures of the months from the </a:t>
            </a:r>
            <a:r>
              <a:rPr lang="en-US" baseline="0" dirty="0" err="1" smtClean="0"/>
              <a:t>Duomo</a:t>
            </a:r>
            <a:r>
              <a:rPr lang="en-US" baseline="0" dirty="0" smtClean="0"/>
              <a:t> </a:t>
            </a:r>
            <a:r>
              <a:rPr lang="en-US" baseline="0" dirty="0" err="1" smtClean="0"/>
              <a:t>di</a:t>
            </a:r>
            <a:r>
              <a:rPr lang="en-US" baseline="0" dirty="0" smtClean="0"/>
              <a:t> San Martino)</a:t>
            </a:r>
            <a:endParaRPr lang="en-US"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C35DD4D-4214-48A3-B7DB-248531F4768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CEOS 26</a:t>
            </a:r>
            <a:r>
              <a:rPr lang="en-US" baseline="30000" dirty="0" smtClean="0"/>
              <a:t>th</a:t>
            </a:r>
            <a:r>
              <a:rPr lang="en-US" dirty="0" smtClean="0"/>
              <a:t> Plenary</a:t>
            </a:r>
            <a:r>
              <a:rPr lang="en-US" baseline="0" dirty="0" smtClean="0"/>
              <a:t> and associated side meetings: 29-31 Oct in Bangalore, India</a:t>
            </a:r>
          </a:p>
          <a:p>
            <a:pPr>
              <a:buFont typeface="Arial" pitchFamily="34" charset="0"/>
              <a:buChar char="•"/>
            </a:pPr>
            <a:r>
              <a:rPr lang="en-US" baseline="0" dirty="0" smtClean="0"/>
              <a:t>  And October is when CEOS makes the wine</a:t>
            </a:r>
            <a:endParaRPr lang="en-US" dirty="0"/>
          </a:p>
        </p:txBody>
      </p:sp>
      <p:sp>
        <p:nvSpPr>
          <p:cNvPr id="4" name="Header Placeholder 3"/>
          <p:cNvSpPr>
            <a:spLocks noGrp="1"/>
          </p:cNvSpPr>
          <p:nvPr>
            <p:ph type="hd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C35DD4D-4214-48A3-B7DB-248531F4768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D3BB5E1-E975-4D2A-B3E2-3361CDADB14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145814D-89CE-4F29-A46F-EF6DEA74CC9A}" type="slidenum">
              <a:rPr lang="en-US"/>
              <a:pPr/>
              <a:t>‹#›</a:t>
            </a:fld>
            <a:endParaRPr lang="en-US"/>
          </a:p>
        </p:txBody>
      </p:sp>
      <p:sp>
        <p:nvSpPr>
          <p:cNvPr id="5" name="TextBox 4"/>
          <p:cNvSpPr txBox="1"/>
          <p:nvPr userDrawn="1"/>
        </p:nvSpPr>
        <p:spPr>
          <a:xfrm>
            <a:off x="0" y="0"/>
            <a:ext cx="1295400" cy="1200329"/>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1D05E17-EC29-4803-B6C2-F9A3C7CB558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0" y="1143000"/>
            <a:ext cx="9144000" cy="4191000"/>
          </a:xfrm>
        </p:spPr>
        <p:txBody>
          <a:bodyPr/>
          <a:lstStyle/>
          <a:p>
            <a:endParaRPr lang="en-US"/>
          </a:p>
        </p:txBody>
      </p:sp>
      <p:sp>
        <p:nvSpPr>
          <p:cNvPr id="4" name="Slide Number Placeholder 3"/>
          <p:cNvSpPr>
            <a:spLocks noGrp="1"/>
          </p:cNvSpPr>
          <p:nvPr>
            <p:ph type="sldNum" sz="quarter" idx="10"/>
          </p:nvPr>
        </p:nvSpPr>
        <p:spPr>
          <a:xfrm>
            <a:off x="7010400" y="4876800"/>
            <a:ext cx="2133600" cy="476250"/>
          </a:xfrm>
        </p:spPr>
        <p:txBody>
          <a:bodyPr/>
          <a:lstStyle>
            <a:lvl1pPr>
              <a:defRPr/>
            </a:lvl1pPr>
          </a:lstStyle>
          <a:p>
            <a:fld id="{D7E56380-59B3-45B0-BED8-7BA067D9D98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9354207C-506C-48FB-8C24-F17B51ED88CC}" type="slidenum">
              <a:rPr lang="en-US" smtClean="0"/>
              <a:pPr>
                <a:defRPr/>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E7E44A-95A4-4D84-B060-74C5DA9603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5110E6C-A75E-440E-9D6B-E9A662EE322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4495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495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DE05DF9-0574-481A-97A8-D4789E1589C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EE29E69-AD07-48C3-A02E-6710B3EE3ED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846E32B-F463-42EC-9ED1-468A0A63409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9517F23-C24F-4816-B9DD-4554AE9B801B}" type="slidenum">
              <a:rPr lang="en-US"/>
              <a:pPr/>
              <a:t>‹#›</a:t>
            </a:fld>
            <a:endParaRPr lang="en-US"/>
          </a:p>
        </p:txBody>
      </p:sp>
      <p:sp>
        <p:nvSpPr>
          <p:cNvPr id="3" name="TextBox 2"/>
          <p:cNvSpPr txBox="1"/>
          <p:nvPr userDrawn="1"/>
        </p:nvSpPr>
        <p:spPr>
          <a:xfrm>
            <a:off x="0" y="0"/>
            <a:ext cx="1295400" cy="1200329"/>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AE60497-76B8-4F6C-A496-029844431892}" type="slidenum">
              <a:rPr lang="en-US"/>
              <a:pPr/>
              <a:t>‹#›</a:t>
            </a:fld>
            <a:endParaRPr lang="en-US"/>
          </a:p>
        </p:txBody>
      </p:sp>
      <p:sp>
        <p:nvSpPr>
          <p:cNvPr id="6" name="TextBox 5"/>
          <p:cNvSpPr txBox="1"/>
          <p:nvPr userDrawn="1"/>
        </p:nvSpPr>
        <p:spPr>
          <a:xfrm>
            <a:off x="0" y="0"/>
            <a:ext cx="1295400" cy="1200329"/>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D2DE182-47E8-4515-ACE6-AC700965D386}" type="slidenum">
              <a:rPr lang="en-US"/>
              <a:pPr/>
              <a:t>‹#›</a:t>
            </a:fld>
            <a:endParaRPr lang="en-US"/>
          </a:p>
        </p:txBody>
      </p:sp>
      <p:sp>
        <p:nvSpPr>
          <p:cNvPr id="6" name="TextBox 5"/>
          <p:cNvSpPr txBox="1"/>
          <p:nvPr userDrawn="1"/>
        </p:nvSpPr>
        <p:spPr>
          <a:xfrm>
            <a:off x="0" y="0"/>
            <a:ext cx="1295400" cy="1200329"/>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39" name="Picture 15"/>
          <p:cNvPicPr>
            <a:picLocks noChangeArrowheads="1"/>
          </p:cNvPicPr>
          <p:nvPr userDrawn="1"/>
        </p:nvPicPr>
        <p:blipFill>
          <a:blip r:embed="rId15" cstate="print"/>
          <a:srcRect t="44029" b="9735"/>
          <a:stretch>
            <a:fillRect/>
          </a:stretch>
        </p:blipFill>
        <p:spPr bwMode="auto">
          <a:xfrm>
            <a:off x="40640" y="5660118"/>
            <a:ext cx="9103360" cy="1197882"/>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1295400" y="0"/>
            <a:ext cx="7848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1143000"/>
            <a:ext cx="9144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0" name="Line 16"/>
          <p:cNvSpPr>
            <a:spLocks noChangeShapeType="1"/>
          </p:cNvSpPr>
          <p:nvPr userDrawn="1"/>
        </p:nvSpPr>
        <p:spPr bwMode="auto">
          <a:xfrm>
            <a:off x="0" y="5638800"/>
            <a:ext cx="9144000" cy="0"/>
          </a:xfrm>
          <a:prstGeom prst="line">
            <a:avLst/>
          </a:prstGeom>
          <a:noFill/>
          <a:ln w="28575">
            <a:pattFill prst="lgCheck">
              <a:fgClr>
                <a:schemeClr val="folHlink"/>
              </a:fgClr>
              <a:bgClr>
                <a:schemeClr val="tx1"/>
              </a:bgClr>
            </a:pattFill>
            <a:round/>
            <a:headEnd/>
            <a:tailEnd/>
          </a:ln>
          <a:effectLst/>
        </p:spPr>
        <p:txBody>
          <a:bodyPr/>
          <a:lstStyle/>
          <a:p>
            <a:endParaRPr lang="en-US"/>
          </a:p>
        </p:txBody>
      </p:sp>
      <p:sp>
        <p:nvSpPr>
          <p:cNvPr id="1030" name="Slide Number Placeholder 1029"/>
          <p:cNvSpPr>
            <a:spLocks noGrp="1" noChangeArrowheads="1"/>
          </p:cNvSpPr>
          <p:nvPr>
            <p:ph type="sldNum" sz="quarter" idx="4"/>
          </p:nvPr>
        </p:nvSpPr>
        <p:spPr bwMode="auto">
          <a:xfrm>
            <a:off x="8229600" y="5181600"/>
            <a:ext cx="914400" cy="3238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000">
                <a:solidFill>
                  <a:srgbClr val="9999FF"/>
                </a:solidFill>
              </a:defRPr>
            </a:lvl1pPr>
          </a:lstStyle>
          <a:p>
            <a:fld id="{18612786-496F-4C37-95C5-19CDDA48EF8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r" rtl="0" fontAlgn="base">
        <a:spcBef>
          <a:spcPct val="0"/>
        </a:spcBef>
        <a:spcAft>
          <a:spcPct val="0"/>
        </a:spcAft>
        <a:defRPr sz="4000" b="1">
          <a:solidFill>
            <a:srgbClr val="CCFF66"/>
          </a:solidFill>
          <a:effectLst>
            <a:outerShdw blurRad="38100" dist="38100" dir="2700000" algn="tl">
              <a:srgbClr val="FFFFFF"/>
            </a:outerShdw>
          </a:effectLst>
          <a:latin typeface="+mj-lt"/>
          <a:ea typeface="+mj-ea"/>
          <a:cs typeface="+mj-cs"/>
        </a:defRPr>
      </a:lvl1pPr>
      <a:lvl2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2pPr>
      <a:lvl3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3pPr>
      <a:lvl4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4pPr>
      <a:lvl5pPr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5pPr>
      <a:lvl6pPr marL="4572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6pPr>
      <a:lvl7pPr marL="9144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7pPr>
      <a:lvl8pPr marL="13716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8pPr>
      <a:lvl9pPr marL="1828800" algn="r" rtl="0" fontAlgn="base">
        <a:spcBef>
          <a:spcPct val="0"/>
        </a:spcBef>
        <a:spcAft>
          <a:spcPct val="0"/>
        </a:spcAft>
        <a:defRPr sz="4000" b="1">
          <a:solidFill>
            <a:srgbClr val="CCFF66"/>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har char="•"/>
        <a:defRPr sz="3200" b="1">
          <a:solidFill>
            <a:srgbClr val="CCFF66"/>
          </a:solidFill>
          <a:latin typeface="+mn-lt"/>
          <a:ea typeface="+mn-ea"/>
          <a:cs typeface="+mn-cs"/>
        </a:defRPr>
      </a:lvl1pPr>
      <a:lvl2pPr marL="742950" indent="-285750" algn="l" rtl="0" fontAlgn="base">
        <a:spcBef>
          <a:spcPct val="20000"/>
        </a:spcBef>
        <a:spcAft>
          <a:spcPct val="0"/>
        </a:spcAft>
        <a:buChar char="–"/>
        <a:defRPr sz="2800" b="1">
          <a:solidFill>
            <a:srgbClr val="CCFF66"/>
          </a:solidFill>
          <a:latin typeface="+mn-lt"/>
        </a:defRPr>
      </a:lvl2pPr>
      <a:lvl3pPr marL="1143000" indent="-228600" algn="l" rtl="0" fontAlgn="base">
        <a:spcBef>
          <a:spcPct val="20000"/>
        </a:spcBef>
        <a:spcAft>
          <a:spcPct val="0"/>
        </a:spcAft>
        <a:buChar char="•"/>
        <a:defRPr sz="2400" b="1">
          <a:solidFill>
            <a:srgbClr val="CCFF66"/>
          </a:solidFill>
          <a:latin typeface="+mn-lt"/>
        </a:defRPr>
      </a:lvl3pPr>
      <a:lvl4pPr marL="1600200" indent="-228600" algn="l" rtl="0" fontAlgn="base">
        <a:spcBef>
          <a:spcPct val="20000"/>
        </a:spcBef>
        <a:spcAft>
          <a:spcPct val="0"/>
        </a:spcAft>
        <a:buChar char="–"/>
        <a:defRPr sz="2000" b="1">
          <a:solidFill>
            <a:srgbClr val="CCFF66"/>
          </a:solidFill>
          <a:latin typeface="+mn-lt"/>
        </a:defRPr>
      </a:lvl4pPr>
      <a:lvl5pPr marL="2057400" indent="-228600" algn="l" rtl="0" fontAlgn="base">
        <a:spcBef>
          <a:spcPct val="20000"/>
        </a:spcBef>
        <a:spcAft>
          <a:spcPct val="0"/>
        </a:spcAft>
        <a:buChar char="»"/>
        <a:defRPr sz="2000" b="1">
          <a:solidFill>
            <a:srgbClr val="CCFF66"/>
          </a:solidFill>
          <a:latin typeface="+mn-lt"/>
        </a:defRPr>
      </a:lvl5pPr>
      <a:lvl6pPr marL="2514600" indent="-228600" algn="l" rtl="0" fontAlgn="base">
        <a:spcBef>
          <a:spcPct val="20000"/>
        </a:spcBef>
        <a:spcAft>
          <a:spcPct val="0"/>
        </a:spcAft>
        <a:buChar char="»"/>
        <a:defRPr sz="2000" b="1">
          <a:solidFill>
            <a:srgbClr val="CCFF66"/>
          </a:solidFill>
          <a:latin typeface="+mn-lt"/>
        </a:defRPr>
      </a:lvl6pPr>
      <a:lvl7pPr marL="2971800" indent="-228600" algn="l" rtl="0" fontAlgn="base">
        <a:spcBef>
          <a:spcPct val="20000"/>
        </a:spcBef>
        <a:spcAft>
          <a:spcPct val="0"/>
        </a:spcAft>
        <a:buChar char="»"/>
        <a:defRPr sz="2000" b="1">
          <a:solidFill>
            <a:srgbClr val="CCFF66"/>
          </a:solidFill>
          <a:latin typeface="+mn-lt"/>
        </a:defRPr>
      </a:lvl7pPr>
      <a:lvl8pPr marL="3429000" indent="-228600" algn="l" rtl="0" fontAlgn="base">
        <a:spcBef>
          <a:spcPct val="20000"/>
        </a:spcBef>
        <a:spcAft>
          <a:spcPct val="0"/>
        </a:spcAft>
        <a:buChar char="»"/>
        <a:defRPr sz="2000" b="1">
          <a:solidFill>
            <a:srgbClr val="CCFF66"/>
          </a:solidFill>
          <a:latin typeface="+mn-lt"/>
        </a:defRPr>
      </a:lvl8pPr>
      <a:lvl9pPr marL="3886200" indent="-228600" algn="l" rtl="0" fontAlgn="base">
        <a:spcBef>
          <a:spcPct val="20000"/>
        </a:spcBef>
        <a:spcAft>
          <a:spcPct val="0"/>
        </a:spcAft>
        <a:buChar char="»"/>
        <a:defRPr sz="2000" b="1">
          <a:solidFill>
            <a:srgbClr val="CCFF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kerry.sawyer@noa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www.ceos.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63" name="Rectangle 19"/>
          <p:cNvSpPr>
            <a:spLocks noGrp="1" noChangeArrowheads="1"/>
          </p:cNvSpPr>
          <p:nvPr>
            <p:ph type="title"/>
          </p:nvPr>
        </p:nvSpPr>
        <p:spPr>
          <a:xfrm>
            <a:off x="0" y="0"/>
            <a:ext cx="9144000" cy="1189038"/>
          </a:xfrm>
          <a:noFill/>
          <a:ln/>
        </p:spPr>
        <p:txBody>
          <a:bodyPr/>
          <a:lstStyle/>
          <a:p>
            <a:r>
              <a:rPr lang="en-US" sz="3800" dirty="0" smtClean="0">
                <a:effectLst/>
              </a:rPr>
              <a:t>CEOS Calendar for 2012</a:t>
            </a:r>
            <a:endParaRPr lang="en-US" sz="3800" i="1" dirty="0">
              <a:effectLst/>
            </a:endParaRPr>
          </a:p>
        </p:txBody>
      </p:sp>
      <p:sp>
        <p:nvSpPr>
          <p:cNvPr id="6147" name="Rectangle 3"/>
          <p:cNvSpPr>
            <a:spLocks noGrp="1" noChangeArrowheads="1"/>
          </p:cNvSpPr>
          <p:nvPr>
            <p:ph idx="1"/>
          </p:nvPr>
        </p:nvSpPr>
        <p:spPr>
          <a:xfrm>
            <a:off x="685800" y="4800600"/>
            <a:ext cx="8458200" cy="2057400"/>
          </a:xfrm>
        </p:spPr>
        <p:txBody>
          <a:bodyPr/>
          <a:lstStyle/>
          <a:p>
            <a:pPr algn="r">
              <a:lnSpc>
                <a:spcPct val="80000"/>
              </a:lnSpc>
              <a:buFontTx/>
              <a:buNone/>
            </a:pPr>
            <a:endParaRPr lang="en-US" sz="1200" dirty="0" smtClean="0"/>
          </a:p>
          <a:p>
            <a:pPr algn="r">
              <a:lnSpc>
                <a:spcPct val="80000"/>
              </a:lnSpc>
              <a:buFontTx/>
              <a:buNone/>
            </a:pPr>
            <a:endParaRPr lang="en-US" sz="1200" dirty="0" smtClean="0"/>
          </a:p>
          <a:p>
            <a:pPr algn="r">
              <a:lnSpc>
                <a:spcPct val="80000"/>
              </a:lnSpc>
              <a:buFontTx/>
              <a:buNone/>
            </a:pPr>
            <a:r>
              <a:rPr lang="en-US" sz="2400" i="1" dirty="0">
                <a:solidFill>
                  <a:srgbClr val="9999FF"/>
                </a:solidFill>
              </a:rPr>
              <a:t>CEOS Working Group on Capacity Building</a:t>
            </a:r>
          </a:p>
          <a:p>
            <a:pPr algn="r">
              <a:lnSpc>
                <a:spcPct val="80000"/>
              </a:lnSpc>
              <a:buFontTx/>
              <a:buNone/>
            </a:pPr>
            <a:r>
              <a:rPr lang="en-US" sz="2400" i="1" dirty="0">
                <a:solidFill>
                  <a:srgbClr val="9999FF"/>
                </a:solidFill>
              </a:rPr>
              <a:t>And Data Democracy</a:t>
            </a:r>
          </a:p>
          <a:p>
            <a:pPr algn="r">
              <a:lnSpc>
                <a:spcPct val="80000"/>
              </a:lnSpc>
              <a:buFontTx/>
              <a:buNone/>
            </a:pPr>
            <a:r>
              <a:rPr lang="en-US" sz="2400" i="1" dirty="0">
                <a:solidFill>
                  <a:srgbClr val="9999FF"/>
                </a:solidFill>
              </a:rPr>
              <a:t>29 February – 2 March 2012</a:t>
            </a:r>
          </a:p>
          <a:p>
            <a:pPr algn="r">
              <a:lnSpc>
                <a:spcPct val="80000"/>
              </a:lnSpc>
              <a:buFontTx/>
              <a:buNone/>
            </a:pPr>
            <a:r>
              <a:rPr lang="en-US" sz="1600" i="1" dirty="0">
                <a:solidFill>
                  <a:srgbClr val="9999FF"/>
                </a:solidFill>
              </a:rPr>
              <a:t>Timothy Stryker</a:t>
            </a:r>
          </a:p>
          <a:p>
            <a:pPr algn="r">
              <a:lnSpc>
                <a:spcPct val="80000"/>
              </a:lnSpc>
              <a:buFontTx/>
              <a:buNone/>
            </a:pPr>
            <a:r>
              <a:rPr lang="en-US" sz="1600" i="1" dirty="0">
                <a:solidFill>
                  <a:srgbClr val="9999FF"/>
                </a:solidFill>
              </a:rPr>
              <a:t>CEOS Executive Officer</a:t>
            </a:r>
            <a:endParaRPr lang="en-US" sz="1600" i="1" dirty="0">
              <a:solidFill>
                <a:srgbClr val="9999FF"/>
              </a:solidFill>
            </a:endParaRPr>
          </a:p>
        </p:txBody>
      </p:sp>
      <p:pic>
        <p:nvPicPr>
          <p:cNvPr id="6164" name="Picture 20"/>
          <p:cNvPicPr>
            <a:picLocks noChangeAspect="1" noChangeArrowheads="1"/>
          </p:cNvPicPr>
          <p:nvPr/>
        </p:nvPicPr>
        <p:blipFill>
          <a:blip r:embed="rId2" cstate="print"/>
          <a:srcRect/>
          <a:stretch>
            <a:fillRect/>
          </a:stretch>
        </p:blipFill>
        <p:spPr bwMode="auto">
          <a:xfrm>
            <a:off x="-6350" y="1143000"/>
            <a:ext cx="9150350" cy="36449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92263" y="115824"/>
            <a:ext cx="8623137" cy="6665976"/>
          </a:xfrm>
          <a:prstGeom prst="rect">
            <a:avLst/>
          </a:prstGeom>
          <a:noFill/>
          <a:ln w="9525">
            <a:noFill/>
            <a:miter lim="800000"/>
            <a:headEnd/>
            <a:tailEnd/>
          </a:ln>
        </p:spPr>
      </p:pic>
      <p:sp>
        <p:nvSpPr>
          <p:cNvPr id="4" name="TextBox 3"/>
          <p:cNvSpPr txBox="1"/>
          <p:nvPr/>
        </p:nvSpPr>
        <p:spPr>
          <a:xfrm>
            <a:off x="6477000" y="152400"/>
            <a:ext cx="2209800" cy="369332"/>
          </a:xfrm>
          <a:prstGeom prst="rect">
            <a:avLst/>
          </a:prstGeom>
          <a:solidFill>
            <a:srgbClr val="003300"/>
          </a:solidFill>
        </p:spPr>
        <p:txBody>
          <a:bodyPr wrap="square" rtlCol="0">
            <a:spAutoFit/>
          </a:bodyPr>
          <a:lstStyle/>
          <a:p>
            <a:pPr algn="r"/>
            <a:r>
              <a:rPr lang="en-US" dirty="0" smtClean="0">
                <a:solidFill>
                  <a:schemeClr val="bg1"/>
                </a:solidFill>
              </a:rPr>
              <a:t>September 2012</a:t>
            </a:r>
            <a:endParaRPr lang="en-US" dirty="0">
              <a:solidFill>
                <a:schemeClr val="bg1"/>
              </a:solidFill>
            </a:endParaRPr>
          </a:p>
        </p:txBody>
      </p:sp>
      <p:pic>
        <p:nvPicPr>
          <p:cNvPr id="9" name="Picture 34"/>
          <p:cNvPicPr>
            <a:picLocks noChangeAspect="1" noChangeArrowheads="1"/>
          </p:cNvPicPr>
          <p:nvPr/>
        </p:nvPicPr>
        <p:blipFill>
          <a:blip r:embed="rId4" cstate="print"/>
          <a:srcRect/>
          <a:stretch>
            <a:fillRect/>
          </a:stretch>
        </p:blipFill>
        <p:spPr bwMode="auto">
          <a:xfrm>
            <a:off x="1905000" y="4876800"/>
            <a:ext cx="763040" cy="457200"/>
          </a:xfrm>
          <a:prstGeom prst="rect">
            <a:avLst/>
          </a:prstGeom>
          <a:noFill/>
          <a:ln w="9525">
            <a:noFill/>
            <a:miter lim="800000"/>
            <a:headEnd/>
            <a:tailEnd/>
          </a:ln>
        </p:spPr>
      </p:pic>
      <p:pic>
        <p:nvPicPr>
          <p:cNvPr id="10" name="Picture 34"/>
          <p:cNvPicPr>
            <a:picLocks noChangeAspect="1" noChangeArrowheads="1"/>
          </p:cNvPicPr>
          <p:nvPr/>
        </p:nvPicPr>
        <p:blipFill>
          <a:blip r:embed="rId4" cstate="print"/>
          <a:srcRect/>
          <a:stretch>
            <a:fillRect/>
          </a:stretch>
        </p:blipFill>
        <p:spPr bwMode="auto">
          <a:xfrm>
            <a:off x="3048000" y="2971800"/>
            <a:ext cx="763040" cy="457200"/>
          </a:xfrm>
          <a:prstGeom prst="rect">
            <a:avLst/>
          </a:prstGeom>
          <a:noFill/>
          <a:ln w="9525">
            <a:noFill/>
            <a:miter lim="800000"/>
            <a:headEnd/>
            <a:tailEnd/>
          </a:ln>
        </p:spPr>
      </p:pic>
      <p:pic>
        <p:nvPicPr>
          <p:cNvPr id="11" name="Picture 34"/>
          <p:cNvPicPr>
            <a:picLocks noChangeAspect="1" noChangeArrowheads="1"/>
          </p:cNvPicPr>
          <p:nvPr/>
        </p:nvPicPr>
        <p:blipFill>
          <a:blip r:embed="rId4" cstate="print"/>
          <a:srcRect/>
          <a:stretch>
            <a:fillRect/>
          </a:stretch>
        </p:blipFill>
        <p:spPr bwMode="auto">
          <a:xfrm>
            <a:off x="4114800" y="2971800"/>
            <a:ext cx="763040" cy="457200"/>
          </a:xfrm>
          <a:prstGeom prst="rect">
            <a:avLst/>
          </a:prstGeom>
          <a:noFill/>
          <a:ln w="9525">
            <a:noFill/>
            <a:miter lim="800000"/>
            <a:headEnd/>
            <a:tailEnd/>
          </a:ln>
        </p:spPr>
      </p:pic>
      <p:pic>
        <p:nvPicPr>
          <p:cNvPr id="12" name="Picture 34"/>
          <p:cNvPicPr>
            <a:picLocks noChangeAspect="1" noChangeArrowheads="1"/>
          </p:cNvPicPr>
          <p:nvPr/>
        </p:nvPicPr>
        <p:blipFill>
          <a:blip r:embed="rId4" cstate="print"/>
          <a:srcRect/>
          <a:stretch>
            <a:fillRect/>
          </a:stretch>
        </p:blipFill>
        <p:spPr bwMode="auto">
          <a:xfrm>
            <a:off x="5257800" y="2971800"/>
            <a:ext cx="763040" cy="457200"/>
          </a:xfrm>
          <a:prstGeom prst="rect">
            <a:avLst/>
          </a:prstGeom>
          <a:noFill/>
          <a:ln w="9525">
            <a:noFill/>
            <a:miter lim="800000"/>
            <a:headEnd/>
            <a:tailEnd/>
          </a:ln>
        </p:spPr>
      </p:pic>
      <p:pic>
        <p:nvPicPr>
          <p:cNvPr id="14" name="Picture 2"/>
          <p:cNvPicPr>
            <a:picLocks noChangeAspect="1" noChangeArrowheads="1"/>
          </p:cNvPicPr>
          <p:nvPr/>
        </p:nvPicPr>
        <p:blipFill>
          <a:blip r:embed="rId5" cstate="print"/>
          <a:srcRect l="46201" t="46748" r="36778" b="23984"/>
          <a:stretch>
            <a:fillRect/>
          </a:stretch>
        </p:blipFill>
        <p:spPr bwMode="auto">
          <a:xfrm>
            <a:off x="7620000" y="5105400"/>
            <a:ext cx="1066800" cy="1371600"/>
          </a:xfrm>
          <a:prstGeom prst="rect">
            <a:avLst/>
          </a:prstGeom>
          <a:noFill/>
          <a:ln w="9525">
            <a:noFill/>
            <a:miter lim="800000"/>
            <a:headEnd/>
            <a:tailEnd/>
          </a:ln>
        </p:spPr>
      </p:pic>
      <p:pic>
        <p:nvPicPr>
          <p:cNvPr id="15" name="Picture 34"/>
          <p:cNvPicPr>
            <a:picLocks noChangeAspect="1" noChangeArrowheads="1"/>
          </p:cNvPicPr>
          <p:nvPr/>
        </p:nvPicPr>
        <p:blipFill>
          <a:blip r:embed="rId4" cstate="print"/>
          <a:srcRect/>
          <a:stretch>
            <a:fillRect/>
          </a:stretch>
        </p:blipFill>
        <p:spPr bwMode="auto">
          <a:xfrm>
            <a:off x="3048000" y="4876800"/>
            <a:ext cx="763040" cy="457200"/>
          </a:xfrm>
          <a:prstGeom prst="rect">
            <a:avLst/>
          </a:prstGeom>
          <a:noFill/>
          <a:ln w="9525">
            <a:noFill/>
            <a:miter lim="800000"/>
            <a:headEnd/>
            <a:tailEnd/>
          </a:ln>
        </p:spPr>
      </p:pic>
      <p:pic>
        <p:nvPicPr>
          <p:cNvPr id="16" name="Picture 34"/>
          <p:cNvPicPr>
            <a:picLocks noChangeAspect="1" noChangeArrowheads="1"/>
          </p:cNvPicPr>
          <p:nvPr/>
        </p:nvPicPr>
        <p:blipFill>
          <a:blip r:embed="rId4" cstate="print"/>
          <a:srcRect/>
          <a:stretch>
            <a:fillRect/>
          </a:stretch>
        </p:blipFill>
        <p:spPr bwMode="auto">
          <a:xfrm>
            <a:off x="4191000" y="4876800"/>
            <a:ext cx="763040" cy="457200"/>
          </a:xfrm>
          <a:prstGeom prst="rect">
            <a:avLst/>
          </a:prstGeom>
          <a:noFill/>
          <a:ln w="9525">
            <a:noFill/>
            <a:miter lim="800000"/>
            <a:headEnd/>
            <a:tailEnd/>
          </a:ln>
        </p:spPr>
      </p:pic>
      <p:pic>
        <p:nvPicPr>
          <p:cNvPr id="17" name="Picture 34"/>
          <p:cNvPicPr>
            <a:picLocks noChangeAspect="1" noChangeArrowheads="1"/>
          </p:cNvPicPr>
          <p:nvPr/>
        </p:nvPicPr>
        <p:blipFill>
          <a:blip r:embed="rId4" cstate="print"/>
          <a:srcRect/>
          <a:stretch>
            <a:fillRect/>
          </a:stretch>
        </p:blipFill>
        <p:spPr bwMode="auto">
          <a:xfrm>
            <a:off x="5409160" y="4876800"/>
            <a:ext cx="763040" cy="457200"/>
          </a:xfrm>
          <a:prstGeom prst="rect">
            <a:avLst/>
          </a:prstGeom>
          <a:noFill/>
          <a:ln w="9525">
            <a:noFill/>
            <a:miter lim="800000"/>
            <a:headEnd/>
            <a:tailEnd/>
          </a:ln>
        </p:spPr>
      </p:pic>
      <p:pic>
        <p:nvPicPr>
          <p:cNvPr id="18" name="Picture 34"/>
          <p:cNvPicPr>
            <a:picLocks noChangeAspect="1" noChangeArrowheads="1"/>
          </p:cNvPicPr>
          <p:nvPr/>
        </p:nvPicPr>
        <p:blipFill>
          <a:blip r:embed="rId4" cstate="print"/>
          <a:srcRect/>
          <a:stretch>
            <a:fillRect/>
          </a:stretch>
        </p:blipFill>
        <p:spPr bwMode="auto">
          <a:xfrm>
            <a:off x="6477000" y="4876800"/>
            <a:ext cx="76304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292262" y="115824"/>
            <a:ext cx="8623138" cy="6665976"/>
          </a:xfrm>
          <a:prstGeom prst="rect">
            <a:avLst/>
          </a:prstGeom>
          <a:noFill/>
          <a:ln w="9525">
            <a:noFill/>
            <a:miter lim="800000"/>
            <a:headEnd/>
            <a:tailEnd/>
          </a:ln>
        </p:spPr>
      </p:pic>
      <p:sp>
        <p:nvSpPr>
          <p:cNvPr id="4" name="TextBox 3"/>
          <p:cNvSpPr txBox="1"/>
          <p:nvPr/>
        </p:nvSpPr>
        <p:spPr>
          <a:xfrm>
            <a:off x="6477000" y="152400"/>
            <a:ext cx="2209800" cy="369332"/>
          </a:xfrm>
          <a:prstGeom prst="rect">
            <a:avLst/>
          </a:prstGeom>
          <a:solidFill>
            <a:srgbClr val="CC6600"/>
          </a:solidFill>
        </p:spPr>
        <p:txBody>
          <a:bodyPr wrap="square" rtlCol="0">
            <a:spAutoFit/>
          </a:bodyPr>
          <a:lstStyle/>
          <a:p>
            <a:pPr algn="r"/>
            <a:r>
              <a:rPr lang="en-US" dirty="0" smtClean="0">
                <a:solidFill>
                  <a:schemeClr val="bg1"/>
                </a:solidFill>
              </a:rPr>
              <a:t>October 2012</a:t>
            </a:r>
            <a:endParaRPr lang="en-US" dirty="0">
              <a:solidFill>
                <a:schemeClr val="bg1"/>
              </a:solidFill>
            </a:endParaRPr>
          </a:p>
        </p:txBody>
      </p:sp>
      <p:pic>
        <p:nvPicPr>
          <p:cNvPr id="10" name="Picture 34"/>
          <p:cNvPicPr>
            <a:picLocks noChangeAspect="1" noChangeArrowheads="1"/>
          </p:cNvPicPr>
          <p:nvPr/>
        </p:nvPicPr>
        <p:blipFill>
          <a:blip r:embed="rId4" cstate="print"/>
          <a:srcRect/>
          <a:stretch>
            <a:fillRect/>
          </a:stretch>
        </p:blipFill>
        <p:spPr bwMode="auto">
          <a:xfrm>
            <a:off x="4191000" y="4572000"/>
            <a:ext cx="763040" cy="457200"/>
          </a:xfrm>
          <a:prstGeom prst="rect">
            <a:avLst/>
          </a:prstGeom>
          <a:noFill/>
          <a:ln w="9525">
            <a:noFill/>
            <a:miter lim="800000"/>
            <a:headEnd/>
            <a:tailEnd/>
          </a:ln>
        </p:spPr>
      </p:pic>
      <p:pic>
        <p:nvPicPr>
          <p:cNvPr id="11" name="Picture 34"/>
          <p:cNvPicPr>
            <a:picLocks noChangeAspect="1" noChangeArrowheads="1"/>
          </p:cNvPicPr>
          <p:nvPr/>
        </p:nvPicPr>
        <p:blipFill>
          <a:blip r:embed="rId4" cstate="print"/>
          <a:srcRect/>
          <a:stretch>
            <a:fillRect/>
          </a:stretch>
        </p:blipFill>
        <p:spPr bwMode="auto">
          <a:xfrm>
            <a:off x="6477000" y="4572000"/>
            <a:ext cx="763040" cy="457200"/>
          </a:xfrm>
          <a:prstGeom prst="rect">
            <a:avLst/>
          </a:prstGeom>
          <a:noFill/>
          <a:ln w="9525">
            <a:noFill/>
            <a:miter lim="800000"/>
            <a:headEnd/>
            <a:tailEnd/>
          </a:ln>
        </p:spPr>
      </p:pic>
      <p:pic>
        <p:nvPicPr>
          <p:cNvPr id="12" name="Picture 34"/>
          <p:cNvPicPr>
            <a:picLocks noChangeAspect="1" noChangeArrowheads="1"/>
          </p:cNvPicPr>
          <p:nvPr/>
        </p:nvPicPr>
        <p:blipFill>
          <a:blip r:embed="rId4" cstate="print"/>
          <a:srcRect/>
          <a:stretch>
            <a:fillRect/>
          </a:stretch>
        </p:blipFill>
        <p:spPr bwMode="auto">
          <a:xfrm>
            <a:off x="5334000" y="4572000"/>
            <a:ext cx="763040" cy="457200"/>
          </a:xfrm>
          <a:prstGeom prst="rect">
            <a:avLst/>
          </a:prstGeom>
          <a:noFill/>
          <a:ln w="9525">
            <a:noFill/>
            <a:miter lim="800000"/>
            <a:headEnd/>
            <a:tailEnd/>
          </a:ln>
        </p:spPr>
      </p:pic>
      <p:pic>
        <p:nvPicPr>
          <p:cNvPr id="13" name="Picture 2"/>
          <p:cNvPicPr>
            <a:picLocks noChangeAspect="1" noChangeArrowheads="1"/>
          </p:cNvPicPr>
          <p:nvPr/>
        </p:nvPicPr>
        <p:blipFill>
          <a:blip r:embed="rId5" cstate="print"/>
          <a:srcRect l="31611" t="48374" r="52584" b="23984"/>
          <a:stretch>
            <a:fillRect/>
          </a:stretch>
        </p:blipFill>
        <p:spPr bwMode="auto">
          <a:xfrm>
            <a:off x="7543800" y="5181600"/>
            <a:ext cx="9906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292263" y="115824"/>
            <a:ext cx="8623137" cy="6665976"/>
          </a:xfrm>
          <a:prstGeom prst="rect">
            <a:avLst/>
          </a:prstGeom>
          <a:noFill/>
          <a:ln w="9525">
            <a:noFill/>
            <a:miter lim="800000"/>
            <a:headEnd/>
            <a:tailEnd/>
          </a:ln>
        </p:spPr>
      </p:pic>
      <p:sp>
        <p:nvSpPr>
          <p:cNvPr id="4" name="TextBox 3"/>
          <p:cNvSpPr txBox="1"/>
          <p:nvPr/>
        </p:nvSpPr>
        <p:spPr>
          <a:xfrm>
            <a:off x="6477000" y="152400"/>
            <a:ext cx="2209800" cy="369332"/>
          </a:xfrm>
          <a:prstGeom prst="rect">
            <a:avLst/>
          </a:prstGeom>
          <a:solidFill>
            <a:srgbClr val="663300"/>
          </a:solidFill>
        </p:spPr>
        <p:txBody>
          <a:bodyPr wrap="square" rtlCol="0">
            <a:spAutoFit/>
          </a:bodyPr>
          <a:lstStyle/>
          <a:p>
            <a:pPr algn="r"/>
            <a:r>
              <a:rPr lang="en-US" dirty="0" smtClean="0">
                <a:solidFill>
                  <a:schemeClr val="bg1"/>
                </a:solidFill>
              </a:rPr>
              <a:t>November 2012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400800" cy="1143000"/>
          </a:xfrm>
        </p:spPr>
        <p:txBody>
          <a:bodyPr/>
          <a:lstStyle/>
          <a:p>
            <a:r>
              <a:rPr lang="en-US" dirty="0" smtClean="0"/>
              <a:t>TBC CEOS Events</a:t>
            </a:r>
            <a:endParaRPr lang="en-US" dirty="0"/>
          </a:p>
        </p:txBody>
      </p:sp>
      <p:sp>
        <p:nvSpPr>
          <p:cNvPr id="3" name="Content Placeholder 2"/>
          <p:cNvSpPr>
            <a:spLocks noGrp="1"/>
          </p:cNvSpPr>
          <p:nvPr>
            <p:ph idx="1"/>
          </p:nvPr>
        </p:nvSpPr>
        <p:spPr>
          <a:xfrm>
            <a:off x="467544" y="1295401"/>
            <a:ext cx="8229600" cy="5085928"/>
          </a:xfrm>
        </p:spPr>
        <p:txBody>
          <a:bodyPr/>
          <a:lstStyle/>
          <a:p>
            <a:r>
              <a:rPr lang="en-US" sz="2400" dirty="0" smtClean="0"/>
              <a:t>OCR VC</a:t>
            </a:r>
          </a:p>
          <a:p>
            <a:r>
              <a:rPr lang="en-US" sz="2400" dirty="0" smtClean="0"/>
              <a:t>OSVW VC</a:t>
            </a:r>
          </a:p>
          <a:p>
            <a:r>
              <a:rPr lang="en-US" sz="2400" dirty="0" smtClean="0"/>
              <a:t>OST VC</a:t>
            </a:r>
          </a:p>
          <a:p>
            <a:r>
              <a:rPr lang="en-US" sz="2400" dirty="0" smtClean="0"/>
              <a:t>PC</a:t>
            </a:r>
          </a:p>
        </p:txBody>
      </p:sp>
      <p:sp>
        <p:nvSpPr>
          <p:cNvPr id="4" name="Slide Number Placeholder 3"/>
          <p:cNvSpPr>
            <a:spLocks noGrp="1"/>
          </p:cNvSpPr>
          <p:nvPr>
            <p:ph type="sldNum" sz="quarter" idx="4294967295"/>
          </p:nvPr>
        </p:nvSpPr>
        <p:spPr>
          <a:xfrm>
            <a:off x="8153400" y="6550025"/>
            <a:ext cx="990600" cy="307975"/>
          </a:xfrm>
          <a:prstGeom prst="rect">
            <a:avLst/>
          </a:prstGeom>
        </p:spPr>
        <p:txBody>
          <a:bodyPr/>
          <a:lstStyle/>
          <a:p>
            <a:pPr>
              <a:defRPr/>
            </a:pPr>
            <a:fld id="{9354207C-506C-48FB-8C24-F17B51ED88CC}"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400800" cy="1143000"/>
          </a:xfrm>
        </p:spPr>
        <p:txBody>
          <a:bodyPr/>
          <a:lstStyle/>
          <a:p>
            <a:r>
              <a:rPr lang="en-US" dirty="0" smtClean="0"/>
              <a:t>Issues</a:t>
            </a:r>
            <a:endParaRPr lang="en-US" dirty="0"/>
          </a:p>
        </p:txBody>
      </p:sp>
      <p:sp>
        <p:nvSpPr>
          <p:cNvPr id="3" name="Content Placeholder 2"/>
          <p:cNvSpPr>
            <a:spLocks noGrp="1"/>
          </p:cNvSpPr>
          <p:nvPr>
            <p:ph idx="1"/>
          </p:nvPr>
        </p:nvSpPr>
        <p:spPr>
          <a:xfrm>
            <a:off x="304800" y="1295400"/>
            <a:ext cx="8610600" cy="5257800"/>
          </a:xfrm>
        </p:spPr>
        <p:txBody>
          <a:bodyPr/>
          <a:lstStyle/>
          <a:p>
            <a:r>
              <a:rPr lang="en-US" sz="2400" dirty="0" smtClean="0"/>
              <a:t>Maintain current status of events on the CEOS website</a:t>
            </a:r>
          </a:p>
          <a:p>
            <a:pPr lvl="1"/>
            <a:r>
              <a:rPr lang="en-US" sz="2000" dirty="0" smtClean="0"/>
              <a:t>Many of the “meetings” are not up to date (</a:t>
            </a:r>
            <a:r>
              <a:rPr lang="en-US" sz="2000" i="1" dirty="0" smtClean="0"/>
              <a:t>e.g., </a:t>
            </a:r>
            <a:r>
              <a:rPr lang="en-US" sz="2000" dirty="0" smtClean="0"/>
              <a:t>announcing an upcoming meeting for 2010)</a:t>
            </a:r>
          </a:p>
          <a:p>
            <a:r>
              <a:rPr lang="en-US" sz="2400" dirty="0" smtClean="0"/>
              <a:t>Calendar is reviewed during monthly SEC </a:t>
            </a:r>
            <a:r>
              <a:rPr lang="en-US" sz="2400" dirty="0" err="1" smtClean="0"/>
              <a:t>telecons</a:t>
            </a:r>
            <a:endParaRPr lang="en-US" sz="2400" dirty="0" smtClean="0"/>
          </a:p>
          <a:p>
            <a:pPr lvl="1"/>
            <a:r>
              <a:rPr lang="en-US" sz="2000" dirty="0" smtClean="0"/>
              <a:t>Please provide any information or updates to </a:t>
            </a:r>
            <a:r>
              <a:rPr lang="en-US" sz="2000" dirty="0" smtClean="0"/>
              <a:t>DCEO (</a:t>
            </a:r>
            <a:r>
              <a:rPr lang="en-US" sz="2000" dirty="0" smtClean="0">
                <a:hlinkClick r:id="rId3"/>
              </a:rPr>
              <a:t>kerry.sawyer@noaa.gov</a:t>
            </a:r>
            <a:r>
              <a:rPr lang="en-US" sz="2000" dirty="0" smtClean="0"/>
              <a:t>)</a:t>
            </a:r>
          </a:p>
          <a:p>
            <a:pPr marL="457200" lvl="1" indent="0">
              <a:buNone/>
            </a:pPr>
            <a:endParaRPr lang="en-US" sz="2000" dirty="0"/>
          </a:p>
        </p:txBody>
      </p:sp>
      <p:sp>
        <p:nvSpPr>
          <p:cNvPr id="4" name="Slide Number Placeholder 3"/>
          <p:cNvSpPr>
            <a:spLocks noGrp="1"/>
          </p:cNvSpPr>
          <p:nvPr>
            <p:ph type="sldNum" sz="quarter" idx="4294967295"/>
          </p:nvPr>
        </p:nvSpPr>
        <p:spPr>
          <a:xfrm>
            <a:off x="8153400" y="6550025"/>
            <a:ext cx="990600" cy="307975"/>
          </a:xfrm>
          <a:prstGeom prst="rect">
            <a:avLst/>
          </a:prstGeom>
        </p:spPr>
        <p:txBody>
          <a:bodyPr/>
          <a:lstStyle/>
          <a:p>
            <a:pPr>
              <a:defRPr/>
            </a:pPr>
            <a:fld id="{9354207C-506C-48FB-8C24-F17B51ED88CC}" type="slidenum">
              <a:rPr lang="en-US" smtClean="0"/>
              <a:pPr>
                <a:defRPr/>
              </a:pPr>
              <a:t>14</a:t>
            </a:fld>
            <a:endParaRPr lang="en-US"/>
          </a:p>
        </p:txBody>
      </p:sp>
      <p:pic>
        <p:nvPicPr>
          <p:cNvPr id="6146" name="Picture 2"/>
          <p:cNvPicPr>
            <a:picLocks noChangeAspect="1" noChangeArrowheads="1"/>
          </p:cNvPicPr>
          <p:nvPr/>
        </p:nvPicPr>
        <p:blipFill>
          <a:blip r:embed="rId4" cstate="print"/>
          <a:srcRect t="43496" b="23984"/>
          <a:stretch>
            <a:fillRect/>
          </a:stretch>
        </p:blipFill>
        <p:spPr bwMode="auto">
          <a:xfrm>
            <a:off x="1295400" y="3684358"/>
            <a:ext cx="6267450" cy="1524000"/>
          </a:xfrm>
          <a:prstGeom prst="rect">
            <a:avLst/>
          </a:prstGeom>
          <a:noFill/>
          <a:ln w="9525">
            <a:noFill/>
            <a:miter lim="800000"/>
            <a:headEnd/>
            <a:tailEnd/>
          </a:ln>
        </p:spPr>
      </p:pic>
      <p:sp>
        <p:nvSpPr>
          <p:cNvPr id="7" name="TextBox 6"/>
          <p:cNvSpPr txBox="1"/>
          <p:nvPr/>
        </p:nvSpPr>
        <p:spPr>
          <a:xfrm>
            <a:off x="1318122" y="5137666"/>
            <a:ext cx="6248400" cy="369332"/>
          </a:xfrm>
          <a:prstGeom prst="rect">
            <a:avLst/>
          </a:prstGeom>
          <a:noFill/>
        </p:spPr>
        <p:txBody>
          <a:bodyPr wrap="square" rtlCol="0">
            <a:spAutoFit/>
          </a:bodyPr>
          <a:lstStyle/>
          <a:p>
            <a:r>
              <a:rPr lang="en-US" dirty="0" smtClean="0">
                <a:solidFill>
                  <a:srgbClr val="9999FF"/>
                </a:solidFill>
                <a:latin typeface="Algerian" pitchFamily="82" charset="0"/>
              </a:rPr>
              <a:t> Dec          Nov           Oct          Sep          Aug           July  </a:t>
            </a:r>
            <a:endParaRPr lang="en-US" dirty="0">
              <a:solidFill>
                <a:srgbClr val="9999FF"/>
              </a:solidFill>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676400" y="76200"/>
            <a:ext cx="5181600" cy="944563"/>
          </a:xfrm>
        </p:spPr>
        <p:txBody>
          <a:bodyPr/>
          <a:lstStyle/>
          <a:p>
            <a:pPr>
              <a:defRPr/>
            </a:pPr>
            <a:r>
              <a:rPr lang="en-US" dirty="0" smtClean="0"/>
              <a:t>Overview</a:t>
            </a:r>
            <a:endParaRPr lang="pt-BR" dirty="0" smtClean="0"/>
          </a:p>
        </p:txBody>
      </p:sp>
      <p:sp>
        <p:nvSpPr>
          <p:cNvPr id="17410" name="Content Placeholder 2"/>
          <p:cNvSpPr>
            <a:spLocks noGrp="1"/>
          </p:cNvSpPr>
          <p:nvPr>
            <p:ph idx="1"/>
          </p:nvPr>
        </p:nvSpPr>
        <p:spPr>
          <a:xfrm>
            <a:off x="152400" y="1295401"/>
            <a:ext cx="8763000" cy="5085928"/>
          </a:xfrm>
        </p:spPr>
        <p:txBody>
          <a:bodyPr/>
          <a:lstStyle/>
          <a:p>
            <a:r>
              <a:rPr lang="en-GB" dirty="0" smtClean="0"/>
              <a:t>CEOS Calendar (</a:t>
            </a:r>
            <a:r>
              <a:rPr lang="en-GB" dirty="0" smtClean="0">
                <a:solidFill>
                  <a:srgbClr val="9999FF"/>
                </a:solidFill>
                <a:hlinkClick r:id="rId3"/>
              </a:rPr>
              <a:t>www.ceos.org</a:t>
            </a:r>
            <a:r>
              <a:rPr lang="en-GB" dirty="0" smtClean="0"/>
              <a:t>) </a:t>
            </a:r>
          </a:p>
          <a:p>
            <a:pPr lvl="1"/>
            <a:r>
              <a:rPr lang="en-GB" dirty="0" smtClean="0"/>
              <a:t>CEOS Events</a:t>
            </a:r>
          </a:p>
          <a:p>
            <a:pPr lvl="1"/>
            <a:r>
              <a:rPr lang="en-GB" dirty="0" smtClean="0"/>
              <a:t>GEO Events</a:t>
            </a:r>
          </a:p>
          <a:p>
            <a:pPr lvl="1"/>
            <a:r>
              <a:rPr lang="en-GB" dirty="0" smtClean="0"/>
              <a:t>Related Events</a:t>
            </a:r>
          </a:p>
          <a:p>
            <a:endParaRPr lang="en-GB" sz="1400" dirty="0" smtClean="0"/>
          </a:p>
          <a:p>
            <a:endParaRPr lang="en-GB" sz="2000" dirty="0" smtClean="0"/>
          </a:p>
          <a:p>
            <a:endParaRPr lang="en-US" sz="1000" dirty="0" smtClean="0"/>
          </a:p>
          <a:p>
            <a:pPr lvl="1"/>
            <a:r>
              <a:rPr lang="en-US" sz="2400" dirty="0" smtClean="0"/>
              <a:t>Will require notification by CEOS Agencies of attendance at meetings so that, if required, attendee may act or listen on behalf of CEOS</a:t>
            </a:r>
            <a:endParaRPr lang="en-GB" dirty="0" smtClean="0"/>
          </a:p>
        </p:txBody>
      </p:sp>
      <p:sp>
        <p:nvSpPr>
          <p:cNvPr id="5" name="Slide Number Placeholder 4"/>
          <p:cNvSpPr>
            <a:spLocks noGrp="1"/>
          </p:cNvSpPr>
          <p:nvPr>
            <p:ph type="sldNum" sz="quarter" idx="4294967295"/>
          </p:nvPr>
        </p:nvSpPr>
        <p:spPr>
          <a:xfrm>
            <a:off x="8153400" y="6550025"/>
            <a:ext cx="990600" cy="307975"/>
          </a:xfrm>
          <a:prstGeom prst="rect">
            <a:avLst/>
          </a:prstGeom>
        </p:spPr>
        <p:txBody>
          <a:bodyPr/>
          <a:lstStyle/>
          <a:p>
            <a:pPr>
              <a:defRPr/>
            </a:pPr>
            <a:fld id="{26F7D5E0-2763-46FC-81F2-37911A876251}" type="slidenum">
              <a:rPr lang="en-US" smtClean="0"/>
              <a:pPr>
                <a:defRPr/>
              </a:pPr>
              <a:t>2</a:t>
            </a:fld>
            <a:endParaRPr lang="en-US"/>
          </a:p>
        </p:txBody>
      </p:sp>
      <p:sp>
        <p:nvSpPr>
          <p:cNvPr id="6" name="TextBox 5"/>
          <p:cNvSpPr txBox="1"/>
          <p:nvPr/>
        </p:nvSpPr>
        <p:spPr>
          <a:xfrm>
            <a:off x="0" y="3657600"/>
            <a:ext cx="9144000" cy="523220"/>
          </a:xfrm>
          <a:prstGeom prst="rect">
            <a:avLst/>
          </a:prstGeom>
          <a:solidFill>
            <a:schemeClr val="accent1">
              <a:lumMod val="25000"/>
            </a:schemeClr>
          </a:solidFill>
        </p:spPr>
        <p:txBody>
          <a:bodyPr wrap="square" rtlCol="0">
            <a:spAutoFit/>
          </a:bodyPr>
          <a:lstStyle/>
          <a:p>
            <a:pPr algn="r"/>
            <a:r>
              <a:rPr lang="en-US" sz="2800" dirty="0" smtClean="0">
                <a:solidFill>
                  <a:schemeClr val="bg1"/>
                </a:solidFill>
                <a:latin typeface="Arial Black" pitchFamily="34" charset="0"/>
              </a:rPr>
              <a:t>Ensure CEOS is represented at key meetings </a:t>
            </a:r>
            <a:endParaRPr lang="en-US" sz="28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 y="111823"/>
            <a:ext cx="8637651" cy="6669977"/>
          </a:xfrm>
          <a:prstGeom prst="rect">
            <a:avLst/>
          </a:prstGeom>
          <a:noFill/>
          <a:ln w="9525">
            <a:noFill/>
            <a:miter lim="800000"/>
            <a:headEnd/>
            <a:tailEnd/>
          </a:ln>
        </p:spPr>
      </p:pic>
      <p:sp>
        <p:nvSpPr>
          <p:cNvPr id="4" name="TextBox 3"/>
          <p:cNvSpPr txBox="1"/>
          <p:nvPr/>
        </p:nvSpPr>
        <p:spPr>
          <a:xfrm>
            <a:off x="6477000" y="164068"/>
            <a:ext cx="2209800" cy="369332"/>
          </a:xfrm>
          <a:prstGeom prst="rect">
            <a:avLst/>
          </a:prstGeom>
          <a:solidFill>
            <a:srgbClr val="CC0066"/>
          </a:solidFill>
        </p:spPr>
        <p:txBody>
          <a:bodyPr wrap="square" rtlCol="0">
            <a:spAutoFit/>
          </a:bodyPr>
          <a:lstStyle/>
          <a:p>
            <a:pPr algn="r"/>
            <a:r>
              <a:rPr lang="en-US" dirty="0" smtClean="0">
                <a:solidFill>
                  <a:schemeClr val="bg1"/>
                </a:solidFill>
              </a:rPr>
              <a:t>February 2012</a:t>
            </a:r>
            <a:endParaRPr lang="en-US" dirty="0">
              <a:solidFill>
                <a:schemeClr val="bg1"/>
              </a:solidFill>
            </a:endParaRPr>
          </a:p>
        </p:txBody>
      </p:sp>
      <p:pic>
        <p:nvPicPr>
          <p:cNvPr id="17" name="Picture 34"/>
          <p:cNvPicPr>
            <a:picLocks noChangeAspect="1" noChangeArrowheads="1"/>
          </p:cNvPicPr>
          <p:nvPr/>
        </p:nvPicPr>
        <p:blipFill>
          <a:blip r:embed="rId4" cstate="print"/>
          <a:srcRect/>
          <a:stretch>
            <a:fillRect/>
          </a:stretch>
        </p:blipFill>
        <p:spPr bwMode="auto">
          <a:xfrm>
            <a:off x="3123160" y="3810000"/>
            <a:ext cx="763040" cy="457200"/>
          </a:xfrm>
          <a:prstGeom prst="rect">
            <a:avLst/>
          </a:prstGeom>
          <a:noFill/>
          <a:ln w="9525">
            <a:noFill/>
            <a:miter lim="800000"/>
            <a:headEnd/>
            <a:tailEnd/>
          </a:ln>
        </p:spPr>
      </p:pic>
      <p:pic>
        <p:nvPicPr>
          <p:cNvPr id="18" name="Picture 34"/>
          <p:cNvPicPr>
            <a:picLocks noChangeAspect="1" noChangeArrowheads="1"/>
          </p:cNvPicPr>
          <p:nvPr/>
        </p:nvPicPr>
        <p:blipFill>
          <a:blip r:embed="rId4" cstate="print"/>
          <a:srcRect/>
          <a:stretch>
            <a:fillRect/>
          </a:stretch>
        </p:blipFill>
        <p:spPr bwMode="auto">
          <a:xfrm>
            <a:off x="4266160" y="3810000"/>
            <a:ext cx="763040" cy="457200"/>
          </a:xfrm>
          <a:prstGeom prst="rect">
            <a:avLst/>
          </a:prstGeom>
          <a:noFill/>
          <a:ln w="9525">
            <a:noFill/>
            <a:miter lim="800000"/>
            <a:headEnd/>
            <a:tailEnd/>
          </a:ln>
        </p:spPr>
      </p:pic>
      <p:pic>
        <p:nvPicPr>
          <p:cNvPr id="19" name="Picture 34"/>
          <p:cNvPicPr>
            <a:picLocks noChangeAspect="1" noChangeArrowheads="1"/>
          </p:cNvPicPr>
          <p:nvPr/>
        </p:nvPicPr>
        <p:blipFill>
          <a:blip r:embed="rId4" cstate="print"/>
          <a:srcRect/>
          <a:stretch>
            <a:fillRect/>
          </a:stretch>
        </p:blipFill>
        <p:spPr bwMode="auto">
          <a:xfrm>
            <a:off x="1980160" y="2438400"/>
            <a:ext cx="763040" cy="457200"/>
          </a:xfrm>
          <a:prstGeom prst="rect">
            <a:avLst/>
          </a:prstGeom>
          <a:noFill/>
          <a:ln w="9525">
            <a:noFill/>
            <a:miter lim="800000"/>
            <a:headEnd/>
            <a:tailEnd/>
          </a:ln>
        </p:spPr>
      </p:pic>
      <p:pic>
        <p:nvPicPr>
          <p:cNvPr id="20" name="Picture 34"/>
          <p:cNvPicPr>
            <a:picLocks noChangeAspect="1" noChangeArrowheads="1"/>
          </p:cNvPicPr>
          <p:nvPr/>
        </p:nvPicPr>
        <p:blipFill>
          <a:blip r:embed="rId4" cstate="print"/>
          <a:srcRect/>
          <a:stretch>
            <a:fillRect/>
          </a:stretch>
        </p:blipFill>
        <p:spPr bwMode="auto">
          <a:xfrm>
            <a:off x="3124200" y="2438400"/>
            <a:ext cx="763040" cy="457200"/>
          </a:xfrm>
          <a:prstGeom prst="rect">
            <a:avLst/>
          </a:prstGeom>
          <a:noFill/>
          <a:ln w="9525">
            <a:noFill/>
            <a:miter lim="800000"/>
            <a:headEnd/>
            <a:tailEnd/>
          </a:ln>
        </p:spPr>
      </p:pic>
      <p:pic>
        <p:nvPicPr>
          <p:cNvPr id="21" name="Picture 34"/>
          <p:cNvPicPr>
            <a:picLocks noChangeAspect="1" noChangeArrowheads="1"/>
          </p:cNvPicPr>
          <p:nvPr/>
        </p:nvPicPr>
        <p:blipFill>
          <a:blip r:embed="rId4" cstate="print"/>
          <a:srcRect/>
          <a:stretch>
            <a:fillRect/>
          </a:stretch>
        </p:blipFill>
        <p:spPr bwMode="auto">
          <a:xfrm>
            <a:off x="4266160" y="2438400"/>
            <a:ext cx="763040" cy="457200"/>
          </a:xfrm>
          <a:prstGeom prst="rect">
            <a:avLst/>
          </a:prstGeom>
          <a:noFill/>
          <a:ln w="9525">
            <a:noFill/>
            <a:miter lim="800000"/>
            <a:headEnd/>
            <a:tailEnd/>
          </a:ln>
        </p:spPr>
      </p:pic>
      <p:pic>
        <p:nvPicPr>
          <p:cNvPr id="22" name="Picture 34"/>
          <p:cNvPicPr>
            <a:picLocks noChangeAspect="1" noChangeArrowheads="1"/>
          </p:cNvPicPr>
          <p:nvPr/>
        </p:nvPicPr>
        <p:blipFill>
          <a:blip r:embed="rId4" cstate="print"/>
          <a:srcRect/>
          <a:stretch>
            <a:fillRect/>
          </a:stretch>
        </p:blipFill>
        <p:spPr bwMode="auto">
          <a:xfrm>
            <a:off x="5257800" y="2438400"/>
            <a:ext cx="763040" cy="457200"/>
          </a:xfrm>
          <a:prstGeom prst="rect">
            <a:avLst/>
          </a:prstGeom>
          <a:noFill/>
          <a:ln w="9525">
            <a:noFill/>
            <a:miter lim="800000"/>
            <a:headEnd/>
            <a:tailEnd/>
          </a:ln>
        </p:spPr>
      </p:pic>
      <p:pic>
        <p:nvPicPr>
          <p:cNvPr id="12" name="Picture 34"/>
          <p:cNvPicPr>
            <a:picLocks noChangeAspect="1" noChangeArrowheads="1"/>
          </p:cNvPicPr>
          <p:nvPr/>
        </p:nvPicPr>
        <p:blipFill>
          <a:blip r:embed="rId4" cstate="print"/>
          <a:srcRect/>
          <a:stretch>
            <a:fillRect/>
          </a:stretch>
        </p:blipFill>
        <p:spPr bwMode="auto">
          <a:xfrm>
            <a:off x="1981200" y="3810000"/>
            <a:ext cx="763040" cy="457200"/>
          </a:xfrm>
          <a:prstGeom prst="rect">
            <a:avLst/>
          </a:prstGeom>
          <a:noFill/>
          <a:ln w="9525">
            <a:noFill/>
            <a:miter lim="800000"/>
            <a:headEnd/>
            <a:tailEnd/>
          </a:ln>
        </p:spPr>
      </p:pic>
      <p:pic>
        <p:nvPicPr>
          <p:cNvPr id="13" name="Picture 34"/>
          <p:cNvPicPr>
            <a:picLocks noChangeAspect="1" noChangeArrowheads="1"/>
          </p:cNvPicPr>
          <p:nvPr/>
        </p:nvPicPr>
        <p:blipFill>
          <a:blip r:embed="rId4" cstate="print"/>
          <a:srcRect/>
          <a:stretch>
            <a:fillRect/>
          </a:stretch>
        </p:blipFill>
        <p:spPr bwMode="auto">
          <a:xfrm>
            <a:off x="4266160" y="5791200"/>
            <a:ext cx="763040" cy="457200"/>
          </a:xfrm>
          <a:prstGeom prst="rect">
            <a:avLst/>
          </a:prstGeom>
          <a:noFill/>
          <a:ln w="9525">
            <a:noFill/>
            <a:miter lim="800000"/>
            <a:headEnd/>
            <a:tailEnd/>
          </a:ln>
        </p:spPr>
      </p:pic>
      <p:pic>
        <p:nvPicPr>
          <p:cNvPr id="14" name="Picture 34"/>
          <p:cNvPicPr>
            <a:picLocks noChangeAspect="1" noChangeArrowheads="1"/>
          </p:cNvPicPr>
          <p:nvPr/>
        </p:nvPicPr>
        <p:blipFill>
          <a:blip r:embed="rId4" cstate="print"/>
          <a:srcRect/>
          <a:stretch>
            <a:fillRect/>
          </a:stretch>
        </p:blipFill>
        <p:spPr bwMode="auto">
          <a:xfrm>
            <a:off x="5409160" y="5791200"/>
            <a:ext cx="763040" cy="457200"/>
          </a:xfrm>
          <a:prstGeom prst="rect">
            <a:avLst/>
          </a:prstGeom>
          <a:noFill/>
          <a:ln w="9525">
            <a:noFill/>
            <a:miter lim="800000"/>
            <a:headEnd/>
            <a:tailEnd/>
          </a:ln>
        </p:spPr>
      </p:pic>
      <p:pic>
        <p:nvPicPr>
          <p:cNvPr id="15" name="Picture 34"/>
          <p:cNvPicPr>
            <a:picLocks noChangeAspect="1" noChangeArrowheads="1"/>
          </p:cNvPicPr>
          <p:nvPr/>
        </p:nvPicPr>
        <p:blipFill>
          <a:blip r:embed="rId4" cstate="print"/>
          <a:srcRect/>
          <a:stretch>
            <a:fillRect/>
          </a:stretch>
        </p:blipFill>
        <p:spPr bwMode="auto">
          <a:xfrm>
            <a:off x="6552160" y="5791200"/>
            <a:ext cx="76304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19564" y="115824"/>
            <a:ext cx="8623137" cy="6665976"/>
          </a:xfrm>
          <a:prstGeom prst="rect">
            <a:avLst/>
          </a:prstGeom>
          <a:noFill/>
          <a:ln w="9525">
            <a:noFill/>
            <a:miter lim="800000"/>
            <a:headEnd/>
            <a:tailEnd/>
          </a:ln>
        </p:spPr>
      </p:pic>
      <p:sp>
        <p:nvSpPr>
          <p:cNvPr id="4" name="TextBox 3"/>
          <p:cNvSpPr txBox="1"/>
          <p:nvPr/>
        </p:nvSpPr>
        <p:spPr>
          <a:xfrm>
            <a:off x="6477000" y="152400"/>
            <a:ext cx="2209800" cy="369332"/>
          </a:xfrm>
          <a:prstGeom prst="rect">
            <a:avLst/>
          </a:prstGeom>
          <a:solidFill>
            <a:srgbClr val="009900"/>
          </a:solidFill>
        </p:spPr>
        <p:txBody>
          <a:bodyPr wrap="square" rtlCol="0">
            <a:spAutoFit/>
          </a:bodyPr>
          <a:lstStyle/>
          <a:p>
            <a:pPr algn="r"/>
            <a:r>
              <a:rPr lang="en-US" dirty="0" smtClean="0">
                <a:solidFill>
                  <a:schemeClr val="bg1"/>
                </a:solidFill>
              </a:rPr>
              <a:t> March 2012</a:t>
            </a:r>
            <a:endParaRPr lang="en-US" dirty="0">
              <a:solidFill>
                <a:schemeClr val="bg1"/>
              </a:solidFill>
            </a:endParaRPr>
          </a:p>
        </p:txBody>
      </p:sp>
      <p:pic>
        <p:nvPicPr>
          <p:cNvPr id="10" name="Picture 34"/>
          <p:cNvPicPr>
            <a:picLocks noChangeAspect="1" noChangeArrowheads="1"/>
          </p:cNvPicPr>
          <p:nvPr/>
        </p:nvPicPr>
        <p:blipFill>
          <a:blip r:embed="rId4" cstate="print"/>
          <a:srcRect/>
          <a:stretch>
            <a:fillRect/>
          </a:stretch>
        </p:blipFill>
        <p:spPr bwMode="auto">
          <a:xfrm>
            <a:off x="1980160" y="5638800"/>
            <a:ext cx="763040" cy="457200"/>
          </a:xfrm>
          <a:prstGeom prst="rect">
            <a:avLst/>
          </a:prstGeom>
          <a:noFill/>
          <a:ln w="9525">
            <a:noFill/>
            <a:miter lim="800000"/>
            <a:headEnd/>
            <a:tailEnd/>
          </a:ln>
        </p:spPr>
      </p:pic>
      <p:pic>
        <p:nvPicPr>
          <p:cNvPr id="11" name="Picture 34"/>
          <p:cNvPicPr>
            <a:picLocks noChangeAspect="1" noChangeArrowheads="1"/>
          </p:cNvPicPr>
          <p:nvPr/>
        </p:nvPicPr>
        <p:blipFill>
          <a:blip r:embed="rId4" cstate="print"/>
          <a:srcRect/>
          <a:stretch>
            <a:fillRect/>
          </a:stretch>
        </p:blipFill>
        <p:spPr bwMode="auto">
          <a:xfrm>
            <a:off x="3123160" y="5638800"/>
            <a:ext cx="763040" cy="457200"/>
          </a:xfrm>
          <a:prstGeom prst="rect">
            <a:avLst/>
          </a:prstGeom>
          <a:noFill/>
          <a:ln w="9525">
            <a:noFill/>
            <a:miter lim="800000"/>
            <a:headEnd/>
            <a:tailEnd/>
          </a:ln>
        </p:spPr>
      </p:pic>
      <p:pic>
        <p:nvPicPr>
          <p:cNvPr id="12" name="Picture 34"/>
          <p:cNvPicPr>
            <a:picLocks noChangeAspect="1" noChangeArrowheads="1"/>
          </p:cNvPicPr>
          <p:nvPr/>
        </p:nvPicPr>
        <p:blipFill>
          <a:blip r:embed="rId4" cstate="print"/>
          <a:srcRect/>
          <a:stretch>
            <a:fillRect/>
          </a:stretch>
        </p:blipFill>
        <p:spPr bwMode="auto">
          <a:xfrm>
            <a:off x="4266160" y="5638800"/>
            <a:ext cx="763040" cy="457200"/>
          </a:xfrm>
          <a:prstGeom prst="rect">
            <a:avLst/>
          </a:prstGeom>
          <a:noFill/>
          <a:ln w="9525">
            <a:noFill/>
            <a:miter lim="800000"/>
            <a:headEnd/>
            <a:tailEnd/>
          </a:ln>
        </p:spPr>
      </p:pic>
      <p:pic>
        <p:nvPicPr>
          <p:cNvPr id="13" name="Picture 34"/>
          <p:cNvPicPr>
            <a:picLocks noChangeAspect="1" noChangeArrowheads="1"/>
          </p:cNvPicPr>
          <p:nvPr/>
        </p:nvPicPr>
        <p:blipFill>
          <a:blip r:embed="rId4" cstate="print"/>
          <a:srcRect/>
          <a:stretch>
            <a:fillRect/>
          </a:stretch>
        </p:blipFill>
        <p:spPr bwMode="auto">
          <a:xfrm>
            <a:off x="5332960" y="5638800"/>
            <a:ext cx="763040" cy="457200"/>
          </a:xfrm>
          <a:prstGeom prst="rect">
            <a:avLst/>
          </a:prstGeom>
          <a:noFill/>
          <a:ln w="9525">
            <a:noFill/>
            <a:miter lim="800000"/>
            <a:headEnd/>
            <a:tailEnd/>
          </a:ln>
        </p:spPr>
      </p:pic>
      <p:pic>
        <p:nvPicPr>
          <p:cNvPr id="14" name="Picture 34"/>
          <p:cNvPicPr>
            <a:picLocks noChangeAspect="1" noChangeArrowheads="1"/>
          </p:cNvPicPr>
          <p:nvPr/>
        </p:nvPicPr>
        <p:blipFill>
          <a:blip r:embed="rId4" cstate="print"/>
          <a:srcRect/>
          <a:stretch>
            <a:fillRect/>
          </a:stretch>
        </p:blipFill>
        <p:spPr bwMode="auto">
          <a:xfrm>
            <a:off x="5334000" y="1066800"/>
            <a:ext cx="763040" cy="457200"/>
          </a:xfrm>
          <a:prstGeom prst="rect">
            <a:avLst/>
          </a:prstGeom>
          <a:noFill/>
          <a:ln w="9525">
            <a:noFill/>
            <a:miter lim="800000"/>
            <a:headEnd/>
            <a:tailEnd/>
          </a:ln>
        </p:spPr>
      </p:pic>
      <p:pic>
        <p:nvPicPr>
          <p:cNvPr id="15" name="Picture 34"/>
          <p:cNvPicPr>
            <a:picLocks noChangeAspect="1" noChangeArrowheads="1"/>
          </p:cNvPicPr>
          <p:nvPr/>
        </p:nvPicPr>
        <p:blipFill>
          <a:blip r:embed="rId4" cstate="print"/>
          <a:srcRect/>
          <a:stretch>
            <a:fillRect/>
          </a:stretch>
        </p:blipFill>
        <p:spPr bwMode="auto">
          <a:xfrm>
            <a:off x="6477000" y="1066800"/>
            <a:ext cx="76304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19564" y="119634"/>
            <a:ext cx="8623137" cy="6665976"/>
          </a:xfrm>
          <a:prstGeom prst="rect">
            <a:avLst/>
          </a:prstGeom>
          <a:noFill/>
          <a:ln w="9525">
            <a:noFill/>
            <a:miter lim="800000"/>
            <a:headEnd/>
            <a:tailEnd/>
          </a:ln>
        </p:spPr>
      </p:pic>
      <p:sp>
        <p:nvSpPr>
          <p:cNvPr id="4" name="TextBox 3"/>
          <p:cNvSpPr txBox="1"/>
          <p:nvPr/>
        </p:nvSpPr>
        <p:spPr>
          <a:xfrm>
            <a:off x="6477000" y="152400"/>
            <a:ext cx="2209800" cy="369332"/>
          </a:xfrm>
          <a:prstGeom prst="rect">
            <a:avLst/>
          </a:prstGeom>
          <a:solidFill>
            <a:schemeClr val="accent1">
              <a:lumMod val="50000"/>
            </a:schemeClr>
          </a:solidFill>
        </p:spPr>
        <p:txBody>
          <a:bodyPr wrap="square" rtlCol="0">
            <a:spAutoFit/>
          </a:bodyPr>
          <a:lstStyle/>
          <a:p>
            <a:pPr algn="r"/>
            <a:r>
              <a:rPr lang="en-US" dirty="0" smtClean="0">
                <a:solidFill>
                  <a:schemeClr val="bg1"/>
                </a:solidFill>
              </a:rPr>
              <a:t>April 2012</a:t>
            </a:r>
            <a:endParaRPr lang="en-US" dirty="0">
              <a:solidFill>
                <a:schemeClr val="bg1"/>
              </a:solidFill>
            </a:endParaRPr>
          </a:p>
        </p:txBody>
      </p:sp>
      <p:pic>
        <p:nvPicPr>
          <p:cNvPr id="6" name="Picture 34"/>
          <p:cNvPicPr>
            <a:picLocks noChangeAspect="1" noChangeArrowheads="1"/>
          </p:cNvPicPr>
          <p:nvPr/>
        </p:nvPicPr>
        <p:blipFill>
          <a:blip r:embed="rId4" cstate="print"/>
          <a:srcRect/>
          <a:stretch>
            <a:fillRect/>
          </a:stretch>
        </p:blipFill>
        <p:spPr bwMode="auto">
          <a:xfrm>
            <a:off x="1905000" y="4724400"/>
            <a:ext cx="763040" cy="457200"/>
          </a:xfrm>
          <a:prstGeom prst="rect">
            <a:avLst/>
          </a:prstGeom>
          <a:noFill/>
          <a:ln w="9525">
            <a:noFill/>
            <a:miter lim="800000"/>
            <a:headEnd/>
            <a:tailEnd/>
          </a:ln>
        </p:spPr>
      </p:pic>
      <p:pic>
        <p:nvPicPr>
          <p:cNvPr id="7" name="Picture 34"/>
          <p:cNvPicPr>
            <a:picLocks noChangeAspect="1" noChangeArrowheads="1"/>
          </p:cNvPicPr>
          <p:nvPr/>
        </p:nvPicPr>
        <p:blipFill>
          <a:blip r:embed="rId4" cstate="print"/>
          <a:srcRect/>
          <a:stretch>
            <a:fillRect/>
          </a:stretch>
        </p:blipFill>
        <p:spPr bwMode="auto">
          <a:xfrm>
            <a:off x="3048000" y="4724400"/>
            <a:ext cx="763040" cy="457200"/>
          </a:xfrm>
          <a:prstGeom prst="rect">
            <a:avLst/>
          </a:prstGeom>
          <a:noFill/>
          <a:ln w="9525">
            <a:noFill/>
            <a:miter lim="800000"/>
            <a:headEnd/>
            <a:tailEnd/>
          </a:ln>
        </p:spPr>
      </p:pic>
      <p:pic>
        <p:nvPicPr>
          <p:cNvPr id="8" name="Picture 34"/>
          <p:cNvPicPr>
            <a:picLocks noChangeAspect="1" noChangeArrowheads="1"/>
          </p:cNvPicPr>
          <p:nvPr/>
        </p:nvPicPr>
        <p:blipFill>
          <a:blip r:embed="rId4" cstate="print"/>
          <a:srcRect/>
          <a:stretch>
            <a:fillRect/>
          </a:stretch>
        </p:blipFill>
        <p:spPr bwMode="auto">
          <a:xfrm>
            <a:off x="4114800" y="4724400"/>
            <a:ext cx="763040" cy="457200"/>
          </a:xfrm>
          <a:prstGeom prst="rect">
            <a:avLst/>
          </a:prstGeom>
          <a:noFill/>
          <a:ln w="9525">
            <a:noFill/>
            <a:miter lim="800000"/>
            <a:headEnd/>
            <a:tailEnd/>
          </a:ln>
        </p:spPr>
      </p:pic>
      <p:pic>
        <p:nvPicPr>
          <p:cNvPr id="9" name="Picture 34"/>
          <p:cNvPicPr>
            <a:picLocks noChangeAspect="1" noChangeArrowheads="1"/>
          </p:cNvPicPr>
          <p:nvPr/>
        </p:nvPicPr>
        <p:blipFill>
          <a:blip r:embed="rId4" cstate="print"/>
          <a:srcRect/>
          <a:stretch>
            <a:fillRect/>
          </a:stretch>
        </p:blipFill>
        <p:spPr bwMode="auto">
          <a:xfrm>
            <a:off x="5257800" y="4724400"/>
            <a:ext cx="763040" cy="457200"/>
          </a:xfrm>
          <a:prstGeom prst="rect">
            <a:avLst/>
          </a:prstGeom>
          <a:noFill/>
          <a:ln w="9525">
            <a:noFill/>
            <a:miter lim="800000"/>
            <a:headEnd/>
            <a:tailEnd/>
          </a:ln>
        </p:spPr>
      </p:pic>
      <p:pic>
        <p:nvPicPr>
          <p:cNvPr id="10" name="Picture 34"/>
          <p:cNvPicPr>
            <a:picLocks noChangeAspect="1" noChangeArrowheads="1"/>
          </p:cNvPicPr>
          <p:nvPr/>
        </p:nvPicPr>
        <p:blipFill>
          <a:blip r:embed="rId4" cstate="print"/>
          <a:srcRect/>
          <a:stretch>
            <a:fillRect/>
          </a:stretch>
        </p:blipFill>
        <p:spPr bwMode="auto">
          <a:xfrm>
            <a:off x="6400800" y="4724400"/>
            <a:ext cx="763040" cy="457200"/>
          </a:xfrm>
          <a:prstGeom prst="rect">
            <a:avLst/>
          </a:prstGeom>
          <a:noFill/>
          <a:ln w="9525">
            <a:noFill/>
            <a:miter lim="800000"/>
            <a:headEnd/>
            <a:tailEnd/>
          </a:ln>
        </p:spPr>
      </p:pic>
      <p:pic>
        <p:nvPicPr>
          <p:cNvPr id="11" name="Picture 34"/>
          <p:cNvPicPr>
            <a:picLocks noChangeAspect="1" noChangeArrowheads="1"/>
          </p:cNvPicPr>
          <p:nvPr/>
        </p:nvPicPr>
        <p:blipFill>
          <a:blip r:embed="rId4" cstate="print"/>
          <a:srcRect/>
          <a:stretch>
            <a:fillRect/>
          </a:stretch>
        </p:blipFill>
        <p:spPr bwMode="auto">
          <a:xfrm>
            <a:off x="3048000" y="3276600"/>
            <a:ext cx="763040" cy="457200"/>
          </a:xfrm>
          <a:prstGeom prst="rect">
            <a:avLst/>
          </a:prstGeom>
          <a:noFill/>
          <a:ln w="9525">
            <a:noFill/>
            <a:miter lim="800000"/>
            <a:headEnd/>
            <a:tailEnd/>
          </a:ln>
        </p:spPr>
      </p:pic>
      <p:pic>
        <p:nvPicPr>
          <p:cNvPr id="12" name="Picture 34"/>
          <p:cNvPicPr>
            <a:picLocks noChangeAspect="1" noChangeArrowheads="1"/>
          </p:cNvPicPr>
          <p:nvPr/>
        </p:nvPicPr>
        <p:blipFill>
          <a:blip r:embed="rId4" cstate="print"/>
          <a:srcRect/>
          <a:stretch>
            <a:fillRect/>
          </a:stretch>
        </p:blipFill>
        <p:spPr bwMode="auto">
          <a:xfrm>
            <a:off x="4266160" y="3276600"/>
            <a:ext cx="763040" cy="457200"/>
          </a:xfrm>
          <a:prstGeom prst="rect">
            <a:avLst/>
          </a:prstGeom>
          <a:noFill/>
          <a:ln w="9525">
            <a:noFill/>
            <a:miter lim="800000"/>
            <a:headEnd/>
            <a:tailEnd/>
          </a:ln>
        </p:spPr>
      </p:pic>
      <p:pic>
        <p:nvPicPr>
          <p:cNvPr id="13" name="Picture 34"/>
          <p:cNvPicPr>
            <a:picLocks noChangeAspect="1" noChangeArrowheads="1"/>
          </p:cNvPicPr>
          <p:nvPr/>
        </p:nvPicPr>
        <p:blipFill>
          <a:blip r:embed="rId4" cstate="print"/>
          <a:srcRect/>
          <a:stretch>
            <a:fillRect/>
          </a:stretch>
        </p:blipFill>
        <p:spPr bwMode="auto">
          <a:xfrm>
            <a:off x="5334000" y="3276600"/>
            <a:ext cx="76304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19564" y="115824"/>
            <a:ext cx="8623137" cy="6665976"/>
          </a:xfrm>
          <a:prstGeom prst="rect">
            <a:avLst/>
          </a:prstGeom>
          <a:noFill/>
          <a:ln w="9525">
            <a:noFill/>
            <a:miter lim="800000"/>
            <a:headEnd/>
            <a:tailEnd/>
          </a:ln>
        </p:spPr>
      </p:pic>
      <p:sp>
        <p:nvSpPr>
          <p:cNvPr id="4" name="TextBox 3"/>
          <p:cNvSpPr txBox="1"/>
          <p:nvPr/>
        </p:nvSpPr>
        <p:spPr>
          <a:xfrm>
            <a:off x="6477000" y="164068"/>
            <a:ext cx="2209800" cy="369332"/>
          </a:xfrm>
          <a:prstGeom prst="rect">
            <a:avLst/>
          </a:prstGeom>
          <a:solidFill>
            <a:srgbClr val="666699"/>
          </a:solidFill>
        </p:spPr>
        <p:txBody>
          <a:bodyPr wrap="square" rtlCol="0">
            <a:spAutoFit/>
          </a:bodyPr>
          <a:lstStyle/>
          <a:p>
            <a:pPr algn="r"/>
            <a:r>
              <a:rPr lang="en-US" dirty="0" smtClean="0">
                <a:solidFill>
                  <a:schemeClr val="bg1"/>
                </a:solidFill>
              </a:rPr>
              <a:t>May 2012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92263" y="115824"/>
            <a:ext cx="8623137" cy="6665976"/>
          </a:xfrm>
          <a:prstGeom prst="rect">
            <a:avLst/>
          </a:prstGeom>
          <a:noFill/>
          <a:ln w="9525">
            <a:noFill/>
            <a:miter lim="800000"/>
            <a:headEnd/>
            <a:tailEnd/>
          </a:ln>
        </p:spPr>
      </p:pic>
      <p:sp>
        <p:nvSpPr>
          <p:cNvPr id="5" name="TextBox 4"/>
          <p:cNvSpPr txBox="1"/>
          <p:nvPr/>
        </p:nvSpPr>
        <p:spPr>
          <a:xfrm>
            <a:off x="6477000" y="152400"/>
            <a:ext cx="2209800" cy="369332"/>
          </a:xfrm>
          <a:prstGeom prst="rect">
            <a:avLst/>
          </a:prstGeom>
          <a:solidFill>
            <a:schemeClr val="accent6">
              <a:lumMod val="60000"/>
              <a:lumOff val="40000"/>
            </a:schemeClr>
          </a:solidFill>
        </p:spPr>
        <p:txBody>
          <a:bodyPr wrap="square" rtlCol="0">
            <a:spAutoFit/>
          </a:bodyPr>
          <a:lstStyle/>
          <a:p>
            <a:pPr algn="r"/>
            <a:r>
              <a:rPr lang="en-US" dirty="0" smtClean="0">
                <a:solidFill>
                  <a:schemeClr val="bg1"/>
                </a:solidFill>
              </a:rPr>
              <a:t>June 2012</a:t>
            </a:r>
            <a:endParaRPr lang="en-US" dirty="0">
              <a:solidFill>
                <a:schemeClr val="bg1"/>
              </a:solidFill>
            </a:endParaRPr>
          </a:p>
        </p:txBody>
      </p:sp>
      <p:pic>
        <p:nvPicPr>
          <p:cNvPr id="9" name="Picture 5"/>
          <p:cNvPicPr>
            <a:picLocks noChangeAspect="1" noChangeArrowheads="1"/>
          </p:cNvPicPr>
          <p:nvPr/>
        </p:nvPicPr>
        <p:blipFill>
          <a:blip r:embed="rId4" cstate="print"/>
          <a:srcRect/>
          <a:stretch>
            <a:fillRect/>
          </a:stretch>
        </p:blipFill>
        <p:spPr bwMode="auto">
          <a:xfrm>
            <a:off x="6629400" y="4800600"/>
            <a:ext cx="685800" cy="685800"/>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5410200" y="4800600"/>
            <a:ext cx="685800" cy="685800"/>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4267200" y="4800600"/>
            <a:ext cx="685800" cy="685800"/>
          </a:xfrm>
          <a:prstGeom prst="rect">
            <a:avLst/>
          </a:prstGeom>
          <a:noFill/>
          <a:ln w="9525">
            <a:noFill/>
            <a:miter lim="800000"/>
            <a:headEnd/>
            <a:tailEnd/>
          </a:ln>
        </p:spPr>
      </p:pic>
      <p:pic>
        <p:nvPicPr>
          <p:cNvPr id="12" name="Picture 34"/>
          <p:cNvPicPr>
            <a:picLocks noChangeAspect="1" noChangeArrowheads="1"/>
          </p:cNvPicPr>
          <p:nvPr/>
        </p:nvPicPr>
        <p:blipFill>
          <a:blip r:embed="rId5" cstate="print"/>
          <a:srcRect/>
          <a:stretch>
            <a:fillRect/>
          </a:stretch>
        </p:blipFill>
        <p:spPr bwMode="auto">
          <a:xfrm>
            <a:off x="4267200" y="2362200"/>
            <a:ext cx="763040" cy="457200"/>
          </a:xfrm>
          <a:prstGeom prst="rect">
            <a:avLst/>
          </a:prstGeom>
          <a:noFill/>
          <a:ln w="9525">
            <a:noFill/>
            <a:miter lim="800000"/>
            <a:headEnd/>
            <a:tailEnd/>
          </a:ln>
        </p:spPr>
      </p:pic>
      <p:pic>
        <p:nvPicPr>
          <p:cNvPr id="13" name="Picture 34"/>
          <p:cNvPicPr>
            <a:picLocks noChangeAspect="1" noChangeArrowheads="1"/>
          </p:cNvPicPr>
          <p:nvPr/>
        </p:nvPicPr>
        <p:blipFill>
          <a:blip r:embed="rId5" cstate="print"/>
          <a:srcRect/>
          <a:stretch>
            <a:fillRect/>
          </a:stretch>
        </p:blipFill>
        <p:spPr bwMode="auto">
          <a:xfrm>
            <a:off x="5334000" y="2362200"/>
            <a:ext cx="76304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92262" y="115824"/>
            <a:ext cx="8623138" cy="6665976"/>
          </a:xfrm>
          <a:prstGeom prst="rect">
            <a:avLst/>
          </a:prstGeom>
          <a:noFill/>
          <a:ln w="9525">
            <a:noFill/>
            <a:miter lim="800000"/>
            <a:headEnd/>
            <a:tailEnd/>
          </a:ln>
        </p:spPr>
      </p:pic>
      <p:sp>
        <p:nvSpPr>
          <p:cNvPr id="4" name="TextBox 3"/>
          <p:cNvSpPr txBox="1"/>
          <p:nvPr/>
        </p:nvSpPr>
        <p:spPr>
          <a:xfrm>
            <a:off x="6477000" y="152400"/>
            <a:ext cx="2209800" cy="369332"/>
          </a:xfrm>
          <a:prstGeom prst="rect">
            <a:avLst/>
          </a:prstGeom>
          <a:solidFill>
            <a:srgbClr val="800080"/>
          </a:solidFill>
        </p:spPr>
        <p:txBody>
          <a:bodyPr wrap="square" rtlCol="0">
            <a:spAutoFit/>
          </a:bodyPr>
          <a:lstStyle/>
          <a:p>
            <a:pPr algn="r"/>
            <a:r>
              <a:rPr lang="en-US" dirty="0" smtClean="0">
                <a:solidFill>
                  <a:schemeClr val="bg1"/>
                </a:solidFill>
              </a:rPr>
              <a:t>July 2012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04800" y="115824"/>
            <a:ext cx="8623138" cy="6665976"/>
          </a:xfrm>
          <a:prstGeom prst="rect">
            <a:avLst/>
          </a:prstGeom>
          <a:noFill/>
          <a:ln w="9525">
            <a:noFill/>
            <a:miter lim="800000"/>
            <a:headEnd/>
            <a:tailEnd/>
          </a:ln>
        </p:spPr>
      </p:pic>
      <p:sp>
        <p:nvSpPr>
          <p:cNvPr id="4" name="TextBox 3"/>
          <p:cNvSpPr txBox="1"/>
          <p:nvPr/>
        </p:nvSpPr>
        <p:spPr>
          <a:xfrm>
            <a:off x="6477000" y="164068"/>
            <a:ext cx="2209800" cy="369332"/>
          </a:xfrm>
          <a:prstGeom prst="rect">
            <a:avLst/>
          </a:prstGeom>
          <a:solidFill>
            <a:srgbClr val="336699"/>
          </a:solidFill>
        </p:spPr>
        <p:txBody>
          <a:bodyPr wrap="square" rtlCol="0">
            <a:spAutoFit/>
          </a:bodyPr>
          <a:lstStyle/>
          <a:p>
            <a:pPr algn="r"/>
            <a:r>
              <a:rPr lang="en-US" dirty="0" smtClean="0">
                <a:solidFill>
                  <a:schemeClr val="bg1"/>
                </a:solidFill>
              </a:rPr>
              <a:t>August 2012</a:t>
            </a:r>
            <a:endParaRPr lang="en-US" dirty="0">
              <a:solidFill>
                <a:schemeClr val="bg1"/>
              </a:solidFill>
            </a:endParaRPr>
          </a:p>
        </p:txBody>
      </p:sp>
      <p:sp>
        <p:nvSpPr>
          <p:cNvPr id="5" name="Flowchart: Punched Tape 4"/>
          <p:cNvSpPr/>
          <p:nvPr/>
        </p:nvSpPr>
        <p:spPr bwMode="auto">
          <a:xfrm rot="19707739">
            <a:off x="1665718" y="2594160"/>
            <a:ext cx="5738393" cy="2735202"/>
          </a:xfrm>
          <a:prstGeom prst="flowChartPunchedTape">
            <a:avLst/>
          </a:prstGeom>
          <a:solidFill>
            <a:schemeClr val="tx2">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rgbClr val="CCFF66"/>
              </a:solidFill>
              <a:latin typeface="Arial Black"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CFF66"/>
                </a:solidFill>
                <a:effectLst/>
                <a:latin typeface="Arial Black" pitchFamily="34" charset="0"/>
              </a:rPr>
              <a:t>  On Holiday!</a:t>
            </a: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rgbClr val="CCFF66"/>
              </a:solidFill>
              <a:latin typeface="Arial Black"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dirty="0" smtClean="0">
                <a:ln>
                  <a:noFill/>
                </a:ln>
                <a:solidFill>
                  <a:srgbClr val="CCFF66"/>
                </a:solidFill>
                <a:effectLst/>
                <a:latin typeface="Arial Black" pitchFamily="34" charset="0"/>
              </a:rPr>
              <a:t>           Closed for Business</a:t>
            </a:r>
            <a:endParaRPr kumimoji="0" lang="en-US" sz="2400" b="0" i="0" u="none" strike="noStrike" cap="none" normalizeH="0" baseline="0" dirty="0" smtClean="0">
              <a:ln>
                <a:noFill/>
              </a:ln>
              <a:solidFill>
                <a:srgbClr val="CCFF66"/>
              </a:solidFill>
              <a:effectLst/>
              <a:latin typeface="Arial Black" pitchFamily="34" charset="0"/>
            </a:endParaRPr>
          </a:p>
        </p:txBody>
      </p:sp>
      <p:pic>
        <p:nvPicPr>
          <p:cNvPr id="10244" name="Picture 4" descr="C:\Program Files\Microsoft Office\MEDIA\CAGCAT10\j0195534.wmf"/>
          <p:cNvPicPr>
            <a:picLocks noChangeAspect="1" noChangeArrowheads="1"/>
          </p:cNvPicPr>
          <p:nvPr/>
        </p:nvPicPr>
        <p:blipFill>
          <a:blip r:embed="rId3" cstate="print"/>
          <a:srcRect/>
          <a:stretch>
            <a:fillRect/>
          </a:stretch>
        </p:blipFill>
        <p:spPr bwMode="auto">
          <a:xfrm>
            <a:off x="5943600" y="1524000"/>
            <a:ext cx="661721" cy="815056"/>
          </a:xfrm>
          <a:prstGeom prst="rect">
            <a:avLst/>
          </a:prstGeom>
          <a:noFill/>
        </p:spPr>
      </p:pic>
      <p:pic>
        <p:nvPicPr>
          <p:cNvPr id="10245" name="Picture 5" descr="C:\Program Files\Microsoft Office\MEDIA\CAGCAT10\j0157763.wmf"/>
          <p:cNvPicPr>
            <a:picLocks noChangeAspect="1" noChangeArrowheads="1"/>
          </p:cNvPicPr>
          <p:nvPr/>
        </p:nvPicPr>
        <p:blipFill>
          <a:blip r:embed="rId4" cstate="print"/>
          <a:srcRect/>
          <a:stretch>
            <a:fillRect/>
          </a:stretch>
        </p:blipFill>
        <p:spPr bwMode="auto">
          <a:xfrm>
            <a:off x="5029200" y="2133600"/>
            <a:ext cx="755076" cy="762000"/>
          </a:xfrm>
          <a:prstGeom prst="rect">
            <a:avLst/>
          </a:prstGeom>
          <a:noFill/>
        </p:spPr>
      </p:pic>
      <p:pic>
        <p:nvPicPr>
          <p:cNvPr id="10246" name="Picture 6" descr="C:\Program Files\Microsoft Office\MEDIA\CAGCAT10\j0212219.wmf"/>
          <p:cNvPicPr>
            <a:picLocks noChangeAspect="1" noChangeArrowheads="1"/>
          </p:cNvPicPr>
          <p:nvPr/>
        </p:nvPicPr>
        <p:blipFill>
          <a:blip r:embed="rId5" cstate="print"/>
          <a:srcRect/>
          <a:stretch>
            <a:fillRect/>
          </a:stretch>
        </p:blipFill>
        <p:spPr bwMode="auto">
          <a:xfrm>
            <a:off x="6172200" y="2514600"/>
            <a:ext cx="800481" cy="838200"/>
          </a:xfrm>
          <a:prstGeom prst="rect">
            <a:avLst/>
          </a:prstGeom>
          <a:noFill/>
        </p:spPr>
      </p:pic>
      <p:pic>
        <p:nvPicPr>
          <p:cNvPr id="10" name="Picture 34"/>
          <p:cNvPicPr>
            <a:picLocks noChangeAspect="1" noChangeArrowheads="1"/>
          </p:cNvPicPr>
          <p:nvPr/>
        </p:nvPicPr>
        <p:blipFill>
          <a:blip r:embed="rId6" cstate="print"/>
          <a:srcRect/>
          <a:stretch>
            <a:fillRect/>
          </a:stretch>
        </p:blipFill>
        <p:spPr bwMode="auto">
          <a:xfrm rot="19801605">
            <a:off x="2165476" y="5226739"/>
            <a:ext cx="1305194" cy="7820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TotalTime>
  <Words>472</Words>
  <Application>Microsoft Office PowerPoint</Application>
  <PresentationFormat>On-screen Show (4:3)</PresentationFormat>
  <Paragraphs>78</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CEOS Calendar for 2012</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TBC CEOS Events</vt:lpstr>
      <vt:lpstr>Issues</vt:lpstr>
    </vt:vector>
  </TitlesOfParts>
  <Company>NESDIS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Plenary Event VI</dc:title>
  <dc:creator>Noaa</dc:creator>
  <cp:lastModifiedBy>Stryker, Timothy S.</cp:lastModifiedBy>
  <cp:revision>94</cp:revision>
  <dcterms:created xsi:type="dcterms:W3CDTF">2008-09-23T12:18:13Z</dcterms:created>
  <dcterms:modified xsi:type="dcterms:W3CDTF">2012-02-29T01:06:45Z</dcterms:modified>
</cp:coreProperties>
</file>