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0" r:id="rId2"/>
    <p:sldId id="354" r:id="rId3"/>
    <p:sldId id="355" r:id="rId4"/>
    <p:sldId id="356" r:id="rId5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9FF"/>
    <a:srgbClr val="CCFF66"/>
    <a:srgbClr val="32928D"/>
    <a:srgbClr val="261416"/>
    <a:srgbClr val="050715"/>
    <a:srgbClr val="333399"/>
    <a:srgbClr val="339966"/>
    <a:srgbClr val="2E86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67" autoAdjust="0"/>
    <p:restoredTop sz="73136" autoAdjust="0"/>
  </p:normalViewPr>
  <p:slideViewPr>
    <p:cSldViewPr>
      <p:cViewPr varScale="1">
        <p:scale>
          <a:sx n="50" d="100"/>
          <a:sy n="50" d="100"/>
        </p:scale>
        <p:origin x="-4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666" y="-82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79913"/>
            <a:ext cx="5546725" cy="414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fld id="{B7D0C9C3-9C34-4707-BB37-AD785BB16E1C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912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D3BB5E1-E975-4D2A-B3E2-3361CDADB14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145814D-89CE-4F29-A46F-EF6DEA74CC9A}" type="slidenum">
              <a:rPr lang="en-US"/>
              <a:pPr/>
              <a:t>‹nº›</a:t>
            </a:fld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0" y="0"/>
            <a:ext cx="1295400" cy="120032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1D05E17-EC29-4803-B6C2-F9A3C7CB558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78486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0" y="1143000"/>
            <a:ext cx="9144000" cy="41910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10400" y="48768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7E56380-59B3-45B0-BED8-7BA067D9D98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6E7E44A-95A4-4D84-B060-74C5DA9603E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5110E6C-A75E-440E-9D6B-E9A662EE322B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44958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4958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DE05DF9-0574-481A-97A8-D4789E1589C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EE29E69-AD07-48C3-A02E-6710B3EE3ED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846E32B-F463-42EC-9ED1-468A0A63409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9517F23-C24F-4816-B9DD-4554AE9B801B}" type="slidenum">
              <a:rPr lang="en-US"/>
              <a:pPr/>
              <a:t>‹nº›</a:t>
            </a:fld>
            <a:endParaRPr lang="en-US"/>
          </a:p>
        </p:txBody>
      </p:sp>
      <p:sp>
        <p:nvSpPr>
          <p:cNvPr id="3" name="TextBox 2"/>
          <p:cNvSpPr txBox="1"/>
          <p:nvPr userDrawn="1"/>
        </p:nvSpPr>
        <p:spPr>
          <a:xfrm>
            <a:off x="0" y="0"/>
            <a:ext cx="1295400" cy="120032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AE60497-76B8-4F6C-A496-029844431892}" type="slidenum">
              <a:rPr lang="en-US"/>
              <a:pPr/>
              <a:t>‹nº›</a:t>
            </a:fld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0"/>
            <a:ext cx="1295400" cy="120032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D2DE182-47E8-4515-ACE6-AC700965D386}" type="slidenum">
              <a:rPr lang="en-US"/>
              <a:pPr/>
              <a:t>‹nº›</a:t>
            </a:fld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0"/>
            <a:ext cx="1295400" cy="120032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9" name="Picture 15"/>
          <p:cNvPicPr>
            <a:picLocks noChangeAspect="1" noChangeArrowheads="1"/>
          </p:cNvPicPr>
          <p:nvPr userDrawn="1"/>
        </p:nvPicPr>
        <p:blipFill>
          <a:blip r:embed="rId14" cstate="print"/>
          <a:srcRect t="44029" b="9735"/>
          <a:stretch>
            <a:fillRect/>
          </a:stretch>
        </p:blipFill>
        <p:spPr bwMode="auto">
          <a:xfrm>
            <a:off x="0" y="5486400"/>
            <a:ext cx="9144000" cy="1435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0"/>
            <a:ext cx="7848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143000"/>
            <a:ext cx="9144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Line 16"/>
          <p:cNvSpPr>
            <a:spLocks noChangeShapeType="1"/>
          </p:cNvSpPr>
          <p:nvPr userDrawn="1"/>
        </p:nvSpPr>
        <p:spPr bwMode="auto">
          <a:xfrm>
            <a:off x="0" y="5486400"/>
            <a:ext cx="9144000" cy="0"/>
          </a:xfrm>
          <a:prstGeom prst="line">
            <a:avLst/>
          </a:prstGeom>
          <a:noFill/>
          <a:ln w="28575">
            <a:pattFill prst="lgCheck">
              <a:fgClr>
                <a:schemeClr val="folHlink"/>
              </a:fgClr>
              <a:bgClr>
                <a:schemeClr val="tx1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0" name="Slide Number Placeholder 10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48768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9999FF"/>
                </a:solidFill>
              </a:defRPr>
            </a:lvl1pPr>
          </a:lstStyle>
          <a:p>
            <a:fld id="{18612786-496F-4C37-95C5-19CDDA48EF83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r" rtl="0" fontAlgn="base">
        <a:spcBef>
          <a:spcPct val="0"/>
        </a:spcBef>
        <a:spcAft>
          <a:spcPct val="0"/>
        </a:spcAft>
        <a:defRPr sz="4000" b="1">
          <a:solidFill>
            <a:srgbClr val="CCFF66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4000" b="1">
          <a:solidFill>
            <a:srgbClr val="CCFF66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r" rtl="0" fontAlgn="base">
        <a:spcBef>
          <a:spcPct val="0"/>
        </a:spcBef>
        <a:spcAft>
          <a:spcPct val="0"/>
        </a:spcAft>
        <a:defRPr sz="4000" b="1">
          <a:solidFill>
            <a:srgbClr val="CCFF66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r" rtl="0" fontAlgn="base">
        <a:spcBef>
          <a:spcPct val="0"/>
        </a:spcBef>
        <a:spcAft>
          <a:spcPct val="0"/>
        </a:spcAft>
        <a:defRPr sz="4000" b="1">
          <a:solidFill>
            <a:srgbClr val="CCFF66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r" rtl="0" fontAlgn="base">
        <a:spcBef>
          <a:spcPct val="0"/>
        </a:spcBef>
        <a:spcAft>
          <a:spcPct val="0"/>
        </a:spcAft>
        <a:defRPr sz="4000" b="1">
          <a:solidFill>
            <a:srgbClr val="CCFF66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4000" b="1">
          <a:solidFill>
            <a:srgbClr val="CCFF66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000" b="1">
          <a:solidFill>
            <a:srgbClr val="CCFF66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000" b="1">
          <a:solidFill>
            <a:srgbClr val="CCFF66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000" b="1">
          <a:solidFill>
            <a:srgbClr val="CCFF66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b="1">
          <a:solidFill>
            <a:srgbClr val="CCFF6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b="1">
          <a:solidFill>
            <a:srgbClr val="CCFF66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rgbClr val="CCFF66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rgbClr val="CCFF66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CCFF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CCFF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CCFF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CCFF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CCFF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3" name="Rectangle 1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89038"/>
          </a:xfrm>
          <a:noFill/>
          <a:ln/>
        </p:spPr>
        <p:txBody>
          <a:bodyPr/>
          <a:lstStyle/>
          <a:p>
            <a:r>
              <a:rPr lang="en-US" sz="2800" dirty="0" smtClean="0">
                <a:effectLst/>
              </a:rPr>
              <a:t>Connections with Other CEOS Working Groups</a:t>
            </a:r>
            <a:br>
              <a:rPr lang="en-US" sz="2800" dirty="0" smtClean="0">
                <a:effectLst/>
              </a:rPr>
            </a:br>
            <a:r>
              <a:rPr lang="en-US" sz="2800" dirty="0" smtClean="0">
                <a:effectLst/>
              </a:rPr>
              <a:t>and Virtual Constellations</a:t>
            </a:r>
            <a:endParaRPr lang="en-US" sz="2800" i="1" dirty="0">
              <a:effectLst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4800600"/>
            <a:ext cx="8458200" cy="2057400"/>
          </a:xfrm>
        </p:spPr>
        <p:txBody>
          <a:bodyPr/>
          <a:lstStyle/>
          <a:p>
            <a:pPr algn="r">
              <a:lnSpc>
                <a:spcPct val="80000"/>
              </a:lnSpc>
              <a:buFontTx/>
              <a:buNone/>
            </a:pPr>
            <a:endParaRPr lang="en-US" sz="2000" dirty="0" smtClean="0"/>
          </a:p>
          <a:p>
            <a:pPr algn="r">
              <a:lnSpc>
                <a:spcPct val="80000"/>
              </a:lnSpc>
              <a:buFontTx/>
              <a:buNone/>
            </a:pPr>
            <a:endParaRPr lang="en-US" sz="2000" dirty="0" smtClean="0"/>
          </a:p>
          <a:p>
            <a:pPr algn="r">
              <a:lnSpc>
                <a:spcPct val="80000"/>
              </a:lnSpc>
              <a:buFontTx/>
              <a:buNone/>
            </a:pPr>
            <a:r>
              <a:rPr lang="en-US" sz="2000" i="1" dirty="0" smtClean="0">
                <a:solidFill>
                  <a:srgbClr val="9999FF"/>
                </a:solidFill>
              </a:rPr>
              <a:t>CEOS Working Group on Capacity Building</a:t>
            </a:r>
          </a:p>
          <a:p>
            <a:pPr algn="r">
              <a:lnSpc>
                <a:spcPct val="80000"/>
              </a:lnSpc>
              <a:buFontTx/>
              <a:buNone/>
            </a:pPr>
            <a:r>
              <a:rPr lang="en-US" sz="2000" i="1" dirty="0" smtClean="0">
                <a:solidFill>
                  <a:srgbClr val="9999FF"/>
                </a:solidFill>
              </a:rPr>
              <a:t>And Data Democracy</a:t>
            </a:r>
            <a:endParaRPr lang="en-US" sz="2000" i="1" dirty="0">
              <a:solidFill>
                <a:srgbClr val="9999FF"/>
              </a:solidFill>
            </a:endParaRPr>
          </a:p>
          <a:p>
            <a:pPr algn="r">
              <a:lnSpc>
                <a:spcPct val="80000"/>
              </a:lnSpc>
              <a:buFontTx/>
              <a:buNone/>
            </a:pPr>
            <a:r>
              <a:rPr lang="en-US" sz="2000" i="1" dirty="0" smtClean="0">
                <a:solidFill>
                  <a:srgbClr val="9999FF"/>
                </a:solidFill>
              </a:rPr>
              <a:t>29 February – 2 March 2012</a:t>
            </a:r>
          </a:p>
          <a:p>
            <a:pPr algn="r">
              <a:lnSpc>
                <a:spcPct val="80000"/>
              </a:lnSpc>
              <a:buFontTx/>
              <a:buNone/>
            </a:pPr>
            <a:r>
              <a:rPr lang="en-US" sz="1400" i="1" dirty="0" smtClean="0">
                <a:solidFill>
                  <a:srgbClr val="9999FF"/>
                </a:solidFill>
              </a:rPr>
              <a:t>Timothy Stryker</a:t>
            </a:r>
          </a:p>
          <a:p>
            <a:pPr algn="r">
              <a:lnSpc>
                <a:spcPct val="80000"/>
              </a:lnSpc>
              <a:buFontTx/>
              <a:buNone/>
            </a:pPr>
            <a:r>
              <a:rPr lang="en-US" sz="1400" i="1" dirty="0" smtClean="0">
                <a:solidFill>
                  <a:srgbClr val="9999FF"/>
                </a:solidFill>
              </a:rPr>
              <a:t>CEOS Executive Officer</a:t>
            </a:r>
            <a:endParaRPr lang="en-US" sz="1400" i="1" dirty="0">
              <a:solidFill>
                <a:srgbClr val="9999FF"/>
              </a:solidFill>
            </a:endParaRPr>
          </a:p>
        </p:txBody>
      </p:sp>
      <p:pic>
        <p:nvPicPr>
          <p:cNvPr id="6164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50" y="1384300"/>
            <a:ext cx="9150350" cy="364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458200" cy="1066800"/>
          </a:xfrm>
        </p:spPr>
        <p:txBody>
          <a:bodyPr/>
          <a:lstStyle/>
          <a:p>
            <a:r>
              <a:rPr lang="en-US" sz="3600" dirty="0" smtClean="0">
                <a:effectLst/>
              </a:rPr>
              <a:t>2011 CEOS Self Study (CSS)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r>
              <a:rPr lang="en-US" sz="2800" dirty="0" smtClean="0"/>
              <a:t>Working Group-Related Findings</a:t>
            </a:r>
          </a:p>
          <a:p>
            <a:pPr lvl="1"/>
            <a:r>
              <a:rPr lang="en-US" sz="2400" b="0" dirty="0" smtClean="0"/>
              <a:t>“</a:t>
            </a:r>
            <a:r>
              <a:rPr lang="en-US" sz="2400" b="0" dirty="0" err="1" smtClean="0"/>
              <a:t>Horizonal</a:t>
            </a:r>
            <a:r>
              <a:rPr lang="en-US" sz="2400" b="0" dirty="0" smtClean="0"/>
              <a:t> coordination among WGs, SBA Teams, and especially the CEOS VCs is often lacking, resulting in sub-optimized work plans and priorities among all three groups.”</a:t>
            </a:r>
          </a:p>
          <a:p>
            <a:pPr lvl="1"/>
            <a:r>
              <a:rPr lang="en-US" sz="2400" b="0" u="sng" dirty="0" smtClean="0"/>
              <a:t>Recommendation</a:t>
            </a:r>
            <a:r>
              <a:rPr lang="en-US" sz="2400" b="0" dirty="0" smtClean="0"/>
              <a:t>:  “</a:t>
            </a:r>
            <a:r>
              <a:rPr lang="en-US" sz="2400" b="0" dirty="0"/>
              <a:t>Strengthen working relationships among Working Groups, </a:t>
            </a:r>
            <a:r>
              <a:rPr lang="en-US" sz="2400" b="0" dirty="0" smtClean="0"/>
              <a:t>SBA Coordinators</a:t>
            </a:r>
            <a:r>
              <a:rPr lang="en-US" sz="2400" b="0" dirty="0"/>
              <a:t>, and VCs to support common CEOS objectives around high-level CEOS </a:t>
            </a:r>
            <a:r>
              <a:rPr lang="en-US" sz="2400" b="0" dirty="0" smtClean="0"/>
              <a:t>initiatives and </a:t>
            </a:r>
            <a:r>
              <a:rPr lang="en-US" sz="2400" b="0" dirty="0"/>
              <a:t>their cross-WG/SBA synergies, rather than on a project-by-project (or even SBA-by-SBA</a:t>
            </a:r>
            <a:r>
              <a:rPr lang="en-US" sz="2400" b="0" dirty="0" smtClean="0"/>
              <a:t>) basis.”</a:t>
            </a:r>
            <a:endParaRPr lang="en-US" sz="24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E7E44A-95A4-4D84-B060-74C5DA9603E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53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WGCBDD focus on (a) mature application(s) as priority activity/-</a:t>
            </a:r>
            <a:r>
              <a:rPr lang="en-US" sz="2800" dirty="0" err="1" smtClean="0"/>
              <a:t>ies</a:t>
            </a:r>
            <a:r>
              <a:rPr lang="en-US" sz="2800" dirty="0" smtClean="0"/>
              <a:t> for CEOS, and with a well-organized user base</a:t>
            </a:r>
          </a:p>
          <a:p>
            <a:pPr lvl="1"/>
            <a:r>
              <a:rPr lang="en-US" sz="2400" dirty="0" smtClean="0"/>
              <a:t>Work with data collected and distributed by CEOS members</a:t>
            </a:r>
          </a:p>
          <a:p>
            <a:pPr lvl="2"/>
            <a:r>
              <a:rPr lang="en-US" sz="2000" dirty="0" smtClean="0"/>
              <a:t>Data available </a:t>
            </a:r>
            <a:r>
              <a:rPr lang="en-US" sz="2000" smtClean="0"/>
              <a:t>in easily-used formats</a:t>
            </a:r>
            <a:endParaRPr lang="en-US" sz="2000" dirty="0" smtClean="0"/>
          </a:p>
          <a:p>
            <a:pPr lvl="1"/>
            <a:r>
              <a:rPr lang="en-US" sz="2400" dirty="0" smtClean="0"/>
              <a:t>Existing communities offer the possibility of WGCBDD pursuit of “threads” of interest to both GEO and CEOS</a:t>
            </a:r>
          </a:p>
          <a:p>
            <a:pPr lvl="2"/>
            <a:r>
              <a:rPr lang="en-US" sz="2000" dirty="0" smtClean="0"/>
              <a:t>Societal impacts of disasters, water resources, climate change, food security, forest carbon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E7E44A-95A4-4D84-B060-74C5DA9603E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12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CEOS Working Groups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Activities of general cooperative interest</a:t>
            </a:r>
          </a:p>
          <a:p>
            <a:pPr lvl="1"/>
            <a:r>
              <a:rPr lang="en-US" sz="2400" dirty="0" smtClean="0"/>
              <a:t>Working Group on Cal/Val:  GDEM showcase </a:t>
            </a:r>
          </a:p>
          <a:p>
            <a:pPr lvl="1"/>
            <a:r>
              <a:rPr lang="en-US" sz="2400" dirty="0" smtClean="0"/>
              <a:t>Working Group on Information Systems and Services:  Discoverability and accessibility to CEOS data sets in support of national/regional </a:t>
            </a:r>
            <a:r>
              <a:rPr lang="en-US" sz="2400" dirty="0" err="1" smtClean="0"/>
              <a:t>capactity</a:t>
            </a:r>
            <a:r>
              <a:rPr lang="en-US" sz="2400" dirty="0" smtClean="0"/>
              <a:t>-building</a:t>
            </a:r>
          </a:p>
          <a:p>
            <a:pPr lvl="1"/>
            <a:r>
              <a:rPr lang="en-US" sz="2400" dirty="0" smtClean="0"/>
              <a:t>WG Climate:  Current focus on ECV development and </a:t>
            </a:r>
            <a:r>
              <a:rPr lang="en-US" sz="2400" smtClean="0"/>
              <a:t>climate architectures</a:t>
            </a:r>
            <a:endParaRPr lang="en-US" sz="2400" dirty="0" smtClean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E7E44A-95A4-4D84-B060-74C5DA9603E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48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1735</TotalTime>
  <Words>230</Words>
  <Application>Microsoft Office PowerPoint</Application>
  <PresentationFormat>Apresentação na tela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Default Design</vt:lpstr>
      <vt:lpstr>Connections with Other CEOS Working Groups and Virtual Constellations</vt:lpstr>
      <vt:lpstr>2011 CEOS Self Study (CSS)</vt:lpstr>
      <vt:lpstr>Additional Considerations</vt:lpstr>
      <vt:lpstr>CEOS Working Groups</vt:lpstr>
    </vt:vector>
  </TitlesOfParts>
  <Company>NESDIS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Event VI</dc:title>
  <dc:creator>Noaa</dc:creator>
  <cp:lastModifiedBy>Hilcea</cp:lastModifiedBy>
  <cp:revision>147</cp:revision>
  <dcterms:created xsi:type="dcterms:W3CDTF">2008-09-23T12:18:13Z</dcterms:created>
  <dcterms:modified xsi:type="dcterms:W3CDTF">2012-03-01T14:39:39Z</dcterms:modified>
</cp:coreProperties>
</file>