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354" r:id="rId3"/>
    <p:sldId id="356" r:id="rId4"/>
    <p:sldId id="353" r:id="rId5"/>
    <p:sldId id="355" r:id="rId6"/>
    <p:sldId id="357" r:id="rId7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CCFF66"/>
    <a:srgbClr val="32928D"/>
    <a:srgbClr val="261416"/>
    <a:srgbClr val="050715"/>
    <a:srgbClr val="333399"/>
    <a:srgbClr val="339966"/>
    <a:srgbClr val="2E86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73136" autoAdjust="0"/>
  </p:normalViewPr>
  <p:slideViewPr>
    <p:cSldViewPr>
      <p:cViewPr varScale="1">
        <p:scale>
          <a:sx n="65" d="100"/>
          <a:sy n="65" d="100"/>
        </p:scale>
        <p:origin x="-189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66" y="-8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B7D0C9C3-9C34-4707-BB37-AD785BB16E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12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3BB5E1-E975-4D2A-B3E2-3361CDADB1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45814D-89CE-4F29-A46F-EF6DEA74CC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D05E17-EC29-4803-B6C2-F9A3C7CB5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0" y="1143000"/>
            <a:ext cx="9144000" cy="4191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48768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E56380-59B3-45B0-BED8-7BA067D9D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E7E44A-95A4-4D84-B060-74C5DA9603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110E6C-A75E-440E-9D6B-E9A662EE32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95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E05DF9-0574-481A-97A8-D4789E1589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E29E69-AD07-48C3-A02E-6710B3EE3E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46E32B-F463-42EC-9ED1-468A0A634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517F23-C24F-4816-B9DD-4554AE9B80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E60497-76B8-4F6C-A496-02984443189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2DE182-47E8-4515-ACE6-AC700965D3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/>
          <p:cNvPicPr>
            <a:picLocks noChangeAspect="1" noChangeArrowheads="1"/>
          </p:cNvPicPr>
          <p:nvPr userDrawn="1"/>
        </p:nvPicPr>
        <p:blipFill>
          <a:blip r:embed="rId14" cstate="print"/>
          <a:srcRect t="44029" b="9735"/>
          <a:stretch>
            <a:fillRect/>
          </a:stretch>
        </p:blipFill>
        <p:spPr bwMode="auto">
          <a:xfrm>
            <a:off x="0" y="5486400"/>
            <a:ext cx="9144000" cy="143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784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430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 userDrawn="1"/>
        </p:nvSpPr>
        <p:spPr bwMode="auto">
          <a:xfrm>
            <a:off x="0" y="5486400"/>
            <a:ext cx="9144000" cy="0"/>
          </a:xfrm>
          <a:prstGeom prst="line">
            <a:avLst/>
          </a:prstGeom>
          <a:noFill/>
          <a:ln w="28575">
            <a:pattFill prst="lgCheck">
              <a:fgClr>
                <a:schemeClr val="folHlink"/>
              </a:fgClr>
              <a:bgClr>
                <a:schemeClr val="tx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999FF"/>
                </a:solidFill>
              </a:defRPr>
            </a:lvl1pPr>
          </a:lstStyle>
          <a:p>
            <a:fld id="{18612786-496F-4C37-95C5-19CDDA48EF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rgbClr val="CCFF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CCFF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CCFF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CCFF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3" name="Rectangle 1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89038"/>
          </a:xfrm>
          <a:noFill/>
          <a:ln/>
        </p:spPr>
        <p:txBody>
          <a:bodyPr/>
          <a:lstStyle/>
          <a:p>
            <a:r>
              <a:rPr lang="en-US" sz="3200" dirty="0" smtClean="0">
                <a:effectLst/>
              </a:rPr>
              <a:t>Status of CEOS-GEO Action Plan</a:t>
            </a:r>
            <a:br>
              <a:rPr lang="en-US" sz="3200" dirty="0" smtClean="0">
                <a:effectLst/>
              </a:rPr>
            </a:br>
            <a:r>
              <a:rPr lang="en-US" sz="2400" i="1" dirty="0" smtClean="0">
                <a:effectLst/>
              </a:rPr>
              <a:t>CEOS Action Workshop and</a:t>
            </a:r>
            <a:br>
              <a:rPr lang="en-US" sz="2400" i="1" dirty="0" smtClean="0">
                <a:effectLst/>
              </a:rPr>
            </a:br>
            <a:r>
              <a:rPr lang="en-US" sz="2400" i="1" dirty="0" smtClean="0">
                <a:effectLst/>
              </a:rPr>
              <a:t>Involvement of WGCBDD in GEO Actions 2012-2015</a:t>
            </a:r>
            <a:endParaRPr lang="en-US" sz="2400" i="1" dirty="0">
              <a:effectLst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800600"/>
            <a:ext cx="8458200" cy="2057400"/>
          </a:xfrm>
        </p:spPr>
        <p:txBody>
          <a:bodyPr/>
          <a:lstStyle/>
          <a:p>
            <a:pPr algn="r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algn="r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9999FF"/>
                </a:solidFill>
              </a:rPr>
              <a:t>CEOS Working Group on Capacity Building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9999FF"/>
                </a:solidFill>
              </a:rPr>
              <a:t>And Data Democracy</a:t>
            </a:r>
            <a:endParaRPr lang="en-US" sz="2000" i="1" dirty="0">
              <a:solidFill>
                <a:srgbClr val="9999FF"/>
              </a:solidFill>
            </a:endParaRP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9999FF"/>
                </a:solidFill>
              </a:rPr>
              <a:t>29 February – 2 March 2012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1400" i="1" dirty="0" smtClean="0">
                <a:solidFill>
                  <a:srgbClr val="9999FF"/>
                </a:solidFill>
              </a:rPr>
              <a:t>Timothy Stryker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1400" i="1" dirty="0" smtClean="0">
                <a:solidFill>
                  <a:srgbClr val="9999FF"/>
                </a:solidFill>
              </a:rPr>
              <a:t>CEOS Executive Officer</a:t>
            </a:r>
            <a:endParaRPr lang="en-US" sz="1400" i="1" dirty="0">
              <a:solidFill>
                <a:srgbClr val="9999FF"/>
              </a:solidFill>
            </a:endParaRPr>
          </a:p>
        </p:txBody>
      </p:sp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384300"/>
            <a:ext cx="9150350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458200" cy="1066800"/>
          </a:xfrm>
        </p:spPr>
        <p:txBody>
          <a:bodyPr/>
          <a:lstStyle/>
          <a:p>
            <a:r>
              <a:rPr lang="en-US" sz="3200" dirty="0" smtClean="0">
                <a:effectLst/>
              </a:rPr>
              <a:t>2012 CEOS-GEO Actions </a:t>
            </a:r>
            <a:r>
              <a:rPr lang="en-US" sz="3200" dirty="0" smtClean="0">
                <a:effectLst/>
              </a:rPr>
              <a:t>Workshop</a:t>
            </a:r>
            <a:br>
              <a:rPr lang="en-US" sz="3200" dirty="0" smtClean="0">
                <a:effectLst/>
              </a:rPr>
            </a:br>
            <a:r>
              <a:rPr lang="en-US" sz="2400" dirty="0" smtClean="0">
                <a:effectLst/>
              </a:rPr>
              <a:t>February 14-15, 2012</a:t>
            </a:r>
            <a:br>
              <a:rPr lang="en-US" sz="2400" dirty="0" smtClean="0">
                <a:effectLst/>
              </a:rPr>
            </a:br>
            <a:r>
              <a:rPr lang="en-US" sz="2400" dirty="0" smtClean="0">
                <a:effectLst/>
              </a:rPr>
              <a:t>Objectives</a:t>
            </a:r>
            <a:endParaRPr lang="en-US" sz="2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r>
              <a:rPr lang="en-US" sz="2400" dirty="0" smtClean="0"/>
              <a:t>Review the Proposed 2012 CEOS Work Plan</a:t>
            </a:r>
          </a:p>
          <a:p>
            <a:r>
              <a:rPr lang="en-US" sz="2400" dirty="0" smtClean="0"/>
              <a:t>Close-out/Remap of Remaining 2011 Actions</a:t>
            </a:r>
            <a:endParaRPr lang="en-US" sz="1050" dirty="0" smtClean="0"/>
          </a:p>
          <a:p>
            <a:r>
              <a:rPr lang="en-US" sz="2400" dirty="0" smtClean="0"/>
              <a:t>Review CEOS Support to the GEO 2012-2015 Work Plan</a:t>
            </a:r>
            <a:endParaRPr lang="en-US" sz="1050" dirty="0" smtClean="0"/>
          </a:p>
          <a:p>
            <a:r>
              <a:rPr lang="en-US" sz="2400" dirty="0" smtClean="0">
                <a:solidFill>
                  <a:srgbClr val="9999FF"/>
                </a:solidFill>
              </a:rPr>
              <a:t>Develop/Document 2012 CEOS-GEO Actions</a:t>
            </a:r>
            <a:endParaRPr lang="en-US" sz="1050" dirty="0" smtClean="0">
              <a:solidFill>
                <a:srgbClr val="9999FF"/>
              </a:solidFill>
            </a:endParaRPr>
          </a:p>
          <a:p>
            <a:pPr lvl="1"/>
            <a:r>
              <a:rPr lang="en-US" sz="2000" dirty="0" smtClean="0">
                <a:solidFill>
                  <a:srgbClr val="9999FF"/>
                </a:solidFill>
              </a:rPr>
              <a:t>Need to Evolve CEOS Actions process to reflect the changes to the 2012-2015 WP in the most efficient way for CEOS</a:t>
            </a:r>
            <a:endParaRPr lang="en-US" sz="1050" dirty="0" smtClean="0">
              <a:solidFill>
                <a:srgbClr val="9999FF"/>
              </a:solidFill>
            </a:endParaRPr>
          </a:p>
          <a:p>
            <a:pPr lvl="1"/>
            <a:r>
              <a:rPr lang="en-US" sz="2000" dirty="0" smtClean="0">
                <a:solidFill>
                  <a:srgbClr val="9999FF"/>
                </a:solidFill>
              </a:rPr>
              <a:t>Focus our efforts on creating “actionable” actions in support of the Tasks/Components</a:t>
            </a:r>
            <a:endParaRPr lang="en-US" sz="1050" dirty="0" smtClean="0">
              <a:solidFill>
                <a:srgbClr val="9999FF"/>
              </a:solidFill>
            </a:endParaRPr>
          </a:p>
          <a:p>
            <a:pPr lvl="1"/>
            <a:r>
              <a:rPr lang="en-US" sz="2000" dirty="0" smtClean="0">
                <a:solidFill>
                  <a:srgbClr val="9999FF"/>
                </a:solidFill>
              </a:rPr>
              <a:t>Develop synergies between CEOS and GEO, prioritizing CEOS and GEO demands</a:t>
            </a:r>
          </a:p>
          <a:p>
            <a:r>
              <a:rPr lang="en-US" sz="2400" dirty="0" smtClean="0"/>
              <a:t>SIT-27 Preparation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31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effectLst/>
              </a:rPr>
              <a:t>CEOS Actions Meeting </a:t>
            </a:r>
            <a:br>
              <a:rPr lang="en-US" sz="3600" dirty="0" smtClean="0">
                <a:effectLst/>
              </a:rPr>
            </a:br>
            <a:r>
              <a:rPr lang="en-US" sz="2800" dirty="0" smtClean="0">
                <a:effectLst/>
              </a:rPr>
              <a:t>Outcomes for 2012</a:t>
            </a:r>
            <a:endParaRPr lang="en-US" sz="28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Confirmed CEOS Support to 27 GEO Task Components</a:t>
            </a:r>
          </a:p>
          <a:p>
            <a:pPr lvl="1"/>
            <a:r>
              <a:rPr lang="en-US" sz="2400" dirty="0" smtClean="0"/>
              <a:t>Included Confirmed CEOS Leadership of 19 GEO Task Components</a:t>
            </a:r>
          </a:p>
          <a:p>
            <a:pPr lvl="1"/>
            <a:r>
              <a:rPr lang="en-US" sz="2800" dirty="0" smtClean="0"/>
              <a:t>Additional Support under Discussion</a:t>
            </a:r>
          </a:p>
          <a:p>
            <a:r>
              <a:rPr lang="en-US" sz="2800" dirty="0" smtClean="0"/>
              <a:t>CEOS Role in GEO WP Management Structure and Strategic Planning</a:t>
            </a:r>
          </a:p>
          <a:p>
            <a:r>
              <a:rPr lang="en-US" sz="2800" dirty="0" smtClean="0"/>
              <a:t>Significant CEOS Participation in 2012 GEO Work Plan Symposium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47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/>
              </a:rPr>
              <a:t>CEOS-GEO Actions Criteria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Address </a:t>
            </a:r>
            <a:r>
              <a:rPr lang="en-US" sz="2200" dirty="0" smtClean="0"/>
              <a:t>GEO Priority Actions </a:t>
            </a:r>
            <a:r>
              <a:rPr lang="en-US" sz="2200" dirty="0"/>
              <a:t>w/focus on top CEOS priorities</a:t>
            </a:r>
          </a:p>
          <a:p>
            <a:r>
              <a:rPr lang="en-US" sz="2200" dirty="0"/>
              <a:t>Cooperation of at least two CEOS Agencies</a:t>
            </a:r>
          </a:p>
          <a:p>
            <a:r>
              <a:rPr lang="en-US" sz="2200" dirty="0"/>
              <a:t>“Significant” efforts and good coordination</a:t>
            </a:r>
          </a:p>
          <a:p>
            <a:r>
              <a:rPr lang="en-US" sz="2200" dirty="0"/>
              <a:t>Significant and citable benefits towards meeting societal needs</a:t>
            </a:r>
          </a:p>
          <a:p>
            <a:r>
              <a:rPr lang="en-US" sz="2200" dirty="0"/>
              <a:t>“Actionable”</a:t>
            </a:r>
          </a:p>
          <a:p>
            <a:pPr lvl="1"/>
            <a:r>
              <a:rPr lang="en-US" sz="1800" dirty="0"/>
              <a:t>Properly described</a:t>
            </a:r>
          </a:p>
          <a:p>
            <a:pPr lvl="1"/>
            <a:r>
              <a:rPr lang="en-US" sz="1800" dirty="0"/>
              <a:t>Feasible with Lead Agency/Agencies (or WG, VC, SBA Team) and at least one contributor</a:t>
            </a:r>
          </a:p>
          <a:p>
            <a:pPr lvl="1"/>
            <a:r>
              <a:rPr lang="en-US" sz="1800" dirty="0"/>
              <a:t>Clear milestones and deliverables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3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effectLst/>
              </a:rPr>
              <a:t>GEO 2012-15 Work Plan</a:t>
            </a:r>
            <a:br>
              <a:rPr lang="en-US" sz="3600" dirty="0" smtClean="0">
                <a:effectLst/>
              </a:rPr>
            </a:br>
            <a:r>
              <a:rPr lang="en-US" sz="2800" dirty="0" smtClean="0">
                <a:effectLst/>
              </a:rPr>
              <a:t>WGCBDD-Related Priority Actions</a:t>
            </a:r>
            <a:endParaRPr lang="en-US" sz="28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u="sng" dirty="0"/>
              <a:t>Establish regional capacity-building networks</a:t>
            </a:r>
            <a:r>
              <a:rPr lang="en-US" sz="1600" dirty="0"/>
              <a:t>: Organize and reinforce </a:t>
            </a:r>
            <a:r>
              <a:rPr lang="en-US" sz="1600" dirty="0" smtClean="0"/>
              <a:t>international </a:t>
            </a:r>
            <a:r>
              <a:rPr lang="en-US" sz="1600" dirty="0"/>
              <a:t>networks (</a:t>
            </a:r>
            <a:r>
              <a:rPr lang="en-US" sz="1600" dirty="0" smtClean="0"/>
              <a:t>including </a:t>
            </a:r>
            <a:r>
              <a:rPr lang="en-US" sz="1600" dirty="0"/>
              <a:t>training opportunity networks) for the use and provision of Earth observations. Improve coordination of these networks through the GEO Portal and </a:t>
            </a:r>
            <a:r>
              <a:rPr lang="en-US" sz="1600" dirty="0" err="1"/>
              <a:t>GEONETCast</a:t>
            </a:r>
            <a:r>
              <a:rPr lang="en-US" sz="1600" dirty="0"/>
              <a:t>. Capacity building networks include key institutions in data provision (e.g. space agencies) and academic higher-education institutions. Training opportunity networks rely on virtual and e-learning knowledge transfer</a:t>
            </a:r>
          </a:p>
          <a:p>
            <a:r>
              <a:rPr lang="en-US" sz="1600" u="sng" dirty="0"/>
              <a:t>Create conditions for expanding GEO capacity building activities and improving their effectiveness across Societal Benefit Areas</a:t>
            </a:r>
            <a:r>
              <a:rPr lang="en-US" sz="1600" dirty="0"/>
              <a:t>: </a:t>
            </a:r>
            <a:r>
              <a:rPr lang="en-US" sz="1600" dirty="0" smtClean="0"/>
              <a:t> Build </a:t>
            </a:r>
            <a:r>
              <a:rPr lang="en-US" sz="1600" dirty="0"/>
              <a:t>upon ongoing projects such as the GEO Network for Capacity Building (</a:t>
            </a:r>
            <a:r>
              <a:rPr lang="en-US" sz="1600" dirty="0" err="1"/>
              <a:t>GEONetCab</a:t>
            </a:r>
            <a:r>
              <a:rPr lang="en-US" sz="1600" dirty="0"/>
              <a:t>), the GEO capacity building initiative in Central Asia (SEOCA), OBSERVE and </a:t>
            </a:r>
            <a:r>
              <a:rPr lang="en-US" sz="1600" dirty="0" err="1"/>
              <a:t>BalkanGEOnet</a:t>
            </a:r>
            <a:r>
              <a:rPr lang="en-US" sz="1600" dirty="0"/>
              <a:t> projects in the Balkan region, ACQWA, </a:t>
            </a:r>
            <a:r>
              <a:rPr lang="en-US" sz="1600" dirty="0" err="1"/>
              <a:t>enviroGRIDS</a:t>
            </a:r>
            <a:r>
              <a:rPr lang="en-US" sz="1600" dirty="0"/>
              <a:t>, AFROMAISON; and existing networks such as AFRIMET, the Latin American Network of Climate Change Offices (RIOCC); and the Regional Gateway for Technology Transfer and Climate Change Action in Latin America and the Caribbean (REGATTA)</a:t>
            </a:r>
          </a:p>
          <a:p>
            <a:r>
              <a:rPr lang="en-US" sz="1600" u="sng" dirty="0"/>
              <a:t>Develop qualitative and quantitative Performance Indicators for measuring the efficacy of institutional and individual capacity building programs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13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effectLst/>
              </a:rPr>
              <a:t>CEOS Support to GEO Task ID-02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Component 1:  Institutional Development</a:t>
            </a:r>
          </a:p>
          <a:p>
            <a:r>
              <a:rPr lang="en-US" sz="2800" dirty="0" smtClean="0"/>
              <a:t>Component 2:  Individual Development</a:t>
            </a:r>
          </a:p>
          <a:p>
            <a:pPr marL="0" indent="0">
              <a:buNone/>
            </a:pPr>
            <a:r>
              <a:rPr lang="en-US" sz="2800" i="1" dirty="0" smtClean="0">
                <a:solidFill>
                  <a:srgbClr val="9999FF"/>
                </a:solidFill>
              </a:rPr>
              <a:t>    For Each</a:t>
            </a:r>
          </a:p>
          <a:p>
            <a:pPr lvl="2"/>
            <a:r>
              <a:rPr lang="en-US" sz="2000" dirty="0" smtClean="0">
                <a:solidFill>
                  <a:srgbClr val="9999FF"/>
                </a:solidFill>
              </a:rPr>
              <a:t>Action Description</a:t>
            </a:r>
          </a:p>
          <a:p>
            <a:pPr lvl="2"/>
            <a:r>
              <a:rPr lang="en-US" sz="2000" dirty="0" smtClean="0">
                <a:solidFill>
                  <a:srgbClr val="9999FF"/>
                </a:solidFill>
              </a:rPr>
              <a:t>Due Date</a:t>
            </a:r>
          </a:p>
          <a:p>
            <a:pPr lvl="2"/>
            <a:r>
              <a:rPr lang="en-US" sz="2000" dirty="0" smtClean="0">
                <a:solidFill>
                  <a:srgbClr val="9999FF"/>
                </a:solidFill>
              </a:rPr>
              <a:t>Primary POC</a:t>
            </a:r>
          </a:p>
          <a:p>
            <a:pPr lvl="2"/>
            <a:r>
              <a:rPr lang="en-US" sz="2000" dirty="0" smtClean="0">
                <a:solidFill>
                  <a:srgbClr val="9999FF"/>
                </a:solidFill>
              </a:rPr>
              <a:t>Lead Agency</a:t>
            </a:r>
          </a:p>
          <a:p>
            <a:pPr lvl="2"/>
            <a:r>
              <a:rPr lang="en-US" sz="2000" dirty="0" smtClean="0">
                <a:solidFill>
                  <a:srgbClr val="9999FF"/>
                </a:solidFill>
              </a:rPr>
              <a:t>Other Agency/Organization Participation</a:t>
            </a:r>
          </a:p>
          <a:p>
            <a:pPr lvl="2"/>
            <a:r>
              <a:rPr lang="en-US" sz="2000" dirty="0" smtClean="0">
                <a:solidFill>
                  <a:srgbClr val="9999FF"/>
                </a:solidFill>
              </a:rPr>
              <a:t>CEOS WG and VC Participation</a:t>
            </a:r>
          </a:p>
          <a:p>
            <a:pPr lvl="2"/>
            <a:r>
              <a:rPr lang="en-US" sz="2000" dirty="0" smtClean="0">
                <a:solidFill>
                  <a:srgbClr val="9999FF"/>
                </a:solidFill>
              </a:rPr>
              <a:t>Planned Deliverables and Milestones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073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435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Status of CEOS-GEO Action Plan CEOS Action Workshop and Involvement of WGCBDD in GEO Actions 2012-2015</vt:lpstr>
      <vt:lpstr>2012 CEOS-GEO Actions Workshop February 14-15, 2012 Objectives</vt:lpstr>
      <vt:lpstr>CEOS Actions Meeting  Outcomes for 2012</vt:lpstr>
      <vt:lpstr>CEOS-GEO Actions Criteria</vt:lpstr>
      <vt:lpstr>GEO 2012-15 Work Plan WGCBDD-Related Priority Actions</vt:lpstr>
      <vt:lpstr>CEOS Support to GEO Task ID-02</vt:lpstr>
    </vt:vector>
  </TitlesOfParts>
  <Company>NESDIS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Event VI</dc:title>
  <dc:creator>Noaa</dc:creator>
  <cp:lastModifiedBy>Stryker, Timothy S.</cp:lastModifiedBy>
  <cp:revision>141</cp:revision>
  <dcterms:created xsi:type="dcterms:W3CDTF">2008-09-23T12:18:13Z</dcterms:created>
  <dcterms:modified xsi:type="dcterms:W3CDTF">2012-02-29T00:57:07Z</dcterms:modified>
</cp:coreProperties>
</file>