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40" r:id="rId5"/>
    <p:sldMasterId id="2147483752" r:id="rId6"/>
    <p:sldMasterId id="2147483764" r:id="rId7"/>
  </p:sldMasterIdLst>
  <p:notesMasterIdLst>
    <p:notesMasterId r:id="rId79"/>
  </p:notesMasterIdLst>
  <p:handoutMasterIdLst>
    <p:handoutMasterId r:id="rId80"/>
  </p:handoutMasterIdLst>
  <p:sldIdLst>
    <p:sldId id="337" r:id="rId8"/>
    <p:sldId id="338" r:id="rId9"/>
    <p:sldId id="339" r:id="rId10"/>
    <p:sldId id="350" r:id="rId11"/>
    <p:sldId id="352" r:id="rId12"/>
    <p:sldId id="355" r:id="rId13"/>
    <p:sldId id="397" r:id="rId14"/>
    <p:sldId id="424" r:id="rId15"/>
    <p:sldId id="425" r:id="rId16"/>
    <p:sldId id="426" r:id="rId17"/>
    <p:sldId id="498" r:id="rId18"/>
    <p:sldId id="500" r:id="rId19"/>
    <p:sldId id="501" r:id="rId20"/>
    <p:sldId id="427" r:id="rId21"/>
    <p:sldId id="428" r:id="rId22"/>
    <p:sldId id="429" r:id="rId23"/>
    <p:sldId id="430" r:id="rId24"/>
    <p:sldId id="431" r:id="rId25"/>
    <p:sldId id="432" r:id="rId26"/>
    <p:sldId id="433" r:id="rId27"/>
    <p:sldId id="434" r:id="rId28"/>
    <p:sldId id="435" r:id="rId29"/>
    <p:sldId id="436" r:id="rId30"/>
    <p:sldId id="437" r:id="rId31"/>
    <p:sldId id="438" r:id="rId32"/>
    <p:sldId id="503" r:id="rId33"/>
    <p:sldId id="505" r:id="rId34"/>
    <p:sldId id="423" r:id="rId35"/>
    <p:sldId id="439" r:id="rId36"/>
    <p:sldId id="440" r:id="rId37"/>
    <p:sldId id="441" r:id="rId38"/>
    <p:sldId id="442" r:id="rId39"/>
    <p:sldId id="445" r:id="rId40"/>
    <p:sldId id="443" r:id="rId41"/>
    <p:sldId id="444" r:id="rId42"/>
    <p:sldId id="446" r:id="rId43"/>
    <p:sldId id="447" r:id="rId44"/>
    <p:sldId id="448" r:id="rId45"/>
    <p:sldId id="449" r:id="rId46"/>
    <p:sldId id="450" r:id="rId47"/>
    <p:sldId id="451" r:id="rId48"/>
    <p:sldId id="453" r:id="rId49"/>
    <p:sldId id="454" r:id="rId50"/>
    <p:sldId id="455" r:id="rId51"/>
    <p:sldId id="457" r:id="rId52"/>
    <p:sldId id="460" r:id="rId53"/>
    <p:sldId id="461" r:id="rId54"/>
    <p:sldId id="458" r:id="rId55"/>
    <p:sldId id="502" r:id="rId56"/>
    <p:sldId id="462" r:id="rId57"/>
    <p:sldId id="463" r:id="rId58"/>
    <p:sldId id="474" r:id="rId59"/>
    <p:sldId id="467" r:id="rId60"/>
    <p:sldId id="470" r:id="rId61"/>
    <p:sldId id="471" r:id="rId62"/>
    <p:sldId id="472" r:id="rId63"/>
    <p:sldId id="475" r:id="rId64"/>
    <p:sldId id="476" r:id="rId65"/>
    <p:sldId id="477" r:id="rId66"/>
    <p:sldId id="465" r:id="rId67"/>
    <p:sldId id="491" r:id="rId68"/>
    <p:sldId id="492" r:id="rId69"/>
    <p:sldId id="493" r:id="rId70"/>
    <p:sldId id="494" r:id="rId71"/>
    <p:sldId id="495" r:id="rId72"/>
    <p:sldId id="496" r:id="rId73"/>
    <p:sldId id="497" r:id="rId74"/>
    <p:sldId id="480" r:id="rId75"/>
    <p:sldId id="504" r:id="rId76"/>
    <p:sldId id="506" r:id="rId77"/>
    <p:sldId id="507" r:id="rId78"/>
  </p:sldIdLst>
  <p:sldSz cx="9144000" cy="6858000" type="screen4x3"/>
  <p:notesSz cx="6858000" cy="9144000"/>
  <p:defaultTextStyle>
    <a:defPPr>
      <a:defRPr lang="de-DE"/>
    </a:defPPr>
    <a:lvl1pPr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B3B3"/>
    <a:srgbClr val="D2D2D2"/>
    <a:srgbClr val="FF8D00"/>
    <a:srgbClr val="686868"/>
    <a:srgbClr val="FAFAFA"/>
    <a:srgbClr val="FFE700"/>
    <a:srgbClr val="E7E7E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739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9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82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9FA044F6-8E21-4B10-B636-04939A1CFAD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374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2150" y="611188"/>
            <a:ext cx="5473700" cy="4105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932363"/>
            <a:ext cx="5486400" cy="352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7E2B6D93-CD9C-4BE9-BDEE-7FFFB7E0BCC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769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>
              <a:latin typeface="Arial" charset="0"/>
              <a:ea typeface="ＭＳ Ｐゴシック" pitchFamily="-109" charset="-128"/>
            </a:endParaRPr>
          </a:p>
        </p:txBody>
      </p:sp>
      <p:sp>
        <p:nvSpPr>
          <p:cNvPr id="1105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/>
            <a:fld id="{5A2AD92D-5148-4F66-806C-C5C00787C166}" type="slidenum">
              <a:rPr lang="de-DE" sz="1200" smtClean="0"/>
              <a:pPr eaLnBrk="1" hangingPunct="1"/>
              <a:t>3</a:t>
            </a:fld>
            <a:endParaRPr lang="de-DE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CCC301-6DDD-49E9-9A85-39785CB14C1A}" type="slidenum">
              <a:rPr lang="de-DE"/>
              <a:pPr/>
              <a:t>39</a:t>
            </a:fld>
            <a:endParaRPr lang="de-DE"/>
          </a:p>
        </p:txBody>
      </p:sp>
      <p:sp>
        <p:nvSpPr>
          <p:cNvPr id="135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03263"/>
            <a:ext cx="4591050" cy="3443287"/>
          </a:xfrm>
          <a:ln/>
        </p:spPr>
      </p:sp>
      <p:sp>
        <p:nvSpPr>
          <p:cNvPr id="135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356" y="4358054"/>
            <a:ext cx="5034541" cy="40767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825B16-5202-45FB-99A4-F8EB794BFC75}" type="slidenum">
              <a:rPr lang="de-DE"/>
              <a:pPr/>
              <a:t>41</a:t>
            </a:fld>
            <a:endParaRPr lang="de-DE"/>
          </a:p>
        </p:txBody>
      </p:sp>
      <p:sp>
        <p:nvSpPr>
          <p:cNvPr id="200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3738" y="611188"/>
            <a:ext cx="5475287" cy="4106862"/>
          </a:xfrm>
          <a:ln/>
        </p:spPr>
      </p:sp>
      <p:sp>
        <p:nvSpPr>
          <p:cNvPr id="200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31020"/>
            <a:ext cx="5486400" cy="352718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2FA93E-D27F-4EAD-AB78-826572D36735}" type="slidenum">
              <a:rPr lang="de-DE"/>
              <a:pPr/>
              <a:t>45</a:t>
            </a:fld>
            <a:endParaRPr lang="de-DE"/>
          </a:p>
        </p:txBody>
      </p:sp>
      <p:sp>
        <p:nvSpPr>
          <p:cNvPr id="200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3738" y="611188"/>
            <a:ext cx="5475287" cy="4106862"/>
          </a:xfrm>
          <a:ln/>
        </p:spPr>
      </p:sp>
      <p:sp>
        <p:nvSpPr>
          <p:cNvPr id="200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31020"/>
            <a:ext cx="5486400" cy="352718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E1FBE3-A135-4167-9812-4C1FE76B8C36}" type="slidenum">
              <a:rPr lang="de-DE"/>
              <a:pPr/>
              <a:t>48</a:t>
            </a:fld>
            <a:endParaRPr lang="de-DE"/>
          </a:p>
        </p:txBody>
      </p:sp>
      <p:sp>
        <p:nvSpPr>
          <p:cNvPr id="187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753" y="685801"/>
            <a:ext cx="4997687" cy="3427535"/>
          </a:xfrm>
          <a:ln/>
        </p:spPr>
      </p:sp>
      <p:sp>
        <p:nvSpPr>
          <p:cNvPr id="1874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3401"/>
            <a:ext cx="5023324" cy="4113335"/>
          </a:xfrm>
        </p:spPr>
        <p:txBody>
          <a:bodyPr/>
          <a:lstStyle/>
          <a:p>
            <a:r>
              <a:rPr lang="de-DE"/>
              <a:t>Ergänzende Hinweise zur Vertiefung: </a:t>
            </a:r>
          </a:p>
          <a:p>
            <a:endParaRPr lang="de-DE"/>
          </a:p>
          <a:p>
            <a:r>
              <a:rPr lang="de-DE" b="1" u="sng"/>
              <a:t>Weitere Informationen:</a:t>
            </a:r>
          </a:p>
          <a:p>
            <a:endParaRPr lang="de-DE"/>
          </a:p>
          <a:p>
            <a:r>
              <a:rPr lang="de-DE"/>
              <a:t>Neben den Internet-Seiten des DLR – </a:t>
            </a:r>
            <a:r>
              <a:rPr lang="de-DE" b="1"/>
              <a:t>www.DLR.de</a:t>
            </a:r>
            <a:r>
              <a:rPr lang="de-DE"/>
              <a:t> – kann im Web zum Thema Raumfahrt auf vielfältige Weise recherchiert werden. Zu empfehlen sind u.a. die deutschsprachigen Seiten der Europäischen Weltraumorganisation ESA unter </a:t>
            </a:r>
            <a:r>
              <a:rPr lang="de-DE" b="1"/>
              <a:t>http://www.esa.int/esaCP/Germany.html</a:t>
            </a:r>
            <a:r>
              <a:rPr lang="de-DE"/>
              <a:t> sowie die (englischen) Seiten der NASA unter </a:t>
            </a:r>
            <a:r>
              <a:rPr lang="de-DE" b="1"/>
              <a:t>www.nasa.gov </a:t>
            </a:r>
            <a:r>
              <a:rPr lang="de-DE"/>
              <a:t> </a:t>
            </a:r>
          </a:p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1EC525-6616-4A50-8D3A-C7EFD8672208}" type="slidenum">
              <a:rPr lang="de-DE"/>
              <a:pPr/>
              <a:t>51</a:t>
            </a:fld>
            <a:endParaRPr lang="de-DE"/>
          </a:p>
        </p:txBody>
      </p:sp>
      <p:sp>
        <p:nvSpPr>
          <p:cNvPr id="201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3738" y="611188"/>
            <a:ext cx="5475287" cy="4106862"/>
          </a:xfrm>
          <a:ln/>
        </p:spPr>
      </p:sp>
      <p:sp>
        <p:nvSpPr>
          <p:cNvPr id="201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31020"/>
            <a:ext cx="5486400" cy="352718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CE8F77-FA2D-4568-BF2D-62493EDA6C36}" type="slidenum">
              <a:rPr lang="de-DE"/>
              <a:pPr/>
              <a:t>54</a:t>
            </a:fld>
            <a:endParaRPr lang="de-DE"/>
          </a:p>
        </p:txBody>
      </p:sp>
      <p:sp>
        <p:nvSpPr>
          <p:cNvPr id="140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140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4866"/>
            <a:ext cx="5028132" cy="4113334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7F6C5-AA53-49B5-8D7A-536C4BD31C0E}" type="slidenum">
              <a:rPr lang="de-DE"/>
              <a:pPr/>
              <a:t>56</a:t>
            </a:fld>
            <a:endParaRPr lang="de-DE"/>
          </a:p>
        </p:txBody>
      </p:sp>
      <p:sp>
        <p:nvSpPr>
          <p:cNvPr id="201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3738" y="611188"/>
            <a:ext cx="5475287" cy="4106862"/>
          </a:xfrm>
          <a:ln/>
        </p:spPr>
      </p:sp>
      <p:sp>
        <p:nvSpPr>
          <p:cNvPr id="201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31020"/>
            <a:ext cx="5486400" cy="352718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5092FF-BF07-4B79-88F8-1BA689D6F24F}" type="slidenum">
              <a:rPr lang="de-DE" sz="1200" smtClean="0">
                <a:latin typeface="Arial" charset="0"/>
              </a:rPr>
              <a:pPr eaLnBrk="1" hangingPunct="1"/>
              <a:t>59</a:t>
            </a:fld>
            <a:endParaRPr lang="de-DE" sz="1200" smtClean="0">
              <a:latin typeface="Arial" charset="0"/>
            </a:endParaRPr>
          </a:p>
        </p:txBody>
      </p:sp>
      <p:sp>
        <p:nvSpPr>
          <p:cNvPr id="346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283" y="718584"/>
            <a:ext cx="4925174" cy="3367532"/>
          </a:xfrm>
          <a:ln/>
        </p:spPr>
      </p:sp>
      <p:sp>
        <p:nvSpPr>
          <p:cNvPr id="346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491" y="4377354"/>
            <a:ext cx="5035942" cy="4086115"/>
          </a:xfrm>
          <a:noFill/>
        </p:spPr>
        <p:txBody>
          <a:bodyPr lIns="92257" tIns="46128" rIns="92257" bIns="4612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5966AB-AD88-48F2-885E-06F801E0CD79}" type="slidenum">
              <a:rPr lang="de-DE"/>
              <a:pPr/>
              <a:t>60</a:t>
            </a:fld>
            <a:endParaRPr lang="de-DE"/>
          </a:p>
        </p:txBody>
      </p:sp>
      <p:sp>
        <p:nvSpPr>
          <p:cNvPr id="149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92163"/>
            <a:ext cx="4283075" cy="3211512"/>
          </a:xfrm>
          <a:ln/>
        </p:spPr>
      </p:sp>
      <p:sp>
        <p:nvSpPr>
          <p:cNvPr id="149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332" y="4343400"/>
            <a:ext cx="5031336" cy="3852497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F3BE6-1740-46B4-AA7E-9E20C983E459}" type="slidenum">
              <a:rPr lang="de-DE"/>
              <a:pPr/>
              <a:t>24</a:t>
            </a:fld>
            <a:endParaRPr lang="de-DE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537" y="4344866"/>
            <a:ext cx="5024927" cy="4113334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eaLnBrk="1" hangingPunct="1"/>
            <a:fld id="{E81831F5-1FB2-463B-9D01-36866B7F4AD2}" type="slidenum">
              <a:rPr lang="de-DE" sz="1200" smtClean="0"/>
              <a:pPr eaLnBrk="1" hangingPunct="1"/>
              <a:t>28</a:t>
            </a:fld>
            <a:endParaRPr lang="de-DE" sz="1200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1786E2-1F94-43DE-89EF-41B845EB0A85}" type="slidenum">
              <a:rPr lang="de-DE"/>
              <a:pPr/>
              <a:t>29</a:t>
            </a:fld>
            <a:endParaRPr lang="de-DE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3738" y="611188"/>
            <a:ext cx="5473700" cy="4105275"/>
          </a:xfrm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29554"/>
            <a:ext cx="5486400" cy="3528646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6E6506-D14C-4762-A67C-C90AA9E61D80}" type="slidenum">
              <a:rPr lang="de-DE"/>
              <a:pPr/>
              <a:t>33</a:t>
            </a:fld>
            <a:endParaRPr lang="de-DE"/>
          </a:p>
        </p:txBody>
      </p:sp>
      <p:sp>
        <p:nvSpPr>
          <p:cNvPr id="208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754" y="685800"/>
            <a:ext cx="5002494" cy="3430466"/>
          </a:xfrm>
          <a:ln/>
        </p:spPr>
      </p:sp>
      <p:sp>
        <p:nvSpPr>
          <p:cNvPr id="208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4866"/>
            <a:ext cx="5028132" cy="4113334"/>
          </a:xfrm>
        </p:spPr>
        <p:txBody>
          <a:bodyPr lIns="87722" tIns="43861" rIns="87722" bIns="43861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1FEBF6-2A9D-4AE8-A140-9A8EEDD29E3B}" type="slidenum">
              <a:rPr lang="de-DE"/>
              <a:pPr/>
              <a:t>34</a:t>
            </a:fld>
            <a:endParaRPr lang="de-DE"/>
          </a:p>
        </p:txBody>
      </p:sp>
      <p:sp>
        <p:nvSpPr>
          <p:cNvPr id="208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8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4866"/>
            <a:ext cx="5028132" cy="4113334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7FB1BD-C194-448D-B3F2-1E1792253507}" type="slidenum">
              <a:rPr lang="de-DE"/>
              <a:pPr/>
              <a:t>35</a:t>
            </a:fld>
            <a:endParaRPr lang="de-DE"/>
          </a:p>
        </p:txBody>
      </p:sp>
      <p:sp>
        <p:nvSpPr>
          <p:cNvPr id="200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0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3400"/>
            <a:ext cx="5028132" cy="41148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F24A42-2F9D-4573-866B-4E68D0F2F626}" type="slidenum">
              <a:rPr lang="de-DE"/>
              <a:pPr/>
              <a:t>36</a:t>
            </a:fld>
            <a:endParaRPr lang="de-DE"/>
          </a:p>
        </p:txBody>
      </p:sp>
      <p:sp>
        <p:nvSpPr>
          <p:cNvPr id="200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3738" y="611188"/>
            <a:ext cx="5475287" cy="4106862"/>
          </a:xfrm>
          <a:ln/>
        </p:spPr>
      </p:sp>
      <p:sp>
        <p:nvSpPr>
          <p:cNvPr id="200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31020"/>
            <a:ext cx="5486400" cy="352718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6B3AE-67EF-46DA-BF13-F1DECBE3E66F}" type="slidenum">
              <a:rPr lang="de-DE"/>
              <a:pPr/>
              <a:t>38</a:t>
            </a:fld>
            <a:endParaRPr lang="de-DE"/>
          </a:p>
        </p:txBody>
      </p:sp>
      <p:sp>
        <p:nvSpPr>
          <p:cNvPr id="135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03263"/>
            <a:ext cx="4587875" cy="3441700"/>
          </a:xfrm>
          <a:ln/>
        </p:spPr>
      </p:sp>
      <p:sp>
        <p:nvSpPr>
          <p:cNvPr id="135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356" y="4359520"/>
            <a:ext cx="5034541" cy="4075234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" y="1820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38"/>
            <a:ext cx="7342188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E19ADC32-8BA4-452D-8D92-8E4AF5BC6D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&gt; </a:t>
            </a:r>
            <a:r>
              <a:rPr lang="de-DE" dirty="0" err="1" smtClean="0"/>
              <a:t>DLR_School_Lab</a:t>
            </a:r>
            <a:r>
              <a:rPr lang="de-DE" dirty="0" smtClean="0"/>
              <a:t> Oberpfaffenhofen  &gt; Dieter </a:t>
            </a:r>
            <a:r>
              <a:rPr lang="de-DE" dirty="0" err="1" smtClean="0"/>
              <a:t>Hausamann</a:t>
            </a:r>
            <a:r>
              <a:rPr lang="de-DE" dirty="0" smtClean="0"/>
              <a:t>  •  1st CEOS-WGCBDD Meeting </a:t>
            </a:r>
            <a:r>
              <a:rPr lang="de-DE" dirty="0" err="1" smtClean="0"/>
              <a:t>Ilhabella</a:t>
            </a:r>
            <a:r>
              <a:rPr lang="de-DE" dirty="0" smtClean="0"/>
              <a:t> &gt;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264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06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867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14400" y="5257800"/>
            <a:ext cx="7315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240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Deutsches Zentrum für Luft- und Raumfahrt e.V. (DLR)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083300" y="165100"/>
            <a:ext cx="28733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606" tIns="34922" rIns="74606" bIns="34922">
            <a:spAutoFit/>
          </a:bodyPr>
          <a:lstStyle/>
          <a:p>
            <a:pPr defTabSz="736600" eaLnBrk="0" hangingPunct="0">
              <a:lnSpc>
                <a:spcPct val="100000"/>
              </a:lnSpc>
              <a:buFontTx/>
              <a:buNone/>
            </a:pPr>
            <a:r>
              <a:rPr lang="en-US" sz="1400" b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Cluster </a:t>
            </a:r>
          </a:p>
          <a:p>
            <a:pPr defTabSz="736600" eaLnBrk="0" hangingPunct="0">
              <a:lnSpc>
                <a:spcPct val="100000"/>
              </a:lnSpc>
              <a:buFontTx/>
              <a:buNone/>
            </a:pPr>
            <a:r>
              <a:rPr lang="en-US" sz="1400" b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Angewandte Fernerkundung</a:t>
            </a:r>
            <a:endParaRPr lang="en-US" sz="1400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57200" y="723900"/>
            <a:ext cx="82296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buFontTx/>
              <a:buNone/>
            </a:pPr>
            <a:endParaRPr lang="de-DE" sz="2400" smtClea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graphicFrame>
        <p:nvGraphicFramePr>
          <p:cNvPr id="7" name="Object 7"/>
          <p:cNvGraphicFramePr>
            <a:graphicFrameLocks/>
          </p:cNvGraphicFramePr>
          <p:nvPr/>
        </p:nvGraphicFramePr>
        <p:xfrm>
          <a:off x="263525" y="80963"/>
          <a:ext cx="723900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Dokument" r:id="rId3" imgW="7534224" imgH="1457257" progId="Word.Document.8">
                  <p:embed/>
                </p:oleObj>
              </mc:Choice>
              <mc:Fallback>
                <p:oleObj name="Dokument" r:id="rId3" imgW="7534224" imgH="1457257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lum bright="38000" contras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940" t="46979" r="5879" b="500"/>
                      <a:stretch>
                        <a:fillRect/>
                      </a:stretch>
                    </p:blipFill>
                    <p:spPr bwMode="auto">
                      <a:xfrm>
                        <a:off x="263525" y="80963"/>
                        <a:ext cx="723900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2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38250"/>
            <a:ext cx="7772400" cy="1143000"/>
          </a:xfrm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de-DE" noProof="0" smtClean="0"/>
              <a:t>Überschrift</a:t>
            </a:r>
          </a:p>
        </p:txBody>
      </p:sp>
      <p:sp>
        <p:nvSpPr>
          <p:cNvPr id="2242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2762250"/>
            <a:ext cx="7010400" cy="1905000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/>
            </a:lvl1pPr>
          </a:lstStyle>
          <a:p>
            <a:pPr lvl="0"/>
            <a:r>
              <a:rPr lang="de-DE" noProof="0" smtClean="0"/>
              <a:t>anläßlich der 11. Konferenz für richtige Folienerstellung</a:t>
            </a:r>
            <a:br>
              <a:rPr lang="de-DE" noProof="0" smtClean="0"/>
            </a:br>
            <a:r>
              <a:rPr lang="de-DE" noProof="0" smtClean="0"/>
              <a:t>Dieses Folienlayout nur für </a:t>
            </a:r>
            <a:br>
              <a:rPr lang="de-DE" noProof="0" smtClean="0"/>
            </a:br>
            <a:r>
              <a:rPr lang="de-DE" noProof="0" smtClean="0"/>
              <a:t>On-Line Powerpoint-Präsentationen </a:t>
            </a:r>
            <a:br>
              <a:rPr lang="de-DE" noProof="0" smtClean="0"/>
            </a:br>
            <a:r>
              <a:rPr lang="de-DE" noProof="0" smtClean="0"/>
              <a:t>verwenden.</a:t>
            </a:r>
          </a:p>
        </p:txBody>
      </p:sp>
    </p:spTree>
    <p:extLst>
      <p:ext uri="{BB962C8B-B14F-4D97-AF65-F5344CB8AC3E}">
        <p14:creationId xmlns:p14="http://schemas.microsoft.com/office/powerpoint/2010/main" val="2287262942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588431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78650026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6794106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3747336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802483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846557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5179928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48282669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3506621A-C0A4-4A0C-B85C-C8F5CD15F7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4232024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4962516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914400"/>
            <a:ext cx="1943100" cy="55626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5676900" cy="55626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5250832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85267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92803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2834145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817309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870332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62498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45114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0129145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0" y="1884363"/>
            <a:ext cx="3770313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3" y="1884363"/>
            <a:ext cx="3771900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8403CA8D-A942-4B99-8FFB-5DE4FC6456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240549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97183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29908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52038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52038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20974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4191000"/>
            <a:ext cx="7772400" cy="1905000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pic>
        <p:nvPicPr>
          <p:cNvPr id="171110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110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200400" y="6477000"/>
            <a:ext cx="5562600" cy="152400"/>
          </a:xfr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r>
              <a:rPr lang="de-DE"/>
              <a:t>Folie </a:t>
            </a:r>
            <a:fld id="{7267B4BD-EE2C-4D95-883B-9116E46D3B1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711109" name="Rectangle 5"/>
          <p:cNvSpPr>
            <a:spLocks noChangeArrowheads="1"/>
          </p:cNvSpPr>
          <p:nvPr userDrawn="1"/>
        </p:nvSpPr>
        <p:spPr bwMode="auto">
          <a:xfrm>
            <a:off x="3200400" y="6629400"/>
            <a:ext cx="5562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7998" rIns="0" bIns="0"/>
          <a:lstStyle/>
          <a:p>
            <a:pPr algn="r">
              <a:lnSpc>
                <a:spcPct val="100000"/>
              </a:lnSpc>
              <a:buFontTx/>
              <a:buNone/>
            </a:pPr>
            <a:r>
              <a:rPr lang="de-DE" sz="600" smtClean="0">
                <a:solidFill>
                  <a:srgbClr val="808080"/>
                </a:solidFill>
                <a:ea typeface="+mn-ea"/>
              </a:rPr>
              <a:t>Standardfoliensatz  &gt;23.07.2008</a:t>
            </a:r>
          </a:p>
        </p:txBody>
      </p:sp>
      <p:sp>
        <p:nvSpPr>
          <p:cNvPr id="1711110" name="Freeform 6"/>
          <p:cNvSpPr>
            <a:spLocks/>
          </p:cNvSpPr>
          <p:nvPr userDrawn="1"/>
        </p:nvSpPr>
        <p:spPr bwMode="auto">
          <a:xfrm>
            <a:off x="0" y="0"/>
            <a:ext cx="990600" cy="4038600"/>
          </a:xfrm>
          <a:custGeom>
            <a:avLst/>
            <a:gdLst>
              <a:gd name="T0" fmla="*/ 0 w 624"/>
              <a:gd name="T1" fmla="*/ 0 h 2544"/>
              <a:gd name="T2" fmla="*/ 624 w 624"/>
              <a:gd name="T3" fmla="*/ 1373 h 2544"/>
              <a:gd name="T4" fmla="*/ 0 w 624"/>
              <a:gd name="T5" fmla="*/ 2544 h 2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2544">
                <a:moveTo>
                  <a:pt x="0" y="0"/>
                </a:moveTo>
                <a:cubicBezTo>
                  <a:pt x="248" y="720"/>
                  <a:pt x="411" y="989"/>
                  <a:pt x="624" y="1373"/>
                </a:cubicBezTo>
                <a:cubicBezTo>
                  <a:pt x="232" y="1971"/>
                  <a:pt x="78" y="2388"/>
                  <a:pt x="0" y="2544"/>
                </a:cubicBezTo>
              </a:path>
            </a:pathLst>
          </a:cu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buFontTx/>
              <a:buNone/>
            </a:pPr>
            <a:endParaRPr lang="de-DE" sz="2400" smtClea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pic>
        <p:nvPicPr>
          <p:cNvPr id="1711111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4900"/>
            <a:ext cx="248285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40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5BA5DB53-27BF-49B4-91AD-E9BDC241DE27}" type="slidenum">
              <a:rPr lang="de-DE">
                <a:solidFill>
                  <a:srgbClr val="000000"/>
                </a:solidFill>
              </a:rPr>
              <a:pPr/>
              <a:t>‹Nr.›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1115783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BD59E11C-203A-4BA4-9455-AEF485C068EA}" type="slidenum">
              <a:rPr lang="de-DE">
                <a:solidFill>
                  <a:srgbClr val="000000"/>
                </a:solidFill>
              </a:rPr>
              <a:pPr/>
              <a:t>‹Nr.›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2296251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06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E4EC58AC-0422-4BFD-BCCC-303B1517B123}" type="slidenum">
              <a:rPr lang="de-DE">
                <a:solidFill>
                  <a:srgbClr val="000000"/>
                </a:solidFill>
              </a:rPr>
              <a:pPr/>
              <a:t>‹Nr.›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1462745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05D6AEF3-523E-4841-95C5-901577BA918E}" type="slidenum">
              <a:rPr lang="de-DE">
                <a:solidFill>
                  <a:srgbClr val="000000"/>
                </a:solidFill>
              </a:rPr>
              <a:pPr/>
              <a:t>‹Nr.›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3603245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09BC8907-71BB-4FA6-952F-97C717544551}" type="slidenum">
              <a:rPr lang="de-DE">
                <a:solidFill>
                  <a:srgbClr val="000000"/>
                </a:solidFill>
              </a:rPr>
              <a:pPr/>
              <a:t>‹Nr.›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7079345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F4D901DB-74BD-4F8B-86E1-E80DDC80990C}" type="slidenum">
              <a:rPr lang="de-DE">
                <a:solidFill>
                  <a:srgbClr val="000000"/>
                </a:solidFill>
              </a:rPr>
              <a:pPr/>
              <a:t>‹Nr.›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3060442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39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DAF37945-9962-4CB1-B478-66BDA73302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4888726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69FB06EA-49E7-4949-A7A8-B92D1F016DA2}" type="slidenum">
              <a:rPr lang="de-DE">
                <a:solidFill>
                  <a:srgbClr val="000000"/>
                </a:solidFill>
              </a:rPr>
              <a:pPr/>
              <a:t>‹Nr.›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23019867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E1C658FB-F3C6-434F-A6DE-74E81F6B0036}" type="slidenum">
              <a:rPr lang="de-DE">
                <a:solidFill>
                  <a:srgbClr val="000000"/>
                </a:solidFill>
              </a:rPr>
              <a:pPr/>
              <a:t>‹Nr.›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4172076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25DA4DDE-E4B8-47D7-ACED-33C3082214DB}" type="slidenum">
              <a:rPr lang="de-DE">
                <a:solidFill>
                  <a:srgbClr val="000000"/>
                </a:solidFill>
              </a:rPr>
              <a:pPr/>
              <a:t>‹Nr.›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667378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19900" y="838200"/>
            <a:ext cx="1943100" cy="5257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76900" cy="52578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804510E9-3C57-49F2-8E39-B3CDD06948DD}" type="slidenum">
              <a:rPr lang="de-DE">
                <a:solidFill>
                  <a:srgbClr val="000000"/>
                </a:solidFill>
              </a:rPr>
              <a:pPr/>
              <a:t>‹Nr.›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2134007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AD18FC4C-D580-4D31-B635-268EFBEDCC5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228528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32472557-09D5-4963-8EC6-B344159E91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128128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7724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990600" y="1905000"/>
            <a:ext cx="7772400" cy="4191000"/>
          </a:xfrm>
        </p:spPr>
        <p:txBody>
          <a:bodyPr/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val="321974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0600" y="4191000"/>
            <a:ext cx="7772400" cy="1905000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pic>
        <p:nvPicPr>
          <p:cNvPr id="85026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27" name="Rectangle 3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0400" y="6477000"/>
            <a:ext cx="55626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197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08080"/>
                </a:solidFill>
                <a:latin typeface="+mn-lt"/>
              </a:defRPr>
            </a:lvl1pPr>
          </a:lstStyle>
          <a:p>
            <a:r>
              <a:rPr lang="de-DE"/>
              <a:t>Folie </a:t>
            </a:r>
            <a:fld id="{3B47005B-A2ED-4009-9FA7-168BDE8724D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3200400" y="6629400"/>
            <a:ext cx="5562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7976" rIns="0" bIns="0"/>
          <a:lstStyle/>
          <a:p>
            <a:pPr algn="r"/>
            <a:r>
              <a:rPr lang="de-DE" sz="600">
                <a:solidFill>
                  <a:srgbClr val="808080"/>
                </a:solidFill>
                <a:latin typeface="Arial" charset="0"/>
              </a:rPr>
              <a:t>Standardfoliensatz  &gt;23.07.2008</a:t>
            </a:r>
          </a:p>
        </p:txBody>
      </p:sp>
      <p:sp>
        <p:nvSpPr>
          <p:cNvPr id="85029" name="Freeform 37"/>
          <p:cNvSpPr>
            <a:spLocks/>
          </p:cNvSpPr>
          <p:nvPr/>
        </p:nvSpPr>
        <p:spPr bwMode="auto">
          <a:xfrm>
            <a:off x="0" y="0"/>
            <a:ext cx="990600" cy="4038600"/>
          </a:xfrm>
          <a:custGeom>
            <a:avLst/>
            <a:gdLst>
              <a:gd name="T0" fmla="*/ 0 w 624"/>
              <a:gd name="T1" fmla="*/ 0 h 2544"/>
              <a:gd name="T2" fmla="*/ 624 w 624"/>
              <a:gd name="T3" fmla="*/ 1373 h 2544"/>
              <a:gd name="T4" fmla="*/ 0 w 624"/>
              <a:gd name="T5" fmla="*/ 2544 h 2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2544">
                <a:moveTo>
                  <a:pt x="0" y="0"/>
                </a:moveTo>
                <a:cubicBezTo>
                  <a:pt x="248" y="720"/>
                  <a:pt x="411" y="989"/>
                  <a:pt x="624" y="1373"/>
                </a:cubicBezTo>
                <a:cubicBezTo>
                  <a:pt x="232" y="1971"/>
                  <a:pt x="78" y="2388"/>
                  <a:pt x="0" y="2544"/>
                </a:cubicBezTo>
              </a:path>
            </a:pathLst>
          </a:cu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85030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4900"/>
            <a:ext cx="248285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043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7724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990600" y="1905000"/>
            <a:ext cx="7772400" cy="4191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69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\\psf\Host\Users\cd\Desktop\Startbild_4zu3-Fuss.jp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1029" name="Grafik 10" descr="dlr_signet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" name="Rectangle 5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2303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52917C3B-CD55-4701-84F9-F08C458EA7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6" r:id="rId7"/>
    <p:sldLayoutId id="2147483737" r:id="rId8"/>
    <p:sldLayoutId id="2147483738" r:id="rId9"/>
    <p:sldLayoutId id="2147483739" r:id="rId10"/>
  </p:sldLayoutIdLst>
  <p:hf hdr="0" dt="0"/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14400"/>
            <a:ext cx="777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7" rIns="91432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Hauptüberschrift 24 Bold, Klicken Sie...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7" rIns="91432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Erste Bulletreihe, Schriftfont 22, alle in Frutiger 45 light, Einrückung ist zeilenbündig, Zeilenabstand 1 plus 0,5 nach Absatz und 0,25 vor einem Absatz</a:t>
            </a:r>
          </a:p>
          <a:p>
            <a:pPr lvl="0"/>
            <a:r>
              <a:rPr lang="de-DE" smtClean="0"/>
              <a:t>Aufzählungszeichen ist Symbol, 80% des Textes</a:t>
            </a:r>
          </a:p>
          <a:p>
            <a:pPr lvl="1"/>
            <a:r>
              <a:rPr lang="de-DE" smtClean="0"/>
              <a:t>Zweite Bulletreihe, Schriftfont 20, Einrückung ist ebenfalls zeilenbündig, Zeilenabstand 1 plus 0,25 nach Absatz</a:t>
            </a:r>
          </a:p>
          <a:p>
            <a:pPr lvl="1"/>
            <a:r>
              <a:rPr lang="de-DE" smtClean="0"/>
              <a:t>Aufzählungszeichen ist Marlet, 80% des Textes</a:t>
            </a:r>
          </a:p>
          <a:p>
            <a:pPr lvl="2"/>
            <a:r>
              <a:rPr lang="de-DE" smtClean="0"/>
              <a:t>Dritte Bulletreihe, Schriftfont 20, Einrückung ist ebenfalls zeilenbündig, Zeilenabstand 1 plus 0,15 nach Absatz </a:t>
            </a:r>
          </a:p>
          <a:p>
            <a:pPr lvl="2"/>
            <a:r>
              <a:rPr lang="de-DE" smtClean="0"/>
              <a:t>Keine weitere Einrückung verwenden!</a:t>
            </a:r>
          </a:p>
          <a:p>
            <a:pPr lvl="2"/>
            <a:r>
              <a:rPr lang="de-DE" smtClean="0"/>
              <a:t>Aufzählungszeichen ist Symbol, 80% des Textes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083300" y="165100"/>
            <a:ext cx="28733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606" tIns="34922" rIns="74606" bIns="34922">
            <a:spAutoFit/>
          </a:bodyPr>
          <a:lstStyle/>
          <a:p>
            <a:pPr defTabSz="736600" eaLnBrk="0" hangingPunct="0">
              <a:lnSpc>
                <a:spcPct val="100000"/>
              </a:lnSpc>
              <a:buFontTx/>
              <a:buNone/>
            </a:pPr>
            <a:r>
              <a:rPr lang="en-US" sz="1400" b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Cluster </a:t>
            </a:r>
          </a:p>
          <a:p>
            <a:pPr defTabSz="736600" eaLnBrk="0" hangingPunct="0">
              <a:lnSpc>
                <a:spcPct val="100000"/>
              </a:lnSpc>
              <a:buFontTx/>
              <a:buNone/>
            </a:pPr>
            <a:r>
              <a:rPr lang="en-US" sz="1400" b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Angewandte Fernerkundung</a:t>
            </a:r>
            <a:endParaRPr lang="en-US" sz="1400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457200" y="723900"/>
            <a:ext cx="82296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buFontTx/>
              <a:buNone/>
            </a:pPr>
            <a:endParaRPr lang="de-DE" sz="2400" smtClea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graphicFrame>
        <p:nvGraphicFramePr>
          <p:cNvPr id="19462" name="Object 6"/>
          <p:cNvGraphicFramePr>
            <a:graphicFrameLocks/>
          </p:cNvGraphicFramePr>
          <p:nvPr/>
        </p:nvGraphicFramePr>
        <p:xfrm>
          <a:off x="263525" y="80963"/>
          <a:ext cx="723900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Dokument" r:id="rId14" imgW="7534224" imgH="1457257" progId="Word.Document.8">
                  <p:embed/>
                </p:oleObj>
              </mc:Choice>
              <mc:Fallback>
                <p:oleObj name="Dokument" r:id="rId14" imgW="7534224" imgH="1457257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lum bright="38000" contras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940" t="46979" r="5879" b="500"/>
                      <a:stretch>
                        <a:fillRect/>
                      </a:stretch>
                    </p:blipFill>
                    <p:spPr bwMode="auto">
                      <a:xfrm>
                        <a:off x="263525" y="80963"/>
                        <a:ext cx="723900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575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Frutiger 45 Ligh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Frutiger 45 Ligh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Frutiger 45 Ligh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Frutiger 45 Ligh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Frutiger 45 Ligh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Frutiger 45 Ligh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Frutiger 45 Ligh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Frutiger 45 Light" pitchFamily="34" charset="0"/>
        </a:defRPr>
      </a:lvl9pPr>
    </p:titleStyle>
    <p:bodyStyle>
      <a:lvl1pPr marL="284163" indent="-284163" algn="l" rtl="0" eaLnBrk="0" fontAlgn="base" hangingPunct="0">
        <a:spcBef>
          <a:spcPct val="25000"/>
        </a:spcBef>
        <a:spcAft>
          <a:spcPct val="50000"/>
        </a:spcAft>
        <a:buSzPct val="80000"/>
        <a:buFont typeface="Symbol" pitchFamily="18" charset="2"/>
        <a:buChar char="·"/>
        <a:defRPr sz="2200">
          <a:solidFill>
            <a:schemeClr val="bg1"/>
          </a:solidFill>
          <a:latin typeface="+mn-lt"/>
          <a:ea typeface="+mn-ea"/>
          <a:cs typeface="+mn-cs"/>
        </a:defRPr>
      </a:lvl1pPr>
      <a:lvl2pPr marL="765175" indent="-290513" algn="l" rtl="0" eaLnBrk="0" fontAlgn="base" hangingPunct="0">
        <a:spcBef>
          <a:spcPct val="0"/>
        </a:spcBef>
        <a:spcAft>
          <a:spcPct val="25000"/>
        </a:spcAft>
        <a:buSzPct val="80000"/>
        <a:buFont typeface="Marlett" pitchFamily="2" charset="2"/>
        <a:buChar char="4"/>
        <a:defRPr sz="2000">
          <a:solidFill>
            <a:schemeClr val="bg1"/>
          </a:solidFill>
          <a:latin typeface="+mn-lt"/>
        </a:defRPr>
      </a:lvl2pPr>
      <a:lvl3pPr marL="1184275" indent="-228600" algn="l" rtl="0" eaLnBrk="0" fontAlgn="base" hangingPunct="0">
        <a:spcBef>
          <a:spcPct val="0"/>
        </a:spcBef>
        <a:spcAft>
          <a:spcPct val="15000"/>
        </a:spcAft>
        <a:buSzPct val="80000"/>
        <a:buChar char="–"/>
        <a:defRPr sz="2000">
          <a:solidFill>
            <a:schemeClr val="bg1"/>
          </a:solidFill>
          <a:latin typeface="+mn-lt"/>
        </a:defRPr>
      </a:lvl3pPr>
      <a:lvl4pPr marL="160337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22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79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6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4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51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6610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3291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317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1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7314" grpId="0"/>
      <p:bldP spid="2317314" grpId="1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710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05000"/>
            <a:ext cx="7772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710084" name="Picture 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4900"/>
            <a:ext cx="9147175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085" name="Rectangle 5"/>
          <p:cNvSpPr>
            <a:spLocks noChangeArrowheads="1"/>
          </p:cNvSpPr>
          <p:nvPr userDrawn="1"/>
        </p:nvSpPr>
        <p:spPr bwMode="auto">
          <a:xfrm>
            <a:off x="3203575" y="6629400"/>
            <a:ext cx="5562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7998" rIns="0" bIns="0"/>
          <a:lstStyle/>
          <a:p>
            <a:pPr algn="r">
              <a:lnSpc>
                <a:spcPct val="100000"/>
              </a:lnSpc>
              <a:buFontTx/>
              <a:buNone/>
            </a:pPr>
            <a:r>
              <a:rPr lang="de-DE" sz="600" smtClean="0">
                <a:solidFill>
                  <a:srgbClr val="FFFFFF"/>
                </a:solidFill>
                <a:ea typeface="+mn-ea"/>
              </a:rPr>
              <a:t>28.06.2011</a:t>
            </a:r>
          </a:p>
        </p:txBody>
      </p:sp>
      <p:pic>
        <p:nvPicPr>
          <p:cNvPr id="1710087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08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3575" y="6453188"/>
            <a:ext cx="5562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2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+mn-lt"/>
              </a:defRPr>
            </a:lvl1pPr>
          </a:lstStyle>
          <a:p>
            <a:pPr>
              <a:lnSpc>
                <a:spcPct val="100000"/>
              </a:lnSpc>
              <a:buFontTx/>
              <a:buNone/>
            </a:pPr>
            <a:r>
              <a:rPr lang="de-DE" smtClean="0">
                <a:solidFill>
                  <a:srgbClr val="000000"/>
                </a:solidFill>
                <a:ea typeface="+mn-ea"/>
              </a:rPr>
              <a:t>&lt; </a:t>
            </a:r>
            <a:fld id="{B9B989F2-2887-45CA-973A-2DE394E2E5BA}" type="slidenum">
              <a:rPr lang="de-DE" smtClean="0">
                <a:solidFill>
                  <a:srgbClr val="000000"/>
                </a:solidFill>
                <a:ea typeface="+mn-ea"/>
              </a:rPr>
              <a:pPr>
                <a:lnSpc>
                  <a:spcPct val="100000"/>
                </a:lnSpc>
                <a:buFontTx/>
                <a:buNone/>
              </a:pPr>
              <a:t>‹Nr.›</a:t>
            </a:fld>
            <a:r>
              <a:rPr lang="de-DE" smtClean="0">
                <a:solidFill>
                  <a:srgbClr val="000000"/>
                </a:solidFill>
                <a:ea typeface="+mn-ea"/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294801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ftr="0" dt="0"/>
  <p:txStyles>
    <p:titleStyle>
      <a:lvl1pPr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+mj-lt"/>
          <a:ea typeface="+mj-ea"/>
          <a:cs typeface="+mj-cs"/>
        </a:defRPr>
      </a:lvl1pPr>
      <a:lvl2pPr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2pPr>
      <a:lvl3pPr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3pPr>
      <a:lvl4pPr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4pPr>
      <a:lvl5pPr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9pPr>
    </p:titleStyle>
    <p:bodyStyle>
      <a:lvl1pPr marL="381000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950913" indent="-379413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</a:defRPr>
      </a:lvl2pPr>
      <a:lvl3pPr marL="1520825" indent="-379413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</a:defRPr>
      </a:lvl3pPr>
      <a:lvl4pPr marL="20923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</a:defRPr>
      </a:lvl4pPr>
      <a:lvl5pPr marL="26638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31210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35782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40354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44926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48.png"/><Relationship Id="rId3" Type="http://schemas.openxmlformats.org/officeDocument/2006/relationships/image" Target="../media/image45.jpeg"/><Relationship Id="rId7" Type="http://schemas.openxmlformats.org/officeDocument/2006/relationships/image" Target="../media/image40.wmf"/><Relationship Id="rId12" Type="http://schemas.openxmlformats.org/officeDocument/2006/relationships/image" Target="../media/image42.wmf"/><Relationship Id="rId17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4.wmf"/><Relationship Id="rId20" Type="http://schemas.openxmlformats.org/officeDocument/2006/relationships/image" Target="../media/image50.png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39.wmf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41.png"/><Relationship Id="rId19" Type="http://schemas.openxmlformats.org/officeDocument/2006/relationships/image" Target="../media/image49.png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Relationship Id="rId14" Type="http://schemas.openxmlformats.org/officeDocument/2006/relationships/image" Target="../media/image43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2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69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0.png"/><Relationship Id="rId5" Type="http://schemas.openxmlformats.org/officeDocument/2006/relationships/image" Target="../media/image67.jpeg"/><Relationship Id="rId15" Type="http://schemas.openxmlformats.org/officeDocument/2006/relationships/image" Target="../media/image72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69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70.png"/><Relationship Id="rId5" Type="http://schemas.openxmlformats.org/officeDocument/2006/relationships/image" Target="../media/image56.png"/><Relationship Id="rId15" Type="http://schemas.openxmlformats.org/officeDocument/2006/relationships/image" Target="../media/image77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1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69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70.png"/><Relationship Id="rId5" Type="http://schemas.openxmlformats.org/officeDocument/2006/relationships/image" Target="../media/image56.png"/><Relationship Id="rId15" Type="http://schemas.openxmlformats.org/officeDocument/2006/relationships/image" Target="../media/image83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5" Type="http://schemas.openxmlformats.org/officeDocument/2006/relationships/image" Target="../media/image97.png"/><Relationship Id="rId10" Type="http://schemas.openxmlformats.org/officeDocument/2006/relationships/image" Target="../media/image61.png"/><Relationship Id="rId4" Type="http://schemas.openxmlformats.org/officeDocument/2006/relationships/image" Target="../media/image95.jpeg"/><Relationship Id="rId9" Type="http://schemas.openxmlformats.org/officeDocument/2006/relationships/image" Target="../media/image96.jpeg"/><Relationship Id="rId1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69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67.jpeg"/><Relationship Id="rId15" Type="http://schemas.openxmlformats.org/officeDocument/2006/relationships/image" Target="../media/image114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96.jpeg"/><Relationship Id="rId1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tiff"/><Relationship Id="rId3" Type="http://schemas.openxmlformats.org/officeDocument/2006/relationships/image" Target="../media/image122.tiff"/><Relationship Id="rId7" Type="http://schemas.openxmlformats.org/officeDocument/2006/relationships/image" Target="../media/image126.tiff"/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tiff"/><Relationship Id="rId5" Type="http://schemas.openxmlformats.org/officeDocument/2006/relationships/image" Target="../media/image124.tiff"/><Relationship Id="rId4" Type="http://schemas.openxmlformats.org/officeDocument/2006/relationships/image" Target="../media/image123.tif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eldiss.uni-kiel.de/macau/receive/dissertation_diss_00003669" TargetMode="Externa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cs typeface="Arial" charset="0"/>
                <a:sym typeface="Arial" charset="0"/>
              </a:rPr>
              <a:t>German Aerospace </a:t>
            </a:r>
            <a:r>
              <a:rPr lang="en-GB" dirty="0" err="1" smtClean="0">
                <a:cs typeface="Arial" charset="0"/>
                <a:sym typeface="Arial" charset="0"/>
              </a:rPr>
              <a:t>Center</a:t>
            </a:r>
            <a:r>
              <a:rPr lang="en-GB" dirty="0" smtClean="0">
                <a:cs typeface="Arial" charset="0"/>
                <a:sym typeface="Arial" charset="0"/>
              </a:rPr>
              <a:t> (DLR)</a:t>
            </a:r>
            <a:endParaRPr lang="de-DE" dirty="0" smtClean="0"/>
          </a:p>
        </p:txBody>
      </p:sp>
      <p:sp>
        <p:nvSpPr>
          <p:cNvPr id="3075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 smtClean="0"/>
              <a:t>DLR_School_Lab</a:t>
            </a:r>
            <a:r>
              <a:rPr lang="de-DE" dirty="0" smtClean="0"/>
              <a:t> Oberpfaffenhofen</a:t>
            </a:r>
          </a:p>
          <a:p>
            <a:endParaRPr lang="de-DE" dirty="0"/>
          </a:p>
          <a:p>
            <a:r>
              <a:rPr lang="de-DE" dirty="0" smtClean="0"/>
              <a:t>Dieter </a:t>
            </a:r>
            <a:r>
              <a:rPr lang="de-DE" dirty="0" err="1" smtClean="0"/>
              <a:t>Hausamann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February</a:t>
            </a:r>
            <a:r>
              <a:rPr lang="de-DE" dirty="0" smtClean="0"/>
              <a:t> 28, 2012</a:t>
            </a:r>
          </a:p>
        </p:txBody>
      </p:sp>
      <p:sp>
        <p:nvSpPr>
          <p:cNvPr id="307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dirty="0" smtClean="0">
                <a:solidFill>
                  <a:srgbClr val="686868"/>
                </a:solidFill>
              </a:rPr>
              <a:t>www.DLR.de  •  Chart </a:t>
            </a:r>
            <a:fld id="{7E830CB7-1427-4A25-9636-461AAC485CBC}" type="slidenum">
              <a:rPr lang="de-DE" smtClean="0">
                <a:solidFill>
                  <a:srgbClr val="686868"/>
                </a:solidFill>
              </a:rPr>
              <a:pPr eaLnBrk="1" hangingPunct="1"/>
              <a:t>1</a:t>
            </a:fld>
            <a:endParaRPr lang="de-DE" dirty="0" smtClean="0">
              <a:solidFill>
                <a:srgbClr val="686868"/>
              </a:solidFill>
            </a:endParaRPr>
          </a:p>
        </p:txBody>
      </p:sp>
      <p:sp>
        <p:nvSpPr>
          <p:cNvPr id="3077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de-DE" dirty="0" smtClean="0">
                <a:solidFill>
                  <a:srgbClr val="686868"/>
                </a:solidFill>
              </a:rPr>
              <a:t>&gt; Standard </a:t>
            </a:r>
            <a:r>
              <a:rPr lang="de-DE" dirty="0" err="1" smtClean="0">
                <a:solidFill>
                  <a:srgbClr val="686868"/>
                </a:solidFill>
              </a:rPr>
              <a:t>presentation</a:t>
            </a:r>
            <a:r>
              <a:rPr lang="de-DE" dirty="0" smtClean="0">
                <a:solidFill>
                  <a:srgbClr val="686868"/>
                </a:solidFill>
              </a:rPr>
              <a:t> &gt; Jan. 2012</a:t>
            </a:r>
          </a:p>
        </p:txBody>
      </p:sp>
    </p:spTree>
    <p:extLst>
      <p:ext uri="{BB962C8B-B14F-4D97-AF65-F5344CB8AC3E}">
        <p14:creationId xmlns:p14="http://schemas.microsoft.com/office/powerpoint/2010/main" val="396889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59396" name="Picture 4" descr="galileo_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-60325"/>
            <a:ext cx="10566401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5003800" y="1504351"/>
            <a:ext cx="3432350" cy="7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None/>
            </a:pPr>
            <a:r>
              <a:rPr lang="de-DE" sz="10600" b="1" dirty="0">
                <a:solidFill>
                  <a:srgbClr val="FFCC00"/>
                </a:solidFill>
                <a:latin typeface="Arial Black" pitchFamily="34" charset="0"/>
              </a:rPr>
              <a:t>GCC</a:t>
            </a:r>
          </a:p>
        </p:txBody>
      </p:sp>
    </p:spTree>
    <p:extLst>
      <p:ext uri="{BB962C8B-B14F-4D97-AF65-F5344CB8AC3E}">
        <p14:creationId xmlns:p14="http://schemas.microsoft.com/office/powerpoint/2010/main" val="2804214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60420" name="Picture 4" descr="galileo02580A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288" y="4763"/>
            <a:ext cx="9793288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913589" y="651666"/>
            <a:ext cx="3946914" cy="54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None/>
            </a:pPr>
            <a:r>
              <a:rPr lang="de-DE" sz="6000" b="1" dirty="0">
                <a:solidFill>
                  <a:srgbClr val="FFCC00"/>
                </a:solidFill>
                <a:latin typeface="Arial Black" pitchFamily="34" charset="0"/>
              </a:rPr>
              <a:t>GALILEO</a:t>
            </a:r>
          </a:p>
        </p:txBody>
      </p:sp>
    </p:spTree>
    <p:extLst>
      <p:ext uri="{BB962C8B-B14F-4D97-AF65-F5344CB8AC3E}">
        <p14:creationId xmlns:p14="http://schemas.microsoft.com/office/powerpoint/2010/main" val="491201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381000"/>
            <a:ext cx="12192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037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563145-36AB-404B-94F5-818C1767B99F}" type="slidenum">
              <a:rPr lang="de-DE"/>
              <a:pPr>
                <a:defRPr/>
              </a:pPr>
              <a:t>13</a:t>
            </a:fld>
            <a:r>
              <a:rPr lang="de-DE"/>
              <a:t> </a:t>
            </a: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63493" name="Picture 4" descr="19528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352" y="-571500"/>
            <a:ext cx="10668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2096" y="3243954"/>
            <a:ext cx="3946914" cy="142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None/>
            </a:pPr>
            <a:r>
              <a:rPr lang="de-DE" sz="6000" b="1" dirty="0" smtClean="0">
                <a:solidFill>
                  <a:srgbClr val="FFCC00"/>
                </a:solidFill>
                <a:latin typeface="Arial Black" pitchFamily="34" charset="0"/>
              </a:rPr>
              <a:t>GALILEO</a:t>
            </a:r>
          </a:p>
          <a:p>
            <a:pPr algn="ctr" eaLnBrk="1" hangingPunct="1">
              <a:buNone/>
            </a:pPr>
            <a:endParaRPr lang="de-DE" sz="6000" b="1" dirty="0">
              <a:solidFill>
                <a:srgbClr val="FFCC00"/>
              </a:solidFill>
              <a:latin typeface="Arial Black" pitchFamily="34" charset="0"/>
            </a:endParaRPr>
          </a:p>
          <a:p>
            <a:pPr algn="ctr" eaLnBrk="1" hangingPunct="1">
              <a:buNone/>
            </a:pPr>
            <a:endParaRPr lang="de-DE" sz="6000" b="1" dirty="0" smtClean="0">
              <a:solidFill>
                <a:srgbClr val="FFCC00"/>
              </a:solidFill>
              <a:latin typeface="Arial Black" pitchFamily="34" charset="0"/>
            </a:endParaRPr>
          </a:p>
          <a:p>
            <a:pPr algn="ctr" eaLnBrk="1" hangingPunct="1">
              <a:buNone/>
            </a:pPr>
            <a:r>
              <a:rPr lang="de-DE" sz="6000" b="1" dirty="0" smtClean="0">
                <a:solidFill>
                  <a:srgbClr val="FFCC00"/>
                </a:solidFill>
                <a:latin typeface="Arial Black" pitchFamily="34" charset="0"/>
              </a:rPr>
              <a:t>IOV</a:t>
            </a:r>
            <a:endParaRPr lang="de-DE" sz="6000" b="1" dirty="0">
              <a:solidFill>
                <a:srgbClr val="FFCC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0339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Indonesia/</a:t>
            </a:r>
            <a:r>
              <a:rPr lang="en-GB" dirty="0" err="1" smtClean="0"/>
              <a:t>Lho‘Nga</a:t>
            </a:r>
            <a:r>
              <a:rPr lang="en-GB" dirty="0" smtClean="0"/>
              <a:t> - Pre/Post-Disaster mapping</a:t>
            </a:r>
          </a:p>
        </p:txBody>
      </p:sp>
      <p:grpSp>
        <p:nvGrpSpPr>
          <p:cNvPr id="87043" name="Group 3"/>
          <p:cNvGrpSpPr>
            <a:grpSpLocks/>
          </p:cNvGrpSpPr>
          <p:nvPr/>
        </p:nvGrpSpPr>
        <p:grpSpPr bwMode="auto">
          <a:xfrm>
            <a:off x="989013" y="1349375"/>
            <a:ext cx="7018337" cy="4849813"/>
            <a:chOff x="623" y="850"/>
            <a:chExt cx="4421" cy="3055"/>
          </a:xfrm>
        </p:grpSpPr>
        <p:pic>
          <p:nvPicPr>
            <p:cNvPr id="87047" name="Picture 4" descr="banda_aceh_pr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" y="850"/>
              <a:ext cx="4421" cy="3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8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947" y="3740"/>
              <a:ext cx="2040" cy="15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DE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IKONOS, -  January 10, 2003</a:t>
              </a:r>
            </a:p>
          </p:txBody>
        </p:sp>
      </p:grpSp>
      <p:grpSp>
        <p:nvGrpSpPr>
          <p:cNvPr id="2369542" name="Group 6"/>
          <p:cNvGrpSpPr>
            <a:grpSpLocks/>
          </p:cNvGrpSpPr>
          <p:nvPr/>
        </p:nvGrpSpPr>
        <p:grpSpPr bwMode="auto">
          <a:xfrm>
            <a:off x="989013" y="1349375"/>
            <a:ext cx="7018337" cy="4849813"/>
            <a:chOff x="623" y="850"/>
            <a:chExt cx="4421" cy="3055"/>
          </a:xfrm>
        </p:grpSpPr>
        <p:pic>
          <p:nvPicPr>
            <p:cNvPr id="87045" name="Picture 7" descr="banda_aceh_post200412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" y="850"/>
              <a:ext cx="4421" cy="3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6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840" y="3740"/>
              <a:ext cx="2154" cy="15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DE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IKONOS, -  December 29, 2004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2161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91141" name="Picture 5" descr="japan_zki_ts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549275"/>
            <a:ext cx="9356725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929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01380" name="Picture 4" descr="Satellitenbild modis_fireservice_0708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7550" y="-341313"/>
            <a:ext cx="12401550" cy="719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468313" y="5391150"/>
            <a:ext cx="45862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4000" b="1">
                <a:solidFill>
                  <a:srgbClr val="FFCC00"/>
                </a:solidFill>
                <a:latin typeface="Arial Black" pitchFamily="34" charset="0"/>
              </a:rPr>
              <a:t>MODIS 26.08.07</a:t>
            </a:r>
          </a:p>
        </p:txBody>
      </p:sp>
    </p:spTree>
    <p:extLst>
      <p:ext uri="{BB962C8B-B14F-4D97-AF65-F5344CB8AC3E}">
        <p14:creationId xmlns:p14="http://schemas.microsoft.com/office/powerpoint/2010/main" val="165294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Slide </a:t>
            </a:r>
            <a:fld id="{B045169D-79D2-4A5C-BB6A-7018D7DBA175}" type="slidenum">
              <a:rPr lang="de-DE"/>
              <a:pPr>
                <a:defRPr/>
              </a:pPr>
              <a:t>17</a:t>
            </a:fld>
            <a:r>
              <a:rPr lang="de-DE"/>
              <a:t> </a:t>
            </a:r>
          </a:p>
        </p:txBody>
      </p:sp>
      <p:sp>
        <p:nvSpPr>
          <p:cNvPr id="10342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>
              <a:latin typeface="Frutiger 45 Light" pitchFamily="34" charset="0"/>
            </a:endParaRPr>
          </a:p>
        </p:txBody>
      </p:sp>
      <p:pic>
        <p:nvPicPr>
          <p:cNvPr id="103428" name="Picture 3" descr="DLR_20100501_Louisiana_oilspill_overview_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0"/>
            <a:ext cx="4706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 Box 4"/>
          <p:cNvSpPr txBox="1">
            <a:spLocks noChangeArrowheads="1"/>
          </p:cNvSpPr>
          <p:nvPr/>
        </p:nvSpPr>
        <p:spPr bwMode="auto">
          <a:xfrm>
            <a:off x="23813" y="212725"/>
            <a:ext cx="4713342" cy="175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None/>
            </a:pPr>
            <a:r>
              <a:rPr lang="de-DE" b="1" dirty="0">
                <a:solidFill>
                  <a:srgbClr val="3399FF"/>
                </a:solidFill>
                <a:latin typeface="Frutiger 45 Light" pitchFamily="34" charset="0"/>
              </a:rPr>
              <a:t>Desaster-Monitoring</a:t>
            </a:r>
          </a:p>
          <a:p>
            <a:pPr eaLnBrk="1" hangingPunct="1">
              <a:buNone/>
            </a:pPr>
            <a:r>
              <a:rPr lang="de-DE" b="1" dirty="0" smtClean="0">
                <a:solidFill>
                  <a:srgbClr val="3399FF"/>
                </a:solidFill>
                <a:latin typeface="Frutiger 45 Light" pitchFamily="34" charset="0"/>
              </a:rPr>
              <a:t>Environmental Research</a:t>
            </a:r>
            <a:endParaRPr lang="de-DE" b="1" dirty="0">
              <a:solidFill>
                <a:srgbClr val="3399FF"/>
              </a:solidFill>
              <a:latin typeface="Frutiger 45 Light" pitchFamily="34" charset="0"/>
            </a:endParaRPr>
          </a:p>
          <a:p>
            <a:pPr eaLnBrk="1" hangingPunct="1">
              <a:buNone/>
            </a:pPr>
            <a:endParaRPr lang="de-DE" sz="2000" b="1" dirty="0">
              <a:solidFill>
                <a:schemeClr val="folHlink"/>
              </a:solidFill>
              <a:latin typeface="Frutiger 45 Light" pitchFamily="34" charset="0"/>
            </a:endParaRPr>
          </a:p>
          <a:p>
            <a:pPr eaLnBrk="1" hangingPunct="1">
              <a:buNone/>
            </a:pPr>
            <a:r>
              <a:rPr lang="de-DE" sz="2000" b="1" dirty="0" err="1" smtClean="0">
                <a:solidFill>
                  <a:schemeClr val="folHlink"/>
                </a:solidFill>
                <a:latin typeface="Frutiger 45 Light" pitchFamily="34" charset="0"/>
              </a:rPr>
              <a:t>Oil</a:t>
            </a:r>
            <a:r>
              <a:rPr lang="de-DE" sz="2000" b="1" dirty="0" smtClean="0">
                <a:solidFill>
                  <a:schemeClr val="folHlink"/>
                </a:solidFill>
                <a:latin typeface="Frutiger 45 Light" pitchFamily="34" charset="0"/>
              </a:rPr>
              <a:t> </a:t>
            </a:r>
            <a:r>
              <a:rPr lang="de-DE" sz="2000" b="1" dirty="0" err="1" smtClean="0">
                <a:solidFill>
                  <a:schemeClr val="folHlink"/>
                </a:solidFill>
                <a:latin typeface="Frutiger 45 Light" pitchFamily="34" charset="0"/>
              </a:rPr>
              <a:t>catastrophy</a:t>
            </a:r>
            <a:r>
              <a:rPr lang="de-DE" sz="2000" b="1" dirty="0" smtClean="0">
                <a:solidFill>
                  <a:schemeClr val="folHlink"/>
                </a:solidFill>
                <a:latin typeface="Frutiger 45 Light" pitchFamily="34" charset="0"/>
              </a:rPr>
              <a:t> </a:t>
            </a:r>
            <a:r>
              <a:rPr lang="de-DE" sz="2000" b="1" dirty="0">
                <a:solidFill>
                  <a:schemeClr val="folHlink"/>
                </a:solidFill>
                <a:latin typeface="Frutiger 45 Light" pitchFamily="34" charset="0"/>
              </a:rPr>
              <a:t>“</a:t>
            </a:r>
            <a:r>
              <a:rPr lang="de-DE" sz="2000" b="1" dirty="0" err="1">
                <a:solidFill>
                  <a:schemeClr val="folHlink"/>
                </a:solidFill>
                <a:latin typeface="Frutiger 45 Light" pitchFamily="34" charset="0"/>
              </a:rPr>
              <a:t>Deepwater</a:t>
            </a:r>
            <a:r>
              <a:rPr lang="de-DE" sz="2000" b="1" dirty="0">
                <a:solidFill>
                  <a:schemeClr val="folHlink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folHlink"/>
                </a:solidFill>
                <a:latin typeface="Frutiger 45 Light" pitchFamily="34" charset="0"/>
              </a:rPr>
              <a:t>Horizon</a:t>
            </a:r>
            <a:r>
              <a:rPr lang="de-DE" sz="2000" b="1" dirty="0">
                <a:solidFill>
                  <a:schemeClr val="folHlink"/>
                </a:solidFill>
                <a:latin typeface="Frutiger 45 Light" pitchFamily="34" charset="0"/>
              </a:rPr>
              <a:t>”</a:t>
            </a:r>
          </a:p>
          <a:p>
            <a:pPr eaLnBrk="1" hangingPunct="1">
              <a:buNone/>
            </a:pPr>
            <a:r>
              <a:rPr lang="de-DE" sz="2000" b="1" dirty="0" err="1">
                <a:solidFill>
                  <a:schemeClr val="folHlink"/>
                </a:solidFill>
                <a:latin typeface="Frutiger 45 Light" pitchFamily="34" charset="0"/>
              </a:rPr>
              <a:t>Gulf</a:t>
            </a:r>
            <a:r>
              <a:rPr lang="de-DE" sz="2000" b="1" dirty="0">
                <a:solidFill>
                  <a:schemeClr val="folHlink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folHlink"/>
                </a:solidFill>
                <a:latin typeface="Frutiger 45 Light" pitchFamily="34" charset="0"/>
              </a:rPr>
              <a:t>of</a:t>
            </a:r>
            <a:r>
              <a:rPr lang="de-DE" sz="2000" b="1" dirty="0">
                <a:solidFill>
                  <a:schemeClr val="folHlink"/>
                </a:solidFill>
                <a:latin typeface="Frutiger 45 Light" pitchFamily="34" charset="0"/>
              </a:rPr>
              <a:t> Mexico</a:t>
            </a:r>
          </a:p>
        </p:txBody>
      </p:sp>
      <p:sp>
        <p:nvSpPr>
          <p:cNvPr id="103430" name="AutoShape 5"/>
          <p:cNvSpPr>
            <a:spLocks/>
          </p:cNvSpPr>
          <p:nvPr/>
        </p:nvSpPr>
        <p:spPr bwMode="auto">
          <a:xfrm>
            <a:off x="2312988" y="3644900"/>
            <a:ext cx="1511300" cy="358775"/>
          </a:xfrm>
          <a:prstGeom prst="callout1">
            <a:avLst>
              <a:gd name="adj1" fmla="val 31856"/>
              <a:gd name="adj2" fmla="val 105042"/>
              <a:gd name="adj3" fmla="val -169468"/>
              <a:gd name="adj4" fmla="val 251574"/>
            </a:avLst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buNone/>
            </a:pPr>
            <a:r>
              <a:rPr lang="de-DE" sz="1600" b="1" dirty="0">
                <a:solidFill>
                  <a:srgbClr val="FF3300"/>
                </a:solidFill>
                <a:latin typeface="Frutiger 45 Light" pitchFamily="34" charset="0"/>
              </a:rPr>
              <a:t>1. May 2010</a:t>
            </a:r>
          </a:p>
        </p:txBody>
      </p:sp>
      <p:sp>
        <p:nvSpPr>
          <p:cNvPr id="103431" name="AutoShape 6"/>
          <p:cNvSpPr>
            <a:spLocks/>
          </p:cNvSpPr>
          <p:nvPr/>
        </p:nvSpPr>
        <p:spPr bwMode="auto">
          <a:xfrm>
            <a:off x="2097088" y="4292600"/>
            <a:ext cx="1727200" cy="358775"/>
          </a:xfrm>
          <a:prstGeom prst="callout1">
            <a:avLst>
              <a:gd name="adj1" fmla="val 31856"/>
              <a:gd name="adj2" fmla="val 104412"/>
              <a:gd name="adj3" fmla="val -111949"/>
              <a:gd name="adj4" fmla="val 229412"/>
            </a:avLst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buNone/>
            </a:pPr>
            <a:r>
              <a:rPr lang="de-DE" sz="1600" b="1">
                <a:solidFill>
                  <a:srgbClr val="FF9900"/>
                </a:solidFill>
                <a:latin typeface="Frutiger 45 Light" pitchFamily="34" charset="0"/>
              </a:rPr>
              <a:t>30. April 2010</a:t>
            </a:r>
          </a:p>
        </p:txBody>
      </p:sp>
      <p:sp>
        <p:nvSpPr>
          <p:cNvPr id="103432" name="AutoShape 7"/>
          <p:cNvSpPr>
            <a:spLocks/>
          </p:cNvSpPr>
          <p:nvPr/>
        </p:nvSpPr>
        <p:spPr bwMode="auto">
          <a:xfrm>
            <a:off x="2168525" y="4941888"/>
            <a:ext cx="1655763" cy="358775"/>
          </a:xfrm>
          <a:prstGeom prst="callout1">
            <a:avLst>
              <a:gd name="adj1" fmla="val 31856"/>
              <a:gd name="adj2" fmla="val 104602"/>
              <a:gd name="adj3" fmla="val -100444"/>
              <a:gd name="adj4" fmla="val 300769"/>
            </a:avLst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buNone/>
            </a:pPr>
            <a:r>
              <a:rPr lang="de-DE" sz="1600" b="1">
                <a:solidFill>
                  <a:srgbClr val="FFFF00"/>
                </a:solidFill>
                <a:latin typeface="Frutiger 45 Light" pitchFamily="34" charset="0"/>
              </a:rPr>
              <a:t>30. April 2010</a:t>
            </a:r>
          </a:p>
        </p:txBody>
      </p:sp>
      <p:sp>
        <p:nvSpPr>
          <p:cNvPr id="103433" name="Text Box 8"/>
          <p:cNvSpPr txBox="1">
            <a:spLocks noChangeArrowheads="1"/>
          </p:cNvSpPr>
          <p:nvPr/>
        </p:nvSpPr>
        <p:spPr bwMode="auto">
          <a:xfrm>
            <a:off x="107950" y="2200275"/>
            <a:ext cx="3743325" cy="75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5238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238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238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238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238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23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23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23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23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None/>
            </a:pPr>
            <a:r>
              <a:rPr lang="de-DE" sz="1600" dirty="0" err="1" smtClean="0">
                <a:solidFill>
                  <a:schemeClr val="folHlink"/>
                </a:solidFill>
                <a:latin typeface="Frutiger 45 Light" pitchFamily="34" charset="0"/>
              </a:rPr>
              <a:t>Oil</a:t>
            </a:r>
            <a:r>
              <a:rPr lang="de-DE" sz="1600" dirty="0" smtClean="0">
                <a:solidFill>
                  <a:schemeClr val="folHlink"/>
                </a:solidFill>
                <a:latin typeface="Frutiger 45 Light" pitchFamily="34" charset="0"/>
              </a:rPr>
              <a:t> </a:t>
            </a:r>
            <a:r>
              <a:rPr lang="de-DE" sz="1600" dirty="0" err="1" smtClean="0">
                <a:solidFill>
                  <a:schemeClr val="folHlink"/>
                </a:solidFill>
                <a:latin typeface="Frutiger 45 Light" pitchFamily="34" charset="0"/>
              </a:rPr>
              <a:t>detection</a:t>
            </a:r>
            <a:r>
              <a:rPr lang="de-DE" sz="1600" dirty="0">
                <a:solidFill>
                  <a:schemeClr val="folHlink"/>
                </a:solidFill>
                <a:latin typeface="Frutiger 45 Light" pitchFamily="34" charset="0"/>
              </a:rPr>
              <a:t>:	</a:t>
            </a:r>
            <a:r>
              <a:rPr lang="de-DE" sz="1600" dirty="0" err="1">
                <a:solidFill>
                  <a:schemeClr val="folHlink"/>
                </a:solidFill>
                <a:latin typeface="Frutiger 45 Light" pitchFamily="34" charset="0"/>
              </a:rPr>
              <a:t>TerraSAR</a:t>
            </a:r>
            <a:r>
              <a:rPr lang="de-DE" sz="1600" dirty="0">
                <a:solidFill>
                  <a:schemeClr val="folHlink"/>
                </a:solidFill>
                <a:latin typeface="Frutiger 45 Light" pitchFamily="34" charset="0"/>
              </a:rPr>
              <a:t>-X (</a:t>
            </a:r>
            <a:r>
              <a:rPr lang="de-DE" sz="1600" dirty="0" err="1">
                <a:solidFill>
                  <a:schemeClr val="folHlink"/>
                </a:solidFill>
                <a:latin typeface="Frutiger 45 Light" pitchFamily="34" charset="0"/>
              </a:rPr>
              <a:t>ScanSAR</a:t>
            </a:r>
            <a:r>
              <a:rPr lang="de-DE" sz="1600" dirty="0">
                <a:solidFill>
                  <a:schemeClr val="folHlink"/>
                </a:solidFill>
                <a:latin typeface="Frutiger 45 Light" pitchFamily="34" charset="0"/>
              </a:rPr>
              <a:t>)</a:t>
            </a:r>
          </a:p>
          <a:p>
            <a:pPr eaLnBrk="1" hangingPunct="1">
              <a:buNone/>
            </a:pPr>
            <a:r>
              <a:rPr lang="de-DE" sz="1600" dirty="0" smtClean="0">
                <a:solidFill>
                  <a:schemeClr val="folHlink"/>
                </a:solidFill>
                <a:latin typeface="Frutiger 45 Light" pitchFamily="34" charset="0"/>
              </a:rPr>
              <a:t>Background </a:t>
            </a:r>
            <a:r>
              <a:rPr lang="de-DE" sz="1600" dirty="0" err="1" smtClean="0">
                <a:solidFill>
                  <a:schemeClr val="folHlink"/>
                </a:solidFill>
                <a:latin typeface="Frutiger 45 Light" pitchFamily="34" charset="0"/>
              </a:rPr>
              <a:t>image</a:t>
            </a:r>
            <a:r>
              <a:rPr lang="de-DE" sz="1600" dirty="0" smtClean="0">
                <a:solidFill>
                  <a:schemeClr val="folHlink"/>
                </a:solidFill>
                <a:latin typeface="Frutiger 45 Light" pitchFamily="34" charset="0"/>
              </a:rPr>
              <a:t>:</a:t>
            </a:r>
            <a:r>
              <a:rPr lang="de-DE" sz="1600" dirty="0">
                <a:solidFill>
                  <a:schemeClr val="folHlink"/>
                </a:solidFill>
                <a:latin typeface="Frutiger 45 Light" pitchFamily="34" charset="0"/>
              </a:rPr>
              <a:t>	</a:t>
            </a:r>
            <a:r>
              <a:rPr lang="de-DE" sz="1600" dirty="0" err="1">
                <a:solidFill>
                  <a:schemeClr val="folHlink"/>
                </a:solidFill>
                <a:latin typeface="Frutiger 45 Light" pitchFamily="34" charset="0"/>
              </a:rPr>
              <a:t>Landsat</a:t>
            </a:r>
            <a:r>
              <a:rPr lang="de-DE" sz="1600" dirty="0">
                <a:solidFill>
                  <a:schemeClr val="folHlink"/>
                </a:solidFill>
                <a:latin typeface="Frutiger 45 Light" pitchFamily="34" charset="0"/>
              </a:rPr>
              <a:t> 7 ETM</a:t>
            </a:r>
          </a:p>
        </p:txBody>
      </p:sp>
      <p:pic>
        <p:nvPicPr>
          <p:cNvPr id="103434" name="Picture 9" descr="zki_logo_en_45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308725"/>
            <a:ext cx="34194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5" name="Picture 10" descr="dlr-in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35688"/>
            <a:ext cx="6492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4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06500" name="Picture 4" descr="Tandem-X_interg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" y="-100013"/>
            <a:ext cx="9713913" cy="701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575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242888"/>
            <a:ext cx="10793413" cy="7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323850" y="5106988"/>
            <a:ext cx="8969375" cy="58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None/>
            </a:pPr>
            <a:r>
              <a:rPr lang="de-DE" sz="7200" b="1" dirty="0" err="1">
                <a:solidFill>
                  <a:srgbClr val="FFCC00"/>
                </a:solidFill>
                <a:latin typeface="Arial Black" pitchFamily="34" charset="0"/>
              </a:rPr>
              <a:t>TanDEM</a:t>
            </a:r>
            <a:r>
              <a:rPr lang="de-DE" sz="7200" b="1" dirty="0">
                <a:solidFill>
                  <a:srgbClr val="FFCC00"/>
                </a:solidFill>
                <a:latin typeface="Arial Black" pitchFamily="34" charset="0"/>
              </a:rPr>
              <a:t>-X </a:t>
            </a:r>
          </a:p>
        </p:txBody>
      </p:sp>
    </p:spTree>
    <p:extLst>
      <p:ext uri="{BB962C8B-B14F-4D97-AF65-F5344CB8AC3E}">
        <p14:creationId xmlns:p14="http://schemas.microsoft.com/office/powerpoint/2010/main" val="2965122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90600" y="1905000"/>
            <a:ext cx="7772400" cy="1092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GB" smtClean="0">
                <a:solidFill>
                  <a:srgbClr val="000000"/>
                </a:solidFill>
                <a:cs typeface="Arial" charset="0"/>
                <a:sym typeface="Arial" charset="0"/>
              </a:rPr>
              <a:t>DLR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GB" smtClean="0">
                <a:solidFill>
                  <a:srgbClr val="000000"/>
                </a:solidFill>
                <a:cs typeface="Arial" charset="0"/>
                <a:sym typeface="Arial" charset="0"/>
              </a:rPr>
              <a:t>German Aerospace Center</a:t>
            </a:r>
            <a:br>
              <a:rPr lang="en-GB" smtClean="0">
                <a:solidFill>
                  <a:srgbClr val="000000"/>
                </a:solidFill>
                <a:cs typeface="Arial" charset="0"/>
                <a:sym typeface="Arial" charset="0"/>
              </a:rPr>
            </a:br>
            <a:endParaRPr lang="en-GB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pic>
        <p:nvPicPr>
          <p:cNvPr id="12291" name="Picture 46" descr="Bereichsbilder_Tite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068638"/>
            <a:ext cx="7769225" cy="1284287"/>
          </a:xfrm>
          <a:noFill/>
        </p:spPr>
      </p:pic>
      <p:sp>
        <p:nvSpPr>
          <p:cNvPr id="12292" name="Rectangle 17"/>
          <p:cNvSpPr>
            <a:spLocks noChangeArrowheads="1"/>
          </p:cNvSpPr>
          <p:nvPr/>
        </p:nvSpPr>
        <p:spPr bwMode="auto">
          <a:xfrm>
            <a:off x="971550" y="4652963"/>
            <a:ext cx="77724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85750" indent="-285750" algn="l" eaLnBrk="0" hangingPunct="0">
              <a:buFont typeface="Symbol" pitchFamily="18" charset="2"/>
              <a:buChar char="-"/>
            </a:pPr>
            <a:r>
              <a:rPr lang="en-GB" sz="1800" dirty="0">
                <a:solidFill>
                  <a:srgbClr val="000000"/>
                </a:solidFill>
                <a:sym typeface="Arial" charset="0"/>
              </a:rPr>
              <a:t>Research Institution</a:t>
            </a:r>
          </a:p>
          <a:p>
            <a:pPr marL="285750" indent="-285750" algn="l" eaLnBrk="0" hangingPunct="0">
              <a:buFont typeface="Symbol" pitchFamily="18" charset="2"/>
              <a:buChar char="-"/>
            </a:pPr>
            <a:r>
              <a:rPr lang="en-GB" sz="1800" dirty="0">
                <a:solidFill>
                  <a:srgbClr val="000000"/>
                </a:solidFill>
                <a:sym typeface="Arial" charset="0"/>
              </a:rPr>
              <a:t>Space Agency</a:t>
            </a:r>
          </a:p>
          <a:p>
            <a:pPr marL="285750" indent="-285750" algn="l" eaLnBrk="0" hangingPunct="0">
              <a:buFont typeface="Symbol" pitchFamily="18" charset="2"/>
              <a:buChar char="-"/>
            </a:pPr>
            <a:r>
              <a:rPr lang="en-GB" sz="1800" dirty="0">
                <a:solidFill>
                  <a:srgbClr val="000000"/>
                </a:solidFill>
                <a:sym typeface="Arial" charset="0"/>
              </a:rPr>
              <a:t>Project Management Agency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Standard presentation &gt; Jan. 2012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2472557-09D5-4963-8EC6-B344159E914B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49637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 &gt;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381750"/>
            <a:ext cx="2133600" cy="1492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Folie </a:t>
            </a:r>
            <a:fld id="{20F06D41-48E0-47C5-8813-1A92FAE4CD94}" type="slidenum">
              <a:rPr lang="de-DE"/>
              <a:pPr>
                <a:defRPr/>
              </a:pPr>
              <a:t>20</a:t>
            </a:fld>
            <a:endParaRPr lang="de-DE"/>
          </a:p>
        </p:txBody>
      </p:sp>
      <p:sp>
        <p:nvSpPr>
          <p:cNvPr id="1105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10598" name="Picture 4" descr="Merapi_1_Hires kl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76200"/>
            <a:ext cx="9356726" cy="753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4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3489325" y="1724025"/>
            <a:ext cx="2012950" cy="708025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5553075" y="1733550"/>
            <a:ext cx="1282700" cy="681038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6891338" y="1733550"/>
            <a:ext cx="1739900" cy="681038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CCFF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2298885" name="Rectangle 5"/>
          <p:cNvSpPr>
            <a:spLocks noChangeArrowheads="1"/>
          </p:cNvSpPr>
          <p:nvPr/>
        </p:nvSpPr>
        <p:spPr bwMode="auto">
          <a:xfrm>
            <a:off x="1430338" y="1711325"/>
            <a:ext cx="1993900" cy="7207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marL="182563" indent="-182563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11622" name="Line 6"/>
          <p:cNvSpPr>
            <a:spLocks noChangeShapeType="1"/>
          </p:cNvSpPr>
          <p:nvPr/>
        </p:nvSpPr>
        <p:spPr bwMode="auto">
          <a:xfrm>
            <a:off x="279400" y="2508250"/>
            <a:ext cx="7581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298887" name="Rectangle 7"/>
          <p:cNvSpPr>
            <a:spLocks noChangeArrowheads="1"/>
          </p:cNvSpPr>
          <p:nvPr/>
        </p:nvSpPr>
        <p:spPr bwMode="auto">
          <a:xfrm>
            <a:off x="3530600" y="1787525"/>
            <a:ext cx="560388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88" name="Rectangle 8"/>
          <p:cNvSpPr>
            <a:spLocks noChangeArrowheads="1"/>
          </p:cNvSpPr>
          <p:nvPr/>
        </p:nvSpPr>
        <p:spPr bwMode="auto">
          <a:xfrm>
            <a:off x="4151313" y="1787525"/>
            <a:ext cx="280987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89" name="Rectangle 9"/>
          <p:cNvSpPr>
            <a:spLocks noChangeArrowheads="1"/>
          </p:cNvSpPr>
          <p:nvPr/>
        </p:nvSpPr>
        <p:spPr bwMode="auto">
          <a:xfrm>
            <a:off x="4491038" y="1787525"/>
            <a:ext cx="590550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0" name="Rectangle 10"/>
          <p:cNvSpPr>
            <a:spLocks noChangeArrowheads="1"/>
          </p:cNvSpPr>
          <p:nvPr/>
        </p:nvSpPr>
        <p:spPr bwMode="auto">
          <a:xfrm>
            <a:off x="5130800" y="1787525"/>
            <a:ext cx="311150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1" name="Rectangle 11"/>
          <p:cNvSpPr>
            <a:spLocks noChangeArrowheads="1"/>
          </p:cNvSpPr>
          <p:nvPr/>
        </p:nvSpPr>
        <p:spPr bwMode="auto">
          <a:xfrm>
            <a:off x="5575300" y="1787525"/>
            <a:ext cx="319088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2" name="Rectangle 12"/>
          <p:cNvSpPr>
            <a:spLocks noChangeArrowheads="1"/>
          </p:cNvSpPr>
          <p:nvPr/>
        </p:nvSpPr>
        <p:spPr bwMode="auto">
          <a:xfrm>
            <a:off x="5964238" y="1787525"/>
            <a:ext cx="404812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3" name="Rectangle 13"/>
          <p:cNvSpPr>
            <a:spLocks noChangeArrowheads="1"/>
          </p:cNvSpPr>
          <p:nvPr/>
        </p:nvSpPr>
        <p:spPr bwMode="auto">
          <a:xfrm>
            <a:off x="6911975" y="1787525"/>
            <a:ext cx="176213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4" name="Rectangle 14"/>
          <p:cNvSpPr>
            <a:spLocks noChangeArrowheads="1"/>
          </p:cNvSpPr>
          <p:nvPr/>
        </p:nvSpPr>
        <p:spPr bwMode="auto">
          <a:xfrm>
            <a:off x="7146925" y="1789113"/>
            <a:ext cx="185738" cy="585787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5" name="Rectangle 15"/>
          <p:cNvSpPr>
            <a:spLocks noChangeArrowheads="1"/>
          </p:cNvSpPr>
          <p:nvPr/>
        </p:nvSpPr>
        <p:spPr bwMode="auto">
          <a:xfrm>
            <a:off x="6450013" y="1787525"/>
            <a:ext cx="309562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6" name="Rectangle 16"/>
          <p:cNvSpPr>
            <a:spLocks noChangeArrowheads="1"/>
          </p:cNvSpPr>
          <p:nvPr/>
        </p:nvSpPr>
        <p:spPr bwMode="auto">
          <a:xfrm>
            <a:off x="1325563" y="1787525"/>
            <a:ext cx="560387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7" name="Rectangle 17"/>
          <p:cNvSpPr>
            <a:spLocks noChangeArrowheads="1"/>
          </p:cNvSpPr>
          <p:nvPr/>
        </p:nvSpPr>
        <p:spPr bwMode="auto">
          <a:xfrm>
            <a:off x="1946275" y="1787525"/>
            <a:ext cx="280988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8" name="Rectangle 18"/>
          <p:cNvSpPr>
            <a:spLocks noChangeArrowheads="1"/>
          </p:cNvSpPr>
          <p:nvPr/>
        </p:nvSpPr>
        <p:spPr bwMode="auto">
          <a:xfrm>
            <a:off x="2425700" y="1787525"/>
            <a:ext cx="590550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899" name="Rectangle 19"/>
          <p:cNvSpPr>
            <a:spLocks noChangeArrowheads="1"/>
          </p:cNvSpPr>
          <p:nvPr/>
        </p:nvSpPr>
        <p:spPr bwMode="auto">
          <a:xfrm>
            <a:off x="3065463" y="1787525"/>
            <a:ext cx="311150" cy="585788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900" name="Rectangle 20"/>
          <p:cNvSpPr>
            <a:spLocks noChangeArrowheads="1"/>
          </p:cNvSpPr>
          <p:nvPr/>
        </p:nvSpPr>
        <p:spPr bwMode="auto">
          <a:xfrm>
            <a:off x="7381875" y="1789113"/>
            <a:ext cx="185738" cy="585787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901" name="Rectangle 21"/>
          <p:cNvSpPr>
            <a:spLocks noChangeArrowheads="1"/>
          </p:cNvSpPr>
          <p:nvPr/>
        </p:nvSpPr>
        <p:spPr bwMode="auto">
          <a:xfrm>
            <a:off x="7635875" y="1789113"/>
            <a:ext cx="185738" cy="585787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902" name="Rectangle 22"/>
          <p:cNvSpPr>
            <a:spLocks noChangeArrowheads="1"/>
          </p:cNvSpPr>
          <p:nvPr/>
        </p:nvSpPr>
        <p:spPr bwMode="auto">
          <a:xfrm>
            <a:off x="7881938" y="1789113"/>
            <a:ext cx="455612" cy="585787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903" name="Rectangle 23"/>
          <p:cNvSpPr>
            <a:spLocks noChangeArrowheads="1"/>
          </p:cNvSpPr>
          <p:nvPr/>
        </p:nvSpPr>
        <p:spPr bwMode="auto">
          <a:xfrm>
            <a:off x="8401050" y="1789113"/>
            <a:ext cx="185738" cy="585787"/>
          </a:xfrm>
          <a:prstGeom prst="rect">
            <a:avLst/>
          </a:prstGeom>
          <a:solidFill>
            <a:srgbClr val="EAEAE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11640" name="Rectangle 24"/>
          <p:cNvSpPr>
            <a:spLocks noChangeArrowheads="1"/>
          </p:cNvSpPr>
          <p:nvPr/>
        </p:nvSpPr>
        <p:spPr bwMode="auto">
          <a:xfrm>
            <a:off x="573088" y="1693863"/>
            <a:ext cx="787400" cy="738187"/>
          </a:xfrm>
          <a:prstGeom prst="rect">
            <a:avLst/>
          </a:prstGeom>
          <a:solidFill>
            <a:srgbClr val="0099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DE"/>
          </a:p>
        </p:txBody>
      </p:sp>
      <p:sp>
        <p:nvSpPr>
          <p:cNvPr id="111641" name="Rectangle 25"/>
          <p:cNvSpPr>
            <a:spLocks noGrp="1" noChangeArrowheads="1"/>
          </p:cNvSpPr>
          <p:nvPr>
            <p:ph type="title"/>
          </p:nvPr>
        </p:nvSpPr>
        <p:spPr>
          <a:xfrm>
            <a:off x="684213" y="836613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General Outline of the Data Acquisition Plan</a:t>
            </a:r>
          </a:p>
        </p:txBody>
      </p:sp>
      <p:sp>
        <p:nvSpPr>
          <p:cNvPr id="2298906" name="Rectangle 26"/>
          <p:cNvSpPr>
            <a:spLocks noChangeArrowheads="1"/>
          </p:cNvSpPr>
          <p:nvPr/>
        </p:nvSpPr>
        <p:spPr bwMode="auto">
          <a:xfrm>
            <a:off x="1435100" y="2573338"/>
            <a:ext cx="1993900" cy="35020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lnSpc>
                <a:spcPct val="110000"/>
              </a:lnSpc>
              <a:spcAft>
                <a:spcPct val="20000"/>
              </a:spcAft>
              <a:buNone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 global DEM acquisition with small baselines</a:t>
            </a:r>
          </a:p>
          <a:p>
            <a:pPr algn="ctr">
              <a:buNone/>
              <a:defRPr/>
            </a:pPr>
            <a:r>
              <a:rPr lang="en-US" sz="1800">
                <a:solidFill>
                  <a:srgbClr val="B2B2B2"/>
                </a:solidFill>
                <a:latin typeface="Arial" charset="0"/>
              </a:rPr>
              <a:t>+</a:t>
            </a:r>
          </a:p>
          <a:p>
            <a:pPr algn="ctr">
              <a:buNone/>
              <a:defRPr/>
            </a:pPr>
            <a:r>
              <a:rPr lang="en-US" sz="1800">
                <a:solidFill>
                  <a:srgbClr val="B2B2B2"/>
                </a:solidFill>
                <a:latin typeface="Arial" charset="0"/>
              </a:rPr>
              <a:t>acquisition of scientific radar data products</a:t>
            </a:r>
          </a:p>
        </p:txBody>
      </p:sp>
      <p:sp>
        <p:nvSpPr>
          <p:cNvPr id="2298907" name="Rectangle 27"/>
          <p:cNvSpPr>
            <a:spLocks noChangeArrowheads="1"/>
          </p:cNvSpPr>
          <p:nvPr/>
        </p:nvSpPr>
        <p:spPr bwMode="auto">
          <a:xfrm>
            <a:off x="3486150" y="2565400"/>
            <a:ext cx="2012950" cy="3521075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lnSpc>
                <a:spcPct val="110000"/>
              </a:lnSpc>
              <a:spcAft>
                <a:spcPct val="20000"/>
              </a:spcAft>
              <a:buNone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 global DEM acquisition with scaled baselines</a:t>
            </a:r>
          </a:p>
          <a:p>
            <a:pPr algn="ctr">
              <a:buNone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</a:t>
            </a:r>
          </a:p>
          <a:p>
            <a:pPr algn="ctr">
              <a:buNone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acquisition of scientific radar data products</a:t>
            </a:r>
          </a:p>
        </p:txBody>
      </p:sp>
      <p:sp>
        <p:nvSpPr>
          <p:cNvPr id="2298908" name="Rectangle 28"/>
          <p:cNvSpPr>
            <a:spLocks noChangeArrowheads="1"/>
          </p:cNvSpPr>
          <p:nvPr/>
        </p:nvSpPr>
        <p:spPr bwMode="auto">
          <a:xfrm>
            <a:off x="571500" y="2584450"/>
            <a:ext cx="787400" cy="3502025"/>
          </a:xfrm>
          <a:prstGeom prst="rect">
            <a:avLst/>
          </a:prstGeom>
          <a:solidFill>
            <a:srgbClr val="0099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0000" tIns="46800" rIns="90000" bIns="46800" anchor="ctr" anchorCtr="1"/>
          <a:lstStyle/>
          <a:p>
            <a:pPr algn="ctr">
              <a:buNone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Commissioning Phase</a:t>
            </a:r>
          </a:p>
        </p:txBody>
      </p:sp>
      <p:sp>
        <p:nvSpPr>
          <p:cNvPr id="2298909" name="Rectangle 29"/>
          <p:cNvSpPr>
            <a:spLocks noChangeArrowheads="1"/>
          </p:cNvSpPr>
          <p:nvPr/>
        </p:nvSpPr>
        <p:spPr bwMode="auto">
          <a:xfrm>
            <a:off x="5549900" y="2574925"/>
            <a:ext cx="1282700" cy="3511550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additional DEM data takes</a:t>
            </a:r>
            <a:b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for difficult terrain</a:t>
            </a:r>
          </a:p>
          <a:p>
            <a:pPr algn="ctr">
              <a:lnSpc>
                <a:spcPct val="100000"/>
              </a:lnSpc>
              <a:buNone/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and filling-in of possible gaps</a:t>
            </a:r>
          </a:p>
          <a:p>
            <a:pPr algn="ctr">
              <a:lnSpc>
                <a:spcPct val="100000"/>
              </a:lnSpc>
              <a:buNone/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</a:p>
          <a:p>
            <a:pPr algn="ctr">
              <a:lnSpc>
                <a:spcPct val="100000"/>
              </a:lnSpc>
              <a:buNone/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radar data products</a:t>
            </a:r>
          </a:p>
          <a:p>
            <a:pPr algn="ctr">
              <a:lnSpc>
                <a:spcPct val="100000"/>
              </a:lnSpc>
              <a:buNone/>
              <a:defRPr/>
            </a:pPr>
            <a:endParaRPr 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910" name="Rectangle 30"/>
          <p:cNvSpPr>
            <a:spLocks noChangeArrowheads="1"/>
          </p:cNvSpPr>
          <p:nvPr/>
        </p:nvSpPr>
        <p:spPr bwMode="auto">
          <a:xfrm>
            <a:off x="6896100" y="2586038"/>
            <a:ext cx="1739900" cy="3500437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CCFF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 anchorCtr="1"/>
          <a:lstStyle/>
          <a:p>
            <a:pPr algn="ctr">
              <a:lnSpc>
                <a:spcPct val="110000"/>
              </a:lnSpc>
              <a:buNone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radar data products and customized DEMs</a:t>
            </a:r>
          </a:p>
          <a:p>
            <a:pPr algn="ctr">
              <a:buNone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with large interferometric baselines</a:t>
            </a:r>
          </a:p>
          <a:p>
            <a:pPr algn="ctr">
              <a:buNone/>
              <a:defRPr/>
            </a:pP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2298911" name="Text Box 31"/>
          <p:cNvSpPr txBox="1">
            <a:spLocks noChangeArrowheads="1"/>
          </p:cNvSpPr>
          <p:nvPr/>
        </p:nvSpPr>
        <p:spPr bwMode="auto">
          <a:xfrm>
            <a:off x="8737600" y="2143125"/>
            <a:ext cx="257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</a:t>
            </a:r>
          </a:p>
        </p:txBody>
      </p:sp>
      <p:sp>
        <p:nvSpPr>
          <p:cNvPr id="111648" name="Line 32"/>
          <p:cNvSpPr>
            <a:spLocks noChangeShapeType="1"/>
          </p:cNvSpPr>
          <p:nvPr/>
        </p:nvSpPr>
        <p:spPr bwMode="auto">
          <a:xfrm>
            <a:off x="7848600" y="2511425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111649" name="Line 33"/>
          <p:cNvSpPr>
            <a:spLocks noChangeShapeType="1"/>
          </p:cNvSpPr>
          <p:nvPr/>
        </p:nvSpPr>
        <p:spPr bwMode="auto">
          <a:xfrm>
            <a:off x="533400" y="1412875"/>
            <a:ext cx="0" cy="4857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111650" name="Line 34"/>
          <p:cNvSpPr>
            <a:spLocks noChangeShapeType="1"/>
          </p:cNvSpPr>
          <p:nvPr/>
        </p:nvSpPr>
        <p:spPr bwMode="auto">
          <a:xfrm>
            <a:off x="1397000" y="1433513"/>
            <a:ext cx="0" cy="4837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111651" name="Line 35"/>
          <p:cNvSpPr>
            <a:spLocks noChangeShapeType="1"/>
          </p:cNvSpPr>
          <p:nvPr/>
        </p:nvSpPr>
        <p:spPr bwMode="auto">
          <a:xfrm>
            <a:off x="6858000" y="1433513"/>
            <a:ext cx="0" cy="4837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111652" name="Line 36"/>
          <p:cNvSpPr>
            <a:spLocks noChangeShapeType="1"/>
          </p:cNvSpPr>
          <p:nvPr/>
        </p:nvSpPr>
        <p:spPr bwMode="auto">
          <a:xfrm>
            <a:off x="3454400" y="1433513"/>
            <a:ext cx="0" cy="4837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111653" name="Line 37"/>
          <p:cNvSpPr>
            <a:spLocks noChangeShapeType="1"/>
          </p:cNvSpPr>
          <p:nvPr/>
        </p:nvSpPr>
        <p:spPr bwMode="auto">
          <a:xfrm>
            <a:off x="5524500" y="1433513"/>
            <a:ext cx="0" cy="4837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298918" name="Text Box 38"/>
          <p:cNvSpPr txBox="1">
            <a:spLocks noChangeArrowheads="1"/>
          </p:cNvSpPr>
          <p:nvPr/>
        </p:nvSpPr>
        <p:spPr bwMode="auto">
          <a:xfrm>
            <a:off x="1839116" y="1841500"/>
            <a:ext cx="922345" cy="42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buNone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 year</a:t>
            </a:r>
          </a:p>
        </p:txBody>
      </p:sp>
      <p:sp>
        <p:nvSpPr>
          <p:cNvPr id="2298919" name="Rectangle 39"/>
          <p:cNvSpPr>
            <a:spLocks noChangeArrowheads="1"/>
          </p:cNvSpPr>
          <p:nvPr/>
        </p:nvSpPr>
        <p:spPr bwMode="auto">
          <a:xfrm>
            <a:off x="4029866" y="1841500"/>
            <a:ext cx="922345" cy="42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buNone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 year</a:t>
            </a:r>
          </a:p>
        </p:txBody>
      </p:sp>
      <p:sp>
        <p:nvSpPr>
          <p:cNvPr id="2298920" name="Rectangle 40"/>
          <p:cNvSpPr>
            <a:spLocks noChangeArrowheads="1"/>
          </p:cNvSpPr>
          <p:nvPr/>
        </p:nvSpPr>
        <p:spPr bwMode="auto">
          <a:xfrm>
            <a:off x="5526535" y="1841500"/>
            <a:ext cx="1321493" cy="42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buNone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6 months</a:t>
            </a:r>
          </a:p>
        </p:txBody>
      </p:sp>
      <p:sp>
        <p:nvSpPr>
          <p:cNvPr id="2298921" name="Rectangle 41"/>
          <p:cNvSpPr>
            <a:spLocks noChangeArrowheads="1"/>
          </p:cNvSpPr>
          <p:nvPr/>
        </p:nvSpPr>
        <p:spPr bwMode="auto">
          <a:xfrm>
            <a:off x="6965374" y="1841500"/>
            <a:ext cx="1533090" cy="42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buNone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≥ 3 months</a:t>
            </a:r>
          </a:p>
        </p:txBody>
      </p:sp>
      <p:sp>
        <p:nvSpPr>
          <p:cNvPr id="2298922" name="Rectangle 42"/>
          <p:cNvSpPr>
            <a:spLocks noChangeArrowheads="1"/>
          </p:cNvSpPr>
          <p:nvPr/>
        </p:nvSpPr>
        <p:spPr bwMode="auto">
          <a:xfrm>
            <a:off x="550523" y="1746250"/>
            <a:ext cx="827768" cy="76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6 </a:t>
            </a:r>
            <a:b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months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73088" y="1340768"/>
            <a:ext cx="7738016" cy="394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b="1" dirty="0" smtClean="0"/>
              <a:t>2011	       2011		2012	           2013	         2013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467926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12643" name="Titel 1"/>
          <p:cNvSpPr>
            <a:spLocks noGrp="1"/>
          </p:cNvSpPr>
          <p:nvPr>
            <p:ph type="title"/>
          </p:nvPr>
        </p:nvSpPr>
        <p:spPr>
          <a:xfrm>
            <a:off x="0" y="549275"/>
            <a:ext cx="9072563" cy="838200"/>
          </a:xfrm>
        </p:spPr>
        <p:txBody>
          <a:bodyPr/>
          <a:lstStyle/>
          <a:p>
            <a:pPr algn="ctr"/>
            <a:r>
              <a:rPr lang="de-DE" sz="3600" dirty="0" smtClean="0">
                <a:solidFill>
                  <a:srgbClr val="FFFF00"/>
                </a:solidFill>
              </a:rPr>
              <a:t>Mission </a:t>
            </a:r>
            <a:r>
              <a:rPr lang="de-DE" sz="3600" dirty="0" err="1" smtClean="0">
                <a:solidFill>
                  <a:srgbClr val="FFFF00"/>
                </a:solidFill>
              </a:rPr>
              <a:t>TanDEM</a:t>
            </a:r>
            <a:r>
              <a:rPr lang="de-DE" sz="3600" dirty="0" smtClean="0">
                <a:solidFill>
                  <a:srgbClr val="FFFF00"/>
                </a:solidFill>
              </a:rPr>
              <a:t>-X: Status End 2011</a:t>
            </a:r>
          </a:p>
        </p:txBody>
      </p:sp>
      <p:pic>
        <p:nvPicPr>
          <p:cNvPr id="11264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1412875"/>
            <a:ext cx="9359900" cy="4679950"/>
          </a:xfrm>
        </p:spPr>
      </p:pic>
    </p:spTree>
    <p:extLst>
      <p:ext uri="{BB962C8B-B14F-4D97-AF65-F5344CB8AC3E}">
        <p14:creationId xmlns:p14="http://schemas.microsoft.com/office/powerpoint/2010/main" val="22330729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19138"/>
            <a:ext cx="7772400" cy="838200"/>
          </a:xfrm>
        </p:spPr>
        <p:txBody>
          <a:bodyPr/>
          <a:lstStyle/>
          <a:p>
            <a:pPr eaLnBrk="1" hangingPunct="1"/>
            <a:r>
              <a:rPr lang="de-DE" smtClean="0"/>
              <a:t>Earth Observation Center EOC – 20.07.2010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13668" name="Picture 4" descr="E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268413"/>
            <a:ext cx="9356725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5717" name="Text Box 5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31800" y="1371600"/>
            <a:ext cx="8893175" cy="47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None/>
            </a:pPr>
            <a:r>
              <a:rPr lang="de-DE" sz="4000" b="1">
                <a:solidFill>
                  <a:srgbClr val="FF0000"/>
                </a:solidFill>
                <a:latin typeface="Arial Black" pitchFamily="34" charset="0"/>
              </a:rPr>
              <a:t>1.500.000.000.000.000 Bytes</a:t>
            </a:r>
          </a:p>
        </p:txBody>
      </p:sp>
    </p:spTree>
    <p:extLst>
      <p:ext uri="{BB962C8B-B14F-4D97-AF65-F5344CB8AC3E}">
        <p14:creationId xmlns:p14="http://schemas.microsoft.com/office/powerpoint/2010/main" val="707902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0357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0357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0357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57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Folie </a:t>
            </a:r>
            <a:fld id="{5E357304-E9CD-4D4D-BFDE-01A329D7FF86}" type="slidenum">
              <a:rPr lang="de-DE"/>
              <a:pPr/>
              <a:t>24</a:t>
            </a:fld>
            <a:endParaRPr lang="de-DE"/>
          </a:p>
        </p:txBody>
      </p:sp>
      <p:graphicFrame>
        <p:nvGraphicFramePr>
          <p:cNvPr id="351234" name="Object 2"/>
          <p:cNvGraphicFramePr>
            <a:graphicFrameLocks noChangeAspect="1"/>
          </p:cNvGraphicFramePr>
          <p:nvPr/>
        </p:nvGraphicFramePr>
        <p:xfrm>
          <a:off x="0" y="12700"/>
          <a:ext cx="9144000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Photo Editor Photo" r:id="rId4" imgW="20504762" imgH="16771429" progId="MSPhotoEd.3">
                  <p:embed/>
                </p:oleObj>
              </mc:Choice>
              <mc:Fallback>
                <p:oleObj name="Photo Editor Photo" r:id="rId4" imgW="20504762" imgH="167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700"/>
                        <a:ext cx="9144000" cy="683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1235" name="WordArt 3"/>
          <p:cNvSpPr>
            <a:spLocks noChangeArrowheads="1" noChangeShapeType="1" noTextEdit="1"/>
          </p:cNvSpPr>
          <p:nvPr/>
        </p:nvSpPr>
        <p:spPr bwMode="auto">
          <a:xfrm>
            <a:off x="1763713" y="836613"/>
            <a:ext cx="6696075" cy="3730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buNone/>
            </a:pPr>
            <a:r>
              <a:rPr lang="de-DE" sz="9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28617493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5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03350" y="1268413"/>
            <a:ext cx="7359650" cy="4191000"/>
          </a:xfrm>
        </p:spPr>
        <p:txBody>
          <a:bodyPr/>
          <a:lstStyle/>
          <a:p>
            <a:pPr>
              <a:buFontTx/>
              <a:buNone/>
            </a:pPr>
            <a:r>
              <a:rPr lang="de-DE" sz="5400" b="1">
                <a:solidFill>
                  <a:srgbClr val="FF0000"/>
                </a:solidFill>
                <a:latin typeface="Frutiger 45 Light" pitchFamily="34" charset="0"/>
              </a:rPr>
              <a:t>M</a:t>
            </a:r>
            <a:r>
              <a:rPr lang="de-DE" sz="4400" b="1">
                <a:latin typeface="Frutiger 45 Light" pitchFamily="34" charset="0"/>
              </a:rPr>
              <a:t>athematics</a:t>
            </a:r>
          </a:p>
          <a:p>
            <a:pPr>
              <a:buFontTx/>
              <a:buNone/>
            </a:pPr>
            <a:r>
              <a:rPr lang="de-DE" sz="5400" b="1">
                <a:solidFill>
                  <a:srgbClr val="FF0000"/>
                </a:solidFill>
                <a:latin typeface="Frutiger 45 Light" pitchFamily="34" charset="0"/>
              </a:rPr>
              <a:t>I</a:t>
            </a:r>
            <a:r>
              <a:rPr lang="de-DE" sz="4400" b="1">
                <a:latin typeface="Frutiger 45 Light" pitchFamily="34" charset="0"/>
              </a:rPr>
              <a:t>nformatics</a:t>
            </a:r>
          </a:p>
          <a:p>
            <a:pPr>
              <a:buFontTx/>
              <a:buNone/>
            </a:pPr>
            <a:r>
              <a:rPr lang="de-DE" sz="5400" b="1">
                <a:solidFill>
                  <a:srgbClr val="FF0000"/>
                </a:solidFill>
                <a:latin typeface="Frutiger 45 Light" pitchFamily="34" charset="0"/>
              </a:rPr>
              <a:t>N</a:t>
            </a:r>
            <a:r>
              <a:rPr lang="de-DE" sz="4400" b="1">
                <a:latin typeface="Frutiger 45 Light" pitchFamily="34" charset="0"/>
              </a:rPr>
              <a:t>atural Sciences</a:t>
            </a:r>
          </a:p>
          <a:p>
            <a:pPr>
              <a:buFontTx/>
              <a:buNone/>
            </a:pPr>
            <a:r>
              <a:rPr lang="de-DE" sz="5400" b="1">
                <a:solidFill>
                  <a:srgbClr val="FF0000"/>
                </a:solidFill>
                <a:latin typeface="Frutiger 45 Light" pitchFamily="34" charset="0"/>
              </a:rPr>
              <a:t>T</a:t>
            </a:r>
            <a:r>
              <a:rPr lang="de-DE" sz="4400" b="1">
                <a:latin typeface="Frutiger 45 Light" pitchFamily="34" charset="0"/>
              </a:rPr>
              <a:t>echnology</a:t>
            </a:r>
          </a:p>
        </p:txBody>
      </p:sp>
      <p:sp>
        <p:nvSpPr>
          <p:cNvPr id="2114563" name="WordArt 3"/>
          <p:cNvSpPr>
            <a:spLocks noChangeArrowheads="1" noChangeShapeType="1" noTextEdit="1"/>
          </p:cNvSpPr>
          <p:nvPr/>
        </p:nvSpPr>
        <p:spPr bwMode="auto">
          <a:xfrm>
            <a:off x="1116013" y="1774825"/>
            <a:ext cx="6911975" cy="3382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None/>
            </a:pPr>
            <a:r>
              <a:rPr lang="de-DE" sz="9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MINT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07504" y="5667538"/>
            <a:ext cx="8737713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800" b="1" dirty="0" smtClean="0"/>
              <a:t>Lack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Engineers in Germany in </a:t>
            </a:r>
            <a:r>
              <a:rPr lang="de-DE" sz="2800" b="1" dirty="0" err="1" smtClean="0"/>
              <a:t>Dec</a:t>
            </a:r>
            <a:r>
              <a:rPr lang="de-DE" sz="2800" b="1" dirty="0" smtClean="0"/>
              <a:t> 2011: 80.000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531502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114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1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1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1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1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1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1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14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14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14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14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14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14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4562" grpId="0" build="p"/>
      <p:bldP spid="2114563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3058" name="Picture 2" descr="Key_Visual_DSL-NZ o Text kle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727075"/>
            <a:ext cx="113665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93059" name="Object 17"/>
          <p:cNvGraphicFramePr>
            <a:graphicFrameLocks noChangeAspect="1"/>
          </p:cNvGraphicFramePr>
          <p:nvPr>
            <p:ph sz="quarter" idx="4294967295"/>
          </p:nvPr>
        </p:nvGraphicFramePr>
        <p:xfrm>
          <a:off x="3276600" y="765175"/>
          <a:ext cx="1154113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6" name="Picture Publisher 9 Objekt" r:id="rId4" imgW="1514475" imgH="1485900" progId="iGrafx.Image.1">
                  <p:embed/>
                </p:oleObj>
              </mc:Choice>
              <mc:Fallback>
                <p:oleObj name="Picture Publisher 9 Objekt" r:id="rId4" imgW="1514475" imgH="1485900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765175"/>
                        <a:ext cx="1154113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93060" name="Object 2"/>
          <p:cNvGraphicFramePr>
            <a:graphicFrameLocks noChangeAspect="1"/>
          </p:cNvGraphicFramePr>
          <p:nvPr/>
        </p:nvGraphicFramePr>
        <p:xfrm>
          <a:off x="323850" y="1243013"/>
          <a:ext cx="736600" cy="459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Picture Publisher 9 Objekt" r:id="rId6" imgW="1219200" imgH="7867650" progId="iGrafx.Image.1">
                  <p:embed/>
                </p:oleObj>
              </mc:Choice>
              <mc:Fallback>
                <p:oleObj name="Picture Publisher 9 Objekt" r:id="rId6" imgW="1219200" imgH="7867650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243013"/>
                        <a:ext cx="736600" cy="4595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306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260648"/>
            <a:ext cx="7772400" cy="838200"/>
          </a:xfrm>
        </p:spPr>
        <p:txBody>
          <a:bodyPr/>
          <a:lstStyle/>
          <a:p>
            <a:r>
              <a:rPr lang="de-DE" sz="2800" dirty="0" err="1">
                <a:latin typeface="Frutiger 45 Light" pitchFamily="34" charset="0"/>
              </a:rPr>
              <a:t>Promoting</a:t>
            </a:r>
            <a:r>
              <a:rPr lang="de-DE" sz="2800" dirty="0">
                <a:latin typeface="Frutiger 45 Light" pitchFamily="34" charset="0"/>
              </a:rPr>
              <a:t> </a:t>
            </a:r>
            <a:r>
              <a:rPr lang="de-DE" sz="2800" dirty="0" err="1">
                <a:latin typeface="Frutiger 45 Light" pitchFamily="34" charset="0"/>
              </a:rPr>
              <a:t>the</a:t>
            </a:r>
            <a:r>
              <a:rPr lang="de-DE" sz="2800" dirty="0">
                <a:latin typeface="Frutiger 45 Light" pitchFamily="34" charset="0"/>
              </a:rPr>
              <a:t> Next-Generation </a:t>
            </a:r>
            <a:r>
              <a:rPr lang="de-DE" sz="2800" dirty="0" err="1">
                <a:latin typeface="Frutiger 45 Light" pitchFamily="34" charset="0"/>
              </a:rPr>
              <a:t>Scientists</a:t>
            </a:r>
            <a:endParaRPr lang="de-DE" sz="2800" dirty="0">
              <a:latin typeface="Frutiger 45 Light" pitchFamily="34" charset="0"/>
            </a:endParaRPr>
          </a:p>
        </p:txBody>
      </p:sp>
      <p:pic>
        <p:nvPicPr>
          <p:cNvPr id="2093062" name="Picture 4"/>
          <p:cNvPicPr>
            <a:picLocks noChangeAspect="1" noChangeArrowheads="1"/>
          </p:cNvPicPr>
          <p:nvPr/>
        </p:nvPicPr>
        <p:blipFill>
          <a:blip r:embed="rId8">
            <a:lum bright="38000" contrast="-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711325"/>
            <a:ext cx="36417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3063" name="Text Box 5"/>
          <p:cNvSpPr txBox="1">
            <a:spLocks noChangeArrowheads="1"/>
          </p:cNvSpPr>
          <p:nvPr/>
        </p:nvSpPr>
        <p:spPr bwMode="auto">
          <a:xfrm>
            <a:off x="3924300" y="3625850"/>
            <a:ext cx="719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Köln</a:t>
            </a:r>
          </a:p>
        </p:txBody>
      </p:sp>
      <p:sp>
        <p:nvSpPr>
          <p:cNvPr id="2093064" name="Text Box 6"/>
          <p:cNvSpPr txBox="1">
            <a:spLocks noChangeArrowheads="1"/>
          </p:cNvSpPr>
          <p:nvPr/>
        </p:nvSpPr>
        <p:spPr bwMode="auto">
          <a:xfrm>
            <a:off x="4738688" y="4662488"/>
            <a:ext cx="1633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Lampoldshausen</a:t>
            </a:r>
          </a:p>
        </p:txBody>
      </p:sp>
      <p:sp>
        <p:nvSpPr>
          <p:cNvPr id="2093065" name="Text Box 7"/>
          <p:cNvSpPr txBox="1">
            <a:spLocks noChangeArrowheads="1"/>
          </p:cNvSpPr>
          <p:nvPr/>
        </p:nvSpPr>
        <p:spPr bwMode="auto">
          <a:xfrm>
            <a:off x="5437188" y="5507038"/>
            <a:ext cx="1658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Oberpfaffenhofen</a:t>
            </a:r>
          </a:p>
        </p:txBody>
      </p:sp>
      <p:sp>
        <p:nvSpPr>
          <p:cNvPr id="2093066" name="Text Box 8"/>
          <p:cNvSpPr txBox="1">
            <a:spLocks noChangeArrowheads="1"/>
          </p:cNvSpPr>
          <p:nvPr/>
        </p:nvSpPr>
        <p:spPr bwMode="auto">
          <a:xfrm>
            <a:off x="5551488" y="3151188"/>
            <a:ext cx="1420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Braunschweig</a:t>
            </a:r>
          </a:p>
        </p:txBody>
      </p:sp>
      <p:sp>
        <p:nvSpPr>
          <p:cNvPr id="2093067" name="Text Box 9"/>
          <p:cNvSpPr txBox="1">
            <a:spLocks noChangeArrowheads="1"/>
          </p:cNvSpPr>
          <p:nvPr/>
        </p:nvSpPr>
        <p:spPr bwMode="auto">
          <a:xfrm>
            <a:off x="5867400" y="2741613"/>
            <a:ext cx="862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de-DE" sz="1200" b="1">
                <a:latin typeface="Arial" charset="0"/>
              </a:rPr>
              <a:t>Berlin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- </a:t>
            </a:r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endParaRPr lang="de-DE" sz="1200" b="1">
              <a:latin typeface="Arial" charset="0"/>
            </a:endParaRPr>
          </a:p>
        </p:txBody>
      </p:sp>
      <p:sp>
        <p:nvSpPr>
          <p:cNvPr id="2093068" name="Line 11"/>
          <p:cNvSpPr>
            <a:spLocks noChangeShapeType="1"/>
          </p:cNvSpPr>
          <p:nvPr/>
        </p:nvSpPr>
        <p:spPr bwMode="auto">
          <a:xfrm flipV="1">
            <a:off x="6732588" y="2349500"/>
            <a:ext cx="792162" cy="4318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93069" name="Object 13"/>
          <p:cNvGraphicFramePr>
            <a:graphicFrameLocks noChangeAspect="1"/>
          </p:cNvGraphicFramePr>
          <p:nvPr>
            <p:ph sz="quarter" idx="4294967295"/>
          </p:nvPr>
        </p:nvGraphicFramePr>
        <p:xfrm>
          <a:off x="7667625" y="3884613"/>
          <a:ext cx="1366838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name="Picture Publisher 9 Objekt" r:id="rId9" imgW="1514594" imgH="1047719" progId="iGrafx.Image.1">
                  <p:embed/>
                </p:oleObj>
              </mc:Choice>
              <mc:Fallback>
                <p:oleObj name="Picture Publisher 9 Objekt" r:id="rId9" imgW="1514594" imgH="1047719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3884613"/>
                        <a:ext cx="1366838" cy="91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3070" name="Line 12"/>
          <p:cNvSpPr>
            <a:spLocks noChangeShapeType="1"/>
          </p:cNvSpPr>
          <p:nvPr/>
        </p:nvSpPr>
        <p:spPr bwMode="auto">
          <a:xfrm>
            <a:off x="6372225" y="3716338"/>
            <a:ext cx="1512888" cy="504825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93071" name="Object 15"/>
          <p:cNvGraphicFramePr>
            <a:graphicFrameLocks noChangeAspect="1"/>
          </p:cNvGraphicFramePr>
          <p:nvPr/>
        </p:nvGraphicFramePr>
        <p:xfrm>
          <a:off x="7524750" y="5013325"/>
          <a:ext cx="1155700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Picture Publisher 9 Objekt" r:id="rId11" imgW="1504950" imgH="1524000" progId="iGrafx.Image.1">
                  <p:embed/>
                </p:oleObj>
              </mc:Choice>
              <mc:Fallback>
                <p:oleObj name="Picture Publisher 9 Objekt" r:id="rId11" imgW="1504950" imgH="1524000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5013325"/>
                        <a:ext cx="1155700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3072" name="Line 14"/>
          <p:cNvSpPr>
            <a:spLocks noChangeShapeType="1"/>
          </p:cNvSpPr>
          <p:nvPr/>
        </p:nvSpPr>
        <p:spPr bwMode="auto">
          <a:xfrm>
            <a:off x="6372225" y="4868863"/>
            <a:ext cx="1295400" cy="4318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93073" name="Line 16"/>
          <p:cNvSpPr>
            <a:spLocks noChangeShapeType="1"/>
          </p:cNvSpPr>
          <p:nvPr/>
        </p:nvSpPr>
        <p:spPr bwMode="auto">
          <a:xfrm>
            <a:off x="4356100" y="1557338"/>
            <a:ext cx="792163" cy="6477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93074" name="Line 18"/>
          <p:cNvSpPr>
            <a:spLocks noChangeShapeType="1"/>
          </p:cNvSpPr>
          <p:nvPr/>
        </p:nvSpPr>
        <p:spPr bwMode="auto">
          <a:xfrm flipV="1">
            <a:off x="2627313" y="3860800"/>
            <a:ext cx="1296987" cy="504825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93075" name="Object 19"/>
          <p:cNvGraphicFramePr>
            <a:graphicFrameLocks noChangeAspect="1"/>
          </p:cNvGraphicFramePr>
          <p:nvPr>
            <p:ph sz="quarter" idx="4294967295"/>
          </p:nvPr>
        </p:nvGraphicFramePr>
        <p:xfrm>
          <a:off x="1476375" y="3860800"/>
          <a:ext cx="1158875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Picture Publisher 9 Objekt" r:id="rId13" imgW="1514475" imgH="1485900" progId="iGrafx.Image.1">
                  <p:embed/>
                </p:oleObj>
              </mc:Choice>
              <mc:Fallback>
                <p:oleObj name="Picture Publisher 9 Objekt" r:id="rId13" imgW="1514475" imgH="1485900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3860800"/>
                        <a:ext cx="1158875" cy="1100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3076" name="Line 20"/>
          <p:cNvSpPr>
            <a:spLocks noChangeShapeType="1"/>
          </p:cNvSpPr>
          <p:nvPr/>
        </p:nvSpPr>
        <p:spPr bwMode="auto">
          <a:xfrm flipH="1">
            <a:off x="3203575" y="5661025"/>
            <a:ext cx="2232025" cy="73025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093077" name="Object 21"/>
          <p:cNvGraphicFramePr>
            <a:graphicFrameLocks noChangeAspect="1"/>
          </p:cNvGraphicFramePr>
          <p:nvPr/>
        </p:nvGraphicFramePr>
        <p:xfrm>
          <a:off x="2132013" y="5164138"/>
          <a:ext cx="1144587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Picture Publisher 9 Objekt" r:id="rId15" imgW="1504950" imgH="1457325" progId="iGrafx.Image.1">
                  <p:embed/>
                </p:oleObj>
              </mc:Choice>
              <mc:Fallback>
                <p:oleObj name="Picture Publisher 9 Objekt" r:id="rId15" imgW="1504950" imgH="1457325" progId="iGrafx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013" y="5164138"/>
                        <a:ext cx="1144587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3078" name="Text Box 22"/>
          <p:cNvSpPr txBox="1">
            <a:spLocks noChangeArrowheads="1"/>
          </p:cNvSpPr>
          <p:nvPr/>
        </p:nvSpPr>
        <p:spPr bwMode="auto">
          <a:xfrm>
            <a:off x="5292725" y="3511550"/>
            <a:ext cx="1101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Göttingen</a:t>
            </a:r>
          </a:p>
        </p:txBody>
      </p:sp>
      <p:pic>
        <p:nvPicPr>
          <p:cNvPr id="2093079" name="Picture 2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652713"/>
            <a:ext cx="1198563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3080" name="Picture 2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536700"/>
            <a:ext cx="1281113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3081" name="Picture 2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636838"/>
            <a:ext cx="1309687" cy="100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3082" name="Line 26"/>
          <p:cNvSpPr>
            <a:spLocks noChangeShapeType="1"/>
          </p:cNvSpPr>
          <p:nvPr/>
        </p:nvSpPr>
        <p:spPr bwMode="auto">
          <a:xfrm>
            <a:off x="2700338" y="3068638"/>
            <a:ext cx="1871662" cy="2159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93083" name="Text Box 27"/>
          <p:cNvSpPr txBox="1">
            <a:spLocks noChangeArrowheads="1"/>
          </p:cNvSpPr>
          <p:nvPr/>
        </p:nvSpPr>
        <p:spPr bwMode="auto">
          <a:xfrm>
            <a:off x="4572000" y="3141663"/>
            <a:ext cx="1100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rgbClr val="003CC8"/>
                </a:solidFill>
                <a:latin typeface="Wingdings" pitchFamily="2" charset="2"/>
                <a:sym typeface="Wingdings" pitchFamily="2" charset="2"/>
              </a:rPr>
              <a:t></a:t>
            </a:r>
            <a:r>
              <a:rPr lang="de-DE" sz="10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Dortmund</a:t>
            </a:r>
          </a:p>
        </p:txBody>
      </p:sp>
      <p:sp>
        <p:nvSpPr>
          <p:cNvPr id="2093084" name="Line 28"/>
          <p:cNvSpPr>
            <a:spLocks noChangeShapeType="1"/>
          </p:cNvSpPr>
          <p:nvPr/>
        </p:nvSpPr>
        <p:spPr bwMode="auto">
          <a:xfrm flipV="1">
            <a:off x="6948488" y="3068638"/>
            <a:ext cx="647700" cy="2159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93085" name="Text Box 42"/>
          <p:cNvSpPr txBox="1">
            <a:spLocks noChangeArrowheads="1"/>
          </p:cNvSpPr>
          <p:nvPr/>
        </p:nvSpPr>
        <p:spPr bwMode="auto">
          <a:xfrm>
            <a:off x="5364163" y="2546350"/>
            <a:ext cx="6953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buSzPct val="100000"/>
            </a:pPr>
            <a:r>
              <a:rPr lang="de-DE" sz="1600">
                <a:solidFill>
                  <a:srgbClr val="FF8D00"/>
                </a:solidFill>
                <a:latin typeface="Wingdings" pitchFamily="2" charset="2"/>
                <a:ea typeface="ＭＳ Ｐゴシック" pitchFamily="-106" charset="-128"/>
                <a:sym typeface="Arial" charset="0"/>
              </a:rPr>
              <a:t>n</a:t>
            </a:r>
            <a:r>
              <a:rPr lang="de-DE" sz="1000" b="1">
                <a:solidFill>
                  <a:srgbClr val="FFFFFF"/>
                </a:solidFill>
                <a:latin typeface="Arial" charset="0"/>
                <a:ea typeface="ＭＳ Ｐゴシック" pitchFamily="-106" charset="-128"/>
                <a:sym typeface="Arial" charset="0"/>
              </a:rPr>
              <a:t> </a:t>
            </a:r>
            <a:r>
              <a:rPr lang="de-DE" sz="1200" b="1">
                <a:solidFill>
                  <a:srgbClr val="000000"/>
                </a:solidFill>
                <a:latin typeface="Arial" charset="0"/>
                <a:ea typeface="ＭＳ Ｐゴシック" pitchFamily="-106" charset="-128"/>
                <a:sym typeface="Arial" charset="0"/>
              </a:rPr>
              <a:t>Trauen</a:t>
            </a:r>
          </a:p>
        </p:txBody>
      </p:sp>
      <p:sp>
        <p:nvSpPr>
          <p:cNvPr id="2093086" name="Text Box 46"/>
          <p:cNvSpPr txBox="1">
            <a:spLocks noChangeArrowheads="1"/>
          </p:cNvSpPr>
          <p:nvPr/>
        </p:nvSpPr>
        <p:spPr bwMode="auto">
          <a:xfrm>
            <a:off x="4322763" y="2185988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SzPct val="100000"/>
            </a:pPr>
            <a:r>
              <a:rPr lang="de-DE" sz="1200" b="1">
                <a:solidFill>
                  <a:srgbClr val="000000"/>
                </a:solidFill>
                <a:latin typeface="Arial" charset="0"/>
                <a:ea typeface="ＭＳ Ｐゴシック" pitchFamily="-106" charset="-128"/>
                <a:sym typeface="Arial" charset="0"/>
              </a:rPr>
              <a:t>Stade</a:t>
            </a:r>
            <a:r>
              <a:rPr lang="de-DE" sz="1200" b="1">
                <a:solidFill>
                  <a:srgbClr val="FFFFFF"/>
                </a:solidFill>
                <a:latin typeface="Arial" charset="0"/>
                <a:ea typeface="ＭＳ Ｐゴシック" pitchFamily="-106" charset="-128"/>
                <a:sym typeface="Arial" charset="0"/>
              </a:rPr>
              <a:t> </a:t>
            </a:r>
            <a:r>
              <a:rPr lang="de-DE" sz="1600">
                <a:solidFill>
                  <a:srgbClr val="FF8D00"/>
                </a:solidFill>
                <a:latin typeface="Wingdings" pitchFamily="2" charset="2"/>
                <a:ea typeface="ＭＳ Ｐゴシック" pitchFamily="-106" charset="-128"/>
                <a:sym typeface="Arial" charset="0"/>
              </a:rPr>
              <a:t>n</a:t>
            </a:r>
          </a:p>
        </p:txBody>
      </p:sp>
      <p:sp>
        <p:nvSpPr>
          <p:cNvPr id="2093087" name="Text Box 44"/>
          <p:cNvSpPr txBox="1">
            <a:spLocks noChangeArrowheads="1"/>
          </p:cNvSpPr>
          <p:nvPr/>
        </p:nvSpPr>
        <p:spPr bwMode="auto">
          <a:xfrm>
            <a:off x="4527550" y="5354638"/>
            <a:ext cx="908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buSzPct val="100000"/>
            </a:pPr>
            <a:r>
              <a:rPr lang="de-DE" sz="1200" b="1">
                <a:solidFill>
                  <a:srgbClr val="000000"/>
                </a:solidFill>
                <a:latin typeface="Arial" charset="0"/>
                <a:ea typeface="ＭＳ Ｐゴシック" pitchFamily="-106" charset="-128"/>
                <a:sym typeface="Arial" charset="0"/>
              </a:rPr>
              <a:t>Augsburg</a:t>
            </a:r>
            <a:r>
              <a:rPr lang="de-DE" sz="1000" b="1">
                <a:solidFill>
                  <a:srgbClr val="FFFFFF"/>
                </a:solidFill>
                <a:latin typeface="Arial" charset="0"/>
                <a:ea typeface="ＭＳ Ｐゴシック" pitchFamily="-106" charset="-128"/>
                <a:sym typeface="Arial" charset="0"/>
              </a:rPr>
              <a:t> </a:t>
            </a:r>
            <a:r>
              <a:rPr lang="de-DE" sz="1600">
                <a:solidFill>
                  <a:srgbClr val="FF8D00"/>
                </a:solidFill>
                <a:latin typeface="Wingdings" pitchFamily="2" charset="2"/>
                <a:ea typeface="ＭＳ Ｐゴシック" pitchFamily="-106" charset="-128"/>
                <a:sym typeface="Arial" charset="0"/>
              </a:rPr>
              <a:t>n</a:t>
            </a:r>
          </a:p>
        </p:txBody>
      </p:sp>
      <p:sp>
        <p:nvSpPr>
          <p:cNvPr id="2093088" name="Text Box 40"/>
          <p:cNvSpPr txBox="1">
            <a:spLocks noChangeArrowheads="1"/>
          </p:cNvSpPr>
          <p:nvPr/>
        </p:nvSpPr>
        <p:spPr bwMode="auto">
          <a:xfrm>
            <a:off x="4095750" y="3870325"/>
            <a:ext cx="5857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buSzPct val="100000"/>
            </a:pPr>
            <a:r>
              <a:rPr lang="de-DE" sz="1600">
                <a:solidFill>
                  <a:srgbClr val="FF8D00"/>
                </a:solidFill>
                <a:latin typeface="Wingdings" pitchFamily="2" charset="2"/>
                <a:ea typeface="ＭＳ Ｐゴシック" pitchFamily="-106" charset="-128"/>
                <a:sym typeface="Arial" charset="0"/>
              </a:rPr>
              <a:t>n</a:t>
            </a:r>
            <a:r>
              <a:rPr lang="de-DE" sz="1200" b="1">
                <a:solidFill>
                  <a:srgbClr val="FFFFFF"/>
                </a:solidFill>
                <a:latin typeface="Arial" charset="0"/>
                <a:ea typeface="ＭＳ Ｐゴシック" pitchFamily="-106" charset="-128"/>
                <a:sym typeface="Arial" charset="0"/>
              </a:rPr>
              <a:t> </a:t>
            </a:r>
            <a:r>
              <a:rPr lang="de-DE" sz="1200" b="1">
                <a:solidFill>
                  <a:srgbClr val="000000"/>
                </a:solidFill>
                <a:latin typeface="Arial" charset="0"/>
                <a:ea typeface="ＭＳ Ｐゴシック" pitchFamily="-106" charset="-128"/>
                <a:sym typeface="Arial" charset="0"/>
              </a:rPr>
              <a:t>Bonn</a:t>
            </a:r>
          </a:p>
        </p:txBody>
      </p:sp>
      <p:sp>
        <p:nvSpPr>
          <p:cNvPr id="2093089" name="Text Box 37"/>
          <p:cNvSpPr txBox="1">
            <a:spLocks noChangeArrowheads="1"/>
          </p:cNvSpPr>
          <p:nvPr/>
        </p:nvSpPr>
        <p:spPr bwMode="auto">
          <a:xfrm>
            <a:off x="4029075" y="5022850"/>
            <a:ext cx="8302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buSzPct val="100000"/>
            </a:pPr>
            <a:r>
              <a:rPr lang="de-DE" sz="1200" b="1">
                <a:solidFill>
                  <a:srgbClr val="000000"/>
                </a:solidFill>
                <a:latin typeface="Arial" charset="0"/>
                <a:ea typeface="ＭＳ Ｐゴシック" pitchFamily="-106" charset="-128"/>
                <a:sym typeface="Arial" charset="0"/>
              </a:rPr>
              <a:t>Stuttgart</a:t>
            </a:r>
            <a:r>
              <a:rPr lang="de-DE" sz="1200" b="1">
                <a:solidFill>
                  <a:srgbClr val="FFFFFF"/>
                </a:solidFill>
                <a:latin typeface="Arial" charset="0"/>
                <a:ea typeface="ＭＳ Ｐゴシック" pitchFamily="-106" charset="-128"/>
                <a:sym typeface="Arial" charset="0"/>
              </a:rPr>
              <a:t> </a:t>
            </a:r>
            <a:r>
              <a:rPr lang="de-DE" sz="1600">
                <a:solidFill>
                  <a:srgbClr val="FF8D00"/>
                </a:solidFill>
                <a:latin typeface="Wingdings" pitchFamily="2" charset="2"/>
                <a:ea typeface="ＭＳ Ｐゴシック" pitchFamily="-106" charset="-128"/>
                <a:sym typeface="Arial" charset="0"/>
              </a:rPr>
              <a:t>n</a:t>
            </a:r>
          </a:p>
        </p:txBody>
      </p:sp>
      <p:pic>
        <p:nvPicPr>
          <p:cNvPr id="2093090" name="Grafik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449388"/>
            <a:ext cx="142875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3091" name="Line 16"/>
          <p:cNvSpPr>
            <a:spLocks noChangeShapeType="1"/>
          </p:cNvSpPr>
          <p:nvPr/>
        </p:nvSpPr>
        <p:spPr bwMode="auto">
          <a:xfrm>
            <a:off x="3132138" y="2133600"/>
            <a:ext cx="1295400" cy="647700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93092" name="Text Box 5"/>
          <p:cNvSpPr txBox="1">
            <a:spLocks noChangeArrowheads="1"/>
          </p:cNvSpPr>
          <p:nvPr/>
        </p:nvSpPr>
        <p:spPr bwMode="auto">
          <a:xfrm>
            <a:off x="4389438" y="2646363"/>
            <a:ext cx="9445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Bremen</a:t>
            </a:r>
          </a:p>
        </p:txBody>
      </p:sp>
      <p:sp>
        <p:nvSpPr>
          <p:cNvPr id="2093093" name="Text Box 5"/>
          <p:cNvSpPr txBox="1">
            <a:spLocks noChangeArrowheads="1"/>
          </p:cNvSpPr>
          <p:nvPr/>
        </p:nvSpPr>
        <p:spPr bwMode="auto">
          <a:xfrm>
            <a:off x="6151563" y="2143125"/>
            <a:ext cx="11572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rgbClr val="00B500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Neustrelitz</a:t>
            </a:r>
          </a:p>
        </p:txBody>
      </p:sp>
      <p:sp>
        <p:nvSpPr>
          <p:cNvPr id="2093094" name="Text Box 37"/>
          <p:cNvSpPr txBox="1">
            <a:spLocks noChangeArrowheads="1"/>
          </p:cNvSpPr>
          <p:nvPr/>
        </p:nvSpPr>
        <p:spPr bwMode="auto">
          <a:xfrm>
            <a:off x="4665663" y="5715000"/>
            <a:ext cx="8651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buSzPct val="100000"/>
            </a:pPr>
            <a:r>
              <a:rPr lang="de-DE" sz="1200" b="1">
                <a:solidFill>
                  <a:srgbClr val="000000"/>
                </a:solidFill>
                <a:latin typeface="Arial" charset="0"/>
                <a:ea typeface="ＭＳ Ｐゴシック" pitchFamily="-106" charset="-128"/>
                <a:sym typeface="Arial" charset="0"/>
              </a:rPr>
              <a:t>Weilheim</a:t>
            </a:r>
            <a:r>
              <a:rPr lang="de-DE" sz="1200" b="1">
                <a:solidFill>
                  <a:srgbClr val="FFFFFF"/>
                </a:solidFill>
                <a:latin typeface="Arial" charset="0"/>
                <a:ea typeface="ＭＳ Ｐゴシック" pitchFamily="-106" charset="-128"/>
                <a:sym typeface="Arial" charset="0"/>
              </a:rPr>
              <a:t> </a:t>
            </a:r>
            <a:r>
              <a:rPr lang="de-DE" sz="1600">
                <a:solidFill>
                  <a:srgbClr val="FF8D00"/>
                </a:solidFill>
                <a:latin typeface="Wingdings" pitchFamily="2" charset="2"/>
                <a:ea typeface="ＭＳ Ｐゴシック" pitchFamily="-106" charset="-128"/>
                <a:sym typeface="Arial" charset="0"/>
              </a:rPr>
              <a:t>n</a:t>
            </a:r>
          </a:p>
        </p:txBody>
      </p:sp>
      <p:sp>
        <p:nvSpPr>
          <p:cNvPr id="2093095" name="Text Box 5"/>
          <p:cNvSpPr txBox="1">
            <a:spLocks noChangeArrowheads="1"/>
          </p:cNvSpPr>
          <p:nvPr/>
        </p:nvSpPr>
        <p:spPr bwMode="auto">
          <a:xfrm>
            <a:off x="4991100" y="2166938"/>
            <a:ext cx="1047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15" tIns="45654" rIns="91315" bIns="4565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de-DE" sz="1600">
                <a:solidFill>
                  <a:schemeClr val="accent2"/>
                </a:solidFill>
                <a:latin typeface="Wingdings" pitchFamily="2" charset="2"/>
              </a:rPr>
              <a:t>n</a:t>
            </a:r>
            <a:r>
              <a:rPr lang="de-DE" sz="12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>
                <a:latin typeface="Arial" charset="0"/>
              </a:rPr>
              <a:t>Hamburg</a:t>
            </a:r>
          </a:p>
        </p:txBody>
      </p:sp>
      <p:sp>
        <p:nvSpPr>
          <p:cNvPr id="2093096" name="Line 16"/>
          <p:cNvSpPr>
            <a:spLocks noChangeShapeType="1"/>
          </p:cNvSpPr>
          <p:nvPr/>
        </p:nvSpPr>
        <p:spPr bwMode="auto">
          <a:xfrm flipH="1">
            <a:off x="6372225" y="1773238"/>
            <a:ext cx="71438" cy="360362"/>
          </a:xfrm>
          <a:prstGeom prst="line">
            <a:avLst/>
          </a:prstGeom>
          <a:noFill/>
          <a:ln w="28575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1664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# </a:t>
            </a:r>
            <a:fld id="{5188EAE5-7817-41E1-A407-19C5EA3DD475}" type="slidenum">
              <a:rPr lang="de-DE"/>
              <a:pPr/>
              <a:t>27</a:t>
            </a:fld>
            <a:r>
              <a:rPr lang="de-DE"/>
              <a:t> &gt;  G&amp;T Expert Meeting Brussels&gt; D. Hausamann</a:t>
            </a:r>
          </a:p>
        </p:txBody>
      </p:sp>
      <p:sp>
        <p:nvSpPr>
          <p:cNvPr id="108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8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80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42888"/>
            <a:ext cx="9753600" cy="731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0325" name="WordArt 5"/>
          <p:cNvSpPr>
            <a:spLocks noChangeArrowheads="1" noChangeShapeType="1" noTextEdit="1"/>
          </p:cNvSpPr>
          <p:nvPr/>
        </p:nvSpPr>
        <p:spPr bwMode="auto">
          <a:xfrm>
            <a:off x="179388" y="331788"/>
            <a:ext cx="1584325" cy="25209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buNone/>
            </a:pPr>
            <a:r>
              <a:rPr lang="de-DE" sz="9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IBSE</a:t>
            </a:r>
          </a:p>
        </p:txBody>
      </p:sp>
      <p:sp>
        <p:nvSpPr>
          <p:cNvPr id="1080326" name="Text Box 6"/>
          <p:cNvSpPr txBox="1">
            <a:spLocks noChangeArrowheads="1"/>
          </p:cNvSpPr>
          <p:nvPr/>
        </p:nvSpPr>
        <p:spPr bwMode="auto">
          <a:xfrm>
            <a:off x="87313" y="3959225"/>
            <a:ext cx="1210588" cy="142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Inquiry-</a:t>
            </a:r>
          </a:p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Based</a:t>
            </a:r>
          </a:p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Science </a:t>
            </a:r>
          </a:p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Education</a:t>
            </a:r>
          </a:p>
        </p:txBody>
      </p:sp>
      <p:sp>
        <p:nvSpPr>
          <p:cNvPr id="1080327" name="Text Box 7"/>
          <p:cNvSpPr txBox="1">
            <a:spLocks noChangeArrowheads="1"/>
          </p:cNvSpPr>
          <p:nvPr/>
        </p:nvSpPr>
        <p:spPr bwMode="auto">
          <a:xfrm>
            <a:off x="7092950" y="3959225"/>
            <a:ext cx="1697901" cy="175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Martin</a:t>
            </a:r>
          </a:p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Wagenschein</a:t>
            </a:r>
          </a:p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(ca. 1950)</a:t>
            </a:r>
          </a:p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‚Entdeckendes</a:t>
            </a:r>
          </a:p>
          <a:p>
            <a:pPr>
              <a:buNone/>
            </a:pPr>
            <a:r>
              <a:rPr lang="de-DE">
                <a:solidFill>
                  <a:srgbClr val="FFFF00"/>
                </a:solidFill>
              </a:rPr>
              <a:t>Lernen‘</a:t>
            </a:r>
          </a:p>
        </p:txBody>
      </p:sp>
    </p:spTree>
    <p:extLst>
      <p:ext uri="{BB962C8B-B14F-4D97-AF65-F5344CB8AC3E}">
        <p14:creationId xmlns:p14="http://schemas.microsoft.com/office/powerpoint/2010/main" val="4047862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0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0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8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03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cs typeface="Arial" charset="0"/>
                <a:sym typeface="Arial" charset="0"/>
              </a:rPr>
              <a:t>DLR Site </a:t>
            </a:r>
            <a:br>
              <a:rPr lang="en-GB" dirty="0" smtClean="0">
                <a:cs typeface="Arial" charset="0"/>
                <a:sym typeface="Arial" charset="0"/>
              </a:rPr>
            </a:br>
            <a:r>
              <a:rPr lang="en-GB" dirty="0" err="1" smtClean="0">
                <a:cs typeface="Arial" charset="0"/>
                <a:sym typeface="Arial" charset="0"/>
              </a:rPr>
              <a:t>Oberpfaffenhofen</a:t>
            </a:r>
            <a:endParaRPr lang="en-GB" dirty="0" smtClean="0">
              <a:cs typeface="Arial" charset="0"/>
              <a:sym typeface="Arial" charset="0"/>
            </a:endParaRPr>
          </a:p>
        </p:txBody>
      </p:sp>
      <p:sp>
        <p:nvSpPr>
          <p:cNvPr id="9933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90600" y="1905000"/>
            <a:ext cx="3797300" cy="440372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Employees: Approx. 1600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Size of site: 245 000 m²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Research institutes and facilities: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en-GB" sz="160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Microwaves and Radar Institute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Institute of Communications and Navigation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Institute of Atmospheric Physics</a:t>
            </a:r>
          </a:p>
          <a:p>
            <a:pPr eaLnBrk="1" hangingPunct="1"/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Remote Sensing Technology Institute 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Institute of Robotics and Mechatronics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German Remote Sensing Data </a:t>
            </a:r>
            <a:r>
              <a:rPr lang="en-GB" sz="160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Center</a:t>
            </a:r>
            <a:endParaRPr lang="en-GB" sz="160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Space Operations and Astronaut Training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Galileo Control </a:t>
            </a:r>
            <a:r>
              <a:rPr lang="en-GB" sz="160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Center</a:t>
            </a:r>
            <a:endParaRPr lang="en-GB" sz="160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GB" sz="16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Flight Experiments</a:t>
            </a:r>
          </a:p>
        </p:txBody>
      </p:sp>
      <p:pic>
        <p:nvPicPr>
          <p:cNvPr id="99333" name="Picture 8" descr="OP_gesamt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16113"/>
            <a:ext cx="3744913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Standard presentation &gt; Jan. 2012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506621A-C0A4-4A0C-B85C-C8F5CD15F720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8" name="Rectangle 5">
            <a:hlinkClick r:id="" action="ppaction://hlinkshowjump?jump=lastslideviewed"/>
          </p:cNvPr>
          <p:cNvSpPr>
            <a:spLocks noChangeArrowheads="1"/>
          </p:cNvSpPr>
          <p:nvPr/>
        </p:nvSpPr>
        <p:spPr bwMode="auto">
          <a:xfrm>
            <a:off x="5003800" y="836613"/>
            <a:ext cx="3759200" cy="230187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445477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ChangeArrowheads="1"/>
          </p:cNvSpPr>
          <p:nvPr/>
        </p:nvSpPr>
        <p:spPr bwMode="auto">
          <a:xfrm>
            <a:off x="0" y="0"/>
            <a:ext cx="9288463" cy="6910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0"/>
            <a:ext cx="2389187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5022850"/>
            <a:ext cx="2278062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26988"/>
            <a:ext cx="2360613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5022850"/>
            <a:ext cx="19970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-26988"/>
            <a:ext cx="1763713" cy="18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022850"/>
            <a:ext cx="1738312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24438"/>
            <a:ext cx="15906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465388"/>
            <a:ext cx="22606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7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2386013"/>
            <a:ext cx="226060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558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-26988"/>
            <a:ext cx="1608138" cy="183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5581" name="Group 13"/>
          <p:cNvGrpSpPr>
            <a:grpSpLocks noChangeAspect="1"/>
          </p:cNvGrpSpPr>
          <p:nvPr/>
        </p:nvGrpSpPr>
        <p:grpSpPr bwMode="auto">
          <a:xfrm>
            <a:off x="7747000" y="5022850"/>
            <a:ext cx="1493838" cy="1835150"/>
            <a:chOff x="1976" y="1053"/>
            <a:chExt cx="1807" cy="2219"/>
          </a:xfrm>
        </p:grpSpPr>
        <p:pic>
          <p:nvPicPr>
            <p:cNvPr id="365582" name="Picture 1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" y="1053"/>
              <a:ext cx="1807" cy="2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5583" name="Picture 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117"/>
              <a:ext cx="873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5584" name="Oval 16"/>
          <p:cNvSpPr>
            <a:spLocks noChangeArrowheads="1"/>
          </p:cNvSpPr>
          <p:nvPr/>
        </p:nvSpPr>
        <p:spPr bwMode="auto">
          <a:xfrm>
            <a:off x="2339975" y="1916113"/>
            <a:ext cx="4464050" cy="3025775"/>
          </a:xfrm>
          <a:prstGeom prst="ellipse">
            <a:avLst/>
          </a:prstGeom>
          <a:gradFill rotWithShape="1">
            <a:gsLst>
              <a:gs pos="0">
                <a:srgbClr val="000099">
                  <a:gamma/>
                  <a:shade val="46275"/>
                  <a:invGamma/>
                </a:srgbClr>
              </a:gs>
              <a:gs pos="5000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5" tIns="45654" rIns="91315" bIns="45654" anchor="ctr"/>
          <a:lstStyle/>
          <a:p>
            <a:pPr algn="ctr">
              <a:buNone/>
            </a:pPr>
            <a:endParaRPr lang="de-DE" sz="3200" b="1" dirty="0">
              <a:solidFill>
                <a:srgbClr val="FFFF00"/>
              </a:solidFill>
              <a:latin typeface="Frutiger 45 Light" pitchFamily="34" charset="0"/>
            </a:endParaRPr>
          </a:p>
          <a:p>
            <a:pPr algn="ctr">
              <a:buNone/>
            </a:pPr>
            <a:r>
              <a:rPr lang="de-DE" sz="3600" b="1" dirty="0" err="1">
                <a:solidFill>
                  <a:srgbClr val="FFFF00"/>
                </a:solidFill>
                <a:latin typeface="Frutiger 45 Light" pitchFamily="34" charset="0"/>
              </a:rPr>
              <a:t>DLR_School_Lab</a:t>
            </a:r>
            <a:endParaRPr lang="de-DE" sz="3600" b="1" dirty="0">
              <a:solidFill>
                <a:srgbClr val="FFFF00"/>
              </a:solidFill>
              <a:latin typeface="Frutiger 45 Light" pitchFamily="34" charset="0"/>
            </a:endParaRPr>
          </a:p>
          <a:p>
            <a:pPr algn="ctr">
              <a:buNone/>
            </a:pPr>
            <a:endParaRPr lang="de-DE" sz="2800" b="1" dirty="0" smtClean="0">
              <a:solidFill>
                <a:srgbClr val="FFFF00"/>
              </a:solidFill>
              <a:latin typeface="Frutiger 45 Light" pitchFamily="34" charset="0"/>
            </a:endParaRPr>
          </a:p>
          <a:p>
            <a:pPr algn="ctr">
              <a:buNone/>
            </a:pPr>
            <a:r>
              <a:rPr lang="de-DE" sz="2800" b="1" dirty="0" smtClean="0">
                <a:solidFill>
                  <a:srgbClr val="FFFF00"/>
                </a:solidFill>
                <a:latin typeface="Frutiger 45 Light" pitchFamily="34" charset="0"/>
              </a:rPr>
              <a:t>Oberpfaffenhofen</a:t>
            </a:r>
            <a:r>
              <a:rPr lang="de-DE" sz="2800" b="1" dirty="0" smtClean="0">
                <a:solidFill>
                  <a:srgbClr val="FFFF00"/>
                </a:solidFill>
              </a:rPr>
              <a:t> </a:t>
            </a:r>
            <a:endParaRPr lang="de-DE" sz="2800" b="1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de-DE" sz="2000" b="1" dirty="0">
                <a:solidFill>
                  <a:srgbClr val="FFFF00"/>
                </a:solidFill>
                <a:latin typeface="Frutiger 45 Light" pitchFamily="34" charset="0"/>
              </a:rPr>
              <a:t> </a:t>
            </a:r>
          </a:p>
          <a:p>
            <a:pPr algn="ctr">
              <a:buNone/>
            </a:pP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365585" name="AutoShape 17"/>
          <p:cNvSpPr>
            <a:spLocks noChangeArrowheads="1"/>
          </p:cNvSpPr>
          <p:nvPr/>
        </p:nvSpPr>
        <p:spPr bwMode="auto">
          <a:xfrm rot="-2734406">
            <a:off x="2395538" y="15716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86" name="AutoShape 18"/>
          <p:cNvSpPr>
            <a:spLocks noChangeArrowheads="1"/>
          </p:cNvSpPr>
          <p:nvPr/>
        </p:nvSpPr>
        <p:spPr bwMode="auto">
          <a:xfrm rot="-8134406">
            <a:off x="1908175" y="3679825"/>
            <a:ext cx="576263" cy="1693863"/>
          </a:xfrm>
          <a:prstGeom prst="upDownArrow">
            <a:avLst>
              <a:gd name="adj1" fmla="val 50000"/>
              <a:gd name="adj2" fmla="val 58788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87" name="AutoShape 19"/>
          <p:cNvSpPr>
            <a:spLocks noChangeArrowheads="1"/>
          </p:cNvSpPr>
          <p:nvPr/>
        </p:nvSpPr>
        <p:spPr bwMode="auto">
          <a:xfrm rot="-8134406">
            <a:off x="6256338" y="1309688"/>
            <a:ext cx="576262" cy="1554162"/>
          </a:xfrm>
          <a:prstGeom prst="upDownArrow">
            <a:avLst>
              <a:gd name="adj1" fmla="val 50000"/>
              <a:gd name="adj2" fmla="val 53939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88" name="AutoShape 20"/>
          <p:cNvSpPr>
            <a:spLocks noChangeArrowheads="1"/>
          </p:cNvSpPr>
          <p:nvPr/>
        </p:nvSpPr>
        <p:spPr bwMode="auto">
          <a:xfrm rot="10800000">
            <a:off x="4251325" y="4500563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89" name="AutoShape 21"/>
          <p:cNvSpPr>
            <a:spLocks noChangeArrowheads="1"/>
          </p:cNvSpPr>
          <p:nvPr/>
        </p:nvSpPr>
        <p:spPr bwMode="auto">
          <a:xfrm rot="10800000">
            <a:off x="3635375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90" name="AutoShape 22"/>
          <p:cNvSpPr>
            <a:spLocks noChangeArrowheads="1"/>
          </p:cNvSpPr>
          <p:nvPr/>
        </p:nvSpPr>
        <p:spPr bwMode="auto">
          <a:xfrm rot="10800000">
            <a:off x="5003800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91" name="AutoShape 23"/>
          <p:cNvSpPr>
            <a:spLocks noChangeArrowheads="1"/>
          </p:cNvSpPr>
          <p:nvPr/>
        </p:nvSpPr>
        <p:spPr bwMode="auto">
          <a:xfrm rot="-2734406">
            <a:off x="5708650" y="4164013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92" name="AutoShape 24"/>
          <p:cNvSpPr>
            <a:spLocks noChangeArrowheads="1"/>
          </p:cNvSpPr>
          <p:nvPr/>
        </p:nvSpPr>
        <p:spPr bwMode="auto">
          <a:xfrm rot="-2734406">
            <a:off x="6685757" y="3752056"/>
            <a:ext cx="576262" cy="1590675"/>
          </a:xfrm>
          <a:prstGeom prst="upDownArrow">
            <a:avLst>
              <a:gd name="adj1" fmla="val 50000"/>
              <a:gd name="adj2" fmla="val 5520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93" name="AutoShape 25"/>
          <p:cNvSpPr>
            <a:spLocks noChangeArrowheads="1"/>
          </p:cNvSpPr>
          <p:nvPr/>
        </p:nvSpPr>
        <p:spPr bwMode="auto">
          <a:xfrm rot="-8134406">
            <a:off x="2843213" y="41497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94" name="AutoShape 26"/>
          <p:cNvSpPr>
            <a:spLocks noChangeArrowheads="1"/>
          </p:cNvSpPr>
          <p:nvPr/>
        </p:nvSpPr>
        <p:spPr bwMode="auto">
          <a:xfrm rot="5400000">
            <a:off x="1978819" y="2636044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95" name="AutoShape 27"/>
          <p:cNvSpPr>
            <a:spLocks noChangeArrowheads="1"/>
          </p:cNvSpPr>
          <p:nvPr/>
        </p:nvSpPr>
        <p:spPr bwMode="auto">
          <a:xfrm rot="5400000">
            <a:off x="6588919" y="2924969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5596" name="AutoShape 28"/>
          <p:cNvSpPr>
            <a:spLocks noChangeArrowheads="1"/>
          </p:cNvSpPr>
          <p:nvPr/>
        </p:nvSpPr>
        <p:spPr bwMode="auto">
          <a:xfrm rot="5400000">
            <a:off x="1980407" y="3285331"/>
            <a:ext cx="576262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3201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>
                <a:cs typeface="Arial" charset="0"/>
                <a:sym typeface="Arial" charset="0"/>
              </a:rPr>
              <a:t>Locations and employees</a:t>
            </a:r>
          </a:p>
        </p:txBody>
      </p:sp>
      <p:sp>
        <p:nvSpPr>
          <p:cNvPr id="13316" name="Rectangle 20"/>
          <p:cNvSpPr>
            <a:spLocks noGrp="1" noChangeArrowheads="1"/>
          </p:cNvSpPr>
          <p:nvPr>
            <p:ph type="body" idx="4294967295"/>
          </p:nvPr>
        </p:nvSpPr>
        <p:spPr>
          <a:xfrm>
            <a:off x="1115616" y="1905000"/>
            <a:ext cx="3652838" cy="4191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7000 employees across </a:t>
            </a:r>
            <a:br>
              <a:rPr lang="en-GB" dirty="0" smtClean="0">
                <a:solidFill>
                  <a:srgbClr val="000000"/>
                </a:solidFill>
                <a:cs typeface="Arial" charset="0"/>
                <a:sym typeface="Arial" charset="0"/>
              </a:rPr>
            </a:br>
            <a:r>
              <a:rPr lang="en-GB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32 institutes and facilities at</a:t>
            </a:r>
          </a:p>
          <a:p>
            <a:pPr lvl="1">
              <a:buClr>
                <a:srgbClr val="009900"/>
              </a:buClr>
              <a:buSzTx/>
              <a:buFont typeface="Wingdings" pitchFamily="2" charset="2"/>
              <a:buChar char="n"/>
            </a:pPr>
            <a:r>
              <a:rPr lang="en-GB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16 sites.</a:t>
            </a:r>
          </a:p>
          <a:p>
            <a:pPr lvl="1">
              <a:buFontTx/>
              <a:buNone/>
            </a:pPr>
            <a:endParaRPr lang="en-GB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0" indent="0">
              <a:buFontTx/>
              <a:buNone/>
            </a:pPr>
            <a:r>
              <a:rPr lang="en-GB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Offices in Brussels, </a:t>
            </a:r>
            <a:br>
              <a:rPr lang="en-GB" dirty="0" smtClean="0">
                <a:solidFill>
                  <a:srgbClr val="000000"/>
                </a:solidFill>
                <a:cs typeface="Arial" charset="0"/>
                <a:sym typeface="Arial" charset="0"/>
              </a:rPr>
            </a:br>
            <a:r>
              <a:rPr lang="en-GB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Paris and Washington.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Standard presentation &gt; Jan. 2012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2472557-09D5-4963-8EC6-B344159E914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24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47788"/>
            <a:ext cx="3571875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5402263" y="3630613"/>
            <a:ext cx="806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Cologne</a:t>
            </a:r>
          </a:p>
        </p:txBody>
      </p: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7024688" y="5295900"/>
            <a:ext cx="14747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Oberpfaffenhofen</a:t>
            </a:r>
          </a:p>
        </p:txBody>
      </p:sp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5651500" y="2852738"/>
            <a:ext cx="12366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Braunschweig</a:t>
            </a:r>
            <a:r>
              <a: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</a:p>
        </p:txBody>
      </p:sp>
      <p:sp>
        <p:nvSpPr>
          <p:cNvPr id="28" name="Text Box 38"/>
          <p:cNvSpPr txBox="1">
            <a:spLocks noChangeArrowheads="1"/>
          </p:cNvSpPr>
          <p:nvPr/>
        </p:nvSpPr>
        <p:spPr bwMode="auto">
          <a:xfrm>
            <a:off x="6569075" y="3328988"/>
            <a:ext cx="1001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Goettingen</a:t>
            </a:r>
          </a:p>
        </p:txBody>
      </p:sp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7400925" y="2679700"/>
            <a:ext cx="6270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Berlin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5421313" y="3817938"/>
            <a:ext cx="5857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Bonn</a:t>
            </a:r>
          </a:p>
        </p:txBody>
      </p:sp>
      <p:sp>
        <p:nvSpPr>
          <p:cNvPr id="31" name="Text Box 43"/>
          <p:cNvSpPr txBox="1">
            <a:spLocks noChangeArrowheads="1"/>
          </p:cNvSpPr>
          <p:nvPr/>
        </p:nvSpPr>
        <p:spPr bwMode="auto">
          <a:xfrm>
            <a:off x="7691438" y="2176463"/>
            <a:ext cx="965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  <a:r>
              <a:rPr kumimoji="0" lang="de-DE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Neustrelitz</a:t>
            </a:r>
          </a:p>
        </p:txBody>
      </p:sp>
      <p:sp>
        <p:nvSpPr>
          <p:cNvPr id="32" name="Text Box 44"/>
          <p:cNvSpPr txBox="1">
            <a:spLocks noChangeArrowheads="1"/>
          </p:cNvSpPr>
          <p:nvPr/>
        </p:nvSpPr>
        <p:spPr bwMode="auto">
          <a:xfrm>
            <a:off x="6232525" y="5465763"/>
            <a:ext cx="857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Weilheim</a:t>
            </a:r>
            <a:r>
              <a:rPr kumimoji="0" lang="de-DE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</a:p>
        </p:txBody>
      </p:sp>
      <p:sp>
        <p:nvSpPr>
          <p:cNvPr id="33" name="Text Box 46"/>
          <p:cNvSpPr txBox="1">
            <a:spLocks noChangeArrowheads="1"/>
          </p:cNvSpPr>
          <p:nvPr/>
        </p:nvSpPr>
        <p:spPr bwMode="auto">
          <a:xfrm>
            <a:off x="5508625" y="2349500"/>
            <a:ext cx="7604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Bremen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</a:p>
        </p:txBody>
      </p:sp>
      <p:sp>
        <p:nvSpPr>
          <p:cNvPr id="34" name="Text Box 42"/>
          <p:cNvSpPr txBox="1">
            <a:spLocks noChangeArrowheads="1"/>
          </p:cNvSpPr>
          <p:nvPr/>
        </p:nvSpPr>
        <p:spPr bwMode="auto">
          <a:xfrm>
            <a:off x="6659563" y="2392363"/>
            <a:ext cx="6953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  <a:r>
              <a:rPr kumimoji="0" lang="de-DE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Trauen</a:t>
            </a: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4994275" y="4624388"/>
            <a:ext cx="14493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Lampoldshausen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</a:p>
        </p:txBody>
      </p:sp>
      <p:sp>
        <p:nvSpPr>
          <p:cNvPr id="36" name="Text Box 37"/>
          <p:cNvSpPr txBox="1">
            <a:spLocks noChangeArrowheads="1"/>
          </p:cNvSpPr>
          <p:nvPr/>
        </p:nvSpPr>
        <p:spPr bwMode="auto">
          <a:xfrm>
            <a:off x="5499100" y="4941888"/>
            <a:ext cx="8302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Stuttgart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</a:p>
        </p:txBody>
      </p:sp>
      <p:sp>
        <p:nvSpPr>
          <p:cNvPr id="37" name="Text Box 46"/>
          <p:cNvSpPr txBox="1">
            <a:spLocks noChangeArrowheads="1"/>
          </p:cNvSpPr>
          <p:nvPr/>
        </p:nvSpPr>
        <p:spPr bwMode="auto">
          <a:xfrm>
            <a:off x="5907088" y="1989138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Stade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</a:p>
        </p:txBody>
      </p:sp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6135688" y="5157788"/>
            <a:ext cx="908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Augsburg</a:t>
            </a:r>
            <a:r>
              <a:rPr kumimoji="0" lang="de-DE" sz="1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6516688" y="1916113"/>
            <a:ext cx="8763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826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 Hamburg</a:t>
            </a:r>
            <a:r>
              <a:rPr kumimoji="0" lang="de-DE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 </a:t>
            </a:r>
          </a:p>
        </p:txBody>
      </p:sp>
      <p:sp>
        <p:nvSpPr>
          <p:cNvPr id="40" name="Text Box 33"/>
          <p:cNvSpPr txBox="1">
            <a:spLocks noChangeArrowheads="1"/>
          </p:cNvSpPr>
          <p:nvPr/>
        </p:nvSpPr>
        <p:spPr bwMode="auto">
          <a:xfrm>
            <a:off x="4665663" y="3624263"/>
            <a:ext cx="7270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t>Juelich </a:t>
            </a: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B500"/>
                </a:solidFill>
                <a:effectLst/>
                <a:uLnTx/>
                <a:uFillTx/>
                <a:latin typeface="Wingdings" pitchFamily="2" charset="2"/>
                <a:sym typeface="Arial" charset="0"/>
              </a:rPr>
              <a:t>n</a:t>
            </a:r>
            <a:endParaRPr kumimoji="0" lang="de-DE" sz="12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9626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8382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>
                <a:latin typeface="Frutiger 45 Light" pitchFamily="34" charset="0"/>
              </a:rPr>
              <a:t>Experiments </a:t>
            </a:r>
            <a:br>
              <a:rPr lang="de-DE">
                <a:latin typeface="Frutiger 45 Light" pitchFamily="34" charset="0"/>
              </a:rPr>
            </a:br>
            <a:r>
              <a:rPr lang="de-DE">
                <a:latin typeface="Frutiger 45 Light" pitchFamily="34" charset="0"/>
              </a:rPr>
              <a:t>DLR_School_Lab Oberpfaffenhofen </a:t>
            </a:r>
          </a:p>
        </p:txBody>
      </p:sp>
      <p:sp>
        <p:nvSpPr>
          <p:cNvPr id="209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675688" cy="47529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8D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Aft>
                <a:spcPts val="300"/>
              </a:spcAft>
              <a:buFontTx/>
              <a:buNone/>
            </a:pPr>
            <a:r>
              <a:rPr lang="de-DE" sz="2800" b="1" dirty="0">
                <a:latin typeface="Frutiger 45 Light" pitchFamily="34" charset="0"/>
              </a:rPr>
              <a:t>	</a:t>
            </a:r>
            <a:r>
              <a:rPr lang="de-DE" sz="2000" b="1" dirty="0">
                <a:latin typeface="Frutiger 45 Light" pitchFamily="34" charset="0"/>
              </a:rPr>
              <a:t>Experiment		  	Institute</a:t>
            </a: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Infrared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Technology   	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Remote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Sensing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Technology </a:t>
            </a: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Laser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Technology	  	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Physics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of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the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Atmosphere</a:t>
            </a:r>
            <a:endParaRPr lang="de-DE" sz="2000" b="1" dirty="0">
              <a:solidFill>
                <a:srgbClr val="000099"/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Radar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Technology	   	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Microwave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smtClean="0">
                <a:solidFill>
                  <a:srgbClr val="000099"/>
                </a:solidFill>
                <a:latin typeface="Frutiger 45 Light" pitchFamily="34" charset="0"/>
              </a:rPr>
              <a:t>Ra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d</a:t>
            </a:r>
            <a:r>
              <a:rPr lang="de-DE" sz="2000" b="1" dirty="0" smtClean="0">
                <a:solidFill>
                  <a:srgbClr val="000099"/>
                </a:solidFill>
                <a:latin typeface="Frutiger 45 Light" pitchFamily="34" charset="0"/>
              </a:rPr>
              <a:t>ar 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Technology</a:t>
            </a: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Envnmtl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. Remote  </a:t>
            </a:r>
            <a:r>
              <a:rPr lang="de-DE" sz="2000" b="1" dirty="0" err="1">
                <a:solidFill>
                  <a:srgbClr val="FF0000"/>
                </a:solidFill>
                <a:latin typeface="Frutiger 45 Light" pitchFamily="34" charset="0"/>
              </a:rPr>
              <a:t>Sensing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	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Remote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Sensing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Data Center</a:t>
            </a:r>
            <a:endParaRPr lang="de-DE" sz="2000" b="1" baseline="30000" dirty="0">
              <a:solidFill>
                <a:srgbClr val="000099"/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Weather</a:t>
            </a: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</a:t>
            </a:r>
            <a:r>
              <a:rPr lang="de-DE" sz="2000" b="1" dirty="0" err="1">
                <a:solidFill>
                  <a:srgbClr val="FF0000"/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Climate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	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Physics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of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the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Atmosphere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Satellite</a:t>
            </a: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Data Analysis	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Remote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Sensing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Data Center</a:t>
            </a: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 </a:t>
            </a:r>
            <a:r>
              <a:rPr lang="de-DE" sz="2000" b="1" dirty="0" err="1" smtClean="0">
                <a:solidFill>
                  <a:srgbClr val="FF0000"/>
                </a:solidFill>
                <a:latin typeface="Frutiger 45 Light" pitchFamily="34" charset="0"/>
              </a:rPr>
              <a:t>Satellite</a:t>
            </a:r>
            <a:r>
              <a:rPr lang="de-DE" sz="2000" b="1" dirty="0" smtClean="0">
                <a:solidFill>
                  <a:srgbClr val="FF0000"/>
                </a:solidFill>
                <a:latin typeface="Frutiger 45 Light" pitchFamily="34" charset="0"/>
              </a:rPr>
              <a:t> </a:t>
            </a:r>
            <a:r>
              <a:rPr lang="de-DE" sz="2000" b="1" dirty="0">
                <a:solidFill>
                  <a:srgbClr val="FF0000"/>
                </a:solidFill>
                <a:latin typeface="Frutiger 45 Light" pitchFamily="34" charset="0"/>
              </a:rPr>
              <a:t>Navigation      	</a:t>
            </a:r>
            <a:r>
              <a:rPr lang="de-DE" sz="2000" b="1" dirty="0" smtClean="0">
                <a:solidFill>
                  <a:srgbClr val="000099"/>
                </a:solidFill>
                <a:latin typeface="Frutiger 45 Light" pitchFamily="34" charset="0"/>
              </a:rPr>
              <a:t>Communication </a:t>
            </a:r>
            <a:r>
              <a:rPr lang="de-DE" sz="2000" b="1" dirty="0" err="1">
                <a:solidFill>
                  <a:srgbClr val="000099"/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rgbClr val="000099"/>
                </a:solidFill>
                <a:latin typeface="Frutiger 45 Light" pitchFamily="34" charset="0"/>
              </a:rPr>
              <a:t> Navigation</a:t>
            </a: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 </a:t>
            </a:r>
            <a:r>
              <a:rPr lang="de-DE" sz="2000" b="1" dirty="0" err="1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Robotics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		   	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Robotics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Mechatronics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 Virtual </a:t>
            </a:r>
            <a:r>
              <a:rPr lang="de-DE" sz="2000" b="1" dirty="0" err="1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Mechanics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	   	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Robotics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Mechatronics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Flight 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Team Simulator	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Flighte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Operations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Mobile 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Rocket Basis   	</a:t>
            </a: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Space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Operations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ASUROnaut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		</a:t>
            </a:r>
            <a:r>
              <a:rPr lang="de-DE" sz="2000" b="1" dirty="0" err="1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Robotics</a:t>
            </a: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and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Mechatronics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AutoNum type="arabicPeriod"/>
            </a:pP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Tunnel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Boring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Machine</a:t>
            </a: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	Technical University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  <a:latin typeface="Frutiger 45 Light" pitchFamily="34" charset="0"/>
              </a:rPr>
              <a:t>Munich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None/>
            </a:pPr>
            <a:endParaRPr lang="de-DE" sz="2000" b="1" dirty="0">
              <a:solidFill>
                <a:srgbClr val="000099"/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Clr>
                <a:srgbClr val="FF0000"/>
              </a:buClr>
              <a:buFont typeface="Marlett" pitchFamily="2" charset="2"/>
              <a:buNone/>
            </a:pPr>
            <a:endParaRPr lang="de-DE" sz="2000" b="1" dirty="0">
              <a:solidFill>
                <a:srgbClr val="000099"/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  <a:buFontTx/>
              <a:buNone/>
            </a:pPr>
            <a:endParaRPr lang="de-DE" sz="2000" baseline="30000" dirty="0">
              <a:solidFill>
                <a:srgbClr val="000099"/>
              </a:solidFill>
              <a:latin typeface="Frutiger 45 Light" pitchFamily="34" charset="0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lang="de-DE" sz="2000" dirty="0">
              <a:latin typeface="Frutiger 4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88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Folie </a:t>
            </a:r>
            <a:fld id="{16E0C0F5-0C0D-468D-8DE7-9B60D9F3957F}" type="slidenum">
              <a:rPr lang="de-DE"/>
              <a:pPr/>
              <a:t>31</a:t>
            </a:fld>
            <a:r>
              <a:rPr lang="de-DE"/>
              <a:t> &gt; DLR_School_Lab Oberpfaffenhofen &gt; D. Hausamann</a:t>
            </a:r>
          </a:p>
        </p:txBody>
      </p:sp>
      <p:pic>
        <p:nvPicPr>
          <p:cNvPr id="2081795" name="Picture 3" descr="DSL-OP Teamfoto Dez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407526" cy="690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796" name="WordArt 4"/>
          <p:cNvSpPr>
            <a:spLocks noChangeArrowheads="1" noChangeShapeType="1" noTextEdit="1"/>
          </p:cNvSpPr>
          <p:nvPr/>
        </p:nvSpPr>
        <p:spPr bwMode="auto">
          <a:xfrm>
            <a:off x="827088" y="1700213"/>
            <a:ext cx="7200900" cy="28813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buNone/>
            </a:pPr>
            <a:r>
              <a:rPr lang="de-DE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Team </a:t>
            </a:r>
            <a:r>
              <a:rPr lang="de-DE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953531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4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546244" name="Picture 4" descr="Zeit college adviser Jun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123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45" name="WordArt 5"/>
          <p:cNvSpPr>
            <a:spLocks noChangeArrowheads="1" noChangeShapeType="1" noTextEdit="1"/>
          </p:cNvSpPr>
          <p:nvPr/>
        </p:nvSpPr>
        <p:spPr bwMode="auto">
          <a:xfrm>
            <a:off x="2700338" y="1268413"/>
            <a:ext cx="5903912" cy="36734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buNone/>
            </a:pPr>
            <a:r>
              <a:rPr lang="de-DE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66FFFF"/>
                    </a:gs>
                  </a:gsLst>
                  <a:lin ang="5400000" scaled="1"/>
                </a:gradFill>
                <a:latin typeface="Impact"/>
              </a:rPr>
              <a:t>College </a:t>
            </a:r>
            <a:r>
              <a:rPr lang="de-DE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66FFFF"/>
                    </a:gs>
                  </a:gsLst>
                  <a:lin ang="5400000" scaled="1"/>
                </a:gradFill>
                <a:latin typeface="Impact"/>
              </a:rPr>
              <a:t>Adviser</a:t>
            </a:r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66FFFF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207770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6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6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46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4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613"/>
            <a:ext cx="91440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2800">
                <a:latin typeface="Frutiger 45 Light" pitchFamily="34" charset="0"/>
              </a:rPr>
              <a:t>Finnish Students - 05 December, 2011</a:t>
            </a:r>
          </a:p>
        </p:txBody>
      </p:sp>
      <p:sp>
        <p:nvSpPr>
          <p:cNvPr id="208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9361487" cy="5040313"/>
          </a:xfrm>
        </p:spPr>
        <p:txBody>
          <a:bodyPr/>
          <a:lstStyle/>
          <a:p>
            <a:pPr>
              <a:spcAft>
                <a:spcPct val="30000"/>
              </a:spcAft>
              <a:buFontTx/>
              <a:buNone/>
            </a:pPr>
            <a:r>
              <a:rPr lang="de-DE" sz="2800" b="1">
                <a:latin typeface="Frutiger 45 Light" pitchFamily="34" charset="0"/>
              </a:rPr>
              <a:t>09:00 – 10:00	Introduction 		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de-DE" sz="2800" b="1">
                <a:latin typeface="Frutiger 45 Light" pitchFamily="34" charset="0"/>
              </a:rPr>
              <a:t>10:00 – 12:00	Experiment #1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de-DE" sz="2800" b="1">
                <a:latin typeface="Frutiger 45 Light" pitchFamily="34" charset="0"/>
              </a:rPr>
              <a:t>12:00 – 13:00	Lunch Break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de-DE" sz="2800" b="1">
                <a:latin typeface="Frutiger 45 Light" pitchFamily="34" charset="0"/>
              </a:rPr>
              <a:t>13:00 – 15:00	Experiment #2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de-DE" sz="2800" b="1">
                <a:latin typeface="Frutiger 45 Light" pitchFamily="34" charset="0"/>
              </a:rPr>
              <a:t>15:00 – 15:30	German Space Operations Center</a:t>
            </a:r>
          </a:p>
          <a:p>
            <a:pPr>
              <a:spcAft>
                <a:spcPct val="30000"/>
              </a:spcAft>
              <a:buFontTx/>
              <a:buNone/>
            </a:pPr>
            <a:r>
              <a:rPr lang="de-DE" sz="2800" b="1">
                <a:latin typeface="Frutiger 45 Light" pitchFamily="34" charset="0"/>
              </a:rPr>
              <a:t>15:30 – 16:00 	Feedback 			</a:t>
            </a:r>
          </a:p>
        </p:txBody>
      </p:sp>
    </p:spTree>
    <p:extLst>
      <p:ext uri="{BB962C8B-B14F-4D97-AF65-F5344CB8AC3E}">
        <p14:creationId xmlns:p14="http://schemas.microsoft.com/office/powerpoint/2010/main" val="2249094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713"/>
            <a:ext cx="91440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2800">
                <a:latin typeface="Frutiger 45 Light" pitchFamily="34" charset="0"/>
              </a:rPr>
              <a:t>Today‘s Experimental Programme</a:t>
            </a:r>
          </a:p>
        </p:txBody>
      </p:sp>
      <p:graphicFrame>
        <p:nvGraphicFramePr>
          <p:cNvPr id="208281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60005993"/>
              </p:ext>
            </p:extLst>
          </p:nvPr>
        </p:nvGraphicFramePr>
        <p:xfrm>
          <a:off x="468313" y="1125538"/>
          <a:ext cx="8078787" cy="5019031"/>
        </p:xfrm>
        <a:graphic>
          <a:graphicData uri="http://schemas.openxmlformats.org/drawingml/2006/table">
            <a:tbl>
              <a:tblPr/>
              <a:tblGrid>
                <a:gridCol w="2735262"/>
                <a:gridCol w="1873250"/>
                <a:gridCol w="1727200"/>
                <a:gridCol w="174307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Experiment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Morning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Afternoon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Max. Number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Infrared Technology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6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Laser Technology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Julian </a:t>
                      </a:r>
                    </a:p>
                  </a:txBody>
                  <a:tcPr marL="91432" marR="91432"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Nicola</a:t>
                      </a:r>
                    </a:p>
                  </a:txBody>
                  <a:tcPr marL="91432" marR="91432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6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Robotics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4!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Radar Technology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6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Satellite Navigation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6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Optical Environmental R.S.</a:t>
                      </a: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89993" marR="89993" marT="46796" marB="467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6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Weather and Climate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9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Satellite Data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9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Virtual Mechanics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Ingo 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Ingo 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9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Flight Team Simulator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4!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Mobile Rocket Basis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Ulli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6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Tunnel Boring Machine</a:t>
                      </a: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utiger 45 Light" pitchFamily="34" charset="0"/>
                      </a:endParaRPr>
                    </a:p>
                  </a:txBody>
                  <a:tcPr marL="91432" marR="91432" marT="45717" marB="4571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Thomas 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utiger 45 Light" pitchFamily="34" charset="0"/>
                        </a:rPr>
                        <a:t>4!</a:t>
                      </a:r>
                    </a:p>
                  </a:txBody>
                  <a:tcPr marL="91432" marR="9143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82897" name="Text Box 81"/>
          <p:cNvSpPr txBox="1">
            <a:spLocks noChangeArrowheads="1"/>
          </p:cNvSpPr>
          <p:nvPr/>
        </p:nvSpPr>
        <p:spPr bwMode="auto">
          <a:xfrm>
            <a:off x="5056188" y="33131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7" rIns="91432" bIns="45717">
            <a:spAutoFit/>
          </a:bodyPr>
          <a:lstStyle/>
          <a:p>
            <a:endParaRPr lang="de-DE">
              <a:latin typeface="Frutiger 4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937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Folie </a:t>
            </a:r>
            <a:fld id="{B9543666-ECF8-45ED-A12D-536AA9D8896B}" type="slidenum">
              <a:rPr lang="de-DE"/>
              <a:pPr/>
              <a:t>35</a:t>
            </a:fld>
            <a:endParaRPr lang="de-DE"/>
          </a:p>
        </p:txBody>
      </p:sp>
      <p:graphicFrame>
        <p:nvGraphicFramePr>
          <p:cNvPr id="2001922" name="Object 2"/>
          <p:cNvGraphicFramePr>
            <a:graphicFrameLocks noChangeAspect="1"/>
          </p:cNvGraphicFramePr>
          <p:nvPr/>
        </p:nvGraphicFramePr>
        <p:xfrm>
          <a:off x="0" y="12700"/>
          <a:ext cx="9144000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Photo Editor Photo" r:id="rId4" imgW="20504762" imgH="16771429" progId="MSPhotoEd.3">
                  <p:embed/>
                </p:oleObj>
              </mc:Choice>
              <mc:Fallback>
                <p:oleObj name="Photo Editor Photo" r:id="rId4" imgW="20504762" imgH="167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700"/>
                        <a:ext cx="9144000" cy="683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1923" name="WordArt 3"/>
          <p:cNvSpPr>
            <a:spLocks noChangeArrowheads="1" noChangeShapeType="1" noTextEdit="1"/>
          </p:cNvSpPr>
          <p:nvPr/>
        </p:nvSpPr>
        <p:spPr bwMode="auto">
          <a:xfrm>
            <a:off x="1763713" y="1340768"/>
            <a:ext cx="6696075" cy="38884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buNone/>
            </a:pPr>
            <a:r>
              <a:rPr lang="de-DE" sz="9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Remote </a:t>
            </a:r>
            <a:r>
              <a:rPr lang="de-DE" sz="9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Sensing</a:t>
            </a:r>
            <a:endParaRPr lang="de-DE" sz="9600" kern="10" dirty="0" smtClean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  <a:p>
            <a:pPr algn="ctr">
              <a:buNone/>
            </a:pPr>
            <a:endParaRPr lang="de-DE" sz="9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  <a:p>
            <a:pPr algn="ctr">
              <a:buNone/>
            </a:pPr>
            <a:endParaRPr lang="de-DE" sz="9600" kern="10" dirty="0" smtClean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  <a:p>
            <a:pPr algn="ctr">
              <a:buNone/>
            </a:pPr>
            <a:r>
              <a:rPr lang="de-DE" sz="9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 </a:t>
            </a:r>
          </a:p>
          <a:p>
            <a:pPr algn="ctr">
              <a:buNone/>
            </a:pPr>
            <a:r>
              <a:rPr lang="de-DE" sz="9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Experiments</a:t>
            </a:r>
            <a:endParaRPr lang="de-DE" sz="9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82349312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01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1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0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19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970" name="Rectangle 2"/>
          <p:cNvSpPr>
            <a:spLocks noChangeArrowheads="1"/>
          </p:cNvSpPr>
          <p:nvPr/>
        </p:nvSpPr>
        <p:spPr bwMode="auto">
          <a:xfrm>
            <a:off x="0" y="0"/>
            <a:ext cx="9288463" cy="6910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003971" name="Group 3"/>
          <p:cNvGrpSpPr>
            <a:grpSpLocks/>
          </p:cNvGrpSpPr>
          <p:nvPr/>
        </p:nvGrpSpPr>
        <p:grpSpPr bwMode="auto">
          <a:xfrm>
            <a:off x="0" y="0"/>
            <a:ext cx="9248775" cy="6886575"/>
            <a:chOff x="-13" y="0"/>
            <a:chExt cx="5826" cy="4338"/>
          </a:xfrm>
        </p:grpSpPr>
        <p:pic>
          <p:nvPicPr>
            <p:cNvPr id="200397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3181"/>
              <a:ext cx="143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7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" y="0"/>
              <a:ext cx="1487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74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" y="3181"/>
              <a:ext cx="1258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75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0"/>
              <a:ext cx="1111" cy="1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76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81"/>
              <a:ext cx="109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7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3182"/>
              <a:ext cx="1002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78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" y="1570"/>
              <a:ext cx="1424" cy="1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7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" y="1520"/>
              <a:ext cx="1424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80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0"/>
              <a:ext cx="1013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81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" y="0"/>
              <a:ext cx="1489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03982" name="Text Box 14"/>
            <p:cNvSpPr txBox="1">
              <a:spLocks noChangeArrowheads="1"/>
            </p:cNvSpPr>
            <p:nvPr/>
          </p:nvSpPr>
          <p:spPr bwMode="auto">
            <a:xfrm>
              <a:off x="45" y="840"/>
              <a:ext cx="3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MF</a:t>
              </a:r>
            </a:p>
          </p:txBody>
        </p:sp>
        <p:sp>
          <p:nvSpPr>
            <p:cNvPr id="2003983" name="Text Box 15"/>
            <p:cNvSpPr txBox="1">
              <a:spLocks noChangeArrowheads="1"/>
            </p:cNvSpPr>
            <p:nvPr/>
          </p:nvSpPr>
          <p:spPr bwMode="auto">
            <a:xfrm>
              <a:off x="2744" y="794"/>
              <a:ext cx="3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pPr algn="r"/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PA</a:t>
              </a:r>
            </a:p>
          </p:txBody>
        </p:sp>
        <p:sp>
          <p:nvSpPr>
            <p:cNvPr id="2003984" name="Text Box 16"/>
            <p:cNvSpPr txBox="1">
              <a:spLocks noChangeArrowheads="1"/>
            </p:cNvSpPr>
            <p:nvPr/>
          </p:nvSpPr>
          <p:spPr bwMode="auto">
            <a:xfrm>
              <a:off x="5366" y="794"/>
              <a:ext cx="3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HR</a:t>
              </a:r>
            </a:p>
          </p:txBody>
        </p:sp>
        <p:sp>
          <p:nvSpPr>
            <p:cNvPr id="2003985" name="Text Box 17"/>
            <p:cNvSpPr txBox="1">
              <a:spLocks noChangeArrowheads="1"/>
            </p:cNvSpPr>
            <p:nvPr/>
          </p:nvSpPr>
          <p:spPr bwMode="auto">
            <a:xfrm>
              <a:off x="113" y="2321"/>
              <a:ext cx="3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RB</a:t>
              </a:r>
            </a:p>
          </p:txBody>
        </p:sp>
        <p:sp>
          <p:nvSpPr>
            <p:cNvPr id="2003986" name="Text Box 18"/>
            <p:cNvSpPr txBox="1">
              <a:spLocks noChangeArrowheads="1"/>
            </p:cNvSpPr>
            <p:nvPr/>
          </p:nvSpPr>
          <p:spPr bwMode="auto">
            <a:xfrm>
              <a:off x="5454" y="2291"/>
              <a:ext cx="3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FB</a:t>
              </a:r>
            </a:p>
          </p:txBody>
        </p:sp>
        <p:sp>
          <p:nvSpPr>
            <p:cNvPr id="2003987" name="Text Box 19"/>
            <p:cNvSpPr txBox="1">
              <a:spLocks noChangeArrowheads="1"/>
            </p:cNvSpPr>
            <p:nvPr/>
          </p:nvSpPr>
          <p:spPr bwMode="auto">
            <a:xfrm>
              <a:off x="839" y="4027"/>
              <a:ext cx="4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DFD</a:t>
              </a:r>
            </a:p>
          </p:txBody>
        </p:sp>
        <p:sp>
          <p:nvSpPr>
            <p:cNvPr id="2003988" name="Text Box 20"/>
            <p:cNvSpPr txBox="1">
              <a:spLocks noChangeArrowheads="1"/>
            </p:cNvSpPr>
            <p:nvPr/>
          </p:nvSpPr>
          <p:spPr bwMode="auto">
            <a:xfrm>
              <a:off x="2724" y="4027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KN</a:t>
              </a:r>
            </a:p>
          </p:txBody>
        </p:sp>
        <p:grpSp>
          <p:nvGrpSpPr>
            <p:cNvPr id="2003989" name="Group 21"/>
            <p:cNvGrpSpPr>
              <a:grpSpLocks noChangeAspect="1"/>
            </p:cNvGrpSpPr>
            <p:nvPr/>
          </p:nvGrpSpPr>
          <p:grpSpPr bwMode="auto">
            <a:xfrm>
              <a:off x="4865" y="3181"/>
              <a:ext cx="941" cy="1156"/>
              <a:chOff x="1976" y="1053"/>
              <a:chExt cx="1807" cy="2219"/>
            </a:xfrm>
          </p:grpSpPr>
          <p:pic>
            <p:nvPicPr>
              <p:cNvPr id="2003990" name="Picture 2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6" y="1053"/>
                <a:ext cx="1807" cy="2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03991" name="Picture 2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" y="1117"/>
                <a:ext cx="873" cy="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03992" name="Text Box 24"/>
            <p:cNvSpPr txBox="1">
              <a:spLocks noChangeArrowheads="1"/>
            </p:cNvSpPr>
            <p:nvPr/>
          </p:nvSpPr>
          <p:spPr bwMode="auto">
            <a:xfrm>
              <a:off x="4689" y="4027"/>
              <a:ext cx="4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RM</a:t>
              </a:r>
            </a:p>
          </p:txBody>
        </p:sp>
      </p:grpSp>
      <p:sp>
        <p:nvSpPr>
          <p:cNvPr id="2003993" name="Oval 25"/>
          <p:cNvSpPr>
            <a:spLocks noChangeArrowheads="1"/>
          </p:cNvSpPr>
          <p:nvPr/>
        </p:nvSpPr>
        <p:spPr bwMode="auto">
          <a:xfrm>
            <a:off x="2339975" y="1916113"/>
            <a:ext cx="4464050" cy="3025775"/>
          </a:xfrm>
          <a:prstGeom prst="ellipse">
            <a:avLst/>
          </a:prstGeom>
          <a:gradFill rotWithShape="1">
            <a:gsLst>
              <a:gs pos="0">
                <a:srgbClr val="000099">
                  <a:gamma/>
                  <a:shade val="46275"/>
                  <a:invGamma/>
                </a:srgbClr>
              </a:gs>
              <a:gs pos="5000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7" rIns="91432" bIns="45717" anchor="ctr"/>
          <a:lstStyle/>
          <a:p>
            <a:pPr algn="ctr"/>
            <a:endParaRPr lang="de-DE" sz="3200" b="1">
              <a:solidFill>
                <a:srgbClr val="FFFF00"/>
              </a:solidFill>
              <a:latin typeface="Frutiger 45 Light" pitchFamily="34" charset="0"/>
            </a:endParaRPr>
          </a:p>
          <a:p>
            <a:pPr algn="ctr"/>
            <a:r>
              <a:rPr lang="de-DE" sz="3600" b="1">
                <a:solidFill>
                  <a:srgbClr val="FFFF00"/>
                </a:solidFill>
                <a:latin typeface="Frutiger 45 Light" pitchFamily="34" charset="0"/>
              </a:rPr>
              <a:t>DLR_School_Lab</a:t>
            </a:r>
          </a:p>
          <a:p>
            <a:pPr algn="ctr"/>
            <a:r>
              <a:rPr lang="de-DE" b="1">
                <a:solidFill>
                  <a:srgbClr val="FFFF00"/>
                </a:solidFill>
                <a:latin typeface="Frutiger 45 Light" pitchFamily="34" charset="0"/>
              </a:rPr>
              <a:t>Oberpfaffenhofen</a:t>
            </a:r>
            <a:r>
              <a:rPr lang="de-DE" b="1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de-DE" sz="2000" b="1">
                <a:solidFill>
                  <a:srgbClr val="FFFF00"/>
                </a:solidFill>
                <a:latin typeface="Frutiger 45 Light" pitchFamily="34" charset="0"/>
              </a:rPr>
              <a:t> </a:t>
            </a:r>
          </a:p>
          <a:p>
            <a:pPr algn="ctr"/>
            <a:endParaRPr lang="de-DE" b="1">
              <a:solidFill>
                <a:srgbClr val="FFFF00"/>
              </a:solidFill>
            </a:endParaRPr>
          </a:p>
        </p:txBody>
      </p:sp>
      <p:sp>
        <p:nvSpPr>
          <p:cNvPr id="2003994" name="AutoShape 26"/>
          <p:cNvSpPr>
            <a:spLocks noChangeArrowheads="1"/>
          </p:cNvSpPr>
          <p:nvPr/>
        </p:nvSpPr>
        <p:spPr bwMode="auto">
          <a:xfrm rot="-8134406">
            <a:off x="6156325" y="1557338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3995" name="AutoShape 27"/>
          <p:cNvSpPr>
            <a:spLocks noChangeArrowheads="1"/>
          </p:cNvSpPr>
          <p:nvPr/>
        </p:nvSpPr>
        <p:spPr bwMode="auto">
          <a:xfrm rot="-2734406">
            <a:off x="2395538" y="15716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3996" name="AutoShape 28"/>
          <p:cNvSpPr>
            <a:spLocks noChangeArrowheads="1"/>
          </p:cNvSpPr>
          <p:nvPr/>
        </p:nvSpPr>
        <p:spPr bwMode="auto">
          <a:xfrm rot="-8134406">
            <a:off x="1684338" y="3652838"/>
            <a:ext cx="576262" cy="1693862"/>
          </a:xfrm>
          <a:prstGeom prst="upDownArrow">
            <a:avLst>
              <a:gd name="adj1" fmla="val 50000"/>
              <a:gd name="adj2" fmla="val 58788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3997" name="AutoShape 29"/>
          <p:cNvSpPr>
            <a:spLocks noChangeArrowheads="1"/>
          </p:cNvSpPr>
          <p:nvPr/>
        </p:nvSpPr>
        <p:spPr bwMode="auto">
          <a:xfrm rot="10800000">
            <a:off x="4251325" y="4500563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3998" name="AutoShape 30"/>
          <p:cNvSpPr>
            <a:spLocks noChangeArrowheads="1"/>
          </p:cNvSpPr>
          <p:nvPr/>
        </p:nvSpPr>
        <p:spPr bwMode="auto">
          <a:xfrm rot="10800000">
            <a:off x="3635375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3999" name="AutoShape 31"/>
          <p:cNvSpPr>
            <a:spLocks noChangeArrowheads="1"/>
          </p:cNvSpPr>
          <p:nvPr/>
        </p:nvSpPr>
        <p:spPr bwMode="auto">
          <a:xfrm rot="10800000">
            <a:off x="5003800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4000" name="AutoShape 32"/>
          <p:cNvSpPr>
            <a:spLocks noChangeArrowheads="1"/>
          </p:cNvSpPr>
          <p:nvPr/>
        </p:nvSpPr>
        <p:spPr bwMode="auto">
          <a:xfrm rot="-2734406">
            <a:off x="5708650" y="4164013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4001" name="AutoShape 33"/>
          <p:cNvSpPr>
            <a:spLocks noChangeArrowheads="1"/>
          </p:cNvSpPr>
          <p:nvPr/>
        </p:nvSpPr>
        <p:spPr bwMode="auto">
          <a:xfrm rot="-2734406">
            <a:off x="6685757" y="3752056"/>
            <a:ext cx="576262" cy="1590675"/>
          </a:xfrm>
          <a:prstGeom prst="upDownArrow">
            <a:avLst>
              <a:gd name="adj1" fmla="val 50000"/>
              <a:gd name="adj2" fmla="val 5520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4002" name="AutoShape 34"/>
          <p:cNvSpPr>
            <a:spLocks noChangeArrowheads="1"/>
          </p:cNvSpPr>
          <p:nvPr/>
        </p:nvSpPr>
        <p:spPr bwMode="auto">
          <a:xfrm rot="-8134406">
            <a:off x="2843213" y="41497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4003" name="AutoShape 35"/>
          <p:cNvSpPr>
            <a:spLocks noChangeArrowheads="1"/>
          </p:cNvSpPr>
          <p:nvPr/>
        </p:nvSpPr>
        <p:spPr bwMode="auto">
          <a:xfrm rot="5400000">
            <a:off x="1907381" y="2851944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4004" name="AutoShape 36"/>
          <p:cNvSpPr>
            <a:spLocks noChangeArrowheads="1"/>
          </p:cNvSpPr>
          <p:nvPr/>
        </p:nvSpPr>
        <p:spPr bwMode="auto">
          <a:xfrm rot="5400000">
            <a:off x="6731794" y="3140869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004005" name="Group 37"/>
          <p:cNvGrpSpPr>
            <a:grpSpLocks/>
          </p:cNvGrpSpPr>
          <p:nvPr/>
        </p:nvGrpSpPr>
        <p:grpSpPr bwMode="auto">
          <a:xfrm>
            <a:off x="2219325" y="1628775"/>
            <a:ext cx="4800600" cy="3600450"/>
            <a:chOff x="1383" y="1026"/>
            <a:chExt cx="3024" cy="2268"/>
          </a:xfrm>
        </p:grpSpPr>
        <p:pic>
          <p:nvPicPr>
            <p:cNvPr id="2004006" name="Picture 3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026"/>
              <a:ext cx="3024" cy="2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04007" name="Rectangle 39"/>
            <p:cNvSpPr>
              <a:spLocks noChangeArrowheads="1"/>
            </p:cNvSpPr>
            <p:nvPr/>
          </p:nvSpPr>
          <p:spPr bwMode="auto">
            <a:xfrm>
              <a:off x="1565" y="2148"/>
              <a:ext cx="2013" cy="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pPr>
                <a:buNone/>
              </a:pPr>
              <a:r>
                <a:rPr lang="de-DE" sz="4400" b="1" dirty="0">
                  <a:solidFill>
                    <a:schemeClr val="bg1"/>
                  </a:solidFill>
                  <a:latin typeface="Frutiger 45 Light" pitchFamily="34" charset="0"/>
                </a:rPr>
                <a:t>Infrared</a:t>
              </a:r>
            </a:p>
            <a:p>
              <a:pPr>
                <a:buNone/>
              </a:pPr>
              <a:endParaRPr lang="de-DE" sz="4400" b="1" dirty="0" smtClean="0">
                <a:solidFill>
                  <a:schemeClr val="bg1"/>
                </a:solidFill>
                <a:latin typeface="Frutiger 45 Light" pitchFamily="34" charset="0"/>
              </a:endParaRPr>
            </a:p>
            <a:p>
              <a:pPr>
                <a:buNone/>
              </a:pPr>
              <a:r>
                <a:rPr lang="de-DE" sz="4400" b="1" dirty="0" smtClean="0">
                  <a:solidFill>
                    <a:schemeClr val="bg1"/>
                  </a:solidFill>
                  <a:latin typeface="Frutiger 45 Light" pitchFamily="34" charset="0"/>
                </a:rPr>
                <a:t>Technology</a:t>
              </a:r>
              <a:endParaRPr lang="de-DE" sz="4400" b="1" dirty="0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</p:grpSp>
      <p:sp>
        <p:nvSpPr>
          <p:cNvPr id="2004008" name="AutoShape 40"/>
          <p:cNvSpPr>
            <a:spLocks noChangeArrowheads="1"/>
          </p:cNvSpPr>
          <p:nvPr/>
        </p:nvSpPr>
        <p:spPr bwMode="auto">
          <a:xfrm rot="-2734406">
            <a:off x="2107407" y="1239044"/>
            <a:ext cx="730250" cy="1265237"/>
          </a:xfrm>
          <a:prstGeom prst="upDownArrow">
            <a:avLst>
              <a:gd name="adj1" fmla="val 50000"/>
              <a:gd name="adj2" fmla="val 34652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0299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28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828868" name="Picture 4" descr="Satellitenbild modis_fireservice_0708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7550" y="-341313"/>
            <a:ext cx="12401550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8869" name="Text Box 5"/>
          <p:cNvSpPr txBox="1">
            <a:spLocks noChangeArrowheads="1"/>
          </p:cNvSpPr>
          <p:nvPr/>
        </p:nvSpPr>
        <p:spPr bwMode="auto">
          <a:xfrm>
            <a:off x="446560" y="5391150"/>
            <a:ext cx="4629794" cy="47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de-DE" sz="4000" b="1" dirty="0">
                <a:solidFill>
                  <a:srgbClr val="FFCC00"/>
                </a:solidFill>
                <a:latin typeface="Arial Black" pitchFamily="34" charset="0"/>
              </a:rPr>
              <a:t>MODIS 26.08.07</a:t>
            </a:r>
          </a:p>
        </p:txBody>
      </p:sp>
    </p:spTree>
    <p:extLst>
      <p:ext uri="{BB962C8B-B14F-4D97-AF65-F5344CB8AC3E}">
        <p14:creationId xmlns:p14="http://schemas.microsoft.com/office/powerpoint/2010/main" val="169500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4754" name="Group 2"/>
          <p:cNvGrpSpPr>
            <a:grpSpLocks noChangeAspect="1"/>
          </p:cNvGrpSpPr>
          <p:nvPr/>
        </p:nvGrpSpPr>
        <p:grpSpPr bwMode="auto">
          <a:xfrm>
            <a:off x="0" y="0"/>
            <a:ext cx="9177338" cy="7050088"/>
            <a:chOff x="401" y="444"/>
            <a:chExt cx="5019" cy="3855"/>
          </a:xfrm>
        </p:grpSpPr>
        <p:pic>
          <p:nvPicPr>
            <p:cNvPr id="1354755" name="Picture 3" descr="noaa_OPN120308031607_ohne_ov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" y="444"/>
              <a:ext cx="5019" cy="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4756" name="Rectangle 4"/>
            <p:cNvSpPr>
              <a:spLocks noChangeAspect="1" noChangeArrowheads="1"/>
            </p:cNvSpPr>
            <p:nvPr/>
          </p:nvSpPr>
          <p:spPr bwMode="auto">
            <a:xfrm>
              <a:off x="1244" y="1919"/>
              <a:ext cx="732" cy="94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3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54757" name="Text Box 5"/>
            <p:cNvSpPr txBox="1">
              <a:spLocks noChangeAspect="1" noChangeArrowheads="1"/>
            </p:cNvSpPr>
            <p:nvPr/>
          </p:nvSpPr>
          <p:spPr bwMode="auto">
            <a:xfrm>
              <a:off x="851" y="669"/>
              <a:ext cx="3990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23" tIns="45658" rIns="91323" bIns="45658" anchor="ctr">
              <a:spAutoFit/>
            </a:bodyPr>
            <a:lstStyle/>
            <a:p>
              <a:pPr algn="ctr" eaLnBrk="0" hangingPunct="0">
                <a:buNone/>
              </a:pPr>
              <a:r>
                <a:rPr lang="en-GB" sz="2800" b="1" dirty="0">
                  <a:latin typeface="Frutiger 45 Light" pitchFamily="34" charset="0"/>
                </a:rPr>
                <a:t>NOAA – AVHRR, 3. August 2003 16:07 UTC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652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8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50000">
                <a:srgbClr val="FF8D00"/>
              </a:gs>
              <a:gs pos="100000">
                <a:srgbClr val="CC00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356803" name="Picture 3" descr="Portugal-030804_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93112" cy="57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6804" name="Text Box 4"/>
          <p:cNvSpPr txBox="1">
            <a:spLocks noChangeArrowheads="1"/>
          </p:cNvSpPr>
          <p:nvPr/>
        </p:nvSpPr>
        <p:spPr bwMode="auto">
          <a:xfrm>
            <a:off x="1402311" y="1183394"/>
            <a:ext cx="6445743" cy="42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5" tIns="45654" rIns="91315" bIns="45654" anchor="ctr">
            <a:spAutoFit/>
          </a:bodyPr>
          <a:lstStyle/>
          <a:p>
            <a:pPr algn="ctr" eaLnBrk="0" hangingPunct="0">
              <a:buNone/>
            </a:pPr>
            <a:r>
              <a:rPr lang="en-GB" sz="3200" b="1" dirty="0">
                <a:solidFill>
                  <a:srgbClr val="FFFF00"/>
                </a:solidFill>
                <a:latin typeface="Frutiger 45 Light" pitchFamily="34" charset="0"/>
              </a:rPr>
              <a:t>BIRD, </a:t>
            </a:r>
            <a:r>
              <a:rPr lang="de-DE" sz="3200" b="1" dirty="0" smtClean="0">
                <a:solidFill>
                  <a:srgbClr val="FFFF00"/>
                </a:solidFill>
                <a:latin typeface="Frutiger 45 Light" pitchFamily="34" charset="0"/>
              </a:rPr>
              <a:t> </a:t>
            </a:r>
            <a:r>
              <a:rPr lang="en-GB" sz="3200" b="1" dirty="0" smtClean="0">
                <a:solidFill>
                  <a:srgbClr val="FFFF00"/>
                </a:solidFill>
                <a:latin typeface="Frutiger 45 Light" pitchFamily="34" charset="0"/>
              </a:rPr>
              <a:t>August 4, </a:t>
            </a:r>
            <a:r>
              <a:rPr lang="en-GB" sz="3200" b="1" dirty="0">
                <a:solidFill>
                  <a:srgbClr val="FFFF00"/>
                </a:solidFill>
                <a:latin typeface="Frutiger 45 Light" pitchFamily="34" charset="0"/>
              </a:rPr>
              <a:t>2003 12:03 UTC </a:t>
            </a:r>
          </a:p>
        </p:txBody>
      </p:sp>
    </p:spTree>
    <p:extLst>
      <p:ext uri="{BB962C8B-B14F-4D97-AF65-F5344CB8AC3E}">
        <p14:creationId xmlns:p14="http://schemas.microsoft.com/office/powerpoint/2010/main" val="4241416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5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Standard presentation &gt; Jan. 2012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AD18FC4C-D580-4D31-B635-268EFBEDCC58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74" name="Text Box 95"/>
          <p:cNvSpPr txBox="1">
            <a:spLocks noChangeArrowheads="1"/>
          </p:cNvSpPr>
          <p:nvPr/>
        </p:nvSpPr>
        <p:spPr bwMode="auto">
          <a:xfrm>
            <a:off x="107950" y="423863"/>
            <a:ext cx="1003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DLR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bodies</a:t>
            </a:r>
          </a:p>
        </p:txBody>
      </p:sp>
      <p:grpSp>
        <p:nvGrpSpPr>
          <p:cNvPr id="75" name="Gruppieren 37"/>
          <p:cNvGrpSpPr>
            <a:grpSpLocks/>
          </p:cNvGrpSpPr>
          <p:nvPr/>
        </p:nvGrpSpPr>
        <p:grpSpPr bwMode="auto">
          <a:xfrm>
            <a:off x="107950" y="584200"/>
            <a:ext cx="8928100" cy="5653088"/>
            <a:chOff x="107950" y="584200"/>
            <a:chExt cx="8928100" cy="5653088"/>
          </a:xfrm>
        </p:grpSpPr>
        <p:sp>
          <p:nvSpPr>
            <p:cNvPr id="76" name="Rectangle 2"/>
            <p:cNvSpPr>
              <a:spLocks noChangeArrowheads="1"/>
            </p:cNvSpPr>
            <p:nvPr/>
          </p:nvSpPr>
          <p:spPr bwMode="auto">
            <a:xfrm>
              <a:off x="971550" y="2924175"/>
              <a:ext cx="936625" cy="14287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3"/>
            <p:cNvSpPr>
              <a:spLocks noChangeArrowheads="1"/>
            </p:cNvSpPr>
            <p:nvPr/>
          </p:nvSpPr>
          <p:spPr bwMode="auto">
            <a:xfrm>
              <a:off x="2771775" y="3716338"/>
              <a:ext cx="1152525" cy="22336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Rectangle 4"/>
            <p:cNvSpPr>
              <a:spLocks noChangeArrowheads="1"/>
            </p:cNvSpPr>
            <p:nvPr/>
          </p:nvSpPr>
          <p:spPr bwMode="auto">
            <a:xfrm>
              <a:off x="1763713" y="3357563"/>
              <a:ext cx="314325" cy="242728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Rectangle 5"/>
            <p:cNvSpPr>
              <a:spLocks noChangeArrowheads="1"/>
            </p:cNvSpPr>
            <p:nvPr/>
          </p:nvSpPr>
          <p:spPr bwMode="auto">
            <a:xfrm>
              <a:off x="1331913" y="3716338"/>
              <a:ext cx="1108075" cy="21209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6"/>
            <p:cNvSpPr>
              <a:spLocks noChangeArrowheads="1"/>
            </p:cNvSpPr>
            <p:nvPr/>
          </p:nvSpPr>
          <p:spPr bwMode="auto">
            <a:xfrm>
              <a:off x="468313" y="1773238"/>
              <a:ext cx="234950" cy="3111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7"/>
            <p:cNvSpPr>
              <a:spLocks noChangeArrowheads="1"/>
            </p:cNvSpPr>
            <p:nvPr/>
          </p:nvSpPr>
          <p:spPr bwMode="auto">
            <a:xfrm>
              <a:off x="4356100" y="3357563"/>
              <a:ext cx="312738" cy="227647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Rectangle 8"/>
            <p:cNvSpPr>
              <a:spLocks noChangeArrowheads="1"/>
            </p:cNvSpPr>
            <p:nvPr/>
          </p:nvSpPr>
          <p:spPr bwMode="auto">
            <a:xfrm>
              <a:off x="3132138" y="3284538"/>
              <a:ext cx="312737" cy="259238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9"/>
            <p:cNvSpPr>
              <a:spLocks noChangeArrowheads="1"/>
            </p:cNvSpPr>
            <p:nvPr/>
          </p:nvSpPr>
          <p:spPr bwMode="auto">
            <a:xfrm>
              <a:off x="5724525" y="3357563"/>
              <a:ext cx="312738" cy="227647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10"/>
            <p:cNvSpPr>
              <a:spLocks noChangeArrowheads="1"/>
            </p:cNvSpPr>
            <p:nvPr/>
          </p:nvSpPr>
          <p:spPr bwMode="auto">
            <a:xfrm>
              <a:off x="7019925" y="3357563"/>
              <a:ext cx="312738" cy="227647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Rectangle 11"/>
            <p:cNvSpPr>
              <a:spLocks noChangeArrowheads="1"/>
            </p:cNvSpPr>
            <p:nvPr/>
          </p:nvSpPr>
          <p:spPr bwMode="auto">
            <a:xfrm>
              <a:off x="6588125" y="3716338"/>
              <a:ext cx="1187450" cy="22336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Institutes and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Facilities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Program Directorate</a:t>
              </a:r>
            </a:p>
          </p:txBody>
        </p:sp>
        <p:sp>
          <p:nvSpPr>
            <p:cNvPr id="86" name="Rectangle 12"/>
            <p:cNvSpPr>
              <a:spLocks noChangeArrowheads="1"/>
            </p:cNvSpPr>
            <p:nvPr/>
          </p:nvSpPr>
          <p:spPr bwMode="auto">
            <a:xfrm>
              <a:off x="5292725" y="3716338"/>
              <a:ext cx="1181100" cy="22336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Institutes and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Facilities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Program Directorate</a:t>
              </a:r>
            </a:p>
          </p:txBody>
        </p:sp>
        <p:sp>
          <p:nvSpPr>
            <p:cNvPr id="87" name="Rectangle 13"/>
            <p:cNvSpPr>
              <a:spLocks noChangeArrowheads="1"/>
            </p:cNvSpPr>
            <p:nvPr/>
          </p:nvSpPr>
          <p:spPr bwMode="auto">
            <a:xfrm>
              <a:off x="4862513" y="996950"/>
              <a:ext cx="312737" cy="134778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Rectangle 14"/>
            <p:cNvSpPr>
              <a:spLocks noChangeArrowheads="1"/>
            </p:cNvSpPr>
            <p:nvPr/>
          </p:nvSpPr>
          <p:spPr bwMode="auto">
            <a:xfrm>
              <a:off x="1331913" y="3716338"/>
              <a:ext cx="1152525" cy="25209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Strategy and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International Relations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Corporate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Communications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Political and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Economic Relations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Technology Transfer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ESA-Council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Executive Office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Capital Expenditure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Management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Program Coordination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Security Research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15"/>
            <p:cNvSpPr>
              <a:spLocks noChangeArrowheads="1"/>
            </p:cNvSpPr>
            <p:nvPr/>
          </p:nvSpPr>
          <p:spPr bwMode="auto">
            <a:xfrm>
              <a:off x="107950" y="1196975"/>
              <a:ext cx="1019175" cy="6207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Space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Committee</a:t>
              </a:r>
            </a:p>
          </p:txBody>
        </p:sp>
        <p:sp>
          <p:nvSpPr>
            <p:cNvPr id="90" name="Rectangle 16"/>
            <p:cNvSpPr>
              <a:spLocks noChangeArrowheads="1"/>
            </p:cNvSpPr>
            <p:nvPr/>
          </p:nvSpPr>
          <p:spPr bwMode="auto">
            <a:xfrm>
              <a:off x="1258888" y="2344738"/>
              <a:ext cx="7777162" cy="11366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Executive Board</a:t>
              </a:r>
            </a:p>
          </p:txBody>
        </p:sp>
        <p:sp>
          <p:nvSpPr>
            <p:cNvPr id="91" name="Rectangle 17"/>
            <p:cNvSpPr>
              <a:spLocks noChangeArrowheads="1"/>
            </p:cNvSpPr>
            <p:nvPr/>
          </p:nvSpPr>
          <p:spPr bwMode="auto">
            <a:xfrm>
              <a:off x="1403350" y="2636838"/>
              <a:ext cx="1152525" cy="78422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Chairman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Prof. Dr. Wörner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18"/>
            <p:cNvSpPr>
              <a:spLocks noChangeArrowheads="1"/>
            </p:cNvSpPr>
            <p:nvPr/>
          </p:nvSpPr>
          <p:spPr bwMode="auto">
            <a:xfrm>
              <a:off x="107950" y="2636838"/>
              <a:ext cx="1019175" cy="78422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Scientific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Technical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Council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Rectangle 19"/>
            <p:cNvSpPr>
              <a:spLocks noChangeArrowheads="1"/>
            </p:cNvSpPr>
            <p:nvPr/>
          </p:nvSpPr>
          <p:spPr bwMode="auto">
            <a:xfrm>
              <a:off x="2700338" y="3716338"/>
              <a:ext cx="1223962" cy="25209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Human Resources,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Finance and Corporate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Organization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Infrastructure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Quality Assurance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Internal Auditing and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Joint Venture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Management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Technology Marketing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Information Technology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Project Management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Agency</a:t>
              </a:r>
            </a:p>
          </p:txBody>
        </p:sp>
        <p:sp>
          <p:nvSpPr>
            <p:cNvPr id="94" name="Rectangle 20"/>
            <p:cNvSpPr>
              <a:spLocks noChangeArrowheads="1"/>
            </p:cNvSpPr>
            <p:nvPr/>
          </p:nvSpPr>
          <p:spPr bwMode="auto">
            <a:xfrm>
              <a:off x="5292725" y="4292600"/>
              <a:ext cx="1187450" cy="19446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Programs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Projects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Technology Transfer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21"/>
            <p:cNvSpPr>
              <a:spLocks noChangeArrowheads="1"/>
            </p:cNvSpPr>
            <p:nvPr/>
          </p:nvSpPr>
          <p:spPr bwMode="auto">
            <a:xfrm>
              <a:off x="6588125" y="4292600"/>
              <a:ext cx="1187450" cy="19446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Programs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Projects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Technology Transfer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Approved Design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Organization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22"/>
            <p:cNvSpPr>
              <a:spLocks noChangeArrowheads="1"/>
            </p:cNvSpPr>
            <p:nvPr/>
          </p:nvSpPr>
          <p:spPr bwMode="auto">
            <a:xfrm>
              <a:off x="3995738" y="3716338"/>
              <a:ext cx="1152525" cy="22336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Project/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Program Directorates</a:t>
              </a:r>
            </a:p>
          </p:txBody>
        </p:sp>
        <p:sp>
          <p:nvSpPr>
            <p:cNvPr id="97" name="Rectangle 23"/>
            <p:cNvSpPr>
              <a:spLocks noChangeArrowheads="1"/>
            </p:cNvSpPr>
            <p:nvPr/>
          </p:nvSpPr>
          <p:spPr bwMode="auto">
            <a:xfrm>
              <a:off x="3995738" y="4292600"/>
              <a:ext cx="1152525" cy="19446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National-/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ESA Program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Integrated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Space Program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Budget Officer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Space Administration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Rectangle 24"/>
            <p:cNvSpPr>
              <a:spLocks noChangeArrowheads="1"/>
            </p:cNvSpPr>
            <p:nvPr/>
          </p:nvSpPr>
          <p:spPr bwMode="auto">
            <a:xfrm>
              <a:off x="1258888" y="1204913"/>
              <a:ext cx="7777162" cy="62071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Senate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Chairman: State Secretary of the Federal Ministry of Economics and Technology (Homann)</a:t>
              </a:r>
            </a:p>
          </p:txBody>
        </p:sp>
        <p:sp>
          <p:nvSpPr>
            <p:cNvPr id="99" name="Rectangle 25"/>
            <p:cNvSpPr>
              <a:spLocks noChangeArrowheads="1"/>
            </p:cNvSpPr>
            <p:nvPr/>
          </p:nvSpPr>
          <p:spPr bwMode="auto">
            <a:xfrm>
              <a:off x="1258888" y="584200"/>
              <a:ext cx="7777162" cy="4127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General Assembly</a:t>
              </a:r>
            </a:p>
          </p:txBody>
        </p:sp>
        <p:sp>
          <p:nvSpPr>
            <p:cNvPr id="100" name="Rectangle 26"/>
            <p:cNvSpPr>
              <a:spLocks noChangeArrowheads="1"/>
            </p:cNvSpPr>
            <p:nvPr/>
          </p:nvSpPr>
          <p:spPr bwMode="auto">
            <a:xfrm>
              <a:off x="468313" y="1989138"/>
              <a:ext cx="4394200" cy="14763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Rectangle 30"/>
            <p:cNvSpPr>
              <a:spLocks noChangeArrowheads="1"/>
            </p:cNvSpPr>
            <p:nvPr/>
          </p:nvSpPr>
          <p:spPr bwMode="auto">
            <a:xfrm>
              <a:off x="2627313" y="2636838"/>
              <a:ext cx="1368425" cy="79216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Vice Chairman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Administration/Technology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Marketing and Project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Management Agency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Hamacher</a:t>
              </a:r>
            </a:p>
          </p:txBody>
        </p:sp>
        <p:sp>
          <p:nvSpPr>
            <p:cNvPr id="102" name="Rectangle 31"/>
            <p:cNvSpPr>
              <a:spLocks noChangeArrowheads="1"/>
            </p:cNvSpPr>
            <p:nvPr/>
          </p:nvSpPr>
          <p:spPr bwMode="auto">
            <a:xfrm>
              <a:off x="5219700" y="2636838"/>
              <a:ext cx="1296988" cy="78422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Space Research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and Technology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Prof. Dr. Dittus</a:t>
              </a:r>
            </a:p>
          </p:txBody>
        </p:sp>
        <p:sp>
          <p:nvSpPr>
            <p:cNvPr id="103" name="Rectangle 32"/>
            <p:cNvSpPr>
              <a:spLocks noChangeArrowheads="1"/>
            </p:cNvSpPr>
            <p:nvPr/>
          </p:nvSpPr>
          <p:spPr bwMode="auto">
            <a:xfrm>
              <a:off x="6588125" y="2636838"/>
              <a:ext cx="1223963" cy="78422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Aeronautics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Prof. Henke</a:t>
              </a:r>
            </a:p>
          </p:txBody>
        </p:sp>
        <p:sp>
          <p:nvSpPr>
            <p:cNvPr id="104" name="Rectangle 33"/>
            <p:cNvSpPr>
              <a:spLocks noChangeArrowheads="1"/>
            </p:cNvSpPr>
            <p:nvPr/>
          </p:nvSpPr>
          <p:spPr bwMode="auto">
            <a:xfrm>
              <a:off x="4067175" y="2636838"/>
              <a:ext cx="1081088" cy="78422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Space Administration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Dr. Gruppe</a:t>
              </a:r>
            </a:p>
          </p:txBody>
        </p:sp>
        <p:sp>
          <p:nvSpPr>
            <p:cNvPr id="105" name="Rectangle 34"/>
            <p:cNvSpPr>
              <a:spLocks noChangeArrowheads="1"/>
            </p:cNvSpPr>
            <p:nvPr/>
          </p:nvSpPr>
          <p:spPr bwMode="auto">
            <a:xfrm>
              <a:off x="7885113" y="2636838"/>
              <a:ext cx="1150937" cy="78422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Energy and Transport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Prof. Dr. Wagner</a:t>
              </a:r>
            </a:p>
          </p:txBody>
        </p:sp>
        <p:sp>
          <p:nvSpPr>
            <p:cNvPr id="106" name="Rectangle 35"/>
            <p:cNvSpPr>
              <a:spLocks noChangeArrowheads="1"/>
            </p:cNvSpPr>
            <p:nvPr/>
          </p:nvSpPr>
          <p:spPr bwMode="auto">
            <a:xfrm>
              <a:off x="8316913" y="3429000"/>
              <a:ext cx="312737" cy="79216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Rectangle 36"/>
            <p:cNvSpPr>
              <a:spLocks noChangeArrowheads="1"/>
            </p:cNvSpPr>
            <p:nvPr/>
          </p:nvSpPr>
          <p:spPr bwMode="auto">
            <a:xfrm>
              <a:off x="7956550" y="3716338"/>
              <a:ext cx="1079500" cy="72072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Institutes and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Facilities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Program Directorates</a:t>
              </a:r>
            </a:p>
          </p:txBody>
        </p:sp>
        <p:sp>
          <p:nvSpPr>
            <p:cNvPr id="108" name="Rectangle 37"/>
            <p:cNvSpPr>
              <a:spLocks noChangeArrowheads="1"/>
            </p:cNvSpPr>
            <p:nvPr/>
          </p:nvSpPr>
          <p:spPr bwMode="auto">
            <a:xfrm>
              <a:off x="7956550" y="4292600"/>
              <a:ext cx="1079500" cy="19446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rIns="7200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Programs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Projects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Technology Transfer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3000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9" name="Picture 38" descr="Portrait_Prof_Woe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716338"/>
            <a:ext cx="143827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1242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8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608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609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609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19063"/>
            <a:ext cx="7197725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09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9863"/>
            <a:ext cx="44878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574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6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018" name="Rectangle 2"/>
          <p:cNvSpPr>
            <a:spLocks noChangeArrowheads="1"/>
          </p:cNvSpPr>
          <p:nvPr/>
        </p:nvSpPr>
        <p:spPr bwMode="auto">
          <a:xfrm>
            <a:off x="0" y="0"/>
            <a:ext cx="9288463" cy="6910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006019" name="Group 3"/>
          <p:cNvGrpSpPr>
            <a:grpSpLocks/>
          </p:cNvGrpSpPr>
          <p:nvPr/>
        </p:nvGrpSpPr>
        <p:grpSpPr bwMode="auto">
          <a:xfrm>
            <a:off x="0" y="0"/>
            <a:ext cx="9248775" cy="6886575"/>
            <a:chOff x="-13" y="0"/>
            <a:chExt cx="5826" cy="4338"/>
          </a:xfrm>
        </p:grpSpPr>
        <p:pic>
          <p:nvPicPr>
            <p:cNvPr id="200602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3181"/>
              <a:ext cx="143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" y="0"/>
              <a:ext cx="1487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2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" y="3181"/>
              <a:ext cx="1258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3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0"/>
              <a:ext cx="1111" cy="1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4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81"/>
              <a:ext cx="109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5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3182"/>
              <a:ext cx="1002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6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" y="1570"/>
              <a:ext cx="1424" cy="1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7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" y="1520"/>
              <a:ext cx="1424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8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0"/>
              <a:ext cx="1013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9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" y="0"/>
              <a:ext cx="1489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06030" name="Text Box 14"/>
            <p:cNvSpPr txBox="1">
              <a:spLocks noChangeArrowheads="1"/>
            </p:cNvSpPr>
            <p:nvPr/>
          </p:nvSpPr>
          <p:spPr bwMode="auto">
            <a:xfrm>
              <a:off x="45" y="840"/>
              <a:ext cx="3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MF</a:t>
              </a:r>
            </a:p>
          </p:txBody>
        </p:sp>
        <p:sp>
          <p:nvSpPr>
            <p:cNvPr id="2006031" name="Text Box 15"/>
            <p:cNvSpPr txBox="1">
              <a:spLocks noChangeArrowheads="1"/>
            </p:cNvSpPr>
            <p:nvPr/>
          </p:nvSpPr>
          <p:spPr bwMode="auto">
            <a:xfrm>
              <a:off x="2744" y="794"/>
              <a:ext cx="3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pPr algn="r"/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PA</a:t>
              </a:r>
            </a:p>
          </p:txBody>
        </p:sp>
        <p:sp>
          <p:nvSpPr>
            <p:cNvPr id="2006032" name="Text Box 16"/>
            <p:cNvSpPr txBox="1">
              <a:spLocks noChangeArrowheads="1"/>
            </p:cNvSpPr>
            <p:nvPr/>
          </p:nvSpPr>
          <p:spPr bwMode="auto">
            <a:xfrm>
              <a:off x="5366" y="794"/>
              <a:ext cx="3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HR</a:t>
              </a:r>
            </a:p>
          </p:txBody>
        </p:sp>
        <p:sp>
          <p:nvSpPr>
            <p:cNvPr id="2006033" name="Text Box 17"/>
            <p:cNvSpPr txBox="1">
              <a:spLocks noChangeArrowheads="1"/>
            </p:cNvSpPr>
            <p:nvPr/>
          </p:nvSpPr>
          <p:spPr bwMode="auto">
            <a:xfrm>
              <a:off x="113" y="2321"/>
              <a:ext cx="3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RB</a:t>
              </a:r>
            </a:p>
          </p:txBody>
        </p:sp>
        <p:sp>
          <p:nvSpPr>
            <p:cNvPr id="2006034" name="Text Box 18"/>
            <p:cNvSpPr txBox="1">
              <a:spLocks noChangeArrowheads="1"/>
            </p:cNvSpPr>
            <p:nvPr/>
          </p:nvSpPr>
          <p:spPr bwMode="auto">
            <a:xfrm>
              <a:off x="5454" y="2291"/>
              <a:ext cx="3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FB</a:t>
              </a:r>
            </a:p>
          </p:txBody>
        </p:sp>
        <p:sp>
          <p:nvSpPr>
            <p:cNvPr id="2006035" name="Text Box 19"/>
            <p:cNvSpPr txBox="1">
              <a:spLocks noChangeArrowheads="1"/>
            </p:cNvSpPr>
            <p:nvPr/>
          </p:nvSpPr>
          <p:spPr bwMode="auto">
            <a:xfrm>
              <a:off x="839" y="4027"/>
              <a:ext cx="4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DFD</a:t>
              </a:r>
            </a:p>
          </p:txBody>
        </p:sp>
        <p:sp>
          <p:nvSpPr>
            <p:cNvPr id="2006036" name="Text Box 20"/>
            <p:cNvSpPr txBox="1">
              <a:spLocks noChangeArrowheads="1"/>
            </p:cNvSpPr>
            <p:nvPr/>
          </p:nvSpPr>
          <p:spPr bwMode="auto">
            <a:xfrm>
              <a:off x="2724" y="4027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KN</a:t>
              </a:r>
            </a:p>
          </p:txBody>
        </p:sp>
        <p:grpSp>
          <p:nvGrpSpPr>
            <p:cNvPr id="2006037" name="Group 21"/>
            <p:cNvGrpSpPr>
              <a:grpSpLocks noChangeAspect="1"/>
            </p:cNvGrpSpPr>
            <p:nvPr/>
          </p:nvGrpSpPr>
          <p:grpSpPr bwMode="auto">
            <a:xfrm>
              <a:off x="4865" y="3181"/>
              <a:ext cx="941" cy="1156"/>
              <a:chOff x="1976" y="1053"/>
              <a:chExt cx="1807" cy="2219"/>
            </a:xfrm>
          </p:grpSpPr>
          <p:pic>
            <p:nvPicPr>
              <p:cNvPr id="2006038" name="Picture 2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6" y="1053"/>
                <a:ext cx="1807" cy="2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06039" name="Picture 2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" y="1117"/>
                <a:ext cx="873" cy="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06040" name="Text Box 24"/>
            <p:cNvSpPr txBox="1">
              <a:spLocks noChangeArrowheads="1"/>
            </p:cNvSpPr>
            <p:nvPr/>
          </p:nvSpPr>
          <p:spPr bwMode="auto">
            <a:xfrm>
              <a:off x="4689" y="4027"/>
              <a:ext cx="4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RM</a:t>
              </a:r>
            </a:p>
          </p:txBody>
        </p:sp>
      </p:grpSp>
      <p:sp>
        <p:nvSpPr>
          <p:cNvPr id="2006041" name="Oval 25"/>
          <p:cNvSpPr>
            <a:spLocks noChangeArrowheads="1"/>
          </p:cNvSpPr>
          <p:nvPr/>
        </p:nvSpPr>
        <p:spPr bwMode="auto">
          <a:xfrm>
            <a:off x="2339975" y="1916113"/>
            <a:ext cx="4464050" cy="3025775"/>
          </a:xfrm>
          <a:prstGeom prst="ellipse">
            <a:avLst/>
          </a:prstGeom>
          <a:gradFill rotWithShape="1">
            <a:gsLst>
              <a:gs pos="0">
                <a:srgbClr val="000099">
                  <a:gamma/>
                  <a:shade val="46275"/>
                  <a:invGamma/>
                </a:srgbClr>
              </a:gs>
              <a:gs pos="5000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7" rIns="91432" bIns="45717" anchor="ctr"/>
          <a:lstStyle/>
          <a:p>
            <a:pPr algn="ctr"/>
            <a:endParaRPr lang="de-DE" sz="3200" b="1">
              <a:solidFill>
                <a:srgbClr val="FFFF00"/>
              </a:solidFill>
              <a:latin typeface="Frutiger 45 Light" pitchFamily="34" charset="0"/>
            </a:endParaRPr>
          </a:p>
          <a:p>
            <a:pPr algn="ctr"/>
            <a:r>
              <a:rPr lang="de-DE" sz="3600" b="1">
                <a:solidFill>
                  <a:srgbClr val="FFFF00"/>
                </a:solidFill>
                <a:latin typeface="Frutiger 45 Light" pitchFamily="34" charset="0"/>
              </a:rPr>
              <a:t>DLR_School_Lab</a:t>
            </a:r>
          </a:p>
          <a:p>
            <a:pPr algn="ctr"/>
            <a:r>
              <a:rPr lang="de-DE" b="1">
                <a:solidFill>
                  <a:srgbClr val="FFFF00"/>
                </a:solidFill>
                <a:latin typeface="Frutiger 45 Light" pitchFamily="34" charset="0"/>
              </a:rPr>
              <a:t>Oberpfaffenhofen</a:t>
            </a:r>
            <a:r>
              <a:rPr lang="de-DE" b="1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de-DE" sz="2000" b="1">
                <a:solidFill>
                  <a:srgbClr val="FFFF00"/>
                </a:solidFill>
                <a:latin typeface="Frutiger 45 Light" pitchFamily="34" charset="0"/>
              </a:rPr>
              <a:t> </a:t>
            </a:r>
          </a:p>
          <a:p>
            <a:pPr algn="ctr"/>
            <a:endParaRPr lang="de-DE" b="1">
              <a:solidFill>
                <a:srgbClr val="FFFF00"/>
              </a:solidFill>
            </a:endParaRPr>
          </a:p>
        </p:txBody>
      </p:sp>
      <p:sp>
        <p:nvSpPr>
          <p:cNvPr id="2006042" name="AutoShape 26"/>
          <p:cNvSpPr>
            <a:spLocks noChangeArrowheads="1"/>
          </p:cNvSpPr>
          <p:nvPr/>
        </p:nvSpPr>
        <p:spPr bwMode="auto">
          <a:xfrm rot="-8134406">
            <a:off x="6156325" y="1557338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43" name="AutoShape 27"/>
          <p:cNvSpPr>
            <a:spLocks noChangeArrowheads="1"/>
          </p:cNvSpPr>
          <p:nvPr/>
        </p:nvSpPr>
        <p:spPr bwMode="auto">
          <a:xfrm rot="-2734406">
            <a:off x="2395538" y="15716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44" name="AutoShape 28"/>
          <p:cNvSpPr>
            <a:spLocks noChangeArrowheads="1"/>
          </p:cNvSpPr>
          <p:nvPr/>
        </p:nvSpPr>
        <p:spPr bwMode="auto">
          <a:xfrm rot="-8134406">
            <a:off x="1684338" y="3652838"/>
            <a:ext cx="576262" cy="1693862"/>
          </a:xfrm>
          <a:prstGeom prst="upDownArrow">
            <a:avLst>
              <a:gd name="adj1" fmla="val 50000"/>
              <a:gd name="adj2" fmla="val 58788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45" name="AutoShape 29"/>
          <p:cNvSpPr>
            <a:spLocks noChangeArrowheads="1"/>
          </p:cNvSpPr>
          <p:nvPr/>
        </p:nvSpPr>
        <p:spPr bwMode="auto">
          <a:xfrm rot="10800000">
            <a:off x="4251325" y="4500563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46" name="AutoShape 30"/>
          <p:cNvSpPr>
            <a:spLocks noChangeArrowheads="1"/>
          </p:cNvSpPr>
          <p:nvPr/>
        </p:nvSpPr>
        <p:spPr bwMode="auto">
          <a:xfrm rot="10800000">
            <a:off x="3635375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47" name="AutoShape 31"/>
          <p:cNvSpPr>
            <a:spLocks noChangeArrowheads="1"/>
          </p:cNvSpPr>
          <p:nvPr/>
        </p:nvSpPr>
        <p:spPr bwMode="auto">
          <a:xfrm rot="10800000">
            <a:off x="5003800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48" name="AutoShape 32"/>
          <p:cNvSpPr>
            <a:spLocks noChangeArrowheads="1"/>
          </p:cNvSpPr>
          <p:nvPr/>
        </p:nvSpPr>
        <p:spPr bwMode="auto">
          <a:xfrm rot="-2734406">
            <a:off x="5708650" y="4164013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49" name="AutoShape 33"/>
          <p:cNvSpPr>
            <a:spLocks noChangeArrowheads="1"/>
          </p:cNvSpPr>
          <p:nvPr/>
        </p:nvSpPr>
        <p:spPr bwMode="auto">
          <a:xfrm rot="-2734406">
            <a:off x="6685757" y="3752056"/>
            <a:ext cx="576262" cy="1590675"/>
          </a:xfrm>
          <a:prstGeom prst="upDownArrow">
            <a:avLst>
              <a:gd name="adj1" fmla="val 50000"/>
              <a:gd name="adj2" fmla="val 5520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50" name="AutoShape 34"/>
          <p:cNvSpPr>
            <a:spLocks noChangeArrowheads="1"/>
          </p:cNvSpPr>
          <p:nvPr/>
        </p:nvSpPr>
        <p:spPr bwMode="auto">
          <a:xfrm rot="-8134406">
            <a:off x="2843213" y="41497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51" name="AutoShape 35"/>
          <p:cNvSpPr>
            <a:spLocks noChangeArrowheads="1"/>
          </p:cNvSpPr>
          <p:nvPr/>
        </p:nvSpPr>
        <p:spPr bwMode="auto">
          <a:xfrm rot="5400000">
            <a:off x="1907381" y="2851944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52" name="AutoShape 36"/>
          <p:cNvSpPr>
            <a:spLocks noChangeArrowheads="1"/>
          </p:cNvSpPr>
          <p:nvPr/>
        </p:nvSpPr>
        <p:spPr bwMode="auto">
          <a:xfrm rot="5400000">
            <a:off x="6731794" y="3140869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006053" name="Group 37"/>
          <p:cNvGrpSpPr>
            <a:grpSpLocks/>
          </p:cNvGrpSpPr>
          <p:nvPr/>
        </p:nvGrpSpPr>
        <p:grpSpPr bwMode="auto">
          <a:xfrm>
            <a:off x="2373313" y="1636713"/>
            <a:ext cx="4533900" cy="3597275"/>
            <a:chOff x="1495" y="1031"/>
            <a:chExt cx="2856" cy="2266"/>
          </a:xfrm>
        </p:grpSpPr>
        <p:pic>
          <p:nvPicPr>
            <p:cNvPr id="2006054" name="Picture 3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" y="1031"/>
              <a:ext cx="2856" cy="2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06055" name="Rectangle 39"/>
            <p:cNvSpPr>
              <a:spLocks noChangeArrowheads="1"/>
            </p:cNvSpPr>
            <p:nvPr/>
          </p:nvSpPr>
          <p:spPr bwMode="auto">
            <a:xfrm>
              <a:off x="1927" y="2062"/>
              <a:ext cx="2112" cy="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pPr>
                <a:buNone/>
              </a:pPr>
              <a:r>
                <a:rPr lang="de-DE" sz="4400" b="1" dirty="0">
                  <a:solidFill>
                    <a:schemeClr val="bg1"/>
                  </a:solidFill>
                  <a:latin typeface="Frutiger 45 Light" pitchFamily="34" charset="0"/>
                </a:rPr>
                <a:t>Laser</a:t>
              </a:r>
            </a:p>
            <a:p>
              <a:pPr>
                <a:buNone/>
              </a:pPr>
              <a:endParaRPr lang="de-DE" sz="4400" b="1" dirty="0" smtClean="0">
                <a:solidFill>
                  <a:schemeClr val="bg1"/>
                </a:solidFill>
                <a:latin typeface="Frutiger 45 Light" pitchFamily="34" charset="0"/>
              </a:endParaRPr>
            </a:p>
            <a:p>
              <a:pPr>
                <a:buNone/>
              </a:pPr>
              <a:r>
                <a:rPr lang="de-DE" sz="4400" b="1" dirty="0" smtClean="0">
                  <a:solidFill>
                    <a:schemeClr val="bg1"/>
                  </a:solidFill>
                  <a:latin typeface="Frutiger 45 Light" pitchFamily="34" charset="0"/>
                </a:rPr>
                <a:t>Technology</a:t>
              </a:r>
              <a:r>
                <a:rPr lang="de-DE" sz="4400" b="1" dirty="0" smtClean="0">
                  <a:solidFill>
                    <a:srgbClr val="FFFF00"/>
                  </a:solidFill>
                  <a:latin typeface="Frutiger 45 Light" pitchFamily="34" charset="0"/>
                </a:rPr>
                <a:t> </a:t>
              </a:r>
              <a:endParaRPr lang="de-DE" sz="4400" b="1" dirty="0">
                <a:solidFill>
                  <a:srgbClr val="FFFF00"/>
                </a:solidFill>
                <a:latin typeface="Frutiger 45 Light" pitchFamily="34" charset="0"/>
              </a:endParaRPr>
            </a:p>
          </p:txBody>
        </p:sp>
      </p:grpSp>
      <p:sp>
        <p:nvSpPr>
          <p:cNvPr id="2006056" name="AutoShape 40"/>
          <p:cNvSpPr>
            <a:spLocks noChangeArrowheads="1"/>
          </p:cNvSpPr>
          <p:nvPr/>
        </p:nvSpPr>
        <p:spPr bwMode="auto">
          <a:xfrm>
            <a:off x="3563938" y="1268413"/>
            <a:ext cx="730250" cy="1265237"/>
          </a:xfrm>
          <a:prstGeom prst="upDownArrow">
            <a:avLst>
              <a:gd name="adj1" fmla="val 50000"/>
              <a:gd name="adj2" fmla="val 34652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0098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06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68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0"/>
            <a:ext cx="10382251" cy="701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485" name="Picture 5" descr="klimasat_grafik_Hi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188913"/>
            <a:ext cx="3476625" cy="64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486" name="Text Box 6"/>
          <p:cNvSpPr txBox="1">
            <a:spLocks noChangeArrowheads="1"/>
          </p:cNvSpPr>
          <p:nvPr/>
        </p:nvSpPr>
        <p:spPr bwMode="auto">
          <a:xfrm>
            <a:off x="280988" y="836613"/>
            <a:ext cx="9259887" cy="526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4800" b="1" dirty="0">
                <a:solidFill>
                  <a:schemeClr val="bg1"/>
                </a:solidFill>
                <a:latin typeface="Frutiger 45 Light" pitchFamily="34" charset="0"/>
              </a:rPr>
              <a:t>MERLIN</a:t>
            </a:r>
          </a:p>
          <a:p>
            <a:pPr>
              <a:lnSpc>
                <a:spcPct val="100000"/>
              </a:lnSpc>
              <a:buNone/>
            </a:pPr>
            <a:endParaRPr lang="de-DE" sz="4800" b="1" dirty="0">
              <a:solidFill>
                <a:schemeClr val="bg1"/>
              </a:solidFill>
              <a:latin typeface="Frutiger 45 Light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de-DE" sz="4800" b="1" dirty="0" err="1">
                <a:solidFill>
                  <a:schemeClr val="bg1"/>
                </a:solidFill>
                <a:latin typeface="Frutiger 45 Light" pitchFamily="34" charset="0"/>
              </a:rPr>
              <a:t>Methane</a:t>
            </a:r>
            <a:endParaRPr lang="de-DE" sz="4800" b="1" dirty="0">
              <a:solidFill>
                <a:schemeClr val="bg1"/>
              </a:solidFill>
              <a:latin typeface="Frutiger 45 Light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de-DE" sz="4800" b="1" dirty="0">
                <a:solidFill>
                  <a:schemeClr val="bg1"/>
                </a:solidFill>
                <a:latin typeface="Frutiger 45 Light" pitchFamily="34" charset="0"/>
              </a:rPr>
              <a:t>Remote</a:t>
            </a:r>
          </a:p>
          <a:p>
            <a:pPr>
              <a:lnSpc>
                <a:spcPct val="100000"/>
              </a:lnSpc>
              <a:buNone/>
            </a:pPr>
            <a:r>
              <a:rPr lang="de-DE" sz="4800" b="1" dirty="0" err="1">
                <a:solidFill>
                  <a:schemeClr val="bg1"/>
                </a:solidFill>
                <a:latin typeface="Frutiger 45 Light" pitchFamily="34" charset="0"/>
              </a:rPr>
              <a:t>Sensing</a:t>
            </a:r>
            <a:endParaRPr lang="de-DE" sz="4800" b="1" dirty="0">
              <a:solidFill>
                <a:schemeClr val="bg1"/>
              </a:solidFill>
              <a:latin typeface="Frutiger 45 Light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de-DE" sz="4800" b="1" dirty="0" err="1">
                <a:solidFill>
                  <a:schemeClr val="bg1"/>
                </a:solidFill>
                <a:latin typeface="Frutiger 45 Light" pitchFamily="34" charset="0"/>
              </a:rPr>
              <a:t>Lidar</a:t>
            </a:r>
            <a:endParaRPr lang="de-DE" sz="4800" b="1" dirty="0">
              <a:solidFill>
                <a:schemeClr val="bg1"/>
              </a:solidFill>
              <a:latin typeface="Frutiger 45 Light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de-DE" sz="4800" b="1" dirty="0">
                <a:solidFill>
                  <a:schemeClr val="bg1"/>
                </a:solidFill>
                <a:latin typeface="Frutiger 45 Light" pitchFamily="34" charset="0"/>
              </a:rPr>
              <a:t>Mission </a:t>
            </a:r>
          </a:p>
        </p:txBody>
      </p:sp>
    </p:spTree>
    <p:extLst>
      <p:ext uri="{BB962C8B-B14F-4D97-AF65-F5344CB8AC3E}">
        <p14:creationId xmlns:p14="http://schemas.microsoft.com/office/powerpoint/2010/main" val="2350030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8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8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48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106" name="Rectangle 2"/>
          <p:cNvSpPr>
            <a:spLocks noChangeArrowheads="1"/>
          </p:cNvSpPr>
          <p:nvPr/>
        </p:nvSpPr>
        <p:spPr bwMode="auto">
          <a:xfrm>
            <a:off x="0" y="0"/>
            <a:ext cx="9144000" cy="71739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1967107" name="Object 3"/>
          <p:cNvGraphicFramePr>
            <a:graphicFrameLocks noChangeAspect="1"/>
          </p:cNvGraphicFramePr>
          <p:nvPr/>
        </p:nvGraphicFramePr>
        <p:xfrm>
          <a:off x="0" y="0"/>
          <a:ext cx="81549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Photo Editor-Foto" r:id="rId3" imgW="20952381" imgH="17619048" progId="MSPhotoEd.3">
                  <p:embed/>
                </p:oleObj>
              </mc:Choice>
              <mc:Fallback>
                <p:oleObj name="Photo Editor-Foto" r:id="rId3" imgW="20952381" imgH="176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1549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7108" name="Object 4"/>
          <p:cNvGraphicFramePr>
            <a:graphicFrameLocks noChangeAspect="1"/>
          </p:cNvGraphicFramePr>
          <p:nvPr/>
        </p:nvGraphicFramePr>
        <p:xfrm>
          <a:off x="993775" y="0"/>
          <a:ext cx="81549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Photo Editor-Foto" r:id="rId5" imgW="20952381" imgH="17619048" progId="MSPhotoEd.3">
                  <p:embed/>
                </p:oleObj>
              </mc:Choice>
              <mc:Fallback>
                <p:oleObj name="Photo Editor-Foto" r:id="rId5" imgW="20952381" imgH="176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0"/>
                        <a:ext cx="81549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5034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6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6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70115" name="Picture 3" descr="4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4450"/>
            <a:ext cx="10260013" cy="6840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983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066" name="Rectangle 2"/>
          <p:cNvSpPr>
            <a:spLocks noChangeArrowheads="1"/>
          </p:cNvSpPr>
          <p:nvPr/>
        </p:nvSpPr>
        <p:spPr bwMode="auto">
          <a:xfrm>
            <a:off x="0" y="0"/>
            <a:ext cx="9288463" cy="6910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008067" name="Group 3"/>
          <p:cNvGrpSpPr>
            <a:grpSpLocks/>
          </p:cNvGrpSpPr>
          <p:nvPr/>
        </p:nvGrpSpPr>
        <p:grpSpPr bwMode="auto">
          <a:xfrm>
            <a:off x="0" y="0"/>
            <a:ext cx="9248775" cy="6886575"/>
            <a:chOff x="-13" y="0"/>
            <a:chExt cx="5826" cy="4338"/>
          </a:xfrm>
        </p:grpSpPr>
        <p:pic>
          <p:nvPicPr>
            <p:cNvPr id="200806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3181"/>
              <a:ext cx="143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6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" y="0"/>
              <a:ext cx="1487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7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" y="3181"/>
              <a:ext cx="1258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7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0"/>
              <a:ext cx="1111" cy="1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72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81"/>
              <a:ext cx="109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73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3182"/>
              <a:ext cx="1002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74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" y="1570"/>
              <a:ext cx="1424" cy="1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75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" y="1520"/>
              <a:ext cx="1424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76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0"/>
              <a:ext cx="1013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77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" y="0"/>
              <a:ext cx="1489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08078" name="Text Box 14"/>
            <p:cNvSpPr txBox="1">
              <a:spLocks noChangeArrowheads="1"/>
            </p:cNvSpPr>
            <p:nvPr/>
          </p:nvSpPr>
          <p:spPr bwMode="auto">
            <a:xfrm>
              <a:off x="45" y="840"/>
              <a:ext cx="3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MF</a:t>
              </a:r>
            </a:p>
          </p:txBody>
        </p:sp>
        <p:sp>
          <p:nvSpPr>
            <p:cNvPr id="2008079" name="Text Box 15"/>
            <p:cNvSpPr txBox="1">
              <a:spLocks noChangeArrowheads="1"/>
            </p:cNvSpPr>
            <p:nvPr/>
          </p:nvSpPr>
          <p:spPr bwMode="auto">
            <a:xfrm>
              <a:off x="2744" y="794"/>
              <a:ext cx="3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pPr algn="r"/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PA</a:t>
              </a:r>
            </a:p>
          </p:txBody>
        </p:sp>
        <p:sp>
          <p:nvSpPr>
            <p:cNvPr id="2008080" name="Text Box 16"/>
            <p:cNvSpPr txBox="1">
              <a:spLocks noChangeArrowheads="1"/>
            </p:cNvSpPr>
            <p:nvPr/>
          </p:nvSpPr>
          <p:spPr bwMode="auto">
            <a:xfrm>
              <a:off x="5366" y="794"/>
              <a:ext cx="3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HR</a:t>
              </a:r>
            </a:p>
          </p:txBody>
        </p:sp>
        <p:sp>
          <p:nvSpPr>
            <p:cNvPr id="2008081" name="Text Box 17"/>
            <p:cNvSpPr txBox="1">
              <a:spLocks noChangeArrowheads="1"/>
            </p:cNvSpPr>
            <p:nvPr/>
          </p:nvSpPr>
          <p:spPr bwMode="auto">
            <a:xfrm>
              <a:off x="113" y="2321"/>
              <a:ext cx="3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RB</a:t>
              </a:r>
            </a:p>
          </p:txBody>
        </p:sp>
        <p:sp>
          <p:nvSpPr>
            <p:cNvPr id="2008082" name="Text Box 18"/>
            <p:cNvSpPr txBox="1">
              <a:spLocks noChangeArrowheads="1"/>
            </p:cNvSpPr>
            <p:nvPr/>
          </p:nvSpPr>
          <p:spPr bwMode="auto">
            <a:xfrm>
              <a:off x="5454" y="2291"/>
              <a:ext cx="3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FB</a:t>
              </a:r>
            </a:p>
          </p:txBody>
        </p:sp>
        <p:sp>
          <p:nvSpPr>
            <p:cNvPr id="2008083" name="Text Box 19"/>
            <p:cNvSpPr txBox="1">
              <a:spLocks noChangeArrowheads="1"/>
            </p:cNvSpPr>
            <p:nvPr/>
          </p:nvSpPr>
          <p:spPr bwMode="auto">
            <a:xfrm>
              <a:off x="839" y="4027"/>
              <a:ext cx="4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DFD</a:t>
              </a:r>
            </a:p>
          </p:txBody>
        </p:sp>
        <p:sp>
          <p:nvSpPr>
            <p:cNvPr id="2008084" name="Text Box 20"/>
            <p:cNvSpPr txBox="1">
              <a:spLocks noChangeArrowheads="1"/>
            </p:cNvSpPr>
            <p:nvPr/>
          </p:nvSpPr>
          <p:spPr bwMode="auto">
            <a:xfrm>
              <a:off x="2724" y="4027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KN</a:t>
              </a:r>
            </a:p>
          </p:txBody>
        </p:sp>
        <p:grpSp>
          <p:nvGrpSpPr>
            <p:cNvPr id="2008085" name="Group 21"/>
            <p:cNvGrpSpPr>
              <a:grpSpLocks noChangeAspect="1"/>
            </p:cNvGrpSpPr>
            <p:nvPr/>
          </p:nvGrpSpPr>
          <p:grpSpPr bwMode="auto">
            <a:xfrm>
              <a:off x="4865" y="3181"/>
              <a:ext cx="941" cy="1156"/>
              <a:chOff x="1976" y="1053"/>
              <a:chExt cx="1807" cy="2219"/>
            </a:xfrm>
          </p:grpSpPr>
          <p:pic>
            <p:nvPicPr>
              <p:cNvPr id="2008086" name="Picture 2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6" y="1053"/>
                <a:ext cx="1807" cy="2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08087" name="Picture 2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" y="1117"/>
                <a:ext cx="873" cy="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08088" name="Text Box 24"/>
            <p:cNvSpPr txBox="1">
              <a:spLocks noChangeArrowheads="1"/>
            </p:cNvSpPr>
            <p:nvPr/>
          </p:nvSpPr>
          <p:spPr bwMode="auto">
            <a:xfrm>
              <a:off x="4689" y="4027"/>
              <a:ext cx="4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RM</a:t>
              </a:r>
            </a:p>
          </p:txBody>
        </p:sp>
      </p:grpSp>
      <p:sp>
        <p:nvSpPr>
          <p:cNvPr id="2008089" name="Oval 25"/>
          <p:cNvSpPr>
            <a:spLocks noChangeArrowheads="1"/>
          </p:cNvSpPr>
          <p:nvPr/>
        </p:nvSpPr>
        <p:spPr bwMode="auto">
          <a:xfrm>
            <a:off x="2339975" y="1916113"/>
            <a:ext cx="4464050" cy="3025775"/>
          </a:xfrm>
          <a:prstGeom prst="ellipse">
            <a:avLst/>
          </a:prstGeom>
          <a:gradFill rotWithShape="1">
            <a:gsLst>
              <a:gs pos="0">
                <a:srgbClr val="000099">
                  <a:gamma/>
                  <a:shade val="46275"/>
                  <a:invGamma/>
                </a:srgbClr>
              </a:gs>
              <a:gs pos="5000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7" rIns="91432" bIns="45717" anchor="ctr"/>
          <a:lstStyle/>
          <a:p>
            <a:pPr algn="ctr"/>
            <a:endParaRPr lang="de-DE" sz="3200" b="1">
              <a:solidFill>
                <a:srgbClr val="FFFF00"/>
              </a:solidFill>
              <a:latin typeface="Frutiger 45 Light" pitchFamily="34" charset="0"/>
            </a:endParaRPr>
          </a:p>
          <a:p>
            <a:pPr algn="ctr"/>
            <a:r>
              <a:rPr lang="de-DE" sz="3600" b="1">
                <a:solidFill>
                  <a:srgbClr val="FFFF00"/>
                </a:solidFill>
                <a:latin typeface="Frutiger 45 Light" pitchFamily="34" charset="0"/>
              </a:rPr>
              <a:t>DLR_School_Lab</a:t>
            </a:r>
          </a:p>
          <a:p>
            <a:pPr algn="ctr"/>
            <a:r>
              <a:rPr lang="de-DE" b="1">
                <a:solidFill>
                  <a:srgbClr val="FFFF00"/>
                </a:solidFill>
                <a:latin typeface="Frutiger 45 Light" pitchFamily="34" charset="0"/>
              </a:rPr>
              <a:t>Oberpfaffenhofen</a:t>
            </a:r>
            <a:r>
              <a:rPr lang="de-DE" b="1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de-DE" sz="2000" b="1">
                <a:solidFill>
                  <a:srgbClr val="FFFF00"/>
                </a:solidFill>
                <a:latin typeface="Frutiger 45 Light" pitchFamily="34" charset="0"/>
              </a:rPr>
              <a:t> </a:t>
            </a:r>
          </a:p>
          <a:p>
            <a:pPr algn="ctr"/>
            <a:endParaRPr lang="de-DE" b="1">
              <a:solidFill>
                <a:srgbClr val="FFFF00"/>
              </a:solidFill>
            </a:endParaRPr>
          </a:p>
        </p:txBody>
      </p:sp>
      <p:sp>
        <p:nvSpPr>
          <p:cNvPr id="2008090" name="AutoShape 26"/>
          <p:cNvSpPr>
            <a:spLocks noChangeArrowheads="1"/>
          </p:cNvSpPr>
          <p:nvPr/>
        </p:nvSpPr>
        <p:spPr bwMode="auto">
          <a:xfrm rot="-8134406">
            <a:off x="6156325" y="1557338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1" name="AutoShape 27"/>
          <p:cNvSpPr>
            <a:spLocks noChangeArrowheads="1"/>
          </p:cNvSpPr>
          <p:nvPr/>
        </p:nvSpPr>
        <p:spPr bwMode="auto">
          <a:xfrm rot="-2734406">
            <a:off x="2395538" y="15716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2" name="AutoShape 28"/>
          <p:cNvSpPr>
            <a:spLocks noChangeArrowheads="1"/>
          </p:cNvSpPr>
          <p:nvPr/>
        </p:nvSpPr>
        <p:spPr bwMode="auto">
          <a:xfrm rot="-8134406">
            <a:off x="1684338" y="3652838"/>
            <a:ext cx="576262" cy="1693862"/>
          </a:xfrm>
          <a:prstGeom prst="upDownArrow">
            <a:avLst>
              <a:gd name="adj1" fmla="val 50000"/>
              <a:gd name="adj2" fmla="val 58788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3" name="AutoShape 29"/>
          <p:cNvSpPr>
            <a:spLocks noChangeArrowheads="1"/>
          </p:cNvSpPr>
          <p:nvPr/>
        </p:nvSpPr>
        <p:spPr bwMode="auto">
          <a:xfrm rot="10800000">
            <a:off x="4251325" y="4500563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4" name="AutoShape 30"/>
          <p:cNvSpPr>
            <a:spLocks noChangeArrowheads="1"/>
          </p:cNvSpPr>
          <p:nvPr/>
        </p:nvSpPr>
        <p:spPr bwMode="auto">
          <a:xfrm rot="10800000">
            <a:off x="3635375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5" name="AutoShape 31"/>
          <p:cNvSpPr>
            <a:spLocks noChangeArrowheads="1"/>
          </p:cNvSpPr>
          <p:nvPr/>
        </p:nvSpPr>
        <p:spPr bwMode="auto">
          <a:xfrm rot="10800000">
            <a:off x="5003800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6" name="AutoShape 32"/>
          <p:cNvSpPr>
            <a:spLocks noChangeArrowheads="1"/>
          </p:cNvSpPr>
          <p:nvPr/>
        </p:nvSpPr>
        <p:spPr bwMode="auto">
          <a:xfrm rot="-2734406">
            <a:off x="5708650" y="4164013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7" name="AutoShape 33"/>
          <p:cNvSpPr>
            <a:spLocks noChangeArrowheads="1"/>
          </p:cNvSpPr>
          <p:nvPr/>
        </p:nvSpPr>
        <p:spPr bwMode="auto">
          <a:xfrm rot="-2734406">
            <a:off x="6685757" y="3752056"/>
            <a:ext cx="576262" cy="1590675"/>
          </a:xfrm>
          <a:prstGeom prst="upDownArrow">
            <a:avLst>
              <a:gd name="adj1" fmla="val 50000"/>
              <a:gd name="adj2" fmla="val 5520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8" name="AutoShape 34"/>
          <p:cNvSpPr>
            <a:spLocks noChangeArrowheads="1"/>
          </p:cNvSpPr>
          <p:nvPr/>
        </p:nvSpPr>
        <p:spPr bwMode="auto">
          <a:xfrm rot="-8134406">
            <a:off x="2843213" y="41497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9" name="AutoShape 35"/>
          <p:cNvSpPr>
            <a:spLocks noChangeArrowheads="1"/>
          </p:cNvSpPr>
          <p:nvPr/>
        </p:nvSpPr>
        <p:spPr bwMode="auto">
          <a:xfrm rot="5400000">
            <a:off x="1907381" y="2851944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100" name="AutoShape 36"/>
          <p:cNvSpPr>
            <a:spLocks noChangeArrowheads="1"/>
          </p:cNvSpPr>
          <p:nvPr/>
        </p:nvSpPr>
        <p:spPr bwMode="auto">
          <a:xfrm rot="5400000">
            <a:off x="6731794" y="3140869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008101" name="Picture 3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1636713"/>
            <a:ext cx="4797425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8102" name="Rectangle 38"/>
          <p:cNvSpPr>
            <a:spLocks noChangeArrowheads="1"/>
          </p:cNvSpPr>
          <p:nvPr/>
        </p:nvSpPr>
        <p:spPr bwMode="auto">
          <a:xfrm>
            <a:off x="2457159" y="3776559"/>
            <a:ext cx="3194961" cy="109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7" rIns="91432" bIns="45717">
            <a:spAutoFit/>
          </a:bodyPr>
          <a:lstStyle/>
          <a:p>
            <a:pPr>
              <a:buNone/>
            </a:pPr>
            <a:r>
              <a:rPr lang="de-DE" sz="4400" b="1" dirty="0">
                <a:solidFill>
                  <a:srgbClr val="FF8D00"/>
                </a:solidFill>
                <a:latin typeface="Frutiger 45 Light" pitchFamily="34" charset="0"/>
              </a:rPr>
              <a:t>Radar</a:t>
            </a:r>
          </a:p>
          <a:p>
            <a:pPr>
              <a:buNone/>
            </a:pPr>
            <a:endParaRPr lang="de-DE" sz="4400" b="1" dirty="0" smtClean="0">
              <a:solidFill>
                <a:srgbClr val="FF8D00"/>
              </a:solidFill>
              <a:latin typeface="Frutiger 45 Light" pitchFamily="34" charset="0"/>
            </a:endParaRPr>
          </a:p>
          <a:p>
            <a:pPr>
              <a:buNone/>
            </a:pPr>
            <a:r>
              <a:rPr lang="de-DE" sz="4400" b="1" dirty="0" smtClean="0">
                <a:solidFill>
                  <a:srgbClr val="FF8D00"/>
                </a:solidFill>
                <a:latin typeface="Frutiger 45 Light" pitchFamily="34" charset="0"/>
              </a:rPr>
              <a:t>Technology</a:t>
            </a:r>
            <a:endParaRPr lang="de-DE" sz="4400" b="1" dirty="0">
              <a:solidFill>
                <a:srgbClr val="FF8D00"/>
              </a:solidFill>
              <a:latin typeface="Frutiger 45 Light" pitchFamily="34" charset="0"/>
            </a:endParaRPr>
          </a:p>
        </p:txBody>
      </p:sp>
      <p:sp>
        <p:nvSpPr>
          <p:cNvPr id="2008103" name="AutoShape 39"/>
          <p:cNvSpPr>
            <a:spLocks noChangeArrowheads="1"/>
          </p:cNvSpPr>
          <p:nvPr/>
        </p:nvSpPr>
        <p:spPr bwMode="auto">
          <a:xfrm rot="-18572062">
            <a:off x="6568282" y="1073944"/>
            <a:ext cx="730250" cy="1265237"/>
          </a:xfrm>
          <a:prstGeom prst="upDownArrow">
            <a:avLst>
              <a:gd name="adj1" fmla="val 50000"/>
              <a:gd name="adj2" fmla="val 34652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266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76275"/>
            <a:ext cx="9144000" cy="863600"/>
          </a:xfrm>
          <a:noFill/>
          <a:ln/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de-DE" sz="2800">
                <a:solidFill>
                  <a:srgbClr val="CC0000"/>
                </a:solidFill>
              </a:rPr>
              <a:t>RADAR:  </a:t>
            </a:r>
            <a:r>
              <a:rPr lang="de-DE" sz="2800" b="0">
                <a:solidFill>
                  <a:srgbClr val="4D4D4D"/>
                </a:solidFill>
              </a:rPr>
              <a:t>„</a:t>
            </a:r>
            <a:r>
              <a:rPr lang="de-DE" sz="2800" i="1">
                <a:solidFill>
                  <a:srgbClr val="CC0000"/>
                </a:solidFill>
              </a:rPr>
              <a:t>Ra</a:t>
            </a:r>
            <a:r>
              <a:rPr lang="de-DE" sz="2800" b="0" i="1">
                <a:solidFill>
                  <a:srgbClr val="4D4D4D"/>
                </a:solidFill>
              </a:rPr>
              <a:t>dio</a:t>
            </a:r>
            <a:r>
              <a:rPr lang="de-DE" sz="2800" i="1">
                <a:solidFill>
                  <a:srgbClr val="CC0000"/>
                </a:solidFill>
              </a:rPr>
              <a:t> D</a:t>
            </a:r>
            <a:r>
              <a:rPr lang="de-DE" sz="2800" b="0" i="1">
                <a:solidFill>
                  <a:srgbClr val="4D4D4D"/>
                </a:solidFill>
              </a:rPr>
              <a:t>etection</a:t>
            </a:r>
            <a:r>
              <a:rPr lang="de-DE" sz="2800" i="1">
                <a:solidFill>
                  <a:srgbClr val="CC0000"/>
                </a:solidFill>
              </a:rPr>
              <a:t> a</a:t>
            </a:r>
            <a:r>
              <a:rPr lang="de-DE" sz="2800" b="0" i="1">
                <a:solidFill>
                  <a:srgbClr val="4D4D4D"/>
                </a:solidFill>
              </a:rPr>
              <a:t>nd</a:t>
            </a:r>
            <a:r>
              <a:rPr lang="de-DE" sz="2800" i="1">
                <a:solidFill>
                  <a:srgbClr val="CC0000"/>
                </a:solidFill>
              </a:rPr>
              <a:t> R</a:t>
            </a:r>
            <a:r>
              <a:rPr lang="de-DE" sz="2800" b="0" i="1">
                <a:solidFill>
                  <a:srgbClr val="4D4D4D"/>
                </a:solidFill>
              </a:rPr>
              <a:t>anging“</a:t>
            </a:r>
            <a:endParaRPr lang="de-DE" b="0">
              <a:solidFill>
                <a:srgbClr val="4D4D4D"/>
              </a:solidFill>
            </a:endParaRPr>
          </a:p>
        </p:txBody>
      </p:sp>
      <p:sp>
        <p:nvSpPr>
          <p:cNvPr id="2070531" name="Text Box 3"/>
          <p:cNvSpPr txBox="1">
            <a:spLocks noChangeArrowheads="1"/>
          </p:cNvSpPr>
          <p:nvPr/>
        </p:nvSpPr>
        <p:spPr bwMode="auto">
          <a:xfrm>
            <a:off x="1979613" y="3844925"/>
            <a:ext cx="6337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2000" b="1">
                <a:latin typeface="Frutiger 45 Light" pitchFamily="34" charset="0"/>
              </a:rPr>
              <a:t>  Emission of electromagnetic pulses</a:t>
            </a:r>
          </a:p>
        </p:txBody>
      </p:sp>
      <p:sp>
        <p:nvSpPr>
          <p:cNvPr id="2070532" name="Text Box 4"/>
          <p:cNvSpPr txBox="1">
            <a:spLocks noChangeArrowheads="1"/>
          </p:cNvSpPr>
          <p:nvPr/>
        </p:nvSpPr>
        <p:spPr bwMode="auto">
          <a:xfrm>
            <a:off x="1979613" y="5140325"/>
            <a:ext cx="56165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2000" b="1">
                <a:latin typeface="Frutiger 45 Light" pitchFamily="34" charset="0"/>
              </a:rPr>
              <a:t>  Radiation penetrates clouds</a:t>
            </a:r>
          </a:p>
        </p:txBody>
      </p:sp>
      <p:sp>
        <p:nvSpPr>
          <p:cNvPr id="2070533" name="Text Box 5"/>
          <p:cNvSpPr txBox="1">
            <a:spLocks noChangeArrowheads="1"/>
          </p:cNvSpPr>
          <p:nvPr/>
        </p:nvSpPr>
        <p:spPr bwMode="auto">
          <a:xfrm>
            <a:off x="1979613" y="4492625"/>
            <a:ext cx="56165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2000" b="1">
                <a:latin typeface="Frutiger 45 Light" pitchFamily="34" charset="0"/>
              </a:rPr>
              <a:t>  Reception of the reflected echo</a:t>
            </a:r>
          </a:p>
        </p:txBody>
      </p:sp>
      <p:pic>
        <p:nvPicPr>
          <p:cNvPr id="2070534" name="Picture 6" descr="Radaroper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828800"/>
            <a:ext cx="4105275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0535" name="Text Box 7"/>
          <p:cNvSpPr txBox="1">
            <a:spLocks noChangeArrowheads="1"/>
          </p:cNvSpPr>
          <p:nvPr/>
        </p:nvSpPr>
        <p:spPr bwMode="auto">
          <a:xfrm>
            <a:off x="1979613" y="5789613"/>
            <a:ext cx="56165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2000" b="1">
                <a:latin typeface="Frutiger 45 Light" pitchFamily="34" charset="0"/>
              </a:rPr>
              <a:t>  Independend from daylight</a:t>
            </a:r>
          </a:p>
        </p:txBody>
      </p:sp>
      <p:sp>
        <p:nvSpPr>
          <p:cNvPr id="2070536" name="Text Box 8"/>
          <p:cNvSpPr txBox="1">
            <a:spLocks noChangeArrowheads="1"/>
          </p:cNvSpPr>
          <p:nvPr/>
        </p:nvSpPr>
        <p:spPr bwMode="auto">
          <a:xfrm>
            <a:off x="6443663" y="3268663"/>
            <a:ext cx="857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1000">
                <a:latin typeface="Frutiger 45 Light" pitchFamily="34" charset="0"/>
              </a:rPr>
              <a:t>© Wikipedia</a:t>
            </a:r>
          </a:p>
        </p:txBody>
      </p:sp>
    </p:spTree>
    <p:extLst>
      <p:ext uri="{BB962C8B-B14F-4D97-AF65-F5344CB8AC3E}">
        <p14:creationId xmlns:p14="http://schemas.microsoft.com/office/powerpoint/2010/main" val="40179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7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7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7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7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531" grpId="0"/>
      <p:bldP spid="2070532" grpId="0"/>
      <p:bldP spid="2070533" grpId="0"/>
      <p:bldP spid="207053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258" name="Rectangle 2"/>
          <p:cNvSpPr>
            <a:spLocks noChangeArrowheads="1"/>
          </p:cNvSpPr>
          <p:nvPr/>
        </p:nvSpPr>
        <p:spPr bwMode="auto">
          <a:xfrm>
            <a:off x="179388" y="549275"/>
            <a:ext cx="8856662" cy="576263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35921" dir="2700000">
              <a:srgbClr val="DDDDDD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318383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76259" name="Line 3"/>
          <p:cNvSpPr>
            <a:spLocks noChangeShapeType="1"/>
          </p:cNvSpPr>
          <p:nvPr/>
        </p:nvSpPr>
        <p:spPr bwMode="auto">
          <a:xfrm flipV="1">
            <a:off x="1622425" y="1916113"/>
            <a:ext cx="2868613" cy="1692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8" tIns="45683" rIns="91368" bIns="45683">
            <a:spAutoFit/>
          </a:bodyPr>
          <a:lstStyle/>
          <a:p>
            <a:endParaRPr lang="de-DE"/>
          </a:p>
        </p:txBody>
      </p:sp>
      <p:grpSp>
        <p:nvGrpSpPr>
          <p:cNvPr id="1376260" name="Group 4"/>
          <p:cNvGrpSpPr>
            <a:grpSpLocks/>
          </p:cNvGrpSpPr>
          <p:nvPr/>
        </p:nvGrpSpPr>
        <p:grpSpPr bwMode="auto">
          <a:xfrm>
            <a:off x="4027488" y="1196975"/>
            <a:ext cx="2189162" cy="3006725"/>
            <a:chOff x="2456" y="1061"/>
            <a:chExt cx="1494" cy="1894"/>
          </a:xfrm>
        </p:grpSpPr>
        <p:sp>
          <p:nvSpPr>
            <p:cNvPr id="1376261" name="Freeform 5"/>
            <p:cNvSpPr>
              <a:spLocks/>
            </p:cNvSpPr>
            <p:nvPr/>
          </p:nvSpPr>
          <p:spPr bwMode="auto">
            <a:xfrm>
              <a:off x="3186" y="2639"/>
              <a:ext cx="764" cy="316"/>
            </a:xfrm>
            <a:custGeom>
              <a:avLst/>
              <a:gdLst>
                <a:gd name="T0" fmla="*/ 721 w 974"/>
                <a:gd name="T1" fmla="*/ 378 h 423"/>
                <a:gd name="T2" fmla="*/ 859 w 974"/>
                <a:gd name="T3" fmla="*/ 366 h 423"/>
                <a:gd name="T4" fmla="*/ 864 w 974"/>
                <a:gd name="T5" fmla="*/ 286 h 423"/>
                <a:gd name="T6" fmla="*/ 201 w 974"/>
                <a:gd name="T7" fmla="*/ 46 h 423"/>
                <a:gd name="T8" fmla="*/ 13 w 974"/>
                <a:gd name="T9" fmla="*/ 12 h 423"/>
                <a:gd name="T10" fmla="*/ 121 w 974"/>
                <a:gd name="T11" fmla="*/ 98 h 423"/>
                <a:gd name="T12" fmla="*/ 721 w 974"/>
                <a:gd name="T13" fmla="*/ 378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4" h="423">
                  <a:moveTo>
                    <a:pt x="721" y="378"/>
                  </a:moveTo>
                  <a:cubicBezTo>
                    <a:pt x="844" y="423"/>
                    <a:pt x="835" y="381"/>
                    <a:pt x="859" y="366"/>
                  </a:cubicBezTo>
                  <a:cubicBezTo>
                    <a:pt x="883" y="351"/>
                    <a:pt x="974" y="339"/>
                    <a:pt x="864" y="286"/>
                  </a:cubicBezTo>
                  <a:cubicBezTo>
                    <a:pt x="754" y="233"/>
                    <a:pt x="343" y="92"/>
                    <a:pt x="201" y="46"/>
                  </a:cubicBezTo>
                  <a:cubicBezTo>
                    <a:pt x="59" y="0"/>
                    <a:pt x="26" y="3"/>
                    <a:pt x="13" y="12"/>
                  </a:cubicBezTo>
                  <a:cubicBezTo>
                    <a:pt x="0" y="21"/>
                    <a:pt x="5" y="37"/>
                    <a:pt x="121" y="98"/>
                  </a:cubicBezTo>
                  <a:cubicBezTo>
                    <a:pt x="237" y="159"/>
                    <a:pt x="598" y="333"/>
                    <a:pt x="721" y="378"/>
                  </a:cubicBezTo>
                  <a:close/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8" tIns="45683" rIns="91368" bIns="45683">
              <a:spAutoFit/>
            </a:bodyPr>
            <a:lstStyle/>
            <a:p>
              <a:endParaRPr lang="de-DE"/>
            </a:p>
          </p:txBody>
        </p:sp>
        <p:grpSp>
          <p:nvGrpSpPr>
            <p:cNvPr id="1376262" name="Group 6"/>
            <p:cNvGrpSpPr>
              <a:grpSpLocks/>
            </p:cNvGrpSpPr>
            <p:nvPr/>
          </p:nvGrpSpPr>
          <p:grpSpPr bwMode="auto">
            <a:xfrm>
              <a:off x="2456" y="1061"/>
              <a:ext cx="1439" cy="1869"/>
              <a:chOff x="2456" y="1061"/>
              <a:chExt cx="1439" cy="1869"/>
            </a:xfrm>
          </p:grpSpPr>
          <p:sp>
            <p:nvSpPr>
              <p:cNvPr id="1376263" name="Freeform 7" descr="Light upward diagonal"/>
              <p:cNvSpPr>
                <a:spLocks/>
              </p:cNvSpPr>
              <p:nvPr/>
            </p:nvSpPr>
            <p:spPr bwMode="auto">
              <a:xfrm>
                <a:off x="3241" y="2660"/>
                <a:ext cx="654" cy="270"/>
              </a:xfrm>
              <a:custGeom>
                <a:avLst/>
                <a:gdLst>
                  <a:gd name="T0" fmla="*/ 0 w 835"/>
                  <a:gd name="T1" fmla="*/ 40 h 360"/>
                  <a:gd name="T2" fmla="*/ 18 w 835"/>
                  <a:gd name="T3" fmla="*/ 28 h 360"/>
                  <a:gd name="T4" fmla="*/ 35 w 835"/>
                  <a:gd name="T5" fmla="*/ 23 h 360"/>
                  <a:gd name="T6" fmla="*/ 69 w 835"/>
                  <a:gd name="T7" fmla="*/ 0 h 360"/>
                  <a:gd name="T8" fmla="*/ 429 w 835"/>
                  <a:gd name="T9" fmla="*/ 120 h 360"/>
                  <a:gd name="T10" fmla="*/ 755 w 835"/>
                  <a:gd name="T11" fmla="*/ 246 h 360"/>
                  <a:gd name="T12" fmla="*/ 835 w 835"/>
                  <a:gd name="T13" fmla="*/ 274 h 360"/>
                  <a:gd name="T14" fmla="*/ 675 w 835"/>
                  <a:gd name="T15" fmla="*/ 360 h 360"/>
                  <a:gd name="T16" fmla="*/ 458 w 835"/>
                  <a:gd name="T17" fmla="*/ 257 h 360"/>
                  <a:gd name="T18" fmla="*/ 263 w 835"/>
                  <a:gd name="T19" fmla="*/ 171 h 360"/>
                  <a:gd name="T20" fmla="*/ 75 w 835"/>
                  <a:gd name="T21" fmla="*/ 80 h 360"/>
                  <a:gd name="T22" fmla="*/ 0 w 835"/>
                  <a:gd name="T23" fmla="*/ 4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5" h="360">
                    <a:moveTo>
                      <a:pt x="0" y="40"/>
                    </a:moveTo>
                    <a:cubicBezTo>
                      <a:pt x="6" y="36"/>
                      <a:pt x="12" y="31"/>
                      <a:pt x="18" y="28"/>
                    </a:cubicBezTo>
                    <a:cubicBezTo>
                      <a:pt x="23" y="25"/>
                      <a:pt x="30" y="26"/>
                      <a:pt x="35" y="23"/>
                    </a:cubicBezTo>
                    <a:cubicBezTo>
                      <a:pt x="47" y="16"/>
                      <a:pt x="69" y="0"/>
                      <a:pt x="69" y="0"/>
                    </a:cubicBezTo>
                    <a:lnTo>
                      <a:pt x="429" y="120"/>
                    </a:lnTo>
                    <a:lnTo>
                      <a:pt x="755" y="246"/>
                    </a:lnTo>
                    <a:lnTo>
                      <a:pt x="835" y="274"/>
                    </a:lnTo>
                    <a:lnTo>
                      <a:pt x="675" y="360"/>
                    </a:lnTo>
                    <a:lnTo>
                      <a:pt x="458" y="257"/>
                    </a:lnTo>
                    <a:lnTo>
                      <a:pt x="263" y="171"/>
                    </a:lnTo>
                    <a:lnTo>
                      <a:pt x="75" y="80"/>
                    </a:lnTo>
                    <a:lnTo>
                      <a:pt x="0" y="40"/>
                    </a:lnTo>
                    <a:close/>
                  </a:path>
                </a:pathLst>
              </a:custGeom>
              <a:pattFill prst="ltUpDiag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368" tIns="45683" rIns="91368" bIns="45683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376264" name="Line 8"/>
              <p:cNvSpPr>
                <a:spLocks noChangeShapeType="1"/>
              </p:cNvSpPr>
              <p:nvPr/>
            </p:nvSpPr>
            <p:spPr bwMode="auto">
              <a:xfrm>
                <a:off x="2830" y="1497"/>
                <a:ext cx="363" cy="11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368" tIns="45683" rIns="91368" bIns="45683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376265" name="Line 9"/>
              <p:cNvSpPr>
                <a:spLocks noChangeShapeType="1"/>
              </p:cNvSpPr>
              <p:nvPr/>
            </p:nvSpPr>
            <p:spPr bwMode="auto">
              <a:xfrm>
                <a:off x="2830" y="1497"/>
                <a:ext cx="1052" cy="14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368" tIns="45683" rIns="91368" bIns="45683">
                <a:spAutoFit/>
              </a:bodyPr>
              <a:lstStyle/>
              <a:p>
                <a:endParaRPr lang="de-DE"/>
              </a:p>
            </p:txBody>
          </p:sp>
          <p:pic>
            <p:nvPicPr>
              <p:cNvPr id="1376266" name="Picture 10" descr="SHUTTLE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6" y="1061"/>
                <a:ext cx="894" cy="5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76267" name="Rectangle 11"/>
          <p:cNvSpPr>
            <a:spLocks noChangeArrowheads="1"/>
          </p:cNvSpPr>
          <p:nvPr/>
        </p:nvSpPr>
        <p:spPr bwMode="auto">
          <a:xfrm>
            <a:off x="4027488" y="1196975"/>
            <a:ext cx="2792412" cy="3024188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med"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1376268" name="Freeform 12" descr="op_flug1_clipart"/>
          <p:cNvSpPr>
            <a:spLocks/>
          </p:cNvSpPr>
          <p:nvPr/>
        </p:nvSpPr>
        <p:spPr bwMode="auto">
          <a:xfrm>
            <a:off x="3695700" y="3830638"/>
            <a:ext cx="2111375" cy="1220787"/>
          </a:xfrm>
          <a:custGeom>
            <a:avLst/>
            <a:gdLst>
              <a:gd name="T0" fmla="*/ 0 w 1568"/>
              <a:gd name="T1" fmla="*/ 665 h 906"/>
              <a:gd name="T2" fmla="*/ 202 w 1568"/>
              <a:gd name="T3" fmla="*/ 734 h 906"/>
              <a:gd name="T4" fmla="*/ 314 w 1568"/>
              <a:gd name="T5" fmla="*/ 777 h 906"/>
              <a:gd name="T6" fmla="*/ 464 w 1568"/>
              <a:gd name="T7" fmla="*/ 835 h 906"/>
              <a:gd name="T8" fmla="*/ 565 w 1568"/>
              <a:gd name="T9" fmla="*/ 867 h 906"/>
              <a:gd name="T10" fmla="*/ 635 w 1568"/>
              <a:gd name="T11" fmla="*/ 906 h 906"/>
              <a:gd name="T12" fmla="*/ 1568 w 1568"/>
              <a:gd name="T13" fmla="*/ 355 h 906"/>
              <a:gd name="T14" fmla="*/ 1523 w 1568"/>
              <a:gd name="T15" fmla="*/ 248 h 906"/>
              <a:gd name="T16" fmla="*/ 1413 w 1568"/>
              <a:gd name="T17" fmla="*/ 206 h 906"/>
              <a:gd name="T18" fmla="*/ 1269 w 1568"/>
              <a:gd name="T19" fmla="*/ 73 h 906"/>
              <a:gd name="T20" fmla="*/ 1107 w 1568"/>
              <a:gd name="T21" fmla="*/ 0 h 906"/>
              <a:gd name="T22" fmla="*/ 0 w 1568"/>
              <a:gd name="T23" fmla="*/ 665 h 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68" h="906">
                <a:moveTo>
                  <a:pt x="0" y="665"/>
                </a:moveTo>
                <a:lnTo>
                  <a:pt x="202" y="734"/>
                </a:lnTo>
                <a:lnTo>
                  <a:pt x="314" y="777"/>
                </a:lnTo>
                <a:lnTo>
                  <a:pt x="464" y="835"/>
                </a:lnTo>
                <a:lnTo>
                  <a:pt x="565" y="867"/>
                </a:lnTo>
                <a:lnTo>
                  <a:pt x="635" y="906"/>
                </a:lnTo>
                <a:lnTo>
                  <a:pt x="1568" y="355"/>
                </a:lnTo>
                <a:lnTo>
                  <a:pt x="1523" y="248"/>
                </a:lnTo>
                <a:lnTo>
                  <a:pt x="1413" y="206"/>
                </a:lnTo>
                <a:lnTo>
                  <a:pt x="1269" y="73"/>
                </a:lnTo>
                <a:lnTo>
                  <a:pt x="1107" y="0"/>
                </a:lnTo>
                <a:lnTo>
                  <a:pt x="0" y="665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8" tIns="45683" rIns="91368" bIns="45683">
            <a:spAutoFit/>
          </a:bodyPr>
          <a:lstStyle/>
          <a:p>
            <a:endParaRPr lang="de-DE"/>
          </a:p>
        </p:txBody>
      </p:sp>
      <p:sp>
        <p:nvSpPr>
          <p:cNvPr id="1376269" name="Line 13"/>
          <p:cNvSpPr>
            <a:spLocks noChangeShapeType="1"/>
          </p:cNvSpPr>
          <p:nvPr/>
        </p:nvSpPr>
        <p:spPr bwMode="auto">
          <a:xfrm>
            <a:off x="4492625" y="5122863"/>
            <a:ext cx="777875" cy="323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8" tIns="45683" rIns="91368" bIns="45683">
            <a:spAutoFit/>
          </a:bodyPr>
          <a:lstStyle/>
          <a:p>
            <a:endParaRPr lang="de-DE"/>
          </a:p>
        </p:txBody>
      </p:sp>
      <p:sp>
        <p:nvSpPr>
          <p:cNvPr id="1376270" name="Line 14"/>
          <p:cNvSpPr>
            <a:spLocks noChangeShapeType="1"/>
          </p:cNvSpPr>
          <p:nvPr/>
        </p:nvSpPr>
        <p:spPr bwMode="auto">
          <a:xfrm flipV="1">
            <a:off x="1820863" y="4481513"/>
            <a:ext cx="1211262" cy="7159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8" tIns="45683" rIns="91368" bIns="45683">
            <a:spAutoFit/>
          </a:bodyPr>
          <a:lstStyle/>
          <a:p>
            <a:endParaRPr lang="de-DE"/>
          </a:p>
        </p:txBody>
      </p:sp>
      <p:sp>
        <p:nvSpPr>
          <p:cNvPr id="1376271" name="Text Box 15"/>
          <p:cNvSpPr txBox="1">
            <a:spLocks noChangeArrowheads="1"/>
          </p:cNvSpPr>
          <p:nvPr/>
        </p:nvSpPr>
        <p:spPr bwMode="auto">
          <a:xfrm>
            <a:off x="5316538" y="5283200"/>
            <a:ext cx="315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1" tIns="45620" rIns="91251" bIns="45620">
            <a:spAutoFit/>
          </a:bodyPr>
          <a:lstStyle/>
          <a:p>
            <a:pPr eaLnBrk="0" hangingPunct="0"/>
            <a:r>
              <a:rPr lang="en-US" b="1" i="1">
                <a:latin typeface="Times" pitchFamily="18" charset="0"/>
              </a:rPr>
              <a:t>y</a:t>
            </a:r>
            <a:endParaRPr lang="en-US" b="1">
              <a:latin typeface="Times" pitchFamily="18" charset="0"/>
            </a:endParaRPr>
          </a:p>
        </p:txBody>
      </p:sp>
      <p:sp>
        <p:nvSpPr>
          <p:cNvPr id="1376272" name="Text Box 16"/>
          <p:cNvSpPr txBox="1">
            <a:spLocks noChangeArrowheads="1"/>
          </p:cNvSpPr>
          <p:nvPr/>
        </p:nvSpPr>
        <p:spPr bwMode="auto">
          <a:xfrm>
            <a:off x="1600200" y="4906963"/>
            <a:ext cx="333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1" tIns="45620" rIns="91251" bIns="45620">
            <a:spAutoFit/>
          </a:bodyPr>
          <a:lstStyle/>
          <a:p>
            <a:pPr eaLnBrk="0" hangingPunct="0"/>
            <a:r>
              <a:rPr lang="en-US" b="1" i="1">
                <a:latin typeface="Times" pitchFamily="18" charset="0"/>
              </a:rPr>
              <a:t>x</a:t>
            </a:r>
            <a:endParaRPr lang="en-US" b="1">
              <a:latin typeface="Times" pitchFamily="18" charset="0"/>
            </a:endParaRPr>
          </a:p>
        </p:txBody>
      </p:sp>
      <p:sp>
        <p:nvSpPr>
          <p:cNvPr id="1376273" name="Line 17"/>
          <p:cNvSpPr>
            <a:spLocks noChangeShapeType="1"/>
          </p:cNvSpPr>
          <p:nvPr/>
        </p:nvSpPr>
        <p:spPr bwMode="auto">
          <a:xfrm>
            <a:off x="5260975" y="4629150"/>
            <a:ext cx="206375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8" tIns="45683" rIns="91368" bIns="45683">
            <a:spAutoFit/>
          </a:bodyPr>
          <a:lstStyle/>
          <a:p>
            <a:endParaRPr lang="de-DE"/>
          </a:p>
        </p:txBody>
      </p:sp>
      <p:sp>
        <p:nvSpPr>
          <p:cNvPr id="1376274" name="Text Box 18"/>
          <p:cNvSpPr txBox="1">
            <a:spLocks noChangeArrowheads="1"/>
          </p:cNvSpPr>
          <p:nvPr/>
        </p:nvSpPr>
        <p:spPr bwMode="auto">
          <a:xfrm rot="-25568">
            <a:off x="5099050" y="4816475"/>
            <a:ext cx="846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1" tIns="45620" rIns="91251" bIns="45620">
            <a:spAutoFit/>
          </a:bodyPr>
          <a:lstStyle/>
          <a:p>
            <a:pPr algn="ctr" eaLnBrk="0" hangingPunct="0"/>
            <a:r>
              <a:rPr lang="en-US" sz="1600" b="1">
                <a:latin typeface="Helvetica" pitchFamily="34" charset="0"/>
              </a:rPr>
              <a:t>Swath </a:t>
            </a:r>
            <a:endParaRPr lang="en-US" sz="1600" b="1"/>
          </a:p>
        </p:txBody>
      </p:sp>
      <p:sp>
        <p:nvSpPr>
          <p:cNvPr id="1376275" name="Line 19"/>
          <p:cNvSpPr>
            <a:spLocks noChangeShapeType="1"/>
          </p:cNvSpPr>
          <p:nvPr/>
        </p:nvSpPr>
        <p:spPr bwMode="auto">
          <a:xfrm flipH="1">
            <a:off x="1955800" y="3132138"/>
            <a:ext cx="476250" cy="285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8" tIns="45683" rIns="91368" bIns="45683">
            <a:spAutoFit/>
          </a:bodyPr>
          <a:lstStyle/>
          <a:p>
            <a:endParaRPr lang="de-DE"/>
          </a:p>
        </p:txBody>
      </p:sp>
      <p:sp>
        <p:nvSpPr>
          <p:cNvPr id="1376276" name="Line 20"/>
          <p:cNvSpPr>
            <a:spLocks noChangeShapeType="1"/>
          </p:cNvSpPr>
          <p:nvPr/>
        </p:nvSpPr>
        <p:spPr bwMode="auto">
          <a:xfrm>
            <a:off x="2438400" y="3132138"/>
            <a:ext cx="252413" cy="449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8" tIns="45683" rIns="91368" bIns="45683">
            <a:spAutoFit/>
          </a:bodyPr>
          <a:lstStyle/>
          <a:p>
            <a:endParaRPr lang="de-DE"/>
          </a:p>
        </p:txBody>
      </p: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1247775" y="3095625"/>
            <a:ext cx="923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1" tIns="45620" rIns="91251" bIns="45620">
            <a:spAutoFit/>
          </a:bodyPr>
          <a:lstStyle/>
          <a:p>
            <a:pPr eaLnBrk="0" hangingPunct="0"/>
            <a:r>
              <a:rPr lang="en-US" sz="1400" b="1">
                <a:latin typeface="Helvetica" pitchFamily="34" charset="0"/>
              </a:rPr>
              <a:t> Azimuth</a:t>
            </a:r>
            <a:endParaRPr lang="en-US" sz="1400" b="1"/>
          </a:p>
        </p:txBody>
      </p:sp>
      <p:sp>
        <p:nvSpPr>
          <p:cNvPr id="1376278" name="Text Box 22"/>
          <p:cNvSpPr txBox="1">
            <a:spLocks noChangeArrowheads="1"/>
          </p:cNvSpPr>
          <p:nvPr/>
        </p:nvSpPr>
        <p:spPr bwMode="auto">
          <a:xfrm>
            <a:off x="2216150" y="3482975"/>
            <a:ext cx="663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1" tIns="45620" rIns="91251" bIns="45620">
            <a:spAutoFit/>
          </a:bodyPr>
          <a:lstStyle/>
          <a:p>
            <a:pPr eaLnBrk="0" hangingPunct="0"/>
            <a:r>
              <a:rPr lang="en-US" sz="1400" b="1">
                <a:latin typeface="Helvetica" pitchFamily="34" charset="0"/>
              </a:rPr>
              <a:t>range</a:t>
            </a:r>
            <a:endParaRPr lang="en-US" sz="1600" b="1"/>
          </a:p>
        </p:txBody>
      </p:sp>
      <p:sp>
        <p:nvSpPr>
          <p:cNvPr id="1376279" name="Line 23"/>
          <p:cNvSpPr>
            <a:spLocks noChangeShapeType="1"/>
          </p:cNvSpPr>
          <p:nvPr/>
        </p:nvSpPr>
        <p:spPr bwMode="auto">
          <a:xfrm>
            <a:off x="3024188" y="4491038"/>
            <a:ext cx="5048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8" tIns="45683" rIns="91368" bIns="45683">
            <a:spAutoFit/>
          </a:bodyPr>
          <a:lstStyle/>
          <a:p>
            <a:endParaRPr lang="de-DE"/>
          </a:p>
        </p:txBody>
      </p:sp>
      <p:sp>
        <p:nvSpPr>
          <p:cNvPr id="1376280" name="Text Box 24"/>
          <p:cNvSpPr txBox="1">
            <a:spLocks noChangeArrowheads="1"/>
          </p:cNvSpPr>
          <p:nvPr/>
        </p:nvSpPr>
        <p:spPr bwMode="auto">
          <a:xfrm>
            <a:off x="1474788" y="549275"/>
            <a:ext cx="5756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79" tIns="46732" rIns="89879" bIns="46732">
            <a:spAutoFit/>
          </a:bodyPr>
          <a:lstStyle/>
          <a:p>
            <a:pPr algn="r" eaLnBrk="0" hangingPunct="0"/>
            <a:r>
              <a:rPr lang="en-US" sz="2800" b="1" i="1">
                <a:solidFill>
                  <a:srgbClr val="336699"/>
                </a:solidFill>
                <a:latin typeface="Helvetica" pitchFamily="34" charset="0"/>
              </a:rPr>
              <a:t>Side-Looking Imaging Geometry </a:t>
            </a:r>
          </a:p>
        </p:txBody>
      </p:sp>
      <p:sp>
        <p:nvSpPr>
          <p:cNvPr id="1376281" name="Line 25"/>
          <p:cNvSpPr>
            <a:spLocks noChangeShapeType="1"/>
          </p:cNvSpPr>
          <p:nvPr/>
        </p:nvSpPr>
        <p:spPr bwMode="auto">
          <a:xfrm>
            <a:off x="3017838" y="1825625"/>
            <a:ext cx="0" cy="26654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8" tIns="45683" rIns="91368" bIns="45683">
            <a:spAutoFit/>
          </a:bodyPr>
          <a:lstStyle/>
          <a:p>
            <a:endParaRPr lang="de-DE"/>
          </a:p>
        </p:txBody>
      </p:sp>
      <p:grpSp>
        <p:nvGrpSpPr>
          <p:cNvPr id="1376282" name="Group 26"/>
          <p:cNvGrpSpPr>
            <a:grpSpLocks/>
          </p:cNvGrpSpPr>
          <p:nvPr/>
        </p:nvGrpSpPr>
        <p:grpSpPr bwMode="auto">
          <a:xfrm>
            <a:off x="3429000" y="1196975"/>
            <a:ext cx="2787650" cy="4049713"/>
            <a:chOff x="1985" y="1061"/>
            <a:chExt cx="1902" cy="2551"/>
          </a:xfrm>
        </p:grpSpPr>
        <p:sp>
          <p:nvSpPr>
            <p:cNvPr id="1376283" name="Freeform 27"/>
            <p:cNvSpPr>
              <a:spLocks/>
            </p:cNvSpPr>
            <p:nvPr/>
          </p:nvSpPr>
          <p:spPr bwMode="auto">
            <a:xfrm>
              <a:off x="1985" y="2659"/>
              <a:ext cx="1769" cy="953"/>
            </a:xfrm>
            <a:custGeom>
              <a:avLst/>
              <a:gdLst>
                <a:gd name="T0" fmla="*/ 0 w 1769"/>
                <a:gd name="T1" fmla="*/ 726 h 953"/>
                <a:gd name="T2" fmla="*/ 1316 w 1769"/>
                <a:gd name="T3" fmla="*/ 0 h 953"/>
                <a:gd name="T4" fmla="*/ 1769 w 1769"/>
                <a:gd name="T5" fmla="*/ 272 h 953"/>
                <a:gd name="T6" fmla="*/ 545 w 1769"/>
                <a:gd name="T7" fmla="*/ 953 h 953"/>
                <a:gd name="T8" fmla="*/ 0 w 1769"/>
                <a:gd name="T9" fmla="*/ 726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9" h="953">
                  <a:moveTo>
                    <a:pt x="0" y="726"/>
                  </a:moveTo>
                  <a:lnTo>
                    <a:pt x="1316" y="0"/>
                  </a:lnTo>
                  <a:lnTo>
                    <a:pt x="1769" y="272"/>
                  </a:lnTo>
                  <a:lnTo>
                    <a:pt x="545" y="953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e-DE"/>
            </a:p>
          </p:txBody>
        </p:sp>
        <p:grpSp>
          <p:nvGrpSpPr>
            <p:cNvPr id="1376284" name="Group 28"/>
            <p:cNvGrpSpPr>
              <a:grpSpLocks/>
            </p:cNvGrpSpPr>
            <p:nvPr/>
          </p:nvGrpSpPr>
          <p:grpSpPr bwMode="auto">
            <a:xfrm>
              <a:off x="2393" y="1061"/>
              <a:ext cx="1494" cy="1894"/>
              <a:chOff x="2456" y="1061"/>
              <a:chExt cx="1494" cy="1894"/>
            </a:xfrm>
          </p:grpSpPr>
          <p:sp>
            <p:nvSpPr>
              <p:cNvPr id="1376285" name="Freeform 29"/>
              <p:cNvSpPr>
                <a:spLocks/>
              </p:cNvSpPr>
              <p:nvPr/>
            </p:nvSpPr>
            <p:spPr bwMode="auto">
              <a:xfrm>
                <a:off x="3186" y="2639"/>
                <a:ext cx="764" cy="316"/>
              </a:xfrm>
              <a:custGeom>
                <a:avLst/>
                <a:gdLst>
                  <a:gd name="T0" fmla="*/ 721 w 974"/>
                  <a:gd name="T1" fmla="*/ 378 h 423"/>
                  <a:gd name="T2" fmla="*/ 859 w 974"/>
                  <a:gd name="T3" fmla="*/ 366 h 423"/>
                  <a:gd name="T4" fmla="*/ 864 w 974"/>
                  <a:gd name="T5" fmla="*/ 286 h 423"/>
                  <a:gd name="T6" fmla="*/ 201 w 974"/>
                  <a:gd name="T7" fmla="*/ 46 h 423"/>
                  <a:gd name="T8" fmla="*/ 13 w 974"/>
                  <a:gd name="T9" fmla="*/ 12 h 423"/>
                  <a:gd name="T10" fmla="*/ 121 w 974"/>
                  <a:gd name="T11" fmla="*/ 98 h 423"/>
                  <a:gd name="T12" fmla="*/ 721 w 974"/>
                  <a:gd name="T13" fmla="*/ 378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4" h="423">
                    <a:moveTo>
                      <a:pt x="721" y="378"/>
                    </a:moveTo>
                    <a:cubicBezTo>
                      <a:pt x="844" y="423"/>
                      <a:pt x="835" y="381"/>
                      <a:pt x="859" y="366"/>
                    </a:cubicBezTo>
                    <a:cubicBezTo>
                      <a:pt x="883" y="351"/>
                      <a:pt x="974" y="339"/>
                      <a:pt x="864" y="286"/>
                    </a:cubicBezTo>
                    <a:cubicBezTo>
                      <a:pt x="754" y="233"/>
                      <a:pt x="343" y="92"/>
                      <a:pt x="201" y="46"/>
                    </a:cubicBezTo>
                    <a:cubicBezTo>
                      <a:pt x="59" y="0"/>
                      <a:pt x="26" y="3"/>
                      <a:pt x="13" y="12"/>
                    </a:cubicBezTo>
                    <a:cubicBezTo>
                      <a:pt x="0" y="21"/>
                      <a:pt x="5" y="37"/>
                      <a:pt x="121" y="98"/>
                    </a:cubicBezTo>
                    <a:cubicBezTo>
                      <a:pt x="237" y="159"/>
                      <a:pt x="598" y="333"/>
                      <a:pt x="721" y="378"/>
                    </a:cubicBezTo>
                    <a:close/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368" tIns="45683" rIns="91368" bIns="45683">
                <a:spAutoFit/>
              </a:bodyPr>
              <a:lstStyle/>
              <a:p>
                <a:endParaRPr lang="de-DE"/>
              </a:p>
            </p:txBody>
          </p:sp>
          <p:grpSp>
            <p:nvGrpSpPr>
              <p:cNvPr id="1376286" name="Group 30"/>
              <p:cNvGrpSpPr>
                <a:grpSpLocks/>
              </p:cNvGrpSpPr>
              <p:nvPr/>
            </p:nvGrpSpPr>
            <p:grpSpPr bwMode="auto">
              <a:xfrm>
                <a:off x="2456" y="1061"/>
                <a:ext cx="1439" cy="1869"/>
                <a:chOff x="2456" y="1061"/>
                <a:chExt cx="1439" cy="1869"/>
              </a:xfrm>
            </p:grpSpPr>
            <p:sp>
              <p:nvSpPr>
                <p:cNvPr id="1376287" name="Freeform 31" descr="Light upward diagonal"/>
                <p:cNvSpPr>
                  <a:spLocks/>
                </p:cNvSpPr>
                <p:nvPr/>
              </p:nvSpPr>
              <p:spPr bwMode="auto">
                <a:xfrm>
                  <a:off x="3241" y="2660"/>
                  <a:ext cx="654" cy="270"/>
                </a:xfrm>
                <a:custGeom>
                  <a:avLst/>
                  <a:gdLst>
                    <a:gd name="T0" fmla="*/ 0 w 835"/>
                    <a:gd name="T1" fmla="*/ 40 h 360"/>
                    <a:gd name="T2" fmla="*/ 18 w 835"/>
                    <a:gd name="T3" fmla="*/ 28 h 360"/>
                    <a:gd name="T4" fmla="*/ 35 w 835"/>
                    <a:gd name="T5" fmla="*/ 23 h 360"/>
                    <a:gd name="T6" fmla="*/ 69 w 835"/>
                    <a:gd name="T7" fmla="*/ 0 h 360"/>
                    <a:gd name="T8" fmla="*/ 429 w 835"/>
                    <a:gd name="T9" fmla="*/ 120 h 360"/>
                    <a:gd name="T10" fmla="*/ 755 w 835"/>
                    <a:gd name="T11" fmla="*/ 246 h 360"/>
                    <a:gd name="T12" fmla="*/ 835 w 835"/>
                    <a:gd name="T13" fmla="*/ 274 h 360"/>
                    <a:gd name="T14" fmla="*/ 675 w 835"/>
                    <a:gd name="T15" fmla="*/ 360 h 360"/>
                    <a:gd name="T16" fmla="*/ 458 w 835"/>
                    <a:gd name="T17" fmla="*/ 257 h 360"/>
                    <a:gd name="T18" fmla="*/ 263 w 835"/>
                    <a:gd name="T19" fmla="*/ 171 h 360"/>
                    <a:gd name="T20" fmla="*/ 75 w 835"/>
                    <a:gd name="T21" fmla="*/ 80 h 360"/>
                    <a:gd name="T22" fmla="*/ 0 w 835"/>
                    <a:gd name="T23" fmla="*/ 40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35" h="360">
                      <a:moveTo>
                        <a:pt x="0" y="40"/>
                      </a:moveTo>
                      <a:cubicBezTo>
                        <a:pt x="6" y="36"/>
                        <a:pt x="12" y="31"/>
                        <a:pt x="18" y="28"/>
                      </a:cubicBezTo>
                      <a:cubicBezTo>
                        <a:pt x="23" y="25"/>
                        <a:pt x="30" y="26"/>
                        <a:pt x="35" y="23"/>
                      </a:cubicBezTo>
                      <a:cubicBezTo>
                        <a:pt x="47" y="16"/>
                        <a:pt x="69" y="0"/>
                        <a:pt x="69" y="0"/>
                      </a:cubicBezTo>
                      <a:lnTo>
                        <a:pt x="429" y="120"/>
                      </a:lnTo>
                      <a:lnTo>
                        <a:pt x="755" y="246"/>
                      </a:lnTo>
                      <a:lnTo>
                        <a:pt x="835" y="274"/>
                      </a:lnTo>
                      <a:lnTo>
                        <a:pt x="675" y="360"/>
                      </a:lnTo>
                      <a:lnTo>
                        <a:pt x="458" y="257"/>
                      </a:lnTo>
                      <a:lnTo>
                        <a:pt x="263" y="171"/>
                      </a:lnTo>
                      <a:lnTo>
                        <a:pt x="75" y="8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pattFill prst="ltUpDiag">
                  <a:fgClr>
                    <a:schemeClr val="tx1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368" tIns="45683" rIns="91368" bIns="45683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1376288" name="Line 32"/>
                <p:cNvSpPr>
                  <a:spLocks noChangeShapeType="1"/>
                </p:cNvSpPr>
                <p:nvPr/>
              </p:nvSpPr>
              <p:spPr bwMode="auto">
                <a:xfrm>
                  <a:off x="2830" y="1497"/>
                  <a:ext cx="363" cy="11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368" tIns="45683" rIns="91368" bIns="45683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1376289" name="Line 33"/>
                <p:cNvSpPr>
                  <a:spLocks noChangeShapeType="1"/>
                </p:cNvSpPr>
                <p:nvPr/>
              </p:nvSpPr>
              <p:spPr bwMode="auto">
                <a:xfrm>
                  <a:off x="2830" y="1497"/>
                  <a:ext cx="1052" cy="14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368" tIns="45683" rIns="91368" bIns="45683">
                  <a:spAutoFit/>
                </a:bodyPr>
                <a:lstStyle/>
                <a:p>
                  <a:endParaRPr lang="de-DE"/>
                </a:p>
              </p:txBody>
            </p:sp>
            <p:pic>
              <p:nvPicPr>
                <p:cNvPr id="1376290" name="Picture 34" descr="SHUTTL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6" y="1061"/>
                  <a:ext cx="894" cy="5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376291" name="Group 35"/>
          <p:cNvGrpSpPr>
            <a:grpSpLocks/>
          </p:cNvGrpSpPr>
          <p:nvPr/>
        </p:nvGrpSpPr>
        <p:grpSpPr bwMode="auto">
          <a:xfrm>
            <a:off x="2138363" y="3838575"/>
            <a:ext cx="3670300" cy="2146300"/>
            <a:chOff x="2238" y="2100"/>
            <a:chExt cx="2506" cy="1352"/>
          </a:xfrm>
        </p:grpSpPr>
        <p:sp>
          <p:nvSpPr>
            <p:cNvPr id="1376292" name="Line 36"/>
            <p:cNvSpPr>
              <a:spLocks noChangeShapeType="1"/>
            </p:cNvSpPr>
            <p:nvPr/>
          </p:nvSpPr>
          <p:spPr bwMode="auto">
            <a:xfrm flipV="1">
              <a:off x="2238" y="2100"/>
              <a:ext cx="2077" cy="1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8" tIns="45683" rIns="91368" bIns="45683">
              <a:spAutoFit/>
            </a:bodyPr>
            <a:lstStyle/>
            <a:p>
              <a:endParaRPr lang="de-DE"/>
            </a:p>
          </p:txBody>
        </p:sp>
        <p:sp>
          <p:nvSpPr>
            <p:cNvPr id="1376293" name="Line 37"/>
            <p:cNvSpPr>
              <a:spLocks noChangeShapeType="1"/>
            </p:cNvSpPr>
            <p:nvPr/>
          </p:nvSpPr>
          <p:spPr bwMode="auto">
            <a:xfrm flipV="1">
              <a:off x="2816" y="2395"/>
              <a:ext cx="1928" cy="10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8" tIns="45683" rIns="91368" bIns="45683">
              <a:spAutoFit/>
            </a:bodyPr>
            <a:lstStyle/>
            <a:p>
              <a:endParaRPr lang="de-DE"/>
            </a:p>
          </p:txBody>
        </p:sp>
      </p:grpSp>
      <p:sp>
        <p:nvSpPr>
          <p:cNvPr id="1376294" name="Line 38"/>
          <p:cNvSpPr>
            <a:spLocks noChangeShapeType="1"/>
          </p:cNvSpPr>
          <p:nvPr/>
        </p:nvSpPr>
        <p:spPr bwMode="auto">
          <a:xfrm>
            <a:off x="3517900" y="4700588"/>
            <a:ext cx="998538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376295" name="Text Box 39"/>
          <p:cNvSpPr txBox="1">
            <a:spLocks noChangeArrowheads="1"/>
          </p:cNvSpPr>
          <p:nvPr/>
        </p:nvSpPr>
        <p:spPr bwMode="auto">
          <a:xfrm>
            <a:off x="6300788" y="5229225"/>
            <a:ext cx="2843212" cy="1098550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53882" dir="18900000" algn="ctr" rotWithShape="0">
              <a:schemeClr val="bg2">
                <a:alpha val="50000"/>
              </a:schemeClr>
            </a:outerShdw>
          </a:effectLst>
        </p:spPr>
        <p:txBody>
          <a:bodyPr lIns="89879" tIns="46732" rIns="89879" bIns="46732"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1600" b="1">
                <a:latin typeface="Helvetica" pitchFamily="34" charset="0"/>
              </a:rPr>
              <a:t> Pulsed radar system</a:t>
            </a:r>
          </a:p>
          <a:p>
            <a:pPr eaLnBrk="0" hangingPunct="0">
              <a:buFontTx/>
              <a:buChar char="•"/>
            </a:pPr>
            <a:endParaRPr lang="en-US" sz="1600" b="1">
              <a:latin typeface="Helvetica" pitchFamily="34" charset="0"/>
            </a:endParaRPr>
          </a:p>
          <a:p>
            <a:pPr eaLnBrk="0" hangingPunct="0">
              <a:buFontTx/>
              <a:buChar char="•"/>
            </a:pPr>
            <a:r>
              <a:rPr lang="en-US" sz="1600" b="1">
                <a:latin typeface="Helvetica" pitchFamily="34" charset="0"/>
              </a:rPr>
              <a:t> Two-dimensional imaging </a:t>
            </a:r>
            <a:br>
              <a:rPr lang="en-US" sz="1600" b="1">
                <a:latin typeface="Helvetica" pitchFamily="34" charset="0"/>
              </a:rPr>
            </a:br>
            <a:r>
              <a:rPr lang="en-US" sz="1600" b="1">
                <a:latin typeface="Helvetica" pitchFamily="34" charset="0"/>
              </a:rPr>
              <a:t>   (azimuth x slant range)</a:t>
            </a:r>
          </a:p>
        </p:txBody>
      </p:sp>
      <p:grpSp>
        <p:nvGrpSpPr>
          <p:cNvPr id="1376296" name="Group 40"/>
          <p:cNvGrpSpPr>
            <a:grpSpLocks/>
          </p:cNvGrpSpPr>
          <p:nvPr/>
        </p:nvGrpSpPr>
        <p:grpSpPr bwMode="auto">
          <a:xfrm>
            <a:off x="3109913" y="2771775"/>
            <a:ext cx="2009775" cy="3124200"/>
            <a:chOff x="2902" y="1428"/>
            <a:chExt cx="1370" cy="1968"/>
          </a:xfrm>
        </p:grpSpPr>
        <p:sp>
          <p:nvSpPr>
            <p:cNvPr id="1376297" name="Line 41"/>
            <p:cNvSpPr>
              <a:spLocks noChangeShapeType="1"/>
            </p:cNvSpPr>
            <p:nvPr/>
          </p:nvSpPr>
          <p:spPr bwMode="auto">
            <a:xfrm>
              <a:off x="3533" y="2853"/>
              <a:ext cx="93" cy="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8" tIns="45683" rIns="91368" bIns="45683">
              <a:spAutoFit/>
            </a:bodyPr>
            <a:lstStyle/>
            <a:p>
              <a:endParaRPr lang="de-DE"/>
            </a:p>
          </p:txBody>
        </p:sp>
        <p:sp>
          <p:nvSpPr>
            <p:cNvPr id="1376298" name="Text Box 42"/>
            <p:cNvSpPr txBox="1">
              <a:spLocks noChangeArrowheads="1"/>
            </p:cNvSpPr>
            <p:nvPr/>
          </p:nvSpPr>
          <p:spPr bwMode="auto">
            <a:xfrm>
              <a:off x="3090" y="3184"/>
              <a:ext cx="118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51" tIns="45620" rIns="91251" bIns="45620">
              <a:spAutoFit/>
            </a:bodyPr>
            <a:lstStyle/>
            <a:p>
              <a:pPr algn="ctr" eaLnBrk="0" hangingPunct="0"/>
              <a:r>
                <a:rPr lang="en-US" sz="1600" b="1">
                  <a:latin typeface="Helvetica" pitchFamily="34" charset="0"/>
                </a:rPr>
                <a:t>Illuminated area</a:t>
              </a:r>
            </a:p>
          </p:txBody>
        </p:sp>
        <p:sp>
          <p:nvSpPr>
            <p:cNvPr id="1376299" name="Text Box 43"/>
            <p:cNvSpPr txBox="1">
              <a:spLocks noChangeArrowheads="1"/>
            </p:cNvSpPr>
            <p:nvPr/>
          </p:nvSpPr>
          <p:spPr bwMode="auto">
            <a:xfrm>
              <a:off x="3423" y="1479"/>
              <a:ext cx="67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51" tIns="45620" rIns="91251" bIns="45620">
              <a:spAutoFit/>
            </a:bodyPr>
            <a:lstStyle/>
            <a:p>
              <a:pPr eaLnBrk="0" hangingPunct="0"/>
              <a:r>
                <a:rPr lang="en-US" sz="1600" b="1">
                  <a:latin typeface="Helvetica" pitchFamily="34" charset="0"/>
                </a:rPr>
                <a:t>Antenna</a:t>
              </a:r>
              <a:endParaRPr lang="en-US" sz="1600" b="1"/>
            </a:p>
          </p:txBody>
        </p:sp>
        <p:sp>
          <p:nvSpPr>
            <p:cNvPr id="1376300" name="Line 44"/>
            <p:cNvSpPr>
              <a:spLocks noChangeShapeType="1"/>
            </p:cNvSpPr>
            <p:nvPr/>
          </p:nvSpPr>
          <p:spPr bwMode="auto">
            <a:xfrm>
              <a:off x="2902" y="1428"/>
              <a:ext cx="554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8" tIns="45683" rIns="91368" bIns="45683">
              <a:spAutoFit/>
            </a:bodyPr>
            <a:lstStyle/>
            <a:p>
              <a:endParaRPr lang="de-DE"/>
            </a:p>
          </p:txBody>
        </p:sp>
      </p:grpSp>
      <p:sp>
        <p:nvSpPr>
          <p:cNvPr id="1376301" name="Text Box 45"/>
          <p:cNvSpPr txBox="1">
            <a:spLocks noChangeArrowheads="1"/>
          </p:cNvSpPr>
          <p:nvPr/>
        </p:nvSpPr>
        <p:spPr bwMode="auto">
          <a:xfrm>
            <a:off x="2979738" y="1495425"/>
            <a:ext cx="300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1" tIns="45620" rIns="91251" bIns="45620">
            <a:spAutoFit/>
          </a:bodyPr>
          <a:lstStyle/>
          <a:p>
            <a:pPr eaLnBrk="0" hangingPunct="0"/>
            <a:r>
              <a:rPr lang="en-US" b="1" i="1">
                <a:latin typeface="Times" pitchFamily="18" charset="0"/>
              </a:rPr>
              <a:t>z</a:t>
            </a:r>
            <a:endParaRPr lang="en-US" b="1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1485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2 -0.00116 L -0.1742 0.14583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376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4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8" grpId="0" animBg="1"/>
      <p:bldP spid="1376273" grpId="0" animBg="1"/>
      <p:bldP spid="1376274" grpId="0"/>
      <p:bldP spid="1376294" grpId="0" animBg="1"/>
      <p:bldP spid="137629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22" name="Picture 2" descr="Schwar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163"/>
            <a:ext cx="9144000" cy="7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23" name="Picture 3" descr="Saturn with moons PIA014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731838"/>
            <a:ext cx="5195887" cy="593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24" name="Picture 4" descr="TerraSAR-X_ueber-Europa_1280x6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898525"/>
            <a:ext cx="9144001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25" name="Rectangle 5"/>
          <p:cNvSpPr>
            <a:spLocks noChangeArrowheads="1"/>
          </p:cNvSpPr>
          <p:nvPr/>
        </p:nvSpPr>
        <p:spPr bwMode="auto">
          <a:xfrm>
            <a:off x="760413" y="404813"/>
            <a:ext cx="6970712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2900"/>
              </a:lnSpc>
            </a:pPr>
            <a:r>
              <a:rPr lang="de-DE" b="1">
                <a:solidFill>
                  <a:schemeClr val="bg1"/>
                </a:solidFill>
                <a:latin typeface="Arial" charset="0"/>
              </a:rPr>
              <a:t>TerraSAR-X</a:t>
            </a:r>
          </a:p>
        </p:txBody>
      </p:sp>
      <p:sp>
        <p:nvSpPr>
          <p:cNvPr id="1873926" name="Rectangle 6"/>
          <p:cNvSpPr>
            <a:spLocks noChangeArrowheads="1"/>
          </p:cNvSpPr>
          <p:nvPr/>
        </p:nvSpPr>
        <p:spPr bwMode="auto">
          <a:xfrm>
            <a:off x="7162800" y="6021388"/>
            <a:ext cx="178276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buSzPct val="90000"/>
            </a:pPr>
            <a:r>
              <a:rPr lang="de-DE" sz="1800">
                <a:solidFill>
                  <a:schemeClr val="bg1"/>
                </a:solidFill>
                <a:latin typeface="Arial" charset="0"/>
              </a:rPr>
              <a:t>Bilder: DLR, NASA</a:t>
            </a:r>
          </a:p>
        </p:txBody>
      </p:sp>
    </p:spTree>
    <p:extLst>
      <p:ext uri="{BB962C8B-B14F-4D97-AF65-F5344CB8AC3E}">
        <p14:creationId xmlns:p14="http://schemas.microsoft.com/office/powerpoint/2010/main" val="840694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BROWS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04813"/>
            <a:ext cx="5275262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3" name="Picture 3" descr="BROWS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549275"/>
            <a:ext cx="4684713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 </a:t>
            </a:r>
            <a:br>
              <a:rPr lang="de-DE" smtClean="0"/>
            </a:br>
            <a:r>
              <a:rPr lang="de-DE" sz="2000" b="1" smtClean="0"/>
              <a:t>TanDEM-X / TerraSAR-X – First TSX Image 2007 vs. 2010</a:t>
            </a:r>
            <a:r>
              <a:rPr lang="de-DE" smtClean="0"/>
              <a:t>  </a:t>
            </a:r>
          </a:p>
        </p:txBody>
      </p:sp>
      <p:sp>
        <p:nvSpPr>
          <p:cNvPr id="2318341" name="Text Box 5"/>
          <p:cNvSpPr txBox="1">
            <a:spLocks noChangeArrowheads="1"/>
          </p:cNvSpPr>
          <p:nvPr/>
        </p:nvSpPr>
        <p:spPr bwMode="auto">
          <a:xfrm>
            <a:off x="1042988" y="5229225"/>
            <a:ext cx="19891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de-DE" sz="32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TSX 2007</a:t>
            </a:r>
          </a:p>
        </p:txBody>
      </p:sp>
      <p:sp>
        <p:nvSpPr>
          <p:cNvPr id="2318342" name="Text Box 6"/>
          <p:cNvSpPr txBox="1">
            <a:spLocks noChangeArrowheads="1"/>
          </p:cNvSpPr>
          <p:nvPr/>
        </p:nvSpPr>
        <p:spPr bwMode="auto">
          <a:xfrm>
            <a:off x="5867400" y="5229225"/>
            <a:ext cx="20113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de-DE" sz="3200">
                <a:solidFill>
                  <a:srgbClr val="3333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TDX 2010</a:t>
            </a:r>
          </a:p>
        </p:txBody>
      </p:sp>
      <p:pic>
        <p:nvPicPr>
          <p:cNvPr id="189447" name="Picture 7" descr="TanDEM_RGB_HQ_Transpar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90500"/>
            <a:ext cx="18732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4068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Percentage of overall income from</a:t>
            </a:r>
            <a:br>
              <a:rPr lang="en-GB" smtClean="0"/>
            </a:br>
            <a:r>
              <a:rPr lang="en-GB" smtClean="0"/>
              <a:t>research and operations 2010</a:t>
            </a:r>
            <a:endParaRPr lang="de-DE" smtClean="0"/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990600" y="2133600"/>
          <a:ext cx="7772400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Diagramm" r:id="rId3" imgW="7772535" imgH="3962400" progId="MSGraph.Chart.8">
                  <p:embed followColorScheme="full"/>
                </p:oleObj>
              </mc:Choice>
              <mc:Fallback>
                <p:oleObj name="Diagramm" r:id="rId3" imgW="7772535" imgH="39624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133600"/>
                        <a:ext cx="7772400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990600" y="2133600"/>
            <a:ext cx="7772400" cy="152400"/>
            <a:chOff x="624" y="1200"/>
            <a:chExt cx="4896" cy="96"/>
          </a:xfrm>
        </p:grpSpPr>
        <p:sp>
          <p:nvSpPr>
            <p:cNvPr id="26634" name="Line 5"/>
            <p:cNvSpPr>
              <a:spLocks noChangeShapeType="1"/>
            </p:cNvSpPr>
            <p:nvPr/>
          </p:nvSpPr>
          <p:spPr bwMode="auto">
            <a:xfrm>
              <a:off x="624" y="1200"/>
              <a:ext cx="48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35" name="Line 6"/>
            <p:cNvSpPr>
              <a:spLocks noChangeShapeType="1"/>
            </p:cNvSpPr>
            <p:nvPr/>
          </p:nvSpPr>
          <p:spPr bwMode="auto">
            <a:xfrm flipH="1">
              <a:off x="624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36" name="Line 7"/>
            <p:cNvSpPr>
              <a:spLocks noChangeShapeType="1"/>
            </p:cNvSpPr>
            <p:nvPr/>
          </p:nvSpPr>
          <p:spPr bwMode="auto">
            <a:xfrm flipH="1">
              <a:off x="5520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10800000">
            <a:off x="990600" y="5943600"/>
            <a:ext cx="7772400" cy="152400"/>
            <a:chOff x="624" y="1200"/>
            <a:chExt cx="4896" cy="96"/>
          </a:xfrm>
        </p:grpSpPr>
        <p:sp>
          <p:nvSpPr>
            <p:cNvPr id="26631" name="Line 9"/>
            <p:cNvSpPr>
              <a:spLocks noChangeShapeType="1"/>
            </p:cNvSpPr>
            <p:nvPr/>
          </p:nvSpPr>
          <p:spPr bwMode="auto">
            <a:xfrm>
              <a:off x="624" y="1200"/>
              <a:ext cx="48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32" name="Line 10"/>
            <p:cNvSpPr>
              <a:spLocks noChangeShapeType="1"/>
            </p:cNvSpPr>
            <p:nvPr/>
          </p:nvSpPr>
          <p:spPr bwMode="auto">
            <a:xfrm flipH="1">
              <a:off x="624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33" name="Line 11"/>
            <p:cNvSpPr>
              <a:spLocks noChangeShapeType="1"/>
            </p:cNvSpPr>
            <p:nvPr/>
          </p:nvSpPr>
          <p:spPr bwMode="auto">
            <a:xfrm flipH="1">
              <a:off x="5520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6630" name="Text Box 12"/>
          <p:cNvSpPr txBox="1">
            <a:spLocks noChangeArrowheads="1"/>
          </p:cNvSpPr>
          <p:nvPr/>
        </p:nvSpPr>
        <p:spPr bwMode="auto">
          <a:xfrm>
            <a:off x="5562600" y="3070225"/>
            <a:ext cx="3200400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marL="190500" indent="-190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algn="l" eaLnBrk="1" hangingPunct="1">
              <a:spcBef>
                <a:spcPct val="70000"/>
              </a:spcBef>
              <a:buClr>
                <a:srgbClr val="993300"/>
              </a:buClr>
              <a:buFont typeface="Wingdings" pitchFamily="2" charset="2"/>
              <a:buChar char="n"/>
            </a:pPr>
            <a:r>
              <a:rPr lang="de-DE" sz="1400"/>
              <a:t>Space Research and Technology</a:t>
            </a:r>
          </a:p>
          <a:p>
            <a:pPr algn="l" eaLnBrk="1" hangingPunct="1">
              <a:spcBef>
                <a:spcPct val="70000"/>
              </a:spcBef>
              <a:buClr>
                <a:srgbClr val="3333CC"/>
              </a:buClr>
              <a:buFont typeface="Wingdings" pitchFamily="2" charset="2"/>
              <a:buChar char="n"/>
            </a:pPr>
            <a:r>
              <a:rPr lang="de-DE" sz="1400"/>
              <a:t>Aeronoautics</a:t>
            </a:r>
          </a:p>
          <a:p>
            <a:pPr algn="l" eaLnBrk="1" hangingPunct="1">
              <a:spcBef>
                <a:spcPct val="70000"/>
              </a:spcBef>
              <a:buClr>
                <a:srgbClr val="339966"/>
              </a:buClr>
              <a:buFont typeface="Wingdings" pitchFamily="2" charset="2"/>
              <a:buChar char="n"/>
            </a:pPr>
            <a:r>
              <a:rPr lang="de-DE" sz="1400"/>
              <a:t>Transport</a:t>
            </a:r>
          </a:p>
          <a:p>
            <a:pPr algn="l" eaLnBrk="1" hangingPunct="1">
              <a:spcBef>
                <a:spcPct val="70000"/>
              </a:spcBef>
              <a:buClr>
                <a:srgbClr val="FCF305"/>
              </a:buClr>
              <a:buFont typeface="Wingdings" pitchFamily="2" charset="2"/>
              <a:buChar char="n"/>
            </a:pPr>
            <a:r>
              <a:rPr lang="de-DE" sz="1400"/>
              <a:t>Energy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&gt; Standard </a:t>
            </a:r>
            <a:r>
              <a:rPr lang="de-DE" dirty="0" err="1" smtClean="0"/>
              <a:t>presentation</a:t>
            </a:r>
            <a:r>
              <a:rPr lang="de-DE" dirty="0" smtClean="0"/>
              <a:t> &gt; Jan. 2012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www.DLR.de  •  Chart </a:t>
            </a:r>
            <a:fld id="{3506621A-C0A4-4A0C-B85C-C8F5CD15F720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717373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76675" name="Picture 3" descr="Foto Radarexperiment SL-OP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96413" cy="7048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90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114" name="Rectangle 2"/>
          <p:cNvSpPr>
            <a:spLocks noChangeArrowheads="1"/>
          </p:cNvSpPr>
          <p:nvPr/>
        </p:nvSpPr>
        <p:spPr bwMode="auto">
          <a:xfrm>
            <a:off x="0" y="0"/>
            <a:ext cx="9288463" cy="6910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010115" name="Group 3"/>
          <p:cNvGrpSpPr>
            <a:grpSpLocks/>
          </p:cNvGrpSpPr>
          <p:nvPr/>
        </p:nvGrpSpPr>
        <p:grpSpPr bwMode="auto">
          <a:xfrm>
            <a:off x="0" y="0"/>
            <a:ext cx="9248775" cy="6886575"/>
            <a:chOff x="-13" y="0"/>
            <a:chExt cx="5826" cy="4338"/>
          </a:xfrm>
        </p:grpSpPr>
        <p:pic>
          <p:nvPicPr>
            <p:cNvPr id="201011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3181"/>
              <a:ext cx="143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1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" y="0"/>
              <a:ext cx="1487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18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" y="3181"/>
              <a:ext cx="1258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19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0"/>
              <a:ext cx="1111" cy="1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20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81"/>
              <a:ext cx="109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21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3182"/>
              <a:ext cx="1002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22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" y="1570"/>
              <a:ext cx="1424" cy="1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23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" y="1520"/>
              <a:ext cx="1424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24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0"/>
              <a:ext cx="1013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25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" y="0"/>
              <a:ext cx="1489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10126" name="Text Box 14"/>
            <p:cNvSpPr txBox="1">
              <a:spLocks noChangeArrowheads="1"/>
            </p:cNvSpPr>
            <p:nvPr/>
          </p:nvSpPr>
          <p:spPr bwMode="auto">
            <a:xfrm>
              <a:off x="45" y="840"/>
              <a:ext cx="3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MF</a:t>
              </a:r>
            </a:p>
          </p:txBody>
        </p:sp>
        <p:sp>
          <p:nvSpPr>
            <p:cNvPr id="2010127" name="Text Box 15"/>
            <p:cNvSpPr txBox="1">
              <a:spLocks noChangeArrowheads="1"/>
            </p:cNvSpPr>
            <p:nvPr/>
          </p:nvSpPr>
          <p:spPr bwMode="auto">
            <a:xfrm>
              <a:off x="2744" y="794"/>
              <a:ext cx="3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pPr algn="r"/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PA</a:t>
              </a:r>
            </a:p>
          </p:txBody>
        </p:sp>
        <p:sp>
          <p:nvSpPr>
            <p:cNvPr id="2010128" name="Text Box 16"/>
            <p:cNvSpPr txBox="1">
              <a:spLocks noChangeArrowheads="1"/>
            </p:cNvSpPr>
            <p:nvPr/>
          </p:nvSpPr>
          <p:spPr bwMode="auto">
            <a:xfrm>
              <a:off x="5366" y="794"/>
              <a:ext cx="3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HR</a:t>
              </a:r>
            </a:p>
          </p:txBody>
        </p:sp>
        <p:sp>
          <p:nvSpPr>
            <p:cNvPr id="2010129" name="Text Box 17"/>
            <p:cNvSpPr txBox="1">
              <a:spLocks noChangeArrowheads="1"/>
            </p:cNvSpPr>
            <p:nvPr/>
          </p:nvSpPr>
          <p:spPr bwMode="auto">
            <a:xfrm>
              <a:off x="113" y="2321"/>
              <a:ext cx="3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RB</a:t>
              </a:r>
            </a:p>
          </p:txBody>
        </p:sp>
        <p:sp>
          <p:nvSpPr>
            <p:cNvPr id="2010130" name="Text Box 18"/>
            <p:cNvSpPr txBox="1">
              <a:spLocks noChangeArrowheads="1"/>
            </p:cNvSpPr>
            <p:nvPr/>
          </p:nvSpPr>
          <p:spPr bwMode="auto">
            <a:xfrm>
              <a:off x="5454" y="2291"/>
              <a:ext cx="3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FB</a:t>
              </a:r>
            </a:p>
          </p:txBody>
        </p:sp>
        <p:sp>
          <p:nvSpPr>
            <p:cNvPr id="2010131" name="Text Box 19"/>
            <p:cNvSpPr txBox="1">
              <a:spLocks noChangeArrowheads="1"/>
            </p:cNvSpPr>
            <p:nvPr/>
          </p:nvSpPr>
          <p:spPr bwMode="auto">
            <a:xfrm>
              <a:off x="839" y="4027"/>
              <a:ext cx="4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DFD</a:t>
              </a:r>
            </a:p>
          </p:txBody>
        </p:sp>
        <p:sp>
          <p:nvSpPr>
            <p:cNvPr id="2010132" name="Text Box 20"/>
            <p:cNvSpPr txBox="1">
              <a:spLocks noChangeArrowheads="1"/>
            </p:cNvSpPr>
            <p:nvPr/>
          </p:nvSpPr>
          <p:spPr bwMode="auto">
            <a:xfrm>
              <a:off x="2724" y="4027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KN</a:t>
              </a:r>
            </a:p>
          </p:txBody>
        </p:sp>
        <p:grpSp>
          <p:nvGrpSpPr>
            <p:cNvPr id="2010133" name="Group 21"/>
            <p:cNvGrpSpPr>
              <a:grpSpLocks noChangeAspect="1"/>
            </p:cNvGrpSpPr>
            <p:nvPr/>
          </p:nvGrpSpPr>
          <p:grpSpPr bwMode="auto">
            <a:xfrm>
              <a:off x="4865" y="3181"/>
              <a:ext cx="941" cy="1156"/>
              <a:chOff x="1976" y="1053"/>
              <a:chExt cx="1807" cy="2219"/>
            </a:xfrm>
          </p:grpSpPr>
          <p:pic>
            <p:nvPicPr>
              <p:cNvPr id="2010134" name="Picture 2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6" y="1053"/>
                <a:ext cx="1807" cy="2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10135" name="Picture 2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" y="1117"/>
                <a:ext cx="873" cy="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10136" name="Text Box 24"/>
            <p:cNvSpPr txBox="1">
              <a:spLocks noChangeArrowheads="1"/>
            </p:cNvSpPr>
            <p:nvPr/>
          </p:nvSpPr>
          <p:spPr bwMode="auto">
            <a:xfrm>
              <a:off x="4689" y="4027"/>
              <a:ext cx="4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RM</a:t>
              </a:r>
            </a:p>
          </p:txBody>
        </p:sp>
      </p:grpSp>
      <p:sp>
        <p:nvSpPr>
          <p:cNvPr id="2010137" name="Oval 25"/>
          <p:cNvSpPr>
            <a:spLocks noChangeArrowheads="1"/>
          </p:cNvSpPr>
          <p:nvPr/>
        </p:nvSpPr>
        <p:spPr bwMode="auto">
          <a:xfrm>
            <a:off x="2339975" y="1916113"/>
            <a:ext cx="4464050" cy="3025775"/>
          </a:xfrm>
          <a:prstGeom prst="ellipse">
            <a:avLst/>
          </a:prstGeom>
          <a:gradFill rotWithShape="1">
            <a:gsLst>
              <a:gs pos="0">
                <a:srgbClr val="000099">
                  <a:gamma/>
                  <a:shade val="46275"/>
                  <a:invGamma/>
                </a:srgbClr>
              </a:gs>
              <a:gs pos="5000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7" rIns="91432" bIns="45717" anchor="ctr"/>
          <a:lstStyle/>
          <a:p>
            <a:pPr algn="ctr"/>
            <a:endParaRPr lang="de-DE" sz="3200" b="1">
              <a:solidFill>
                <a:srgbClr val="FFFF00"/>
              </a:solidFill>
              <a:latin typeface="Frutiger 45 Light" pitchFamily="34" charset="0"/>
            </a:endParaRPr>
          </a:p>
          <a:p>
            <a:pPr algn="ctr"/>
            <a:r>
              <a:rPr lang="de-DE" sz="3600" b="1">
                <a:solidFill>
                  <a:srgbClr val="FFFF00"/>
                </a:solidFill>
                <a:latin typeface="Frutiger 45 Light" pitchFamily="34" charset="0"/>
              </a:rPr>
              <a:t>DLR_School_Lab</a:t>
            </a:r>
          </a:p>
          <a:p>
            <a:pPr algn="ctr"/>
            <a:r>
              <a:rPr lang="de-DE" b="1">
                <a:solidFill>
                  <a:srgbClr val="FFFF00"/>
                </a:solidFill>
                <a:latin typeface="Frutiger 45 Light" pitchFamily="34" charset="0"/>
              </a:rPr>
              <a:t>Oberpfaffenhofen</a:t>
            </a:r>
            <a:r>
              <a:rPr lang="de-DE" b="1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de-DE" sz="2000" b="1">
                <a:solidFill>
                  <a:srgbClr val="FFFF00"/>
                </a:solidFill>
                <a:latin typeface="Frutiger 45 Light" pitchFamily="34" charset="0"/>
              </a:rPr>
              <a:t> </a:t>
            </a:r>
          </a:p>
          <a:p>
            <a:pPr algn="ctr"/>
            <a:endParaRPr lang="de-DE" b="1">
              <a:solidFill>
                <a:srgbClr val="FFFF00"/>
              </a:solidFill>
            </a:endParaRPr>
          </a:p>
        </p:txBody>
      </p:sp>
      <p:sp>
        <p:nvSpPr>
          <p:cNvPr id="2010138" name="AutoShape 26"/>
          <p:cNvSpPr>
            <a:spLocks noChangeArrowheads="1"/>
          </p:cNvSpPr>
          <p:nvPr/>
        </p:nvSpPr>
        <p:spPr bwMode="auto">
          <a:xfrm rot="-8134406">
            <a:off x="6156325" y="1557338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39" name="AutoShape 27"/>
          <p:cNvSpPr>
            <a:spLocks noChangeArrowheads="1"/>
          </p:cNvSpPr>
          <p:nvPr/>
        </p:nvSpPr>
        <p:spPr bwMode="auto">
          <a:xfrm rot="-2734406">
            <a:off x="2395538" y="15716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0" name="AutoShape 28"/>
          <p:cNvSpPr>
            <a:spLocks noChangeArrowheads="1"/>
          </p:cNvSpPr>
          <p:nvPr/>
        </p:nvSpPr>
        <p:spPr bwMode="auto">
          <a:xfrm rot="-8134406">
            <a:off x="1684338" y="3652838"/>
            <a:ext cx="576262" cy="1693862"/>
          </a:xfrm>
          <a:prstGeom prst="upDownArrow">
            <a:avLst>
              <a:gd name="adj1" fmla="val 50000"/>
              <a:gd name="adj2" fmla="val 58788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1" name="AutoShape 29"/>
          <p:cNvSpPr>
            <a:spLocks noChangeArrowheads="1"/>
          </p:cNvSpPr>
          <p:nvPr/>
        </p:nvSpPr>
        <p:spPr bwMode="auto">
          <a:xfrm rot="10800000">
            <a:off x="4251325" y="4500563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2" name="AutoShape 30"/>
          <p:cNvSpPr>
            <a:spLocks noChangeArrowheads="1"/>
          </p:cNvSpPr>
          <p:nvPr/>
        </p:nvSpPr>
        <p:spPr bwMode="auto">
          <a:xfrm rot="10800000">
            <a:off x="3635375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3" name="AutoShape 31"/>
          <p:cNvSpPr>
            <a:spLocks noChangeArrowheads="1"/>
          </p:cNvSpPr>
          <p:nvPr/>
        </p:nvSpPr>
        <p:spPr bwMode="auto">
          <a:xfrm rot="10800000">
            <a:off x="5003800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4" name="AutoShape 32"/>
          <p:cNvSpPr>
            <a:spLocks noChangeArrowheads="1"/>
          </p:cNvSpPr>
          <p:nvPr/>
        </p:nvSpPr>
        <p:spPr bwMode="auto">
          <a:xfrm rot="-2734406">
            <a:off x="5708650" y="4164013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5" name="AutoShape 33"/>
          <p:cNvSpPr>
            <a:spLocks noChangeArrowheads="1"/>
          </p:cNvSpPr>
          <p:nvPr/>
        </p:nvSpPr>
        <p:spPr bwMode="auto">
          <a:xfrm rot="-2734406">
            <a:off x="6685757" y="3752056"/>
            <a:ext cx="576262" cy="1590675"/>
          </a:xfrm>
          <a:prstGeom prst="upDownArrow">
            <a:avLst>
              <a:gd name="adj1" fmla="val 50000"/>
              <a:gd name="adj2" fmla="val 5520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6" name="AutoShape 34"/>
          <p:cNvSpPr>
            <a:spLocks noChangeArrowheads="1"/>
          </p:cNvSpPr>
          <p:nvPr/>
        </p:nvSpPr>
        <p:spPr bwMode="auto">
          <a:xfrm rot="-8134406">
            <a:off x="2843213" y="41497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7" name="AutoShape 35"/>
          <p:cNvSpPr>
            <a:spLocks noChangeArrowheads="1"/>
          </p:cNvSpPr>
          <p:nvPr/>
        </p:nvSpPr>
        <p:spPr bwMode="auto">
          <a:xfrm rot="5400000">
            <a:off x="1907381" y="2851944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8" name="AutoShape 36"/>
          <p:cNvSpPr>
            <a:spLocks noChangeArrowheads="1"/>
          </p:cNvSpPr>
          <p:nvPr/>
        </p:nvSpPr>
        <p:spPr bwMode="auto">
          <a:xfrm rot="5400000">
            <a:off x="6731794" y="3140869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010149" name="Picture 3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557338"/>
            <a:ext cx="4564063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0150" name="Rectangle 38"/>
          <p:cNvSpPr>
            <a:spLocks noChangeArrowheads="1"/>
          </p:cNvSpPr>
          <p:nvPr/>
        </p:nvSpPr>
        <p:spPr bwMode="auto">
          <a:xfrm>
            <a:off x="4248150" y="3536950"/>
            <a:ext cx="2700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endParaRPr lang="de-DE" b="1">
              <a:solidFill>
                <a:srgbClr val="FFFF00"/>
              </a:solidFill>
              <a:latin typeface="Frutiger 45 Light" pitchFamily="34" charset="0"/>
            </a:endParaRPr>
          </a:p>
        </p:txBody>
      </p:sp>
      <p:sp>
        <p:nvSpPr>
          <p:cNvPr id="2010151" name="Rectangle 39"/>
          <p:cNvSpPr>
            <a:spLocks noChangeArrowheads="1"/>
          </p:cNvSpPr>
          <p:nvPr/>
        </p:nvSpPr>
        <p:spPr bwMode="auto">
          <a:xfrm>
            <a:off x="2483768" y="3213100"/>
            <a:ext cx="4722019" cy="109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2" tIns="45717" rIns="91432" bIns="45717">
            <a:spAutoFit/>
          </a:bodyPr>
          <a:lstStyle/>
          <a:p>
            <a:pPr>
              <a:buNone/>
            </a:pPr>
            <a:r>
              <a:rPr lang="de-DE" sz="4400" b="1" dirty="0">
                <a:solidFill>
                  <a:schemeClr val="bg1"/>
                </a:solidFill>
                <a:latin typeface="Frutiger 45 Light" pitchFamily="34" charset="0"/>
              </a:rPr>
              <a:t>Environmental</a:t>
            </a:r>
          </a:p>
          <a:p>
            <a:pPr>
              <a:buNone/>
            </a:pPr>
            <a:endParaRPr lang="de-DE" sz="44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de-DE" sz="4400" b="1" dirty="0" smtClean="0">
                <a:solidFill>
                  <a:schemeClr val="bg1"/>
                </a:solidFill>
              </a:rPr>
              <a:t>Remote </a:t>
            </a:r>
            <a:r>
              <a:rPr lang="de-DE" sz="4400" b="1" dirty="0" err="1" smtClean="0">
                <a:solidFill>
                  <a:schemeClr val="bg1"/>
                </a:solidFill>
              </a:rPr>
              <a:t>Sensing</a:t>
            </a:r>
            <a:r>
              <a:rPr lang="de-DE" sz="4400" b="1" dirty="0" smtClean="0">
                <a:solidFill>
                  <a:schemeClr val="bg1"/>
                </a:solidFill>
              </a:rPr>
              <a:t> </a:t>
            </a:r>
            <a:endParaRPr lang="de-DE" sz="4400" b="1" dirty="0">
              <a:solidFill>
                <a:schemeClr val="bg1"/>
              </a:solidFill>
            </a:endParaRPr>
          </a:p>
        </p:txBody>
      </p:sp>
      <p:sp>
        <p:nvSpPr>
          <p:cNvPr id="2010152" name="AutoShape 40"/>
          <p:cNvSpPr>
            <a:spLocks noChangeArrowheads="1"/>
          </p:cNvSpPr>
          <p:nvPr/>
        </p:nvSpPr>
        <p:spPr bwMode="auto">
          <a:xfrm rot="-8279931">
            <a:off x="1560513" y="3565525"/>
            <a:ext cx="730250" cy="1871663"/>
          </a:xfrm>
          <a:prstGeom prst="upDownArrow">
            <a:avLst>
              <a:gd name="adj1" fmla="val 50000"/>
              <a:gd name="adj2" fmla="val 51261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7420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Time Series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Satellite</a:t>
            </a:r>
            <a:r>
              <a:rPr lang="de-DE" dirty="0" smtClean="0"/>
              <a:t> </a:t>
            </a:r>
            <a:r>
              <a:rPr lang="de-DE" dirty="0" err="1" smtClean="0"/>
              <a:t>Observations</a:t>
            </a:r>
            <a:endParaRPr lang="de-DE" dirty="0" smtClean="0"/>
          </a:p>
        </p:txBody>
      </p:sp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770063"/>
            <a:ext cx="1304925" cy="13668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Rectangle 4"/>
          <p:cNvSpPr>
            <a:spLocks noChangeArrowheads="1"/>
          </p:cNvSpPr>
          <p:nvPr/>
        </p:nvSpPr>
        <p:spPr bwMode="auto">
          <a:xfrm>
            <a:off x="2120900" y="29733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1770063"/>
            <a:ext cx="1303337" cy="13668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8" name="Rectangle 6"/>
          <p:cNvSpPr>
            <a:spLocks noChangeArrowheads="1"/>
          </p:cNvSpPr>
          <p:nvPr/>
        </p:nvSpPr>
        <p:spPr bwMode="auto">
          <a:xfrm>
            <a:off x="3619500" y="29733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8" y="1778000"/>
            <a:ext cx="1296987" cy="1358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5111750" y="29733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4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778000"/>
            <a:ext cx="1296987" cy="1358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4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3365500"/>
            <a:ext cx="1290638" cy="13477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43" name="Rectangle 11"/>
          <p:cNvSpPr>
            <a:spLocks noChangeArrowheads="1"/>
          </p:cNvSpPr>
          <p:nvPr/>
        </p:nvSpPr>
        <p:spPr bwMode="auto">
          <a:xfrm>
            <a:off x="2106613" y="45481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4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3352800"/>
            <a:ext cx="1296988" cy="13604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3598863" y="45481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4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3344863"/>
            <a:ext cx="1304925" cy="13684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47" name="Rectangle 15"/>
          <p:cNvSpPr>
            <a:spLocks noChangeArrowheads="1"/>
          </p:cNvSpPr>
          <p:nvPr/>
        </p:nvSpPr>
        <p:spPr bwMode="auto">
          <a:xfrm>
            <a:off x="5097463" y="45481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48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3352800"/>
            <a:ext cx="1296988" cy="13604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49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921250"/>
            <a:ext cx="1296988" cy="13604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50" name="Rectangle 18"/>
          <p:cNvSpPr>
            <a:spLocks noChangeArrowheads="1"/>
          </p:cNvSpPr>
          <p:nvPr/>
        </p:nvSpPr>
        <p:spPr bwMode="auto">
          <a:xfrm>
            <a:off x="2112963" y="6118225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51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921250"/>
            <a:ext cx="1296988" cy="13604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52" name="Rectangle 20"/>
          <p:cNvSpPr>
            <a:spLocks noChangeArrowheads="1"/>
          </p:cNvSpPr>
          <p:nvPr/>
        </p:nvSpPr>
        <p:spPr bwMode="auto">
          <a:xfrm>
            <a:off x="3605213" y="6118225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53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4929188"/>
            <a:ext cx="1289050" cy="1352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54" name="Rectangle 22"/>
          <p:cNvSpPr>
            <a:spLocks noChangeArrowheads="1"/>
          </p:cNvSpPr>
          <p:nvPr/>
        </p:nvSpPr>
        <p:spPr bwMode="auto">
          <a:xfrm>
            <a:off x="5087938" y="6118225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55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4921250"/>
            <a:ext cx="1295400" cy="13604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7656" name="Group 24"/>
          <p:cNvGrpSpPr>
            <a:grpSpLocks/>
          </p:cNvGrpSpPr>
          <p:nvPr/>
        </p:nvGrpSpPr>
        <p:grpSpPr bwMode="auto">
          <a:xfrm>
            <a:off x="6718300" y="1660525"/>
            <a:ext cx="309563" cy="4737100"/>
            <a:chOff x="4668" y="1089"/>
            <a:chExt cx="195" cy="2984"/>
          </a:xfrm>
        </p:grpSpPr>
        <p:pic>
          <p:nvPicPr>
            <p:cNvPr id="197670" name="Picture 2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" y="1186"/>
              <a:ext cx="67" cy="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671" name="Picture 2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" y="2172"/>
              <a:ext cx="68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672" name="Picture 2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8" y="3151"/>
              <a:ext cx="68" cy="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73" name="Text Box 28"/>
            <p:cNvSpPr txBox="1">
              <a:spLocks noChangeArrowheads="1"/>
            </p:cNvSpPr>
            <p:nvPr/>
          </p:nvSpPr>
          <p:spPr bwMode="auto">
            <a:xfrm>
              <a:off x="4749" y="1394"/>
              <a:ext cx="11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6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  <p:sp>
          <p:nvSpPr>
            <p:cNvPr id="197674" name="Text Box 29"/>
            <p:cNvSpPr txBox="1">
              <a:spLocks noChangeArrowheads="1"/>
            </p:cNvSpPr>
            <p:nvPr/>
          </p:nvSpPr>
          <p:spPr bwMode="auto">
            <a:xfrm>
              <a:off x="4749" y="2386"/>
              <a:ext cx="11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6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  <p:sp>
          <p:nvSpPr>
            <p:cNvPr id="197675" name="Text Box 30"/>
            <p:cNvSpPr txBox="1">
              <a:spLocks noChangeArrowheads="1"/>
            </p:cNvSpPr>
            <p:nvPr/>
          </p:nvSpPr>
          <p:spPr bwMode="auto">
            <a:xfrm>
              <a:off x="4749" y="3390"/>
              <a:ext cx="11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6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  <p:sp>
          <p:nvSpPr>
            <p:cNvPr id="197676" name="Text Box 31"/>
            <p:cNvSpPr txBox="1">
              <a:spLocks noChangeArrowheads="1"/>
            </p:cNvSpPr>
            <p:nvPr/>
          </p:nvSpPr>
          <p:spPr bwMode="auto">
            <a:xfrm>
              <a:off x="4691" y="1089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8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  <p:sp>
          <p:nvSpPr>
            <p:cNvPr id="197677" name="Text Box 32"/>
            <p:cNvSpPr txBox="1">
              <a:spLocks noChangeArrowheads="1"/>
            </p:cNvSpPr>
            <p:nvPr/>
          </p:nvSpPr>
          <p:spPr bwMode="auto">
            <a:xfrm>
              <a:off x="4691" y="2080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8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  <p:sp>
          <p:nvSpPr>
            <p:cNvPr id="197678" name="Text Box 33"/>
            <p:cNvSpPr txBox="1">
              <a:spLocks noChangeArrowheads="1"/>
            </p:cNvSpPr>
            <p:nvPr/>
          </p:nvSpPr>
          <p:spPr bwMode="auto">
            <a:xfrm>
              <a:off x="4691" y="1861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8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  <p:sp>
          <p:nvSpPr>
            <p:cNvPr id="197679" name="Text Box 34"/>
            <p:cNvSpPr txBox="1">
              <a:spLocks noChangeArrowheads="1"/>
            </p:cNvSpPr>
            <p:nvPr/>
          </p:nvSpPr>
          <p:spPr bwMode="auto">
            <a:xfrm>
              <a:off x="4691" y="3060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8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  <p:sp>
          <p:nvSpPr>
            <p:cNvPr id="197680" name="Text Box 35"/>
            <p:cNvSpPr txBox="1">
              <a:spLocks noChangeArrowheads="1"/>
            </p:cNvSpPr>
            <p:nvPr/>
          </p:nvSpPr>
          <p:spPr bwMode="auto">
            <a:xfrm>
              <a:off x="4691" y="3844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8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  <p:sp>
          <p:nvSpPr>
            <p:cNvPr id="197681" name="Text Box 36"/>
            <p:cNvSpPr txBox="1">
              <a:spLocks noChangeArrowheads="1"/>
            </p:cNvSpPr>
            <p:nvPr/>
          </p:nvSpPr>
          <p:spPr bwMode="auto">
            <a:xfrm>
              <a:off x="4691" y="2846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8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</p:grpSp>
      <p:sp>
        <p:nvSpPr>
          <p:cNvPr id="197657" name="Rectangle 37"/>
          <p:cNvSpPr>
            <a:spLocks noChangeArrowheads="1"/>
          </p:cNvSpPr>
          <p:nvPr/>
        </p:nvSpPr>
        <p:spPr bwMode="auto">
          <a:xfrm>
            <a:off x="1104900" y="1352550"/>
            <a:ext cx="8001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160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April</a:t>
            </a:r>
          </a:p>
        </p:txBody>
      </p:sp>
      <p:sp>
        <p:nvSpPr>
          <p:cNvPr id="197658" name="Rectangle 38"/>
          <p:cNvSpPr>
            <a:spLocks noChangeArrowheads="1"/>
          </p:cNvSpPr>
          <p:nvPr/>
        </p:nvSpPr>
        <p:spPr bwMode="auto">
          <a:xfrm>
            <a:off x="2667000" y="1352550"/>
            <a:ext cx="8001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1600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May</a:t>
            </a:r>
            <a:endParaRPr lang="de-DE" sz="1600" dirty="0" smtClean="0">
              <a:solidFill>
                <a:srgbClr val="FFFFFF"/>
              </a:solidFill>
              <a:latin typeface="Frutiger 45 Light" pitchFamily="34" charset="0"/>
              <a:ea typeface="+mn-ea"/>
            </a:endParaRPr>
          </a:p>
        </p:txBody>
      </p:sp>
      <p:sp>
        <p:nvSpPr>
          <p:cNvPr id="197659" name="Rectangle 39"/>
          <p:cNvSpPr>
            <a:spLocks noChangeArrowheads="1"/>
          </p:cNvSpPr>
          <p:nvPr/>
        </p:nvSpPr>
        <p:spPr bwMode="auto">
          <a:xfrm>
            <a:off x="4152900" y="1352550"/>
            <a:ext cx="8001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1600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June</a:t>
            </a:r>
            <a:endParaRPr lang="de-DE" sz="1600" dirty="0" smtClean="0">
              <a:solidFill>
                <a:srgbClr val="FFFFFF"/>
              </a:solidFill>
              <a:latin typeface="Frutiger 45 Light" pitchFamily="34" charset="0"/>
              <a:ea typeface="+mn-ea"/>
            </a:endParaRPr>
          </a:p>
        </p:txBody>
      </p:sp>
      <p:sp>
        <p:nvSpPr>
          <p:cNvPr id="197660" name="Rectangle 40"/>
          <p:cNvSpPr>
            <a:spLocks noChangeArrowheads="1"/>
          </p:cNvSpPr>
          <p:nvPr/>
        </p:nvSpPr>
        <p:spPr bwMode="auto">
          <a:xfrm>
            <a:off x="5638800" y="1352550"/>
            <a:ext cx="8001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1600" dirty="0" err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July</a:t>
            </a:r>
            <a:endParaRPr lang="de-DE" sz="1600" dirty="0" smtClean="0">
              <a:solidFill>
                <a:srgbClr val="FFFFFF"/>
              </a:solidFill>
              <a:latin typeface="Frutiger 45 Light" pitchFamily="34" charset="0"/>
              <a:ea typeface="+mn-ea"/>
            </a:endParaRPr>
          </a:p>
        </p:txBody>
      </p:sp>
      <p:sp>
        <p:nvSpPr>
          <p:cNvPr id="197661" name="Rectangle 41"/>
          <p:cNvSpPr>
            <a:spLocks noChangeArrowheads="1"/>
          </p:cNvSpPr>
          <p:nvPr/>
        </p:nvSpPr>
        <p:spPr bwMode="auto">
          <a:xfrm>
            <a:off x="6781800" y="173355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800" b="1" smtClean="0">
                <a:solidFill>
                  <a:srgbClr val="FFFFFF"/>
                </a:solidFill>
                <a:latin typeface="Times New Roman" pitchFamily="18" charset="0"/>
                <a:ea typeface="+mn-ea"/>
              </a:rPr>
              <a:t>30 Grad C</a:t>
            </a:r>
            <a:endParaRPr lang="de-DE" sz="1200" smtClean="0">
              <a:solidFill>
                <a:srgbClr val="FFFFFF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97662" name="Rectangle 42"/>
          <p:cNvSpPr>
            <a:spLocks noChangeArrowheads="1"/>
          </p:cNvSpPr>
          <p:nvPr/>
        </p:nvSpPr>
        <p:spPr bwMode="auto">
          <a:xfrm>
            <a:off x="6781800" y="295275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800" b="1" smtClean="0">
                <a:solidFill>
                  <a:srgbClr val="FFFFFF"/>
                </a:solidFill>
                <a:latin typeface="Times New Roman" pitchFamily="18" charset="0"/>
                <a:ea typeface="+mn-ea"/>
              </a:rPr>
              <a:t>-5 Grad C</a:t>
            </a:r>
            <a:endParaRPr lang="de-DE" sz="1200" smtClean="0">
              <a:solidFill>
                <a:srgbClr val="FFFFFF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97663" name="Rectangle 43"/>
          <p:cNvSpPr>
            <a:spLocks noChangeArrowheads="1"/>
          </p:cNvSpPr>
          <p:nvPr/>
        </p:nvSpPr>
        <p:spPr bwMode="auto">
          <a:xfrm>
            <a:off x="6781800" y="333375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800" b="1" smtClean="0">
                <a:solidFill>
                  <a:srgbClr val="FFFFFF"/>
                </a:solidFill>
                <a:latin typeface="Times New Roman" pitchFamily="18" charset="0"/>
                <a:ea typeface="+mn-ea"/>
              </a:rPr>
              <a:t>0.7</a:t>
            </a:r>
            <a:endParaRPr lang="de-DE" sz="1200" smtClean="0">
              <a:solidFill>
                <a:srgbClr val="FFFFFF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97664" name="Rectangle 44"/>
          <p:cNvSpPr>
            <a:spLocks noChangeArrowheads="1"/>
          </p:cNvSpPr>
          <p:nvPr/>
        </p:nvSpPr>
        <p:spPr bwMode="auto">
          <a:xfrm>
            <a:off x="6781800" y="4524375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800" b="1" smtClean="0">
                <a:solidFill>
                  <a:srgbClr val="FFFFFF"/>
                </a:solidFill>
                <a:latin typeface="Times New Roman" pitchFamily="18" charset="0"/>
                <a:ea typeface="+mn-ea"/>
              </a:rPr>
              <a:t>0.0</a:t>
            </a:r>
            <a:endParaRPr lang="de-DE" sz="1200" smtClean="0">
              <a:solidFill>
                <a:srgbClr val="FFFFFF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97665" name="Rectangle 45"/>
          <p:cNvSpPr>
            <a:spLocks noChangeArrowheads="1"/>
          </p:cNvSpPr>
          <p:nvPr/>
        </p:nvSpPr>
        <p:spPr bwMode="auto">
          <a:xfrm>
            <a:off x="6781800" y="485775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800" b="1" smtClean="0">
                <a:solidFill>
                  <a:srgbClr val="FFFFFF"/>
                </a:solidFill>
                <a:latin typeface="Times New Roman" pitchFamily="18" charset="0"/>
                <a:ea typeface="+mn-ea"/>
              </a:rPr>
              <a:t>32 Grad C</a:t>
            </a:r>
            <a:endParaRPr lang="de-DE" sz="1200" smtClean="0">
              <a:solidFill>
                <a:srgbClr val="FFFFFF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97666" name="Rectangle 46"/>
          <p:cNvSpPr>
            <a:spLocks noChangeArrowheads="1"/>
          </p:cNvSpPr>
          <p:nvPr/>
        </p:nvSpPr>
        <p:spPr bwMode="auto">
          <a:xfrm>
            <a:off x="6781800" y="607695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800" b="1" smtClean="0">
                <a:solidFill>
                  <a:srgbClr val="FFFFFF"/>
                </a:solidFill>
                <a:latin typeface="Times New Roman" pitchFamily="18" charset="0"/>
                <a:ea typeface="+mn-ea"/>
              </a:rPr>
              <a:t>0 Grad C</a:t>
            </a:r>
            <a:endParaRPr lang="de-DE" sz="1200" smtClean="0">
              <a:solidFill>
                <a:srgbClr val="FFFFFF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97667" name="Rectangle 47"/>
          <p:cNvSpPr>
            <a:spLocks noChangeArrowheads="1"/>
          </p:cNvSpPr>
          <p:nvPr/>
        </p:nvSpPr>
        <p:spPr bwMode="auto">
          <a:xfrm>
            <a:off x="6858000" y="2181225"/>
            <a:ext cx="2057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1400" b="1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Land </a:t>
            </a:r>
            <a:r>
              <a:rPr lang="de-DE" sz="1400" b="1" dirty="0" err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surface</a:t>
            </a:r>
            <a:r>
              <a:rPr lang="de-DE" sz="1400" b="1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 </a:t>
            </a:r>
            <a:r>
              <a:rPr lang="de-DE" sz="1400" b="1" dirty="0" err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temperatures</a:t>
            </a:r>
            <a:r>
              <a:rPr lang="de-DE" sz="1400" b="1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 (LST)</a:t>
            </a:r>
          </a:p>
        </p:txBody>
      </p:sp>
      <p:sp>
        <p:nvSpPr>
          <p:cNvPr id="197668" name="Rectangle 48"/>
          <p:cNvSpPr>
            <a:spLocks noChangeArrowheads="1"/>
          </p:cNvSpPr>
          <p:nvPr/>
        </p:nvSpPr>
        <p:spPr bwMode="auto">
          <a:xfrm>
            <a:off x="6858000" y="3714750"/>
            <a:ext cx="2057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1400" b="1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Vegetation </a:t>
            </a:r>
            <a:r>
              <a:rPr lang="de-DE" sz="1400" b="1" dirty="0" err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index</a:t>
            </a:r>
            <a:r>
              <a:rPr lang="de-DE" sz="1400" b="1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 (NDVI)</a:t>
            </a:r>
          </a:p>
        </p:txBody>
      </p:sp>
      <p:sp>
        <p:nvSpPr>
          <p:cNvPr id="197669" name="Rectangle 49"/>
          <p:cNvSpPr>
            <a:spLocks noChangeArrowheads="1"/>
          </p:cNvSpPr>
          <p:nvPr/>
        </p:nvSpPr>
        <p:spPr bwMode="auto">
          <a:xfrm>
            <a:off x="6858000" y="5314950"/>
            <a:ext cx="213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1400" b="1" dirty="0" err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Sea</a:t>
            </a:r>
            <a:r>
              <a:rPr lang="de-DE" sz="1400" b="1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 </a:t>
            </a:r>
            <a:r>
              <a:rPr lang="de-DE" sz="1400" b="1" dirty="0" err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surface</a:t>
            </a:r>
            <a:r>
              <a:rPr lang="de-DE" sz="1400" b="1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 </a:t>
            </a:r>
            <a:r>
              <a:rPr lang="de-DE" sz="1400" b="1" dirty="0" err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temperatures</a:t>
            </a:r>
            <a:r>
              <a:rPr lang="de-DE" sz="1400" b="1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 (SST)</a:t>
            </a:r>
          </a:p>
        </p:txBody>
      </p:sp>
    </p:spTree>
    <p:extLst>
      <p:ext uri="{BB962C8B-B14F-4D97-AF65-F5344CB8AC3E}">
        <p14:creationId xmlns:p14="http://schemas.microsoft.com/office/powerpoint/2010/main" val="222740391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4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8462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-92075"/>
            <a:ext cx="9404350" cy="704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29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Folie </a:t>
            </a:r>
            <a:fld id="{37927FEB-6FE8-4CB4-A1C8-F365D969841B}" type="slidenum">
              <a:rPr lang="de-DE"/>
              <a:pPr/>
              <a:t>54</a:t>
            </a:fld>
            <a:r>
              <a:rPr lang="de-DE"/>
              <a:t> &gt; DLR_School_Lab Oberpfaffenhofen &gt; D. Hausamann</a:t>
            </a:r>
          </a:p>
        </p:txBody>
      </p:sp>
      <p:sp>
        <p:nvSpPr>
          <p:cNvPr id="1403906" name="Rectangle 2"/>
          <p:cNvSpPr>
            <a:spLocks noChangeArrowheads="1"/>
          </p:cNvSpPr>
          <p:nvPr/>
        </p:nvSpPr>
        <p:spPr bwMode="auto">
          <a:xfrm>
            <a:off x="487363" y="1343675"/>
            <a:ext cx="5943600" cy="4478337"/>
          </a:xfrm>
          <a:prstGeom prst="rect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ignatures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surfaces</a:t>
            </a:r>
            <a:endParaRPr lang="de-DE" dirty="0"/>
          </a:p>
        </p:txBody>
      </p:sp>
      <p:sp>
        <p:nvSpPr>
          <p:cNvPr id="1403908" name="Text Box 4"/>
          <p:cNvSpPr txBox="1">
            <a:spLocks noChangeArrowheads="1"/>
          </p:cNvSpPr>
          <p:nvPr/>
        </p:nvSpPr>
        <p:spPr bwMode="auto">
          <a:xfrm>
            <a:off x="6278562" y="2563813"/>
            <a:ext cx="2685925" cy="2215866"/>
          </a:xfrm>
          <a:prstGeom prst="rect">
            <a:avLst/>
          </a:prstGeom>
          <a:solidFill>
            <a:srgbClr val="D2D2D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square" lIns="91323" tIns="45658" rIns="91323" bIns="45658">
            <a:spAutoFit/>
          </a:bodyPr>
          <a:lstStyle/>
          <a:p>
            <a:pPr eaLnBrk="0" hangingPunct="0">
              <a:lnSpc>
                <a:spcPct val="150000"/>
              </a:lnSpc>
              <a:buNone/>
            </a:pPr>
            <a:r>
              <a:rPr lang="de-DE" sz="2000" b="1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de-DE" sz="1800" b="1" dirty="0" err="1" smtClean="0">
                <a:solidFill>
                  <a:schemeClr val="bg2"/>
                </a:solidFill>
                <a:latin typeface="Arial" charset="0"/>
              </a:rPr>
              <a:t>gray</a:t>
            </a:r>
            <a:r>
              <a:rPr lang="de-DE" sz="1800" b="1" dirty="0" smtClean="0">
                <a:solidFill>
                  <a:schemeClr val="bg2"/>
                </a:solidFill>
                <a:latin typeface="Arial" charset="0"/>
              </a:rPr>
              <a:t>:</a:t>
            </a:r>
            <a:r>
              <a:rPr lang="de-DE" sz="1800" b="1" dirty="0" smtClean="0">
                <a:latin typeface="Arial" charset="0"/>
              </a:rPr>
              <a:t>       </a:t>
            </a:r>
            <a:r>
              <a:rPr lang="de-DE" b="1" dirty="0" err="1" smtClean="0"/>
              <a:t>a</a:t>
            </a:r>
            <a:r>
              <a:rPr lang="de-DE" sz="1800" b="1" dirty="0" err="1" smtClean="0">
                <a:latin typeface="Arial" charset="0"/>
              </a:rPr>
              <a:t>sphalt</a:t>
            </a:r>
            <a:endParaRPr lang="de-DE" sz="1800" b="1" dirty="0">
              <a:latin typeface="Arial" charset="0"/>
            </a:endParaRPr>
          </a:p>
          <a:p>
            <a:pPr eaLnBrk="0" hangingPunct="0">
              <a:lnSpc>
                <a:spcPct val="150000"/>
              </a:lnSpc>
              <a:buNone/>
            </a:pPr>
            <a:r>
              <a:rPr lang="de-DE" sz="1800" b="1" dirty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de-DE" b="1" dirty="0" err="1" smtClean="0">
                <a:solidFill>
                  <a:srgbClr val="FFFF00"/>
                </a:solidFill>
              </a:rPr>
              <a:t>yellow</a:t>
            </a:r>
            <a:r>
              <a:rPr lang="de-DE" sz="1800" b="1" dirty="0" smtClean="0">
                <a:solidFill>
                  <a:srgbClr val="FFFF00"/>
                </a:solidFill>
                <a:latin typeface="Arial" charset="0"/>
              </a:rPr>
              <a:t>:</a:t>
            </a:r>
            <a:r>
              <a:rPr lang="de-DE" sz="1800" b="1" dirty="0" smtClean="0">
                <a:latin typeface="Arial" charset="0"/>
              </a:rPr>
              <a:t>    </a:t>
            </a:r>
            <a:r>
              <a:rPr lang="de-DE" b="1" dirty="0" err="1" smtClean="0"/>
              <a:t>yelllow</a:t>
            </a:r>
            <a:r>
              <a:rPr lang="de-DE" sz="1800" b="1" dirty="0" smtClean="0">
                <a:latin typeface="Arial" charset="0"/>
              </a:rPr>
              <a:t> </a:t>
            </a:r>
            <a:r>
              <a:rPr lang="de-DE" sz="1800" b="1" dirty="0" err="1" smtClean="0">
                <a:latin typeface="Arial" charset="0"/>
              </a:rPr>
              <a:t>paint</a:t>
            </a:r>
            <a:r>
              <a:rPr lang="de-DE" sz="1800" b="1" dirty="0" smtClean="0">
                <a:latin typeface="Arial" charset="0"/>
              </a:rPr>
              <a:t> </a:t>
            </a:r>
            <a:endParaRPr lang="de-DE" sz="1800" b="1" dirty="0">
              <a:latin typeface="Arial" charset="0"/>
            </a:endParaRPr>
          </a:p>
          <a:p>
            <a:pPr eaLnBrk="0" hangingPunct="0">
              <a:lnSpc>
                <a:spcPct val="150000"/>
              </a:lnSpc>
              <a:buNone/>
            </a:pPr>
            <a:r>
              <a:rPr lang="de-DE" sz="1800" b="1" dirty="0">
                <a:solidFill>
                  <a:srgbClr val="CC6600"/>
                </a:solidFill>
                <a:latin typeface="Arial" charset="0"/>
              </a:rPr>
              <a:t> </a:t>
            </a:r>
            <a:r>
              <a:rPr lang="de-DE" sz="1800" b="1" dirty="0" err="1" smtClean="0">
                <a:solidFill>
                  <a:srgbClr val="CC6600"/>
                </a:solidFill>
                <a:latin typeface="Arial" charset="0"/>
              </a:rPr>
              <a:t>brown</a:t>
            </a:r>
            <a:r>
              <a:rPr lang="de-DE" sz="1800" b="1" dirty="0">
                <a:solidFill>
                  <a:srgbClr val="CC6600"/>
                </a:solidFill>
                <a:latin typeface="Arial" charset="0"/>
              </a:rPr>
              <a:t>:</a:t>
            </a:r>
            <a:r>
              <a:rPr lang="de-DE" sz="1800" b="1" dirty="0">
                <a:latin typeface="Arial" charset="0"/>
              </a:rPr>
              <a:t>    </a:t>
            </a:r>
            <a:r>
              <a:rPr lang="de-DE" b="1" dirty="0" err="1" smtClean="0"/>
              <a:t>field</a:t>
            </a:r>
            <a:r>
              <a:rPr lang="de-DE" sz="1800" b="1" dirty="0" smtClean="0">
                <a:solidFill>
                  <a:srgbClr val="009900"/>
                </a:solidFill>
                <a:latin typeface="Arial" charset="0"/>
              </a:rPr>
              <a:t>    </a:t>
            </a:r>
            <a:r>
              <a:rPr lang="de-DE" sz="1800" b="1" dirty="0">
                <a:solidFill>
                  <a:srgbClr val="009900"/>
                </a:solidFill>
                <a:latin typeface="Arial" charset="0"/>
              </a:rPr>
              <a:t/>
            </a:r>
            <a:br>
              <a:rPr lang="de-DE" sz="1800" b="1" dirty="0">
                <a:solidFill>
                  <a:srgbClr val="009900"/>
                </a:solidFill>
                <a:latin typeface="Arial" charset="0"/>
              </a:rPr>
            </a:br>
            <a:r>
              <a:rPr lang="de-DE" sz="1800" b="1" dirty="0">
                <a:solidFill>
                  <a:srgbClr val="009900"/>
                </a:solidFill>
                <a:latin typeface="Arial" charset="0"/>
              </a:rPr>
              <a:t> </a:t>
            </a:r>
            <a:r>
              <a:rPr lang="de-DE" sz="1800" b="1" dirty="0" err="1" smtClean="0">
                <a:solidFill>
                  <a:srgbClr val="008000"/>
                </a:solidFill>
                <a:latin typeface="Arial" charset="0"/>
              </a:rPr>
              <a:t>geen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:</a:t>
            </a:r>
            <a:r>
              <a:rPr lang="de-DE" sz="1800" b="1" dirty="0">
                <a:latin typeface="Arial" charset="0"/>
              </a:rPr>
              <a:t>     </a:t>
            </a:r>
            <a:r>
              <a:rPr lang="de-DE" sz="1800" b="1" dirty="0" smtClean="0">
                <a:latin typeface="Arial" charset="0"/>
              </a:rPr>
              <a:t>  </a:t>
            </a:r>
            <a:r>
              <a:rPr lang="de-DE" b="1" dirty="0" err="1" smtClean="0"/>
              <a:t>meadow</a:t>
            </a:r>
            <a:r>
              <a:rPr lang="de-DE" sz="1800" b="1" dirty="0">
                <a:latin typeface="Arial" charset="0"/>
              </a:rPr>
              <a:t/>
            </a:r>
            <a:br>
              <a:rPr lang="de-DE" sz="1800" b="1" dirty="0">
                <a:latin typeface="Arial" charset="0"/>
              </a:rPr>
            </a:br>
            <a:r>
              <a:rPr lang="de-DE" sz="1800" b="1" dirty="0">
                <a:latin typeface="Arial" charset="0"/>
              </a:rPr>
              <a:t> </a:t>
            </a:r>
            <a:r>
              <a:rPr lang="de-DE" sz="1800" b="1" dirty="0" err="1" smtClean="0">
                <a:solidFill>
                  <a:srgbClr val="3366FF"/>
                </a:solidFill>
                <a:latin typeface="Arial" charset="0"/>
              </a:rPr>
              <a:t>blue</a:t>
            </a:r>
            <a:r>
              <a:rPr lang="de-DE" sz="1800" b="1" dirty="0" smtClean="0">
                <a:solidFill>
                  <a:srgbClr val="3366FF"/>
                </a:solidFill>
                <a:latin typeface="Arial" charset="0"/>
              </a:rPr>
              <a:t>:</a:t>
            </a:r>
            <a:r>
              <a:rPr lang="de-DE" sz="1800" b="1" dirty="0" smtClean="0">
                <a:latin typeface="Arial" charset="0"/>
              </a:rPr>
              <a:t>        </a:t>
            </a:r>
            <a:r>
              <a:rPr lang="de-DE" sz="1800" b="1" dirty="0" err="1" smtClean="0">
                <a:latin typeface="Arial" charset="0"/>
              </a:rPr>
              <a:t>blue</a:t>
            </a:r>
            <a:r>
              <a:rPr lang="de-DE" sz="1800" b="1" dirty="0" smtClean="0">
                <a:latin typeface="Arial" charset="0"/>
              </a:rPr>
              <a:t> </a:t>
            </a:r>
            <a:r>
              <a:rPr lang="de-DE" sz="1800" b="1" dirty="0" err="1" smtClean="0">
                <a:latin typeface="Arial" charset="0"/>
              </a:rPr>
              <a:t>paint</a:t>
            </a:r>
            <a:endParaRPr lang="de-DE" sz="1800" b="1" dirty="0">
              <a:latin typeface="Arial" charset="0"/>
            </a:endParaRPr>
          </a:p>
        </p:txBody>
      </p:sp>
      <p:sp>
        <p:nvSpPr>
          <p:cNvPr id="1403909" name="Text Box 5"/>
          <p:cNvSpPr txBox="1">
            <a:spLocks noChangeArrowheads="1"/>
          </p:cNvSpPr>
          <p:nvPr/>
        </p:nvSpPr>
        <p:spPr bwMode="auto">
          <a:xfrm rot="-5387075">
            <a:off x="-586581" y="3471286"/>
            <a:ext cx="2209800" cy="39485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de-DE" b="1" dirty="0" err="1" smtClean="0"/>
              <a:t>r</a:t>
            </a:r>
            <a:r>
              <a:rPr lang="de-DE" sz="1800" b="1" dirty="0" err="1" smtClean="0">
                <a:latin typeface="Arial" charset="0"/>
              </a:rPr>
              <a:t>eflectivity</a:t>
            </a:r>
            <a:r>
              <a:rPr lang="de-DE" sz="1800" b="1" dirty="0" smtClean="0">
                <a:latin typeface="Arial" charset="0"/>
              </a:rPr>
              <a:t> </a:t>
            </a:r>
            <a:r>
              <a:rPr lang="de-DE" sz="1800" b="1" dirty="0">
                <a:latin typeface="Arial" charset="0"/>
              </a:rPr>
              <a:t>/ %</a:t>
            </a:r>
          </a:p>
        </p:txBody>
      </p:sp>
      <p:sp>
        <p:nvSpPr>
          <p:cNvPr id="1403910" name="Line 6"/>
          <p:cNvSpPr>
            <a:spLocks noChangeShapeType="1"/>
          </p:cNvSpPr>
          <p:nvPr/>
        </p:nvSpPr>
        <p:spPr bwMode="auto">
          <a:xfrm flipV="1">
            <a:off x="639763" y="218281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11" name="Text Box 7"/>
          <p:cNvSpPr txBox="1">
            <a:spLocks noChangeArrowheads="1"/>
          </p:cNvSpPr>
          <p:nvPr/>
        </p:nvSpPr>
        <p:spPr bwMode="auto">
          <a:xfrm>
            <a:off x="2925763" y="5840413"/>
            <a:ext cx="2362200" cy="39485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de-DE" b="1" dirty="0" err="1" smtClean="0"/>
              <a:t>wave</a:t>
            </a:r>
            <a:r>
              <a:rPr lang="de-DE" sz="1800" b="1" dirty="0" err="1" smtClean="0">
                <a:latin typeface="Arial" charset="0"/>
              </a:rPr>
              <a:t>length</a:t>
            </a:r>
            <a:r>
              <a:rPr lang="de-DE" sz="1800" b="1" dirty="0" smtClean="0">
                <a:latin typeface="Arial" charset="0"/>
              </a:rPr>
              <a:t> </a:t>
            </a:r>
            <a:r>
              <a:rPr lang="de-DE" sz="1800" b="1" dirty="0">
                <a:latin typeface="Arial" charset="0"/>
              </a:rPr>
              <a:t>/ µm</a:t>
            </a:r>
          </a:p>
        </p:txBody>
      </p:sp>
      <p:sp>
        <p:nvSpPr>
          <p:cNvPr id="1403912" name="Line 8"/>
          <p:cNvSpPr>
            <a:spLocks noChangeShapeType="1"/>
          </p:cNvSpPr>
          <p:nvPr/>
        </p:nvSpPr>
        <p:spPr bwMode="auto">
          <a:xfrm>
            <a:off x="5364163" y="6056313"/>
            <a:ext cx="406400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13" name="Freeform 9"/>
          <p:cNvSpPr>
            <a:spLocks/>
          </p:cNvSpPr>
          <p:nvPr/>
        </p:nvSpPr>
        <p:spPr bwMode="auto">
          <a:xfrm>
            <a:off x="1249363" y="4465638"/>
            <a:ext cx="4667250" cy="1101725"/>
          </a:xfrm>
          <a:custGeom>
            <a:avLst/>
            <a:gdLst>
              <a:gd name="T0" fmla="*/ 42 w 2940"/>
              <a:gd name="T1" fmla="*/ 656 h 694"/>
              <a:gd name="T2" fmla="*/ 204 w 2940"/>
              <a:gd name="T3" fmla="*/ 638 h 694"/>
              <a:gd name="T4" fmla="*/ 510 w 2940"/>
              <a:gd name="T5" fmla="*/ 530 h 694"/>
              <a:gd name="T6" fmla="*/ 648 w 2940"/>
              <a:gd name="T7" fmla="*/ 398 h 694"/>
              <a:gd name="T8" fmla="*/ 810 w 2940"/>
              <a:gd name="T9" fmla="*/ 248 h 694"/>
              <a:gd name="T10" fmla="*/ 906 w 2940"/>
              <a:gd name="T11" fmla="*/ 194 h 694"/>
              <a:gd name="T12" fmla="*/ 1002 w 2940"/>
              <a:gd name="T13" fmla="*/ 122 h 694"/>
              <a:gd name="T14" fmla="*/ 1032 w 2940"/>
              <a:gd name="T15" fmla="*/ 116 h 694"/>
              <a:gd name="T16" fmla="*/ 1218 w 2940"/>
              <a:gd name="T17" fmla="*/ 26 h 694"/>
              <a:gd name="T18" fmla="*/ 1260 w 2940"/>
              <a:gd name="T19" fmla="*/ 44 h 694"/>
              <a:gd name="T20" fmla="*/ 1434 w 2940"/>
              <a:gd name="T21" fmla="*/ 140 h 694"/>
              <a:gd name="T22" fmla="*/ 1518 w 2940"/>
              <a:gd name="T23" fmla="*/ 218 h 694"/>
              <a:gd name="T24" fmla="*/ 1590 w 2940"/>
              <a:gd name="T25" fmla="*/ 164 h 694"/>
              <a:gd name="T26" fmla="*/ 1620 w 2940"/>
              <a:gd name="T27" fmla="*/ 158 h 694"/>
              <a:gd name="T28" fmla="*/ 1650 w 2940"/>
              <a:gd name="T29" fmla="*/ 128 h 694"/>
              <a:gd name="T30" fmla="*/ 1674 w 2940"/>
              <a:gd name="T31" fmla="*/ 98 h 694"/>
              <a:gd name="T32" fmla="*/ 1764 w 2940"/>
              <a:gd name="T33" fmla="*/ 104 h 694"/>
              <a:gd name="T34" fmla="*/ 1872 w 2940"/>
              <a:gd name="T35" fmla="*/ 62 h 694"/>
              <a:gd name="T36" fmla="*/ 1950 w 2940"/>
              <a:gd name="T37" fmla="*/ 68 h 694"/>
              <a:gd name="T38" fmla="*/ 1998 w 2940"/>
              <a:gd name="T39" fmla="*/ 44 h 694"/>
              <a:gd name="T40" fmla="*/ 2052 w 2940"/>
              <a:gd name="T41" fmla="*/ 62 h 694"/>
              <a:gd name="T42" fmla="*/ 2076 w 2940"/>
              <a:gd name="T43" fmla="*/ 98 h 694"/>
              <a:gd name="T44" fmla="*/ 2118 w 2940"/>
              <a:gd name="T45" fmla="*/ 158 h 694"/>
              <a:gd name="T46" fmla="*/ 2166 w 2940"/>
              <a:gd name="T47" fmla="*/ 290 h 694"/>
              <a:gd name="T48" fmla="*/ 2214 w 2940"/>
              <a:gd name="T49" fmla="*/ 470 h 694"/>
              <a:gd name="T50" fmla="*/ 2232 w 2940"/>
              <a:gd name="T51" fmla="*/ 452 h 694"/>
              <a:gd name="T52" fmla="*/ 2304 w 2940"/>
              <a:gd name="T53" fmla="*/ 350 h 694"/>
              <a:gd name="T54" fmla="*/ 2364 w 2940"/>
              <a:gd name="T55" fmla="*/ 308 h 694"/>
              <a:gd name="T56" fmla="*/ 2388 w 2940"/>
              <a:gd name="T57" fmla="*/ 290 h 694"/>
              <a:gd name="T58" fmla="*/ 2406 w 2940"/>
              <a:gd name="T59" fmla="*/ 248 h 694"/>
              <a:gd name="T60" fmla="*/ 2466 w 2940"/>
              <a:gd name="T61" fmla="*/ 236 h 694"/>
              <a:gd name="T62" fmla="*/ 2532 w 2940"/>
              <a:gd name="T63" fmla="*/ 218 h 694"/>
              <a:gd name="T64" fmla="*/ 2562 w 2940"/>
              <a:gd name="T65" fmla="*/ 242 h 694"/>
              <a:gd name="T66" fmla="*/ 2628 w 2940"/>
              <a:gd name="T67" fmla="*/ 284 h 694"/>
              <a:gd name="T68" fmla="*/ 2682 w 2940"/>
              <a:gd name="T69" fmla="*/ 212 h 694"/>
              <a:gd name="T70" fmla="*/ 2700 w 2940"/>
              <a:gd name="T71" fmla="*/ 224 h 694"/>
              <a:gd name="T72" fmla="*/ 2736 w 2940"/>
              <a:gd name="T73" fmla="*/ 356 h 694"/>
              <a:gd name="T74" fmla="*/ 2748 w 2940"/>
              <a:gd name="T75" fmla="*/ 290 h 694"/>
              <a:gd name="T76" fmla="*/ 2784 w 2940"/>
              <a:gd name="T77" fmla="*/ 266 h 694"/>
              <a:gd name="T78" fmla="*/ 2832 w 2940"/>
              <a:gd name="T79" fmla="*/ 416 h 694"/>
              <a:gd name="T80" fmla="*/ 2850 w 2940"/>
              <a:gd name="T81" fmla="*/ 356 h 694"/>
              <a:gd name="T82" fmla="*/ 2868 w 2940"/>
              <a:gd name="T83" fmla="*/ 440 h 694"/>
              <a:gd name="T84" fmla="*/ 2880 w 2940"/>
              <a:gd name="T85" fmla="*/ 440 h 694"/>
              <a:gd name="T86" fmla="*/ 2904 w 2940"/>
              <a:gd name="T87" fmla="*/ 494 h 694"/>
              <a:gd name="T88" fmla="*/ 2940 w 2940"/>
              <a:gd name="T89" fmla="*/ 422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940" h="694">
                <a:moveTo>
                  <a:pt x="0" y="680"/>
                </a:moveTo>
                <a:cubicBezTo>
                  <a:pt x="28" y="638"/>
                  <a:pt x="12" y="636"/>
                  <a:pt x="42" y="656"/>
                </a:cubicBezTo>
                <a:cubicBezTo>
                  <a:pt x="55" y="694"/>
                  <a:pt x="65" y="663"/>
                  <a:pt x="78" y="644"/>
                </a:cubicBezTo>
                <a:cubicBezTo>
                  <a:pt x="117" y="657"/>
                  <a:pt x="163" y="643"/>
                  <a:pt x="204" y="638"/>
                </a:cubicBezTo>
                <a:cubicBezTo>
                  <a:pt x="277" y="614"/>
                  <a:pt x="270" y="619"/>
                  <a:pt x="372" y="614"/>
                </a:cubicBezTo>
                <a:cubicBezTo>
                  <a:pt x="422" y="597"/>
                  <a:pt x="466" y="559"/>
                  <a:pt x="510" y="530"/>
                </a:cubicBezTo>
                <a:cubicBezTo>
                  <a:pt x="519" y="524"/>
                  <a:pt x="548" y="493"/>
                  <a:pt x="564" y="482"/>
                </a:cubicBezTo>
                <a:cubicBezTo>
                  <a:pt x="587" y="447"/>
                  <a:pt x="618" y="425"/>
                  <a:pt x="648" y="398"/>
                </a:cubicBezTo>
                <a:cubicBezTo>
                  <a:pt x="679" y="371"/>
                  <a:pt x="708" y="341"/>
                  <a:pt x="738" y="314"/>
                </a:cubicBezTo>
                <a:cubicBezTo>
                  <a:pt x="757" y="297"/>
                  <a:pt x="786" y="261"/>
                  <a:pt x="810" y="248"/>
                </a:cubicBezTo>
                <a:cubicBezTo>
                  <a:pt x="821" y="242"/>
                  <a:pt x="846" y="236"/>
                  <a:pt x="846" y="236"/>
                </a:cubicBezTo>
                <a:cubicBezTo>
                  <a:pt x="865" y="217"/>
                  <a:pt x="884" y="208"/>
                  <a:pt x="906" y="194"/>
                </a:cubicBezTo>
                <a:cubicBezTo>
                  <a:pt x="923" y="169"/>
                  <a:pt x="926" y="149"/>
                  <a:pt x="948" y="182"/>
                </a:cubicBezTo>
                <a:cubicBezTo>
                  <a:pt x="962" y="139"/>
                  <a:pt x="962" y="142"/>
                  <a:pt x="1002" y="122"/>
                </a:cubicBezTo>
                <a:cubicBezTo>
                  <a:pt x="1006" y="116"/>
                  <a:pt x="1007" y="105"/>
                  <a:pt x="1014" y="104"/>
                </a:cubicBezTo>
                <a:cubicBezTo>
                  <a:pt x="1021" y="103"/>
                  <a:pt x="1025" y="115"/>
                  <a:pt x="1032" y="116"/>
                </a:cubicBezTo>
                <a:cubicBezTo>
                  <a:pt x="1034" y="116"/>
                  <a:pt x="1069" y="107"/>
                  <a:pt x="1074" y="104"/>
                </a:cubicBezTo>
                <a:cubicBezTo>
                  <a:pt x="1122" y="77"/>
                  <a:pt x="1165" y="44"/>
                  <a:pt x="1218" y="26"/>
                </a:cubicBezTo>
                <a:cubicBezTo>
                  <a:pt x="1226" y="28"/>
                  <a:pt x="1234" y="29"/>
                  <a:pt x="1242" y="32"/>
                </a:cubicBezTo>
                <a:cubicBezTo>
                  <a:pt x="1249" y="35"/>
                  <a:pt x="1253" y="43"/>
                  <a:pt x="1260" y="44"/>
                </a:cubicBezTo>
                <a:cubicBezTo>
                  <a:pt x="1293" y="48"/>
                  <a:pt x="1326" y="24"/>
                  <a:pt x="1356" y="14"/>
                </a:cubicBezTo>
                <a:cubicBezTo>
                  <a:pt x="1418" y="35"/>
                  <a:pt x="1400" y="93"/>
                  <a:pt x="1434" y="140"/>
                </a:cubicBezTo>
                <a:cubicBezTo>
                  <a:pt x="1457" y="172"/>
                  <a:pt x="1466" y="183"/>
                  <a:pt x="1500" y="206"/>
                </a:cubicBezTo>
                <a:cubicBezTo>
                  <a:pt x="1506" y="210"/>
                  <a:pt x="1518" y="218"/>
                  <a:pt x="1518" y="218"/>
                </a:cubicBezTo>
                <a:cubicBezTo>
                  <a:pt x="1544" y="201"/>
                  <a:pt x="1544" y="174"/>
                  <a:pt x="1566" y="152"/>
                </a:cubicBezTo>
                <a:cubicBezTo>
                  <a:pt x="1574" y="156"/>
                  <a:pt x="1582" y="160"/>
                  <a:pt x="1590" y="164"/>
                </a:cubicBezTo>
                <a:cubicBezTo>
                  <a:pt x="1596" y="168"/>
                  <a:pt x="1601" y="177"/>
                  <a:pt x="1608" y="176"/>
                </a:cubicBezTo>
                <a:cubicBezTo>
                  <a:pt x="1615" y="175"/>
                  <a:pt x="1615" y="163"/>
                  <a:pt x="1620" y="158"/>
                </a:cubicBezTo>
                <a:cubicBezTo>
                  <a:pt x="1625" y="153"/>
                  <a:pt x="1632" y="150"/>
                  <a:pt x="1638" y="146"/>
                </a:cubicBezTo>
                <a:cubicBezTo>
                  <a:pt x="1642" y="140"/>
                  <a:pt x="1645" y="133"/>
                  <a:pt x="1650" y="128"/>
                </a:cubicBezTo>
                <a:cubicBezTo>
                  <a:pt x="1655" y="123"/>
                  <a:pt x="1663" y="122"/>
                  <a:pt x="1668" y="116"/>
                </a:cubicBezTo>
                <a:cubicBezTo>
                  <a:pt x="1672" y="111"/>
                  <a:pt x="1670" y="102"/>
                  <a:pt x="1674" y="98"/>
                </a:cubicBezTo>
                <a:cubicBezTo>
                  <a:pt x="1695" y="77"/>
                  <a:pt x="1705" y="76"/>
                  <a:pt x="1728" y="68"/>
                </a:cubicBezTo>
                <a:cubicBezTo>
                  <a:pt x="1758" y="24"/>
                  <a:pt x="1755" y="78"/>
                  <a:pt x="1764" y="104"/>
                </a:cubicBezTo>
                <a:cubicBezTo>
                  <a:pt x="1786" y="90"/>
                  <a:pt x="1784" y="76"/>
                  <a:pt x="1806" y="62"/>
                </a:cubicBezTo>
                <a:cubicBezTo>
                  <a:pt x="1827" y="0"/>
                  <a:pt x="1837" y="50"/>
                  <a:pt x="1872" y="62"/>
                </a:cubicBezTo>
                <a:cubicBezTo>
                  <a:pt x="1882" y="32"/>
                  <a:pt x="1872" y="42"/>
                  <a:pt x="1914" y="56"/>
                </a:cubicBezTo>
                <a:cubicBezTo>
                  <a:pt x="1926" y="60"/>
                  <a:pt x="1950" y="68"/>
                  <a:pt x="1950" y="68"/>
                </a:cubicBezTo>
                <a:cubicBezTo>
                  <a:pt x="1957" y="75"/>
                  <a:pt x="1972" y="100"/>
                  <a:pt x="1986" y="80"/>
                </a:cubicBezTo>
                <a:cubicBezTo>
                  <a:pt x="1993" y="70"/>
                  <a:pt x="1998" y="44"/>
                  <a:pt x="1998" y="44"/>
                </a:cubicBezTo>
                <a:cubicBezTo>
                  <a:pt x="2011" y="64"/>
                  <a:pt x="2015" y="84"/>
                  <a:pt x="2028" y="104"/>
                </a:cubicBezTo>
                <a:cubicBezTo>
                  <a:pt x="2072" y="89"/>
                  <a:pt x="2018" y="113"/>
                  <a:pt x="2052" y="62"/>
                </a:cubicBezTo>
                <a:cubicBezTo>
                  <a:pt x="2056" y="57"/>
                  <a:pt x="2054" y="75"/>
                  <a:pt x="2058" y="80"/>
                </a:cubicBezTo>
                <a:cubicBezTo>
                  <a:pt x="2063" y="87"/>
                  <a:pt x="2071" y="91"/>
                  <a:pt x="2076" y="98"/>
                </a:cubicBezTo>
                <a:cubicBezTo>
                  <a:pt x="2093" y="119"/>
                  <a:pt x="2104" y="151"/>
                  <a:pt x="2112" y="176"/>
                </a:cubicBezTo>
                <a:cubicBezTo>
                  <a:pt x="2114" y="170"/>
                  <a:pt x="2112" y="155"/>
                  <a:pt x="2118" y="158"/>
                </a:cubicBezTo>
                <a:cubicBezTo>
                  <a:pt x="2125" y="162"/>
                  <a:pt x="2122" y="174"/>
                  <a:pt x="2124" y="182"/>
                </a:cubicBezTo>
                <a:cubicBezTo>
                  <a:pt x="2135" y="218"/>
                  <a:pt x="2145" y="258"/>
                  <a:pt x="2166" y="290"/>
                </a:cubicBezTo>
                <a:cubicBezTo>
                  <a:pt x="2171" y="341"/>
                  <a:pt x="2182" y="385"/>
                  <a:pt x="2196" y="434"/>
                </a:cubicBezTo>
                <a:cubicBezTo>
                  <a:pt x="2197" y="438"/>
                  <a:pt x="2206" y="470"/>
                  <a:pt x="2214" y="470"/>
                </a:cubicBezTo>
                <a:cubicBezTo>
                  <a:pt x="2220" y="470"/>
                  <a:pt x="2210" y="458"/>
                  <a:pt x="2208" y="452"/>
                </a:cubicBezTo>
                <a:cubicBezTo>
                  <a:pt x="2218" y="391"/>
                  <a:pt x="2221" y="419"/>
                  <a:pt x="2232" y="452"/>
                </a:cubicBezTo>
                <a:cubicBezTo>
                  <a:pt x="2247" y="429"/>
                  <a:pt x="2253" y="403"/>
                  <a:pt x="2268" y="380"/>
                </a:cubicBezTo>
                <a:cubicBezTo>
                  <a:pt x="2312" y="395"/>
                  <a:pt x="2286" y="368"/>
                  <a:pt x="2304" y="350"/>
                </a:cubicBezTo>
                <a:cubicBezTo>
                  <a:pt x="2315" y="339"/>
                  <a:pt x="2332" y="339"/>
                  <a:pt x="2346" y="332"/>
                </a:cubicBezTo>
                <a:cubicBezTo>
                  <a:pt x="2352" y="324"/>
                  <a:pt x="2360" y="317"/>
                  <a:pt x="2364" y="308"/>
                </a:cubicBezTo>
                <a:cubicBezTo>
                  <a:pt x="2370" y="297"/>
                  <a:pt x="2376" y="272"/>
                  <a:pt x="2376" y="272"/>
                </a:cubicBezTo>
                <a:cubicBezTo>
                  <a:pt x="2380" y="278"/>
                  <a:pt x="2381" y="290"/>
                  <a:pt x="2388" y="290"/>
                </a:cubicBezTo>
                <a:cubicBezTo>
                  <a:pt x="2394" y="290"/>
                  <a:pt x="2392" y="278"/>
                  <a:pt x="2394" y="272"/>
                </a:cubicBezTo>
                <a:cubicBezTo>
                  <a:pt x="2398" y="264"/>
                  <a:pt x="2403" y="256"/>
                  <a:pt x="2406" y="248"/>
                </a:cubicBezTo>
                <a:cubicBezTo>
                  <a:pt x="2411" y="236"/>
                  <a:pt x="2418" y="212"/>
                  <a:pt x="2418" y="212"/>
                </a:cubicBezTo>
                <a:cubicBezTo>
                  <a:pt x="2440" y="255"/>
                  <a:pt x="2426" y="223"/>
                  <a:pt x="2466" y="236"/>
                </a:cubicBezTo>
                <a:cubicBezTo>
                  <a:pt x="2468" y="242"/>
                  <a:pt x="2466" y="252"/>
                  <a:pt x="2472" y="254"/>
                </a:cubicBezTo>
                <a:cubicBezTo>
                  <a:pt x="2492" y="262"/>
                  <a:pt x="2521" y="229"/>
                  <a:pt x="2532" y="218"/>
                </a:cubicBezTo>
                <a:cubicBezTo>
                  <a:pt x="2538" y="220"/>
                  <a:pt x="2545" y="220"/>
                  <a:pt x="2550" y="224"/>
                </a:cubicBezTo>
                <a:cubicBezTo>
                  <a:pt x="2556" y="229"/>
                  <a:pt x="2555" y="242"/>
                  <a:pt x="2562" y="242"/>
                </a:cubicBezTo>
                <a:cubicBezTo>
                  <a:pt x="2563" y="242"/>
                  <a:pt x="2585" y="201"/>
                  <a:pt x="2598" y="188"/>
                </a:cubicBezTo>
                <a:cubicBezTo>
                  <a:pt x="2617" y="217"/>
                  <a:pt x="2617" y="251"/>
                  <a:pt x="2628" y="284"/>
                </a:cubicBezTo>
                <a:cubicBezTo>
                  <a:pt x="2637" y="241"/>
                  <a:pt x="2638" y="203"/>
                  <a:pt x="2658" y="164"/>
                </a:cubicBezTo>
                <a:cubicBezTo>
                  <a:pt x="2666" y="180"/>
                  <a:pt x="2674" y="196"/>
                  <a:pt x="2682" y="212"/>
                </a:cubicBezTo>
                <a:cubicBezTo>
                  <a:pt x="2688" y="223"/>
                  <a:pt x="2694" y="248"/>
                  <a:pt x="2694" y="248"/>
                </a:cubicBezTo>
                <a:cubicBezTo>
                  <a:pt x="2696" y="240"/>
                  <a:pt x="2692" y="221"/>
                  <a:pt x="2700" y="224"/>
                </a:cubicBezTo>
                <a:cubicBezTo>
                  <a:pt x="2710" y="227"/>
                  <a:pt x="2708" y="244"/>
                  <a:pt x="2712" y="254"/>
                </a:cubicBezTo>
                <a:cubicBezTo>
                  <a:pt x="2724" y="287"/>
                  <a:pt x="2730" y="321"/>
                  <a:pt x="2736" y="356"/>
                </a:cubicBezTo>
                <a:cubicBezTo>
                  <a:pt x="2738" y="340"/>
                  <a:pt x="2739" y="324"/>
                  <a:pt x="2742" y="308"/>
                </a:cubicBezTo>
                <a:cubicBezTo>
                  <a:pt x="2743" y="302"/>
                  <a:pt x="2744" y="286"/>
                  <a:pt x="2748" y="290"/>
                </a:cubicBezTo>
                <a:cubicBezTo>
                  <a:pt x="2757" y="299"/>
                  <a:pt x="2760" y="326"/>
                  <a:pt x="2760" y="326"/>
                </a:cubicBezTo>
                <a:cubicBezTo>
                  <a:pt x="2774" y="306"/>
                  <a:pt x="2778" y="290"/>
                  <a:pt x="2784" y="266"/>
                </a:cubicBezTo>
                <a:cubicBezTo>
                  <a:pt x="2798" y="307"/>
                  <a:pt x="2782" y="257"/>
                  <a:pt x="2796" y="332"/>
                </a:cubicBezTo>
                <a:cubicBezTo>
                  <a:pt x="2801" y="359"/>
                  <a:pt x="2820" y="391"/>
                  <a:pt x="2832" y="416"/>
                </a:cubicBezTo>
                <a:cubicBezTo>
                  <a:pt x="2834" y="386"/>
                  <a:pt x="2829" y="355"/>
                  <a:pt x="2838" y="326"/>
                </a:cubicBezTo>
                <a:cubicBezTo>
                  <a:pt x="2841" y="316"/>
                  <a:pt x="2848" y="346"/>
                  <a:pt x="2850" y="356"/>
                </a:cubicBezTo>
                <a:cubicBezTo>
                  <a:pt x="2854" y="372"/>
                  <a:pt x="2853" y="388"/>
                  <a:pt x="2856" y="404"/>
                </a:cubicBezTo>
                <a:cubicBezTo>
                  <a:pt x="2859" y="416"/>
                  <a:pt x="2864" y="428"/>
                  <a:pt x="2868" y="440"/>
                </a:cubicBezTo>
                <a:cubicBezTo>
                  <a:pt x="2870" y="446"/>
                  <a:pt x="2874" y="458"/>
                  <a:pt x="2874" y="458"/>
                </a:cubicBezTo>
                <a:cubicBezTo>
                  <a:pt x="2876" y="452"/>
                  <a:pt x="2874" y="440"/>
                  <a:pt x="2880" y="440"/>
                </a:cubicBezTo>
                <a:cubicBezTo>
                  <a:pt x="2887" y="440"/>
                  <a:pt x="2889" y="451"/>
                  <a:pt x="2892" y="458"/>
                </a:cubicBezTo>
                <a:cubicBezTo>
                  <a:pt x="2897" y="470"/>
                  <a:pt x="2904" y="494"/>
                  <a:pt x="2904" y="494"/>
                </a:cubicBezTo>
                <a:cubicBezTo>
                  <a:pt x="2912" y="469"/>
                  <a:pt x="2911" y="455"/>
                  <a:pt x="2934" y="440"/>
                </a:cubicBezTo>
                <a:cubicBezTo>
                  <a:pt x="2936" y="434"/>
                  <a:pt x="2940" y="422"/>
                  <a:pt x="2940" y="42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14" name="Freeform 10"/>
          <p:cNvSpPr>
            <a:spLocks/>
          </p:cNvSpPr>
          <p:nvPr/>
        </p:nvSpPr>
        <p:spPr bwMode="auto">
          <a:xfrm>
            <a:off x="1249363" y="2344738"/>
            <a:ext cx="4676775" cy="3162300"/>
          </a:xfrm>
          <a:custGeom>
            <a:avLst/>
            <a:gdLst>
              <a:gd name="T0" fmla="*/ 126 w 2946"/>
              <a:gd name="T1" fmla="*/ 1896 h 1992"/>
              <a:gd name="T2" fmla="*/ 216 w 2946"/>
              <a:gd name="T3" fmla="*/ 1722 h 1992"/>
              <a:gd name="T4" fmla="*/ 312 w 2946"/>
              <a:gd name="T5" fmla="*/ 1800 h 1992"/>
              <a:gd name="T6" fmla="*/ 384 w 2946"/>
              <a:gd name="T7" fmla="*/ 1884 h 1992"/>
              <a:gd name="T8" fmla="*/ 450 w 2946"/>
              <a:gd name="T9" fmla="*/ 1650 h 1992"/>
              <a:gd name="T10" fmla="*/ 516 w 2946"/>
              <a:gd name="T11" fmla="*/ 1170 h 1992"/>
              <a:gd name="T12" fmla="*/ 564 w 2946"/>
              <a:gd name="T13" fmla="*/ 924 h 1992"/>
              <a:gd name="T14" fmla="*/ 600 w 2946"/>
              <a:gd name="T15" fmla="*/ 648 h 1992"/>
              <a:gd name="T16" fmla="*/ 750 w 2946"/>
              <a:gd name="T17" fmla="*/ 0 h 1992"/>
              <a:gd name="T18" fmla="*/ 864 w 2946"/>
              <a:gd name="T19" fmla="*/ 186 h 1992"/>
              <a:gd name="T20" fmla="*/ 930 w 2946"/>
              <a:gd name="T21" fmla="*/ 96 h 1992"/>
              <a:gd name="T22" fmla="*/ 984 w 2946"/>
              <a:gd name="T23" fmla="*/ 72 h 1992"/>
              <a:gd name="T24" fmla="*/ 1038 w 2946"/>
              <a:gd name="T25" fmla="*/ 174 h 1992"/>
              <a:gd name="T26" fmla="*/ 1098 w 2946"/>
              <a:gd name="T27" fmla="*/ 456 h 1992"/>
              <a:gd name="T28" fmla="*/ 1182 w 2946"/>
              <a:gd name="T29" fmla="*/ 480 h 1992"/>
              <a:gd name="T30" fmla="*/ 1278 w 2946"/>
              <a:gd name="T31" fmla="*/ 558 h 1992"/>
              <a:gd name="T32" fmla="*/ 1392 w 2946"/>
              <a:gd name="T33" fmla="*/ 744 h 1992"/>
              <a:gd name="T34" fmla="*/ 1428 w 2946"/>
              <a:gd name="T35" fmla="*/ 1152 h 1992"/>
              <a:gd name="T36" fmla="*/ 1440 w 2946"/>
              <a:gd name="T37" fmla="*/ 1518 h 1992"/>
              <a:gd name="T38" fmla="*/ 1512 w 2946"/>
              <a:gd name="T39" fmla="*/ 1698 h 1992"/>
              <a:gd name="T40" fmla="*/ 1668 w 2946"/>
              <a:gd name="T41" fmla="*/ 1446 h 1992"/>
              <a:gd name="T42" fmla="*/ 1818 w 2946"/>
              <a:gd name="T43" fmla="*/ 1242 h 1992"/>
              <a:gd name="T44" fmla="*/ 1908 w 2946"/>
              <a:gd name="T45" fmla="*/ 1308 h 1992"/>
              <a:gd name="T46" fmla="*/ 1992 w 2946"/>
              <a:gd name="T47" fmla="*/ 1422 h 1992"/>
              <a:gd name="T48" fmla="*/ 2046 w 2946"/>
              <a:gd name="T49" fmla="*/ 1260 h 1992"/>
              <a:gd name="T50" fmla="*/ 2124 w 2946"/>
              <a:gd name="T51" fmla="*/ 1062 h 1992"/>
              <a:gd name="T52" fmla="*/ 2136 w 2946"/>
              <a:gd name="T53" fmla="*/ 1242 h 1992"/>
              <a:gd name="T54" fmla="*/ 2148 w 2946"/>
              <a:gd name="T55" fmla="*/ 1752 h 1992"/>
              <a:gd name="T56" fmla="*/ 2298 w 2946"/>
              <a:gd name="T57" fmla="*/ 1974 h 1992"/>
              <a:gd name="T58" fmla="*/ 2400 w 2946"/>
              <a:gd name="T59" fmla="*/ 1860 h 1992"/>
              <a:gd name="T60" fmla="*/ 2454 w 2946"/>
              <a:gd name="T61" fmla="*/ 1836 h 1992"/>
              <a:gd name="T62" fmla="*/ 2592 w 2946"/>
              <a:gd name="T63" fmla="*/ 1698 h 1992"/>
              <a:gd name="T64" fmla="*/ 2712 w 2946"/>
              <a:gd name="T65" fmla="*/ 1770 h 1992"/>
              <a:gd name="T66" fmla="*/ 2802 w 2946"/>
              <a:gd name="T67" fmla="*/ 1842 h 1992"/>
              <a:gd name="T68" fmla="*/ 2898 w 2946"/>
              <a:gd name="T69" fmla="*/ 1884 h 1992"/>
              <a:gd name="T70" fmla="*/ 2928 w 2946"/>
              <a:gd name="T71" fmla="*/ 1980 h 1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946" h="1992">
                <a:moveTo>
                  <a:pt x="0" y="1944"/>
                </a:moveTo>
                <a:cubicBezTo>
                  <a:pt x="46" y="1935"/>
                  <a:pt x="82" y="1911"/>
                  <a:pt x="126" y="1896"/>
                </a:cubicBezTo>
                <a:cubicBezTo>
                  <a:pt x="163" y="1859"/>
                  <a:pt x="167" y="1807"/>
                  <a:pt x="192" y="1764"/>
                </a:cubicBezTo>
                <a:cubicBezTo>
                  <a:pt x="200" y="1750"/>
                  <a:pt x="209" y="1737"/>
                  <a:pt x="216" y="1722"/>
                </a:cubicBezTo>
                <a:cubicBezTo>
                  <a:pt x="221" y="1710"/>
                  <a:pt x="228" y="1686"/>
                  <a:pt x="228" y="1686"/>
                </a:cubicBezTo>
                <a:cubicBezTo>
                  <a:pt x="250" y="1729"/>
                  <a:pt x="278" y="1766"/>
                  <a:pt x="312" y="1800"/>
                </a:cubicBezTo>
                <a:cubicBezTo>
                  <a:pt x="319" y="1820"/>
                  <a:pt x="332" y="1846"/>
                  <a:pt x="348" y="1860"/>
                </a:cubicBezTo>
                <a:cubicBezTo>
                  <a:pt x="359" y="1869"/>
                  <a:pt x="384" y="1884"/>
                  <a:pt x="384" y="1884"/>
                </a:cubicBezTo>
                <a:cubicBezTo>
                  <a:pt x="429" y="1817"/>
                  <a:pt x="397" y="1877"/>
                  <a:pt x="414" y="1764"/>
                </a:cubicBezTo>
                <a:cubicBezTo>
                  <a:pt x="420" y="1727"/>
                  <a:pt x="440" y="1687"/>
                  <a:pt x="450" y="1650"/>
                </a:cubicBezTo>
                <a:cubicBezTo>
                  <a:pt x="461" y="1608"/>
                  <a:pt x="466" y="1565"/>
                  <a:pt x="480" y="1524"/>
                </a:cubicBezTo>
                <a:cubicBezTo>
                  <a:pt x="486" y="1408"/>
                  <a:pt x="496" y="1285"/>
                  <a:pt x="516" y="1170"/>
                </a:cubicBezTo>
                <a:cubicBezTo>
                  <a:pt x="523" y="1128"/>
                  <a:pt x="542" y="1086"/>
                  <a:pt x="552" y="1044"/>
                </a:cubicBezTo>
                <a:cubicBezTo>
                  <a:pt x="556" y="1004"/>
                  <a:pt x="556" y="963"/>
                  <a:pt x="564" y="924"/>
                </a:cubicBezTo>
                <a:cubicBezTo>
                  <a:pt x="568" y="904"/>
                  <a:pt x="573" y="884"/>
                  <a:pt x="576" y="864"/>
                </a:cubicBezTo>
                <a:cubicBezTo>
                  <a:pt x="587" y="792"/>
                  <a:pt x="582" y="718"/>
                  <a:pt x="600" y="648"/>
                </a:cubicBezTo>
                <a:cubicBezTo>
                  <a:pt x="606" y="523"/>
                  <a:pt x="607" y="358"/>
                  <a:pt x="666" y="240"/>
                </a:cubicBezTo>
                <a:cubicBezTo>
                  <a:pt x="683" y="156"/>
                  <a:pt x="686" y="64"/>
                  <a:pt x="750" y="0"/>
                </a:cubicBezTo>
                <a:cubicBezTo>
                  <a:pt x="786" y="24"/>
                  <a:pt x="781" y="73"/>
                  <a:pt x="804" y="108"/>
                </a:cubicBezTo>
                <a:cubicBezTo>
                  <a:pt x="822" y="135"/>
                  <a:pt x="846" y="158"/>
                  <a:pt x="864" y="186"/>
                </a:cubicBezTo>
                <a:cubicBezTo>
                  <a:pt x="874" y="157"/>
                  <a:pt x="873" y="147"/>
                  <a:pt x="894" y="126"/>
                </a:cubicBezTo>
                <a:cubicBezTo>
                  <a:pt x="929" y="91"/>
                  <a:pt x="896" y="140"/>
                  <a:pt x="930" y="96"/>
                </a:cubicBezTo>
                <a:cubicBezTo>
                  <a:pt x="964" y="53"/>
                  <a:pt x="938" y="65"/>
                  <a:pt x="972" y="54"/>
                </a:cubicBezTo>
                <a:cubicBezTo>
                  <a:pt x="976" y="60"/>
                  <a:pt x="979" y="67"/>
                  <a:pt x="984" y="72"/>
                </a:cubicBezTo>
                <a:cubicBezTo>
                  <a:pt x="989" y="77"/>
                  <a:pt x="997" y="79"/>
                  <a:pt x="1002" y="84"/>
                </a:cubicBezTo>
                <a:cubicBezTo>
                  <a:pt x="1029" y="115"/>
                  <a:pt x="1032" y="135"/>
                  <a:pt x="1038" y="174"/>
                </a:cubicBezTo>
                <a:cubicBezTo>
                  <a:pt x="1042" y="230"/>
                  <a:pt x="1036" y="288"/>
                  <a:pt x="1050" y="342"/>
                </a:cubicBezTo>
                <a:cubicBezTo>
                  <a:pt x="1060" y="382"/>
                  <a:pt x="1085" y="416"/>
                  <a:pt x="1098" y="456"/>
                </a:cubicBezTo>
                <a:cubicBezTo>
                  <a:pt x="1107" y="483"/>
                  <a:pt x="1105" y="512"/>
                  <a:pt x="1134" y="522"/>
                </a:cubicBezTo>
                <a:cubicBezTo>
                  <a:pt x="1161" y="513"/>
                  <a:pt x="1162" y="496"/>
                  <a:pt x="1182" y="480"/>
                </a:cubicBezTo>
                <a:cubicBezTo>
                  <a:pt x="1186" y="477"/>
                  <a:pt x="1222" y="468"/>
                  <a:pt x="1224" y="468"/>
                </a:cubicBezTo>
                <a:cubicBezTo>
                  <a:pt x="1300" y="493"/>
                  <a:pt x="1242" y="486"/>
                  <a:pt x="1278" y="558"/>
                </a:cubicBezTo>
                <a:cubicBezTo>
                  <a:pt x="1317" y="636"/>
                  <a:pt x="1341" y="713"/>
                  <a:pt x="1362" y="798"/>
                </a:cubicBezTo>
                <a:cubicBezTo>
                  <a:pt x="1369" y="778"/>
                  <a:pt x="1392" y="744"/>
                  <a:pt x="1392" y="744"/>
                </a:cubicBezTo>
                <a:cubicBezTo>
                  <a:pt x="1397" y="770"/>
                  <a:pt x="1405" y="796"/>
                  <a:pt x="1410" y="822"/>
                </a:cubicBezTo>
                <a:cubicBezTo>
                  <a:pt x="1415" y="1053"/>
                  <a:pt x="1409" y="1020"/>
                  <a:pt x="1428" y="1152"/>
                </a:cubicBezTo>
                <a:cubicBezTo>
                  <a:pt x="1430" y="1260"/>
                  <a:pt x="1430" y="1368"/>
                  <a:pt x="1434" y="1476"/>
                </a:cubicBezTo>
                <a:cubicBezTo>
                  <a:pt x="1434" y="1490"/>
                  <a:pt x="1438" y="1504"/>
                  <a:pt x="1440" y="1518"/>
                </a:cubicBezTo>
                <a:cubicBezTo>
                  <a:pt x="1445" y="1564"/>
                  <a:pt x="1445" y="1624"/>
                  <a:pt x="1464" y="1668"/>
                </a:cubicBezTo>
                <a:cubicBezTo>
                  <a:pt x="1471" y="1685"/>
                  <a:pt x="1512" y="1698"/>
                  <a:pt x="1512" y="1698"/>
                </a:cubicBezTo>
                <a:cubicBezTo>
                  <a:pt x="1564" y="1691"/>
                  <a:pt x="1591" y="1682"/>
                  <a:pt x="1620" y="1638"/>
                </a:cubicBezTo>
                <a:cubicBezTo>
                  <a:pt x="1636" y="1573"/>
                  <a:pt x="1647" y="1510"/>
                  <a:pt x="1668" y="1446"/>
                </a:cubicBezTo>
                <a:cubicBezTo>
                  <a:pt x="1680" y="1411"/>
                  <a:pt x="1683" y="1375"/>
                  <a:pt x="1722" y="1362"/>
                </a:cubicBezTo>
                <a:cubicBezTo>
                  <a:pt x="1758" y="1326"/>
                  <a:pt x="1775" y="1271"/>
                  <a:pt x="1818" y="1242"/>
                </a:cubicBezTo>
                <a:cubicBezTo>
                  <a:pt x="1838" y="1255"/>
                  <a:pt x="1849" y="1270"/>
                  <a:pt x="1872" y="1278"/>
                </a:cubicBezTo>
                <a:cubicBezTo>
                  <a:pt x="1883" y="1289"/>
                  <a:pt x="1898" y="1296"/>
                  <a:pt x="1908" y="1308"/>
                </a:cubicBezTo>
                <a:cubicBezTo>
                  <a:pt x="1930" y="1334"/>
                  <a:pt x="1912" y="1326"/>
                  <a:pt x="1926" y="1350"/>
                </a:cubicBezTo>
                <a:cubicBezTo>
                  <a:pt x="1942" y="1379"/>
                  <a:pt x="1965" y="1404"/>
                  <a:pt x="1992" y="1422"/>
                </a:cubicBezTo>
                <a:cubicBezTo>
                  <a:pt x="2021" y="1415"/>
                  <a:pt x="2025" y="1408"/>
                  <a:pt x="2034" y="1380"/>
                </a:cubicBezTo>
                <a:cubicBezTo>
                  <a:pt x="2035" y="1361"/>
                  <a:pt x="2034" y="1293"/>
                  <a:pt x="2046" y="1260"/>
                </a:cubicBezTo>
                <a:cubicBezTo>
                  <a:pt x="2057" y="1230"/>
                  <a:pt x="2079" y="1207"/>
                  <a:pt x="2088" y="1176"/>
                </a:cubicBezTo>
                <a:cubicBezTo>
                  <a:pt x="2099" y="1137"/>
                  <a:pt x="2101" y="1096"/>
                  <a:pt x="2124" y="1062"/>
                </a:cubicBezTo>
                <a:cubicBezTo>
                  <a:pt x="2140" y="1110"/>
                  <a:pt x="2124" y="1050"/>
                  <a:pt x="2124" y="1098"/>
                </a:cubicBezTo>
                <a:cubicBezTo>
                  <a:pt x="2124" y="1154"/>
                  <a:pt x="2130" y="1190"/>
                  <a:pt x="2136" y="1242"/>
                </a:cubicBezTo>
                <a:cubicBezTo>
                  <a:pt x="2138" y="1306"/>
                  <a:pt x="2140" y="1370"/>
                  <a:pt x="2142" y="1434"/>
                </a:cubicBezTo>
                <a:cubicBezTo>
                  <a:pt x="2144" y="1540"/>
                  <a:pt x="2144" y="1646"/>
                  <a:pt x="2148" y="1752"/>
                </a:cubicBezTo>
                <a:cubicBezTo>
                  <a:pt x="2150" y="1811"/>
                  <a:pt x="2171" y="1936"/>
                  <a:pt x="2232" y="1956"/>
                </a:cubicBezTo>
                <a:cubicBezTo>
                  <a:pt x="2255" y="1979"/>
                  <a:pt x="2266" y="1983"/>
                  <a:pt x="2298" y="1974"/>
                </a:cubicBezTo>
                <a:cubicBezTo>
                  <a:pt x="2310" y="1970"/>
                  <a:pt x="2334" y="1962"/>
                  <a:pt x="2334" y="1962"/>
                </a:cubicBezTo>
                <a:cubicBezTo>
                  <a:pt x="2348" y="1919"/>
                  <a:pt x="2356" y="1884"/>
                  <a:pt x="2400" y="1860"/>
                </a:cubicBezTo>
                <a:cubicBezTo>
                  <a:pt x="2411" y="1854"/>
                  <a:pt x="2425" y="1855"/>
                  <a:pt x="2436" y="1848"/>
                </a:cubicBezTo>
                <a:cubicBezTo>
                  <a:pt x="2442" y="1844"/>
                  <a:pt x="2448" y="1840"/>
                  <a:pt x="2454" y="1836"/>
                </a:cubicBezTo>
                <a:cubicBezTo>
                  <a:pt x="2476" y="1803"/>
                  <a:pt x="2488" y="1796"/>
                  <a:pt x="2514" y="1770"/>
                </a:cubicBezTo>
                <a:cubicBezTo>
                  <a:pt x="2540" y="1744"/>
                  <a:pt x="2555" y="1710"/>
                  <a:pt x="2592" y="1698"/>
                </a:cubicBezTo>
                <a:cubicBezTo>
                  <a:pt x="2642" y="1708"/>
                  <a:pt x="2622" y="1716"/>
                  <a:pt x="2658" y="1752"/>
                </a:cubicBezTo>
                <a:cubicBezTo>
                  <a:pt x="2675" y="1769"/>
                  <a:pt x="2688" y="1766"/>
                  <a:pt x="2712" y="1770"/>
                </a:cubicBezTo>
                <a:cubicBezTo>
                  <a:pt x="2726" y="1791"/>
                  <a:pt x="2736" y="1804"/>
                  <a:pt x="2760" y="1812"/>
                </a:cubicBezTo>
                <a:cubicBezTo>
                  <a:pt x="2774" y="1822"/>
                  <a:pt x="2791" y="1829"/>
                  <a:pt x="2802" y="1842"/>
                </a:cubicBezTo>
                <a:cubicBezTo>
                  <a:pt x="2851" y="1898"/>
                  <a:pt x="2804" y="1863"/>
                  <a:pt x="2844" y="1890"/>
                </a:cubicBezTo>
                <a:cubicBezTo>
                  <a:pt x="2883" y="1877"/>
                  <a:pt x="2864" y="1850"/>
                  <a:pt x="2898" y="1884"/>
                </a:cubicBezTo>
                <a:cubicBezTo>
                  <a:pt x="2907" y="1910"/>
                  <a:pt x="2914" y="1936"/>
                  <a:pt x="2922" y="1962"/>
                </a:cubicBezTo>
                <a:cubicBezTo>
                  <a:pt x="2924" y="1968"/>
                  <a:pt x="2924" y="1975"/>
                  <a:pt x="2928" y="1980"/>
                </a:cubicBezTo>
                <a:cubicBezTo>
                  <a:pt x="2933" y="1986"/>
                  <a:pt x="2946" y="1992"/>
                  <a:pt x="2946" y="1992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15" name="Freeform 11"/>
          <p:cNvSpPr>
            <a:spLocks/>
          </p:cNvSpPr>
          <p:nvPr/>
        </p:nvSpPr>
        <p:spPr bwMode="auto">
          <a:xfrm>
            <a:off x="1258888" y="2708275"/>
            <a:ext cx="4676775" cy="2646363"/>
          </a:xfrm>
          <a:custGeom>
            <a:avLst/>
            <a:gdLst>
              <a:gd name="T0" fmla="*/ 120 w 2946"/>
              <a:gd name="T1" fmla="*/ 1451 h 1667"/>
              <a:gd name="T2" fmla="*/ 222 w 2946"/>
              <a:gd name="T3" fmla="*/ 1121 h 1667"/>
              <a:gd name="T4" fmla="*/ 330 w 2946"/>
              <a:gd name="T5" fmla="*/ 785 h 1667"/>
              <a:gd name="T6" fmla="*/ 378 w 2946"/>
              <a:gd name="T7" fmla="*/ 593 h 1667"/>
              <a:gd name="T8" fmla="*/ 462 w 2946"/>
              <a:gd name="T9" fmla="*/ 389 h 1667"/>
              <a:gd name="T10" fmla="*/ 510 w 2946"/>
              <a:gd name="T11" fmla="*/ 257 h 1667"/>
              <a:gd name="T12" fmla="*/ 606 w 2946"/>
              <a:gd name="T13" fmla="*/ 107 h 1667"/>
              <a:gd name="T14" fmla="*/ 822 w 2946"/>
              <a:gd name="T15" fmla="*/ 59 h 1667"/>
              <a:gd name="T16" fmla="*/ 906 w 2946"/>
              <a:gd name="T17" fmla="*/ 35 h 1667"/>
              <a:gd name="T18" fmla="*/ 1080 w 2946"/>
              <a:gd name="T19" fmla="*/ 119 h 1667"/>
              <a:gd name="T20" fmla="*/ 1182 w 2946"/>
              <a:gd name="T21" fmla="*/ 215 h 1667"/>
              <a:gd name="T22" fmla="*/ 1278 w 2946"/>
              <a:gd name="T23" fmla="*/ 233 h 1667"/>
              <a:gd name="T24" fmla="*/ 1362 w 2946"/>
              <a:gd name="T25" fmla="*/ 335 h 1667"/>
              <a:gd name="T26" fmla="*/ 1416 w 2946"/>
              <a:gd name="T27" fmla="*/ 485 h 1667"/>
              <a:gd name="T28" fmla="*/ 1470 w 2946"/>
              <a:gd name="T29" fmla="*/ 563 h 1667"/>
              <a:gd name="T30" fmla="*/ 1512 w 2946"/>
              <a:gd name="T31" fmla="*/ 515 h 1667"/>
              <a:gd name="T32" fmla="*/ 1620 w 2946"/>
              <a:gd name="T33" fmla="*/ 515 h 1667"/>
              <a:gd name="T34" fmla="*/ 1800 w 2946"/>
              <a:gd name="T35" fmla="*/ 605 h 1667"/>
              <a:gd name="T36" fmla="*/ 1854 w 2946"/>
              <a:gd name="T37" fmla="*/ 719 h 1667"/>
              <a:gd name="T38" fmla="*/ 1908 w 2946"/>
              <a:gd name="T39" fmla="*/ 755 h 1667"/>
              <a:gd name="T40" fmla="*/ 2016 w 2946"/>
              <a:gd name="T41" fmla="*/ 707 h 1667"/>
              <a:gd name="T42" fmla="*/ 2046 w 2946"/>
              <a:gd name="T43" fmla="*/ 671 h 1667"/>
              <a:gd name="T44" fmla="*/ 2088 w 2946"/>
              <a:gd name="T45" fmla="*/ 545 h 1667"/>
              <a:gd name="T46" fmla="*/ 2130 w 2946"/>
              <a:gd name="T47" fmla="*/ 1025 h 1667"/>
              <a:gd name="T48" fmla="*/ 2226 w 2946"/>
              <a:gd name="T49" fmla="*/ 1367 h 1667"/>
              <a:gd name="T50" fmla="*/ 2280 w 2946"/>
              <a:gd name="T51" fmla="*/ 1007 h 1667"/>
              <a:gd name="T52" fmla="*/ 2304 w 2946"/>
              <a:gd name="T53" fmla="*/ 923 h 1667"/>
              <a:gd name="T54" fmla="*/ 2394 w 2946"/>
              <a:gd name="T55" fmla="*/ 911 h 1667"/>
              <a:gd name="T56" fmla="*/ 2436 w 2946"/>
              <a:gd name="T57" fmla="*/ 989 h 1667"/>
              <a:gd name="T58" fmla="*/ 2478 w 2946"/>
              <a:gd name="T59" fmla="*/ 1049 h 1667"/>
              <a:gd name="T60" fmla="*/ 2568 w 2946"/>
              <a:gd name="T61" fmla="*/ 1139 h 1667"/>
              <a:gd name="T62" fmla="*/ 2646 w 2946"/>
              <a:gd name="T63" fmla="*/ 1247 h 1667"/>
              <a:gd name="T64" fmla="*/ 2682 w 2946"/>
              <a:gd name="T65" fmla="*/ 1331 h 1667"/>
              <a:gd name="T66" fmla="*/ 2796 w 2946"/>
              <a:gd name="T67" fmla="*/ 1337 h 1667"/>
              <a:gd name="T68" fmla="*/ 2904 w 2946"/>
              <a:gd name="T69" fmla="*/ 1331 h 1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46" h="1667">
                <a:moveTo>
                  <a:pt x="0" y="1619"/>
                </a:moveTo>
                <a:cubicBezTo>
                  <a:pt x="89" y="1589"/>
                  <a:pt x="93" y="1533"/>
                  <a:pt x="120" y="1451"/>
                </a:cubicBezTo>
                <a:cubicBezTo>
                  <a:pt x="126" y="1432"/>
                  <a:pt x="138" y="1416"/>
                  <a:pt x="144" y="1397"/>
                </a:cubicBezTo>
                <a:cubicBezTo>
                  <a:pt x="174" y="1306"/>
                  <a:pt x="192" y="1212"/>
                  <a:pt x="222" y="1121"/>
                </a:cubicBezTo>
                <a:cubicBezTo>
                  <a:pt x="243" y="1058"/>
                  <a:pt x="246" y="987"/>
                  <a:pt x="264" y="923"/>
                </a:cubicBezTo>
                <a:cubicBezTo>
                  <a:pt x="278" y="873"/>
                  <a:pt x="312" y="833"/>
                  <a:pt x="330" y="785"/>
                </a:cubicBezTo>
                <a:cubicBezTo>
                  <a:pt x="339" y="762"/>
                  <a:pt x="343" y="742"/>
                  <a:pt x="354" y="719"/>
                </a:cubicBezTo>
                <a:cubicBezTo>
                  <a:pt x="362" y="678"/>
                  <a:pt x="368" y="634"/>
                  <a:pt x="378" y="593"/>
                </a:cubicBezTo>
                <a:cubicBezTo>
                  <a:pt x="392" y="536"/>
                  <a:pt x="424" y="482"/>
                  <a:pt x="450" y="431"/>
                </a:cubicBezTo>
                <a:cubicBezTo>
                  <a:pt x="457" y="416"/>
                  <a:pt x="456" y="404"/>
                  <a:pt x="462" y="389"/>
                </a:cubicBezTo>
                <a:cubicBezTo>
                  <a:pt x="471" y="365"/>
                  <a:pt x="484" y="342"/>
                  <a:pt x="492" y="317"/>
                </a:cubicBezTo>
                <a:cubicBezTo>
                  <a:pt x="498" y="300"/>
                  <a:pt x="501" y="271"/>
                  <a:pt x="510" y="257"/>
                </a:cubicBezTo>
                <a:cubicBezTo>
                  <a:pt x="524" y="236"/>
                  <a:pt x="541" y="207"/>
                  <a:pt x="552" y="185"/>
                </a:cubicBezTo>
                <a:cubicBezTo>
                  <a:pt x="566" y="157"/>
                  <a:pt x="581" y="127"/>
                  <a:pt x="606" y="107"/>
                </a:cubicBezTo>
                <a:cubicBezTo>
                  <a:pt x="635" y="85"/>
                  <a:pt x="668" y="70"/>
                  <a:pt x="702" y="59"/>
                </a:cubicBezTo>
                <a:cubicBezTo>
                  <a:pt x="755" y="68"/>
                  <a:pt x="750" y="70"/>
                  <a:pt x="822" y="59"/>
                </a:cubicBezTo>
                <a:cubicBezTo>
                  <a:pt x="835" y="57"/>
                  <a:pt x="858" y="47"/>
                  <a:pt x="858" y="47"/>
                </a:cubicBezTo>
                <a:cubicBezTo>
                  <a:pt x="881" y="30"/>
                  <a:pt x="894" y="0"/>
                  <a:pt x="906" y="35"/>
                </a:cubicBezTo>
                <a:cubicBezTo>
                  <a:pt x="915" y="125"/>
                  <a:pt x="917" y="102"/>
                  <a:pt x="1014" y="95"/>
                </a:cubicBezTo>
                <a:cubicBezTo>
                  <a:pt x="1083" y="106"/>
                  <a:pt x="1019" y="91"/>
                  <a:pt x="1080" y="119"/>
                </a:cubicBezTo>
                <a:cubicBezTo>
                  <a:pt x="1092" y="124"/>
                  <a:pt x="1116" y="131"/>
                  <a:pt x="1116" y="131"/>
                </a:cubicBezTo>
                <a:cubicBezTo>
                  <a:pt x="1130" y="160"/>
                  <a:pt x="1147" y="209"/>
                  <a:pt x="1182" y="215"/>
                </a:cubicBezTo>
                <a:cubicBezTo>
                  <a:pt x="1198" y="218"/>
                  <a:pt x="1214" y="218"/>
                  <a:pt x="1230" y="221"/>
                </a:cubicBezTo>
                <a:cubicBezTo>
                  <a:pt x="1246" y="224"/>
                  <a:pt x="1278" y="233"/>
                  <a:pt x="1278" y="233"/>
                </a:cubicBezTo>
                <a:cubicBezTo>
                  <a:pt x="1310" y="281"/>
                  <a:pt x="1339" y="211"/>
                  <a:pt x="1356" y="263"/>
                </a:cubicBezTo>
                <a:cubicBezTo>
                  <a:pt x="1358" y="287"/>
                  <a:pt x="1358" y="311"/>
                  <a:pt x="1362" y="335"/>
                </a:cubicBezTo>
                <a:cubicBezTo>
                  <a:pt x="1370" y="381"/>
                  <a:pt x="1371" y="358"/>
                  <a:pt x="1386" y="389"/>
                </a:cubicBezTo>
                <a:cubicBezTo>
                  <a:pt x="1401" y="419"/>
                  <a:pt x="1409" y="453"/>
                  <a:pt x="1416" y="485"/>
                </a:cubicBezTo>
                <a:cubicBezTo>
                  <a:pt x="1420" y="505"/>
                  <a:pt x="1420" y="512"/>
                  <a:pt x="1434" y="527"/>
                </a:cubicBezTo>
                <a:cubicBezTo>
                  <a:pt x="1445" y="540"/>
                  <a:pt x="1470" y="563"/>
                  <a:pt x="1470" y="563"/>
                </a:cubicBezTo>
                <a:cubicBezTo>
                  <a:pt x="1484" y="521"/>
                  <a:pt x="1470" y="523"/>
                  <a:pt x="1500" y="533"/>
                </a:cubicBezTo>
                <a:cubicBezTo>
                  <a:pt x="1504" y="527"/>
                  <a:pt x="1506" y="511"/>
                  <a:pt x="1512" y="515"/>
                </a:cubicBezTo>
                <a:cubicBezTo>
                  <a:pt x="1548" y="542"/>
                  <a:pt x="1500" y="559"/>
                  <a:pt x="1548" y="575"/>
                </a:cubicBezTo>
                <a:cubicBezTo>
                  <a:pt x="1574" y="558"/>
                  <a:pt x="1598" y="537"/>
                  <a:pt x="1620" y="515"/>
                </a:cubicBezTo>
                <a:cubicBezTo>
                  <a:pt x="1669" y="547"/>
                  <a:pt x="1725" y="579"/>
                  <a:pt x="1782" y="593"/>
                </a:cubicBezTo>
                <a:cubicBezTo>
                  <a:pt x="1788" y="597"/>
                  <a:pt x="1796" y="599"/>
                  <a:pt x="1800" y="605"/>
                </a:cubicBezTo>
                <a:cubicBezTo>
                  <a:pt x="1810" y="621"/>
                  <a:pt x="1812" y="641"/>
                  <a:pt x="1818" y="659"/>
                </a:cubicBezTo>
                <a:cubicBezTo>
                  <a:pt x="1824" y="677"/>
                  <a:pt x="1845" y="705"/>
                  <a:pt x="1854" y="719"/>
                </a:cubicBezTo>
                <a:cubicBezTo>
                  <a:pt x="1862" y="731"/>
                  <a:pt x="1878" y="735"/>
                  <a:pt x="1890" y="743"/>
                </a:cubicBezTo>
                <a:cubicBezTo>
                  <a:pt x="1896" y="747"/>
                  <a:pt x="1908" y="755"/>
                  <a:pt x="1908" y="755"/>
                </a:cubicBezTo>
                <a:cubicBezTo>
                  <a:pt x="1938" y="753"/>
                  <a:pt x="1969" y="756"/>
                  <a:pt x="1998" y="749"/>
                </a:cubicBezTo>
                <a:cubicBezTo>
                  <a:pt x="2009" y="746"/>
                  <a:pt x="2015" y="712"/>
                  <a:pt x="2016" y="707"/>
                </a:cubicBezTo>
                <a:cubicBezTo>
                  <a:pt x="2022" y="677"/>
                  <a:pt x="2031" y="657"/>
                  <a:pt x="2040" y="629"/>
                </a:cubicBezTo>
                <a:cubicBezTo>
                  <a:pt x="2042" y="643"/>
                  <a:pt x="2033" y="665"/>
                  <a:pt x="2046" y="671"/>
                </a:cubicBezTo>
                <a:cubicBezTo>
                  <a:pt x="2057" y="676"/>
                  <a:pt x="2049" y="647"/>
                  <a:pt x="2052" y="635"/>
                </a:cubicBezTo>
                <a:cubicBezTo>
                  <a:pt x="2060" y="597"/>
                  <a:pt x="2067" y="577"/>
                  <a:pt x="2088" y="545"/>
                </a:cubicBezTo>
                <a:cubicBezTo>
                  <a:pt x="2109" y="629"/>
                  <a:pt x="2077" y="727"/>
                  <a:pt x="2106" y="815"/>
                </a:cubicBezTo>
                <a:cubicBezTo>
                  <a:pt x="2110" y="888"/>
                  <a:pt x="2118" y="954"/>
                  <a:pt x="2130" y="1025"/>
                </a:cubicBezTo>
                <a:cubicBezTo>
                  <a:pt x="2138" y="1240"/>
                  <a:pt x="2154" y="1453"/>
                  <a:pt x="2178" y="1667"/>
                </a:cubicBezTo>
                <a:cubicBezTo>
                  <a:pt x="2203" y="1567"/>
                  <a:pt x="2210" y="1468"/>
                  <a:pt x="2226" y="1367"/>
                </a:cubicBezTo>
                <a:cubicBezTo>
                  <a:pt x="2237" y="1299"/>
                  <a:pt x="2252" y="1232"/>
                  <a:pt x="2262" y="1163"/>
                </a:cubicBezTo>
                <a:cubicBezTo>
                  <a:pt x="2269" y="1111"/>
                  <a:pt x="2272" y="1058"/>
                  <a:pt x="2280" y="1007"/>
                </a:cubicBezTo>
                <a:cubicBezTo>
                  <a:pt x="2283" y="991"/>
                  <a:pt x="2288" y="975"/>
                  <a:pt x="2292" y="959"/>
                </a:cubicBezTo>
                <a:cubicBezTo>
                  <a:pt x="2295" y="947"/>
                  <a:pt x="2304" y="923"/>
                  <a:pt x="2304" y="923"/>
                </a:cubicBezTo>
                <a:cubicBezTo>
                  <a:pt x="2307" y="931"/>
                  <a:pt x="2313" y="955"/>
                  <a:pt x="2322" y="959"/>
                </a:cubicBezTo>
                <a:cubicBezTo>
                  <a:pt x="2337" y="965"/>
                  <a:pt x="2381" y="924"/>
                  <a:pt x="2394" y="911"/>
                </a:cubicBezTo>
                <a:cubicBezTo>
                  <a:pt x="2403" y="939"/>
                  <a:pt x="2409" y="967"/>
                  <a:pt x="2418" y="995"/>
                </a:cubicBezTo>
                <a:cubicBezTo>
                  <a:pt x="2424" y="993"/>
                  <a:pt x="2431" y="993"/>
                  <a:pt x="2436" y="989"/>
                </a:cubicBezTo>
                <a:cubicBezTo>
                  <a:pt x="2443" y="984"/>
                  <a:pt x="2447" y="966"/>
                  <a:pt x="2454" y="971"/>
                </a:cubicBezTo>
                <a:cubicBezTo>
                  <a:pt x="2472" y="985"/>
                  <a:pt x="2452" y="1033"/>
                  <a:pt x="2478" y="1049"/>
                </a:cubicBezTo>
                <a:cubicBezTo>
                  <a:pt x="2493" y="1058"/>
                  <a:pt x="2510" y="1061"/>
                  <a:pt x="2526" y="1067"/>
                </a:cubicBezTo>
                <a:cubicBezTo>
                  <a:pt x="2544" y="1094"/>
                  <a:pt x="2540" y="1120"/>
                  <a:pt x="2568" y="1139"/>
                </a:cubicBezTo>
                <a:cubicBezTo>
                  <a:pt x="2581" y="1159"/>
                  <a:pt x="2616" y="1193"/>
                  <a:pt x="2616" y="1193"/>
                </a:cubicBezTo>
                <a:cubicBezTo>
                  <a:pt x="2623" y="1215"/>
                  <a:pt x="2638" y="1224"/>
                  <a:pt x="2646" y="1247"/>
                </a:cubicBezTo>
                <a:cubicBezTo>
                  <a:pt x="2650" y="1259"/>
                  <a:pt x="2652" y="1272"/>
                  <a:pt x="2658" y="1283"/>
                </a:cubicBezTo>
                <a:cubicBezTo>
                  <a:pt x="2666" y="1299"/>
                  <a:pt x="2682" y="1331"/>
                  <a:pt x="2682" y="1331"/>
                </a:cubicBezTo>
                <a:cubicBezTo>
                  <a:pt x="2716" y="1320"/>
                  <a:pt x="2718" y="1298"/>
                  <a:pt x="2736" y="1271"/>
                </a:cubicBezTo>
                <a:cubicBezTo>
                  <a:pt x="2756" y="1297"/>
                  <a:pt x="2764" y="1326"/>
                  <a:pt x="2796" y="1337"/>
                </a:cubicBezTo>
                <a:cubicBezTo>
                  <a:pt x="2821" y="1320"/>
                  <a:pt x="2832" y="1327"/>
                  <a:pt x="2856" y="1343"/>
                </a:cubicBezTo>
                <a:cubicBezTo>
                  <a:pt x="2881" y="1306"/>
                  <a:pt x="2864" y="1344"/>
                  <a:pt x="2904" y="1331"/>
                </a:cubicBezTo>
                <a:cubicBezTo>
                  <a:pt x="2916" y="1349"/>
                  <a:pt x="2924" y="1361"/>
                  <a:pt x="2946" y="1361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16" name="Freeform 12"/>
          <p:cNvSpPr>
            <a:spLocks/>
          </p:cNvSpPr>
          <p:nvPr/>
        </p:nvSpPr>
        <p:spPr bwMode="auto">
          <a:xfrm>
            <a:off x="1262063" y="4265613"/>
            <a:ext cx="4610100" cy="1289050"/>
          </a:xfrm>
          <a:custGeom>
            <a:avLst/>
            <a:gdLst>
              <a:gd name="T0" fmla="*/ 0 w 2904"/>
              <a:gd name="T1" fmla="*/ 600 h 812"/>
              <a:gd name="T2" fmla="*/ 56 w 2904"/>
              <a:gd name="T3" fmla="*/ 424 h 812"/>
              <a:gd name="T4" fmla="*/ 128 w 2904"/>
              <a:gd name="T5" fmla="*/ 272 h 812"/>
              <a:gd name="T6" fmla="*/ 192 w 2904"/>
              <a:gd name="T7" fmla="*/ 392 h 812"/>
              <a:gd name="T8" fmla="*/ 232 w 2904"/>
              <a:gd name="T9" fmla="*/ 520 h 812"/>
              <a:gd name="T10" fmla="*/ 296 w 2904"/>
              <a:gd name="T11" fmla="*/ 688 h 812"/>
              <a:gd name="T12" fmla="*/ 352 w 2904"/>
              <a:gd name="T13" fmla="*/ 768 h 812"/>
              <a:gd name="T14" fmla="*/ 400 w 2904"/>
              <a:gd name="T15" fmla="*/ 760 h 812"/>
              <a:gd name="T16" fmla="*/ 448 w 2904"/>
              <a:gd name="T17" fmla="*/ 760 h 812"/>
              <a:gd name="T18" fmla="*/ 536 w 2904"/>
              <a:gd name="T19" fmla="*/ 720 h 812"/>
              <a:gd name="T20" fmla="*/ 600 w 2904"/>
              <a:gd name="T21" fmla="*/ 576 h 812"/>
              <a:gd name="T22" fmla="*/ 664 w 2904"/>
              <a:gd name="T23" fmla="*/ 384 h 812"/>
              <a:gd name="T24" fmla="*/ 712 w 2904"/>
              <a:gd name="T25" fmla="*/ 264 h 812"/>
              <a:gd name="T26" fmla="*/ 752 w 2904"/>
              <a:gd name="T27" fmla="*/ 112 h 812"/>
              <a:gd name="T28" fmla="*/ 768 w 2904"/>
              <a:gd name="T29" fmla="*/ 64 h 812"/>
              <a:gd name="T30" fmla="*/ 776 w 2904"/>
              <a:gd name="T31" fmla="*/ 40 h 812"/>
              <a:gd name="T32" fmla="*/ 832 w 2904"/>
              <a:gd name="T33" fmla="*/ 80 h 812"/>
              <a:gd name="T34" fmla="*/ 848 w 2904"/>
              <a:gd name="T35" fmla="*/ 56 h 812"/>
              <a:gd name="T36" fmla="*/ 856 w 2904"/>
              <a:gd name="T37" fmla="*/ 32 h 812"/>
              <a:gd name="T38" fmla="*/ 936 w 2904"/>
              <a:gd name="T39" fmla="*/ 0 h 812"/>
              <a:gd name="T40" fmla="*/ 1080 w 2904"/>
              <a:gd name="T41" fmla="*/ 104 h 812"/>
              <a:gd name="T42" fmla="*/ 1152 w 2904"/>
              <a:gd name="T43" fmla="*/ 136 h 812"/>
              <a:gd name="T44" fmla="*/ 1256 w 2904"/>
              <a:gd name="T45" fmla="*/ 224 h 812"/>
              <a:gd name="T46" fmla="*/ 1280 w 2904"/>
              <a:gd name="T47" fmla="*/ 240 h 812"/>
              <a:gd name="T48" fmla="*/ 1304 w 2904"/>
              <a:gd name="T49" fmla="*/ 248 h 812"/>
              <a:gd name="T50" fmla="*/ 1352 w 2904"/>
              <a:gd name="T51" fmla="*/ 280 h 812"/>
              <a:gd name="T52" fmla="*/ 1368 w 2904"/>
              <a:gd name="T53" fmla="*/ 328 h 812"/>
              <a:gd name="T54" fmla="*/ 1376 w 2904"/>
              <a:gd name="T55" fmla="*/ 352 h 812"/>
              <a:gd name="T56" fmla="*/ 1448 w 2904"/>
              <a:gd name="T57" fmla="*/ 336 h 812"/>
              <a:gd name="T58" fmla="*/ 1488 w 2904"/>
              <a:gd name="T59" fmla="*/ 392 h 812"/>
              <a:gd name="T60" fmla="*/ 1528 w 2904"/>
              <a:gd name="T61" fmla="*/ 384 h 812"/>
              <a:gd name="T62" fmla="*/ 1560 w 2904"/>
              <a:gd name="T63" fmla="*/ 432 h 812"/>
              <a:gd name="T64" fmla="*/ 1616 w 2904"/>
              <a:gd name="T65" fmla="*/ 440 h 812"/>
              <a:gd name="T66" fmla="*/ 1816 w 2904"/>
              <a:gd name="T67" fmla="*/ 480 h 812"/>
              <a:gd name="T68" fmla="*/ 1888 w 2904"/>
              <a:gd name="T69" fmla="*/ 520 h 812"/>
              <a:gd name="T70" fmla="*/ 1960 w 2904"/>
              <a:gd name="T71" fmla="*/ 552 h 812"/>
              <a:gd name="T72" fmla="*/ 2008 w 2904"/>
              <a:gd name="T73" fmla="*/ 600 h 812"/>
              <a:gd name="T74" fmla="*/ 2040 w 2904"/>
              <a:gd name="T75" fmla="*/ 600 h 812"/>
              <a:gd name="T76" fmla="*/ 2064 w 2904"/>
              <a:gd name="T77" fmla="*/ 552 h 812"/>
              <a:gd name="T78" fmla="*/ 2104 w 2904"/>
              <a:gd name="T79" fmla="*/ 352 h 812"/>
              <a:gd name="T80" fmla="*/ 2096 w 2904"/>
              <a:gd name="T81" fmla="*/ 592 h 812"/>
              <a:gd name="T82" fmla="*/ 2120 w 2904"/>
              <a:gd name="T83" fmla="*/ 696 h 812"/>
              <a:gd name="T84" fmla="*/ 2128 w 2904"/>
              <a:gd name="T85" fmla="*/ 776 h 812"/>
              <a:gd name="T86" fmla="*/ 2136 w 2904"/>
              <a:gd name="T87" fmla="*/ 808 h 812"/>
              <a:gd name="T88" fmla="*/ 2160 w 2904"/>
              <a:gd name="T89" fmla="*/ 792 h 812"/>
              <a:gd name="T90" fmla="*/ 2200 w 2904"/>
              <a:gd name="T91" fmla="*/ 784 h 812"/>
              <a:gd name="T92" fmla="*/ 2232 w 2904"/>
              <a:gd name="T93" fmla="*/ 688 h 812"/>
              <a:gd name="T94" fmla="*/ 2272 w 2904"/>
              <a:gd name="T95" fmla="*/ 616 h 812"/>
              <a:gd name="T96" fmla="*/ 2336 w 2904"/>
              <a:gd name="T97" fmla="*/ 624 h 812"/>
              <a:gd name="T98" fmla="*/ 2368 w 2904"/>
              <a:gd name="T99" fmla="*/ 576 h 812"/>
              <a:gd name="T100" fmla="*/ 2456 w 2904"/>
              <a:gd name="T101" fmla="*/ 648 h 812"/>
              <a:gd name="T102" fmla="*/ 2536 w 2904"/>
              <a:gd name="T103" fmla="*/ 664 h 812"/>
              <a:gd name="T104" fmla="*/ 2592 w 2904"/>
              <a:gd name="T105" fmla="*/ 672 h 812"/>
              <a:gd name="T106" fmla="*/ 2696 w 2904"/>
              <a:gd name="T107" fmla="*/ 720 h 812"/>
              <a:gd name="T108" fmla="*/ 2744 w 2904"/>
              <a:gd name="T109" fmla="*/ 744 h 812"/>
              <a:gd name="T110" fmla="*/ 2768 w 2904"/>
              <a:gd name="T111" fmla="*/ 720 h 812"/>
              <a:gd name="T112" fmla="*/ 2816 w 2904"/>
              <a:gd name="T113" fmla="*/ 728 h 812"/>
              <a:gd name="T114" fmla="*/ 2824 w 2904"/>
              <a:gd name="T115" fmla="*/ 752 h 812"/>
              <a:gd name="T116" fmla="*/ 2864 w 2904"/>
              <a:gd name="T117" fmla="*/ 712 h 812"/>
              <a:gd name="T118" fmla="*/ 2880 w 2904"/>
              <a:gd name="T119" fmla="*/ 736 h 812"/>
              <a:gd name="T120" fmla="*/ 2904 w 2904"/>
              <a:gd name="T121" fmla="*/ 752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04" h="812">
                <a:moveTo>
                  <a:pt x="0" y="600"/>
                </a:moveTo>
                <a:cubicBezTo>
                  <a:pt x="16" y="552"/>
                  <a:pt x="32" y="461"/>
                  <a:pt x="56" y="424"/>
                </a:cubicBezTo>
                <a:cubicBezTo>
                  <a:pt x="99" y="360"/>
                  <a:pt x="104" y="343"/>
                  <a:pt x="128" y="272"/>
                </a:cubicBezTo>
                <a:cubicBezTo>
                  <a:pt x="181" y="290"/>
                  <a:pt x="179" y="345"/>
                  <a:pt x="192" y="392"/>
                </a:cubicBezTo>
                <a:cubicBezTo>
                  <a:pt x="203" y="433"/>
                  <a:pt x="225" y="478"/>
                  <a:pt x="232" y="520"/>
                </a:cubicBezTo>
                <a:cubicBezTo>
                  <a:pt x="244" y="589"/>
                  <a:pt x="253" y="636"/>
                  <a:pt x="296" y="688"/>
                </a:cubicBezTo>
                <a:cubicBezTo>
                  <a:pt x="327" y="726"/>
                  <a:pt x="303" y="752"/>
                  <a:pt x="352" y="768"/>
                </a:cubicBezTo>
                <a:cubicBezTo>
                  <a:pt x="368" y="765"/>
                  <a:pt x="385" y="765"/>
                  <a:pt x="400" y="760"/>
                </a:cubicBezTo>
                <a:cubicBezTo>
                  <a:pt x="443" y="746"/>
                  <a:pt x="405" y="732"/>
                  <a:pt x="448" y="760"/>
                </a:cubicBezTo>
                <a:cubicBezTo>
                  <a:pt x="479" y="750"/>
                  <a:pt x="505" y="732"/>
                  <a:pt x="536" y="720"/>
                </a:cubicBezTo>
                <a:cubicBezTo>
                  <a:pt x="578" y="678"/>
                  <a:pt x="582" y="631"/>
                  <a:pt x="600" y="576"/>
                </a:cubicBezTo>
                <a:cubicBezTo>
                  <a:pt x="621" y="512"/>
                  <a:pt x="643" y="448"/>
                  <a:pt x="664" y="384"/>
                </a:cubicBezTo>
                <a:cubicBezTo>
                  <a:pt x="678" y="342"/>
                  <a:pt x="688" y="301"/>
                  <a:pt x="712" y="264"/>
                </a:cubicBezTo>
                <a:cubicBezTo>
                  <a:pt x="723" y="209"/>
                  <a:pt x="734" y="165"/>
                  <a:pt x="752" y="112"/>
                </a:cubicBezTo>
                <a:cubicBezTo>
                  <a:pt x="757" y="96"/>
                  <a:pt x="763" y="80"/>
                  <a:pt x="768" y="64"/>
                </a:cubicBezTo>
                <a:cubicBezTo>
                  <a:pt x="771" y="56"/>
                  <a:pt x="776" y="40"/>
                  <a:pt x="776" y="40"/>
                </a:cubicBezTo>
                <a:cubicBezTo>
                  <a:pt x="813" y="95"/>
                  <a:pt x="790" y="94"/>
                  <a:pt x="832" y="80"/>
                </a:cubicBezTo>
                <a:cubicBezTo>
                  <a:pt x="837" y="72"/>
                  <a:pt x="844" y="65"/>
                  <a:pt x="848" y="56"/>
                </a:cubicBezTo>
                <a:cubicBezTo>
                  <a:pt x="852" y="48"/>
                  <a:pt x="850" y="38"/>
                  <a:pt x="856" y="32"/>
                </a:cubicBezTo>
                <a:cubicBezTo>
                  <a:pt x="865" y="23"/>
                  <a:pt x="921" y="5"/>
                  <a:pt x="936" y="0"/>
                </a:cubicBezTo>
                <a:cubicBezTo>
                  <a:pt x="983" y="36"/>
                  <a:pt x="1032" y="70"/>
                  <a:pt x="1080" y="104"/>
                </a:cubicBezTo>
                <a:cubicBezTo>
                  <a:pt x="1101" y="119"/>
                  <a:pt x="1152" y="136"/>
                  <a:pt x="1152" y="136"/>
                </a:cubicBezTo>
                <a:cubicBezTo>
                  <a:pt x="1169" y="188"/>
                  <a:pt x="1205" y="211"/>
                  <a:pt x="1256" y="224"/>
                </a:cubicBezTo>
                <a:cubicBezTo>
                  <a:pt x="1264" y="229"/>
                  <a:pt x="1271" y="236"/>
                  <a:pt x="1280" y="240"/>
                </a:cubicBezTo>
                <a:cubicBezTo>
                  <a:pt x="1288" y="244"/>
                  <a:pt x="1297" y="244"/>
                  <a:pt x="1304" y="248"/>
                </a:cubicBezTo>
                <a:cubicBezTo>
                  <a:pt x="1321" y="257"/>
                  <a:pt x="1352" y="280"/>
                  <a:pt x="1352" y="280"/>
                </a:cubicBezTo>
                <a:cubicBezTo>
                  <a:pt x="1357" y="296"/>
                  <a:pt x="1363" y="312"/>
                  <a:pt x="1368" y="328"/>
                </a:cubicBezTo>
                <a:cubicBezTo>
                  <a:pt x="1371" y="336"/>
                  <a:pt x="1376" y="352"/>
                  <a:pt x="1376" y="352"/>
                </a:cubicBezTo>
                <a:cubicBezTo>
                  <a:pt x="1412" y="340"/>
                  <a:pt x="1410" y="323"/>
                  <a:pt x="1448" y="336"/>
                </a:cubicBezTo>
                <a:cubicBezTo>
                  <a:pt x="1467" y="392"/>
                  <a:pt x="1448" y="379"/>
                  <a:pt x="1488" y="392"/>
                </a:cubicBezTo>
                <a:cubicBezTo>
                  <a:pt x="1501" y="389"/>
                  <a:pt x="1516" y="377"/>
                  <a:pt x="1528" y="384"/>
                </a:cubicBezTo>
                <a:cubicBezTo>
                  <a:pt x="1545" y="393"/>
                  <a:pt x="1541" y="429"/>
                  <a:pt x="1560" y="432"/>
                </a:cubicBezTo>
                <a:cubicBezTo>
                  <a:pt x="1579" y="435"/>
                  <a:pt x="1597" y="437"/>
                  <a:pt x="1616" y="440"/>
                </a:cubicBezTo>
                <a:cubicBezTo>
                  <a:pt x="1694" y="466"/>
                  <a:pt x="1729" y="473"/>
                  <a:pt x="1816" y="480"/>
                </a:cubicBezTo>
                <a:cubicBezTo>
                  <a:pt x="1842" y="489"/>
                  <a:pt x="1862" y="511"/>
                  <a:pt x="1888" y="520"/>
                </a:cubicBezTo>
                <a:cubicBezTo>
                  <a:pt x="1918" y="530"/>
                  <a:pt x="1937" y="532"/>
                  <a:pt x="1960" y="552"/>
                </a:cubicBezTo>
                <a:cubicBezTo>
                  <a:pt x="1977" y="567"/>
                  <a:pt x="2008" y="600"/>
                  <a:pt x="2008" y="600"/>
                </a:cubicBezTo>
                <a:cubicBezTo>
                  <a:pt x="2051" y="536"/>
                  <a:pt x="1997" y="600"/>
                  <a:pt x="2040" y="600"/>
                </a:cubicBezTo>
                <a:cubicBezTo>
                  <a:pt x="2050" y="600"/>
                  <a:pt x="2062" y="558"/>
                  <a:pt x="2064" y="552"/>
                </a:cubicBezTo>
                <a:cubicBezTo>
                  <a:pt x="2083" y="486"/>
                  <a:pt x="2087" y="418"/>
                  <a:pt x="2104" y="352"/>
                </a:cubicBezTo>
                <a:cubicBezTo>
                  <a:pt x="2100" y="428"/>
                  <a:pt x="2082" y="516"/>
                  <a:pt x="2096" y="592"/>
                </a:cubicBezTo>
                <a:cubicBezTo>
                  <a:pt x="2102" y="627"/>
                  <a:pt x="2120" y="696"/>
                  <a:pt x="2120" y="696"/>
                </a:cubicBezTo>
                <a:cubicBezTo>
                  <a:pt x="2123" y="723"/>
                  <a:pt x="2124" y="749"/>
                  <a:pt x="2128" y="776"/>
                </a:cubicBezTo>
                <a:cubicBezTo>
                  <a:pt x="2130" y="787"/>
                  <a:pt x="2126" y="803"/>
                  <a:pt x="2136" y="808"/>
                </a:cubicBezTo>
                <a:cubicBezTo>
                  <a:pt x="2145" y="812"/>
                  <a:pt x="2151" y="795"/>
                  <a:pt x="2160" y="792"/>
                </a:cubicBezTo>
                <a:cubicBezTo>
                  <a:pt x="2173" y="787"/>
                  <a:pt x="2187" y="787"/>
                  <a:pt x="2200" y="784"/>
                </a:cubicBezTo>
                <a:cubicBezTo>
                  <a:pt x="2207" y="762"/>
                  <a:pt x="2218" y="710"/>
                  <a:pt x="2232" y="688"/>
                </a:cubicBezTo>
                <a:cubicBezTo>
                  <a:pt x="2269" y="633"/>
                  <a:pt x="2258" y="658"/>
                  <a:pt x="2272" y="616"/>
                </a:cubicBezTo>
                <a:cubicBezTo>
                  <a:pt x="2293" y="630"/>
                  <a:pt x="2306" y="647"/>
                  <a:pt x="2336" y="624"/>
                </a:cubicBezTo>
                <a:cubicBezTo>
                  <a:pt x="2351" y="612"/>
                  <a:pt x="2368" y="576"/>
                  <a:pt x="2368" y="576"/>
                </a:cubicBezTo>
                <a:cubicBezTo>
                  <a:pt x="2404" y="588"/>
                  <a:pt x="2423" y="626"/>
                  <a:pt x="2456" y="648"/>
                </a:cubicBezTo>
                <a:cubicBezTo>
                  <a:pt x="2487" y="694"/>
                  <a:pt x="2456" y="664"/>
                  <a:pt x="2536" y="664"/>
                </a:cubicBezTo>
                <a:cubicBezTo>
                  <a:pt x="2555" y="664"/>
                  <a:pt x="2573" y="669"/>
                  <a:pt x="2592" y="672"/>
                </a:cubicBezTo>
                <a:cubicBezTo>
                  <a:pt x="2623" y="719"/>
                  <a:pt x="2651" y="697"/>
                  <a:pt x="2696" y="720"/>
                </a:cubicBezTo>
                <a:cubicBezTo>
                  <a:pt x="2758" y="751"/>
                  <a:pt x="2684" y="724"/>
                  <a:pt x="2744" y="744"/>
                </a:cubicBezTo>
                <a:cubicBezTo>
                  <a:pt x="2752" y="736"/>
                  <a:pt x="2757" y="720"/>
                  <a:pt x="2768" y="720"/>
                </a:cubicBezTo>
                <a:cubicBezTo>
                  <a:pt x="2845" y="720"/>
                  <a:pt x="2743" y="776"/>
                  <a:pt x="2816" y="728"/>
                </a:cubicBezTo>
                <a:cubicBezTo>
                  <a:pt x="2819" y="736"/>
                  <a:pt x="2816" y="750"/>
                  <a:pt x="2824" y="752"/>
                </a:cubicBezTo>
                <a:cubicBezTo>
                  <a:pt x="2839" y="756"/>
                  <a:pt x="2859" y="719"/>
                  <a:pt x="2864" y="712"/>
                </a:cubicBezTo>
                <a:cubicBezTo>
                  <a:pt x="2869" y="720"/>
                  <a:pt x="2876" y="727"/>
                  <a:pt x="2880" y="736"/>
                </a:cubicBezTo>
                <a:cubicBezTo>
                  <a:pt x="2895" y="770"/>
                  <a:pt x="2877" y="779"/>
                  <a:pt x="2904" y="752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17" name="Line 13"/>
          <p:cNvSpPr>
            <a:spLocks noChangeShapeType="1"/>
          </p:cNvSpPr>
          <p:nvPr/>
        </p:nvSpPr>
        <p:spPr bwMode="auto">
          <a:xfrm>
            <a:off x="1231900" y="5572125"/>
            <a:ext cx="47704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18" name="Freeform 14"/>
          <p:cNvSpPr>
            <a:spLocks/>
          </p:cNvSpPr>
          <p:nvPr/>
        </p:nvSpPr>
        <p:spPr bwMode="auto">
          <a:xfrm>
            <a:off x="1258888" y="3792538"/>
            <a:ext cx="4667250" cy="1657350"/>
          </a:xfrm>
          <a:custGeom>
            <a:avLst/>
            <a:gdLst>
              <a:gd name="T0" fmla="*/ 0 w 2940"/>
              <a:gd name="T1" fmla="*/ 606 h 1044"/>
              <a:gd name="T2" fmla="*/ 72 w 2940"/>
              <a:gd name="T3" fmla="*/ 564 h 1044"/>
              <a:gd name="T4" fmla="*/ 168 w 2940"/>
              <a:gd name="T5" fmla="*/ 492 h 1044"/>
              <a:gd name="T6" fmla="*/ 258 w 2940"/>
              <a:gd name="T7" fmla="*/ 432 h 1044"/>
              <a:gd name="T8" fmla="*/ 390 w 2940"/>
              <a:gd name="T9" fmla="*/ 324 h 1044"/>
              <a:gd name="T10" fmla="*/ 570 w 2940"/>
              <a:gd name="T11" fmla="*/ 258 h 1044"/>
              <a:gd name="T12" fmla="*/ 642 w 2940"/>
              <a:gd name="T13" fmla="*/ 240 h 1044"/>
              <a:gd name="T14" fmla="*/ 840 w 2940"/>
              <a:gd name="T15" fmla="*/ 138 h 1044"/>
              <a:gd name="T16" fmla="*/ 996 w 2940"/>
              <a:gd name="T17" fmla="*/ 114 h 1044"/>
              <a:gd name="T18" fmla="*/ 1038 w 2940"/>
              <a:gd name="T19" fmla="*/ 120 h 1044"/>
              <a:gd name="T20" fmla="*/ 1074 w 2940"/>
              <a:gd name="T21" fmla="*/ 132 h 1044"/>
              <a:gd name="T22" fmla="*/ 1338 w 2940"/>
              <a:gd name="T23" fmla="*/ 84 h 1044"/>
              <a:gd name="T24" fmla="*/ 1374 w 2940"/>
              <a:gd name="T25" fmla="*/ 24 h 1044"/>
              <a:gd name="T26" fmla="*/ 1380 w 2940"/>
              <a:gd name="T27" fmla="*/ 48 h 1044"/>
              <a:gd name="T28" fmla="*/ 1410 w 2940"/>
              <a:gd name="T29" fmla="*/ 42 h 1044"/>
              <a:gd name="T30" fmla="*/ 1434 w 2940"/>
              <a:gd name="T31" fmla="*/ 90 h 1044"/>
              <a:gd name="T32" fmla="*/ 1452 w 2940"/>
              <a:gd name="T33" fmla="*/ 96 h 1044"/>
              <a:gd name="T34" fmla="*/ 1608 w 2940"/>
              <a:gd name="T35" fmla="*/ 72 h 1044"/>
              <a:gd name="T36" fmla="*/ 1728 w 2940"/>
              <a:gd name="T37" fmla="*/ 36 h 1044"/>
              <a:gd name="T38" fmla="*/ 1974 w 2940"/>
              <a:gd name="T39" fmla="*/ 30 h 1044"/>
              <a:gd name="T40" fmla="*/ 2016 w 2940"/>
              <a:gd name="T41" fmla="*/ 66 h 1044"/>
              <a:gd name="T42" fmla="*/ 2034 w 2940"/>
              <a:gd name="T43" fmla="*/ 54 h 1044"/>
              <a:gd name="T44" fmla="*/ 2046 w 2940"/>
              <a:gd name="T45" fmla="*/ 162 h 1044"/>
              <a:gd name="T46" fmla="*/ 2064 w 2940"/>
              <a:gd name="T47" fmla="*/ 144 h 1044"/>
              <a:gd name="T48" fmla="*/ 2082 w 2940"/>
              <a:gd name="T49" fmla="*/ 0 h 1044"/>
              <a:gd name="T50" fmla="*/ 2088 w 2940"/>
              <a:gd name="T51" fmla="*/ 96 h 1044"/>
              <a:gd name="T52" fmla="*/ 2100 w 2940"/>
              <a:gd name="T53" fmla="*/ 168 h 1044"/>
              <a:gd name="T54" fmla="*/ 2106 w 2940"/>
              <a:gd name="T55" fmla="*/ 144 h 1044"/>
              <a:gd name="T56" fmla="*/ 2112 w 2940"/>
              <a:gd name="T57" fmla="*/ 126 h 1044"/>
              <a:gd name="T58" fmla="*/ 2106 w 2940"/>
              <a:gd name="T59" fmla="*/ 162 h 1044"/>
              <a:gd name="T60" fmla="*/ 2112 w 2940"/>
              <a:gd name="T61" fmla="*/ 348 h 1044"/>
              <a:gd name="T62" fmla="*/ 2142 w 2940"/>
              <a:gd name="T63" fmla="*/ 474 h 1044"/>
              <a:gd name="T64" fmla="*/ 2166 w 2940"/>
              <a:gd name="T65" fmla="*/ 762 h 1044"/>
              <a:gd name="T66" fmla="*/ 2184 w 2940"/>
              <a:gd name="T67" fmla="*/ 1044 h 1044"/>
              <a:gd name="T68" fmla="*/ 2214 w 2940"/>
              <a:gd name="T69" fmla="*/ 624 h 1044"/>
              <a:gd name="T70" fmla="*/ 2244 w 2940"/>
              <a:gd name="T71" fmla="*/ 48 h 1044"/>
              <a:gd name="T72" fmla="*/ 2250 w 2940"/>
              <a:gd name="T73" fmla="*/ 90 h 1044"/>
              <a:gd name="T74" fmla="*/ 2304 w 2940"/>
              <a:gd name="T75" fmla="*/ 66 h 1044"/>
              <a:gd name="T76" fmla="*/ 2310 w 2940"/>
              <a:gd name="T77" fmla="*/ 84 h 1044"/>
              <a:gd name="T78" fmla="*/ 2352 w 2940"/>
              <a:gd name="T79" fmla="*/ 54 h 1044"/>
              <a:gd name="T80" fmla="*/ 2448 w 2940"/>
              <a:gd name="T81" fmla="*/ 6 h 1044"/>
              <a:gd name="T82" fmla="*/ 2478 w 2940"/>
              <a:gd name="T83" fmla="*/ 12 h 1044"/>
              <a:gd name="T84" fmla="*/ 2502 w 2940"/>
              <a:gd name="T85" fmla="*/ 24 h 1044"/>
              <a:gd name="T86" fmla="*/ 2580 w 2940"/>
              <a:gd name="T87" fmla="*/ 66 h 1044"/>
              <a:gd name="T88" fmla="*/ 2616 w 2940"/>
              <a:gd name="T89" fmla="*/ 90 h 1044"/>
              <a:gd name="T90" fmla="*/ 2628 w 2940"/>
              <a:gd name="T91" fmla="*/ 114 h 1044"/>
              <a:gd name="T92" fmla="*/ 2652 w 2940"/>
              <a:gd name="T93" fmla="*/ 102 h 1044"/>
              <a:gd name="T94" fmla="*/ 2706 w 2940"/>
              <a:gd name="T95" fmla="*/ 258 h 1044"/>
              <a:gd name="T96" fmla="*/ 2724 w 2940"/>
              <a:gd name="T97" fmla="*/ 240 h 1044"/>
              <a:gd name="T98" fmla="*/ 2748 w 2940"/>
              <a:gd name="T99" fmla="*/ 204 h 1044"/>
              <a:gd name="T100" fmla="*/ 2790 w 2940"/>
              <a:gd name="T101" fmla="*/ 222 h 1044"/>
              <a:gd name="T102" fmla="*/ 2820 w 2940"/>
              <a:gd name="T103" fmla="*/ 132 h 1044"/>
              <a:gd name="T104" fmla="*/ 2886 w 2940"/>
              <a:gd name="T105" fmla="*/ 144 h 1044"/>
              <a:gd name="T106" fmla="*/ 2910 w 2940"/>
              <a:gd name="T107" fmla="*/ 126 h 1044"/>
              <a:gd name="T108" fmla="*/ 2940 w 2940"/>
              <a:gd name="T109" fmla="*/ 180 h 1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940" h="1044">
                <a:moveTo>
                  <a:pt x="0" y="606"/>
                </a:moveTo>
                <a:cubicBezTo>
                  <a:pt x="24" y="591"/>
                  <a:pt x="45" y="573"/>
                  <a:pt x="72" y="564"/>
                </a:cubicBezTo>
                <a:cubicBezTo>
                  <a:pt x="97" y="527"/>
                  <a:pt x="131" y="516"/>
                  <a:pt x="168" y="492"/>
                </a:cubicBezTo>
                <a:cubicBezTo>
                  <a:pt x="199" y="472"/>
                  <a:pt x="226" y="450"/>
                  <a:pt x="258" y="432"/>
                </a:cubicBezTo>
                <a:cubicBezTo>
                  <a:pt x="310" y="403"/>
                  <a:pt x="341" y="355"/>
                  <a:pt x="390" y="324"/>
                </a:cubicBezTo>
                <a:cubicBezTo>
                  <a:pt x="440" y="293"/>
                  <a:pt x="512" y="270"/>
                  <a:pt x="570" y="258"/>
                </a:cubicBezTo>
                <a:cubicBezTo>
                  <a:pt x="594" y="253"/>
                  <a:pt x="619" y="250"/>
                  <a:pt x="642" y="240"/>
                </a:cubicBezTo>
                <a:cubicBezTo>
                  <a:pt x="712" y="210"/>
                  <a:pt x="765" y="153"/>
                  <a:pt x="840" y="138"/>
                </a:cubicBezTo>
                <a:cubicBezTo>
                  <a:pt x="890" y="155"/>
                  <a:pt x="947" y="126"/>
                  <a:pt x="996" y="114"/>
                </a:cubicBezTo>
                <a:cubicBezTo>
                  <a:pt x="1010" y="116"/>
                  <a:pt x="1024" y="117"/>
                  <a:pt x="1038" y="120"/>
                </a:cubicBezTo>
                <a:cubicBezTo>
                  <a:pt x="1050" y="123"/>
                  <a:pt x="1074" y="132"/>
                  <a:pt x="1074" y="132"/>
                </a:cubicBezTo>
                <a:cubicBezTo>
                  <a:pt x="1161" y="117"/>
                  <a:pt x="1254" y="112"/>
                  <a:pt x="1338" y="84"/>
                </a:cubicBezTo>
                <a:cubicBezTo>
                  <a:pt x="1367" y="41"/>
                  <a:pt x="1356" y="61"/>
                  <a:pt x="1374" y="24"/>
                </a:cubicBezTo>
                <a:cubicBezTo>
                  <a:pt x="1376" y="32"/>
                  <a:pt x="1373" y="44"/>
                  <a:pt x="1380" y="48"/>
                </a:cubicBezTo>
                <a:cubicBezTo>
                  <a:pt x="1389" y="53"/>
                  <a:pt x="1402" y="36"/>
                  <a:pt x="1410" y="42"/>
                </a:cubicBezTo>
                <a:cubicBezTo>
                  <a:pt x="1424" y="53"/>
                  <a:pt x="1417" y="84"/>
                  <a:pt x="1434" y="90"/>
                </a:cubicBezTo>
                <a:cubicBezTo>
                  <a:pt x="1440" y="92"/>
                  <a:pt x="1446" y="94"/>
                  <a:pt x="1452" y="96"/>
                </a:cubicBezTo>
                <a:cubicBezTo>
                  <a:pt x="1507" y="91"/>
                  <a:pt x="1555" y="85"/>
                  <a:pt x="1608" y="72"/>
                </a:cubicBezTo>
                <a:cubicBezTo>
                  <a:pt x="1647" y="62"/>
                  <a:pt x="1688" y="38"/>
                  <a:pt x="1728" y="36"/>
                </a:cubicBezTo>
                <a:cubicBezTo>
                  <a:pt x="1810" y="32"/>
                  <a:pt x="1892" y="32"/>
                  <a:pt x="1974" y="30"/>
                </a:cubicBezTo>
                <a:cubicBezTo>
                  <a:pt x="2008" y="19"/>
                  <a:pt x="2007" y="38"/>
                  <a:pt x="2016" y="66"/>
                </a:cubicBezTo>
                <a:cubicBezTo>
                  <a:pt x="2022" y="62"/>
                  <a:pt x="2032" y="47"/>
                  <a:pt x="2034" y="54"/>
                </a:cubicBezTo>
                <a:cubicBezTo>
                  <a:pt x="2045" y="89"/>
                  <a:pt x="2046" y="162"/>
                  <a:pt x="2046" y="162"/>
                </a:cubicBezTo>
                <a:cubicBezTo>
                  <a:pt x="2057" y="30"/>
                  <a:pt x="2053" y="101"/>
                  <a:pt x="2064" y="144"/>
                </a:cubicBezTo>
                <a:cubicBezTo>
                  <a:pt x="2069" y="95"/>
                  <a:pt x="2077" y="48"/>
                  <a:pt x="2082" y="0"/>
                </a:cubicBezTo>
                <a:cubicBezTo>
                  <a:pt x="2084" y="32"/>
                  <a:pt x="2085" y="64"/>
                  <a:pt x="2088" y="96"/>
                </a:cubicBezTo>
                <a:cubicBezTo>
                  <a:pt x="2091" y="120"/>
                  <a:pt x="2100" y="168"/>
                  <a:pt x="2100" y="168"/>
                </a:cubicBezTo>
                <a:cubicBezTo>
                  <a:pt x="2102" y="160"/>
                  <a:pt x="2104" y="152"/>
                  <a:pt x="2106" y="144"/>
                </a:cubicBezTo>
                <a:cubicBezTo>
                  <a:pt x="2108" y="138"/>
                  <a:pt x="2112" y="120"/>
                  <a:pt x="2112" y="126"/>
                </a:cubicBezTo>
                <a:cubicBezTo>
                  <a:pt x="2112" y="138"/>
                  <a:pt x="2108" y="150"/>
                  <a:pt x="2106" y="162"/>
                </a:cubicBezTo>
                <a:cubicBezTo>
                  <a:pt x="2108" y="224"/>
                  <a:pt x="2108" y="286"/>
                  <a:pt x="2112" y="348"/>
                </a:cubicBezTo>
                <a:cubicBezTo>
                  <a:pt x="2114" y="391"/>
                  <a:pt x="2137" y="431"/>
                  <a:pt x="2142" y="474"/>
                </a:cubicBezTo>
                <a:cubicBezTo>
                  <a:pt x="2153" y="569"/>
                  <a:pt x="2159" y="666"/>
                  <a:pt x="2166" y="762"/>
                </a:cubicBezTo>
                <a:cubicBezTo>
                  <a:pt x="2169" y="863"/>
                  <a:pt x="2176" y="947"/>
                  <a:pt x="2184" y="1044"/>
                </a:cubicBezTo>
                <a:cubicBezTo>
                  <a:pt x="2201" y="904"/>
                  <a:pt x="2180" y="761"/>
                  <a:pt x="2214" y="624"/>
                </a:cubicBezTo>
                <a:cubicBezTo>
                  <a:pt x="2220" y="434"/>
                  <a:pt x="2213" y="235"/>
                  <a:pt x="2244" y="48"/>
                </a:cubicBezTo>
                <a:cubicBezTo>
                  <a:pt x="2246" y="62"/>
                  <a:pt x="2242" y="78"/>
                  <a:pt x="2250" y="90"/>
                </a:cubicBezTo>
                <a:cubicBezTo>
                  <a:pt x="2251" y="92"/>
                  <a:pt x="2298" y="68"/>
                  <a:pt x="2304" y="66"/>
                </a:cubicBezTo>
                <a:cubicBezTo>
                  <a:pt x="2306" y="72"/>
                  <a:pt x="2304" y="83"/>
                  <a:pt x="2310" y="84"/>
                </a:cubicBezTo>
                <a:cubicBezTo>
                  <a:pt x="2326" y="87"/>
                  <a:pt x="2343" y="60"/>
                  <a:pt x="2352" y="54"/>
                </a:cubicBezTo>
                <a:cubicBezTo>
                  <a:pt x="2374" y="39"/>
                  <a:pt x="2423" y="14"/>
                  <a:pt x="2448" y="6"/>
                </a:cubicBezTo>
                <a:cubicBezTo>
                  <a:pt x="2458" y="8"/>
                  <a:pt x="2470" y="6"/>
                  <a:pt x="2478" y="12"/>
                </a:cubicBezTo>
                <a:cubicBezTo>
                  <a:pt x="2505" y="30"/>
                  <a:pt x="2459" y="38"/>
                  <a:pt x="2502" y="24"/>
                </a:cubicBezTo>
                <a:cubicBezTo>
                  <a:pt x="2518" y="48"/>
                  <a:pt x="2552" y="59"/>
                  <a:pt x="2580" y="66"/>
                </a:cubicBezTo>
                <a:cubicBezTo>
                  <a:pt x="2592" y="74"/>
                  <a:pt x="2606" y="80"/>
                  <a:pt x="2616" y="90"/>
                </a:cubicBezTo>
                <a:cubicBezTo>
                  <a:pt x="2622" y="96"/>
                  <a:pt x="2620" y="111"/>
                  <a:pt x="2628" y="114"/>
                </a:cubicBezTo>
                <a:cubicBezTo>
                  <a:pt x="2636" y="117"/>
                  <a:pt x="2644" y="106"/>
                  <a:pt x="2652" y="102"/>
                </a:cubicBezTo>
                <a:cubicBezTo>
                  <a:pt x="2662" y="138"/>
                  <a:pt x="2672" y="235"/>
                  <a:pt x="2706" y="258"/>
                </a:cubicBezTo>
                <a:cubicBezTo>
                  <a:pt x="2712" y="252"/>
                  <a:pt x="2719" y="247"/>
                  <a:pt x="2724" y="240"/>
                </a:cubicBezTo>
                <a:cubicBezTo>
                  <a:pt x="2733" y="229"/>
                  <a:pt x="2748" y="204"/>
                  <a:pt x="2748" y="204"/>
                </a:cubicBezTo>
                <a:cubicBezTo>
                  <a:pt x="2765" y="229"/>
                  <a:pt x="2767" y="257"/>
                  <a:pt x="2790" y="222"/>
                </a:cubicBezTo>
                <a:cubicBezTo>
                  <a:pt x="2795" y="175"/>
                  <a:pt x="2790" y="162"/>
                  <a:pt x="2820" y="132"/>
                </a:cubicBezTo>
                <a:cubicBezTo>
                  <a:pt x="2856" y="144"/>
                  <a:pt x="2844" y="152"/>
                  <a:pt x="2886" y="144"/>
                </a:cubicBezTo>
                <a:cubicBezTo>
                  <a:pt x="2894" y="138"/>
                  <a:pt x="2900" y="127"/>
                  <a:pt x="2910" y="126"/>
                </a:cubicBezTo>
                <a:cubicBezTo>
                  <a:pt x="2935" y="122"/>
                  <a:pt x="2933" y="166"/>
                  <a:pt x="2940" y="180"/>
                </a:cubicBezTo>
              </a:path>
            </a:pathLst>
          </a:custGeom>
          <a:noFill/>
          <a:ln w="3810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19" name="Line 15"/>
          <p:cNvSpPr>
            <a:spLocks noChangeShapeType="1"/>
          </p:cNvSpPr>
          <p:nvPr/>
        </p:nvSpPr>
        <p:spPr bwMode="auto">
          <a:xfrm flipV="1">
            <a:off x="1235075" y="1954213"/>
            <a:ext cx="0" cy="36433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20" name="Line 16"/>
          <p:cNvSpPr>
            <a:spLocks noChangeShapeType="1"/>
          </p:cNvSpPr>
          <p:nvPr/>
        </p:nvSpPr>
        <p:spPr bwMode="auto">
          <a:xfrm>
            <a:off x="1249363" y="1954213"/>
            <a:ext cx="472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21" name="Line 17"/>
          <p:cNvSpPr>
            <a:spLocks noChangeShapeType="1"/>
          </p:cNvSpPr>
          <p:nvPr/>
        </p:nvSpPr>
        <p:spPr bwMode="auto">
          <a:xfrm>
            <a:off x="5959475" y="1954213"/>
            <a:ext cx="1588" cy="3608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22" name="Line 18"/>
          <p:cNvSpPr>
            <a:spLocks noChangeShapeType="1"/>
          </p:cNvSpPr>
          <p:nvPr/>
        </p:nvSpPr>
        <p:spPr bwMode="auto">
          <a:xfrm>
            <a:off x="3154363" y="55356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03923" name="Text Box 19"/>
          <p:cNvSpPr txBox="1">
            <a:spLocks noChangeArrowheads="1"/>
          </p:cNvSpPr>
          <p:nvPr/>
        </p:nvSpPr>
        <p:spPr bwMode="auto">
          <a:xfrm>
            <a:off x="2925763" y="5611813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>
                <a:latin typeface="Arial" charset="0"/>
              </a:rPr>
              <a:t>1.0</a:t>
            </a:r>
          </a:p>
        </p:txBody>
      </p:sp>
      <p:sp>
        <p:nvSpPr>
          <p:cNvPr id="1403924" name="Text Box 20"/>
          <p:cNvSpPr txBox="1">
            <a:spLocks noChangeArrowheads="1"/>
          </p:cNvSpPr>
          <p:nvPr/>
        </p:nvSpPr>
        <p:spPr bwMode="auto">
          <a:xfrm>
            <a:off x="4830763" y="5611813"/>
            <a:ext cx="53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>
                <a:latin typeface="Arial" charset="0"/>
              </a:rPr>
              <a:t>2.0</a:t>
            </a:r>
          </a:p>
        </p:txBody>
      </p:sp>
      <p:sp>
        <p:nvSpPr>
          <p:cNvPr id="1403925" name="Line 21"/>
          <p:cNvSpPr>
            <a:spLocks noChangeShapeType="1"/>
          </p:cNvSpPr>
          <p:nvPr/>
        </p:nvSpPr>
        <p:spPr bwMode="auto">
          <a:xfrm>
            <a:off x="5059363" y="55356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03926" name="Line 22"/>
          <p:cNvSpPr>
            <a:spLocks noChangeShapeType="1"/>
          </p:cNvSpPr>
          <p:nvPr/>
        </p:nvSpPr>
        <p:spPr bwMode="auto">
          <a:xfrm>
            <a:off x="1096963" y="3097213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03927" name="Text Box 23"/>
          <p:cNvSpPr txBox="1">
            <a:spLocks noChangeArrowheads="1"/>
          </p:cNvSpPr>
          <p:nvPr/>
        </p:nvSpPr>
        <p:spPr bwMode="auto">
          <a:xfrm>
            <a:off x="715963" y="2944813"/>
            <a:ext cx="53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>
                <a:latin typeface="Arial" charset="0"/>
              </a:rPr>
              <a:t>50</a:t>
            </a:r>
          </a:p>
        </p:txBody>
      </p:sp>
      <p:sp>
        <p:nvSpPr>
          <p:cNvPr id="1403928" name="Line 24"/>
          <p:cNvSpPr>
            <a:spLocks noChangeShapeType="1"/>
          </p:cNvSpPr>
          <p:nvPr/>
        </p:nvSpPr>
        <p:spPr bwMode="auto">
          <a:xfrm>
            <a:off x="1217613" y="55356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03929" name="Text Box 25"/>
          <p:cNvSpPr txBox="1">
            <a:spLocks noChangeArrowheads="1"/>
          </p:cNvSpPr>
          <p:nvPr/>
        </p:nvSpPr>
        <p:spPr bwMode="auto">
          <a:xfrm>
            <a:off x="1096963" y="5611813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>
                <a:latin typeface="Arial" charset="0"/>
              </a:rPr>
              <a:t>0</a:t>
            </a:r>
          </a:p>
        </p:txBody>
      </p:sp>
      <p:sp>
        <p:nvSpPr>
          <p:cNvPr id="1403930" name="Line 26"/>
          <p:cNvSpPr>
            <a:spLocks noChangeShapeType="1"/>
          </p:cNvSpPr>
          <p:nvPr/>
        </p:nvSpPr>
        <p:spPr bwMode="auto">
          <a:xfrm>
            <a:off x="1111250" y="5564188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03931" name="Text Box 27"/>
          <p:cNvSpPr txBox="1">
            <a:spLocks noChangeArrowheads="1"/>
          </p:cNvSpPr>
          <p:nvPr/>
        </p:nvSpPr>
        <p:spPr bwMode="auto">
          <a:xfrm>
            <a:off x="868363" y="5383213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>
                <a:latin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13646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Folie </a:t>
            </a:r>
            <a:fld id="{7C81EE49-2216-4874-BEFF-30CC5C2243AF}" type="slidenum">
              <a:rPr lang="de-DE"/>
              <a:pPr/>
              <a:t>55</a:t>
            </a:fld>
            <a:r>
              <a:rPr lang="de-DE"/>
              <a:t> &gt; DLR_School_Lab Oberpfaffenhofen &gt; D. Hausamann</a:t>
            </a:r>
          </a:p>
        </p:txBody>
      </p:sp>
      <p:sp>
        <p:nvSpPr>
          <p:cNvPr id="140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0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02884" name="Picture 4" descr="DSCF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7088" cy="728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536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210" name="Rectangle 2"/>
          <p:cNvSpPr>
            <a:spLocks noChangeArrowheads="1"/>
          </p:cNvSpPr>
          <p:nvPr/>
        </p:nvSpPr>
        <p:spPr bwMode="auto">
          <a:xfrm>
            <a:off x="0" y="0"/>
            <a:ext cx="9288463" cy="6910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014211" name="Group 3"/>
          <p:cNvGrpSpPr>
            <a:grpSpLocks/>
          </p:cNvGrpSpPr>
          <p:nvPr/>
        </p:nvGrpSpPr>
        <p:grpSpPr bwMode="auto">
          <a:xfrm>
            <a:off x="0" y="0"/>
            <a:ext cx="9248775" cy="6886575"/>
            <a:chOff x="-13" y="0"/>
            <a:chExt cx="5826" cy="4338"/>
          </a:xfrm>
        </p:grpSpPr>
        <p:pic>
          <p:nvPicPr>
            <p:cNvPr id="20142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3181"/>
              <a:ext cx="143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1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" y="0"/>
              <a:ext cx="1487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14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" y="3181"/>
              <a:ext cx="1258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15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0"/>
              <a:ext cx="1111" cy="1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16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81"/>
              <a:ext cx="109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1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3182"/>
              <a:ext cx="1002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18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" y="1570"/>
              <a:ext cx="1424" cy="1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1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" y="1520"/>
              <a:ext cx="1424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20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0"/>
              <a:ext cx="1013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21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" y="0"/>
              <a:ext cx="1489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14222" name="Text Box 14"/>
            <p:cNvSpPr txBox="1">
              <a:spLocks noChangeArrowheads="1"/>
            </p:cNvSpPr>
            <p:nvPr/>
          </p:nvSpPr>
          <p:spPr bwMode="auto">
            <a:xfrm>
              <a:off x="45" y="840"/>
              <a:ext cx="3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MF</a:t>
              </a:r>
            </a:p>
          </p:txBody>
        </p:sp>
        <p:sp>
          <p:nvSpPr>
            <p:cNvPr id="2014223" name="Text Box 15"/>
            <p:cNvSpPr txBox="1">
              <a:spLocks noChangeArrowheads="1"/>
            </p:cNvSpPr>
            <p:nvPr/>
          </p:nvSpPr>
          <p:spPr bwMode="auto">
            <a:xfrm>
              <a:off x="2744" y="794"/>
              <a:ext cx="3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pPr algn="r"/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PA</a:t>
              </a:r>
            </a:p>
          </p:txBody>
        </p:sp>
        <p:sp>
          <p:nvSpPr>
            <p:cNvPr id="2014224" name="Text Box 16"/>
            <p:cNvSpPr txBox="1">
              <a:spLocks noChangeArrowheads="1"/>
            </p:cNvSpPr>
            <p:nvPr/>
          </p:nvSpPr>
          <p:spPr bwMode="auto">
            <a:xfrm>
              <a:off x="5366" y="794"/>
              <a:ext cx="3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HR</a:t>
              </a:r>
            </a:p>
          </p:txBody>
        </p:sp>
        <p:sp>
          <p:nvSpPr>
            <p:cNvPr id="2014225" name="Text Box 17"/>
            <p:cNvSpPr txBox="1">
              <a:spLocks noChangeArrowheads="1"/>
            </p:cNvSpPr>
            <p:nvPr/>
          </p:nvSpPr>
          <p:spPr bwMode="auto">
            <a:xfrm>
              <a:off x="113" y="2321"/>
              <a:ext cx="3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RB</a:t>
              </a:r>
            </a:p>
          </p:txBody>
        </p:sp>
        <p:sp>
          <p:nvSpPr>
            <p:cNvPr id="2014226" name="Text Box 18"/>
            <p:cNvSpPr txBox="1">
              <a:spLocks noChangeArrowheads="1"/>
            </p:cNvSpPr>
            <p:nvPr/>
          </p:nvSpPr>
          <p:spPr bwMode="auto">
            <a:xfrm>
              <a:off x="5454" y="2291"/>
              <a:ext cx="3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FB</a:t>
              </a:r>
            </a:p>
          </p:txBody>
        </p:sp>
        <p:sp>
          <p:nvSpPr>
            <p:cNvPr id="2014227" name="Text Box 19"/>
            <p:cNvSpPr txBox="1">
              <a:spLocks noChangeArrowheads="1"/>
            </p:cNvSpPr>
            <p:nvPr/>
          </p:nvSpPr>
          <p:spPr bwMode="auto">
            <a:xfrm>
              <a:off x="839" y="4027"/>
              <a:ext cx="4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DFD</a:t>
              </a:r>
            </a:p>
          </p:txBody>
        </p:sp>
        <p:sp>
          <p:nvSpPr>
            <p:cNvPr id="2014228" name="Text Box 20"/>
            <p:cNvSpPr txBox="1">
              <a:spLocks noChangeArrowheads="1"/>
            </p:cNvSpPr>
            <p:nvPr/>
          </p:nvSpPr>
          <p:spPr bwMode="auto">
            <a:xfrm>
              <a:off x="2724" y="4027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KN</a:t>
              </a:r>
            </a:p>
          </p:txBody>
        </p:sp>
        <p:grpSp>
          <p:nvGrpSpPr>
            <p:cNvPr id="2014229" name="Group 21"/>
            <p:cNvGrpSpPr>
              <a:grpSpLocks noChangeAspect="1"/>
            </p:cNvGrpSpPr>
            <p:nvPr/>
          </p:nvGrpSpPr>
          <p:grpSpPr bwMode="auto">
            <a:xfrm>
              <a:off x="4865" y="3181"/>
              <a:ext cx="941" cy="1156"/>
              <a:chOff x="1976" y="1053"/>
              <a:chExt cx="1807" cy="2219"/>
            </a:xfrm>
          </p:grpSpPr>
          <p:pic>
            <p:nvPicPr>
              <p:cNvPr id="2014230" name="Picture 2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6" y="1053"/>
                <a:ext cx="1807" cy="2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14231" name="Picture 2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" y="1117"/>
                <a:ext cx="873" cy="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14232" name="Text Box 24"/>
            <p:cNvSpPr txBox="1">
              <a:spLocks noChangeArrowheads="1"/>
            </p:cNvSpPr>
            <p:nvPr/>
          </p:nvSpPr>
          <p:spPr bwMode="auto">
            <a:xfrm>
              <a:off x="4689" y="4027"/>
              <a:ext cx="4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RM</a:t>
              </a:r>
            </a:p>
          </p:txBody>
        </p:sp>
      </p:grpSp>
      <p:sp>
        <p:nvSpPr>
          <p:cNvPr id="2014233" name="Oval 25"/>
          <p:cNvSpPr>
            <a:spLocks noChangeArrowheads="1"/>
          </p:cNvSpPr>
          <p:nvPr/>
        </p:nvSpPr>
        <p:spPr bwMode="auto">
          <a:xfrm>
            <a:off x="2339975" y="1916113"/>
            <a:ext cx="4464050" cy="3025775"/>
          </a:xfrm>
          <a:prstGeom prst="ellipse">
            <a:avLst/>
          </a:prstGeom>
          <a:gradFill rotWithShape="1">
            <a:gsLst>
              <a:gs pos="0">
                <a:srgbClr val="000099">
                  <a:gamma/>
                  <a:shade val="46275"/>
                  <a:invGamma/>
                </a:srgbClr>
              </a:gs>
              <a:gs pos="5000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7" rIns="91432" bIns="45717" anchor="ctr"/>
          <a:lstStyle/>
          <a:p>
            <a:pPr algn="ctr"/>
            <a:endParaRPr lang="de-DE" sz="3200" b="1">
              <a:solidFill>
                <a:srgbClr val="FFFF00"/>
              </a:solidFill>
              <a:latin typeface="Frutiger 45 Light" pitchFamily="34" charset="0"/>
            </a:endParaRPr>
          </a:p>
          <a:p>
            <a:pPr algn="ctr"/>
            <a:r>
              <a:rPr lang="de-DE" sz="3600" b="1">
                <a:solidFill>
                  <a:srgbClr val="FFFF00"/>
                </a:solidFill>
                <a:latin typeface="Frutiger 45 Light" pitchFamily="34" charset="0"/>
              </a:rPr>
              <a:t>DLR_School_Lab</a:t>
            </a:r>
          </a:p>
          <a:p>
            <a:pPr algn="ctr"/>
            <a:r>
              <a:rPr lang="de-DE" b="1">
                <a:solidFill>
                  <a:srgbClr val="FFFF00"/>
                </a:solidFill>
                <a:latin typeface="Frutiger 45 Light" pitchFamily="34" charset="0"/>
              </a:rPr>
              <a:t>Oberpfaffenhofen</a:t>
            </a:r>
            <a:r>
              <a:rPr lang="de-DE" b="1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de-DE" sz="2000" b="1">
                <a:solidFill>
                  <a:srgbClr val="FFFF00"/>
                </a:solidFill>
                <a:latin typeface="Frutiger 45 Light" pitchFamily="34" charset="0"/>
              </a:rPr>
              <a:t> </a:t>
            </a:r>
          </a:p>
          <a:p>
            <a:pPr algn="ctr"/>
            <a:endParaRPr lang="de-DE" b="1">
              <a:solidFill>
                <a:srgbClr val="FFFF00"/>
              </a:solidFill>
            </a:endParaRPr>
          </a:p>
        </p:txBody>
      </p:sp>
      <p:sp>
        <p:nvSpPr>
          <p:cNvPr id="2014234" name="AutoShape 26"/>
          <p:cNvSpPr>
            <a:spLocks noChangeArrowheads="1"/>
          </p:cNvSpPr>
          <p:nvPr/>
        </p:nvSpPr>
        <p:spPr bwMode="auto">
          <a:xfrm rot="-8134406">
            <a:off x="6156325" y="1557338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35" name="AutoShape 27"/>
          <p:cNvSpPr>
            <a:spLocks noChangeArrowheads="1"/>
          </p:cNvSpPr>
          <p:nvPr/>
        </p:nvSpPr>
        <p:spPr bwMode="auto">
          <a:xfrm rot="-2734406">
            <a:off x="2395538" y="15716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36" name="AutoShape 28"/>
          <p:cNvSpPr>
            <a:spLocks noChangeArrowheads="1"/>
          </p:cNvSpPr>
          <p:nvPr/>
        </p:nvSpPr>
        <p:spPr bwMode="auto">
          <a:xfrm rot="-8134406">
            <a:off x="1684338" y="3652838"/>
            <a:ext cx="576262" cy="1693862"/>
          </a:xfrm>
          <a:prstGeom prst="upDownArrow">
            <a:avLst>
              <a:gd name="adj1" fmla="val 50000"/>
              <a:gd name="adj2" fmla="val 58788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37" name="AutoShape 29"/>
          <p:cNvSpPr>
            <a:spLocks noChangeArrowheads="1"/>
          </p:cNvSpPr>
          <p:nvPr/>
        </p:nvSpPr>
        <p:spPr bwMode="auto">
          <a:xfrm rot="10800000">
            <a:off x="4251325" y="4500563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38" name="AutoShape 30"/>
          <p:cNvSpPr>
            <a:spLocks noChangeArrowheads="1"/>
          </p:cNvSpPr>
          <p:nvPr/>
        </p:nvSpPr>
        <p:spPr bwMode="auto">
          <a:xfrm rot="10800000">
            <a:off x="3635375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39" name="AutoShape 31"/>
          <p:cNvSpPr>
            <a:spLocks noChangeArrowheads="1"/>
          </p:cNvSpPr>
          <p:nvPr/>
        </p:nvSpPr>
        <p:spPr bwMode="auto">
          <a:xfrm rot="10800000">
            <a:off x="5003800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40" name="AutoShape 32"/>
          <p:cNvSpPr>
            <a:spLocks noChangeArrowheads="1"/>
          </p:cNvSpPr>
          <p:nvPr/>
        </p:nvSpPr>
        <p:spPr bwMode="auto">
          <a:xfrm rot="-2734406">
            <a:off x="5708650" y="4164013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41" name="AutoShape 33"/>
          <p:cNvSpPr>
            <a:spLocks noChangeArrowheads="1"/>
          </p:cNvSpPr>
          <p:nvPr/>
        </p:nvSpPr>
        <p:spPr bwMode="auto">
          <a:xfrm rot="-2734406">
            <a:off x="6685757" y="3752056"/>
            <a:ext cx="576262" cy="1590675"/>
          </a:xfrm>
          <a:prstGeom prst="upDownArrow">
            <a:avLst>
              <a:gd name="adj1" fmla="val 50000"/>
              <a:gd name="adj2" fmla="val 5520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42" name="AutoShape 34"/>
          <p:cNvSpPr>
            <a:spLocks noChangeArrowheads="1"/>
          </p:cNvSpPr>
          <p:nvPr/>
        </p:nvSpPr>
        <p:spPr bwMode="auto">
          <a:xfrm rot="-8134406">
            <a:off x="2843213" y="41497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43" name="AutoShape 35"/>
          <p:cNvSpPr>
            <a:spLocks noChangeArrowheads="1"/>
          </p:cNvSpPr>
          <p:nvPr/>
        </p:nvSpPr>
        <p:spPr bwMode="auto">
          <a:xfrm rot="5400000">
            <a:off x="1907381" y="2851944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44" name="AutoShape 36"/>
          <p:cNvSpPr>
            <a:spLocks noChangeArrowheads="1"/>
          </p:cNvSpPr>
          <p:nvPr/>
        </p:nvSpPr>
        <p:spPr bwMode="auto">
          <a:xfrm rot="5400000">
            <a:off x="6731794" y="3140869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45" name="AutoShape 37"/>
          <p:cNvSpPr>
            <a:spLocks noChangeArrowheads="1"/>
          </p:cNvSpPr>
          <p:nvPr/>
        </p:nvSpPr>
        <p:spPr bwMode="auto">
          <a:xfrm rot="-8134406">
            <a:off x="1692275" y="3500438"/>
            <a:ext cx="576263" cy="1879600"/>
          </a:xfrm>
          <a:prstGeom prst="upDownArrow">
            <a:avLst>
              <a:gd name="adj1" fmla="val 50000"/>
              <a:gd name="adj2" fmla="val 6523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014246" name="Picture 3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628775"/>
            <a:ext cx="4783137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4247" name="Rectangle 39"/>
          <p:cNvSpPr>
            <a:spLocks noChangeArrowheads="1"/>
          </p:cNvSpPr>
          <p:nvPr/>
        </p:nvSpPr>
        <p:spPr bwMode="auto">
          <a:xfrm>
            <a:off x="2555875" y="2696762"/>
            <a:ext cx="2379161" cy="1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7" rIns="91432" bIns="45717">
            <a:spAutoFit/>
          </a:bodyPr>
          <a:lstStyle/>
          <a:p>
            <a:pPr>
              <a:buNone/>
            </a:pPr>
            <a:r>
              <a:rPr lang="de-DE" sz="4400" b="1" dirty="0" smtClean="0">
                <a:solidFill>
                  <a:schemeClr val="bg1"/>
                </a:solidFill>
                <a:latin typeface="Frutiger 45 Light" pitchFamily="34" charset="0"/>
              </a:rPr>
              <a:t>EO</a:t>
            </a:r>
            <a:endParaRPr lang="de-DE" sz="4400" b="1" dirty="0">
              <a:solidFill>
                <a:schemeClr val="bg1"/>
              </a:solidFill>
              <a:latin typeface="Frutiger 45 Light" pitchFamily="34" charset="0"/>
            </a:endParaRPr>
          </a:p>
          <a:p>
            <a:pPr>
              <a:buNone/>
            </a:pPr>
            <a:endParaRPr lang="de-DE" sz="4400" b="1" dirty="0" smtClean="0">
              <a:solidFill>
                <a:schemeClr val="bg1"/>
              </a:solidFill>
              <a:latin typeface="Frutiger 45 Light" pitchFamily="34" charset="0"/>
            </a:endParaRPr>
          </a:p>
          <a:p>
            <a:pPr>
              <a:buNone/>
            </a:pPr>
            <a:r>
              <a:rPr lang="de-DE" sz="4400" b="1" dirty="0" smtClean="0">
                <a:solidFill>
                  <a:schemeClr val="bg1"/>
                </a:solidFill>
                <a:latin typeface="Frutiger 45 Light" pitchFamily="34" charset="0"/>
              </a:rPr>
              <a:t>Data</a:t>
            </a:r>
          </a:p>
          <a:p>
            <a:pPr>
              <a:buNone/>
            </a:pPr>
            <a:endParaRPr lang="de-DE" sz="4400" b="1" dirty="0">
              <a:solidFill>
                <a:schemeClr val="bg1"/>
              </a:solidFill>
              <a:latin typeface="Frutiger 45 Light" pitchFamily="34" charset="0"/>
            </a:endParaRPr>
          </a:p>
          <a:p>
            <a:pPr>
              <a:buNone/>
            </a:pPr>
            <a:r>
              <a:rPr lang="de-DE" sz="4400" b="1" dirty="0" smtClean="0">
                <a:solidFill>
                  <a:schemeClr val="bg1"/>
                </a:solidFill>
                <a:latin typeface="Frutiger 45 Light" pitchFamily="34" charset="0"/>
              </a:rPr>
              <a:t>Analysis</a:t>
            </a:r>
            <a:endParaRPr lang="de-DE" sz="4400" b="1" dirty="0">
              <a:solidFill>
                <a:schemeClr val="bg1"/>
              </a:solidFill>
              <a:latin typeface="Frutiger 45 Light" pitchFamily="34" charset="0"/>
            </a:endParaRPr>
          </a:p>
        </p:txBody>
      </p:sp>
      <p:sp>
        <p:nvSpPr>
          <p:cNvPr id="2014248" name="AutoShape 40"/>
          <p:cNvSpPr>
            <a:spLocks noChangeArrowheads="1"/>
          </p:cNvSpPr>
          <p:nvPr/>
        </p:nvSpPr>
        <p:spPr bwMode="auto">
          <a:xfrm rot="-8039417">
            <a:off x="2823369" y="4529931"/>
            <a:ext cx="730250" cy="1265238"/>
          </a:xfrm>
          <a:prstGeom prst="upDownArrow">
            <a:avLst>
              <a:gd name="adj1" fmla="val 50000"/>
              <a:gd name="adj2" fmla="val 34652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783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Meteosat_breit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75"/>
            <a:ext cx="91440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>
                <a:solidFill>
                  <a:srgbClr val="FFCC00"/>
                </a:solidFill>
              </a:rPr>
              <a:t>Meteosat-VISSR, ca. 10 x 10 km, alle 30 Minuten</a:t>
            </a:r>
          </a:p>
        </p:txBody>
      </p:sp>
      <p:pic>
        <p:nvPicPr>
          <p:cNvPr id="219140" name="Picture 4" descr="Meteosat_5s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658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AVHRR_5s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22539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Landsat-5seen"/>
          <p:cNvPicPr>
            <a:picLocks noChangeAspect="1" noChangeArrowheads="1"/>
          </p:cNvPicPr>
          <p:nvPr/>
        </p:nvPicPr>
        <p:blipFill>
          <a:blip r:embed="rId3">
            <a:lum bright="18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07826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Financing of DLR and research funding 2012 (planned)</a:t>
            </a:r>
            <a:endParaRPr lang="de-DE" b="0" smtClean="0"/>
          </a:p>
        </p:txBody>
      </p:sp>
      <p:graphicFrame>
        <p:nvGraphicFramePr>
          <p:cNvPr id="29699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989013" y="1922463"/>
          <a:ext cx="7904162" cy="417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Diagramm" r:id="rId3" imgW="7905711" imgH="4172085" progId="MSGraph.Chart.8">
                  <p:embed followColorScheme="full"/>
                </p:oleObj>
              </mc:Choice>
              <mc:Fallback>
                <p:oleObj name="Diagramm" r:id="rId3" imgW="7905711" imgH="417208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13" y="1922463"/>
                        <a:ext cx="7904162" cy="417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1049338" y="1905000"/>
            <a:ext cx="7772400" cy="152400"/>
            <a:chOff x="624" y="1200"/>
            <a:chExt cx="4896" cy="96"/>
          </a:xfrm>
        </p:grpSpPr>
        <p:sp>
          <p:nvSpPr>
            <p:cNvPr id="29706" name="Line 5"/>
            <p:cNvSpPr>
              <a:spLocks noChangeShapeType="1"/>
            </p:cNvSpPr>
            <p:nvPr/>
          </p:nvSpPr>
          <p:spPr bwMode="auto">
            <a:xfrm>
              <a:off x="624" y="1200"/>
              <a:ext cx="48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707" name="Line 6"/>
            <p:cNvSpPr>
              <a:spLocks noChangeShapeType="1"/>
            </p:cNvSpPr>
            <p:nvPr/>
          </p:nvSpPr>
          <p:spPr bwMode="auto">
            <a:xfrm flipH="1">
              <a:off x="624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708" name="Line 7"/>
            <p:cNvSpPr>
              <a:spLocks noChangeShapeType="1"/>
            </p:cNvSpPr>
            <p:nvPr/>
          </p:nvSpPr>
          <p:spPr bwMode="auto">
            <a:xfrm flipH="1">
              <a:off x="5520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9701" name="Group 8"/>
          <p:cNvGrpSpPr>
            <a:grpSpLocks/>
          </p:cNvGrpSpPr>
          <p:nvPr/>
        </p:nvGrpSpPr>
        <p:grpSpPr bwMode="auto">
          <a:xfrm rot="10800000">
            <a:off x="1049338" y="5943600"/>
            <a:ext cx="7772400" cy="152400"/>
            <a:chOff x="624" y="1200"/>
            <a:chExt cx="4896" cy="96"/>
          </a:xfrm>
        </p:grpSpPr>
        <p:sp>
          <p:nvSpPr>
            <p:cNvPr id="29703" name="Line 9"/>
            <p:cNvSpPr>
              <a:spLocks noChangeShapeType="1"/>
            </p:cNvSpPr>
            <p:nvPr/>
          </p:nvSpPr>
          <p:spPr bwMode="auto">
            <a:xfrm>
              <a:off x="624" y="1200"/>
              <a:ext cx="48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704" name="Line 10"/>
            <p:cNvSpPr>
              <a:spLocks noChangeShapeType="1"/>
            </p:cNvSpPr>
            <p:nvPr/>
          </p:nvSpPr>
          <p:spPr bwMode="auto">
            <a:xfrm flipH="1">
              <a:off x="624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705" name="Line 11"/>
            <p:cNvSpPr>
              <a:spLocks noChangeShapeType="1"/>
            </p:cNvSpPr>
            <p:nvPr/>
          </p:nvSpPr>
          <p:spPr bwMode="auto">
            <a:xfrm flipH="1">
              <a:off x="5520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352748" y="5949280"/>
            <a:ext cx="2667718" cy="37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9" charset="-128"/>
              </a:defRPr>
            </a:lvl9pPr>
          </a:lstStyle>
          <a:p>
            <a:pPr algn="l" eaLnBrk="1" hangingPunct="1">
              <a:buNone/>
            </a:pPr>
            <a:r>
              <a:rPr lang="de-DE" sz="1200" dirty="0" err="1"/>
              <a:t>without</a:t>
            </a:r>
            <a:r>
              <a:rPr lang="de-DE" sz="1200" dirty="0"/>
              <a:t> </a:t>
            </a:r>
            <a:r>
              <a:rPr lang="de-DE" sz="1200" dirty="0" err="1"/>
              <a:t>settlement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cross-financing</a:t>
            </a:r>
            <a:endParaRPr lang="de-DE" sz="1200" dirty="0"/>
          </a:p>
        </p:txBody>
      </p:sp>
      <p:sp>
        <p:nvSpPr>
          <p:cNvPr id="14" name="Fußzeilenplatzhalter 1"/>
          <p:cNvSpPr txBox="1">
            <a:spLocks/>
          </p:cNvSpPr>
          <p:nvPr/>
        </p:nvSpPr>
        <p:spPr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</a:defRPr>
            </a:lvl1pPr>
          </a:lstStyle>
          <a:p>
            <a:r>
              <a:rPr lang="de-DE" dirty="0"/>
              <a:t>&gt; Standard </a:t>
            </a:r>
            <a:r>
              <a:rPr lang="de-DE" dirty="0" err="1"/>
              <a:t>presentation</a:t>
            </a:r>
            <a:r>
              <a:rPr lang="de-DE" dirty="0"/>
              <a:t> &gt; Jan. 2012</a:t>
            </a:r>
          </a:p>
        </p:txBody>
      </p:sp>
      <p:sp>
        <p:nvSpPr>
          <p:cNvPr id="15" name="Foliennummernplatzhalter 2"/>
          <p:cNvSpPr txBox="1">
            <a:spLocks/>
          </p:cNvSpPr>
          <p:nvPr/>
        </p:nvSpPr>
        <p:spPr>
          <a:xfrm>
            <a:off x="1143000" y="122238"/>
            <a:ext cx="12303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</a:defRPr>
            </a:lvl1pPr>
          </a:lstStyle>
          <a:p>
            <a:r>
              <a:rPr lang="de-DE" dirty="0"/>
              <a:t>www.DLR.de  •  Chart </a:t>
            </a:r>
            <a:fld id="{3506621A-C0A4-4A0C-B85C-C8F5CD15F720}" type="slidenum">
              <a:rPr lang="de-DE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682459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922" name="Text Box 2"/>
          <p:cNvSpPr txBox="1">
            <a:spLocks noChangeArrowheads="1"/>
          </p:cNvSpPr>
          <p:nvPr/>
        </p:nvSpPr>
        <p:spPr bwMode="auto">
          <a:xfrm>
            <a:off x="844550" y="5716588"/>
            <a:ext cx="7596188" cy="38312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 algn="ctr" eaLnBrk="0" hangingPunct="0">
              <a:spcBef>
                <a:spcPct val="50000"/>
              </a:spcBef>
              <a:buNone/>
            </a:pPr>
            <a:r>
              <a:rPr lang="de-DE" sz="1400" dirty="0">
                <a:latin typeface="Arial" charset="0"/>
              </a:rPr>
              <a:t>Gesellschaft für ökologische Forschung, Wolfgang </a:t>
            </a:r>
            <a:r>
              <a:rPr lang="de-DE" sz="1400" dirty="0" err="1">
                <a:latin typeface="Arial" charset="0"/>
              </a:rPr>
              <a:t>Zängl</a:t>
            </a:r>
            <a:r>
              <a:rPr lang="de-DE" sz="1400" dirty="0">
                <a:latin typeface="Arial" charset="0"/>
              </a:rPr>
              <a:t>, http://www.gletscherarchiv.de</a:t>
            </a:r>
          </a:p>
        </p:txBody>
      </p:sp>
      <p:pic>
        <p:nvPicPr>
          <p:cNvPr id="1489923" name="Picture 3" descr="11-202006a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338388"/>
            <a:ext cx="4322763" cy="311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9924" name="Picture 4" descr="11-202006d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2338388"/>
            <a:ext cx="4270375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9925" name="Rectangle 5"/>
          <p:cNvSpPr>
            <a:spLocks noChangeArrowheads="1"/>
          </p:cNvSpPr>
          <p:nvPr/>
        </p:nvSpPr>
        <p:spPr bwMode="auto">
          <a:xfrm>
            <a:off x="396875" y="392113"/>
            <a:ext cx="82899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E3F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521" tIns="34881" rIns="74521" bIns="34881" anchor="ctr"/>
          <a:lstStyle/>
          <a:p>
            <a:pPr>
              <a:lnSpc>
                <a:spcPts val="2900"/>
              </a:lnSpc>
              <a:buNone/>
            </a:pPr>
            <a:r>
              <a:rPr lang="de-DE" b="1" dirty="0" err="1" smtClean="0">
                <a:solidFill>
                  <a:srgbClr val="3919F9"/>
                </a:solidFill>
              </a:rPr>
              <a:t>Example</a:t>
            </a:r>
            <a:r>
              <a:rPr lang="de-DE" b="1" dirty="0" smtClean="0">
                <a:solidFill>
                  <a:srgbClr val="3919F9"/>
                </a:solidFill>
                <a:latin typeface="Arial" charset="0"/>
              </a:rPr>
              <a:t>: Glacier-Deterioration in </a:t>
            </a:r>
            <a:r>
              <a:rPr lang="de-DE" b="1" dirty="0" err="1" smtClean="0">
                <a:solidFill>
                  <a:srgbClr val="3919F9"/>
                </a:solidFill>
                <a:latin typeface="Arial" charset="0"/>
              </a:rPr>
              <a:t>the</a:t>
            </a:r>
            <a:r>
              <a:rPr lang="de-DE" b="1" dirty="0" smtClean="0">
                <a:solidFill>
                  <a:srgbClr val="3919F9"/>
                </a:solidFill>
                <a:latin typeface="Arial" charset="0"/>
              </a:rPr>
              <a:t> Alps</a:t>
            </a:r>
            <a:endParaRPr lang="de-DE" b="1" dirty="0">
              <a:solidFill>
                <a:srgbClr val="454545"/>
              </a:solidFill>
              <a:latin typeface="Arial" charset="0"/>
            </a:endParaRPr>
          </a:p>
        </p:txBody>
      </p:sp>
      <p:sp>
        <p:nvSpPr>
          <p:cNvPr id="1489926" name="Text Box 6"/>
          <p:cNvSpPr txBox="1">
            <a:spLocks noChangeArrowheads="1"/>
          </p:cNvSpPr>
          <p:nvPr/>
        </p:nvSpPr>
        <p:spPr bwMode="auto">
          <a:xfrm>
            <a:off x="396875" y="1090613"/>
            <a:ext cx="828992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None/>
            </a:pPr>
            <a:r>
              <a:rPr lang="de-DE" sz="2200" b="1" dirty="0" smtClean="0">
                <a:solidFill>
                  <a:schemeClr val="hlink"/>
                </a:solidFill>
              </a:rPr>
              <a:t>Location: </a:t>
            </a:r>
            <a:r>
              <a:rPr lang="de-DE" sz="2200" b="1" dirty="0" err="1" smtClean="0">
                <a:solidFill>
                  <a:schemeClr val="hlink"/>
                </a:solidFill>
                <a:latin typeface="Arial" charset="0"/>
              </a:rPr>
              <a:t>Pasterzenzunge</a:t>
            </a:r>
            <a:r>
              <a:rPr lang="de-DE" sz="2200" b="1" dirty="0">
                <a:solidFill>
                  <a:schemeClr val="hlink"/>
                </a:solidFill>
              </a:rPr>
              <a:t>/</a:t>
            </a:r>
            <a:r>
              <a:rPr lang="de-DE" sz="2200" b="1" dirty="0" smtClean="0">
                <a:solidFill>
                  <a:schemeClr val="hlink"/>
                </a:solidFill>
                <a:latin typeface="Arial" charset="0"/>
              </a:rPr>
              <a:t>Großglockner </a:t>
            </a:r>
            <a:r>
              <a:rPr lang="de-DE" sz="2200" b="1" dirty="0">
                <a:solidFill>
                  <a:schemeClr val="hlink"/>
                </a:solidFill>
                <a:latin typeface="Arial" charset="0"/>
              </a:rPr>
              <a:t>(3798 m)</a:t>
            </a:r>
            <a:endParaRPr lang="de-DE" sz="2200" b="1" dirty="0">
              <a:latin typeface="Arial" charset="0"/>
            </a:endParaRPr>
          </a:p>
        </p:txBody>
      </p:sp>
      <p:sp>
        <p:nvSpPr>
          <p:cNvPr id="1489927" name="Text Box 7"/>
          <p:cNvSpPr txBox="1">
            <a:spLocks noChangeArrowheads="1"/>
          </p:cNvSpPr>
          <p:nvPr/>
        </p:nvSpPr>
        <p:spPr bwMode="auto">
          <a:xfrm>
            <a:off x="180975" y="1771650"/>
            <a:ext cx="4322763" cy="425632"/>
          </a:xfrm>
          <a:prstGeom prst="rect">
            <a:avLst/>
          </a:prstGeom>
          <a:solidFill>
            <a:srgbClr val="BEE1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 algn="ctr" eaLnBrk="0" hangingPunct="0">
              <a:spcBef>
                <a:spcPct val="50000"/>
              </a:spcBef>
              <a:buNone/>
            </a:pPr>
            <a:r>
              <a:rPr lang="de-DE" dirty="0" err="1" smtClean="0"/>
              <a:t>around</a:t>
            </a:r>
            <a:r>
              <a:rPr lang="de-DE" sz="1800" dirty="0" smtClean="0">
                <a:latin typeface="Arial" charset="0"/>
              </a:rPr>
              <a:t> </a:t>
            </a:r>
            <a:r>
              <a:rPr lang="de-DE" sz="1800" dirty="0">
                <a:latin typeface="Arial" charset="0"/>
              </a:rPr>
              <a:t>1900</a:t>
            </a:r>
            <a:endParaRPr lang="de-DE" sz="1800" baseline="-25000" dirty="0">
              <a:latin typeface="Arial" charset="0"/>
            </a:endParaRPr>
          </a:p>
        </p:txBody>
      </p:sp>
      <p:sp>
        <p:nvSpPr>
          <p:cNvPr id="1489928" name="Text Box 8"/>
          <p:cNvSpPr txBox="1">
            <a:spLocks noChangeArrowheads="1"/>
          </p:cNvSpPr>
          <p:nvPr/>
        </p:nvSpPr>
        <p:spPr bwMode="auto">
          <a:xfrm>
            <a:off x="4662488" y="1771650"/>
            <a:ext cx="4321175" cy="394855"/>
          </a:xfrm>
          <a:prstGeom prst="rect">
            <a:avLst/>
          </a:prstGeom>
          <a:solidFill>
            <a:srgbClr val="BEE1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 algn="ctr" eaLnBrk="0" hangingPunct="0">
              <a:spcBef>
                <a:spcPct val="50000"/>
              </a:spcBef>
              <a:buNone/>
            </a:pPr>
            <a:r>
              <a:rPr lang="de-DE" sz="1800">
                <a:latin typeface="Arial" charset="0"/>
              </a:rPr>
              <a:t>2000</a:t>
            </a:r>
            <a:endParaRPr lang="de-DE" sz="1800" baseline="-25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660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DLR-SL\EO2010\LS_Alpen\2003\streched\2003_band_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1863" y="1493349"/>
            <a:ext cx="3608912" cy="2700000"/>
          </a:xfrm>
          <a:scene3d>
            <a:camera prst="perspectiveRight" fov="6000000"/>
            <a:lightRig rig="threePt" dir="t"/>
          </a:scene3d>
        </p:spPr>
      </p:pic>
      <p:pic>
        <p:nvPicPr>
          <p:cNvPr id="59395" name="Picture 3" descr="F:\DLR-SL\EO2010\LS_Alpen\2003\streched\2003_band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868" y="1865725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pic>
        <p:nvPicPr>
          <p:cNvPr id="59396" name="Picture 4" descr="F:\DLR-SL\EO2010\LS_Alpen\2003\streched\2003_band_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3121" y="2266977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pic>
        <p:nvPicPr>
          <p:cNvPr id="59397" name="Picture 5" descr="F:\DLR-SL\EO2010\LS_Alpen\2003\streched\2003_band_4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9499" y="2658604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pic>
        <p:nvPicPr>
          <p:cNvPr id="59398" name="Picture 6" descr="F:\DLR-SL\EO2010\LS_Alpen\2003\streched\2003_band_5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01064" y="3040606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pic>
        <p:nvPicPr>
          <p:cNvPr id="59399" name="Picture 7" descr="F:\DLR-SL\EO2010\LS_Alpen\2003\streched\2003_band_6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06692" y="3436296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pic>
        <p:nvPicPr>
          <p:cNvPr id="59400" name="Picture 8" descr="F:\DLR-SL\EO2010\LS_Alpen\2003\streched\2003_band_7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98632" y="3808673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sp>
        <p:nvSpPr>
          <p:cNvPr id="13" name="Textfeld 12"/>
          <p:cNvSpPr txBox="1"/>
          <p:nvPr/>
        </p:nvSpPr>
        <p:spPr>
          <a:xfrm>
            <a:off x="5072063" y="1258888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de-DE" sz="1600" dirty="0">
                <a:latin typeface="+mn-lt"/>
              </a:rPr>
              <a:t>band 1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580063" y="1647825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de-DE" sz="1600" dirty="0">
                <a:latin typeface="+mn-lt"/>
              </a:rPr>
              <a:t>band 2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086475" y="2039938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de-DE" sz="1600" dirty="0">
                <a:latin typeface="+mn-lt"/>
              </a:rPr>
              <a:t>band 3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581775" y="2432050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de-DE" sz="1600" dirty="0">
                <a:latin typeface="+mn-lt"/>
              </a:rPr>
              <a:t>band 4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077075" y="2811463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de-DE" sz="1600" dirty="0">
                <a:latin typeface="+mn-lt"/>
              </a:rPr>
              <a:t>band 5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591425" y="3209925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de-DE" sz="1600" dirty="0">
                <a:latin typeface="+mn-lt"/>
              </a:rPr>
              <a:t>band 6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8067675" y="3586163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de-DE" sz="1600" dirty="0">
                <a:latin typeface="+mn-lt"/>
              </a:rPr>
              <a:t>band 7</a:t>
            </a:r>
          </a:p>
        </p:txBody>
      </p:sp>
      <p:sp>
        <p:nvSpPr>
          <p:cNvPr id="5136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dirty="0" err="1" smtClean="0"/>
              <a:t>Satellite</a:t>
            </a:r>
            <a:r>
              <a:rPr lang="de-DE" sz="2400" b="1" dirty="0" smtClean="0"/>
              <a:t> Data: </a:t>
            </a:r>
            <a:r>
              <a:rPr lang="de-DE" sz="2400" b="1" dirty="0" err="1" smtClean="0"/>
              <a:t>Landsat</a:t>
            </a:r>
            <a:r>
              <a:rPr lang="de-DE" sz="2400" b="1" dirty="0" smtClean="0"/>
              <a:t> TM</a:t>
            </a:r>
            <a:br>
              <a:rPr lang="de-DE" sz="2400" b="1" dirty="0" smtClean="0"/>
            </a:br>
            <a:r>
              <a:rPr lang="de-DE" sz="2000" dirty="0" err="1" smtClean="0"/>
              <a:t>Available</a:t>
            </a:r>
            <a:r>
              <a:rPr lang="de-DE" sz="2000" dirty="0" smtClean="0"/>
              <a:t> </a:t>
            </a:r>
            <a:r>
              <a:rPr lang="de-DE" sz="2000" dirty="0" err="1" smtClean="0"/>
              <a:t>at</a:t>
            </a:r>
            <a:r>
              <a:rPr lang="de-DE" sz="2000" dirty="0" smtClean="0"/>
              <a:t> </a:t>
            </a:r>
            <a:r>
              <a:rPr lang="de-DE" sz="2000" dirty="0" err="1" smtClean="0"/>
              <a:t>Glovis</a:t>
            </a:r>
            <a:r>
              <a:rPr lang="de-DE" sz="2000" dirty="0" smtClean="0"/>
              <a:t> / USGS</a:t>
            </a:r>
            <a:br>
              <a:rPr lang="de-DE" sz="2000" dirty="0" smtClean="0"/>
            </a:b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297264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B2C574-8CA4-4107-BE1A-E1818A081195}" type="datetime1">
              <a:rPr lang="de-DE">
                <a:solidFill>
                  <a:srgbClr val="69696B"/>
                </a:solidFill>
              </a:rPr>
              <a:pPr eaLnBrk="1" hangingPunct="1"/>
              <a:t>28.02.2012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6147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Vortragstitel &gt;</a:t>
            </a:r>
          </a:p>
        </p:txBody>
      </p:sp>
      <p:sp>
        <p:nvSpPr>
          <p:cNvPr id="6148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448425"/>
            <a:ext cx="2133600" cy="14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Folie </a:t>
            </a:r>
            <a:fld id="{D29D9D36-3D82-4D3F-9C9F-4FE685D12D5A}" type="slidenum">
              <a:rPr lang="de-DE">
                <a:solidFill>
                  <a:srgbClr val="69696B"/>
                </a:solidFill>
              </a:rPr>
              <a:pPr eaLnBrk="1" hangingPunct="1"/>
              <a:t>62</a:t>
            </a:fld>
            <a:endParaRPr lang="de-DE">
              <a:solidFill>
                <a:srgbClr val="69696B"/>
              </a:solidFill>
            </a:endParaRPr>
          </a:p>
        </p:txBody>
      </p:sp>
      <p:pic>
        <p:nvPicPr>
          <p:cNvPr id="614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196975"/>
            <a:ext cx="6242050" cy="4670425"/>
          </a:xfrm>
          <a:noFill/>
        </p:spPr>
      </p:pic>
      <p:sp>
        <p:nvSpPr>
          <p:cNvPr id="6150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smtClean="0"/>
              <a:t>Ötztaler Alpes, Austria </a:t>
            </a:r>
            <a:br>
              <a:rPr lang="de-DE" sz="2400" b="1" smtClean="0"/>
            </a:br>
            <a:r>
              <a:rPr lang="de-DE" sz="2000" smtClean="0"/>
              <a:t>September 1986 </a:t>
            </a:r>
            <a:br>
              <a:rPr lang="de-DE" sz="2000" smtClean="0"/>
            </a:br>
            <a:endParaRPr lang="de-DE" sz="2400" smtClean="0"/>
          </a:p>
        </p:txBody>
      </p:sp>
      <p:sp>
        <p:nvSpPr>
          <p:cNvPr id="6151" name="Textfeld 13"/>
          <p:cNvSpPr txBox="1">
            <a:spLocks noChangeArrowheads="1"/>
          </p:cNvSpPr>
          <p:nvPr/>
        </p:nvSpPr>
        <p:spPr bwMode="auto">
          <a:xfrm>
            <a:off x="1801813" y="5918200"/>
            <a:ext cx="6049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/>
              <a:t>Landsat TM, RGB 5/4/3</a:t>
            </a:r>
          </a:p>
        </p:txBody>
      </p:sp>
      <p:sp>
        <p:nvSpPr>
          <p:cNvPr id="6152" name="Textfeld 14"/>
          <p:cNvSpPr txBox="1">
            <a:spLocks noChangeArrowheads="1"/>
          </p:cNvSpPr>
          <p:nvPr/>
        </p:nvSpPr>
        <p:spPr bwMode="auto">
          <a:xfrm>
            <a:off x="4716463" y="3500438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>
                <a:solidFill>
                  <a:schemeClr val="bg1"/>
                </a:solidFill>
              </a:rPr>
              <a:t>Vernagtferner</a:t>
            </a:r>
          </a:p>
        </p:txBody>
      </p:sp>
      <p:sp>
        <p:nvSpPr>
          <p:cNvPr id="6153" name="Textfeld 16"/>
          <p:cNvSpPr txBox="1">
            <a:spLocks noChangeArrowheads="1"/>
          </p:cNvSpPr>
          <p:nvPr/>
        </p:nvSpPr>
        <p:spPr bwMode="auto">
          <a:xfrm>
            <a:off x="2195513" y="2492375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>
                <a:solidFill>
                  <a:schemeClr val="bg1"/>
                </a:solidFill>
              </a:rPr>
              <a:t>Gepatschferner</a:t>
            </a:r>
          </a:p>
        </p:txBody>
      </p:sp>
      <p:sp>
        <p:nvSpPr>
          <p:cNvPr id="6154" name="Textfeld 17"/>
          <p:cNvSpPr txBox="1">
            <a:spLocks noChangeArrowheads="1"/>
          </p:cNvSpPr>
          <p:nvPr/>
        </p:nvSpPr>
        <p:spPr bwMode="auto">
          <a:xfrm>
            <a:off x="2843213" y="5229225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>
                <a:solidFill>
                  <a:schemeClr val="bg1"/>
                </a:solidFill>
              </a:rPr>
              <a:t>Hintereisferner</a:t>
            </a:r>
          </a:p>
        </p:txBody>
      </p:sp>
      <p:sp>
        <p:nvSpPr>
          <p:cNvPr id="6155" name="Textfeld 18"/>
          <p:cNvSpPr txBox="1">
            <a:spLocks noChangeArrowheads="1"/>
          </p:cNvSpPr>
          <p:nvPr/>
        </p:nvSpPr>
        <p:spPr bwMode="auto">
          <a:xfrm>
            <a:off x="3419475" y="1341438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 dirty="0" err="1">
                <a:solidFill>
                  <a:schemeClr val="bg1"/>
                </a:solidFill>
              </a:rPr>
              <a:t>Gepatsch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reservoir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21" name="Gerade Verbindung mit Pfeil 20"/>
          <p:cNvCxnSpPr>
            <a:stCxn id="6152" idx="0"/>
          </p:cNvCxnSpPr>
          <p:nvPr/>
        </p:nvCxnSpPr>
        <p:spPr>
          <a:xfrm flipH="1" flipV="1">
            <a:off x="4427539" y="2997200"/>
            <a:ext cx="1296987" cy="50323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6155" idx="2"/>
          </p:cNvCxnSpPr>
          <p:nvPr/>
        </p:nvCxnSpPr>
        <p:spPr>
          <a:xfrm flipH="1">
            <a:off x="3203576" y="1724684"/>
            <a:ext cx="1223962" cy="26445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stCxn id="6153" idx="2"/>
          </p:cNvCxnSpPr>
          <p:nvPr/>
        </p:nvCxnSpPr>
        <p:spPr>
          <a:xfrm>
            <a:off x="3203576" y="2875621"/>
            <a:ext cx="360362" cy="55337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stCxn id="6154" idx="0"/>
          </p:cNvCxnSpPr>
          <p:nvPr/>
        </p:nvCxnSpPr>
        <p:spPr>
          <a:xfrm flipH="1" flipV="1">
            <a:off x="3779839" y="4652963"/>
            <a:ext cx="71437" cy="57626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70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5C3921-4444-4AA5-910A-D7EF9A6CC660}" type="datetime1">
              <a:rPr lang="de-DE">
                <a:solidFill>
                  <a:srgbClr val="69696B"/>
                </a:solidFill>
              </a:rPr>
              <a:pPr eaLnBrk="1" hangingPunct="1"/>
              <a:t>28.02.2012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7171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Vortragstitel &gt;</a:t>
            </a:r>
          </a:p>
        </p:txBody>
      </p:sp>
      <p:sp>
        <p:nvSpPr>
          <p:cNvPr id="7172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448425"/>
            <a:ext cx="2133600" cy="14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Folie </a:t>
            </a:r>
            <a:fld id="{464BA519-8C71-4850-A20C-6639A6FC7EDD}" type="slidenum">
              <a:rPr lang="de-DE">
                <a:solidFill>
                  <a:srgbClr val="69696B"/>
                </a:solidFill>
              </a:rPr>
              <a:pPr eaLnBrk="1" hangingPunct="1"/>
              <a:t>63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7173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smtClean="0"/>
              <a:t>Ötztaler Alpes, Austria </a:t>
            </a:r>
            <a:br>
              <a:rPr lang="de-DE" sz="2400" b="1" smtClean="0"/>
            </a:br>
            <a:r>
              <a:rPr lang="de-DE" sz="2000" smtClean="0"/>
              <a:t>September 2003 </a:t>
            </a:r>
            <a:br>
              <a:rPr lang="de-DE" sz="2000" smtClean="0"/>
            </a:br>
            <a:endParaRPr lang="de-DE" sz="2400" smtClean="0"/>
          </a:p>
        </p:txBody>
      </p:sp>
      <p:sp>
        <p:nvSpPr>
          <p:cNvPr id="7174" name="Textfeld 13"/>
          <p:cNvSpPr txBox="1">
            <a:spLocks noChangeArrowheads="1"/>
          </p:cNvSpPr>
          <p:nvPr/>
        </p:nvSpPr>
        <p:spPr bwMode="auto">
          <a:xfrm>
            <a:off x="1801813" y="5918200"/>
            <a:ext cx="6049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/>
              <a:t>Landsat TM, RGB 5/4/3</a:t>
            </a:r>
          </a:p>
        </p:txBody>
      </p:sp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96975"/>
            <a:ext cx="624205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feld 11"/>
          <p:cNvSpPr txBox="1">
            <a:spLocks noChangeArrowheads="1"/>
          </p:cNvSpPr>
          <p:nvPr/>
        </p:nvSpPr>
        <p:spPr bwMode="auto">
          <a:xfrm>
            <a:off x="4500563" y="3284538"/>
            <a:ext cx="2016125" cy="716671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>
                <a:solidFill>
                  <a:schemeClr val="bg1"/>
                </a:solidFill>
              </a:rPr>
              <a:t>open ice without snow layer</a:t>
            </a:r>
          </a:p>
        </p:txBody>
      </p:sp>
      <p:sp>
        <p:nvSpPr>
          <p:cNvPr id="7177" name="Textfeld 14"/>
          <p:cNvSpPr txBox="1">
            <a:spLocks noChangeArrowheads="1"/>
          </p:cNvSpPr>
          <p:nvPr/>
        </p:nvSpPr>
        <p:spPr bwMode="auto">
          <a:xfrm>
            <a:off x="1979613" y="5445125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 dirty="0" err="1">
                <a:solidFill>
                  <a:schemeClr val="bg1"/>
                </a:solidFill>
              </a:rPr>
              <a:t>snow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layer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17" name="Gerade Verbindung mit Pfeil 16"/>
          <p:cNvCxnSpPr>
            <a:stCxn id="7176" idx="0"/>
          </p:cNvCxnSpPr>
          <p:nvPr/>
        </p:nvCxnSpPr>
        <p:spPr>
          <a:xfrm flipV="1">
            <a:off x="5508626" y="2133600"/>
            <a:ext cx="71437" cy="115093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7176" idx="0"/>
          </p:cNvCxnSpPr>
          <p:nvPr/>
        </p:nvCxnSpPr>
        <p:spPr>
          <a:xfrm flipH="1" flipV="1">
            <a:off x="4859339" y="2492376"/>
            <a:ext cx="649287" cy="79216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7176" idx="0"/>
          </p:cNvCxnSpPr>
          <p:nvPr/>
        </p:nvCxnSpPr>
        <p:spPr>
          <a:xfrm flipH="1">
            <a:off x="3635375" y="3284538"/>
            <a:ext cx="1873251" cy="14446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7177" idx="0"/>
          </p:cNvCxnSpPr>
          <p:nvPr/>
        </p:nvCxnSpPr>
        <p:spPr>
          <a:xfrm flipV="1">
            <a:off x="2987676" y="3860801"/>
            <a:ext cx="288924" cy="158432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stCxn id="7177" idx="0"/>
          </p:cNvCxnSpPr>
          <p:nvPr/>
        </p:nvCxnSpPr>
        <p:spPr>
          <a:xfrm flipV="1">
            <a:off x="2987676" y="3933825"/>
            <a:ext cx="863599" cy="15113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3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Inhaltsplatzhalter 2"/>
          <p:cNvSpPr>
            <a:spLocks noGrp="1"/>
          </p:cNvSpPr>
          <p:nvPr>
            <p:ph idx="1"/>
          </p:nvPr>
        </p:nvSpPr>
        <p:spPr>
          <a:xfrm>
            <a:off x="1331913" y="1268413"/>
            <a:ext cx="7488237" cy="4670425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None/>
            </a:pPr>
            <a:r>
              <a:rPr lang="de-DE" sz="2400" i="1" smtClean="0"/>
              <a:t>		</a:t>
            </a:r>
            <a:r>
              <a:rPr lang="de-DE" sz="1800" i="1" smtClean="0"/>
              <a:t>NDSI = (VIS</a:t>
            </a:r>
            <a:r>
              <a:rPr lang="de-DE" sz="1800" i="1" baseline="-25000" smtClean="0"/>
              <a:t>green</a:t>
            </a:r>
            <a:r>
              <a:rPr lang="de-DE" sz="1800" i="1" smtClean="0"/>
              <a:t> – MIR) / (VIS</a:t>
            </a:r>
            <a:r>
              <a:rPr lang="de-DE" sz="1800" i="1" baseline="-25000" smtClean="0"/>
              <a:t>green</a:t>
            </a:r>
            <a:r>
              <a:rPr lang="de-DE" sz="1800" i="1" smtClean="0"/>
              <a:t> + MIR)</a:t>
            </a:r>
          </a:p>
          <a:p>
            <a:pPr marL="342900" indent="-342900">
              <a:spcBef>
                <a:spcPct val="20000"/>
              </a:spcBef>
              <a:buFontTx/>
              <a:buNone/>
            </a:pPr>
            <a:r>
              <a:rPr lang="de-DE" sz="1800" smtClean="0"/>
              <a:t>	 	</a:t>
            </a:r>
            <a:r>
              <a:rPr lang="de-DE" sz="1800" i="1" smtClean="0"/>
              <a:t>NDSI</a:t>
            </a:r>
            <a:r>
              <a:rPr lang="de-DE" sz="1800" i="1" baseline="-25000" smtClean="0"/>
              <a:t>TM </a:t>
            </a:r>
            <a:r>
              <a:rPr lang="de-DE" sz="1800" i="1" smtClean="0"/>
              <a:t>= (band 2 – band 5) / (band 2 + band 5)</a:t>
            </a:r>
          </a:p>
        </p:txBody>
      </p:sp>
      <p:sp>
        <p:nvSpPr>
          <p:cNvPr id="8195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CA0520-29B3-456A-828A-C6C0C646A5F7}" type="datetime1">
              <a:rPr lang="de-DE">
                <a:solidFill>
                  <a:srgbClr val="69696B"/>
                </a:solidFill>
              </a:rPr>
              <a:pPr eaLnBrk="1" hangingPunct="1"/>
              <a:t>28.02.2012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8196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Vortragstitel &gt;</a:t>
            </a:r>
          </a:p>
        </p:txBody>
      </p:sp>
      <p:sp>
        <p:nvSpPr>
          <p:cNvPr id="8197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448425"/>
            <a:ext cx="2133600" cy="14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Folie </a:t>
            </a:r>
            <a:fld id="{1907EE89-B7DD-4B08-96B7-F339BD9281A3}" type="slidenum">
              <a:rPr lang="de-DE">
                <a:solidFill>
                  <a:srgbClr val="69696B"/>
                </a:solidFill>
              </a:rPr>
              <a:pPr eaLnBrk="1" hangingPunct="1"/>
              <a:t>64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8198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smtClean="0"/>
              <a:t>Change Detection</a:t>
            </a:r>
            <a:br>
              <a:rPr lang="de-DE" sz="2400" b="1" smtClean="0"/>
            </a:br>
            <a:r>
              <a:rPr lang="de-DE" sz="2000" smtClean="0"/>
              <a:t>Step 1 – Calculating NDSI </a:t>
            </a:r>
            <a:r>
              <a:rPr lang="de-DE" sz="1600" smtClean="0"/>
              <a:t>(Normalized Difference Snow Index)</a:t>
            </a:r>
            <a:endParaRPr lang="de-DE" sz="1800" smtClean="0"/>
          </a:p>
        </p:txBody>
      </p:sp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4233863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49500"/>
            <a:ext cx="42354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feld 9"/>
          <p:cNvSpPr txBox="1">
            <a:spLocks noChangeArrowheads="1"/>
          </p:cNvSpPr>
          <p:nvPr/>
        </p:nvSpPr>
        <p:spPr bwMode="auto">
          <a:xfrm>
            <a:off x="1889125" y="5589588"/>
            <a:ext cx="1112838" cy="38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de-DE" sz="1400" dirty="0"/>
              <a:t>NDSI 1986</a:t>
            </a:r>
          </a:p>
        </p:txBody>
      </p:sp>
      <p:sp>
        <p:nvSpPr>
          <p:cNvPr id="8202" name="Textfeld 10"/>
          <p:cNvSpPr txBox="1">
            <a:spLocks noChangeArrowheads="1"/>
          </p:cNvSpPr>
          <p:nvPr/>
        </p:nvSpPr>
        <p:spPr bwMode="auto">
          <a:xfrm>
            <a:off x="6207125" y="5589588"/>
            <a:ext cx="1112838" cy="38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de-DE" sz="1400"/>
              <a:t>NDSI 2003</a:t>
            </a:r>
          </a:p>
        </p:txBody>
      </p:sp>
    </p:spTree>
    <p:extLst>
      <p:ext uri="{BB962C8B-B14F-4D97-AF65-F5344CB8AC3E}">
        <p14:creationId xmlns:p14="http://schemas.microsoft.com/office/powerpoint/2010/main" val="20073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3BA7EA5-7B61-4147-9006-661E4F5B755B}" type="datetime1">
              <a:rPr lang="de-DE">
                <a:solidFill>
                  <a:srgbClr val="69696B"/>
                </a:solidFill>
              </a:rPr>
              <a:pPr eaLnBrk="1" hangingPunct="1"/>
              <a:t>28.02.2012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9219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Vortragstitel &gt;</a:t>
            </a:r>
          </a:p>
        </p:txBody>
      </p:sp>
      <p:sp>
        <p:nvSpPr>
          <p:cNvPr id="9220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448425"/>
            <a:ext cx="2133600" cy="14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Folie </a:t>
            </a:r>
            <a:fld id="{2B349830-E664-4070-8EC3-2AA22DF25E9B}" type="slidenum">
              <a:rPr lang="de-DE">
                <a:solidFill>
                  <a:srgbClr val="69696B"/>
                </a:solidFill>
              </a:rPr>
              <a:pPr eaLnBrk="1" hangingPunct="1"/>
              <a:t>65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9221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smtClean="0"/>
              <a:t>Change Detection</a:t>
            </a:r>
            <a:br>
              <a:rPr lang="de-DE" sz="2400" b="1" smtClean="0"/>
            </a:br>
            <a:r>
              <a:rPr lang="de-DE" sz="2000" smtClean="0"/>
              <a:t>Step 2 – Building a snow &amp; ice mask from NDSI image</a:t>
            </a:r>
            <a:br>
              <a:rPr lang="de-DE" sz="2000" smtClean="0"/>
            </a:br>
            <a:endParaRPr lang="de-DE" sz="2400" smtClean="0"/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4233863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49500"/>
            <a:ext cx="42354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4233863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49500"/>
            <a:ext cx="42354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1331913" y="1268413"/>
            <a:ext cx="7488237" cy="4670425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AutoNum type="arabicPeriod"/>
            </a:pPr>
            <a:r>
              <a:rPr lang="de-DE" sz="1800" i="1" smtClean="0"/>
              <a:t>maximize contrast</a:t>
            </a:r>
          </a:p>
          <a:p>
            <a:pPr marL="342900" indent="-342900">
              <a:spcBef>
                <a:spcPct val="20000"/>
              </a:spcBef>
              <a:buFontTx/>
              <a:buAutoNum type="arabicPeriod"/>
            </a:pPr>
            <a:r>
              <a:rPr lang="de-DE" sz="1800" i="1" smtClean="0"/>
              <a:t>tone mask</a:t>
            </a:r>
          </a:p>
          <a:p>
            <a:pPr marL="342900" indent="-342900">
              <a:spcBef>
                <a:spcPct val="20000"/>
              </a:spcBef>
              <a:buFontTx/>
              <a:buNone/>
            </a:pPr>
            <a:endParaRPr lang="de-DE" sz="1800" i="1" smtClean="0"/>
          </a:p>
          <a:p>
            <a:pPr marL="342900" indent="-342900">
              <a:spcBef>
                <a:spcPct val="20000"/>
              </a:spcBef>
              <a:buFontTx/>
              <a:buNone/>
            </a:pPr>
            <a:endParaRPr lang="de-DE" sz="1800" i="1" smtClean="0"/>
          </a:p>
          <a:p>
            <a:pPr marL="342900" indent="-342900">
              <a:spcBef>
                <a:spcPct val="20000"/>
              </a:spcBef>
              <a:buFontTx/>
              <a:buNone/>
            </a:pPr>
            <a:endParaRPr lang="de-DE" sz="1800" i="1" smtClean="0"/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684213" y="5589588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>
                <a:solidFill>
                  <a:schemeClr val="bg1"/>
                </a:solidFill>
              </a:rPr>
              <a:t>Value 0</a:t>
            </a:r>
          </a:p>
        </p:txBody>
      </p: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2771775" y="5589588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>
                <a:solidFill>
                  <a:schemeClr val="bg1"/>
                </a:solidFill>
              </a:rPr>
              <a:t>Value 255</a:t>
            </a:r>
          </a:p>
        </p:txBody>
      </p:sp>
      <p:cxnSp>
        <p:nvCxnSpPr>
          <p:cNvPr id="18" name="Gerade Verbindung mit Pfeil 17"/>
          <p:cNvCxnSpPr>
            <a:stCxn id="15" idx="0"/>
          </p:cNvCxnSpPr>
          <p:nvPr/>
        </p:nvCxnSpPr>
        <p:spPr>
          <a:xfrm flipH="1" flipV="1">
            <a:off x="1619251" y="5300664"/>
            <a:ext cx="73025" cy="2889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16" idx="0"/>
          </p:cNvCxnSpPr>
          <p:nvPr/>
        </p:nvCxnSpPr>
        <p:spPr>
          <a:xfrm flipH="1" flipV="1">
            <a:off x="3708400" y="5013326"/>
            <a:ext cx="71438" cy="5762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49500"/>
            <a:ext cx="42354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4859338" y="5589588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>
                <a:solidFill>
                  <a:schemeClr val="bg1"/>
                </a:solidFill>
              </a:rPr>
              <a:t>Value 128</a:t>
            </a:r>
          </a:p>
        </p:txBody>
      </p:sp>
      <p:cxnSp>
        <p:nvCxnSpPr>
          <p:cNvPr id="23" name="Gerade Verbindung mit Pfeil 22"/>
          <p:cNvCxnSpPr>
            <a:stCxn id="22" idx="0"/>
          </p:cNvCxnSpPr>
          <p:nvPr/>
        </p:nvCxnSpPr>
        <p:spPr>
          <a:xfrm flipH="1" flipV="1">
            <a:off x="5724526" y="4149726"/>
            <a:ext cx="142875" cy="14398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72FC1F-078F-4049-A223-4B02EDD61D9A}" type="datetime1">
              <a:rPr lang="de-DE">
                <a:solidFill>
                  <a:srgbClr val="69696B"/>
                </a:solidFill>
              </a:rPr>
              <a:pPr eaLnBrk="1" hangingPunct="1"/>
              <a:t>28.02.2012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10243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Vortragstitel &gt;</a:t>
            </a:r>
          </a:p>
        </p:txBody>
      </p:sp>
      <p:sp>
        <p:nvSpPr>
          <p:cNvPr id="10244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185421"/>
            <a:ext cx="2133600" cy="14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Folie </a:t>
            </a:r>
            <a:fld id="{998734FF-F513-4DBE-9989-BAEB1FECC2B5}" type="slidenum">
              <a:rPr lang="de-DE">
                <a:solidFill>
                  <a:srgbClr val="69696B"/>
                </a:solidFill>
              </a:rPr>
              <a:pPr eaLnBrk="1" hangingPunct="1"/>
              <a:t>66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10245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smtClean="0"/>
              <a:t>Change Detection</a:t>
            </a:r>
            <a:br>
              <a:rPr lang="de-DE" sz="2400" b="1" smtClean="0"/>
            </a:br>
            <a:r>
              <a:rPr lang="de-DE" sz="2000" smtClean="0"/>
              <a:t>Step 3 – combining the masks &amp; transparent overlay</a:t>
            </a:r>
            <a:br>
              <a:rPr lang="de-DE" sz="2000" smtClean="0"/>
            </a:br>
            <a:endParaRPr lang="de-DE" sz="2400" smtClean="0"/>
          </a:p>
        </p:txBody>
      </p:sp>
      <p:sp>
        <p:nvSpPr>
          <p:cNvPr id="21" name="Inhaltsplatzhalter 2"/>
          <p:cNvSpPr>
            <a:spLocks noGrp="1"/>
          </p:cNvSpPr>
          <p:nvPr>
            <p:ph idx="1"/>
          </p:nvPr>
        </p:nvSpPr>
        <p:spPr>
          <a:xfrm>
            <a:off x="1331913" y="980728"/>
            <a:ext cx="7488237" cy="4670425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AutoNum type="arabicPeriod"/>
            </a:pPr>
            <a:r>
              <a:rPr lang="de-DE" sz="1800" i="1" dirty="0" err="1" smtClean="0"/>
              <a:t>subtract</a:t>
            </a:r>
            <a:r>
              <a:rPr lang="de-DE" sz="1800" i="1" dirty="0" smtClean="0"/>
              <a:t> </a:t>
            </a:r>
            <a:r>
              <a:rPr lang="de-DE" sz="1800" i="1" dirty="0" err="1" smtClean="0"/>
              <a:t>masks</a:t>
            </a:r>
            <a:endParaRPr lang="de-DE" sz="1800" i="1" dirty="0" smtClean="0"/>
          </a:p>
          <a:p>
            <a:pPr marL="342900" indent="-342900">
              <a:spcBef>
                <a:spcPct val="20000"/>
              </a:spcBef>
              <a:buFontTx/>
              <a:buAutoNum type="arabicPeriod"/>
            </a:pPr>
            <a:r>
              <a:rPr lang="de-DE" sz="1800" i="1" dirty="0" err="1" smtClean="0"/>
              <a:t>color</a:t>
            </a:r>
            <a:r>
              <a:rPr lang="de-DE" sz="1800" i="1" dirty="0" smtClean="0"/>
              <a:t> </a:t>
            </a:r>
            <a:r>
              <a:rPr lang="de-DE" sz="1800" i="1" dirty="0" err="1" smtClean="0"/>
              <a:t>combined</a:t>
            </a:r>
            <a:r>
              <a:rPr lang="de-DE" sz="1800" i="1" dirty="0" smtClean="0"/>
              <a:t> </a:t>
            </a:r>
            <a:r>
              <a:rPr lang="de-DE" sz="1800" i="1" dirty="0" err="1" smtClean="0"/>
              <a:t>mask</a:t>
            </a:r>
            <a:endParaRPr lang="de-DE" sz="1800" i="1" dirty="0" smtClean="0"/>
          </a:p>
          <a:p>
            <a:pPr marL="342900" indent="-342900">
              <a:spcBef>
                <a:spcPct val="20000"/>
              </a:spcBef>
              <a:buFontTx/>
              <a:buAutoNum type="arabicPeriod"/>
            </a:pPr>
            <a:r>
              <a:rPr lang="de-DE" sz="1800" i="1" dirty="0" smtClean="0"/>
              <a:t>transparent </a:t>
            </a:r>
            <a:r>
              <a:rPr lang="de-DE" sz="1800" i="1" dirty="0" err="1" smtClean="0"/>
              <a:t>overlay</a:t>
            </a:r>
            <a:endParaRPr lang="de-DE" sz="1800" i="1" dirty="0" smtClean="0"/>
          </a:p>
          <a:p>
            <a:pPr marL="342900" indent="-342900">
              <a:spcBef>
                <a:spcPct val="20000"/>
              </a:spcBef>
              <a:buFontTx/>
              <a:buAutoNum type="arabicPeriod"/>
            </a:pPr>
            <a:endParaRPr lang="de-DE" sz="1800" i="1" dirty="0" smtClean="0"/>
          </a:p>
        </p:txBody>
      </p:sp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086496"/>
            <a:ext cx="5616575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086496"/>
            <a:ext cx="5614987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061815"/>
            <a:ext cx="5614987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01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7C6369-B4EA-4E04-A639-F781489054C5}" type="datetime1">
              <a:rPr lang="de-DE">
                <a:solidFill>
                  <a:srgbClr val="69696B"/>
                </a:solidFill>
              </a:rPr>
              <a:pPr eaLnBrk="1" hangingPunct="1"/>
              <a:t>28.02.2012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11267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Vortragstitel &gt;</a:t>
            </a:r>
          </a:p>
        </p:txBody>
      </p:sp>
      <p:sp>
        <p:nvSpPr>
          <p:cNvPr id="11268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448425"/>
            <a:ext cx="2133600" cy="14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Folie </a:t>
            </a:r>
            <a:fld id="{0DBFD6A3-574A-4E36-9689-B8184DF07E32}" type="slidenum">
              <a:rPr lang="de-DE">
                <a:solidFill>
                  <a:srgbClr val="69696B"/>
                </a:solidFill>
              </a:rPr>
              <a:pPr eaLnBrk="1" hangingPunct="1"/>
              <a:t>67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11269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smtClean="0"/>
              <a:t>Change Detection</a:t>
            </a:r>
            <a:br>
              <a:rPr lang="de-DE" sz="2400" b="1" smtClean="0"/>
            </a:br>
            <a:r>
              <a:rPr lang="de-DE" sz="2000" smtClean="0"/>
              <a:t>Step 5 – export image to Google Earth</a:t>
            </a:r>
            <a:endParaRPr lang="de-DE" sz="2400" smtClean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196975"/>
            <a:ext cx="80645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0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Vortragstitel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0E46A3-44AB-455D-BAA5-DA1FD185964A}" type="slidenum">
              <a:rPr lang="de-DE"/>
              <a:pPr>
                <a:defRPr/>
              </a:pPr>
              <a:t>68</a:t>
            </a:fld>
            <a:endParaRPr lang="de-DE"/>
          </a:p>
        </p:txBody>
      </p:sp>
      <p:sp>
        <p:nvSpPr>
          <p:cNvPr id="2150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215045" name="Picture 3" descr="Foto Wetterexperiment SL-OP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096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&lt; </a:t>
            </a:r>
            <a:fld id="{AB5AC75D-FAEE-42E4-A723-D729D060B40C}" type="slidenum">
              <a:rPr lang="de-DE">
                <a:solidFill>
                  <a:srgbClr val="000000"/>
                </a:solidFill>
              </a:rPr>
              <a:pPr/>
              <a:t>69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  <p:sp>
        <p:nvSpPr>
          <p:cNvPr id="18667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buFontTx/>
              <a:buNone/>
            </a:pPr>
            <a:endParaRPr lang="de-DE" sz="2400" smtClea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8667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667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8667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-206375"/>
            <a:ext cx="8194675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6758" name="Text Box 6"/>
          <p:cNvSpPr txBox="1">
            <a:spLocks noChangeArrowheads="1"/>
          </p:cNvSpPr>
          <p:nvPr/>
        </p:nvSpPr>
        <p:spPr bwMode="auto">
          <a:xfrm>
            <a:off x="1085850" y="5946775"/>
            <a:ext cx="7015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2000" smtClean="0">
                <a:solidFill>
                  <a:srgbClr val="000000"/>
                </a:solidFill>
                <a:latin typeface="Times New Roman" pitchFamily="18" charset="0"/>
                <a:ea typeface="+mn-ea"/>
                <a:hlinkClick r:id="rId3"/>
              </a:rPr>
              <a:t>http://eldiss.uni-kiel.de/macau/receive/dissertation_diss_00003669</a:t>
            </a:r>
            <a:r>
              <a:rPr lang="de-DE" sz="200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 </a:t>
            </a:r>
          </a:p>
        </p:txBody>
      </p:sp>
      <p:pic>
        <p:nvPicPr>
          <p:cNvPr id="186676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8194675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6761" name="Text Box 9"/>
          <p:cNvSpPr txBox="1">
            <a:spLocks noChangeArrowheads="1"/>
          </p:cNvSpPr>
          <p:nvPr/>
        </p:nvSpPr>
        <p:spPr bwMode="auto">
          <a:xfrm>
            <a:off x="1384300" y="25495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endParaRPr lang="de-DE" sz="2400" smtClea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866762" name="Rectangle 10"/>
          <p:cNvSpPr>
            <a:spLocks noChangeArrowheads="1"/>
          </p:cNvSpPr>
          <p:nvPr/>
        </p:nvSpPr>
        <p:spPr bwMode="auto">
          <a:xfrm>
            <a:off x="1116013" y="3573463"/>
            <a:ext cx="74199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en-GB" sz="2400" i="1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Learning laboratories as interest-supporting out-of-school 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GB" sz="2400" i="1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learning environments for secondary school students</a:t>
            </a:r>
            <a:r>
              <a:rPr lang="de-DE" sz="240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2107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1909763"/>
            <a:ext cx="3736975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618038"/>
            <a:ext cx="2471738" cy="1477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cs typeface="Arial" charset="0"/>
                <a:sym typeface="Arial" charset="0"/>
              </a:rPr>
              <a:t>DLR’s tasks as the National Space Agency</a:t>
            </a:r>
            <a:br>
              <a:rPr lang="en-GB" smtClean="0">
                <a:cs typeface="Arial" charset="0"/>
                <a:sym typeface="Arial" charset="0"/>
              </a:rPr>
            </a:br>
            <a:endParaRPr lang="en-GB" smtClean="0">
              <a:cs typeface="Arial" charset="0"/>
              <a:sym typeface="Arial" charset="0"/>
            </a:endParaRPr>
          </a:p>
        </p:txBody>
      </p:sp>
      <p:sp>
        <p:nvSpPr>
          <p:cNvPr id="72710" name="Rectangle 8"/>
          <p:cNvSpPr>
            <a:spLocks noChangeArrowheads="1"/>
          </p:cNvSpPr>
          <p:nvPr/>
        </p:nvSpPr>
        <p:spPr bwMode="auto">
          <a:xfrm>
            <a:off x="990600" y="1905000"/>
            <a:ext cx="37338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81000" indent="-381000" algn="l" eaLnBrk="0" hangingPunct="0">
              <a:spcBef>
                <a:spcPct val="25000"/>
              </a:spcBef>
              <a:buSzPct val="90000"/>
              <a:buFont typeface="Symbol" pitchFamily="18" charset="2"/>
              <a:buChar char="-"/>
            </a:pPr>
            <a:r>
              <a:rPr lang="en-US" sz="1800" dirty="0"/>
              <a:t>Defining German space planning on behalf of the federal government</a:t>
            </a:r>
          </a:p>
          <a:p>
            <a:pPr marL="381000" indent="-381000" algn="l" eaLnBrk="0" hangingPunct="0">
              <a:spcBef>
                <a:spcPct val="25000"/>
              </a:spcBef>
              <a:buSzPct val="90000"/>
              <a:buFont typeface="Symbol" pitchFamily="18" charset="2"/>
              <a:buChar char="-"/>
            </a:pPr>
            <a:r>
              <a:rPr lang="en-US" sz="1800" dirty="0"/>
              <a:t>Representing German space-related interests in the international arena, in particular in ESA</a:t>
            </a:r>
          </a:p>
          <a:p>
            <a:pPr marL="381000" indent="-381000" algn="l" eaLnBrk="0" hangingPunct="0">
              <a:spcBef>
                <a:spcPct val="25000"/>
              </a:spcBef>
              <a:buSzPct val="90000"/>
              <a:buFont typeface="Symbol" pitchFamily="18" charset="2"/>
              <a:buChar char="-"/>
            </a:pPr>
            <a:r>
              <a:rPr lang="en-US" sz="1800" dirty="0"/>
              <a:t>Tendering, award and support of space projects in the context of the National Space Program</a:t>
            </a:r>
            <a:endParaRPr lang="de-DE" sz="18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&gt; Standard presentation &gt; Jan. 2012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www.DLR.de  •  Chart </a:t>
            </a:r>
            <a:fld id="{3506621A-C0A4-4A0C-B85C-C8F5CD15F720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9930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Creating</a:t>
            </a:r>
            <a:r>
              <a:rPr lang="de-DE" dirty="0" smtClean="0"/>
              <a:t> </a:t>
            </a:r>
            <a:r>
              <a:rPr lang="de-DE" dirty="0" err="1" smtClean="0"/>
              <a:t>Awareness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Beginning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de-DE" sz="2400" b="1" dirty="0" err="1" smtClean="0"/>
              <a:t>Secondary</a:t>
            </a:r>
            <a:r>
              <a:rPr lang="de-DE" sz="2400" b="1" dirty="0" smtClean="0"/>
              <a:t> School </a:t>
            </a:r>
            <a:r>
              <a:rPr lang="de-DE" sz="2400" b="1" dirty="0" err="1" smtClean="0"/>
              <a:t>Students</a:t>
            </a:r>
            <a:endParaRPr lang="de-DE" sz="2400" b="1" dirty="0"/>
          </a:p>
          <a:p>
            <a:pPr>
              <a:buFont typeface="+mj-lt"/>
              <a:buAutoNum type="arabicPeriod"/>
            </a:pPr>
            <a:r>
              <a:rPr lang="de-DE" sz="2400" b="1" dirty="0" err="1" smtClean="0"/>
              <a:t>Teachers</a:t>
            </a:r>
            <a:r>
              <a:rPr lang="de-DE" sz="2400" b="1" dirty="0" smtClean="0"/>
              <a:t/>
            </a:r>
            <a:br>
              <a:rPr lang="de-DE" sz="2400" b="1" dirty="0" smtClean="0"/>
            </a:br>
            <a:endParaRPr lang="de-DE" sz="2400" b="1" dirty="0" smtClean="0"/>
          </a:p>
          <a:p>
            <a:pPr>
              <a:buFont typeface="+mj-lt"/>
              <a:buAutoNum type="arabicPeriod"/>
            </a:pPr>
            <a:r>
              <a:rPr lang="de-DE" sz="2400" b="1" dirty="0" err="1" smtClean="0">
                <a:solidFill>
                  <a:srgbClr val="FF0000"/>
                </a:solidFill>
              </a:rPr>
              <a:t>Teacher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Educators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r>
              <a:rPr lang="de-DE" sz="2400" b="1" dirty="0" smtClean="0">
                <a:solidFill>
                  <a:srgbClr val="FF0000"/>
                </a:solidFill>
              </a:rPr>
              <a:t>School </a:t>
            </a:r>
            <a:r>
              <a:rPr lang="de-DE" sz="2400" b="1" dirty="0" err="1" smtClean="0">
                <a:solidFill>
                  <a:srgbClr val="FF0000"/>
                </a:solidFill>
              </a:rPr>
              <a:t>Adminstration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r>
              <a:rPr lang="de-DE" sz="2400" b="1" dirty="0" smtClean="0">
                <a:solidFill>
                  <a:srgbClr val="FF0000"/>
                </a:solidFill>
              </a:rPr>
              <a:t>Curriculum </a:t>
            </a:r>
            <a:r>
              <a:rPr lang="de-DE" sz="2400" b="1" dirty="0" err="1" smtClean="0">
                <a:solidFill>
                  <a:srgbClr val="FF0000"/>
                </a:solidFill>
              </a:rPr>
              <a:t>Makers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r>
              <a:rPr lang="de-DE" sz="2400" b="1" dirty="0" err="1" smtClean="0"/>
              <a:t>Ministeries</a:t>
            </a:r>
            <a:endParaRPr lang="de-DE" sz="2400" b="1" dirty="0" smtClean="0"/>
          </a:p>
          <a:p>
            <a:pPr>
              <a:buFont typeface="+mj-lt"/>
              <a:buAutoNum type="arabicPeriod"/>
            </a:pPr>
            <a:r>
              <a:rPr lang="de-DE" sz="2400" b="1" dirty="0" smtClean="0"/>
              <a:t>International Political </a:t>
            </a:r>
            <a:r>
              <a:rPr lang="de-DE" sz="2400" b="1" dirty="0" err="1" smtClean="0"/>
              <a:t>Entities</a:t>
            </a:r>
            <a:r>
              <a:rPr lang="de-DE" sz="2400" b="1" dirty="0" smtClean="0"/>
              <a:t> (GOs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NGOs)</a:t>
            </a:r>
          </a:p>
          <a:p>
            <a:pPr>
              <a:buFont typeface="+mj-lt"/>
              <a:buAutoNum type="arabicPeriod"/>
            </a:pPr>
            <a:endParaRPr lang="de-DE" sz="2400" b="1" dirty="0" smtClean="0"/>
          </a:p>
          <a:p>
            <a:pPr>
              <a:buFont typeface="+mj-lt"/>
              <a:buAutoNum type="arabicPeriod"/>
            </a:pPr>
            <a:endParaRPr lang="de-DE" sz="2400" b="1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&lt; </a:t>
            </a:r>
            <a:fld id="{5BA5DB53-27BF-49B4-91AD-E9BDC241DE27}" type="slidenum">
              <a:rPr lang="de-DE" smtClean="0">
                <a:solidFill>
                  <a:srgbClr val="000000"/>
                </a:solidFill>
              </a:rPr>
              <a:pPr/>
              <a:t>70</a:t>
            </a:fld>
            <a:r>
              <a:rPr lang="de-DE" smtClean="0">
                <a:solidFill>
                  <a:srgbClr val="000000"/>
                </a:solidFill>
              </a:rPr>
              <a:t> &gt; 19th WCGT Conference Prague August 2011 &gt; Dieter Hausamann DLR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5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Covering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Chain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2400" b="1" dirty="0" err="1" smtClean="0"/>
              <a:t>Starting</a:t>
            </a:r>
            <a:r>
              <a:rPr lang="de-DE" sz="2400" b="1" dirty="0" smtClean="0"/>
              <a:t> Problem – Motivation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b="1" dirty="0" err="1" smtClean="0"/>
              <a:t>Strategy</a:t>
            </a:r>
            <a:endParaRPr lang="de-DE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de-DE" sz="2400" b="1" dirty="0" smtClean="0"/>
              <a:t>Sensor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b="1" dirty="0" smtClean="0"/>
              <a:t>Data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b="1" dirty="0" smtClean="0"/>
              <a:t>Tools &amp; Software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b="1" dirty="0" smtClean="0"/>
              <a:t>Expertise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b="1" dirty="0" err="1" smtClean="0"/>
              <a:t>Didactics</a:t>
            </a:r>
            <a:endParaRPr lang="de-DE" sz="24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&lt; </a:t>
            </a:r>
            <a:fld id="{5BA5DB53-27BF-49B4-91AD-E9BDC241DE27}" type="slidenum">
              <a:rPr lang="de-DE" smtClean="0">
                <a:solidFill>
                  <a:srgbClr val="000000"/>
                </a:solidFill>
              </a:rPr>
              <a:pPr/>
              <a:t>71</a:t>
            </a:fld>
            <a:r>
              <a:rPr lang="de-DE" smtClean="0">
                <a:solidFill>
                  <a:srgbClr val="000000"/>
                </a:solidFill>
              </a:rPr>
              <a:t> &gt; 19th WCGT Conference Prague August 2011 &gt; Dieter Hausamann DLR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8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0336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-96838"/>
            <a:ext cx="7197725" cy="719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4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33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33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475" y="0"/>
            <a:ext cx="11196638" cy="701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7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0"/>
            <a:ext cx="11058526" cy="701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7364" name="Picture 4" descr="10_07_2010_Oberpfaffenhofen_DL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600" y="-1827213"/>
            <a:ext cx="13060363" cy="899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418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44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244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8_Standarddesign">
  <a:themeElements>
    <a:clrScheme name="18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8_Standarddesign">
      <a:majorFont>
        <a:latin typeface="Frutiger 45 Light"/>
        <a:ea typeface=""/>
        <a:cs typeface=""/>
      </a:majorFont>
      <a:minorFont>
        <a:latin typeface="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8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_Standarddesign">
  <a:themeElements>
    <a:clrScheme name="20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Standarddesign">
  <a:themeElements>
    <a:clrScheme name="5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0A2E9BF88B06041BC05D8A8E8291C9A" ma:contentTypeVersion="0" ma:contentTypeDescription="Ein neues Dokument erstellen." ma:contentTypeScope="" ma:versionID="0fc95706f8bb51336abf1d7a2e56aacc">
  <xsd:schema xmlns:xsd="http://www.w3.org/2001/XMLSchema" xmlns:xs="http://www.w3.org/2001/XMLSchema" xmlns:p="http://schemas.microsoft.com/office/2006/metadata/properties" xmlns:ns2="BFE9A280-B088-4160-BC05-D8A8E8291C9A" targetNamespace="http://schemas.microsoft.com/office/2006/metadata/properties" ma:root="true" ma:fieldsID="f8dfcf1d5fadcd364ecf6aed5b947c1d" ns2:_="">
    <xsd:import namespace="BFE9A280-B088-4160-BC05-D8A8E8291C9A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SPSDescription" minOccurs="0"/>
                <xsd:element ref="ns2:Status" minOccurs="0"/>
                <xsd:element ref="ns2:Kategori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9A280-B088-4160-BC05-D8A8E8291C9A" elementFormDefault="qualified">
    <xsd:import namespace="http://schemas.microsoft.com/office/2006/documentManagement/types"/>
    <xsd:import namespace="http://schemas.microsoft.com/office/infopath/2007/PartnerControls"/>
    <xsd:element name="Owner" ma:index="8" nillable="true" ma:displayName="Besitzer" ma:internalName="Owner">
      <xsd:simpleType>
        <xsd:restriction base="dms:Text"/>
      </xsd:simpleType>
    </xsd:element>
    <xsd:element name="SPSDescription" ma:index="9" nillable="true" ma:displayName="Beschreibung" ma:internalName="SPSDescription">
      <xsd:simpleType>
        <xsd:restriction base="dms:Note">
          <xsd:maxLength value="255"/>
        </xsd:restriction>
      </xsd:simpleType>
    </xsd:element>
    <xsd:element name="Status" ma:index="10" nillable="true" ma:displayName="Status" ma:internalName="Status">
      <xsd:simpleType>
        <xsd:restriction base="dms:Choice">
          <xsd:enumeration value="Rough"/>
          <xsd:enumeration value="Draft"/>
          <xsd:enumeration value="In Review"/>
          <xsd:enumeration value="Final"/>
        </xsd:restriction>
      </xsd:simpleType>
    </xsd:element>
    <xsd:element name="Kategorie" ma:index="11" nillable="true" ma:displayName="Kategorie" ma:format="Dropdown" ma:internalName="Kategorie">
      <xsd:simpleType>
        <xsd:restriction base="dms:Choice">
          <xsd:enumeration value="Foliensatz"/>
          <xsd:enumeration value="Formatvorlage"/>
          <xsd:enumeration value="Handoutsatz"/>
          <xsd:enumeration value="Info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tegorie xmlns="BFE9A280-B088-4160-BC05-D8A8E8291C9A" xsi:nil="true"/>
    <Status xmlns="BFE9A280-B088-4160-BC05-D8A8E8291C9A" xsi:nil="true"/>
    <SPSDescription xmlns="BFE9A280-B088-4160-BC05-D8A8E8291C9A" xsi:nil="true"/>
    <Owner xmlns="BFE9A280-B088-4160-BC05-D8A8E8291C9A" xsi:nil="true"/>
  </documentManagement>
</p:properties>
</file>

<file path=customXml/itemProps1.xml><?xml version="1.0" encoding="utf-8"?>
<ds:datastoreItem xmlns:ds="http://schemas.openxmlformats.org/officeDocument/2006/customXml" ds:itemID="{2E877537-FBE8-4BA7-94D2-35A83C438E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E9A280-B088-4160-BC05-D8A8E8291C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D7AE7E-704D-4950-BEB2-E9A8EA72B4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70284A-D0EF-41E7-9BD9-146EA81C7A5E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BFE9A280-B088-4160-BC05-D8A8E8291C9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1296</Words>
  <Application>Microsoft Office PowerPoint</Application>
  <PresentationFormat>Bildschirmpräsentation (4:3)</PresentationFormat>
  <Paragraphs>610</Paragraphs>
  <Slides>71</Slides>
  <Notes>18</Notes>
  <HiddenSlides>0</HiddenSlides>
  <MMClips>0</MMClips>
  <ScaleCrop>false</ScaleCrop>
  <HeadingPairs>
    <vt:vector size="6" baseType="variant">
      <vt:variant>
        <vt:lpstr>Design</vt:lpstr>
      </vt:variant>
      <vt:variant>
        <vt:i4>4</vt:i4>
      </vt:variant>
      <vt:variant>
        <vt:lpstr>Eingebettete OLE-Server</vt:lpstr>
      </vt:variant>
      <vt:variant>
        <vt:i4>5</vt:i4>
      </vt:variant>
      <vt:variant>
        <vt:lpstr>Folientitel</vt:lpstr>
      </vt:variant>
      <vt:variant>
        <vt:i4>71</vt:i4>
      </vt:variant>
    </vt:vector>
  </HeadingPairs>
  <TitlesOfParts>
    <vt:vector size="80" baseType="lpstr">
      <vt:lpstr>Standarddesign</vt:lpstr>
      <vt:lpstr>18_Standarddesign</vt:lpstr>
      <vt:lpstr>20_Standarddesign</vt:lpstr>
      <vt:lpstr>5_Standarddesign</vt:lpstr>
      <vt:lpstr>Dokument</vt:lpstr>
      <vt:lpstr>Diagramm</vt:lpstr>
      <vt:lpstr>Photo Editor Photo</vt:lpstr>
      <vt:lpstr>Photo Editor-Foto</vt:lpstr>
      <vt:lpstr>Picture Publisher 9 Objekt</vt:lpstr>
      <vt:lpstr>German Aerospace Center (DLR)</vt:lpstr>
      <vt:lpstr>PowerPoint-Präsentation</vt:lpstr>
      <vt:lpstr>Locations and employees</vt:lpstr>
      <vt:lpstr>PowerPoint-Präsentation</vt:lpstr>
      <vt:lpstr>Percentage of overall income from research and operations 2010</vt:lpstr>
      <vt:lpstr>Financing of DLR and research funding 2012 (planned)</vt:lpstr>
      <vt:lpstr>DLR’s tasks as the National Space Agency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Indonesia/Lho‘Nga - Pre/Post-Disaster mapping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General Outline of the Data Acquisition Plan</vt:lpstr>
      <vt:lpstr>Mission TanDEM-X: Status End 2011</vt:lpstr>
      <vt:lpstr>Earth Observation Center EOC – 20.07.2010</vt:lpstr>
      <vt:lpstr>PowerPoint-Präsentation</vt:lpstr>
      <vt:lpstr>PowerPoint-Präsentation</vt:lpstr>
      <vt:lpstr>Promoting the Next-Generation Scientists</vt:lpstr>
      <vt:lpstr>PowerPoint-Präsentation</vt:lpstr>
      <vt:lpstr>DLR Site  Oberpfaffenhofen</vt:lpstr>
      <vt:lpstr>PowerPoint-Präsentation</vt:lpstr>
      <vt:lpstr>Experiments  DLR_School_Lab Oberpfaffenhofen </vt:lpstr>
      <vt:lpstr>PowerPoint-Präsentation</vt:lpstr>
      <vt:lpstr>PowerPoint-Präsentation</vt:lpstr>
      <vt:lpstr>Finnish Students - 05 December, 2011</vt:lpstr>
      <vt:lpstr>Today‘s Experimental Programme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RADAR:  „Radio Detection and Ranging“</vt:lpstr>
      <vt:lpstr>PowerPoint-Präsentation</vt:lpstr>
      <vt:lpstr>PowerPoint-Präsentation</vt:lpstr>
      <vt:lpstr>  TanDEM-X / TerraSAR-X – First TSX Image 2007 vs. 2010  </vt:lpstr>
      <vt:lpstr>PowerPoint-Präsentation</vt:lpstr>
      <vt:lpstr>PowerPoint-Präsentation</vt:lpstr>
      <vt:lpstr>Time Series of Satellite Observations</vt:lpstr>
      <vt:lpstr>PowerPoint-Präsentation</vt:lpstr>
      <vt:lpstr>Spectral signatures of surfaces</vt:lpstr>
      <vt:lpstr>PowerPoint-Präsentation</vt:lpstr>
      <vt:lpstr>PowerPoint-Präsentation</vt:lpstr>
      <vt:lpstr>Meteosat-VISSR, ca. 10 x 10 km, alle 30 Minuten</vt:lpstr>
      <vt:lpstr>PowerPoint-Präsentation</vt:lpstr>
      <vt:lpstr>PowerPoint-Präsentation</vt:lpstr>
      <vt:lpstr>PowerPoint-Präsentation</vt:lpstr>
      <vt:lpstr>Satellite Data: Landsat TM Available at Glovis / USGS </vt:lpstr>
      <vt:lpstr>Ötztaler Alpes, Austria  September 1986  </vt:lpstr>
      <vt:lpstr>Ötztaler Alpes, Austria  September 2003  </vt:lpstr>
      <vt:lpstr>Change Detection Step 1 – Calculating NDSI (Normalized Difference Snow Index)</vt:lpstr>
      <vt:lpstr>Change Detection Step 2 – Building a snow &amp; ice mask from NDSI image </vt:lpstr>
      <vt:lpstr>Change Detection Step 3 – combining the masks &amp; transparent overlay </vt:lpstr>
      <vt:lpstr>Change Detection Step 5 – export image to Google Earth</vt:lpstr>
      <vt:lpstr>PowerPoint-Präsentation</vt:lpstr>
      <vt:lpstr>PowerPoint-Präsentation</vt:lpstr>
      <vt:lpstr>Creating Awareness from the Beginning…</vt:lpstr>
      <vt:lpstr>Covering the Whole Chain </vt:lpstr>
    </vt:vector>
  </TitlesOfParts>
  <Company>T-Systems SfR (im Auftrag des DLR)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DLR-Präsentation im 4:3 Format (Englisch)</dc:title>
  <dc:subject>DLR CD-Vorlagen</dc:subject>
  <dc:creator>Walter, Michael (VO-PR)</dc:creator>
  <dc:description>Diese Version nutzt die Fußzeile zur Eingabe von_x000d_
Vortrag &gt; Autor &gt; Dokumentname &gt; Datum_x000d_
Variante mit Untertitel auf Titelfolienmaster und_x000d_
geändertem Standard Farbschema (für Hyperlink)_x000d_
Arial als Schriftart bei neuen Textfeldern</dc:description>
  <cp:lastModifiedBy>Hausamann, Dieter</cp:lastModifiedBy>
  <cp:revision>306</cp:revision>
  <cp:lastPrinted>2004-02-03T08:35:42Z</cp:lastPrinted>
  <dcterms:created xsi:type="dcterms:W3CDTF">2003-10-01T09:44:24Z</dcterms:created>
  <dcterms:modified xsi:type="dcterms:W3CDTF">2012-02-29T17:52:11Z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jekt">
    <vt:lpwstr>DLR allgemein</vt:lpwstr>
  </property>
  <property fmtid="{D5CDD505-2E9C-101B-9397-08002B2CF9AE}" pid="3" name="ContentTypeId">
    <vt:lpwstr>0x01010080A2E9BF88B06041BC05D8A8E8291C9A</vt:lpwstr>
  </property>
</Properties>
</file>