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13"/>
  </p:notesMasterIdLst>
  <p:handoutMasterIdLst>
    <p:handoutMasterId r:id="rId14"/>
  </p:handoutMasterIdLst>
  <p:sldIdLst>
    <p:sldId id="467" r:id="rId2"/>
    <p:sldId id="598" r:id="rId3"/>
    <p:sldId id="599" r:id="rId4"/>
    <p:sldId id="600" r:id="rId5"/>
    <p:sldId id="602" r:id="rId6"/>
    <p:sldId id="603" r:id="rId7"/>
    <p:sldId id="604" r:id="rId8"/>
    <p:sldId id="605" r:id="rId9"/>
    <p:sldId id="606" r:id="rId10"/>
    <p:sldId id="601" r:id="rId11"/>
    <p:sldId id="607" r:id="rId12"/>
  </p:sldIdLst>
  <p:sldSz cx="9144000" cy="6858000" type="screen4x3"/>
  <p:notesSz cx="6934200" cy="9220200"/>
  <p:embeddedFontLst>
    <p:embeddedFont>
      <p:font typeface="Tahoma" pitchFamily="34" charset="0"/>
      <p:regular r:id="rId15"/>
      <p:bold r:id="rId16"/>
    </p:embeddedFont>
    <p:embeddedFont>
      <p:font typeface="Arial Unicode MS" pitchFamily="34" charset="-128"/>
      <p:regular r:id="rId17"/>
    </p:embeddedFont>
    <p:embeddedFont>
      <p:font typeface="Calibri" pitchFamily="34" charset="0"/>
      <p:regular r:id="rId18"/>
      <p:bold r:id="rId19"/>
      <p:italic r:id="rId20"/>
      <p:boldItalic r:id="rId21"/>
    </p:embeddedFont>
  </p:embeddedFontLst>
  <p:defaultTextStyle>
    <a:defPPr>
      <a:defRPr lang="en-US"/>
    </a:defPPr>
    <a:lvl1pPr algn="l" rtl="0" fontAlgn="base">
      <a:spcBef>
        <a:spcPct val="0"/>
      </a:spcBef>
      <a:spcAft>
        <a:spcPct val="0"/>
      </a:spcAft>
      <a:defRPr sz="1200" b="1" kern="1200">
        <a:solidFill>
          <a:schemeClr val="tx1"/>
        </a:solidFill>
        <a:latin typeface="Tahoma" pitchFamily="34" charset="0"/>
        <a:ea typeface="+mn-ea"/>
        <a:cs typeface="Times New Roman" pitchFamily="18" charset="0"/>
      </a:defRPr>
    </a:lvl1pPr>
    <a:lvl2pPr marL="457200" algn="l" rtl="0" fontAlgn="base">
      <a:spcBef>
        <a:spcPct val="0"/>
      </a:spcBef>
      <a:spcAft>
        <a:spcPct val="0"/>
      </a:spcAft>
      <a:defRPr sz="1200" b="1" kern="1200">
        <a:solidFill>
          <a:schemeClr val="tx1"/>
        </a:solidFill>
        <a:latin typeface="Tahoma" pitchFamily="34" charset="0"/>
        <a:ea typeface="+mn-ea"/>
        <a:cs typeface="Times New Roman" pitchFamily="18" charset="0"/>
      </a:defRPr>
    </a:lvl2pPr>
    <a:lvl3pPr marL="914400" algn="l" rtl="0" fontAlgn="base">
      <a:spcBef>
        <a:spcPct val="0"/>
      </a:spcBef>
      <a:spcAft>
        <a:spcPct val="0"/>
      </a:spcAft>
      <a:defRPr sz="1200" b="1" kern="1200">
        <a:solidFill>
          <a:schemeClr val="tx1"/>
        </a:solidFill>
        <a:latin typeface="Tahoma" pitchFamily="34" charset="0"/>
        <a:ea typeface="+mn-ea"/>
        <a:cs typeface="Times New Roman" pitchFamily="18" charset="0"/>
      </a:defRPr>
    </a:lvl3pPr>
    <a:lvl4pPr marL="1371600" algn="l" rtl="0" fontAlgn="base">
      <a:spcBef>
        <a:spcPct val="0"/>
      </a:spcBef>
      <a:spcAft>
        <a:spcPct val="0"/>
      </a:spcAft>
      <a:defRPr sz="1200" b="1" kern="1200">
        <a:solidFill>
          <a:schemeClr val="tx1"/>
        </a:solidFill>
        <a:latin typeface="Tahoma" pitchFamily="34" charset="0"/>
        <a:ea typeface="+mn-ea"/>
        <a:cs typeface="Times New Roman" pitchFamily="18" charset="0"/>
      </a:defRPr>
    </a:lvl4pPr>
    <a:lvl5pPr marL="1828800" algn="l" rtl="0" fontAlgn="base">
      <a:spcBef>
        <a:spcPct val="0"/>
      </a:spcBef>
      <a:spcAft>
        <a:spcPct val="0"/>
      </a:spcAft>
      <a:defRPr sz="1200" b="1" kern="1200">
        <a:solidFill>
          <a:schemeClr val="tx1"/>
        </a:solidFill>
        <a:latin typeface="Tahoma" pitchFamily="34" charset="0"/>
        <a:ea typeface="+mn-ea"/>
        <a:cs typeface="Times New Roman" pitchFamily="18" charset="0"/>
      </a:defRPr>
    </a:lvl5pPr>
    <a:lvl6pPr marL="2286000" algn="l" defTabSz="914400" rtl="0" eaLnBrk="1" latinLnBrk="0" hangingPunct="1">
      <a:defRPr sz="1200" b="1" kern="1200">
        <a:solidFill>
          <a:schemeClr val="tx1"/>
        </a:solidFill>
        <a:latin typeface="Tahoma" pitchFamily="34" charset="0"/>
        <a:ea typeface="+mn-ea"/>
        <a:cs typeface="Times New Roman" pitchFamily="18" charset="0"/>
      </a:defRPr>
    </a:lvl6pPr>
    <a:lvl7pPr marL="2743200" algn="l" defTabSz="914400" rtl="0" eaLnBrk="1" latinLnBrk="0" hangingPunct="1">
      <a:defRPr sz="1200" b="1" kern="1200">
        <a:solidFill>
          <a:schemeClr val="tx1"/>
        </a:solidFill>
        <a:latin typeface="Tahoma" pitchFamily="34" charset="0"/>
        <a:ea typeface="+mn-ea"/>
        <a:cs typeface="Times New Roman" pitchFamily="18" charset="0"/>
      </a:defRPr>
    </a:lvl7pPr>
    <a:lvl8pPr marL="3200400" algn="l" defTabSz="914400" rtl="0" eaLnBrk="1" latinLnBrk="0" hangingPunct="1">
      <a:defRPr sz="1200" b="1" kern="1200">
        <a:solidFill>
          <a:schemeClr val="tx1"/>
        </a:solidFill>
        <a:latin typeface="Tahoma" pitchFamily="34" charset="0"/>
        <a:ea typeface="+mn-ea"/>
        <a:cs typeface="Times New Roman" pitchFamily="18" charset="0"/>
      </a:defRPr>
    </a:lvl8pPr>
    <a:lvl9pPr marL="3657600" algn="l" defTabSz="914400" rtl="0" eaLnBrk="1" latinLnBrk="0" hangingPunct="1">
      <a:defRPr sz="1200" b="1" kern="1200">
        <a:solidFill>
          <a:schemeClr val="tx1"/>
        </a:solidFill>
        <a:latin typeface="Tahom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2"/>
    <a:srgbClr val="000086"/>
    <a:srgbClr val="000092"/>
    <a:srgbClr val="0033CC"/>
    <a:srgbClr val="333399"/>
    <a:srgbClr val="003399"/>
    <a:srgbClr val="000099"/>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23997" autoAdjust="0"/>
    <p:restoredTop sz="94595" autoAdjust="0"/>
  </p:normalViewPr>
  <p:slideViewPr>
    <p:cSldViewPr>
      <p:cViewPr>
        <p:scale>
          <a:sx n="75" d="100"/>
          <a:sy n="75" d="100"/>
        </p:scale>
        <p:origin x="-1392" y="-6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4" d="100"/>
          <a:sy n="84" d="100"/>
        </p:scale>
        <p:origin x="-1884" y="-90"/>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hdr" sz="quarter"/>
          </p:nvPr>
        </p:nvSpPr>
        <p:spPr bwMode="auto">
          <a:xfrm>
            <a:off x="0" y="1"/>
            <a:ext cx="3004820" cy="461684"/>
          </a:xfrm>
          <a:prstGeom prst="rect">
            <a:avLst/>
          </a:prstGeom>
          <a:noFill/>
          <a:ln w="9525">
            <a:noFill/>
            <a:miter lim="800000"/>
            <a:headEnd/>
            <a:tailEnd/>
          </a:ln>
          <a:effectLst/>
        </p:spPr>
        <p:txBody>
          <a:bodyPr vert="horz" wrap="square" lIns="92236" tIns="46119" rIns="92236" bIns="46119" numCol="1" anchor="t" anchorCtr="0" compatLnSpc="1">
            <a:prstTxWarp prst="textNoShape">
              <a:avLst/>
            </a:prstTxWarp>
          </a:bodyPr>
          <a:lstStyle>
            <a:lvl1pPr defTabSz="922200">
              <a:defRPr sz="1100" b="0">
                <a:latin typeface="Arial" charset="0"/>
              </a:defRPr>
            </a:lvl1pPr>
          </a:lstStyle>
          <a:p>
            <a:endParaRPr lang="en-US"/>
          </a:p>
        </p:txBody>
      </p:sp>
      <p:sp>
        <p:nvSpPr>
          <p:cNvPr id="56323" name="Rectangle 1027"/>
          <p:cNvSpPr>
            <a:spLocks noGrp="1" noChangeArrowheads="1"/>
          </p:cNvSpPr>
          <p:nvPr>
            <p:ph type="dt" sz="quarter" idx="1"/>
          </p:nvPr>
        </p:nvSpPr>
        <p:spPr bwMode="auto">
          <a:xfrm>
            <a:off x="3929380" y="1"/>
            <a:ext cx="3004820" cy="461684"/>
          </a:xfrm>
          <a:prstGeom prst="rect">
            <a:avLst/>
          </a:prstGeom>
          <a:noFill/>
          <a:ln w="9525">
            <a:noFill/>
            <a:miter lim="800000"/>
            <a:headEnd/>
            <a:tailEnd/>
          </a:ln>
          <a:effectLst/>
        </p:spPr>
        <p:txBody>
          <a:bodyPr vert="horz" wrap="square" lIns="92236" tIns="46119" rIns="92236" bIns="46119" numCol="1" anchor="t" anchorCtr="0" compatLnSpc="1">
            <a:prstTxWarp prst="textNoShape">
              <a:avLst/>
            </a:prstTxWarp>
          </a:bodyPr>
          <a:lstStyle>
            <a:lvl1pPr algn="r" defTabSz="922200">
              <a:defRPr sz="1100" b="0">
                <a:latin typeface="Arial" charset="0"/>
              </a:defRPr>
            </a:lvl1pPr>
          </a:lstStyle>
          <a:p>
            <a:endParaRPr lang="en-US"/>
          </a:p>
        </p:txBody>
      </p:sp>
      <p:sp>
        <p:nvSpPr>
          <p:cNvPr id="56324" name="Rectangle 1028"/>
          <p:cNvSpPr>
            <a:spLocks noGrp="1" noChangeArrowheads="1"/>
          </p:cNvSpPr>
          <p:nvPr>
            <p:ph type="ftr" sz="quarter" idx="2"/>
          </p:nvPr>
        </p:nvSpPr>
        <p:spPr bwMode="auto">
          <a:xfrm>
            <a:off x="0" y="8758517"/>
            <a:ext cx="3004820" cy="461684"/>
          </a:xfrm>
          <a:prstGeom prst="rect">
            <a:avLst/>
          </a:prstGeom>
          <a:noFill/>
          <a:ln w="9525">
            <a:noFill/>
            <a:miter lim="800000"/>
            <a:headEnd/>
            <a:tailEnd/>
          </a:ln>
          <a:effectLst/>
        </p:spPr>
        <p:txBody>
          <a:bodyPr vert="horz" wrap="square" lIns="92236" tIns="46119" rIns="92236" bIns="46119" numCol="1" anchor="b" anchorCtr="0" compatLnSpc="1">
            <a:prstTxWarp prst="textNoShape">
              <a:avLst/>
            </a:prstTxWarp>
          </a:bodyPr>
          <a:lstStyle>
            <a:lvl1pPr defTabSz="922200">
              <a:defRPr sz="1100" b="0">
                <a:latin typeface="Arial" charset="0"/>
              </a:defRPr>
            </a:lvl1pPr>
          </a:lstStyle>
          <a:p>
            <a:endParaRPr lang="en-US"/>
          </a:p>
        </p:txBody>
      </p:sp>
      <p:sp>
        <p:nvSpPr>
          <p:cNvPr id="56325" name="Rectangle 1029"/>
          <p:cNvSpPr>
            <a:spLocks noGrp="1" noChangeArrowheads="1"/>
          </p:cNvSpPr>
          <p:nvPr>
            <p:ph type="sldNum" sz="quarter" idx="3"/>
          </p:nvPr>
        </p:nvSpPr>
        <p:spPr bwMode="auto">
          <a:xfrm>
            <a:off x="3929380" y="8758517"/>
            <a:ext cx="3004820" cy="461684"/>
          </a:xfrm>
          <a:prstGeom prst="rect">
            <a:avLst/>
          </a:prstGeom>
          <a:noFill/>
          <a:ln w="9525">
            <a:noFill/>
            <a:miter lim="800000"/>
            <a:headEnd/>
            <a:tailEnd/>
          </a:ln>
          <a:effectLst/>
        </p:spPr>
        <p:txBody>
          <a:bodyPr vert="horz" wrap="square" lIns="92236" tIns="46119" rIns="92236" bIns="46119" numCol="1" anchor="b" anchorCtr="0" compatLnSpc="1">
            <a:prstTxWarp prst="textNoShape">
              <a:avLst/>
            </a:prstTxWarp>
          </a:bodyPr>
          <a:lstStyle>
            <a:lvl1pPr algn="r" defTabSz="922200">
              <a:defRPr sz="1100" b="0">
                <a:latin typeface="Arial" charset="0"/>
              </a:defRPr>
            </a:lvl1pPr>
          </a:lstStyle>
          <a:p>
            <a:fld id="{04C75A25-FBE8-4C84-8F98-BECBE18A3FE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004820" cy="461684"/>
          </a:xfrm>
          <a:prstGeom prst="rect">
            <a:avLst/>
          </a:prstGeom>
          <a:noFill/>
          <a:ln w="9525">
            <a:noFill/>
            <a:miter lim="800000"/>
            <a:headEnd/>
            <a:tailEnd/>
          </a:ln>
          <a:effectLst/>
        </p:spPr>
        <p:txBody>
          <a:bodyPr vert="horz" wrap="square" lIns="92236" tIns="46119" rIns="92236" bIns="46119" numCol="1" anchor="t" anchorCtr="0" compatLnSpc="1">
            <a:prstTxWarp prst="textNoShape">
              <a:avLst/>
            </a:prstTxWarp>
          </a:bodyPr>
          <a:lstStyle>
            <a:lvl1pPr defTabSz="922200">
              <a:defRPr sz="1100" b="0">
                <a:latin typeface="Arial" charset="0"/>
              </a:defRPr>
            </a:lvl1pPr>
          </a:lstStyle>
          <a:p>
            <a:endParaRPr lang="en-US"/>
          </a:p>
        </p:txBody>
      </p:sp>
      <p:sp>
        <p:nvSpPr>
          <p:cNvPr id="7171" name="Rectangle 3"/>
          <p:cNvSpPr>
            <a:spLocks noGrp="1" noChangeArrowheads="1"/>
          </p:cNvSpPr>
          <p:nvPr>
            <p:ph type="dt" idx="1"/>
          </p:nvPr>
        </p:nvSpPr>
        <p:spPr bwMode="auto">
          <a:xfrm>
            <a:off x="3929380" y="1"/>
            <a:ext cx="3004820" cy="461684"/>
          </a:xfrm>
          <a:prstGeom prst="rect">
            <a:avLst/>
          </a:prstGeom>
          <a:noFill/>
          <a:ln w="9525">
            <a:noFill/>
            <a:miter lim="800000"/>
            <a:headEnd/>
            <a:tailEnd/>
          </a:ln>
          <a:effectLst/>
        </p:spPr>
        <p:txBody>
          <a:bodyPr vert="horz" wrap="square" lIns="92236" tIns="46119" rIns="92236" bIns="46119" numCol="1" anchor="t" anchorCtr="0" compatLnSpc="1">
            <a:prstTxWarp prst="textNoShape">
              <a:avLst/>
            </a:prstTxWarp>
          </a:bodyPr>
          <a:lstStyle>
            <a:lvl1pPr algn="r" defTabSz="922200">
              <a:defRPr sz="1100" b="0">
                <a:latin typeface="Arial" charset="0"/>
              </a:defRPr>
            </a:lvl1pPr>
          </a:lstStyle>
          <a:p>
            <a:endParaRPr lang="en-US"/>
          </a:p>
        </p:txBody>
      </p:sp>
      <p:sp>
        <p:nvSpPr>
          <p:cNvPr id="7172" name="Rectangle 4"/>
          <p:cNvSpPr>
            <a:spLocks noGrp="1" noRot="1" noChangeAspect="1" noChangeArrowheads="1" noTextEdit="1"/>
          </p:cNvSpPr>
          <p:nvPr>
            <p:ph type="sldImg" idx="2"/>
          </p:nvPr>
        </p:nvSpPr>
        <p:spPr bwMode="auto">
          <a:xfrm>
            <a:off x="1163638" y="690563"/>
            <a:ext cx="4610100" cy="3457575"/>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24560" y="4377573"/>
            <a:ext cx="5085080" cy="4151786"/>
          </a:xfrm>
          <a:prstGeom prst="rect">
            <a:avLst/>
          </a:prstGeom>
          <a:noFill/>
          <a:ln w="9525">
            <a:noFill/>
            <a:miter lim="800000"/>
            <a:headEnd/>
            <a:tailEnd/>
          </a:ln>
          <a:effectLst/>
        </p:spPr>
        <p:txBody>
          <a:bodyPr vert="horz" wrap="square" lIns="92236" tIns="46119" rIns="92236" bIns="461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8758517"/>
            <a:ext cx="3004820" cy="461684"/>
          </a:xfrm>
          <a:prstGeom prst="rect">
            <a:avLst/>
          </a:prstGeom>
          <a:noFill/>
          <a:ln w="9525">
            <a:noFill/>
            <a:miter lim="800000"/>
            <a:headEnd/>
            <a:tailEnd/>
          </a:ln>
          <a:effectLst/>
        </p:spPr>
        <p:txBody>
          <a:bodyPr vert="horz" wrap="square" lIns="92236" tIns="46119" rIns="92236" bIns="46119" numCol="1" anchor="b" anchorCtr="0" compatLnSpc="1">
            <a:prstTxWarp prst="textNoShape">
              <a:avLst/>
            </a:prstTxWarp>
          </a:bodyPr>
          <a:lstStyle>
            <a:lvl1pPr defTabSz="922200">
              <a:defRPr sz="1100" b="0">
                <a:latin typeface="Arial" charset="0"/>
              </a:defRPr>
            </a:lvl1pPr>
          </a:lstStyle>
          <a:p>
            <a:endParaRPr lang="en-US"/>
          </a:p>
        </p:txBody>
      </p:sp>
      <p:sp>
        <p:nvSpPr>
          <p:cNvPr id="7175" name="Rectangle 7"/>
          <p:cNvSpPr>
            <a:spLocks noGrp="1" noChangeArrowheads="1"/>
          </p:cNvSpPr>
          <p:nvPr>
            <p:ph type="sldNum" sz="quarter" idx="5"/>
          </p:nvPr>
        </p:nvSpPr>
        <p:spPr bwMode="auto">
          <a:xfrm>
            <a:off x="3929380" y="8758517"/>
            <a:ext cx="3004820" cy="461684"/>
          </a:xfrm>
          <a:prstGeom prst="rect">
            <a:avLst/>
          </a:prstGeom>
          <a:noFill/>
          <a:ln w="9525">
            <a:noFill/>
            <a:miter lim="800000"/>
            <a:headEnd/>
            <a:tailEnd/>
          </a:ln>
          <a:effectLst/>
        </p:spPr>
        <p:txBody>
          <a:bodyPr vert="horz" wrap="square" lIns="92236" tIns="46119" rIns="92236" bIns="46119" numCol="1" anchor="b" anchorCtr="0" compatLnSpc="1">
            <a:prstTxWarp prst="textNoShape">
              <a:avLst/>
            </a:prstTxWarp>
          </a:bodyPr>
          <a:lstStyle>
            <a:lvl1pPr algn="r" defTabSz="922200">
              <a:defRPr sz="1100" b="0">
                <a:latin typeface="Arial" charset="0"/>
              </a:defRPr>
            </a:lvl1pPr>
          </a:lstStyle>
          <a:p>
            <a:fld id="{550415EC-4BB0-4F86-89CD-0EA463112E4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Times New Roman" pitchFamily="18" charset="0"/>
      </a:defRPr>
    </a:lvl1pPr>
    <a:lvl2pPr marL="457200" algn="l" rtl="0" fontAlgn="base">
      <a:spcBef>
        <a:spcPct val="30000"/>
      </a:spcBef>
      <a:spcAft>
        <a:spcPct val="0"/>
      </a:spcAft>
      <a:defRPr sz="1200" kern="1200">
        <a:solidFill>
          <a:schemeClr val="tx1"/>
        </a:solidFill>
        <a:latin typeface="Arial" charset="0"/>
        <a:ea typeface="+mn-ea"/>
        <a:cs typeface="Times New Roman" pitchFamily="18" charset="0"/>
      </a:defRPr>
    </a:lvl2pPr>
    <a:lvl3pPr marL="914400" algn="l" rtl="0" fontAlgn="base">
      <a:spcBef>
        <a:spcPct val="30000"/>
      </a:spcBef>
      <a:spcAft>
        <a:spcPct val="0"/>
      </a:spcAft>
      <a:defRPr sz="1200" kern="1200">
        <a:solidFill>
          <a:schemeClr val="tx1"/>
        </a:solidFill>
        <a:latin typeface="Arial" charset="0"/>
        <a:ea typeface="+mn-ea"/>
        <a:cs typeface="Times New Roman" pitchFamily="18" charset="0"/>
      </a:defRPr>
    </a:lvl3pPr>
    <a:lvl4pPr marL="1371600" algn="l" rtl="0" fontAlgn="base">
      <a:spcBef>
        <a:spcPct val="30000"/>
      </a:spcBef>
      <a:spcAft>
        <a:spcPct val="0"/>
      </a:spcAft>
      <a:defRPr sz="1200" kern="1200">
        <a:solidFill>
          <a:schemeClr val="tx1"/>
        </a:solidFill>
        <a:latin typeface="Arial" charset="0"/>
        <a:ea typeface="+mn-ea"/>
        <a:cs typeface="Times New Roman" pitchFamily="18" charset="0"/>
      </a:defRPr>
    </a:lvl4pPr>
    <a:lvl5pPr marL="1828800" algn="l" rtl="0" fontAlgn="base">
      <a:spcBef>
        <a:spcPct val="30000"/>
      </a:spcBef>
      <a:spcAft>
        <a:spcPct val="0"/>
      </a:spcAft>
      <a:defRPr sz="1200" kern="1200">
        <a:solidFill>
          <a:schemeClr val="tx1"/>
        </a:solidFill>
        <a:latin typeface="Arial"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9458E-CC62-495D-B59A-0A776F24EF25}" type="slidenum">
              <a:rPr lang="en-US"/>
              <a:pPr/>
              <a:t>1</a:t>
            </a:fld>
            <a:endParaRPr lang="en-US"/>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6601"/>
            <a:fld id="{9E82647F-1BD4-4AD5-801F-5E31D570BE1D}" type="slidenum">
              <a:rPr lang="en-ZA" smtClean="0"/>
              <a:pPr defTabSz="916601"/>
              <a:t>6</a:t>
            </a:fld>
            <a:endParaRPr lang="en-ZA"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843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pt-BR" smtClean="0"/>
              <a:t>Aqui está ilustrado a simplicidade e praticidade de uma estação móvel de recepção de dados GNC-A. Com uso de gerador de energia a gasolina para garantir a autonomia elétrica, antena portátil de 1,8metros(responde muito bem ao footprint do Intelsat-9 em nosso território), módulo de recepção DVB-S externo(USB) conectado a um robusto laptop rodando o software para recepção de dados de satélites Fazzt Client. </a:t>
            </a:r>
          </a:p>
        </p:txBody>
      </p:sp>
      <p:sp>
        <p:nvSpPr>
          <p:cNvPr id="1843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EEEB9C-213C-4142-B9AE-9CD1F6315B9B}" type="slidenum">
              <a:rPr lang="pt-BR" smtClean="0"/>
              <a:pPr/>
              <a:t>9</a:t>
            </a:fld>
            <a:endParaRPr 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 better understand the needs for Earth observation products/data/information from the various user communities through whatever WGCBDD's user engagement mechanisms would be, and (b) as providers of resources (EO, systems, services, education resources, etc), the WG members could then help respond to these needs by offering and contributing the required resources through the GNC.</a:t>
            </a:r>
          </a:p>
          <a:p>
            <a:endParaRPr lang="en-US" dirty="0"/>
          </a:p>
        </p:txBody>
      </p:sp>
      <p:sp>
        <p:nvSpPr>
          <p:cNvPr id="4" name="Slide Number Placeholder 3"/>
          <p:cNvSpPr>
            <a:spLocks noGrp="1"/>
          </p:cNvSpPr>
          <p:nvPr>
            <p:ph type="sldNum" sz="quarter" idx="10"/>
          </p:nvPr>
        </p:nvSpPr>
        <p:spPr/>
        <p:txBody>
          <a:bodyPr/>
          <a:lstStyle/>
          <a:p>
            <a:fld id="{550415EC-4BB0-4F86-89CD-0EA463112E49}"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590800" y="2514600"/>
            <a:ext cx="5867400" cy="1085850"/>
          </a:xfrm>
        </p:spPr>
        <p:txBody>
          <a:bodyPr/>
          <a:lstStyle>
            <a:lvl1pPr>
              <a:defRPr>
                <a:solidFill>
                  <a:schemeClr val="tx1"/>
                </a:solidFill>
              </a:defRPr>
            </a:lvl1pPr>
          </a:lstStyle>
          <a:p>
            <a:r>
              <a:rPr lang="en-US"/>
              <a:t>Click to edit Master title style</a:t>
            </a:r>
          </a:p>
        </p:txBody>
      </p:sp>
      <p:sp>
        <p:nvSpPr>
          <p:cNvPr id="622595" name="Rectangle 3"/>
          <p:cNvSpPr>
            <a:spLocks noGrp="1" noChangeArrowheads="1"/>
          </p:cNvSpPr>
          <p:nvPr>
            <p:ph type="subTitle" idx="1"/>
          </p:nvPr>
        </p:nvSpPr>
        <p:spPr>
          <a:xfrm>
            <a:off x="2590800" y="4267200"/>
            <a:ext cx="5181600" cy="1371600"/>
          </a:xfrm>
        </p:spPr>
        <p:txBody>
          <a:bodyPr/>
          <a:lstStyle>
            <a:lvl1pPr>
              <a:defRPr>
                <a:solidFill>
                  <a:schemeClr val="bg1"/>
                </a:solidFill>
              </a:defRPr>
            </a:lvl1pPr>
          </a:lstStyle>
          <a:p>
            <a:r>
              <a:rPr lang="en-US"/>
              <a:t>Click to edit Master subtitle style</a:t>
            </a:r>
          </a:p>
        </p:txBody>
      </p:sp>
      <p:sp>
        <p:nvSpPr>
          <p:cNvPr id="622596" name="Rectangle 4"/>
          <p:cNvSpPr>
            <a:spLocks noGrp="1" noChangeArrowheads="1"/>
          </p:cNvSpPr>
          <p:nvPr>
            <p:ph type="sldNum" sz="quarter" idx="4"/>
          </p:nvPr>
        </p:nvSpPr>
        <p:spPr>
          <a:xfrm>
            <a:off x="6553200" y="6245225"/>
            <a:ext cx="2133600" cy="476250"/>
          </a:xfrm>
        </p:spPr>
        <p:txBody>
          <a:bodyPr/>
          <a:lstStyle>
            <a:lvl1pPr>
              <a:defRPr/>
            </a:lvl1pPr>
          </a:lstStyle>
          <a:p>
            <a:fld id="{56F9E47E-44EF-4221-BAD8-6CA20B74EE1A}" type="slidenum">
              <a:rPr lang="en-US"/>
              <a:pPr/>
              <a:t>‹#›</a:t>
            </a:fld>
            <a:endParaRPr lang="en-US"/>
          </a:p>
        </p:txBody>
      </p:sp>
      <p:sp>
        <p:nvSpPr>
          <p:cNvPr id="622598" name="Rectangle 6"/>
          <p:cNvSpPr>
            <a:spLocks noGrp="1" noChangeArrowheads="1"/>
          </p:cNvSpPr>
          <p:nvPr>
            <p:ph type="dt" sz="half" idx="2"/>
          </p:nvPr>
        </p:nvSpPr>
        <p:spPr>
          <a:xfrm>
            <a:off x="457200" y="6245225"/>
            <a:ext cx="2133600" cy="476250"/>
          </a:xfrm>
        </p:spPr>
        <p:txBody>
          <a:bodyPr/>
          <a:lstStyle>
            <a:lvl1pPr>
              <a:defRPr/>
            </a:lvl1pPr>
          </a:lstStyle>
          <a:p>
            <a:r>
              <a:rPr lang="en-US"/>
              <a:t>Wednesday, February 9, 2005March 7, 2005</a:t>
            </a:r>
          </a:p>
        </p:txBody>
      </p:sp>
      <p:sp>
        <p:nvSpPr>
          <p:cNvPr id="622599" name="Line 7"/>
          <p:cNvSpPr>
            <a:spLocks noChangeShapeType="1"/>
          </p:cNvSpPr>
          <p:nvPr userDrawn="1"/>
        </p:nvSpPr>
        <p:spPr bwMode="auto">
          <a:xfrm>
            <a:off x="228600" y="6553200"/>
            <a:ext cx="8686800" cy="0"/>
          </a:xfrm>
          <a:prstGeom prst="line">
            <a:avLst/>
          </a:prstGeom>
          <a:noFill/>
          <a:ln w="12700">
            <a:solidFill>
              <a:srgbClr val="0000CC"/>
            </a:solidFill>
            <a:round/>
            <a:headEnd/>
            <a:tailEnd/>
          </a:ln>
          <a:effectLst/>
        </p:spPr>
        <p:txBody>
          <a:bodyPr anchor="ctr"/>
          <a:lstStyle/>
          <a:p>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2C9FF85-5C64-4E7C-90BF-128B571B81D6}"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21336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62484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763659E-5C35-4D15-B4D6-F0F989BE5422}"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A052A76-48F2-497C-8BC6-6D9F2A86BE2F}"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A3445E2-2E24-4F1E-B5F8-478CC232D234}"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7E5AD54-143A-412C-A0B7-AC437707083E}" type="slidenum">
              <a:rPr lang="en-US"/>
              <a:pPr/>
              <a:t>‹#›</a:t>
            </a:fld>
            <a:endParaRPr lang="en-US"/>
          </a:p>
        </p:txBody>
      </p:sp>
      <p:sp>
        <p:nvSpPr>
          <p:cNvPr id="6" name="Date Placeholder 5"/>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6524695-6D85-42F6-BD2E-DE7E660B3908}" type="slidenum">
              <a:rPr lang="en-US"/>
              <a:pPr/>
              <a:t>‹#›</a:t>
            </a:fld>
            <a:endParaRPr lang="en-US"/>
          </a:p>
        </p:txBody>
      </p:sp>
      <p:sp>
        <p:nvSpPr>
          <p:cNvPr id="8" name="Date Placeholder 7"/>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83F896C-DEE7-4A32-893F-522AA5929A2C}" type="slidenum">
              <a:rPr lang="en-US"/>
              <a:pPr/>
              <a:t>‹#›</a:t>
            </a:fld>
            <a:endParaRPr lang="en-US"/>
          </a:p>
        </p:txBody>
      </p:sp>
      <p:sp>
        <p:nvSpPr>
          <p:cNvPr id="4" name="Date Placeholder 3"/>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A1D8B4-6942-4E6C-BA50-BAB9C1173030}" type="slidenum">
              <a:rPr lang="en-US"/>
              <a:pPr/>
              <a:t>‹#›</a:t>
            </a:fld>
            <a:endParaRPr lang="en-US"/>
          </a:p>
        </p:txBody>
      </p:sp>
      <p:sp>
        <p:nvSpPr>
          <p:cNvPr id="3" name="Date Placeholder 2"/>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5C1F0D9-3E0C-40B5-AF91-8D9895308485}" type="slidenum">
              <a:rPr lang="en-US"/>
              <a:pPr/>
              <a:t>‹#›</a:t>
            </a:fld>
            <a:endParaRPr lang="en-US"/>
          </a:p>
        </p:txBody>
      </p:sp>
      <p:sp>
        <p:nvSpPr>
          <p:cNvPr id="6" name="Date Placeholder 5"/>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239EBE2-3D6E-4AE6-B40C-A93C4B907EF9}" type="slidenum">
              <a:rPr lang="en-US"/>
              <a:pPr/>
              <a:t>‹#›</a:t>
            </a:fld>
            <a:endParaRPr lang="en-US"/>
          </a:p>
        </p:txBody>
      </p:sp>
      <p:sp>
        <p:nvSpPr>
          <p:cNvPr id="6" name="Date Placeholder 5"/>
          <p:cNvSpPr>
            <a:spLocks noGrp="1"/>
          </p:cNvSpPr>
          <p:nvPr>
            <p:ph type="dt" sz="half" idx="11"/>
          </p:nvPr>
        </p:nvSpPr>
        <p:spPr/>
        <p:txBody>
          <a:bodyPr/>
          <a:lstStyle>
            <a:lvl1pPr>
              <a:defRPr/>
            </a:lvl1pPr>
          </a:lstStyle>
          <a:p>
            <a:r>
              <a:rPr lang="en-US"/>
              <a:t>Wednesday, February 9, 2005March 7, 2005</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1600200" y="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609600" y="1524000"/>
            <a:ext cx="7924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sldNum" sz="quarter" idx="4"/>
          </p:nvPr>
        </p:nvSpPr>
        <p:spPr bwMode="auto">
          <a:xfrm>
            <a:off x="8610600" y="6553200"/>
            <a:ext cx="533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b="0">
                <a:latin typeface="+mn-lt"/>
              </a:defRPr>
            </a:lvl1pPr>
          </a:lstStyle>
          <a:p>
            <a:fld id="{A1A45ECE-3C19-44DF-AE84-7B760ABC765D}" type="slidenum">
              <a:rPr lang="en-US"/>
              <a:pPr/>
              <a:t>‹#›</a:t>
            </a:fld>
            <a:endParaRPr lang="en-US"/>
          </a:p>
        </p:txBody>
      </p:sp>
      <p:pic>
        <p:nvPicPr>
          <p:cNvPr id="38919" name="Picture 7" descr="NOAA"/>
          <p:cNvPicPr>
            <a:picLocks noChangeAspect="1" noChangeArrowheads="1"/>
          </p:cNvPicPr>
          <p:nvPr userDrawn="1"/>
        </p:nvPicPr>
        <p:blipFill>
          <a:blip r:embed="rId14" cstate="print"/>
          <a:srcRect/>
          <a:stretch>
            <a:fillRect/>
          </a:stretch>
        </p:blipFill>
        <p:spPr bwMode="auto">
          <a:xfrm>
            <a:off x="0" y="0"/>
            <a:ext cx="1498600" cy="1524000"/>
          </a:xfrm>
          <a:prstGeom prst="rect">
            <a:avLst/>
          </a:prstGeom>
          <a:noFill/>
        </p:spPr>
      </p:pic>
      <p:sp>
        <p:nvSpPr>
          <p:cNvPr id="38916" name="Rectangle 4"/>
          <p:cNvSpPr>
            <a:spLocks noGrp="1" noChangeArrowheads="1"/>
          </p:cNvSpPr>
          <p:nvPr>
            <p:ph type="dt" sz="half" idx="2"/>
          </p:nvPr>
        </p:nvSpPr>
        <p:spPr bwMode="auto">
          <a:xfrm>
            <a:off x="152400" y="6553200"/>
            <a:ext cx="25146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b="0">
                <a:latin typeface="+mn-lt"/>
              </a:defRPr>
            </a:lvl1pPr>
          </a:lstStyle>
          <a:p>
            <a:r>
              <a:rPr lang="en-US"/>
              <a:t>Wednesday, February 9, 2005March 7, 2005</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algn="l" rtl="0" fontAlgn="base">
        <a:lnSpc>
          <a:spcPct val="90000"/>
        </a:lnSpc>
        <a:spcBef>
          <a:spcPct val="0"/>
        </a:spcBef>
        <a:spcAft>
          <a:spcPct val="0"/>
        </a:spcAft>
        <a:defRPr sz="4400" b="1">
          <a:solidFill>
            <a:schemeClr val="bg1"/>
          </a:solidFill>
          <a:latin typeface="+mj-lt"/>
          <a:ea typeface="+mj-ea"/>
          <a:cs typeface="+mj-cs"/>
        </a:defRPr>
      </a:lvl1pPr>
      <a:lvl2pPr algn="l" rtl="0" fontAlgn="base">
        <a:lnSpc>
          <a:spcPct val="90000"/>
        </a:lnSpc>
        <a:spcBef>
          <a:spcPct val="0"/>
        </a:spcBef>
        <a:spcAft>
          <a:spcPct val="0"/>
        </a:spcAft>
        <a:defRPr sz="4400" b="1">
          <a:solidFill>
            <a:schemeClr val="bg1"/>
          </a:solidFill>
          <a:latin typeface="Arial" charset="0"/>
        </a:defRPr>
      </a:lvl2pPr>
      <a:lvl3pPr algn="l" rtl="0" fontAlgn="base">
        <a:lnSpc>
          <a:spcPct val="90000"/>
        </a:lnSpc>
        <a:spcBef>
          <a:spcPct val="0"/>
        </a:spcBef>
        <a:spcAft>
          <a:spcPct val="0"/>
        </a:spcAft>
        <a:defRPr sz="4400" b="1">
          <a:solidFill>
            <a:schemeClr val="bg1"/>
          </a:solidFill>
          <a:latin typeface="Arial" charset="0"/>
        </a:defRPr>
      </a:lvl3pPr>
      <a:lvl4pPr algn="l" rtl="0" fontAlgn="base">
        <a:lnSpc>
          <a:spcPct val="90000"/>
        </a:lnSpc>
        <a:spcBef>
          <a:spcPct val="0"/>
        </a:spcBef>
        <a:spcAft>
          <a:spcPct val="0"/>
        </a:spcAft>
        <a:defRPr sz="4400" b="1">
          <a:solidFill>
            <a:schemeClr val="bg1"/>
          </a:solidFill>
          <a:latin typeface="Arial" charset="0"/>
        </a:defRPr>
      </a:lvl4pPr>
      <a:lvl5pPr algn="l" rtl="0" fontAlgn="base">
        <a:lnSpc>
          <a:spcPct val="90000"/>
        </a:lnSpc>
        <a:spcBef>
          <a:spcPct val="0"/>
        </a:spcBef>
        <a:spcAft>
          <a:spcPct val="0"/>
        </a:spcAft>
        <a:defRPr sz="4400" b="1">
          <a:solidFill>
            <a:schemeClr val="bg1"/>
          </a:solidFill>
          <a:latin typeface="Arial" charset="0"/>
        </a:defRPr>
      </a:lvl5pPr>
      <a:lvl6pPr marL="457200" algn="l" rtl="0" fontAlgn="base">
        <a:lnSpc>
          <a:spcPct val="90000"/>
        </a:lnSpc>
        <a:spcBef>
          <a:spcPct val="0"/>
        </a:spcBef>
        <a:spcAft>
          <a:spcPct val="0"/>
        </a:spcAft>
        <a:defRPr sz="4400" b="1">
          <a:solidFill>
            <a:schemeClr val="bg1"/>
          </a:solidFill>
          <a:latin typeface="Arial" charset="0"/>
        </a:defRPr>
      </a:lvl6pPr>
      <a:lvl7pPr marL="914400" algn="l" rtl="0" fontAlgn="base">
        <a:lnSpc>
          <a:spcPct val="90000"/>
        </a:lnSpc>
        <a:spcBef>
          <a:spcPct val="0"/>
        </a:spcBef>
        <a:spcAft>
          <a:spcPct val="0"/>
        </a:spcAft>
        <a:defRPr sz="4400" b="1">
          <a:solidFill>
            <a:schemeClr val="bg1"/>
          </a:solidFill>
          <a:latin typeface="Arial" charset="0"/>
        </a:defRPr>
      </a:lvl7pPr>
      <a:lvl8pPr marL="1371600" algn="l" rtl="0" fontAlgn="base">
        <a:lnSpc>
          <a:spcPct val="90000"/>
        </a:lnSpc>
        <a:spcBef>
          <a:spcPct val="0"/>
        </a:spcBef>
        <a:spcAft>
          <a:spcPct val="0"/>
        </a:spcAft>
        <a:defRPr sz="4400" b="1">
          <a:solidFill>
            <a:schemeClr val="bg1"/>
          </a:solidFill>
          <a:latin typeface="Arial" charset="0"/>
        </a:defRPr>
      </a:lvl8pPr>
      <a:lvl9pPr marL="1828800" algn="l" rtl="0" fontAlgn="base">
        <a:lnSpc>
          <a:spcPct val="90000"/>
        </a:lnSpc>
        <a:spcBef>
          <a:spcPct val="0"/>
        </a:spcBef>
        <a:spcAft>
          <a:spcPct val="0"/>
        </a:spcAft>
        <a:defRPr sz="4400" b="1">
          <a:solidFill>
            <a:schemeClr val="bg1"/>
          </a:solidFill>
          <a:latin typeface="Arial" charset="0"/>
        </a:defRPr>
      </a:lvl9pPr>
    </p:titleStyle>
    <p:bodyStyle>
      <a:lvl1pPr algn="l" rtl="0" fontAlgn="base">
        <a:spcBef>
          <a:spcPct val="50000"/>
        </a:spcBef>
        <a:spcAft>
          <a:spcPct val="0"/>
        </a:spcAft>
        <a:defRPr sz="2800" b="1">
          <a:solidFill>
            <a:schemeClr val="tx1"/>
          </a:solidFill>
          <a:latin typeface="+mn-lt"/>
          <a:ea typeface="+mn-ea"/>
          <a:cs typeface="+mn-cs"/>
        </a:defRPr>
      </a:lvl1pPr>
      <a:lvl2pPr marL="855663" indent="-398463" algn="l" rtl="0" fontAlgn="base">
        <a:spcBef>
          <a:spcPct val="20000"/>
        </a:spcBef>
        <a:spcAft>
          <a:spcPct val="0"/>
        </a:spcAft>
        <a:buClr>
          <a:srgbClr val="0033CC"/>
        </a:buClr>
        <a:buSzPct val="80000"/>
        <a:buChar char="•"/>
        <a:defRPr sz="2000" b="1">
          <a:solidFill>
            <a:schemeClr val="tx1"/>
          </a:solidFill>
          <a:latin typeface="+mn-lt"/>
        </a:defRPr>
      </a:lvl2pPr>
      <a:lvl3pPr marL="1371600" indent="-339725" algn="l" rtl="0" fontAlgn="base">
        <a:spcBef>
          <a:spcPct val="20000"/>
        </a:spcBef>
        <a:spcAft>
          <a:spcPct val="0"/>
        </a:spcAft>
        <a:buClr>
          <a:srgbClr val="0033CC"/>
        </a:buClr>
        <a:buFont typeface="ScalaSans" pitchFamily="2" charset="0"/>
        <a:buChar char="–"/>
        <a:defRPr b="1">
          <a:solidFill>
            <a:schemeClr val="tx1"/>
          </a:solidFill>
          <a:latin typeface="+mn-lt"/>
        </a:defRPr>
      </a:lvl3pPr>
      <a:lvl4pPr marL="1828800" indent="-284163" algn="l" rtl="0" fontAlgn="base">
        <a:spcBef>
          <a:spcPct val="20000"/>
        </a:spcBef>
        <a:spcAft>
          <a:spcPct val="0"/>
        </a:spcAft>
        <a:buClr>
          <a:srgbClr val="0033CC"/>
        </a:buClr>
        <a:buFont typeface="Wingdings" pitchFamily="2" charset="2"/>
        <a:buChar char="§"/>
        <a:defRPr b="1">
          <a:solidFill>
            <a:schemeClr val="tx1"/>
          </a:solidFill>
          <a:latin typeface="+mn-lt"/>
        </a:defRPr>
      </a:lvl4pPr>
      <a:lvl5pPr marL="2286000" indent="-222250" algn="l" rtl="0" fontAlgn="base">
        <a:spcBef>
          <a:spcPct val="20000"/>
        </a:spcBef>
        <a:spcAft>
          <a:spcPct val="0"/>
        </a:spcAft>
        <a:buClr>
          <a:srgbClr val="0033CC"/>
        </a:buClr>
        <a:buFont typeface="ScalaSans" pitchFamily="2" charset="0"/>
        <a:buChar char="»"/>
        <a:defRPr b="1">
          <a:solidFill>
            <a:schemeClr val="tx1"/>
          </a:solidFill>
          <a:latin typeface="+mn-lt"/>
        </a:defRPr>
      </a:lvl5pPr>
      <a:lvl6pPr marL="2743200" indent="-222250" algn="l" rtl="0" fontAlgn="base">
        <a:spcBef>
          <a:spcPct val="20000"/>
        </a:spcBef>
        <a:spcAft>
          <a:spcPct val="0"/>
        </a:spcAft>
        <a:buClr>
          <a:srgbClr val="0033CC"/>
        </a:buClr>
        <a:buFont typeface="ScalaSans" pitchFamily="2" charset="0"/>
        <a:buChar char="»"/>
        <a:defRPr b="1">
          <a:solidFill>
            <a:schemeClr val="tx1"/>
          </a:solidFill>
          <a:latin typeface="+mn-lt"/>
        </a:defRPr>
      </a:lvl6pPr>
      <a:lvl7pPr marL="3200400" indent="-222250" algn="l" rtl="0" fontAlgn="base">
        <a:spcBef>
          <a:spcPct val="20000"/>
        </a:spcBef>
        <a:spcAft>
          <a:spcPct val="0"/>
        </a:spcAft>
        <a:buClr>
          <a:srgbClr val="0033CC"/>
        </a:buClr>
        <a:buFont typeface="ScalaSans" pitchFamily="2" charset="0"/>
        <a:buChar char="»"/>
        <a:defRPr b="1">
          <a:solidFill>
            <a:schemeClr val="tx1"/>
          </a:solidFill>
          <a:latin typeface="+mn-lt"/>
        </a:defRPr>
      </a:lvl7pPr>
      <a:lvl8pPr marL="3657600" indent="-222250" algn="l" rtl="0" fontAlgn="base">
        <a:spcBef>
          <a:spcPct val="20000"/>
        </a:spcBef>
        <a:spcAft>
          <a:spcPct val="0"/>
        </a:spcAft>
        <a:buClr>
          <a:srgbClr val="0033CC"/>
        </a:buClr>
        <a:buFont typeface="ScalaSans" pitchFamily="2" charset="0"/>
        <a:buChar char="»"/>
        <a:defRPr b="1">
          <a:solidFill>
            <a:schemeClr val="tx1"/>
          </a:solidFill>
          <a:latin typeface="+mn-lt"/>
        </a:defRPr>
      </a:lvl8pPr>
      <a:lvl9pPr marL="4114800" indent="-222250" algn="l" rtl="0" fontAlgn="base">
        <a:spcBef>
          <a:spcPct val="20000"/>
        </a:spcBef>
        <a:spcAft>
          <a:spcPct val="0"/>
        </a:spcAft>
        <a:buClr>
          <a:srgbClr val="0033CC"/>
        </a:buClr>
        <a:buFont typeface="ScalaSans" pitchFamily="2" charset="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sldNum" sz="quarter" idx="4"/>
          </p:nvPr>
        </p:nvSpPr>
        <p:spPr/>
        <p:txBody>
          <a:bodyPr/>
          <a:lstStyle/>
          <a:p>
            <a:fld id="{67CA2BC3-DC6D-4CB0-8F52-31033A3C1ABC}" type="slidenum">
              <a:rPr lang="en-US"/>
              <a:pPr/>
              <a:t>1</a:t>
            </a:fld>
            <a:endParaRPr lang="en-US"/>
          </a:p>
        </p:txBody>
      </p:sp>
      <p:sp>
        <p:nvSpPr>
          <p:cNvPr id="623620" name="Rectangle 4"/>
          <p:cNvSpPr>
            <a:spLocks noGrp="1" noChangeArrowheads="1"/>
          </p:cNvSpPr>
          <p:nvPr>
            <p:ph type="ctrTitle"/>
          </p:nvPr>
        </p:nvSpPr>
        <p:spPr>
          <a:xfrm>
            <a:off x="2743200" y="3048000"/>
            <a:ext cx="6400800" cy="762000"/>
          </a:xfrm>
        </p:spPr>
        <p:txBody>
          <a:bodyPr/>
          <a:lstStyle/>
          <a:p>
            <a:r>
              <a:rPr lang="en-US" sz="3800" dirty="0" err="1" smtClean="0"/>
              <a:t>GEONETCast</a:t>
            </a:r>
            <a:r>
              <a:rPr lang="en-US" sz="3800" dirty="0" smtClean="0"/>
              <a:t/>
            </a:r>
            <a:br>
              <a:rPr lang="en-US" sz="3800" dirty="0" smtClean="0"/>
            </a:br>
            <a:r>
              <a:rPr lang="en-US" sz="2000" dirty="0" smtClean="0"/>
              <a:t>Delivering Environmental Data to Users Worldwide</a:t>
            </a:r>
            <a:endParaRPr lang="en-US" sz="2600" i="1" dirty="0"/>
          </a:p>
        </p:txBody>
      </p:sp>
      <p:sp>
        <p:nvSpPr>
          <p:cNvPr id="623622" name="Rectangle 6"/>
          <p:cNvSpPr>
            <a:spLocks noChangeArrowheads="1"/>
          </p:cNvSpPr>
          <p:nvPr/>
        </p:nvSpPr>
        <p:spPr bwMode="auto">
          <a:xfrm>
            <a:off x="2590800" y="4343400"/>
            <a:ext cx="1552028" cy="830997"/>
          </a:xfrm>
          <a:prstGeom prst="rect">
            <a:avLst/>
          </a:prstGeom>
          <a:noFill/>
          <a:ln w="9525" algn="ctr">
            <a:noFill/>
            <a:miter lim="800000"/>
            <a:headEnd/>
            <a:tailEnd/>
          </a:ln>
          <a:effectLst/>
        </p:spPr>
        <p:txBody>
          <a:bodyPr wrap="none">
            <a:spAutoFit/>
          </a:bodyPr>
          <a:lstStyle/>
          <a:p>
            <a:pPr>
              <a:spcBef>
                <a:spcPct val="50000"/>
              </a:spcBef>
            </a:pPr>
            <a:r>
              <a:rPr lang="en-US" dirty="0" smtClean="0">
                <a:solidFill>
                  <a:schemeClr val="bg1"/>
                </a:solidFill>
              </a:rPr>
              <a:t>Jacob </a:t>
            </a:r>
            <a:r>
              <a:rPr lang="en-US" dirty="0" err="1" smtClean="0">
                <a:solidFill>
                  <a:schemeClr val="bg1"/>
                </a:solidFill>
              </a:rPr>
              <a:t>Sutherlun</a:t>
            </a:r>
            <a:endParaRPr lang="en-US" dirty="0" smtClean="0">
              <a:solidFill>
                <a:schemeClr val="bg1"/>
              </a:solidFill>
            </a:endParaRPr>
          </a:p>
          <a:p>
            <a:pPr>
              <a:spcBef>
                <a:spcPct val="50000"/>
              </a:spcBef>
            </a:pPr>
            <a:r>
              <a:rPr lang="en-US" dirty="0" err="1" smtClean="0">
                <a:solidFill>
                  <a:schemeClr val="bg1"/>
                </a:solidFill>
              </a:rPr>
              <a:t>Ilhabela</a:t>
            </a:r>
            <a:r>
              <a:rPr lang="en-US" dirty="0" smtClean="0">
                <a:solidFill>
                  <a:schemeClr val="bg1"/>
                </a:solidFill>
              </a:rPr>
              <a:t>, Brazil</a:t>
            </a:r>
          </a:p>
          <a:p>
            <a:pPr>
              <a:spcBef>
                <a:spcPct val="50000"/>
              </a:spcBef>
            </a:pPr>
            <a:r>
              <a:rPr lang="en-US" dirty="0" smtClean="0">
                <a:solidFill>
                  <a:schemeClr val="bg1"/>
                </a:solidFill>
              </a:rPr>
              <a:t>29 February 2012</a:t>
            </a:r>
            <a:endParaRPr lang="en-US" dirty="0">
              <a:solidFill>
                <a:schemeClr val="bg1"/>
              </a:solidFill>
            </a:endParaRPr>
          </a:p>
        </p:txBody>
      </p:sp>
      <p:pic>
        <p:nvPicPr>
          <p:cNvPr id="623626" name="Picture 10" descr="noaa_from_jason"/>
          <p:cNvPicPr>
            <a:picLocks noChangeAspect="1" noChangeArrowheads="1"/>
          </p:cNvPicPr>
          <p:nvPr/>
        </p:nvPicPr>
        <p:blipFill>
          <a:blip r:embed="rId3" cstate="print"/>
          <a:srcRect/>
          <a:stretch>
            <a:fillRect/>
          </a:stretch>
        </p:blipFill>
        <p:spPr bwMode="auto">
          <a:xfrm>
            <a:off x="8077200" y="5562600"/>
            <a:ext cx="755650" cy="7620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smtClean="0"/>
              <a:t>Future of </a:t>
            </a:r>
            <a:r>
              <a:rPr lang="en-US" sz="3600" dirty="0" err="1" smtClean="0"/>
              <a:t>GEONETCast</a:t>
            </a:r>
            <a:endParaRPr lang="en-US" sz="3600" dirty="0"/>
          </a:p>
        </p:txBody>
      </p:sp>
      <p:sp>
        <p:nvSpPr>
          <p:cNvPr id="6" name="Content Placeholder 5"/>
          <p:cNvSpPr>
            <a:spLocks noGrp="1"/>
          </p:cNvSpPr>
          <p:nvPr>
            <p:ph idx="1"/>
          </p:nvPr>
        </p:nvSpPr>
        <p:spPr/>
        <p:txBody>
          <a:bodyPr>
            <a:normAutofit fontScale="85000" lnSpcReduction="10000"/>
          </a:bodyPr>
          <a:lstStyle/>
          <a:p>
            <a:r>
              <a:rPr lang="en-US" sz="2000" dirty="0" smtClean="0"/>
              <a:t>2012-2015 GEO Work Plan</a:t>
            </a:r>
          </a:p>
          <a:p>
            <a:r>
              <a:rPr lang="en-US" sz="1400" dirty="0" smtClean="0"/>
              <a:t>IN-04 GEOSS Communication Networks</a:t>
            </a:r>
            <a:endParaRPr lang="en-US" sz="1600" b="0" dirty="0" smtClean="0"/>
          </a:p>
          <a:p>
            <a:r>
              <a:rPr lang="en-US" sz="1600" b="0" dirty="0" smtClean="0"/>
              <a:t>C2 </a:t>
            </a:r>
            <a:r>
              <a:rPr lang="en-US" sz="1600" b="0" dirty="0" err="1" smtClean="0"/>
              <a:t>GEONETCast</a:t>
            </a:r>
            <a:endParaRPr lang="en-US" sz="1600" b="0" dirty="0" smtClean="0"/>
          </a:p>
          <a:p>
            <a:r>
              <a:rPr lang="en-US" sz="1600" b="0" i="1" dirty="0" smtClean="0"/>
              <a:t>Leads</a:t>
            </a:r>
          </a:p>
          <a:p>
            <a:r>
              <a:rPr lang="en-US" sz="1600" b="0" dirty="0" smtClean="0"/>
              <a:t>China (CMA), Russia (</a:t>
            </a:r>
            <a:r>
              <a:rPr lang="en-US" sz="1600" b="0" dirty="0" err="1" smtClean="0"/>
              <a:t>Roshydromet</a:t>
            </a:r>
            <a:r>
              <a:rPr lang="en-US" sz="1600" b="0" dirty="0" smtClean="0"/>
              <a:t>), USA (NOAA), EUMETSAT</a:t>
            </a:r>
          </a:p>
          <a:p>
            <a:r>
              <a:rPr lang="en-US" sz="1600" i="1" dirty="0" smtClean="0"/>
              <a:t>Priority </a:t>
            </a:r>
            <a:r>
              <a:rPr lang="en-US" sz="1600" i="1" dirty="0" smtClean="0"/>
              <a:t>Actions (Relating to this Working Group)</a:t>
            </a:r>
          </a:p>
          <a:p>
            <a:r>
              <a:rPr lang="en-US" sz="1600" b="0" dirty="0" smtClean="0"/>
              <a:t>• Further develop </a:t>
            </a:r>
            <a:r>
              <a:rPr lang="en-US" sz="1600" b="0" dirty="0" err="1" smtClean="0"/>
              <a:t>GEONETCast</a:t>
            </a:r>
            <a:r>
              <a:rPr lang="en-US" sz="1600" b="0" dirty="0" smtClean="0"/>
              <a:t> – a distribution system for GEOSS information using</a:t>
            </a:r>
          </a:p>
          <a:p>
            <a:r>
              <a:rPr lang="en-US" sz="1600" b="0" dirty="0" smtClean="0"/>
              <a:t>communication satellites and low cost, off-the-shelf reception stations. Evolve </a:t>
            </a:r>
            <a:r>
              <a:rPr lang="en-US" sz="1600" b="0" dirty="0" err="1" smtClean="0"/>
              <a:t>GEONETCast</a:t>
            </a:r>
            <a:r>
              <a:rPr lang="en-US" sz="1600" b="0" dirty="0" smtClean="0"/>
              <a:t> into</a:t>
            </a:r>
          </a:p>
          <a:p>
            <a:r>
              <a:rPr lang="en-US" sz="1600" b="0" dirty="0" smtClean="0"/>
              <a:t>a fully operational global system disseminating data and products across all Societal Benefit Areas</a:t>
            </a:r>
          </a:p>
          <a:p>
            <a:r>
              <a:rPr lang="en-US" sz="1600" b="0" dirty="0" smtClean="0"/>
              <a:t>• Foster relationships with data providers and users to enhance data content in line with the </a:t>
            </a:r>
            <a:r>
              <a:rPr lang="en-US" sz="1600" b="0" dirty="0" smtClean="0"/>
              <a:t>evolving needs </a:t>
            </a:r>
            <a:r>
              <a:rPr lang="en-US" sz="1600" b="0" dirty="0" smtClean="0"/>
              <a:t>of users and decision-makers</a:t>
            </a:r>
          </a:p>
          <a:p>
            <a:pPr>
              <a:lnSpc>
                <a:spcPct val="60000"/>
              </a:lnSpc>
            </a:pPr>
            <a:r>
              <a:rPr lang="en-US" sz="1600" b="0" dirty="0" smtClean="0"/>
              <a:t>• Expand interaction with networks of users in developing countries to improve access to data in</a:t>
            </a:r>
          </a:p>
          <a:p>
            <a:pPr>
              <a:lnSpc>
                <a:spcPct val="60000"/>
              </a:lnSpc>
            </a:pPr>
            <a:r>
              <a:rPr lang="en-US" sz="1600" b="0" dirty="0" smtClean="0"/>
              <a:t>areas with limited data accessibility. In particular, facilitate improved access to disaster</a:t>
            </a:r>
          </a:p>
          <a:p>
            <a:pPr>
              <a:lnSpc>
                <a:spcPct val="60000"/>
              </a:lnSpc>
            </a:pPr>
            <a:r>
              <a:rPr lang="en-US" sz="1600" b="0" dirty="0" smtClean="0"/>
              <a:t>information in developing countries through collaboration with key disaster management</a:t>
            </a:r>
          </a:p>
          <a:p>
            <a:pPr>
              <a:lnSpc>
                <a:spcPct val="60000"/>
              </a:lnSpc>
            </a:pPr>
            <a:r>
              <a:rPr lang="en-US" sz="1600" b="0" dirty="0" smtClean="0"/>
              <a:t>mechanisms, including the International Charter on Space and Major Disasters (see also DI-01)</a:t>
            </a:r>
          </a:p>
          <a:p>
            <a:r>
              <a:rPr lang="en-US" dirty="0" smtClean="0"/>
              <a:t> </a:t>
            </a:r>
            <a:endParaRPr lang="en-US" dirty="0"/>
          </a:p>
        </p:txBody>
      </p:sp>
      <p:sp>
        <p:nvSpPr>
          <p:cNvPr id="5" name="Slide Number Placeholder 4"/>
          <p:cNvSpPr>
            <a:spLocks noGrp="1"/>
          </p:cNvSpPr>
          <p:nvPr>
            <p:ph type="sldNum" sz="quarter" idx="10"/>
          </p:nvPr>
        </p:nvSpPr>
        <p:spPr/>
        <p:txBody>
          <a:bodyPr/>
          <a:lstStyle/>
          <a:p>
            <a:fld id="{17E5AD54-143A-412C-A0B7-AC437707083E}" type="slidenum">
              <a:rPr lang="en-US" smtClean="0"/>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Actions/</a:t>
            </a:r>
            <a:r>
              <a:rPr lang="en-US" dirty="0" err="1" smtClean="0"/>
              <a:t>Descions</a:t>
            </a:r>
            <a:endParaRPr lang="en-US" dirty="0"/>
          </a:p>
        </p:txBody>
      </p:sp>
      <p:sp>
        <p:nvSpPr>
          <p:cNvPr id="3" name="Content Placeholder 2"/>
          <p:cNvSpPr>
            <a:spLocks noGrp="1"/>
          </p:cNvSpPr>
          <p:nvPr>
            <p:ph idx="1"/>
          </p:nvPr>
        </p:nvSpPr>
        <p:spPr/>
        <p:txBody>
          <a:bodyPr/>
          <a:lstStyle/>
          <a:p>
            <a:pPr>
              <a:buFont typeface="Arial" pitchFamily="34" charset="0"/>
              <a:buChar char="•"/>
            </a:pPr>
            <a:r>
              <a:rPr lang="en-US" dirty="0" smtClean="0"/>
              <a:t>Determine if/how the working group can support </a:t>
            </a:r>
            <a:r>
              <a:rPr lang="en-US" dirty="0" err="1" smtClean="0"/>
              <a:t>GEONETCast</a:t>
            </a:r>
            <a:endParaRPr lang="en-US" dirty="0" smtClean="0"/>
          </a:p>
          <a:p>
            <a:pPr>
              <a:buFont typeface="Arial" pitchFamily="34" charset="0"/>
              <a:buChar char="•"/>
            </a:pPr>
            <a:r>
              <a:rPr lang="en-US" dirty="0" smtClean="0"/>
              <a:t>Develop specific actions on how the WG will contribute to the </a:t>
            </a:r>
            <a:r>
              <a:rPr lang="en-US" dirty="0" err="1" smtClean="0"/>
              <a:t>GEONETCast</a:t>
            </a:r>
            <a:r>
              <a:rPr lang="en-US" dirty="0" smtClean="0"/>
              <a:t> component</a:t>
            </a:r>
          </a:p>
          <a:p>
            <a:pPr>
              <a:buFont typeface="Arial" pitchFamily="34" charset="0"/>
              <a:buChar char="•"/>
            </a:pPr>
            <a:r>
              <a:rPr lang="en-US" dirty="0" smtClean="0"/>
              <a:t>Determine POC for the </a:t>
            </a:r>
            <a:r>
              <a:rPr lang="en-US" dirty="0" err="1" smtClean="0"/>
              <a:t>GEONETCast</a:t>
            </a:r>
            <a:r>
              <a:rPr lang="en-US" dirty="0" smtClean="0"/>
              <a:t> project should we decide to pursue it</a:t>
            </a:r>
            <a:endParaRPr lang="en-US" dirty="0"/>
          </a:p>
        </p:txBody>
      </p:sp>
      <p:sp>
        <p:nvSpPr>
          <p:cNvPr id="4" name="Slide Number Placeholder 3"/>
          <p:cNvSpPr>
            <a:spLocks noGrp="1"/>
          </p:cNvSpPr>
          <p:nvPr>
            <p:ph type="sldNum" sz="quarter" idx="10"/>
          </p:nvPr>
        </p:nvSpPr>
        <p:spPr/>
        <p:txBody>
          <a:bodyPr/>
          <a:lstStyle/>
          <a:p>
            <a:fld id="{7A052A76-48F2-497C-8BC6-6D9F2A86BE2F}" type="slidenum">
              <a:rPr lang="en-US" smtClean="0"/>
              <a:pPr/>
              <a:t>11</a:t>
            </a:fld>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833562" y="0"/>
            <a:ext cx="7310438" cy="1143000"/>
          </a:xfrm>
        </p:spPr>
        <p:txBody>
          <a:bodyPr/>
          <a:lstStyle/>
          <a:p>
            <a:pPr algn="r" eaLnBrk="1" hangingPunct="1"/>
            <a:r>
              <a:rPr lang="en-US" sz="3600" b="1" dirty="0" err="1" smtClean="0">
                <a:cs typeface="Times New Roman" pitchFamily="18" charset="0"/>
              </a:rPr>
              <a:t>GEONETCast</a:t>
            </a:r>
            <a:r>
              <a:rPr lang="en-US" sz="3600" b="1" dirty="0" smtClean="0">
                <a:cs typeface="Times New Roman" pitchFamily="18" charset="0"/>
              </a:rPr>
              <a:t>: Description</a:t>
            </a:r>
            <a:endParaRPr lang="en-GB" sz="3600" b="1" dirty="0" smtClean="0">
              <a:cs typeface="Times New Roman" pitchFamily="18" charset="0"/>
            </a:endParaRPr>
          </a:p>
        </p:txBody>
      </p:sp>
      <p:sp>
        <p:nvSpPr>
          <p:cNvPr id="3075" name="Rectangle 3"/>
          <p:cNvSpPr>
            <a:spLocks noGrp="1" noChangeArrowheads="1"/>
          </p:cNvSpPr>
          <p:nvPr>
            <p:ph type="body" idx="1"/>
          </p:nvPr>
        </p:nvSpPr>
        <p:spPr>
          <a:xfrm>
            <a:off x="827088" y="1571625"/>
            <a:ext cx="8002587" cy="4737100"/>
          </a:xfrm>
        </p:spPr>
        <p:txBody>
          <a:bodyPr/>
          <a:lstStyle/>
          <a:p>
            <a:pPr>
              <a:lnSpc>
                <a:spcPct val="80000"/>
              </a:lnSpc>
              <a:buFont typeface="Arial" pitchFamily="34" charset="0"/>
              <a:buChar char="•"/>
            </a:pPr>
            <a:r>
              <a:rPr lang="en-GB" sz="2000" b="1" dirty="0" smtClean="0">
                <a:cs typeface="Times New Roman" pitchFamily="18" charset="0"/>
              </a:rPr>
              <a:t>  A </a:t>
            </a:r>
            <a:r>
              <a:rPr lang="en-GB" sz="2000" b="1" dirty="0" smtClean="0">
                <a:cs typeface="Times New Roman" pitchFamily="18" charset="0"/>
              </a:rPr>
              <a:t>satellite-based data and product distribution network:</a:t>
            </a:r>
          </a:p>
          <a:p>
            <a:pPr lvl="1">
              <a:lnSpc>
                <a:spcPct val="80000"/>
              </a:lnSpc>
            </a:pPr>
            <a:r>
              <a:rPr lang="en-GB" sz="1600" b="0" dirty="0" smtClean="0">
                <a:cs typeface="Times New Roman" pitchFamily="18" charset="0"/>
              </a:rPr>
              <a:t>Low cost, stand alone, off-the-shelf reception stations.</a:t>
            </a:r>
          </a:p>
          <a:p>
            <a:pPr lvl="1">
              <a:lnSpc>
                <a:spcPct val="80000"/>
              </a:lnSpc>
            </a:pPr>
            <a:r>
              <a:rPr lang="en-GB" sz="1600" b="0" dirty="0" smtClean="0">
                <a:cs typeface="Times New Roman" pitchFamily="18" charset="0"/>
              </a:rPr>
              <a:t>3 regional broadcasts make up the global </a:t>
            </a:r>
            <a:r>
              <a:rPr lang="en-GB" sz="1600" b="0" dirty="0" err="1" smtClean="0">
                <a:cs typeface="Times New Roman" pitchFamily="18" charset="0"/>
              </a:rPr>
              <a:t>GEONETCast</a:t>
            </a:r>
            <a:r>
              <a:rPr lang="en-GB" sz="1600" b="0" dirty="0" smtClean="0">
                <a:cs typeface="Times New Roman" pitchFamily="18" charset="0"/>
              </a:rPr>
              <a:t> system</a:t>
            </a:r>
            <a:r>
              <a:rPr lang="en-GB" sz="1600" b="0" dirty="0" smtClean="0">
                <a:cs typeface="Times New Roman" pitchFamily="18" charset="0"/>
              </a:rPr>
              <a:t>.</a:t>
            </a:r>
          </a:p>
          <a:p>
            <a:pPr>
              <a:lnSpc>
                <a:spcPct val="80000"/>
              </a:lnSpc>
              <a:buFont typeface="Arial" pitchFamily="34" charset="0"/>
              <a:buChar char="•"/>
            </a:pPr>
            <a:r>
              <a:rPr lang="en-US" sz="2000" dirty="0" smtClean="0">
                <a:cs typeface="Times New Roman" pitchFamily="18" charset="0"/>
              </a:rPr>
              <a:t>  Started in 2006 GEO Work Plan: Task </a:t>
            </a:r>
            <a:r>
              <a:rPr lang="en-US" sz="2000" dirty="0" smtClean="0">
                <a:cs typeface="Times New Roman" pitchFamily="18" charset="0"/>
              </a:rPr>
              <a:t>CB-06-04, a</a:t>
            </a:r>
            <a:r>
              <a:rPr lang="en-US" altLang="zh-CN" sz="2000" dirty="0" smtClean="0">
                <a:cs typeface="Times New Roman" pitchFamily="18" charset="0"/>
              </a:rPr>
              <a:t> high priority capacity building area task under monitoring of the GEO Architecture and Data Committee.</a:t>
            </a:r>
            <a:r>
              <a:rPr lang="en-US" sz="2000" dirty="0" smtClean="0">
                <a:cs typeface="Times New Roman" pitchFamily="18" charset="0"/>
              </a:rPr>
              <a:t> </a:t>
            </a:r>
          </a:p>
          <a:p>
            <a:pPr lvl="1">
              <a:lnSpc>
                <a:spcPct val="80000"/>
              </a:lnSpc>
              <a:buFont typeface="Arial" pitchFamily="34" charset="0"/>
              <a:buChar char="•"/>
            </a:pPr>
            <a:r>
              <a:rPr lang="en-GB" altLang="zh-CN" sz="1600" b="0" dirty="0" smtClean="0">
                <a:cs typeface="Times New Roman" pitchFamily="18" charset="0"/>
              </a:rPr>
              <a:t>Demo </a:t>
            </a:r>
            <a:r>
              <a:rPr lang="en-GB" altLang="zh-CN" sz="1600" b="0" dirty="0" smtClean="0">
                <a:cs typeface="Times New Roman" pitchFamily="18" charset="0"/>
              </a:rPr>
              <a:t>of </a:t>
            </a:r>
            <a:r>
              <a:rPr lang="en-GB" altLang="zh-CN" sz="1600" b="0" dirty="0" err="1" smtClean="0">
                <a:cs typeface="Times New Roman" pitchFamily="18" charset="0"/>
              </a:rPr>
              <a:t>GEONETCast</a:t>
            </a:r>
            <a:r>
              <a:rPr lang="en-GB" altLang="zh-CN" sz="1600" b="0" dirty="0" smtClean="0">
                <a:cs typeface="Times New Roman" pitchFamily="18" charset="0"/>
              </a:rPr>
              <a:t>, as built upon </a:t>
            </a:r>
            <a:r>
              <a:rPr lang="en-GB" altLang="zh-CN" sz="1600" b="0" dirty="0" err="1" smtClean="0">
                <a:cs typeface="Times New Roman" pitchFamily="18" charset="0"/>
              </a:rPr>
              <a:t>EUMETCast</a:t>
            </a:r>
            <a:r>
              <a:rPr lang="en-GB" altLang="zh-CN" sz="1600" b="0" dirty="0" smtClean="0">
                <a:cs typeface="Times New Roman" pitchFamily="18" charset="0"/>
              </a:rPr>
              <a:t>, in 2006</a:t>
            </a:r>
          </a:p>
          <a:p>
            <a:pPr lvl="1">
              <a:lnSpc>
                <a:spcPct val="80000"/>
              </a:lnSpc>
              <a:buFont typeface="Arial" pitchFamily="34" charset="0"/>
              <a:buChar char="•"/>
            </a:pPr>
            <a:r>
              <a:rPr lang="en-GB" altLang="zh-CN" sz="1600" b="0" dirty="0" smtClean="0">
                <a:cs typeface="Times New Roman" pitchFamily="18" charset="0"/>
              </a:rPr>
              <a:t>Development </a:t>
            </a:r>
            <a:r>
              <a:rPr lang="en-GB" altLang="zh-CN" sz="1600" b="0" dirty="0" smtClean="0">
                <a:cs typeface="Times New Roman" pitchFamily="18" charset="0"/>
              </a:rPr>
              <a:t>of </a:t>
            </a:r>
            <a:r>
              <a:rPr lang="en-GB" altLang="zh-CN" sz="1600" b="0" dirty="0" err="1" smtClean="0">
                <a:cs typeface="Times New Roman" pitchFamily="18" charset="0"/>
              </a:rPr>
              <a:t>GEONETCast</a:t>
            </a:r>
            <a:r>
              <a:rPr lang="en-GB" altLang="zh-CN" sz="1600" b="0" dirty="0" smtClean="0">
                <a:cs typeface="Times New Roman" pitchFamily="18" charset="0"/>
              </a:rPr>
              <a:t> initiative for GEO community participation, </a:t>
            </a:r>
            <a:r>
              <a:rPr lang="en-GB" altLang="zh-CN" sz="1600" b="0" dirty="0" smtClean="0">
                <a:cs typeface="Times New Roman" pitchFamily="18" charset="0"/>
              </a:rPr>
              <a:t>including data </a:t>
            </a:r>
            <a:r>
              <a:rPr lang="en-GB" altLang="zh-CN" sz="1600" b="0" dirty="0" smtClean="0">
                <a:cs typeface="Times New Roman" pitchFamily="18" charset="0"/>
              </a:rPr>
              <a:t>products for and user involvement from all nine societal </a:t>
            </a:r>
            <a:r>
              <a:rPr lang="en-GB" altLang="zh-CN" sz="1600" b="0" dirty="0" smtClean="0">
                <a:cs typeface="Times New Roman" pitchFamily="18" charset="0"/>
              </a:rPr>
              <a:t>benefit </a:t>
            </a:r>
            <a:r>
              <a:rPr lang="en-GB" altLang="zh-CN" sz="1600" b="0" dirty="0" smtClean="0">
                <a:cs typeface="Times New Roman" pitchFamily="18" charset="0"/>
              </a:rPr>
              <a:t>areas.</a:t>
            </a:r>
          </a:p>
          <a:p>
            <a:pPr>
              <a:lnSpc>
                <a:spcPct val="80000"/>
              </a:lnSpc>
              <a:buFont typeface="Arial" pitchFamily="34" charset="0"/>
              <a:buChar char="•"/>
            </a:pPr>
            <a:r>
              <a:rPr lang="en-GB" sz="2000" b="1" dirty="0" smtClean="0">
                <a:cs typeface="Times New Roman" pitchFamily="18" charset="0"/>
              </a:rPr>
              <a:t>  Provide </a:t>
            </a:r>
            <a:r>
              <a:rPr lang="en-GB" sz="2000" b="1" dirty="0" smtClean="0">
                <a:cs typeface="Times New Roman" pitchFamily="18" charset="0"/>
              </a:rPr>
              <a:t>near-global coverage with established data exchange between regional broadcasts.</a:t>
            </a:r>
          </a:p>
          <a:p>
            <a:pPr lvl="1">
              <a:lnSpc>
                <a:spcPct val="80000"/>
              </a:lnSpc>
            </a:pPr>
            <a:r>
              <a:rPr lang="en-GB" sz="1600" b="0" dirty="0" smtClean="0">
                <a:cs typeface="Times New Roman" pitchFamily="18" charset="0"/>
              </a:rPr>
              <a:t>CMA (</a:t>
            </a:r>
            <a:r>
              <a:rPr lang="en-GB" sz="1600" b="0" dirty="0" err="1" smtClean="0">
                <a:cs typeface="Times New Roman" pitchFamily="18" charset="0"/>
              </a:rPr>
              <a:t>CMACast</a:t>
            </a:r>
            <a:r>
              <a:rPr lang="en-GB" sz="1600" b="0" dirty="0" smtClean="0">
                <a:cs typeface="Times New Roman" pitchFamily="18" charset="0"/>
              </a:rPr>
              <a:t>, over Asia and western Pacific), </a:t>
            </a:r>
          </a:p>
          <a:p>
            <a:pPr lvl="1">
              <a:lnSpc>
                <a:spcPct val="80000"/>
              </a:lnSpc>
            </a:pPr>
            <a:r>
              <a:rPr lang="en-GB" sz="1600" b="0" dirty="0" smtClean="0">
                <a:cs typeface="Times New Roman" pitchFamily="18" charset="0"/>
              </a:rPr>
              <a:t>EUMETSAT (</a:t>
            </a:r>
            <a:r>
              <a:rPr lang="en-GB" sz="1600" b="0" dirty="0" err="1" smtClean="0">
                <a:cs typeface="Times New Roman" pitchFamily="18" charset="0"/>
              </a:rPr>
              <a:t>EUMETCast</a:t>
            </a:r>
            <a:r>
              <a:rPr lang="en-GB" sz="1600" b="0" dirty="0" smtClean="0">
                <a:cs typeface="Times New Roman" pitchFamily="18" charset="0"/>
              </a:rPr>
              <a:t>, over Europe, Africa, and Americas)</a:t>
            </a:r>
          </a:p>
          <a:p>
            <a:pPr lvl="1">
              <a:lnSpc>
                <a:spcPct val="80000"/>
              </a:lnSpc>
            </a:pPr>
            <a:r>
              <a:rPr lang="en-GB" sz="1600" b="0" dirty="0" smtClean="0">
                <a:cs typeface="Times New Roman" pitchFamily="18" charset="0"/>
              </a:rPr>
              <a:t>NOAA (</a:t>
            </a:r>
            <a:r>
              <a:rPr lang="en-GB" sz="1600" b="0" dirty="0" err="1" smtClean="0">
                <a:cs typeface="Times New Roman" pitchFamily="18" charset="0"/>
              </a:rPr>
              <a:t>GEONETCast</a:t>
            </a:r>
            <a:r>
              <a:rPr lang="en-GB" sz="1600" b="0" dirty="0" smtClean="0">
                <a:cs typeface="Times New Roman" pitchFamily="18" charset="0"/>
              </a:rPr>
              <a:t> Americas, over the Americas and Caribbean)</a:t>
            </a:r>
          </a:p>
          <a:p>
            <a:pPr lvl="1">
              <a:lnSpc>
                <a:spcPct val="80000"/>
              </a:lnSpc>
              <a:buFontTx/>
              <a:buNone/>
            </a:pPr>
            <a:endParaRPr lang="en-GB" sz="900" b="1" dirty="0" smtClean="0">
              <a:cs typeface="Times New Roman" pitchFamily="18" charset="0"/>
            </a:endParaRPr>
          </a:p>
          <a:p>
            <a:pPr eaLnBrk="1" hangingPunct="1"/>
            <a:endParaRPr lang="en-GB" sz="2000" dirty="0" smtClean="0"/>
          </a:p>
          <a:p>
            <a:pPr eaLnBrk="1" hangingPunct="1"/>
            <a:endParaRPr lang="en-GB"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00201" y="0"/>
            <a:ext cx="7543800" cy="1143000"/>
          </a:xfrm>
        </p:spPr>
        <p:txBody>
          <a:bodyPr/>
          <a:lstStyle/>
          <a:p>
            <a:pPr algn="r" eaLnBrk="1" hangingPunct="1"/>
            <a:r>
              <a:rPr lang="en-GB" sz="3600" b="1" dirty="0" err="1" smtClean="0">
                <a:cs typeface="Times New Roman" pitchFamily="18" charset="0"/>
              </a:rPr>
              <a:t>GEONETCast</a:t>
            </a:r>
            <a:r>
              <a:rPr lang="en-GB" sz="3600" b="1" dirty="0" smtClean="0">
                <a:cs typeface="Times New Roman" pitchFamily="18" charset="0"/>
              </a:rPr>
              <a:t>: Global Coverage</a:t>
            </a:r>
          </a:p>
        </p:txBody>
      </p:sp>
      <p:pic>
        <p:nvPicPr>
          <p:cNvPr id="4099" name="Picture 2"/>
          <p:cNvPicPr>
            <a:picLocks noChangeAspect="1" noChangeArrowheads="1"/>
          </p:cNvPicPr>
          <p:nvPr/>
        </p:nvPicPr>
        <p:blipFill>
          <a:blip r:embed="rId2" cstate="print"/>
          <a:srcRect/>
          <a:stretch>
            <a:fillRect/>
          </a:stretch>
        </p:blipFill>
        <p:spPr bwMode="auto">
          <a:xfrm>
            <a:off x="457200" y="1676400"/>
            <a:ext cx="8239125" cy="3932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r"/>
            <a:r>
              <a:rPr lang="en-US" sz="3600" b="1" dirty="0" err="1" smtClean="0">
                <a:cs typeface="Times New Roman" pitchFamily="18" charset="0"/>
              </a:rPr>
              <a:t>GEONETCast</a:t>
            </a:r>
            <a:r>
              <a:rPr lang="en-US" sz="3600" b="1" dirty="0" smtClean="0">
                <a:cs typeface="Times New Roman" pitchFamily="18" charset="0"/>
              </a:rPr>
              <a:t>: Details</a:t>
            </a:r>
          </a:p>
        </p:txBody>
      </p:sp>
      <p:sp>
        <p:nvSpPr>
          <p:cNvPr id="5123" name="Rectangle 3"/>
          <p:cNvSpPr>
            <a:spLocks noGrp="1" noChangeArrowheads="1"/>
          </p:cNvSpPr>
          <p:nvPr>
            <p:ph sz="half" idx="1"/>
          </p:nvPr>
        </p:nvSpPr>
        <p:spPr>
          <a:xfrm>
            <a:off x="179388" y="2852738"/>
            <a:ext cx="4038600" cy="4525962"/>
          </a:xfrm>
        </p:spPr>
        <p:txBody>
          <a:bodyPr/>
          <a:lstStyle/>
          <a:p>
            <a:pPr>
              <a:spcAft>
                <a:spcPct val="50000"/>
              </a:spcAft>
              <a:buFont typeface="Arial" pitchFamily="34" charset="0"/>
              <a:buChar char="•"/>
            </a:pPr>
            <a:r>
              <a:rPr lang="en-GB" sz="2400" b="1" dirty="0" smtClean="0">
                <a:latin typeface="Times New Roman" pitchFamily="18" charset="0"/>
                <a:cs typeface="Times New Roman" pitchFamily="18" charset="0"/>
              </a:rPr>
              <a:t>Well-established mechanism for Users to request the inclusion of additional data or products;</a:t>
            </a:r>
          </a:p>
          <a:p>
            <a:pPr>
              <a:spcAft>
                <a:spcPct val="50000"/>
              </a:spcAft>
              <a:buFont typeface="Arial" pitchFamily="34" charset="0"/>
              <a:buChar char="•"/>
            </a:pPr>
            <a:r>
              <a:rPr lang="en-GB" sz="2400" b="1" dirty="0" smtClean="0">
                <a:latin typeface="Times New Roman" pitchFamily="18" charset="0"/>
                <a:cs typeface="Times New Roman" pitchFamily="18" charset="0"/>
              </a:rPr>
              <a:t>Ability to receive products generated by content providers in other regions</a:t>
            </a:r>
            <a:r>
              <a:rPr lang="en-US" sz="2400" b="1" dirty="0" smtClean="0">
                <a:latin typeface="Times New Roman" pitchFamily="18" charset="0"/>
                <a:cs typeface="Times New Roman" pitchFamily="18" charset="0"/>
              </a:rPr>
              <a:t>.</a:t>
            </a:r>
          </a:p>
        </p:txBody>
      </p:sp>
      <p:pic>
        <p:nvPicPr>
          <p:cNvPr id="5124" name="Content Placeholder 4"/>
          <p:cNvPicPr>
            <a:picLocks noGrp="1" noChangeAspect="1" noChangeArrowheads="1"/>
          </p:cNvPicPr>
          <p:nvPr>
            <p:ph sz="half" idx="2"/>
          </p:nvPr>
        </p:nvPicPr>
        <p:blipFill>
          <a:blip r:embed="rId2" cstate="print"/>
          <a:srcRect/>
          <a:stretch>
            <a:fillRect/>
          </a:stretch>
        </p:blipFill>
        <p:spPr>
          <a:xfrm>
            <a:off x="4495800" y="2971800"/>
            <a:ext cx="3887787" cy="2736850"/>
          </a:xfrm>
          <a:ln>
            <a:solidFill>
              <a:schemeClr val="accent1"/>
            </a:solidFill>
          </a:ln>
        </p:spPr>
      </p:pic>
      <p:sp>
        <p:nvSpPr>
          <p:cNvPr id="5125" name="TextBox 5"/>
          <p:cNvSpPr txBox="1">
            <a:spLocks noChangeArrowheads="1"/>
          </p:cNvSpPr>
          <p:nvPr/>
        </p:nvSpPr>
        <p:spPr bwMode="auto">
          <a:xfrm>
            <a:off x="179388" y="1484313"/>
            <a:ext cx="8964612" cy="1385887"/>
          </a:xfrm>
          <a:prstGeom prst="rect">
            <a:avLst/>
          </a:prstGeom>
          <a:noFill/>
          <a:ln w="9525">
            <a:noFill/>
            <a:miter lim="800000"/>
            <a:headEnd/>
            <a:tailEnd/>
          </a:ln>
        </p:spPr>
        <p:txBody>
          <a:bodyPr>
            <a:spAutoFit/>
          </a:bodyPr>
          <a:lstStyle/>
          <a:p>
            <a:pPr>
              <a:spcAft>
                <a:spcPct val="50000"/>
              </a:spcAft>
              <a:buFont typeface="Arial" charset="0"/>
              <a:buChar char="•"/>
            </a:pPr>
            <a:r>
              <a:rPr lang="en-US" sz="2000">
                <a:latin typeface="Times New Roman" pitchFamily="18" charset="0"/>
                <a:cs typeface="Times New Roman" pitchFamily="18" charset="0"/>
              </a:rPr>
              <a:t> </a:t>
            </a:r>
            <a:r>
              <a:rPr lang="en-US" sz="2400" b="1">
                <a:latin typeface="Times New Roman" pitchFamily="18" charset="0"/>
                <a:cs typeface="Times New Roman" pitchFamily="18" charset="0"/>
              </a:rPr>
              <a:t>High availability, low latency data and product delivery to Users;</a:t>
            </a:r>
          </a:p>
          <a:p>
            <a:pPr>
              <a:spcAft>
                <a:spcPct val="50000"/>
              </a:spcAft>
              <a:buFont typeface="Arial" charset="0"/>
              <a:buChar char="•"/>
            </a:pPr>
            <a:r>
              <a:rPr lang="en-US" sz="2400" b="1">
                <a:latin typeface="Times New Roman" pitchFamily="18" charset="0"/>
                <a:cs typeface="Times New Roman" pitchFamily="18" charset="0"/>
              </a:rPr>
              <a:t> Particularly applicable in areas of poor telecommunications infrastructure or where there is risk of damage due to disasters;</a:t>
            </a:r>
          </a:p>
        </p:txBody>
      </p:sp>
      <p:sp>
        <p:nvSpPr>
          <p:cNvPr id="5126" name="TextBox 6"/>
          <p:cNvSpPr txBox="1">
            <a:spLocks noChangeArrowheads="1"/>
          </p:cNvSpPr>
          <p:nvPr/>
        </p:nvSpPr>
        <p:spPr bwMode="auto">
          <a:xfrm>
            <a:off x="4648200" y="5715000"/>
            <a:ext cx="3516312" cy="339725"/>
          </a:xfrm>
          <a:prstGeom prst="rect">
            <a:avLst/>
          </a:prstGeom>
          <a:noFill/>
          <a:ln w="9525">
            <a:noFill/>
            <a:miter lim="800000"/>
            <a:headEnd/>
            <a:tailEnd/>
          </a:ln>
        </p:spPr>
        <p:txBody>
          <a:bodyPr wrap="none">
            <a:spAutoFit/>
          </a:bodyPr>
          <a:lstStyle/>
          <a:p>
            <a:r>
              <a:rPr lang="en-US" sz="1600" b="1" dirty="0"/>
              <a:t>Regional  Systems Are Connected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r"/>
            <a:r>
              <a:rPr lang="en-US" sz="3600" b="1" dirty="0" err="1" smtClean="0">
                <a:cs typeface="Times New Roman" pitchFamily="18" charset="0"/>
              </a:rPr>
              <a:t>GEONETCast</a:t>
            </a:r>
            <a:r>
              <a:rPr lang="en-US" sz="3600" b="1" dirty="0" smtClean="0">
                <a:cs typeface="Times New Roman" pitchFamily="18" charset="0"/>
              </a:rPr>
              <a:t>: Details</a:t>
            </a:r>
          </a:p>
        </p:txBody>
      </p:sp>
      <p:sp>
        <p:nvSpPr>
          <p:cNvPr id="6147" name="Rectangle 3"/>
          <p:cNvSpPr>
            <a:spLocks noGrp="1" noChangeArrowheads="1"/>
          </p:cNvSpPr>
          <p:nvPr>
            <p:ph sz="half" idx="1"/>
          </p:nvPr>
        </p:nvSpPr>
        <p:spPr>
          <a:xfrm>
            <a:off x="250825" y="1628775"/>
            <a:ext cx="4038600" cy="4525963"/>
          </a:xfrm>
        </p:spPr>
        <p:txBody>
          <a:bodyPr/>
          <a:lstStyle/>
          <a:p>
            <a:pPr>
              <a:spcAft>
                <a:spcPct val="50000"/>
              </a:spcAft>
            </a:pPr>
            <a:r>
              <a:rPr lang="en-US" sz="2000" b="1" dirty="0" smtClean="0">
                <a:cs typeface="Times New Roman" pitchFamily="18" charset="0"/>
              </a:rPr>
              <a:t>Receiving stations use low-cost, off the shelf DVB-S broadcast technology </a:t>
            </a:r>
          </a:p>
          <a:p>
            <a:pPr>
              <a:spcAft>
                <a:spcPct val="50000"/>
              </a:spcAft>
            </a:pPr>
            <a:r>
              <a:rPr lang="en-US" sz="2000" b="1" dirty="0" smtClean="0">
                <a:cs typeface="Times New Roman" pitchFamily="18" charset="0"/>
              </a:rPr>
              <a:t> Receive station cost ~ $2,000 - $3,000;</a:t>
            </a:r>
          </a:p>
          <a:p>
            <a:pPr>
              <a:spcAft>
                <a:spcPct val="50000"/>
              </a:spcAft>
            </a:pPr>
            <a:r>
              <a:rPr lang="en-GB" sz="2000" b="1" dirty="0" smtClean="0">
                <a:cs typeface="Times New Roman" pitchFamily="18" charset="0"/>
              </a:rPr>
              <a:t>Small or no recurring licence costs or subscription fees</a:t>
            </a:r>
          </a:p>
          <a:p>
            <a:pPr>
              <a:spcAft>
                <a:spcPct val="50000"/>
              </a:spcAft>
            </a:pPr>
            <a:r>
              <a:rPr lang="en-GB" sz="2000" b="1" dirty="0" smtClean="0">
                <a:cs typeface="Times New Roman" pitchFamily="18" charset="0"/>
              </a:rPr>
              <a:t>No internet connection required at User stations</a:t>
            </a:r>
            <a:r>
              <a:rPr lang="en-US" sz="2000" b="1" dirty="0" smtClean="0">
                <a:cs typeface="Times New Roman" pitchFamily="18" charset="0"/>
              </a:rPr>
              <a:t>.</a:t>
            </a:r>
          </a:p>
        </p:txBody>
      </p:sp>
      <p:pic>
        <p:nvPicPr>
          <p:cNvPr id="6" name="Picture 9"/>
          <p:cNvPicPr>
            <a:picLocks noGrp="1" noChangeAspect="1" noChangeArrowheads="1"/>
          </p:cNvPicPr>
          <p:nvPr>
            <p:ph sz="half" idx="2"/>
          </p:nvPr>
        </p:nvPicPr>
        <p:blipFill>
          <a:blip r:embed="rId2" cstate="print"/>
          <a:srcRect/>
          <a:stretch>
            <a:fillRect/>
          </a:stretch>
        </p:blipFill>
        <p:spPr>
          <a:xfrm>
            <a:off x="4500563" y="1484313"/>
            <a:ext cx="4038600" cy="3176587"/>
          </a:xfrm>
          <a:noFill/>
        </p:spPr>
      </p:pic>
      <p:sp>
        <p:nvSpPr>
          <p:cNvPr id="6149" name="Text Box 5"/>
          <p:cNvSpPr txBox="1">
            <a:spLocks noChangeArrowheads="1"/>
          </p:cNvSpPr>
          <p:nvPr/>
        </p:nvSpPr>
        <p:spPr bwMode="auto">
          <a:xfrm>
            <a:off x="4500563" y="4797425"/>
            <a:ext cx="4032250" cy="830263"/>
          </a:xfrm>
          <a:prstGeom prst="rect">
            <a:avLst/>
          </a:prstGeom>
          <a:noFill/>
          <a:ln w="9525">
            <a:noFill/>
            <a:miter lim="800000"/>
            <a:headEnd/>
            <a:tailEnd/>
          </a:ln>
        </p:spPr>
        <p:txBody>
          <a:bodyPr>
            <a:spAutoFit/>
          </a:bodyPr>
          <a:lstStyle/>
          <a:p>
            <a:r>
              <a:rPr lang="en-US" sz="1600" b="1" dirty="0" err="1">
                <a:latin typeface="Times New Roman" pitchFamily="18" charset="0"/>
                <a:cs typeface="Times New Roman" pitchFamily="18" charset="0"/>
              </a:rPr>
              <a:t>Kencast</a:t>
            </a:r>
            <a:r>
              <a:rPr lang="en-US" sz="1600" b="1" dirty="0">
                <a:latin typeface="Times New Roman" pitchFamily="18" charset="0"/>
                <a:cs typeface="Times New Roman" pitchFamily="18" charset="0"/>
              </a:rPr>
              <a:t>, Inc. </a:t>
            </a:r>
            <a:r>
              <a:rPr lang="en-US" sz="1600" b="1" dirty="0" err="1">
                <a:latin typeface="Times New Roman" pitchFamily="18" charset="0"/>
                <a:cs typeface="Times New Roman" pitchFamily="18" charset="0"/>
              </a:rPr>
              <a:t>Fazzt</a:t>
            </a:r>
            <a:r>
              <a:rPr lang="en-US" sz="1600" b="1"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Client </a:t>
            </a:r>
            <a:r>
              <a:rPr lang="en-US" sz="1600" b="1" dirty="0">
                <a:latin typeface="Times New Roman" pitchFamily="18" charset="0"/>
                <a:cs typeface="Times New Roman" pitchFamily="18" charset="0"/>
              </a:rPr>
              <a:t>Application </a:t>
            </a:r>
          </a:p>
          <a:p>
            <a:r>
              <a:rPr lang="en-US" sz="1600" b="1" dirty="0">
                <a:latin typeface="Times New Roman" pitchFamily="18" charset="0"/>
                <a:cs typeface="Times New Roman" pitchFamily="18" charset="0"/>
              </a:rPr>
              <a:t>Received File Transmission Screen on </a:t>
            </a:r>
            <a:r>
              <a:rPr lang="en-US" sz="1600" b="1" dirty="0" err="1">
                <a:latin typeface="Times New Roman" pitchFamily="18" charset="0"/>
                <a:cs typeface="Times New Roman" pitchFamily="18" charset="0"/>
              </a:rPr>
              <a:t>GEONETCast</a:t>
            </a:r>
            <a:r>
              <a:rPr lang="en-US" sz="1600" b="1" dirty="0">
                <a:latin typeface="Times New Roman" pitchFamily="18" charset="0"/>
                <a:cs typeface="Times New Roman" pitchFamily="18" charset="0"/>
              </a:rPr>
              <a:t> Americas Receive Station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209800" y="1711325"/>
            <a:ext cx="4495800" cy="338554"/>
          </a:xfrm>
          <a:prstGeom prst="rect">
            <a:avLst/>
          </a:prstGeom>
          <a:noFill/>
          <a:ln w="9525">
            <a:noFill/>
            <a:miter lim="800000"/>
            <a:headEnd/>
            <a:tailEnd/>
          </a:ln>
        </p:spPr>
        <p:txBody>
          <a:bodyPr wrap="square">
            <a:spAutoFit/>
          </a:bodyPr>
          <a:lstStyle/>
          <a:p>
            <a:pPr>
              <a:spcBef>
                <a:spcPct val="50000"/>
              </a:spcBef>
            </a:pPr>
            <a:r>
              <a:rPr kumimoji="1" lang="en-US" sz="1600" b="1" dirty="0">
                <a:ea typeface="Arial Unicode MS" pitchFamily="34" charset="-128"/>
                <a:cs typeface="Arial Unicode MS" pitchFamily="34" charset="-128"/>
              </a:rPr>
              <a:t>- </a:t>
            </a:r>
            <a:r>
              <a:rPr kumimoji="1" lang="en-US" sz="1600" b="1" dirty="0">
                <a:solidFill>
                  <a:srgbClr val="000066"/>
                </a:solidFill>
                <a:ea typeface="Arial Unicode MS" pitchFamily="34" charset="-128"/>
                <a:cs typeface="Arial Unicode MS" pitchFamily="34" charset="-128"/>
              </a:rPr>
              <a:t>Personal computer with client software</a:t>
            </a:r>
          </a:p>
        </p:txBody>
      </p:sp>
      <p:sp>
        <p:nvSpPr>
          <p:cNvPr id="7171" name="Text Box 7"/>
          <p:cNvSpPr txBox="1">
            <a:spLocks noChangeArrowheads="1"/>
          </p:cNvSpPr>
          <p:nvPr/>
        </p:nvSpPr>
        <p:spPr bwMode="auto">
          <a:xfrm>
            <a:off x="2209800" y="2092325"/>
            <a:ext cx="5410200" cy="338554"/>
          </a:xfrm>
          <a:prstGeom prst="rect">
            <a:avLst/>
          </a:prstGeom>
          <a:noFill/>
          <a:ln w="9525">
            <a:noFill/>
            <a:miter lim="800000"/>
            <a:headEnd/>
            <a:tailEnd/>
          </a:ln>
        </p:spPr>
        <p:txBody>
          <a:bodyPr>
            <a:spAutoFit/>
          </a:bodyPr>
          <a:lstStyle/>
          <a:p>
            <a:pPr>
              <a:spcBef>
                <a:spcPct val="50000"/>
              </a:spcBef>
            </a:pPr>
            <a:r>
              <a:rPr kumimoji="1" lang="en-US" sz="1600" b="1" dirty="0">
                <a:ea typeface="Arial Unicode MS" pitchFamily="34" charset="-128"/>
                <a:cs typeface="Arial Unicode MS" pitchFamily="34" charset="-128"/>
              </a:rPr>
              <a:t>- </a:t>
            </a:r>
            <a:r>
              <a:rPr kumimoji="1" lang="en-US" sz="1600" b="1" dirty="0">
                <a:solidFill>
                  <a:srgbClr val="000066"/>
                </a:solidFill>
                <a:ea typeface="Arial Unicode MS" pitchFamily="34" charset="-128"/>
                <a:cs typeface="Arial Unicode MS" pitchFamily="34" charset="-128"/>
              </a:rPr>
              <a:t>Satellite antenna ~2.4 m</a:t>
            </a:r>
          </a:p>
        </p:txBody>
      </p:sp>
      <p:sp>
        <p:nvSpPr>
          <p:cNvPr id="7172" name="Text Box 8"/>
          <p:cNvSpPr txBox="1">
            <a:spLocks noChangeArrowheads="1"/>
          </p:cNvSpPr>
          <p:nvPr/>
        </p:nvSpPr>
        <p:spPr bwMode="auto">
          <a:xfrm>
            <a:off x="2209800" y="2473325"/>
            <a:ext cx="4419600" cy="338554"/>
          </a:xfrm>
          <a:prstGeom prst="rect">
            <a:avLst/>
          </a:prstGeom>
          <a:noFill/>
          <a:ln w="9525">
            <a:noFill/>
            <a:miter lim="800000"/>
            <a:headEnd/>
            <a:tailEnd/>
          </a:ln>
        </p:spPr>
        <p:txBody>
          <a:bodyPr>
            <a:spAutoFit/>
          </a:bodyPr>
          <a:lstStyle/>
          <a:p>
            <a:pPr>
              <a:spcBef>
                <a:spcPct val="50000"/>
              </a:spcBef>
            </a:pPr>
            <a:r>
              <a:rPr kumimoji="1" lang="en-US" sz="1600" b="1" dirty="0">
                <a:solidFill>
                  <a:srgbClr val="000066"/>
                </a:solidFill>
                <a:ea typeface="Arial Unicode MS" pitchFamily="34" charset="-128"/>
                <a:cs typeface="Arial Unicode MS" pitchFamily="34" charset="-128"/>
              </a:rPr>
              <a:t>- DVB-S receiver card or box</a:t>
            </a:r>
          </a:p>
        </p:txBody>
      </p:sp>
      <p:cxnSp>
        <p:nvCxnSpPr>
          <p:cNvPr id="7173" name="AutoShape 9"/>
          <p:cNvCxnSpPr>
            <a:cxnSpLocks noChangeShapeType="1"/>
            <a:stCxn id="7171" idx="1"/>
          </p:cNvCxnSpPr>
          <p:nvPr/>
        </p:nvCxnSpPr>
        <p:spPr bwMode="auto">
          <a:xfrm rot="10800000" flipV="1">
            <a:off x="1676400" y="2261601"/>
            <a:ext cx="533400" cy="668923"/>
          </a:xfrm>
          <a:prstGeom prst="bentConnector2">
            <a:avLst/>
          </a:prstGeom>
          <a:noFill/>
          <a:ln w="38100">
            <a:solidFill>
              <a:schemeClr val="tx1"/>
            </a:solidFill>
            <a:miter lim="800000"/>
            <a:headEnd/>
            <a:tailEnd type="triangle" w="med" len="med"/>
          </a:ln>
        </p:spPr>
      </p:cxnSp>
      <p:cxnSp>
        <p:nvCxnSpPr>
          <p:cNvPr id="7174" name="AutoShape 10"/>
          <p:cNvCxnSpPr>
            <a:cxnSpLocks noChangeShapeType="1"/>
            <a:stCxn id="7170" idx="3"/>
            <a:endCxn id="7176" idx="3"/>
          </p:cNvCxnSpPr>
          <p:nvPr/>
        </p:nvCxnSpPr>
        <p:spPr bwMode="auto">
          <a:xfrm>
            <a:off x="6705600" y="1880602"/>
            <a:ext cx="1920875" cy="3147011"/>
          </a:xfrm>
          <a:prstGeom prst="bentConnector3">
            <a:avLst>
              <a:gd name="adj1" fmla="val 111901"/>
            </a:avLst>
          </a:prstGeom>
          <a:noFill/>
          <a:ln w="38100">
            <a:solidFill>
              <a:schemeClr val="tx1"/>
            </a:solidFill>
            <a:miter lim="800000"/>
            <a:headEnd/>
            <a:tailEnd type="triangle" w="med" len="med"/>
          </a:ln>
        </p:spPr>
      </p:cxnSp>
      <p:cxnSp>
        <p:nvCxnSpPr>
          <p:cNvPr id="7175" name="AutoShape 11"/>
          <p:cNvCxnSpPr>
            <a:cxnSpLocks noChangeShapeType="1"/>
            <a:stCxn id="7172" idx="2"/>
          </p:cNvCxnSpPr>
          <p:nvPr/>
        </p:nvCxnSpPr>
        <p:spPr bwMode="auto">
          <a:xfrm>
            <a:off x="4419600" y="2811879"/>
            <a:ext cx="76200" cy="423446"/>
          </a:xfrm>
          <a:prstGeom prst="straightConnector1">
            <a:avLst/>
          </a:prstGeom>
          <a:noFill/>
          <a:ln w="38100">
            <a:solidFill>
              <a:schemeClr val="tx1"/>
            </a:solidFill>
            <a:round/>
            <a:headEnd/>
            <a:tailEnd type="triangle" w="med" len="med"/>
          </a:ln>
        </p:spPr>
      </p:cxnSp>
      <p:pic>
        <p:nvPicPr>
          <p:cNvPr id="7176" name="Picture 12" descr="computer"/>
          <p:cNvPicPr>
            <a:picLocks noChangeAspect="1" noChangeArrowheads="1"/>
          </p:cNvPicPr>
          <p:nvPr/>
        </p:nvPicPr>
        <p:blipFill>
          <a:blip r:embed="rId3" cstate="print"/>
          <a:srcRect/>
          <a:stretch>
            <a:fillRect/>
          </a:stretch>
        </p:blipFill>
        <p:spPr bwMode="auto">
          <a:xfrm>
            <a:off x="4267200" y="3505200"/>
            <a:ext cx="4359275" cy="3044825"/>
          </a:xfrm>
          <a:prstGeom prst="rect">
            <a:avLst/>
          </a:prstGeom>
          <a:noFill/>
          <a:ln w="9525">
            <a:noFill/>
            <a:miter lim="800000"/>
            <a:headEnd/>
            <a:tailEnd/>
          </a:ln>
        </p:spPr>
      </p:pic>
      <p:pic>
        <p:nvPicPr>
          <p:cNvPr id="7177" name="Picture 6" descr="modem_l-band"/>
          <p:cNvPicPr>
            <a:picLocks noChangeAspect="1" noChangeArrowheads="1"/>
          </p:cNvPicPr>
          <p:nvPr/>
        </p:nvPicPr>
        <p:blipFill>
          <a:blip r:embed="rId4" cstate="print"/>
          <a:srcRect/>
          <a:stretch>
            <a:fillRect/>
          </a:stretch>
        </p:blipFill>
        <p:spPr bwMode="auto">
          <a:xfrm>
            <a:off x="3886200" y="3235325"/>
            <a:ext cx="1600200" cy="990600"/>
          </a:xfrm>
          <a:prstGeom prst="rect">
            <a:avLst/>
          </a:prstGeom>
          <a:noFill/>
          <a:ln w="9525">
            <a:noFill/>
            <a:miter lim="800000"/>
            <a:headEnd/>
            <a:tailEnd/>
          </a:ln>
        </p:spPr>
      </p:pic>
      <p:pic>
        <p:nvPicPr>
          <p:cNvPr id="7178" name="Picture 13" descr="Satellite_Dish2pt4m_2"/>
          <p:cNvPicPr>
            <a:picLocks noChangeAspect="1" noChangeArrowheads="1"/>
          </p:cNvPicPr>
          <p:nvPr/>
        </p:nvPicPr>
        <p:blipFill>
          <a:blip r:embed="rId5" cstate="print"/>
          <a:srcRect/>
          <a:stretch>
            <a:fillRect/>
          </a:stretch>
        </p:blipFill>
        <p:spPr bwMode="auto">
          <a:xfrm>
            <a:off x="381000" y="3006725"/>
            <a:ext cx="3352800" cy="3352800"/>
          </a:xfrm>
          <a:prstGeom prst="rect">
            <a:avLst/>
          </a:prstGeom>
          <a:noFill/>
          <a:ln w="9525">
            <a:noFill/>
            <a:miter lim="800000"/>
            <a:headEnd/>
            <a:tailEnd/>
          </a:ln>
        </p:spPr>
      </p:pic>
      <p:pic>
        <p:nvPicPr>
          <p:cNvPr id="7179" name="Picture 5"/>
          <p:cNvPicPr preferRelativeResize="0">
            <a:picLocks noChangeArrowheads="1"/>
          </p:cNvPicPr>
          <p:nvPr/>
        </p:nvPicPr>
        <p:blipFill>
          <a:blip r:embed="rId6" cstate="print"/>
          <a:srcRect/>
          <a:stretch>
            <a:fillRect/>
          </a:stretch>
        </p:blipFill>
        <p:spPr bwMode="auto">
          <a:xfrm>
            <a:off x="7429500" y="2000250"/>
            <a:ext cx="914400" cy="914400"/>
          </a:xfrm>
          <a:prstGeom prst="rect">
            <a:avLst/>
          </a:prstGeom>
          <a:noFill/>
          <a:ln w="9525">
            <a:noFill/>
            <a:miter lim="800000"/>
            <a:headEnd/>
            <a:tailEnd/>
          </a:ln>
        </p:spPr>
      </p:pic>
      <p:sp>
        <p:nvSpPr>
          <p:cNvPr id="14" name="Rectangle 3"/>
          <p:cNvSpPr txBox="1">
            <a:spLocks noChangeArrowheads="1"/>
          </p:cNvSpPr>
          <p:nvPr/>
        </p:nvSpPr>
        <p:spPr bwMode="auto">
          <a:xfrm>
            <a:off x="7215188" y="3000375"/>
            <a:ext cx="1285875" cy="285750"/>
          </a:xfrm>
          <a:prstGeom prst="rect">
            <a:avLst/>
          </a:prstGeom>
          <a:noFill/>
          <a:ln w="9525">
            <a:noFill/>
            <a:miter lim="800000"/>
            <a:headEnd/>
            <a:tailEnd/>
          </a:ln>
        </p:spPr>
        <p:txBody>
          <a:bodyPr/>
          <a:lstStyle/>
          <a:p>
            <a:pPr marL="342900" indent="-342900" algn="ctr">
              <a:lnSpc>
                <a:spcPct val="80000"/>
              </a:lnSpc>
              <a:spcBef>
                <a:spcPct val="20000"/>
              </a:spcBef>
              <a:defRPr/>
            </a:pPr>
            <a:r>
              <a:rPr lang="en-US" sz="800" b="1" kern="0" dirty="0">
                <a:latin typeface="+mn-lt"/>
              </a:rPr>
              <a:t>CATHALAC/SERVIR</a:t>
            </a:r>
          </a:p>
          <a:p>
            <a:pPr marL="342900" indent="-342900" algn="ctr">
              <a:lnSpc>
                <a:spcPct val="80000"/>
              </a:lnSpc>
              <a:spcBef>
                <a:spcPct val="20000"/>
              </a:spcBef>
              <a:defRPr/>
            </a:pPr>
            <a:r>
              <a:rPr lang="en-US" sz="800" b="1" kern="0" dirty="0">
                <a:latin typeface="+mn-lt"/>
              </a:rPr>
              <a:t>Antenna Installation</a:t>
            </a:r>
            <a:endParaRPr lang="en-US" kern="0" dirty="0">
              <a:latin typeface="+mn-lt"/>
            </a:endParaRPr>
          </a:p>
        </p:txBody>
      </p:sp>
      <p:sp>
        <p:nvSpPr>
          <p:cNvPr id="15" name="Rectangle 2"/>
          <p:cNvSpPr txBox="1">
            <a:spLocks noChangeArrowheads="1"/>
          </p:cNvSpPr>
          <p:nvPr/>
        </p:nvSpPr>
        <p:spPr>
          <a:xfrm>
            <a:off x="1524000" y="0"/>
            <a:ext cx="7620000" cy="1143000"/>
          </a:xfrm>
          <a:prstGeom prst="rect">
            <a:avLst/>
          </a:prstGeom>
        </p:spPr>
        <p:txBody>
          <a:bodyPr anchor="ctr"/>
          <a:lstStyle/>
          <a:p>
            <a:pPr algn="r">
              <a:defRPr/>
            </a:pPr>
            <a:r>
              <a:rPr lang="en-US" sz="3600" b="1" kern="0" dirty="0">
                <a:solidFill>
                  <a:schemeClr val="bg1"/>
                </a:solidFill>
                <a:latin typeface="+mj-lt"/>
                <a:ea typeface="+mj-ea"/>
                <a:cs typeface="Times New Roman" pitchFamily="18" charset="0"/>
              </a:rPr>
              <a:t>GEONETCast Americas - Receive Station</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3200" b="1" smtClean="0">
                <a:latin typeface="Times New Roman" pitchFamily="18" charset="0"/>
                <a:cs typeface="Times New Roman" pitchFamily="18" charset="0"/>
              </a:rPr>
              <a:t>GEONETCast: Water Resource </a:t>
            </a:r>
            <a:br>
              <a:rPr lang="en-US" sz="3200" b="1" smtClean="0">
                <a:latin typeface="Times New Roman" pitchFamily="18" charset="0"/>
                <a:cs typeface="Times New Roman" pitchFamily="18" charset="0"/>
              </a:rPr>
            </a:br>
            <a:r>
              <a:rPr lang="en-US" sz="3200" b="1" smtClean="0">
                <a:latin typeface="Times New Roman" pitchFamily="18" charset="0"/>
                <a:cs typeface="Times New Roman" pitchFamily="18" charset="0"/>
              </a:rPr>
              <a:t>Management</a:t>
            </a:r>
          </a:p>
        </p:txBody>
      </p:sp>
      <p:sp>
        <p:nvSpPr>
          <p:cNvPr id="8195" name="Content Placeholder 2"/>
          <p:cNvSpPr>
            <a:spLocks noGrp="1"/>
          </p:cNvSpPr>
          <p:nvPr>
            <p:ph sz="half" idx="1"/>
          </p:nvPr>
        </p:nvSpPr>
        <p:spPr>
          <a:xfrm>
            <a:off x="457200" y="1600200"/>
            <a:ext cx="4038600" cy="4492625"/>
          </a:xfrm>
        </p:spPr>
        <p:txBody>
          <a:bodyPr/>
          <a:lstStyle/>
          <a:p>
            <a:r>
              <a:rPr lang="en-US" sz="2400" b="1" smtClean="0">
                <a:latin typeface="Times New Roman" pitchFamily="18" charset="0"/>
                <a:cs typeface="Times New Roman" pitchFamily="18" charset="0"/>
              </a:rPr>
              <a:t>Water Resource Mgmt.</a:t>
            </a:r>
          </a:p>
          <a:p>
            <a:pPr lvl="1"/>
            <a:r>
              <a:rPr lang="en-US" sz="2000" b="1" smtClean="0">
                <a:latin typeface="Times New Roman" pitchFamily="18" charset="0"/>
                <a:cs typeface="Times New Roman" pitchFamily="18" charset="0"/>
              </a:rPr>
              <a:t>Agriculture Products</a:t>
            </a:r>
          </a:p>
          <a:p>
            <a:pPr lvl="1"/>
            <a:r>
              <a:rPr lang="en-US" sz="2000" b="1" smtClean="0">
                <a:latin typeface="Times New Roman" pitchFamily="18" charset="0"/>
                <a:cs typeface="Times New Roman" pitchFamily="18" charset="0"/>
              </a:rPr>
              <a:t>Drought Monitoring</a:t>
            </a:r>
          </a:p>
          <a:p>
            <a:pPr lvl="1"/>
            <a:r>
              <a:rPr lang="en-US" sz="2000" b="1" smtClean="0">
                <a:latin typeface="Times New Roman" pitchFamily="18" charset="0"/>
                <a:cs typeface="Times New Roman" pitchFamily="18" charset="0"/>
              </a:rPr>
              <a:t>Vegetation</a:t>
            </a:r>
          </a:p>
          <a:p>
            <a:pPr lvl="1"/>
            <a:r>
              <a:rPr lang="en-US" sz="2000" b="1" smtClean="0">
                <a:latin typeface="Times New Roman" pitchFamily="18" charset="0"/>
                <a:cs typeface="Times New Roman" pitchFamily="18" charset="0"/>
              </a:rPr>
              <a:t>Soil Moisture</a:t>
            </a:r>
          </a:p>
          <a:p>
            <a:pPr lvl="1"/>
            <a:r>
              <a:rPr lang="en-US" sz="2000" b="1" smtClean="0">
                <a:latin typeface="Times New Roman" pitchFamily="18" charset="0"/>
                <a:cs typeface="Times New Roman" pitchFamily="18" charset="0"/>
              </a:rPr>
              <a:t>Precipitation</a:t>
            </a:r>
          </a:p>
          <a:p>
            <a:endParaRPr lang="en-US" sz="2400" b="1" smtClean="0">
              <a:latin typeface="Times New Roman" pitchFamily="18" charset="0"/>
              <a:cs typeface="Times New Roman" pitchFamily="18" charset="0"/>
            </a:endParaRPr>
          </a:p>
          <a:p>
            <a:r>
              <a:rPr lang="en-US" sz="2400" b="1" smtClean="0">
                <a:latin typeface="Times New Roman" pitchFamily="18" charset="0"/>
                <a:cs typeface="Times New Roman" pitchFamily="18" charset="0"/>
              </a:rPr>
              <a:t>Example (At right): </a:t>
            </a:r>
          </a:p>
          <a:p>
            <a:pPr lvl="1"/>
            <a:r>
              <a:rPr lang="en-US" sz="2000" b="1" smtClean="0">
                <a:latin typeface="Times New Roman" pitchFamily="18" charset="0"/>
                <a:cs typeface="Times New Roman" pitchFamily="18" charset="0"/>
              </a:rPr>
              <a:t>Vegetation Index (NDV) from INPE/CPTEC in Brazil from AVHRR and MODIS</a:t>
            </a:r>
          </a:p>
        </p:txBody>
      </p:sp>
      <p:pic>
        <p:nvPicPr>
          <p:cNvPr id="8196" name="Content Placeholder 5" descr="D:\vegetation ndv.jpg"/>
          <p:cNvPicPr>
            <a:picLocks noGrp="1" noChangeAspect="1" noChangeArrowheads="1"/>
          </p:cNvPicPr>
          <p:nvPr>
            <p:ph sz="half" idx="2"/>
          </p:nvPr>
        </p:nvPicPr>
        <p:blipFill>
          <a:blip r:embed="rId2" cstate="print"/>
          <a:srcRect/>
          <a:stretch>
            <a:fillRect/>
          </a:stretch>
        </p:blipFill>
        <p:spPr>
          <a:xfrm>
            <a:off x="4643438" y="1557338"/>
            <a:ext cx="4038600" cy="42545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r"/>
            <a:r>
              <a:rPr lang="en-US" sz="3600" b="1" dirty="0" err="1" smtClean="0">
                <a:cs typeface="Times New Roman" pitchFamily="18" charset="0"/>
              </a:rPr>
              <a:t>GEONETCast</a:t>
            </a:r>
            <a:r>
              <a:rPr lang="en-US" sz="3600" b="1" dirty="0" smtClean="0">
                <a:cs typeface="Times New Roman" pitchFamily="18" charset="0"/>
              </a:rPr>
              <a:t>: </a:t>
            </a:r>
            <a:r>
              <a:rPr lang="en-US" sz="3600" b="1" dirty="0" smtClean="0">
                <a:cs typeface="Times New Roman" pitchFamily="18" charset="0"/>
              </a:rPr>
              <a:t>Disaster </a:t>
            </a:r>
            <a:r>
              <a:rPr lang="en-US" sz="3600" b="1" dirty="0" smtClean="0">
                <a:cs typeface="Times New Roman" pitchFamily="18" charset="0"/>
              </a:rPr>
              <a:t>Management</a:t>
            </a:r>
          </a:p>
        </p:txBody>
      </p:sp>
      <p:sp>
        <p:nvSpPr>
          <p:cNvPr id="9219" name="Content Placeholder 2"/>
          <p:cNvSpPr>
            <a:spLocks noGrp="1"/>
          </p:cNvSpPr>
          <p:nvPr>
            <p:ph sz="half" idx="1"/>
          </p:nvPr>
        </p:nvSpPr>
        <p:spPr/>
        <p:txBody>
          <a:bodyPr/>
          <a:lstStyle/>
          <a:p>
            <a:r>
              <a:rPr lang="en-US" sz="2400" b="1" dirty="0" smtClean="0">
                <a:latin typeface="Times New Roman" pitchFamily="18" charset="0"/>
                <a:cs typeface="Times New Roman" pitchFamily="18" charset="0"/>
              </a:rPr>
              <a:t>Disaster Application Examples:</a:t>
            </a:r>
          </a:p>
          <a:p>
            <a:pPr lvl="1"/>
            <a:r>
              <a:rPr lang="en-US" sz="2000" b="1" dirty="0" smtClean="0">
                <a:latin typeface="Times New Roman" pitchFamily="18" charset="0"/>
                <a:cs typeface="Times New Roman" pitchFamily="18" charset="0"/>
              </a:rPr>
              <a:t>Auxiliary dissemination mechanism for the International </a:t>
            </a:r>
            <a:r>
              <a:rPr lang="en-US" sz="2000" b="1" dirty="0" smtClean="0">
                <a:latin typeface="Times New Roman" pitchFamily="18" charset="0"/>
                <a:cs typeface="Times New Roman" pitchFamily="18" charset="0"/>
              </a:rPr>
              <a:t>Charter </a:t>
            </a:r>
            <a:r>
              <a:rPr lang="en-US" sz="2000" b="1" dirty="0" smtClean="0">
                <a:latin typeface="Times New Roman" pitchFamily="18" charset="0"/>
                <a:cs typeface="Times New Roman" pitchFamily="18" charset="0"/>
              </a:rPr>
              <a:t>“Space and Major Disasters”</a:t>
            </a:r>
          </a:p>
          <a:p>
            <a:pPr lvl="1"/>
            <a:r>
              <a:rPr lang="en-US" sz="2000" b="1" dirty="0" smtClean="0">
                <a:latin typeface="Times New Roman" pitchFamily="18" charset="0"/>
                <a:cs typeface="Times New Roman" pitchFamily="18" charset="0"/>
              </a:rPr>
              <a:t>Precipitation Forecast for Disaster Preparedness for Floods and Landslides</a:t>
            </a:r>
          </a:p>
          <a:p>
            <a:pPr lvl="1"/>
            <a:r>
              <a:rPr lang="en-US" sz="2000" b="1" dirty="0" smtClean="0">
                <a:latin typeface="Times New Roman" pitchFamily="18" charset="0"/>
                <a:cs typeface="Times New Roman" pitchFamily="18" charset="0"/>
              </a:rPr>
              <a:t>Portable </a:t>
            </a:r>
            <a:r>
              <a:rPr lang="en-US" sz="2000" b="1" dirty="0" err="1" smtClean="0">
                <a:latin typeface="Times New Roman" pitchFamily="18" charset="0"/>
                <a:cs typeface="Times New Roman" pitchFamily="18" charset="0"/>
              </a:rPr>
              <a:t>GEONETCast</a:t>
            </a:r>
            <a:r>
              <a:rPr lang="en-US" sz="2000" b="1" dirty="0" smtClean="0">
                <a:latin typeface="Times New Roman" pitchFamily="18" charset="0"/>
                <a:cs typeface="Times New Roman" pitchFamily="18" charset="0"/>
              </a:rPr>
              <a:t> Americas Receiving Stations for disaster response and recovery</a:t>
            </a:r>
          </a:p>
        </p:txBody>
      </p:sp>
      <p:pic>
        <p:nvPicPr>
          <p:cNvPr id="9220" name="Picture 4" descr="C:\Documents and Settings\paul.seymour\My Documents\projects\geonetcast\meetings\beijing 2010\presentations\plenary screencaptures\IMN-CostaRica\current_mcidas_24hr_med.png"/>
          <p:cNvPicPr>
            <a:picLocks noGrp="1" noChangeAspect="1" noChangeArrowheads="1"/>
          </p:cNvPicPr>
          <p:nvPr>
            <p:ph sz="half" idx="2"/>
          </p:nvPr>
        </p:nvPicPr>
        <p:blipFill>
          <a:blip r:embed="rId2" cstate="print"/>
          <a:srcRect/>
          <a:stretch>
            <a:fillRect/>
          </a:stretch>
        </p:blipFill>
        <p:spPr>
          <a:xfrm>
            <a:off x="4643438" y="1700213"/>
            <a:ext cx="4038600" cy="3028950"/>
          </a:xfrm>
        </p:spPr>
      </p:pic>
      <p:sp>
        <p:nvSpPr>
          <p:cNvPr id="9221" name="Rectangle 11"/>
          <p:cNvSpPr>
            <a:spLocks noChangeArrowheads="1"/>
          </p:cNvSpPr>
          <p:nvPr/>
        </p:nvSpPr>
        <p:spPr bwMode="auto">
          <a:xfrm>
            <a:off x="4284663" y="4868863"/>
            <a:ext cx="4572000" cy="461962"/>
          </a:xfrm>
          <a:prstGeom prst="rect">
            <a:avLst/>
          </a:prstGeom>
          <a:noFill/>
          <a:ln w="9525">
            <a:noFill/>
            <a:miter lim="800000"/>
            <a:headEnd/>
            <a:tailEnd/>
          </a:ln>
        </p:spPr>
        <p:txBody>
          <a:bodyPr>
            <a:spAutoFit/>
          </a:bodyPr>
          <a:lstStyle/>
          <a:p>
            <a:pPr eaLnBrk="0" hangingPunct="0"/>
            <a:r>
              <a:rPr lang="es-ES" sz="1200" b="1">
                <a:latin typeface="Times New Roman" pitchFamily="18" charset="0"/>
                <a:cs typeface="Times New Roman" pitchFamily="18" charset="0"/>
              </a:rPr>
              <a:t>Costa Rica Instituto Meteorológico Nacional / National Meteorological Institute of Costa Rica (IMN) Precipitation Product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057400" y="1219200"/>
            <a:ext cx="5011738" cy="3482975"/>
          </a:xfrm>
          <a:prstGeom prst="rect">
            <a:avLst/>
          </a:prstGeom>
          <a:noFill/>
          <a:ln w="9525">
            <a:noFill/>
            <a:miter lim="800000"/>
            <a:headEnd/>
            <a:tailEnd/>
          </a:ln>
        </p:spPr>
      </p:pic>
      <p:sp>
        <p:nvSpPr>
          <p:cNvPr id="10243" name="Retângulo 3"/>
          <p:cNvSpPr>
            <a:spLocks noChangeArrowheads="1"/>
          </p:cNvSpPr>
          <p:nvPr/>
        </p:nvSpPr>
        <p:spPr bwMode="auto">
          <a:xfrm>
            <a:off x="1393824" y="0"/>
            <a:ext cx="7750175" cy="1200329"/>
          </a:xfrm>
          <a:prstGeom prst="rect">
            <a:avLst/>
          </a:prstGeom>
          <a:noFill/>
          <a:ln w="9525">
            <a:noFill/>
            <a:miter lim="800000"/>
            <a:headEnd/>
            <a:tailEnd/>
          </a:ln>
        </p:spPr>
        <p:txBody>
          <a:bodyPr wrap="square">
            <a:spAutoFit/>
          </a:bodyPr>
          <a:lstStyle/>
          <a:p>
            <a:pPr algn="r"/>
            <a:r>
              <a:rPr lang="pt-BR" sz="3600" b="1" dirty="0">
                <a:solidFill>
                  <a:schemeClr val="bg1"/>
                </a:solidFill>
                <a:latin typeface="+mj-lt"/>
                <a:cs typeface="Times New Roman" pitchFamily="18" charset="0"/>
              </a:rPr>
              <a:t>Portable GEONETCast-Americas</a:t>
            </a:r>
          </a:p>
          <a:p>
            <a:pPr algn="r"/>
            <a:r>
              <a:rPr lang="pt-BR" sz="3600" b="1" dirty="0">
                <a:solidFill>
                  <a:schemeClr val="bg1"/>
                </a:solidFill>
                <a:latin typeface="+mj-lt"/>
                <a:cs typeface="Times New Roman" pitchFamily="18" charset="0"/>
              </a:rPr>
              <a:t> Receiving Station </a:t>
            </a:r>
          </a:p>
        </p:txBody>
      </p:sp>
      <p:pic>
        <p:nvPicPr>
          <p:cNvPr id="10244" name="Imagem 6" descr="logocemaden.png"/>
          <p:cNvPicPr>
            <a:picLocks noChangeAspect="1"/>
          </p:cNvPicPr>
          <p:nvPr/>
        </p:nvPicPr>
        <p:blipFill>
          <a:blip r:embed="rId4" cstate="print"/>
          <a:srcRect/>
          <a:stretch>
            <a:fillRect/>
          </a:stretch>
        </p:blipFill>
        <p:spPr bwMode="auto">
          <a:xfrm>
            <a:off x="457200" y="1524000"/>
            <a:ext cx="1752600" cy="749300"/>
          </a:xfrm>
          <a:prstGeom prst="rect">
            <a:avLst/>
          </a:prstGeom>
          <a:noFill/>
          <a:ln w="9525">
            <a:noFill/>
            <a:miter lim="800000"/>
            <a:headEnd/>
            <a:tailEnd/>
          </a:ln>
        </p:spPr>
      </p:pic>
      <p:pic>
        <p:nvPicPr>
          <p:cNvPr id="10245" name="Picture 13"/>
          <p:cNvPicPr>
            <a:picLocks noChangeAspect="1" noChangeArrowheads="1"/>
          </p:cNvPicPr>
          <p:nvPr/>
        </p:nvPicPr>
        <p:blipFill>
          <a:blip r:embed="rId5" cstate="print"/>
          <a:srcRect/>
          <a:stretch>
            <a:fillRect/>
          </a:stretch>
        </p:blipFill>
        <p:spPr bwMode="auto">
          <a:xfrm>
            <a:off x="1828800" y="4800600"/>
            <a:ext cx="1744663" cy="1447800"/>
          </a:xfrm>
          <a:prstGeom prst="rect">
            <a:avLst/>
          </a:prstGeom>
          <a:noFill/>
          <a:ln w="9525">
            <a:noFill/>
            <a:miter lim="800000"/>
            <a:headEnd/>
            <a:tailEnd/>
          </a:ln>
        </p:spPr>
      </p:pic>
      <p:pic>
        <p:nvPicPr>
          <p:cNvPr id="10246" name="Picture 3"/>
          <p:cNvPicPr>
            <a:picLocks noChangeAspect="1" noChangeArrowheads="1"/>
          </p:cNvPicPr>
          <p:nvPr/>
        </p:nvPicPr>
        <p:blipFill>
          <a:blip r:embed="rId6" cstate="print"/>
          <a:srcRect/>
          <a:stretch>
            <a:fillRect/>
          </a:stretch>
        </p:blipFill>
        <p:spPr bwMode="auto">
          <a:xfrm>
            <a:off x="6227763" y="4797425"/>
            <a:ext cx="1358900" cy="1131888"/>
          </a:xfrm>
          <a:prstGeom prst="rect">
            <a:avLst/>
          </a:prstGeom>
          <a:noFill/>
          <a:ln w="9525">
            <a:noFill/>
            <a:miter lim="800000"/>
            <a:headEnd/>
            <a:tailEnd/>
          </a:ln>
        </p:spPr>
      </p:pic>
      <p:pic>
        <p:nvPicPr>
          <p:cNvPr id="10247" name="Picture 2"/>
          <p:cNvPicPr>
            <a:picLocks noChangeAspect="1" noChangeArrowheads="1"/>
          </p:cNvPicPr>
          <p:nvPr/>
        </p:nvPicPr>
        <p:blipFill>
          <a:blip r:embed="rId7" cstate="print"/>
          <a:srcRect/>
          <a:stretch>
            <a:fillRect/>
          </a:stretch>
        </p:blipFill>
        <p:spPr bwMode="auto">
          <a:xfrm>
            <a:off x="4419600" y="5257800"/>
            <a:ext cx="384175" cy="361950"/>
          </a:xfrm>
          <a:prstGeom prst="rect">
            <a:avLst/>
          </a:prstGeom>
          <a:noFill/>
          <a:ln w="9525">
            <a:noFill/>
            <a:miter lim="800000"/>
            <a:headEnd/>
            <a:tailEnd/>
          </a:ln>
        </p:spPr>
      </p:pic>
      <p:sp>
        <p:nvSpPr>
          <p:cNvPr id="10248" name="Retângulo 15"/>
          <p:cNvSpPr>
            <a:spLocks noChangeArrowheads="1"/>
          </p:cNvSpPr>
          <p:nvPr/>
        </p:nvSpPr>
        <p:spPr bwMode="auto">
          <a:xfrm>
            <a:off x="1752600" y="6248400"/>
            <a:ext cx="1905000" cy="246063"/>
          </a:xfrm>
          <a:prstGeom prst="rect">
            <a:avLst/>
          </a:prstGeom>
          <a:noFill/>
          <a:ln w="9525">
            <a:noFill/>
            <a:miter lim="800000"/>
            <a:headEnd/>
            <a:tailEnd/>
          </a:ln>
        </p:spPr>
        <p:txBody>
          <a:bodyPr>
            <a:spAutoFit/>
          </a:bodyPr>
          <a:lstStyle/>
          <a:p>
            <a:r>
              <a:rPr lang="en-US" sz="1000">
                <a:latin typeface="Calibri" pitchFamily="34" charset="0"/>
              </a:rPr>
              <a:t>1.8M Flyaway Antenna (C band)</a:t>
            </a:r>
            <a:endParaRPr lang="pt-BR" sz="1000">
              <a:latin typeface="Calibri" pitchFamily="34" charset="0"/>
            </a:endParaRPr>
          </a:p>
        </p:txBody>
      </p:sp>
      <p:sp>
        <p:nvSpPr>
          <p:cNvPr id="10249" name="CaixaDeTexto 16"/>
          <p:cNvSpPr txBox="1">
            <a:spLocks noChangeArrowheads="1"/>
          </p:cNvSpPr>
          <p:nvPr/>
        </p:nvSpPr>
        <p:spPr bwMode="auto">
          <a:xfrm>
            <a:off x="4114800" y="5715000"/>
            <a:ext cx="1285875" cy="246063"/>
          </a:xfrm>
          <a:prstGeom prst="rect">
            <a:avLst/>
          </a:prstGeom>
          <a:noFill/>
          <a:ln w="9525">
            <a:noFill/>
            <a:miter lim="800000"/>
            <a:headEnd/>
            <a:tailEnd/>
          </a:ln>
        </p:spPr>
        <p:txBody>
          <a:bodyPr>
            <a:spAutoFit/>
          </a:bodyPr>
          <a:lstStyle/>
          <a:p>
            <a:r>
              <a:rPr lang="pt-BR" sz="1000">
                <a:latin typeface="Calibri" pitchFamily="34" charset="0"/>
              </a:rPr>
              <a:t>USB DVB-S Receiver</a:t>
            </a:r>
          </a:p>
        </p:txBody>
      </p:sp>
      <p:sp>
        <p:nvSpPr>
          <p:cNvPr id="10250" name="CaixaDeTexto 17"/>
          <p:cNvSpPr txBox="1">
            <a:spLocks noChangeArrowheads="1"/>
          </p:cNvSpPr>
          <p:nvPr/>
        </p:nvSpPr>
        <p:spPr bwMode="auto">
          <a:xfrm>
            <a:off x="6516688" y="4652963"/>
            <a:ext cx="2438400" cy="246062"/>
          </a:xfrm>
          <a:prstGeom prst="rect">
            <a:avLst/>
          </a:prstGeom>
          <a:noFill/>
          <a:ln w="9525">
            <a:noFill/>
            <a:miter lim="800000"/>
            <a:headEnd/>
            <a:tailEnd/>
          </a:ln>
        </p:spPr>
        <p:txBody>
          <a:bodyPr>
            <a:spAutoFit/>
          </a:bodyPr>
          <a:lstStyle/>
          <a:p>
            <a:r>
              <a:rPr lang="pt-BR" sz="1000">
                <a:latin typeface="Calibri" pitchFamily="34" charset="0"/>
              </a:rPr>
              <a:t>Laptop with Fazzt Client Software</a:t>
            </a:r>
          </a:p>
        </p:txBody>
      </p:sp>
      <p:pic>
        <p:nvPicPr>
          <p:cNvPr id="10251" name="Picture 11"/>
          <p:cNvPicPr>
            <a:picLocks noChangeAspect="1" noChangeArrowheads="1"/>
          </p:cNvPicPr>
          <p:nvPr/>
        </p:nvPicPr>
        <p:blipFill>
          <a:blip r:embed="rId8" cstate="print"/>
          <a:srcRect/>
          <a:stretch>
            <a:fillRect/>
          </a:stretch>
        </p:blipFill>
        <p:spPr bwMode="auto">
          <a:xfrm>
            <a:off x="7543800" y="5562600"/>
            <a:ext cx="344488" cy="344488"/>
          </a:xfrm>
          <a:prstGeom prst="rect">
            <a:avLst/>
          </a:prstGeom>
          <a:noFill/>
          <a:ln w="9525">
            <a:noFill/>
            <a:miter lim="800000"/>
            <a:headEnd/>
            <a:tailEnd/>
          </a:ln>
        </p:spPr>
      </p:pic>
      <p:sp>
        <p:nvSpPr>
          <p:cNvPr id="10252" name="CaixaDeTexto 17"/>
          <p:cNvSpPr txBox="1">
            <a:spLocks noChangeArrowheads="1"/>
          </p:cNvSpPr>
          <p:nvPr/>
        </p:nvSpPr>
        <p:spPr bwMode="auto">
          <a:xfrm>
            <a:off x="250825" y="6519863"/>
            <a:ext cx="8893175" cy="338137"/>
          </a:xfrm>
          <a:prstGeom prst="rect">
            <a:avLst/>
          </a:prstGeom>
          <a:noFill/>
          <a:ln w="9525">
            <a:noFill/>
            <a:miter lim="800000"/>
            <a:headEnd/>
            <a:tailEnd/>
          </a:ln>
        </p:spPr>
        <p:txBody>
          <a:bodyPr>
            <a:spAutoFit/>
          </a:bodyPr>
          <a:lstStyle/>
          <a:p>
            <a:r>
              <a:rPr lang="pt-BR" sz="1600" b="1">
                <a:latin typeface="Calibri" pitchFamily="34" charset="0"/>
              </a:rPr>
              <a:t>Brazil National Center for the Monitoring and Alerting of natural Disasters (CEMADEN)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arthObs">
  <a:themeElements>
    <a:clrScheme name="EarthOb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arth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ahoma"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ahoma" pitchFamily="34" charset="0"/>
            <a:cs typeface="Times New Roman" pitchFamily="18" charset="0"/>
          </a:defRPr>
        </a:defPPr>
      </a:lstStyle>
    </a:lnDef>
  </a:objectDefaults>
  <a:extraClrSchemeLst>
    <a:extraClrScheme>
      <a:clrScheme name="EarthOb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Ob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arthOb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Ob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arthOb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arthOb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arthOb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arthOb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arthOb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arthOb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arthOb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arthOb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EarthObs</Template>
  <TotalTime>8626</TotalTime>
  <Words>756</Words>
  <Application>Microsoft Office PowerPoint</Application>
  <PresentationFormat>On-screen Show (4:3)</PresentationFormat>
  <Paragraphs>88</Paragraphs>
  <Slides>11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Times New Roman</vt:lpstr>
      <vt:lpstr>Tahoma</vt:lpstr>
      <vt:lpstr>Arial Unicode MS</vt:lpstr>
      <vt:lpstr>Calibri</vt:lpstr>
      <vt:lpstr>ScalaSans</vt:lpstr>
      <vt:lpstr>Wingdings</vt:lpstr>
      <vt:lpstr>EarthObs</vt:lpstr>
      <vt:lpstr>GEONETCast Delivering Environmental Data to Users Worldwide</vt:lpstr>
      <vt:lpstr>GEONETCast: Description</vt:lpstr>
      <vt:lpstr>GEONETCast: Global Coverage</vt:lpstr>
      <vt:lpstr>GEONETCast: Details</vt:lpstr>
      <vt:lpstr>GEONETCast: Details</vt:lpstr>
      <vt:lpstr>Slide 6</vt:lpstr>
      <vt:lpstr>GEONETCast: Water Resource  Management</vt:lpstr>
      <vt:lpstr>GEONETCast: Disaster Management</vt:lpstr>
      <vt:lpstr>Slide 9</vt:lpstr>
      <vt:lpstr>Future of GEONETCast</vt:lpstr>
      <vt:lpstr>Actions/Descions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Board of Governors Meeting</dc:title>
  <dc:creator>jcostanza</dc:creator>
  <cp:lastModifiedBy>Jacob Sutherlun</cp:lastModifiedBy>
  <cp:revision>368</cp:revision>
  <dcterms:created xsi:type="dcterms:W3CDTF">2004-07-08T13:31:26Z</dcterms:created>
  <dcterms:modified xsi:type="dcterms:W3CDTF">2012-02-24T21:59:53Z</dcterms:modified>
</cp:coreProperties>
</file>