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</p:sldMasterIdLst>
  <p:notesMasterIdLst>
    <p:notesMasterId r:id="rId8"/>
  </p:notesMasterIdLst>
  <p:handoutMasterIdLst>
    <p:handoutMasterId r:id="rId9"/>
  </p:handoutMasterIdLst>
  <p:sldIdLst>
    <p:sldId id="301" r:id="rId6"/>
    <p:sldId id="302" r:id="rId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2569"/>
    <a:srgbClr val="213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8CF6E1-8737-4B27-8E25-C3AD53EF1480}" v="4" dt="2022-02-08T14:09:32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Del Rio Vera" userId="bcbe135c-d7f9-4b25-9105-e91e25504220" providerId="ADAL" clId="{D28CF6E1-8737-4B27-8E25-C3AD53EF1480}"/>
    <pc:docChg chg="undo custSel addSld delSld modSld">
      <pc:chgData name="Jorge Del Rio Vera" userId="bcbe135c-d7f9-4b25-9105-e91e25504220" providerId="ADAL" clId="{D28CF6E1-8737-4B27-8E25-C3AD53EF1480}" dt="2022-02-10T12:13:59.507" v="1361" actId="20577"/>
      <pc:docMkLst>
        <pc:docMk/>
      </pc:docMkLst>
      <pc:sldChg chg="del">
        <pc:chgData name="Jorge Del Rio Vera" userId="bcbe135c-d7f9-4b25-9105-e91e25504220" providerId="ADAL" clId="{D28CF6E1-8737-4B27-8E25-C3AD53EF1480}" dt="2022-02-08T13:48:06.316" v="0" actId="47"/>
        <pc:sldMkLst>
          <pc:docMk/>
          <pc:sldMk cId="341902867" sldId="286"/>
        </pc:sldMkLst>
      </pc:sldChg>
      <pc:sldChg chg="del">
        <pc:chgData name="Jorge Del Rio Vera" userId="bcbe135c-d7f9-4b25-9105-e91e25504220" providerId="ADAL" clId="{D28CF6E1-8737-4B27-8E25-C3AD53EF1480}" dt="2022-02-08T14:10:52.202" v="1139" actId="47"/>
        <pc:sldMkLst>
          <pc:docMk/>
          <pc:sldMk cId="339416402" sldId="294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320513535" sldId="300"/>
        </pc:sldMkLst>
      </pc:sldChg>
      <pc:sldChg chg="modSp mod">
        <pc:chgData name="Jorge Del Rio Vera" userId="bcbe135c-d7f9-4b25-9105-e91e25504220" providerId="ADAL" clId="{D28CF6E1-8737-4B27-8E25-C3AD53EF1480}" dt="2022-02-08T14:26:43.638" v="1177" actId="404"/>
        <pc:sldMkLst>
          <pc:docMk/>
          <pc:sldMk cId="2305422624" sldId="301"/>
        </pc:sldMkLst>
        <pc:spChg chg="mod">
          <ac:chgData name="Jorge Del Rio Vera" userId="bcbe135c-d7f9-4b25-9105-e91e25504220" providerId="ADAL" clId="{D28CF6E1-8737-4B27-8E25-C3AD53EF1480}" dt="2022-02-08T13:48:34.828" v="24" actId="20577"/>
          <ac:spMkLst>
            <pc:docMk/>
            <pc:sldMk cId="2305422624" sldId="301"/>
            <ac:spMk id="4" creationId="{00000000-0000-0000-0000-000000000000}"/>
          </ac:spMkLst>
        </pc:spChg>
        <pc:spChg chg="mod">
          <ac:chgData name="Jorge Del Rio Vera" userId="bcbe135c-d7f9-4b25-9105-e91e25504220" providerId="ADAL" clId="{D28CF6E1-8737-4B27-8E25-C3AD53EF1480}" dt="2022-02-08T14:26:43.638" v="1177" actId="404"/>
          <ac:spMkLst>
            <pc:docMk/>
            <pc:sldMk cId="2305422624" sldId="301"/>
            <ac:spMk id="6" creationId="{D5837362-6153-4EA5-9B74-64BBDBB95FD3}"/>
          </ac:spMkLst>
        </pc:spChg>
      </pc:sldChg>
      <pc:sldChg chg="modSp add mod">
        <pc:chgData name="Jorge Del Rio Vera" userId="bcbe135c-d7f9-4b25-9105-e91e25504220" providerId="ADAL" clId="{D28CF6E1-8737-4B27-8E25-C3AD53EF1480}" dt="2022-02-10T12:13:59.507" v="1361" actId="20577"/>
        <pc:sldMkLst>
          <pc:docMk/>
          <pc:sldMk cId="944182319" sldId="302"/>
        </pc:sldMkLst>
        <pc:spChg chg="mod">
          <ac:chgData name="Jorge Del Rio Vera" userId="bcbe135c-d7f9-4b25-9105-e91e25504220" providerId="ADAL" clId="{D28CF6E1-8737-4B27-8E25-C3AD53EF1480}" dt="2022-02-08T13:52:55.233" v="166" actId="1076"/>
          <ac:spMkLst>
            <pc:docMk/>
            <pc:sldMk cId="944182319" sldId="302"/>
            <ac:spMk id="4" creationId="{00000000-0000-0000-0000-000000000000}"/>
          </ac:spMkLst>
        </pc:spChg>
        <pc:spChg chg="mod">
          <ac:chgData name="Jorge Del Rio Vera" userId="bcbe135c-d7f9-4b25-9105-e91e25504220" providerId="ADAL" clId="{D28CF6E1-8737-4B27-8E25-C3AD53EF1480}" dt="2022-02-10T12:13:59.507" v="1361" actId="20577"/>
          <ac:spMkLst>
            <pc:docMk/>
            <pc:sldMk cId="944182319" sldId="302"/>
            <ac:spMk id="6" creationId="{D5837362-6153-4EA5-9B74-64BBDBB95FD3}"/>
          </ac:spMkLst>
        </pc:spChg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1855573793" sldId="305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966939753" sldId="306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37550602" sldId="307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2062432624" sldId="308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1220024390" sldId="309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513267470" sldId="310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1649776838" sldId="311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1818046244" sldId="312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662001847" sldId="313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2971432596" sldId="314"/>
        </pc:sldMkLst>
      </pc:sldChg>
      <pc:sldChg chg="del">
        <pc:chgData name="Jorge Del Rio Vera" userId="bcbe135c-d7f9-4b25-9105-e91e25504220" providerId="ADAL" clId="{D28CF6E1-8737-4B27-8E25-C3AD53EF1480}" dt="2022-02-08T13:48:15.930" v="1" actId="47"/>
        <pc:sldMkLst>
          <pc:docMk/>
          <pc:sldMk cId="774512380" sldId="31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7A036E6-6D54-4B78-9ABB-4FE2E18E96D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B128B93-BF90-4BB9-B0C9-762176D45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0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322F5E1-5195-4792-A0E3-42DC695AF7AF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0D5600F-4168-42E9-9FE7-11DD5B8F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9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‹#›</a:t>
            </a:fld>
            <a:endParaRPr lang="en-US" kern="0">
              <a:solidFill>
                <a:srgbClr val="002569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03566" y="152400"/>
            <a:ext cx="7733211" cy="990600"/>
          </a:xfrm>
          <a:prstGeom prst="rect">
            <a:avLst/>
          </a:prstGeom>
        </p:spPr>
        <p:txBody>
          <a:bodyPr anchor="ctr"/>
          <a:lstStyle>
            <a:lvl1pPr algn="l">
              <a:defRPr sz="2800">
                <a:latin typeface="+mj-lt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091653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11684000" y="6629403"/>
            <a:ext cx="4064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en-US">
                <a:solidFill>
                  <a:srgbClr val="1F497D"/>
                </a:solidFill>
              </a:rPr>
              <a:pPr defTabSz="914400"/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66255" y="1402773"/>
            <a:ext cx="11845636" cy="5101935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743200" y="304800"/>
            <a:ext cx="6604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0339981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9169" cy="6861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831" y="0"/>
            <a:ext cx="9179169" cy="68614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CA2633-EDC3-4101-A10E-4F174B0371BC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4D80BE-EF1C-49AF-83EE-1BB65B216D5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25" y="372827"/>
            <a:ext cx="2280999" cy="903276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595673" y="1249951"/>
            <a:ext cx="23647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Committee on Earth Observation</a:t>
            </a:r>
            <a:r>
              <a:rPr lang="en-US" sz="900" baseline="0" dirty="0">
                <a:solidFill>
                  <a:schemeClr val="bg1"/>
                </a:solidFill>
              </a:rPr>
              <a:t> Satellites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51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9652000" y="6546852"/>
            <a:ext cx="2540000" cy="369332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‹#›</a:t>
            </a:fld>
            <a:endParaRPr lang="en-US" kern="0">
              <a:solidFill>
                <a:srgbClr val="002569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0"/>
            <a:ext cx="12192000" cy="1266667"/>
            <a:chOff x="0" y="1156447"/>
            <a:chExt cx="12192000" cy="1266667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922"/>
            <a:stretch/>
          </p:blipFill>
          <p:spPr>
            <a:xfrm>
              <a:off x="0" y="1156447"/>
              <a:ext cx="8364071" cy="126666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57"/>
            <a:stretch/>
          </p:blipFill>
          <p:spPr>
            <a:xfrm>
              <a:off x="7958571" y="1156447"/>
              <a:ext cx="4233429" cy="12666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199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9169" cy="68614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831" y="0"/>
            <a:ext cx="9179169" cy="686142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1CA2633-EDC3-4101-A10E-4F174B0371BC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14D80BE-EF1C-49AF-83EE-1BB65B216D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7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ace4water.org/" TargetMode="External"/><Relationship Id="rId2" Type="http://schemas.openxmlformats.org/officeDocument/2006/relationships/hyperlink" Target="https://www.un-spider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oos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US" sz="1100" b="0" i="1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Helvetica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Helvetica"/>
              <a:sym typeface="Calibri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252545" y="353292"/>
            <a:ext cx="8005879" cy="533400"/>
          </a:xfrm>
        </p:spPr>
        <p:txBody>
          <a:bodyPr/>
          <a:lstStyle/>
          <a:p>
            <a:r>
              <a:rPr lang="en-US" sz="3200" dirty="0"/>
              <a:t>[NAME OF INSTITUTION]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37362-6153-4EA5-9B74-64BBDBB95FD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1800" b="1" dirty="0" err="1"/>
              <a:t>Programmes</a:t>
            </a:r>
            <a:endParaRPr lang="en-US" sz="1800" b="1" dirty="0"/>
          </a:p>
          <a:p>
            <a:pPr marL="0" lvl="0" indent="0">
              <a:buNone/>
            </a:pPr>
            <a:r>
              <a:rPr lang="en-US" sz="1600" dirty="0"/>
              <a:t>[minimum font size: 16]</a:t>
            </a:r>
          </a:p>
          <a:p>
            <a:pPr marL="0" lvl="0" indent="0">
              <a:buNone/>
            </a:pPr>
            <a:endParaRPr lang="en-US" sz="1800" dirty="0"/>
          </a:p>
          <a:p>
            <a:pPr marL="0" lvl="0" indent="0">
              <a:buNone/>
            </a:pPr>
            <a:endParaRPr lang="en-US" sz="1800" dirty="0"/>
          </a:p>
          <a:p>
            <a:pPr marL="0" lvl="0" indent="0">
              <a:buNone/>
            </a:pPr>
            <a:endParaRPr lang="en-US" sz="1800" dirty="0"/>
          </a:p>
          <a:p>
            <a:pPr marL="0" lvl="0" indent="0">
              <a:buNone/>
            </a:pPr>
            <a:r>
              <a:rPr lang="en-US" sz="1800" b="1" dirty="0"/>
              <a:t>Upcoming Activities</a:t>
            </a:r>
          </a:p>
          <a:p>
            <a:pPr marL="0" indent="0">
              <a:buNone/>
            </a:pPr>
            <a:r>
              <a:rPr lang="en-US" sz="1600" dirty="0"/>
              <a:t>[minimum font size: 16]</a:t>
            </a:r>
          </a:p>
          <a:p>
            <a:pPr marL="0" lvl="0" indent="0">
              <a:buNone/>
            </a:pPr>
            <a:endParaRPr lang="en-US" sz="1800" dirty="0"/>
          </a:p>
          <a:p>
            <a:pPr marL="0" lvl="0" indent="0">
              <a:buNone/>
            </a:pPr>
            <a:endParaRPr lang="en-US" sz="1800" dirty="0"/>
          </a:p>
          <a:p>
            <a:pPr marL="0" lvl="0" indent="0">
              <a:buNone/>
            </a:pPr>
            <a:endParaRPr lang="en-US" sz="1800" dirty="0"/>
          </a:p>
          <a:p>
            <a:pPr marL="0" lvl="0" indent="0">
              <a:buNone/>
            </a:pPr>
            <a:r>
              <a:rPr lang="en-US" sz="1800" b="1" dirty="0"/>
              <a:t>Resources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sz="1600" dirty="0"/>
              <a:t>[minimum font size: 16]</a:t>
            </a:r>
          </a:p>
          <a:p>
            <a:pPr marL="0" lv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054226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US" sz="1100" b="0" i="1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Helvetica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Helvetica"/>
              <a:sym typeface="Calibri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261689" y="216132"/>
            <a:ext cx="8217335" cy="533400"/>
          </a:xfrm>
        </p:spPr>
        <p:txBody>
          <a:bodyPr/>
          <a:lstStyle/>
          <a:p>
            <a:r>
              <a:rPr lang="en-US" sz="3200" dirty="0"/>
              <a:t>Example: United Nations Office for Outer Space Affairs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37362-6153-4EA5-9B74-64BBDBB95FD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7546" y="1402773"/>
            <a:ext cx="11845636" cy="5101935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b="1" dirty="0"/>
              <a:t>Programs relevant to Earth Observation</a:t>
            </a:r>
          </a:p>
          <a:p>
            <a:r>
              <a:rPr lang="en-US" sz="1600" b="1" dirty="0"/>
              <a:t>UN-SPIDER</a:t>
            </a:r>
            <a:r>
              <a:rPr lang="en-US" sz="1600" dirty="0"/>
              <a:t>: United Nations Platform for Space-Based Information for Disaster Management and Emergency Response. it aims at improving actions to reduce disaster risk or support disaster response operations through </a:t>
            </a:r>
            <a:r>
              <a:rPr lang="en-US" sz="1600" b="1" dirty="0"/>
              <a:t>knowledge sharing </a:t>
            </a:r>
            <a:r>
              <a:rPr lang="en-US" sz="1600" dirty="0"/>
              <a:t>and the </a:t>
            </a:r>
            <a:r>
              <a:rPr lang="en-US" sz="1600" b="1" dirty="0"/>
              <a:t>strengthening of institutions </a:t>
            </a:r>
            <a:r>
              <a:rPr lang="en-US" sz="1600" dirty="0"/>
              <a:t>in the use of space technologies. UN-SPIDER </a:t>
            </a:r>
            <a:r>
              <a:rPr lang="en-US" sz="1600" b="1" dirty="0"/>
              <a:t>also facilitates cooperation </a:t>
            </a:r>
            <a:r>
              <a:rPr lang="en-US" sz="1600" dirty="0"/>
              <a:t>between satellite data and information providers and users, such as policymakers, disaster risk managers or emergency responders.</a:t>
            </a:r>
          </a:p>
          <a:p>
            <a:r>
              <a:rPr lang="en-US" sz="1600" b="1" dirty="0"/>
              <a:t>Space for Water Portal</a:t>
            </a:r>
            <a:r>
              <a:rPr lang="en-US" sz="1600" dirty="0"/>
              <a:t>: to enable all stakeholders involved in the space and water communities to access data and knowledge, to be creative and to realize their full potential in contributing to a world in which the availability and sustainable management of water and sanitation for all has become a reality.</a:t>
            </a:r>
          </a:p>
          <a:p>
            <a:r>
              <a:rPr lang="en-US" sz="1600" b="1" dirty="0"/>
              <a:t>Space for Climate Action</a:t>
            </a:r>
            <a:r>
              <a:rPr lang="en-US" sz="1600" dirty="0"/>
              <a:t>: Project to raise awareness about the use of space to monitor and tackle climate action (SDG13)</a:t>
            </a:r>
          </a:p>
          <a:p>
            <a:r>
              <a:rPr lang="en-US" sz="1600" b="1" dirty="0"/>
              <a:t>Space for SDGs: </a:t>
            </a:r>
            <a:r>
              <a:rPr lang="en-US" sz="1600" dirty="0"/>
              <a:t>project to raise awareness about the use of space for the SDGs</a:t>
            </a:r>
            <a:endParaRPr lang="en-US" sz="1800" dirty="0"/>
          </a:p>
          <a:p>
            <a:pPr marL="0" lvl="0" indent="0">
              <a:buNone/>
            </a:pPr>
            <a:r>
              <a:rPr lang="en-US" sz="1800" b="1" dirty="0"/>
              <a:t>Upcoming Activities relevant to Earth Observation</a:t>
            </a:r>
          </a:p>
          <a:p>
            <a:r>
              <a:rPr lang="en-US" sz="1600" dirty="0"/>
              <a:t>UN/Ghana/PSPW 5</a:t>
            </a:r>
            <a:r>
              <a:rPr lang="en-US" sz="1600" baseline="30000" dirty="0"/>
              <a:t>th</a:t>
            </a:r>
            <a:r>
              <a:rPr lang="en-US" sz="1600" dirty="0"/>
              <a:t> International Conference on the use of space technology for water resources management (10-13 May 2022 - Online)</a:t>
            </a:r>
          </a:p>
          <a:p>
            <a:pPr marL="0" lvl="0" indent="0">
              <a:buNone/>
            </a:pPr>
            <a:r>
              <a:rPr lang="en-US" sz="1800" b="1"/>
              <a:t>Resources </a:t>
            </a:r>
            <a:r>
              <a:rPr lang="en-US" sz="1800" b="1" dirty="0"/>
              <a:t>relevant to Earth Observation</a:t>
            </a:r>
            <a:endParaRPr lang="en-US" sz="1800" dirty="0"/>
          </a:p>
          <a:p>
            <a:r>
              <a:rPr lang="en-US" sz="1600" dirty="0">
                <a:hlinkClick r:id="rId2"/>
              </a:rPr>
              <a:t>UN-SPIDER Knowledge Portal</a:t>
            </a:r>
            <a:r>
              <a:rPr lang="en-US" sz="1600" dirty="0"/>
              <a:t>: contains information, best practices, advisory supports and upcoming events</a:t>
            </a:r>
          </a:p>
          <a:p>
            <a:r>
              <a:rPr lang="en-US" sz="1600" dirty="0">
                <a:hlinkClick r:id="rId3"/>
              </a:rPr>
              <a:t>Space4Water portal</a:t>
            </a:r>
            <a:r>
              <a:rPr lang="en-US" sz="1600" dirty="0"/>
              <a:t>: contains information about actors, resources, as well as thematic and regional focus areas</a:t>
            </a:r>
          </a:p>
          <a:p>
            <a:r>
              <a:rPr lang="en-US" sz="1600" dirty="0">
                <a:hlinkClick r:id="rId4"/>
              </a:rPr>
              <a:t>UNOOSA website</a:t>
            </a:r>
            <a:r>
              <a:rPr lang="en-US" sz="1600" dirty="0"/>
              <a:t>: Contains information about Space for Climate Action, SDGs and GNSS</a:t>
            </a:r>
          </a:p>
        </p:txBody>
      </p:sp>
    </p:spTree>
    <p:extLst>
      <p:ext uri="{BB962C8B-B14F-4D97-AF65-F5344CB8AC3E}">
        <p14:creationId xmlns:p14="http://schemas.microsoft.com/office/powerpoint/2010/main" val="9441823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F414A5477D46478353BF370E680E24" ma:contentTypeVersion="13" ma:contentTypeDescription="Create a new document." ma:contentTypeScope="" ma:versionID="bce5c8ef6a142ed21e09d5a046a31a38">
  <xsd:schema xmlns:xsd="http://www.w3.org/2001/XMLSchema" xmlns:xs="http://www.w3.org/2001/XMLSchema" xmlns:p="http://schemas.microsoft.com/office/2006/metadata/properties" xmlns:ns2="63b91fa1-1192-499e-9a43-16b72276a61b" xmlns:ns3="ab99840f-4a7d-4fcc-9a93-3cc56d00e024" targetNamespace="http://schemas.microsoft.com/office/2006/metadata/properties" ma:root="true" ma:fieldsID="a32a8643e7011d28fa555aedc2493702" ns2:_="" ns3:_="">
    <xsd:import namespace="63b91fa1-1192-499e-9a43-16b72276a61b"/>
    <xsd:import namespace="ab99840f-4a7d-4fcc-9a93-3cc56d00e0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b91fa1-1192-499e-9a43-16b72276a6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9840f-4a7d-4fcc-9a93-3cc56d00e02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A6EAB9-FB8C-41BB-A44B-C8B01B41E2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C2791C-E2B9-4708-9739-B9C4E96B4C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b91fa1-1192-499e-9a43-16b72276a61b"/>
    <ds:schemaRef ds:uri="ab99840f-4a7d-4fcc-9a93-3cc56d00e0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0ACDE2-22A7-43F7-98A3-C15F791C7D1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18497</TotalTime>
  <Words>290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Bold</vt:lpstr>
      <vt:lpstr>Calibri</vt:lpstr>
      <vt:lpstr>Courier New</vt:lpstr>
      <vt:lpstr>Helvetica</vt:lpstr>
      <vt:lpstr>Wingdings</vt:lpstr>
      <vt:lpstr>Default</vt:lpstr>
      <vt:lpstr>Custom Design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Recent NASA Contribution to CARB-19 : Land Product Validation Listing – Carbon-related products have been validated according to CEOS LPV standards and documented on the CEOS LPV website</dc:title>
  <dc:creator>MARGOLIS, HANK A. (HQ-DK000)</dc:creator>
  <cp:lastModifiedBy>Jorge Del Rio Vera</cp:lastModifiedBy>
  <cp:revision>202</cp:revision>
  <cp:lastPrinted>2017-08-23T16:50:31Z</cp:lastPrinted>
  <dcterms:created xsi:type="dcterms:W3CDTF">2017-04-07T17:29:45Z</dcterms:created>
  <dcterms:modified xsi:type="dcterms:W3CDTF">2022-02-10T12:14:02Z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0x01010039F414A5477D46478353BF370E680E24</vt:lpwstr>
  </property>
</Properties>
</file>