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1"/>
  </p:notesMasterIdLst>
  <p:handoutMasterIdLst>
    <p:handoutMasterId r:id="rId12"/>
  </p:handoutMasterIdLst>
  <p:sldIdLst>
    <p:sldId id="313" r:id="rId3"/>
    <p:sldId id="302" r:id="rId4"/>
    <p:sldId id="303" r:id="rId5"/>
    <p:sldId id="304" r:id="rId6"/>
    <p:sldId id="310" r:id="rId7"/>
    <p:sldId id="312" r:id="rId8"/>
    <p:sldId id="309" r:id="rId9"/>
    <p:sldId id="311" r:id="rId1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5F"/>
    <a:srgbClr val="0000FF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Conduct Post-Training Survey</a:t>
          </a: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endParaRPr lang="en-US" sz="100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endParaRPr lang="en-US" sz="1000"/>
        </a:p>
      </dgm:t>
    </dgm:pt>
    <dgm:pt modelId="{7C868B93-A2AF-4F97-858D-F34772ED4ABE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/>
            <a:t>Prepare Lessons Learned Document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endParaRPr lang="en-US" sz="100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endParaRPr lang="en-US" sz="1000"/>
        </a:p>
      </dgm:t>
    </dgm:pt>
    <dgm:pt modelId="{7F34118B-CFFE-432F-9C4B-CAF77E91249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/>
            <a:t>Complete a Training Report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endParaRPr lang="en-US" sz="100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endParaRPr lang="en-US" sz="1000"/>
        </a:p>
      </dgm:t>
    </dgm:pt>
    <dgm:pt modelId="{2CBE08B2-1199-4CD7-82B0-0012C1B5904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/>
            <a:t>Post Report on CEOS Website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endParaRPr lang="en-US" sz="100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endParaRPr lang="en-US" sz="1000"/>
        </a:p>
      </dgm:t>
    </dgm:pt>
    <dgm:pt modelId="{C956E2EF-F24B-4AFD-833E-9B4D26F161F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00" dirty="0"/>
            <a:t>Include Participants in CEOS Training Distribution List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endParaRPr lang="en-US" sz="100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endParaRPr lang="en-US" sz="100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solidFill>
          <a:srgbClr val="0070C0"/>
        </a:solidFill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solidFill>
          <a:srgbClr val="0070C0"/>
        </a:solidFill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solidFill>
          <a:srgbClr val="0070C0"/>
        </a:solidFill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solidFill>
          <a:srgbClr val="0070C0"/>
        </a:solidFill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solidFill>
          <a:srgbClr val="0070C0"/>
        </a:solidFill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xfrm>
          <a:off x="598039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Share Rubric</a:t>
          </a: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C868B93-A2AF-4F97-858D-F34772ED4ABE}">
      <dgm:prSet phldrT="[Text]" custT="1"/>
      <dgm:spPr>
        <a:xfrm>
          <a:off x="2766270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0" rIns="0"/>
        <a:lstStyle/>
        <a:p>
          <a:pPr eaLnBrk="0" latinLnBrk="0" hangingPunct="1"/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Trouble-shoot Technical Difficulties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F34118B-CFFE-432F-9C4B-CAF77E912499}">
      <dgm:prSet phldrT="[Text]" custT="1"/>
      <dgm:spPr>
        <a:xfrm>
          <a:off x="4934501" y="1219867"/>
          <a:ext cx="1958329" cy="195832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Publicize Ongoing Event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2CBE08B2-1199-4CD7-82B0-0012C1B59046}">
      <dgm:prSet phldrT="[Text]" custT="1"/>
      <dgm:spPr>
        <a:xfrm>
          <a:off x="7102732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0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Offer Interactive Participation for Attendees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956E2EF-F24B-4AFD-833E-9B4D26F161F0}">
      <dgm:prSet phldrT="[Text]" custT="1"/>
      <dgm:spPr>
        <a:xfrm>
          <a:off x="9269846" y="1219867"/>
          <a:ext cx="1958329" cy="1958328"/>
        </a:xfrm>
        <a:prstGeom prst="ellipse">
          <a:avLst/>
        </a:prstGeom>
        <a:solidFill>
          <a:srgbClr val="DAE5ED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Exercises to Convey Material Presented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xfrm>
          <a:off x="9200623" y="1149913"/>
          <a:ext cx="2097891" cy="209823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xfrm rot="2700000">
          <a:off x="7031397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xfrm rot="2700000">
          <a:off x="4864283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xfrm rot="2700000">
          <a:off x="269605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xfrm rot="2700000">
          <a:off x="52782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xfrm>
          <a:off x="598039" y="1219867"/>
          <a:ext cx="1958329" cy="1958328"/>
        </a:xfrm>
        <a:prstGeom prst="ellipse">
          <a:avLst/>
        </a:prstGeom>
        <a:solidFill>
          <a:srgbClr val="E6B813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Conduct Needs 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Assessment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endParaRPr lang="en-US" sz="180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endParaRPr lang="en-US" sz="1800"/>
        </a:p>
      </dgm:t>
    </dgm:pt>
    <dgm:pt modelId="{7C868B93-A2AF-4F97-858D-F34772ED4ABE}">
      <dgm:prSet phldrT="[Text]" custT="1"/>
      <dgm:spPr>
        <a:xfrm>
          <a:off x="2766270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Identify Target Audience &amp; Trainers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endParaRPr lang="en-US" sz="180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endParaRPr lang="en-US" sz="1800"/>
        </a:p>
      </dgm:t>
    </dgm:pt>
    <dgm:pt modelId="{7F34118B-CFFE-432F-9C4B-CAF77E912499}">
      <dgm:prSet phldrT="[Text]" custT="1"/>
      <dgm:spPr>
        <a:xfrm>
          <a:off x="4934501" y="1219867"/>
          <a:ext cx="1958329" cy="195832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 Webinar Learning Objectives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endParaRPr lang="en-US" sz="180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endParaRPr lang="en-US" sz="1800"/>
        </a:p>
      </dgm:t>
    </dgm:pt>
    <dgm:pt modelId="{2CBE08B2-1199-4CD7-82B0-0012C1B59046}">
      <dgm:prSet phldrT="[Text]" custT="1"/>
      <dgm:spPr>
        <a:xfrm>
          <a:off x="7102732" y="1219867"/>
          <a:ext cx="1958329" cy="195832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Webinar Materials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endParaRPr lang="en-US" sz="180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endParaRPr lang="en-US" sz="1800"/>
        </a:p>
      </dgm:t>
    </dgm:pt>
    <dgm:pt modelId="{C956E2EF-F24B-4AFD-833E-9B4D26F161F0}">
      <dgm:prSet phldrT="[Text]" custT="1"/>
      <dgm:spPr>
        <a:xfrm>
          <a:off x="9269846" y="1219867"/>
          <a:ext cx="1958329" cy="195832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Promote Webinar to Potential Attendees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endParaRPr lang="en-US" sz="180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endParaRPr lang="en-US" sz="180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xfrm>
          <a:off x="9200623" y="1149913"/>
          <a:ext cx="2097891" cy="209823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 custScaleX="96053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xfrm rot="2700000">
          <a:off x="7031397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xfrm rot="2700000">
          <a:off x="4864283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xfrm rot="2700000">
          <a:off x="269605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xfrm rot="2700000">
          <a:off x="52782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Conduct Post-Training Survey</a:t>
          </a: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endParaRPr lang="en-US" sz="100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endParaRPr lang="en-US" sz="1000"/>
        </a:p>
      </dgm:t>
    </dgm:pt>
    <dgm:pt modelId="{7C868B93-A2AF-4F97-858D-F34772ED4ABE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/>
            <a:t>Prepare Lessons Learned Document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endParaRPr lang="en-US" sz="100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endParaRPr lang="en-US" sz="1000"/>
        </a:p>
      </dgm:t>
    </dgm:pt>
    <dgm:pt modelId="{7F34118B-CFFE-432F-9C4B-CAF77E912499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100" dirty="0"/>
            <a:t>Complete a Training Report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endParaRPr lang="en-US" sz="100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endParaRPr lang="en-US" sz="1000"/>
        </a:p>
      </dgm:t>
    </dgm:pt>
    <dgm:pt modelId="{2CBE08B2-1199-4CD7-82B0-0012C1B5904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/>
            <a:t>Post Report on CEOS Website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endParaRPr lang="en-US" sz="100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endParaRPr lang="en-US" sz="1000"/>
        </a:p>
      </dgm:t>
    </dgm:pt>
    <dgm:pt modelId="{C956E2EF-F24B-4AFD-833E-9B4D26F161F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00" dirty="0"/>
            <a:t>Include Participants in CEOS Training Distribution List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endParaRPr lang="en-US" sz="100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endParaRPr lang="en-US" sz="100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solidFill>
          <a:srgbClr val="0070C0"/>
        </a:solidFill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solidFill>
          <a:srgbClr val="0070C0"/>
        </a:solidFill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solidFill>
          <a:srgbClr val="0070C0"/>
        </a:solidFill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solidFill>
          <a:srgbClr val="0070C0"/>
        </a:solidFill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solidFill>
          <a:srgbClr val="0070C0"/>
        </a:solidFill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xfrm>
          <a:off x="598039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Share Rubric</a:t>
          </a: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C868B93-A2AF-4F97-858D-F34772ED4ABE}">
      <dgm:prSet phldrT="[Text]" custT="1"/>
      <dgm:spPr>
        <a:xfrm>
          <a:off x="2766270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lIns="0" rIns="0"/>
        <a:lstStyle/>
        <a:p>
          <a:pPr eaLnBrk="0" latinLnBrk="0" hangingPunct="1"/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Trouble-shoot Technical Difficulties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7F34118B-CFFE-432F-9C4B-CAF77E912499}">
      <dgm:prSet phldrT="[Text]" custT="1"/>
      <dgm:spPr>
        <a:xfrm>
          <a:off x="4934501" y="1219867"/>
          <a:ext cx="1958329" cy="195832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Publicize Ongoing Event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2CBE08B2-1199-4CD7-82B0-0012C1B59046}">
      <dgm:prSet phldrT="[Text]" custT="1"/>
      <dgm:spPr>
        <a:xfrm>
          <a:off x="7102732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0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Offer Interactive Participation for Attendees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C956E2EF-F24B-4AFD-833E-9B4D26F161F0}">
      <dgm:prSet phldrT="[Text]" custT="1"/>
      <dgm:spPr>
        <a:xfrm>
          <a:off x="9269846" y="1219867"/>
          <a:ext cx="1958329" cy="1958328"/>
        </a:xfrm>
        <a:prstGeom prst="ellipse">
          <a:avLst/>
        </a:prstGeom>
        <a:solidFill>
          <a:srgbClr val="DAE5ED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eaLnBrk="0" hangingPunct="0"/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Exercises to Convey Material Presented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pPr eaLnBrk="0" hangingPunct="0"/>
          <a:endParaRPr lang="en-US" sz="2400" kern="0" baseline="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xfrm>
          <a:off x="9200623" y="1149913"/>
          <a:ext cx="2097891" cy="209823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xfrm rot="2700000">
          <a:off x="7031397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xfrm rot="2700000">
          <a:off x="4864283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xfrm rot="2700000">
          <a:off x="269605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xfrm rot="2700000">
          <a:off x="52782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463E9-26BD-4072-8D48-F1D719CBFC9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CF12B-2278-4303-B87F-C162F360491F}">
      <dgm:prSet phldrT="[Text]" custT="1"/>
      <dgm:spPr>
        <a:xfrm>
          <a:off x="598039" y="1219867"/>
          <a:ext cx="1958329" cy="1958328"/>
        </a:xfrm>
        <a:prstGeom prst="ellipse">
          <a:avLst/>
        </a:prstGeom>
        <a:solidFill>
          <a:srgbClr val="E6B813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Conduct Needs </a:t>
          </a:r>
          <a:r>
            <a:rPr lang="en-US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Assessment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95A91BCF-FB8D-4A1A-BB3D-BD6E4F009FD8}" type="parTrans" cxnId="{B84EA3A7-068A-44EE-A135-AC3E032207B2}">
      <dgm:prSet/>
      <dgm:spPr/>
      <dgm:t>
        <a:bodyPr/>
        <a:lstStyle/>
        <a:p>
          <a:endParaRPr lang="en-US" sz="1800"/>
        </a:p>
      </dgm:t>
    </dgm:pt>
    <dgm:pt modelId="{7DCC055F-52A1-43D1-8451-ABD418C3A264}" type="sibTrans" cxnId="{B84EA3A7-068A-44EE-A135-AC3E032207B2}">
      <dgm:prSet/>
      <dgm:spPr/>
      <dgm:t>
        <a:bodyPr/>
        <a:lstStyle/>
        <a:p>
          <a:endParaRPr lang="en-US" sz="1800"/>
        </a:p>
      </dgm:t>
    </dgm:pt>
    <dgm:pt modelId="{7C868B93-A2AF-4F97-858D-F34772ED4ABE}">
      <dgm:prSet phldrT="[Text]" custT="1"/>
      <dgm:spPr>
        <a:xfrm>
          <a:off x="2766270" y="1219867"/>
          <a:ext cx="1958329" cy="195832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Identify Target Audience &amp; Trainers</a:t>
          </a:r>
        </a:p>
      </dgm:t>
    </dgm:pt>
    <dgm:pt modelId="{7826E81B-9729-45F5-A095-19C77BE66853}" type="parTrans" cxnId="{09A1E2A8-C421-4FB3-A40E-265FBC407C71}">
      <dgm:prSet/>
      <dgm:spPr/>
      <dgm:t>
        <a:bodyPr/>
        <a:lstStyle/>
        <a:p>
          <a:endParaRPr lang="en-US" sz="1800"/>
        </a:p>
      </dgm:t>
    </dgm:pt>
    <dgm:pt modelId="{CEA58B7A-481B-46FB-8026-10D790C23636}" type="sibTrans" cxnId="{09A1E2A8-C421-4FB3-A40E-265FBC407C71}">
      <dgm:prSet/>
      <dgm:spPr/>
      <dgm:t>
        <a:bodyPr/>
        <a:lstStyle/>
        <a:p>
          <a:endParaRPr lang="en-US" sz="1800"/>
        </a:p>
      </dgm:t>
    </dgm:pt>
    <dgm:pt modelId="{7F34118B-CFFE-432F-9C4B-CAF77E912499}">
      <dgm:prSet phldrT="[Text]" custT="1"/>
      <dgm:spPr>
        <a:xfrm>
          <a:off x="4934501" y="1219867"/>
          <a:ext cx="1958329" cy="195832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 Webinar Learning Objectives</a:t>
          </a:r>
        </a:p>
      </dgm:t>
    </dgm:pt>
    <dgm:pt modelId="{27C0779C-1799-4D92-96E7-D6A772ABFE7E}" type="parTrans" cxnId="{BD0EC98E-C317-48AC-9B0F-78ECA04347F1}">
      <dgm:prSet/>
      <dgm:spPr/>
      <dgm:t>
        <a:bodyPr/>
        <a:lstStyle/>
        <a:p>
          <a:endParaRPr lang="en-US" sz="1800"/>
        </a:p>
      </dgm:t>
    </dgm:pt>
    <dgm:pt modelId="{C733F581-64B2-47C3-B2F3-04D4D112BFED}" type="sibTrans" cxnId="{BD0EC98E-C317-48AC-9B0F-78ECA04347F1}">
      <dgm:prSet/>
      <dgm:spPr/>
      <dgm:t>
        <a:bodyPr/>
        <a:lstStyle/>
        <a:p>
          <a:endParaRPr lang="en-US" sz="1800"/>
        </a:p>
      </dgm:t>
    </dgm:pt>
    <dgm:pt modelId="{2CBE08B2-1199-4CD7-82B0-0012C1B59046}">
      <dgm:prSet phldrT="[Text]" custT="1"/>
      <dgm:spPr>
        <a:xfrm>
          <a:off x="7102732" y="1219867"/>
          <a:ext cx="1958329" cy="195832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Webinar Materials</a:t>
          </a:r>
        </a:p>
      </dgm:t>
    </dgm:pt>
    <dgm:pt modelId="{2CC9E663-C826-4EFB-981F-E1AFDEE2D893}" type="parTrans" cxnId="{4A6894BE-EB41-4B50-87BA-B0D0753D6B17}">
      <dgm:prSet/>
      <dgm:spPr/>
      <dgm:t>
        <a:bodyPr/>
        <a:lstStyle/>
        <a:p>
          <a:endParaRPr lang="en-US" sz="1800"/>
        </a:p>
      </dgm:t>
    </dgm:pt>
    <dgm:pt modelId="{403DA5BD-336D-42AF-8758-802E51080EED}" type="sibTrans" cxnId="{4A6894BE-EB41-4B50-87BA-B0D0753D6B17}">
      <dgm:prSet/>
      <dgm:spPr/>
      <dgm:t>
        <a:bodyPr/>
        <a:lstStyle/>
        <a:p>
          <a:endParaRPr lang="en-US" sz="1800"/>
        </a:p>
      </dgm:t>
    </dgm:pt>
    <dgm:pt modelId="{C956E2EF-F24B-4AFD-833E-9B4D26F161F0}">
      <dgm:prSet phldrT="[Text]" custT="1"/>
      <dgm:spPr>
        <a:xfrm>
          <a:off x="9269846" y="1219867"/>
          <a:ext cx="1958329" cy="195832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Promote Webinar to Potential Attendees</a:t>
          </a:r>
        </a:p>
      </dgm:t>
    </dgm:pt>
    <dgm:pt modelId="{96BCB2FC-FDF1-4DDC-9275-D17A667A3846}" type="parTrans" cxnId="{B0C7EB57-B34B-44CE-88EE-6B2436242F47}">
      <dgm:prSet/>
      <dgm:spPr/>
      <dgm:t>
        <a:bodyPr/>
        <a:lstStyle/>
        <a:p>
          <a:endParaRPr lang="en-US" sz="1800"/>
        </a:p>
      </dgm:t>
    </dgm:pt>
    <dgm:pt modelId="{87D15312-B3A2-484A-B483-EA724B1CF310}" type="sibTrans" cxnId="{B0C7EB57-B34B-44CE-88EE-6B2436242F47}">
      <dgm:prSet/>
      <dgm:spPr/>
      <dgm:t>
        <a:bodyPr/>
        <a:lstStyle/>
        <a:p>
          <a:endParaRPr lang="en-US" sz="1800"/>
        </a:p>
      </dgm:t>
    </dgm:pt>
    <dgm:pt modelId="{E798BDDB-F385-4749-BEF8-C9590F14C960}" type="pres">
      <dgm:prSet presAssocID="{331463E9-26BD-4072-8D48-F1D719CBFC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40A666-5AF8-4BFC-A8B8-1CD5D03D7430}" type="pres">
      <dgm:prSet presAssocID="{C956E2EF-F24B-4AFD-833E-9B4D26F161F0}" presName="Accent5" presStyleCnt="0"/>
      <dgm:spPr/>
    </dgm:pt>
    <dgm:pt modelId="{C563C4A1-4F10-4E9F-A22B-79C04CFB5B7D}" type="pres">
      <dgm:prSet presAssocID="{C956E2EF-F24B-4AFD-833E-9B4D26F161F0}" presName="Accent" presStyleLbl="node1" presStyleIdx="0" presStyleCnt="5"/>
      <dgm:spPr>
        <a:xfrm>
          <a:off x="9200623" y="1149913"/>
          <a:ext cx="2097891" cy="209823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2B9BD1-77F3-4D60-9BF5-B6C4D51F53DC}" type="pres">
      <dgm:prSet presAssocID="{C956E2EF-F24B-4AFD-833E-9B4D26F161F0}" presName="ParentBackground5" presStyleCnt="0"/>
      <dgm:spPr/>
    </dgm:pt>
    <dgm:pt modelId="{4549ECE7-D491-4F55-BF82-341A2EBAE0E6}" type="pres">
      <dgm:prSet presAssocID="{C956E2EF-F24B-4AFD-833E-9B4D26F161F0}" presName="ParentBackground" presStyleLbl="fgAcc1" presStyleIdx="0" presStyleCnt="5" custScaleX="96053"/>
      <dgm:spPr/>
      <dgm:t>
        <a:bodyPr/>
        <a:lstStyle/>
        <a:p>
          <a:endParaRPr lang="en-US"/>
        </a:p>
      </dgm:t>
    </dgm:pt>
    <dgm:pt modelId="{6F21FA88-7F51-4F67-94EE-4C0598CAFB52}" type="pres">
      <dgm:prSet presAssocID="{C956E2EF-F24B-4AFD-833E-9B4D26F161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51B1-8BE4-4327-90B4-A1AFBFADE334}" type="pres">
      <dgm:prSet presAssocID="{2CBE08B2-1199-4CD7-82B0-0012C1B59046}" presName="Accent4" presStyleCnt="0"/>
      <dgm:spPr/>
    </dgm:pt>
    <dgm:pt modelId="{1F96AC9C-5BCF-4670-8095-DC09A3D70A31}" type="pres">
      <dgm:prSet presAssocID="{2CBE08B2-1199-4CD7-82B0-0012C1B59046}" presName="Accent" presStyleLbl="node1" presStyleIdx="1" presStyleCnt="5"/>
      <dgm:spPr>
        <a:xfrm rot="2700000">
          <a:off x="7031397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1C3C3D-F6D1-4D26-821D-09A40243B1B2}" type="pres">
      <dgm:prSet presAssocID="{2CBE08B2-1199-4CD7-82B0-0012C1B59046}" presName="ParentBackground4" presStyleCnt="0"/>
      <dgm:spPr/>
    </dgm:pt>
    <dgm:pt modelId="{3B280297-5447-4A8A-96DA-E499998C8726}" type="pres">
      <dgm:prSet presAssocID="{2CBE08B2-1199-4CD7-82B0-0012C1B59046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F34EE34-4C6C-4EF4-92AC-3AAF84C7D1F0}" type="pres">
      <dgm:prSet presAssocID="{2CBE08B2-1199-4CD7-82B0-0012C1B5904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5E1B9-E5D8-4678-AE94-DFD6D61A8CAD}" type="pres">
      <dgm:prSet presAssocID="{7F34118B-CFFE-432F-9C4B-CAF77E912499}" presName="Accent3" presStyleCnt="0"/>
      <dgm:spPr/>
    </dgm:pt>
    <dgm:pt modelId="{EE9F3873-AFE4-4675-A1A6-01BA42F47F86}" type="pres">
      <dgm:prSet presAssocID="{7F34118B-CFFE-432F-9C4B-CAF77E912499}" presName="Accent" presStyleLbl="node1" presStyleIdx="2" presStyleCnt="5"/>
      <dgm:spPr>
        <a:xfrm rot="2700000">
          <a:off x="4864283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4DAB89-B0D3-4BFB-9914-11C38A7AC0A4}" type="pres">
      <dgm:prSet presAssocID="{7F34118B-CFFE-432F-9C4B-CAF77E912499}" presName="ParentBackground3" presStyleCnt="0"/>
      <dgm:spPr/>
    </dgm:pt>
    <dgm:pt modelId="{5EC3A470-0F67-4E3A-AB6C-F1F296948111}" type="pres">
      <dgm:prSet presAssocID="{7F34118B-CFFE-432F-9C4B-CAF77E912499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FF7FE58-46BE-4FE0-8107-A13944526DE6}" type="pres">
      <dgm:prSet presAssocID="{7F34118B-CFFE-432F-9C4B-CAF77E9124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FFB9-CBF3-46CF-BBFC-AA7D720FEECA}" type="pres">
      <dgm:prSet presAssocID="{7C868B93-A2AF-4F97-858D-F34772ED4ABE}" presName="Accent2" presStyleCnt="0"/>
      <dgm:spPr/>
    </dgm:pt>
    <dgm:pt modelId="{20CACE1C-6F8B-46C5-AB7E-B295DC731706}" type="pres">
      <dgm:prSet presAssocID="{7C868B93-A2AF-4F97-858D-F34772ED4ABE}" presName="Accent" presStyleLbl="node1" presStyleIdx="3" presStyleCnt="5"/>
      <dgm:spPr>
        <a:xfrm rot="2700000">
          <a:off x="269605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2B4130-ACE5-4EB9-BD07-ABB7924A29DD}" type="pres">
      <dgm:prSet presAssocID="{7C868B93-A2AF-4F97-858D-F34772ED4ABE}" presName="ParentBackground2" presStyleCnt="0"/>
      <dgm:spPr/>
    </dgm:pt>
    <dgm:pt modelId="{9F79BFAE-7640-45F4-A679-8096F229B72A}" type="pres">
      <dgm:prSet presAssocID="{7C868B93-A2AF-4F97-858D-F34772ED4ABE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30349E6B-5002-4503-B187-9D8F00DDFD9D}" type="pres">
      <dgm:prSet presAssocID="{7C868B93-A2AF-4F97-858D-F34772ED4A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7A25-A980-45A0-9DA8-B4601605CE2D}" type="pres">
      <dgm:prSet presAssocID="{7DBCF12B-2278-4303-B87F-C162F360491F}" presName="Accent1" presStyleCnt="0"/>
      <dgm:spPr/>
    </dgm:pt>
    <dgm:pt modelId="{E2CAF6FA-277F-41D2-AF19-EE779F1D1C2F}" type="pres">
      <dgm:prSet presAssocID="{7DBCF12B-2278-4303-B87F-C162F360491F}" presName="Accent" presStyleLbl="node1" presStyleIdx="4" presStyleCnt="5"/>
      <dgm:spPr>
        <a:xfrm rot="2700000">
          <a:off x="527822" y="1150022"/>
          <a:ext cx="2097649" cy="209764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B1D03-1AF2-4AAC-979D-E8FAB9004CFC}" type="pres">
      <dgm:prSet presAssocID="{7DBCF12B-2278-4303-B87F-C162F360491F}" presName="ParentBackground1" presStyleCnt="0"/>
      <dgm:spPr/>
    </dgm:pt>
    <dgm:pt modelId="{23AC8A47-22BC-42D5-BC5D-D8C6D3100049}" type="pres">
      <dgm:prSet presAssocID="{7DBCF12B-2278-4303-B87F-C162F36049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708F8B7-99EE-428E-8C1C-89FD4D36F78B}" type="pres">
      <dgm:prSet presAssocID="{7DBCF12B-2278-4303-B87F-C162F36049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EC98E-C317-48AC-9B0F-78ECA04347F1}" srcId="{331463E9-26BD-4072-8D48-F1D719CBFC98}" destId="{7F34118B-CFFE-432F-9C4B-CAF77E912499}" srcOrd="2" destOrd="0" parTransId="{27C0779C-1799-4D92-96E7-D6A772ABFE7E}" sibTransId="{C733F581-64B2-47C3-B2F3-04D4D112BFED}"/>
    <dgm:cxn modelId="{A0273E8A-91ED-456A-9208-F16E1ADFF4A7}" type="presOf" srcId="{C956E2EF-F24B-4AFD-833E-9B4D26F161F0}" destId="{4549ECE7-D491-4F55-BF82-341A2EBAE0E6}" srcOrd="0" destOrd="0" presId="urn:microsoft.com/office/officeart/2011/layout/CircleProcess"/>
    <dgm:cxn modelId="{0E6102A6-24EE-4551-8F13-E6E3B2C54DF0}" type="presOf" srcId="{331463E9-26BD-4072-8D48-F1D719CBFC98}" destId="{E798BDDB-F385-4749-BEF8-C9590F14C960}" srcOrd="0" destOrd="0" presId="urn:microsoft.com/office/officeart/2011/layout/CircleProcess"/>
    <dgm:cxn modelId="{123B3978-40BC-482F-8638-A14E870D1824}" type="presOf" srcId="{7C868B93-A2AF-4F97-858D-F34772ED4ABE}" destId="{30349E6B-5002-4503-B187-9D8F00DDFD9D}" srcOrd="1" destOrd="0" presId="urn:microsoft.com/office/officeart/2011/layout/CircleProcess"/>
    <dgm:cxn modelId="{B84EA3A7-068A-44EE-A135-AC3E032207B2}" srcId="{331463E9-26BD-4072-8D48-F1D719CBFC98}" destId="{7DBCF12B-2278-4303-B87F-C162F360491F}" srcOrd="0" destOrd="0" parTransId="{95A91BCF-FB8D-4A1A-BB3D-BD6E4F009FD8}" sibTransId="{7DCC055F-52A1-43D1-8451-ABD418C3A264}"/>
    <dgm:cxn modelId="{11E74461-A013-4905-864F-16FDACE4AED0}" type="presOf" srcId="{7F34118B-CFFE-432F-9C4B-CAF77E912499}" destId="{4FF7FE58-46BE-4FE0-8107-A13944526DE6}" srcOrd="1" destOrd="0" presId="urn:microsoft.com/office/officeart/2011/layout/CircleProcess"/>
    <dgm:cxn modelId="{4A6894BE-EB41-4B50-87BA-B0D0753D6B17}" srcId="{331463E9-26BD-4072-8D48-F1D719CBFC98}" destId="{2CBE08B2-1199-4CD7-82B0-0012C1B59046}" srcOrd="3" destOrd="0" parTransId="{2CC9E663-C826-4EFB-981F-E1AFDEE2D893}" sibTransId="{403DA5BD-336D-42AF-8758-802E51080EED}"/>
    <dgm:cxn modelId="{9AD2B806-94F2-4BEE-8FA7-F48274C5DE45}" type="presOf" srcId="{7DBCF12B-2278-4303-B87F-C162F360491F}" destId="{23AC8A47-22BC-42D5-BC5D-D8C6D3100049}" srcOrd="0" destOrd="0" presId="urn:microsoft.com/office/officeart/2011/layout/CircleProcess"/>
    <dgm:cxn modelId="{05AAFC39-B7E2-4FA6-B7BC-3BA9D734870F}" type="presOf" srcId="{7F34118B-CFFE-432F-9C4B-CAF77E912499}" destId="{5EC3A470-0F67-4E3A-AB6C-F1F296948111}" srcOrd="0" destOrd="0" presId="urn:microsoft.com/office/officeart/2011/layout/CircleProcess"/>
    <dgm:cxn modelId="{12F53164-63F9-4ECD-8410-B0E2BB8BD009}" type="presOf" srcId="{2CBE08B2-1199-4CD7-82B0-0012C1B59046}" destId="{3B280297-5447-4A8A-96DA-E499998C8726}" srcOrd="0" destOrd="0" presId="urn:microsoft.com/office/officeart/2011/layout/CircleProcess"/>
    <dgm:cxn modelId="{8D2F2B16-9C90-41C4-A091-DF2FE548C8E0}" type="presOf" srcId="{7C868B93-A2AF-4F97-858D-F34772ED4ABE}" destId="{9F79BFAE-7640-45F4-A679-8096F229B72A}" srcOrd="0" destOrd="0" presId="urn:microsoft.com/office/officeart/2011/layout/CircleProcess"/>
    <dgm:cxn modelId="{4C0C1F06-CCC9-4563-94F8-77414AE0373E}" type="presOf" srcId="{2CBE08B2-1199-4CD7-82B0-0012C1B59046}" destId="{AF34EE34-4C6C-4EF4-92AC-3AAF84C7D1F0}" srcOrd="1" destOrd="0" presId="urn:microsoft.com/office/officeart/2011/layout/CircleProcess"/>
    <dgm:cxn modelId="{09A1E2A8-C421-4FB3-A40E-265FBC407C71}" srcId="{331463E9-26BD-4072-8D48-F1D719CBFC98}" destId="{7C868B93-A2AF-4F97-858D-F34772ED4ABE}" srcOrd="1" destOrd="0" parTransId="{7826E81B-9729-45F5-A095-19C77BE66853}" sibTransId="{CEA58B7A-481B-46FB-8026-10D790C23636}"/>
    <dgm:cxn modelId="{40CBB9E8-9F3E-4E8A-9F60-695E7F58B6CF}" type="presOf" srcId="{C956E2EF-F24B-4AFD-833E-9B4D26F161F0}" destId="{6F21FA88-7F51-4F67-94EE-4C0598CAFB52}" srcOrd="1" destOrd="0" presId="urn:microsoft.com/office/officeart/2011/layout/CircleProcess"/>
    <dgm:cxn modelId="{920B2A26-4697-4E2D-94EE-2E3412E04F29}" type="presOf" srcId="{7DBCF12B-2278-4303-B87F-C162F360491F}" destId="{9708F8B7-99EE-428E-8C1C-89FD4D36F78B}" srcOrd="1" destOrd="0" presId="urn:microsoft.com/office/officeart/2011/layout/CircleProcess"/>
    <dgm:cxn modelId="{B0C7EB57-B34B-44CE-88EE-6B2436242F47}" srcId="{331463E9-26BD-4072-8D48-F1D719CBFC98}" destId="{C956E2EF-F24B-4AFD-833E-9B4D26F161F0}" srcOrd="4" destOrd="0" parTransId="{96BCB2FC-FDF1-4DDC-9275-D17A667A3846}" sibTransId="{87D15312-B3A2-484A-B483-EA724B1CF310}"/>
    <dgm:cxn modelId="{1753475C-EB07-480C-AC5D-0B303E25BD3F}" type="presParOf" srcId="{E798BDDB-F385-4749-BEF8-C9590F14C960}" destId="{6A40A666-5AF8-4BFC-A8B8-1CD5D03D7430}" srcOrd="0" destOrd="0" presId="urn:microsoft.com/office/officeart/2011/layout/CircleProcess"/>
    <dgm:cxn modelId="{3308CA03-DD78-4FB1-9290-82C6880DB54F}" type="presParOf" srcId="{6A40A666-5AF8-4BFC-A8B8-1CD5D03D7430}" destId="{C563C4A1-4F10-4E9F-A22B-79C04CFB5B7D}" srcOrd="0" destOrd="0" presId="urn:microsoft.com/office/officeart/2011/layout/CircleProcess"/>
    <dgm:cxn modelId="{747180F3-38C6-46F0-9992-7B913B73AE5A}" type="presParOf" srcId="{E798BDDB-F385-4749-BEF8-C9590F14C960}" destId="{EB2B9BD1-77F3-4D60-9BF5-B6C4D51F53DC}" srcOrd="1" destOrd="0" presId="urn:microsoft.com/office/officeart/2011/layout/CircleProcess"/>
    <dgm:cxn modelId="{427A0D69-8212-42DF-A4F8-952CC082A820}" type="presParOf" srcId="{EB2B9BD1-77F3-4D60-9BF5-B6C4D51F53DC}" destId="{4549ECE7-D491-4F55-BF82-341A2EBAE0E6}" srcOrd="0" destOrd="0" presId="urn:microsoft.com/office/officeart/2011/layout/CircleProcess"/>
    <dgm:cxn modelId="{60C3721F-53F8-4A71-8753-E4D5C62C689C}" type="presParOf" srcId="{E798BDDB-F385-4749-BEF8-C9590F14C960}" destId="{6F21FA88-7F51-4F67-94EE-4C0598CAFB52}" srcOrd="2" destOrd="0" presId="urn:microsoft.com/office/officeart/2011/layout/CircleProcess"/>
    <dgm:cxn modelId="{C37B6141-0B20-42B0-A076-950091BF750C}" type="presParOf" srcId="{E798BDDB-F385-4749-BEF8-C9590F14C960}" destId="{4CDB51B1-8BE4-4327-90B4-A1AFBFADE334}" srcOrd="3" destOrd="0" presId="urn:microsoft.com/office/officeart/2011/layout/CircleProcess"/>
    <dgm:cxn modelId="{223DD5C5-4323-419E-9736-798AA4DC107A}" type="presParOf" srcId="{4CDB51B1-8BE4-4327-90B4-A1AFBFADE334}" destId="{1F96AC9C-5BCF-4670-8095-DC09A3D70A31}" srcOrd="0" destOrd="0" presId="urn:microsoft.com/office/officeart/2011/layout/CircleProcess"/>
    <dgm:cxn modelId="{A6CA7E53-5194-4AED-88AF-C09B3A7116F4}" type="presParOf" srcId="{E798BDDB-F385-4749-BEF8-C9590F14C960}" destId="{DA1C3C3D-F6D1-4D26-821D-09A40243B1B2}" srcOrd="4" destOrd="0" presId="urn:microsoft.com/office/officeart/2011/layout/CircleProcess"/>
    <dgm:cxn modelId="{E7BC7AEF-A1A7-418D-8A6C-3BBE02930501}" type="presParOf" srcId="{DA1C3C3D-F6D1-4D26-821D-09A40243B1B2}" destId="{3B280297-5447-4A8A-96DA-E499998C8726}" srcOrd="0" destOrd="0" presId="urn:microsoft.com/office/officeart/2011/layout/CircleProcess"/>
    <dgm:cxn modelId="{8227092D-7824-4CDC-8D84-9F309F6C98AF}" type="presParOf" srcId="{E798BDDB-F385-4749-BEF8-C9590F14C960}" destId="{AF34EE34-4C6C-4EF4-92AC-3AAF84C7D1F0}" srcOrd="5" destOrd="0" presId="urn:microsoft.com/office/officeart/2011/layout/CircleProcess"/>
    <dgm:cxn modelId="{7A21B471-EFB8-4274-ABFA-A57FAEB1E35D}" type="presParOf" srcId="{E798BDDB-F385-4749-BEF8-C9590F14C960}" destId="{B3D5E1B9-E5D8-4678-AE94-DFD6D61A8CAD}" srcOrd="6" destOrd="0" presId="urn:microsoft.com/office/officeart/2011/layout/CircleProcess"/>
    <dgm:cxn modelId="{47CD61FC-AF22-4466-AB46-9A9E8EE0910D}" type="presParOf" srcId="{B3D5E1B9-E5D8-4678-AE94-DFD6D61A8CAD}" destId="{EE9F3873-AFE4-4675-A1A6-01BA42F47F86}" srcOrd="0" destOrd="0" presId="urn:microsoft.com/office/officeart/2011/layout/CircleProcess"/>
    <dgm:cxn modelId="{A267F3AA-0A1C-486E-9339-7227F593BA06}" type="presParOf" srcId="{E798BDDB-F385-4749-BEF8-C9590F14C960}" destId="{5B4DAB89-B0D3-4BFB-9914-11C38A7AC0A4}" srcOrd="7" destOrd="0" presId="urn:microsoft.com/office/officeart/2011/layout/CircleProcess"/>
    <dgm:cxn modelId="{D5E36A9F-CD07-4F9E-8384-D1E98FDEA782}" type="presParOf" srcId="{5B4DAB89-B0D3-4BFB-9914-11C38A7AC0A4}" destId="{5EC3A470-0F67-4E3A-AB6C-F1F296948111}" srcOrd="0" destOrd="0" presId="urn:microsoft.com/office/officeart/2011/layout/CircleProcess"/>
    <dgm:cxn modelId="{A756C966-3D4C-4B55-8E86-387AE12E6267}" type="presParOf" srcId="{E798BDDB-F385-4749-BEF8-C9590F14C960}" destId="{4FF7FE58-46BE-4FE0-8107-A13944526DE6}" srcOrd="8" destOrd="0" presId="urn:microsoft.com/office/officeart/2011/layout/CircleProcess"/>
    <dgm:cxn modelId="{C8CE4C88-E9B6-4662-BCE9-78B8E3F690A8}" type="presParOf" srcId="{E798BDDB-F385-4749-BEF8-C9590F14C960}" destId="{10D1FFB9-CBF3-46CF-BBFC-AA7D720FEECA}" srcOrd="9" destOrd="0" presId="urn:microsoft.com/office/officeart/2011/layout/CircleProcess"/>
    <dgm:cxn modelId="{1CC6C000-D997-4F62-AE2A-92C1C9A6E7DE}" type="presParOf" srcId="{10D1FFB9-CBF3-46CF-BBFC-AA7D720FEECA}" destId="{20CACE1C-6F8B-46C5-AB7E-B295DC731706}" srcOrd="0" destOrd="0" presId="urn:microsoft.com/office/officeart/2011/layout/CircleProcess"/>
    <dgm:cxn modelId="{3AD89B3D-FBC1-40A4-9058-953EA2C1F79C}" type="presParOf" srcId="{E798BDDB-F385-4749-BEF8-C9590F14C960}" destId="{602B4130-ACE5-4EB9-BD07-ABB7924A29DD}" srcOrd="10" destOrd="0" presId="urn:microsoft.com/office/officeart/2011/layout/CircleProcess"/>
    <dgm:cxn modelId="{5972B594-1596-4605-8E48-F110373279F0}" type="presParOf" srcId="{602B4130-ACE5-4EB9-BD07-ABB7924A29DD}" destId="{9F79BFAE-7640-45F4-A679-8096F229B72A}" srcOrd="0" destOrd="0" presId="urn:microsoft.com/office/officeart/2011/layout/CircleProcess"/>
    <dgm:cxn modelId="{7EDAA356-1550-48E7-97BE-3B34E281F27E}" type="presParOf" srcId="{E798BDDB-F385-4749-BEF8-C9590F14C960}" destId="{30349E6B-5002-4503-B187-9D8F00DDFD9D}" srcOrd="11" destOrd="0" presId="urn:microsoft.com/office/officeart/2011/layout/CircleProcess"/>
    <dgm:cxn modelId="{39C318F0-41AC-4601-B395-7CD452C07CCA}" type="presParOf" srcId="{E798BDDB-F385-4749-BEF8-C9590F14C960}" destId="{98A17A25-A980-45A0-9DA8-B4601605CE2D}" srcOrd="12" destOrd="0" presId="urn:microsoft.com/office/officeart/2011/layout/CircleProcess"/>
    <dgm:cxn modelId="{E61BE544-2DB5-405E-91F0-CBEADD482FC6}" type="presParOf" srcId="{98A17A25-A980-45A0-9DA8-B4601605CE2D}" destId="{E2CAF6FA-277F-41D2-AF19-EE779F1D1C2F}" srcOrd="0" destOrd="0" presId="urn:microsoft.com/office/officeart/2011/layout/CircleProcess"/>
    <dgm:cxn modelId="{577D7B4C-96E2-4906-B97A-DF8B7BCFD411}" type="presParOf" srcId="{E798BDDB-F385-4749-BEF8-C9590F14C960}" destId="{876B1D03-1AF2-4AAC-979D-E8FAB9004CFC}" srcOrd="13" destOrd="0" presId="urn:microsoft.com/office/officeart/2011/layout/CircleProcess"/>
    <dgm:cxn modelId="{75B36933-01F2-4AE8-8710-B4D06FBB3449}" type="presParOf" srcId="{876B1D03-1AF2-4AAC-979D-E8FAB9004CFC}" destId="{23AC8A47-22BC-42D5-BC5D-D8C6D3100049}" srcOrd="0" destOrd="0" presId="urn:microsoft.com/office/officeart/2011/layout/CircleProcess"/>
    <dgm:cxn modelId="{1169F8D8-A31E-4D00-9561-74E4E2C40EFF}" type="presParOf" srcId="{E798BDDB-F385-4749-BEF8-C9590F14C960}" destId="{9708F8B7-99EE-428E-8C1C-89FD4D36F78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79838" y="476738"/>
          <a:ext cx="1262894" cy="12631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21508" y="518848"/>
          <a:ext cx="1178880" cy="117887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Include Participants in CEOS Training Distribution List</a:t>
          </a:r>
        </a:p>
      </dsp:txBody>
      <dsp:txXfrm>
        <a:off x="5990208" y="687291"/>
        <a:ext cx="842153" cy="841993"/>
      </dsp:txXfrm>
    </dsp:sp>
    <dsp:sp modelId="{1F96AC9C-5BCF-4670-8095-DC09A3D70A31}">
      <dsp:nvSpPr>
        <dsp:cNvPr id="0" name=""/>
        <dsp:cNvSpPr/>
      </dsp:nvSpPr>
      <dsp:spPr>
        <a:xfrm rot="2700000">
          <a:off x="4474001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516943" y="518848"/>
          <a:ext cx="1178880" cy="1178879"/>
        </a:xfrm>
        <a:prstGeom prst="ellips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Post Report on CEOS Website</a:t>
          </a:r>
        </a:p>
      </dsp:txBody>
      <dsp:txXfrm>
        <a:off x="4684971" y="687291"/>
        <a:ext cx="842153" cy="841993"/>
      </dsp:txXfrm>
    </dsp:sp>
    <dsp:sp modelId="{EE9F3873-AFE4-4675-A1A6-01BA42F47F86}">
      <dsp:nvSpPr>
        <dsp:cNvPr id="0" name=""/>
        <dsp:cNvSpPr/>
      </dsp:nvSpPr>
      <dsp:spPr>
        <a:xfrm rot="2700000">
          <a:off x="3169436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11706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Complete a Training Report</a:t>
          </a:r>
        </a:p>
      </dsp:txBody>
      <dsp:txXfrm>
        <a:off x="3379733" y="687291"/>
        <a:ext cx="842153" cy="841993"/>
      </dsp:txXfrm>
    </dsp:sp>
    <dsp:sp modelId="{20CACE1C-6F8B-46C5-AB7E-B295DC731706}">
      <dsp:nvSpPr>
        <dsp:cNvPr id="0" name=""/>
        <dsp:cNvSpPr/>
      </dsp:nvSpPr>
      <dsp:spPr>
        <a:xfrm rot="2700000">
          <a:off x="1864198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06468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Prepare Lessons Learned Document</a:t>
          </a:r>
        </a:p>
      </dsp:txBody>
      <dsp:txXfrm>
        <a:off x="2075168" y="687291"/>
        <a:ext cx="842153" cy="841993"/>
      </dsp:txXfrm>
    </dsp:sp>
    <dsp:sp modelId="{E2CAF6FA-277F-41D2-AF19-EE779F1D1C2F}">
      <dsp:nvSpPr>
        <dsp:cNvPr id="0" name=""/>
        <dsp:cNvSpPr/>
      </dsp:nvSpPr>
      <dsp:spPr>
        <a:xfrm rot="2700000">
          <a:off x="558961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01230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+mn-lt"/>
              <a:cs typeface="Arial" panose="020B0604020202020204" pitchFamily="34" charset="0"/>
            </a:rPr>
            <a:t>Conduct Post-Training Survey</a:t>
          </a:r>
        </a:p>
      </dsp:txBody>
      <dsp:txXfrm>
        <a:off x="769930" y="687291"/>
        <a:ext cx="842153" cy="841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68895" y="478234"/>
          <a:ext cx="1256344" cy="125655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10350" y="520126"/>
          <a:ext cx="1172766" cy="1172765"/>
        </a:xfrm>
        <a:prstGeom prst="ellipse">
          <a:avLst/>
        </a:prstGeom>
        <a:solidFill>
          <a:srgbClr val="DAE5ED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Exercises to Convey Material Presented</a:t>
          </a:r>
        </a:p>
      </dsp:txBody>
      <dsp:txXfrm>
        <a:off x="6100865" y="810362"/>
        <a:ext cx="592403" cy="592292"/>
      </dsp:txXfrm>
    </dsp:sp>
    <dsp:sp modelId="{1F96AC9C-5BCF-4670-8095-DC09A3D70A31}">
      <dsp:nvSpPr>
        <dsp:cNvPr id="0" name=""/>
        <dsp:cNvSpPr/>
      </dsp:nvSpPr>
      <dsp:spPr>
        <a:xfrm rot="2700000">
          <a:off x="4469831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512551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Offer Interactive Participation for Attendees</a:t>
          </a:r>
        </a:p>
      </dsp:txBody>
      <dsp:txXfrm>
        <a:off x="4802398" y="810362"/>
        <a:ext cx="592403" cy="592292"/>
      </dsp:txXfrm>
    </dsp:sp>
    <dsp:sp modelId="{EE9F3873-AFE4-4675-A1A6-01BA42F47F86}">
      <dsp:nvSpPr>
        <dsp:cNvPr id="0" name=""/>
        <dsp:cNvSpPr/>
      </dsp:nvSpPr>
      <dsp:spPr>
        <a:xfrm rot="2700000">
          <a:off x="3172032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14083" y="520126"/>
          <a:ext cx="1172766" cy="1172765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Publicize Ongoing Event</a:t>
          </a:r>
        </a:p>
      </dsp:txBody>
      <dsp:txXfrm>
        <a:off x="3503930" y="810362"/>
        <a:ext cx="592403" cy="592292"/>
      </dsp:txXfrm>
    </dsp:sp>
    <dsp:sp modelId="{20CACE1C-6F8B-46C5-AB7E-B295DC731706}">
      <dsp:nvSpPr>
        <dsp:cNvPr id="0" name=""/>
        <dsp:cNvSpPr/>
      </dsp:nvSpPr>
      <dsp:spPr>
        <a:xfrm rot="2700000">
          <a:off x="1873565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15615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 eaLnBrk="0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Trouble-shoot Technical Difficulties</a:t>
          </a:r>
        </a:p>
      </dsp:txBody>
      <dsp:txXfrm>
        <a:off x="2206131" y="810362"/>
        <a:ext cx="592403" cy="592292"/>
      </dsp:txXfrm>
    </dsp:sp>
    <dsp:sp modelId="{E2CAF6FA-277F-41D2-AF19-EE779F1D1C2F}">
      <dsp:nvSpPr>
        <dsp:cNvPr id="0" name=""/>
        <dsp:cNvSpPr/>
      </dsp:nvSpPr>
      <dsp:spPr>
        <a:xfrm rot="2700000">
          <a:off x="575097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17148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Share Rubric</a:t>
          </a:r>
        </a:p>
      </dsp:txBody>
      <dsp:txXfrm>
        <a:off x="907663" y="810362"/>
        <a:ext cx="592403" cy="592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91946" y="473929"/>
          <a:ext cx="1245035" cy="124523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55964" y="515444"/>
          <a:ext cx="1116337" cy="116220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Promote Webinar to Potential Attendees</a:t>
          </a:r>
        </a:p>
      </dsp:txBody>
      <dsp:txXfrm>
        <a:off x="6132500" y="803068"/>
        <a:ext cx="563900" cy="586960"/>
      </dsp:txXfrm>
    </dsp:sp>
    <dsp:sp modelId="{1F96AC9C-5BCF-4670-8095-DC09A3D70A31}">
      <dsp:nvSpPr>
        <dsp:cNvPr id="0" name=""/>
        <dsp:cNvSpPr/>
      </dsp:nvSpPr>
      <dsp:spPr>
        <a:xfrm rot="2700000">
          <a:off x="4504576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546911" y="515444"/>
          <a:ext cx="1162209" cy="116220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Webinar Materials</a:t>
          </a:r>
        </a:p>
      </dsp:txBody>
      <dsp:txXfrm>
        <a:off x="4834148" y="803068"/>
        <a:ext cx="587072" cy="586960"/>
      </dsp:txXfrm>
    </dsp:sp>
    <dsp:sp modelId="{EE9F3873-AFE4-4675-A1A6-01BA42F47F86}">
      <dsp:nvSpPr>
        <dsp:cNvPr id="0" name=""/>
        <dsp:cNvSpPr/>
      </dsp:nvSpPr>
      <dsp:spPr>
        <a:xfrm rot="2700000">
          <a:off x="3218460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60132" y="515444"/>
          <a:ext cx="1162209" cy="116220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 Webinar Learning Objectives</a:t>
          </a:r>
        </a:p>
      </dsp:txBody>
      <dsp:txXfrm>
        <a:off x="3547369" y="803068"/>
        <a:ext cx="587072" cy="586960"/>
      </dsp:txXfrm>
    </dsp:sp>
    <dsp:sp modelId="{20CACE1C-6F8B-46C5-AB7E-B295DC731706}">
      <dsp:nvSpPr>
        <dsp:cNvPr id="0" name=""/>
        <dsp:cNvSpPr/>
      </dsp:nvSpPr>
      <dsp:spPr>
        <a:xfrm rot="2700000">
          <a:off x="1931680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73353" y="515444"/>
          <a:ext cx="1162209" cy="116220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Identify Target Audience &amp; Trainers</a:t>
          </a:r>
        </a:p>
      </dsp:txBody>
      <dsp:txXfrm>
        <a:off x="2261252" y="803068"/>
        <a:ext cx="587072" cy="586960"/>
      </dsp:txXfrm>
    </dsp:sp>
    <dsp:sp modelId="{E2CAF6FA-277F-41D2-AF19-EE779F1D1C2F}">
      <dsp:nvSpPr>
        <dsp:cNvPr id="0" name=""/>
        <dsp:cNvSpPr/>
      </dsp:nvSpPr>
      <dsp:spPr>
        <a:xfrm rot="2700000">
          <a:off x="644901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86573" y="515444"/>
          <a:ext cx="1162209" cy="1162208"/>
        </a:xfrm>
        <a:prstGeom prst="ellipse">
          <a:avLst/>
        </a:prstGeom>
        <a:solidFill>
          <a:srgbClr val="E6B813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Conduct Needs 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Assessment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974473" y="803068"/>
        <a:ext cx="587072" cy="586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79838" y="476738"/>
          <a:ext cx="1262894" cy="12631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21508" y="518848"/>
          <a:ext cx="1178880" cy="117887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Include Participants in CEOS Training Distribution List</a:t>
          </a:r>
        </a:p>
      </dsp:txBody>
      <dsp:txXfrm>
        <a:off x="5990208" y="687291"/>
        <a:ext cx="842153" cy="841993"/>
      </dsp:txXfrm>
    </dsp:sp>
    <dsp:sp modelId="{1F96AC9C-5BCF-4670-8095-DC09A3D70A31}">
      <dsp:nvSpPr>
        <dsp:cNvPr id="0" name=""/>
        <dsp:cNvSpPr/>
      </dsp:nvSpPr>
      <dsp:spPr>
        <a:xfrm rot="2700000">
          <a:off x="4474001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516943" y="518848"/>
          <a:ext cx="1178880" cy="1178879"/>
        </a:xfrm>
        <a:prstGeom prst="ellips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Post Report on CEOS Website</a:t>
          </a:r>
        </a:p>
      </dsp:txBody>
      <dsp:txXfrm>
        <a:off x="4684971" y="687291"/>
        <a:ext cx="842153" cy="841993"/>
      </dsp:txXfrm>
    </dsp:sp>
    <dsp:sp modelId="{EE9F3873-AFE4-4675-A1A6-01BA42F47F86}">
      <dsp:nvSpPr>
        <dsp:cNvPr id="0" name=""/>
        <dsp:cNvSpPr/>
      </dsp:nvSpPr>
      <dsp:spPr>
        <a:xfrm rot="2700000">
          <a:off x="3169436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11706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Complete a Training Report</a:t>
          </a:r>
        </a:p>
      </dsp:txBody>
      <dsp:txXfrm>
        <a:off x="3379733" y="687291"/>
        <a:ext cx="842153" cy="841993"/>
      </dsp:txXfrm>
    </dsp:sp>
    <dsp:sp modelId="{20CACE1C-6F8B-46C5-AB7E-B295DC731706}">
      <dsp:nvSpPr>
        <dsp:cNvPr id="0" name=""/>
        <dsp:cNvSpPr/>
      </dsp:nvSpPr>
      <dsp:spPr>
        <a:xfrm rot="2700000">
          <a:off x="1864198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06468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Prepare Lessons Learned Document</a:t>
          </a:r>
        </a:p>
      </dsp:txBody>
      <dsp:txXfrm>
        <a:off x="2075168" y="687291"/>
        <a:ext cx="842153" cy="841993"/>
      </dsp:txXfrm>
    </dsp:sp>
    <dsp:sp modelId="{E2CAF6FA-277F-41D2-AF19-EE779F1D1C2F}">
      <dsp:nvSpPr>
        <dsp:cNvPr id="0" name=""/>
        <dsp:cNvSpPr/>
      </dsp:nvSpPr>
      <dsp:spPr>
        <a:xfrm rot="2700000">
          <a:off x="558961" y="476803"/>
          <a:ext cx="1262748" cy="1262748"/>
        </a:xfrm>
        <a:prstGeom prst="teardrop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01230" y="518848"/>
          <a:ext cx="1178880" cy="1178879"/>
        </a:xfrm>
        <a:prstGeom prst="ellipse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+mn-lt"/>
              <a:cs typeface="Arial" panose="020B0604020202020204" pitchFamily="34" charset="0"/>
            </a:rPr>
            <a:t>Conduct Post-Training Survey</a:t>
          </a:r>
        </a:p>
      </dsp:txBody>
      <dsp:txXfrm>
        <a:off x="769930" y="687291"/>
        <a:ext cx="842153" cy="841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68895" y="478234"/>
          <a:ext cx="1256344" cy="125655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10350" y="520126"/>
          <a:ext cx="1172766" cy="1172765"/>
        </a:xfrm>
        <a:prstGeom prst="ellipse">
          <a:avLst/>
        </a:prstGeom>
        <a:solidFill>
          <a:srgbClr val="DAE5ED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Use Exercises to Convey Material Presented</a:t>
          </a:r>
        </a:p>
      </dsp:txBody>
      <dsp:txXfrm>
        <a:off x="6100865" y="810362"/>
        <a:ext cx="592403" cy="592292"/>
      </dsp:txXfrm>
    </dsp:sp>
    <dsp:sp modelId="{1F96AC9C-5BCF-4670-8095-DC09A3D70A31}">
      <dsp:nvSpPr>
        <dsp:cNvPr id="0" name=""/>
        <dsp:cNvSpPr/>
      </dsp:nvSpPr>
      <dsp:spPr>
        <a:xfrm rot="2700000">
          <a:off x="4469831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512551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Offer Interactive Participation for Attendees</a:t>
          </a:r>
        </a:p>
      </dsp:txBody>
      <dsp:txXfrm>
        <a:off x="4802398" y="810362"/>
        <a:ext cx="592403" cy="592292"/>
      </dsp:txXfrm>
    </dsp:sp>
    <dsp:sp modelId="{EE9F3873-AFE4-4675-A1A6-01BA42F47F86}">
      <dsp:nvSpPr>
        <dsp:cNvPr id="0" name=""/>
        <dsp:cNvSpPr/>
      </dsp:nvSpPr>
      <dsp:spPr>
        <a:xfrm rot="2700000">
          <a:off x="3172032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14083" y="520126"/>
          <a:ext cx="1172766" cy="1172765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Publicize Ongoing Event</a:t>
          </a:r>
        </a:p>
      </dsp:txBody>
      <dsp:txXfrm>
        <a:off x="3503930" y="810362"/>
        <a:ext cx="592403" cy="592292"/>
      </dsp:txXfrm>
    </dsp:sp>
    <dsp:sp modelId="{20CACE1C-6F8B-46C5-AB7E-B295DC731706}">
      <dsp:nvSpPr>
        <dsp:cNvPr id="0" name=""/>
        <dsp:cNvSpPr/>
      </dsp:nvSpPr>
      <dsp:spPr>
        <a:xfrm rot="2700000">
          <a:off x="1873565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15615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 eaLnBrk="0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Trouble-shoot Technical Difficulties</a:t>
          </a:r>
        </a:p>
      </dsp:txBody>
      <dsp:txXfrm>
        <a:off x="2206131" y="810362"/>
        <a:ext cx="592403" cy="592292"/>
      </dsp:txXfrm>
    </dsp:sp>
    <dsp:sp modelId="{E2CAF6FA-277F-41D2-AF19-EE779F1D1C2F}">
      <dsp:nvSpPr>
        <dsp:cNvPr id="0" name=""/>
        <dsp:cNvSpPr/>
      </dsp:nvSpPr>
      <dsp:spPr>
        <a:xfrm rot="2700000">
          <a:off x="575097" y="478299"/>
          <a:ext cx="1256199" cy="1256199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17148" y="520126"/>
          <a:ext cx="1172766" cy="1172765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ea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Share Rubric</a:t>
          </a:r>
        </a:p>
      </dsp:txBody>
      <dsp:txXfrm>
        <a:off x="907663" y="810362"/>
        <a:ext cx="592403" cy="592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3C4A1-4F10-4E9F-A22B-79C04CFB5B7D}">
      <dsp:nvSpPr>
        <dsp:cNvPr id="0" name=""/>
        <dsp:cNvSpPr/>
      </dsp:nvSpPr>
      <dsp:spPr>
        <a:xfrm>
          <a:off x="5741837" y="473929"/>
          <a:ext cx="1245035" cy="124523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ECE7-D491-4F55-BF82-341A2EBAE0E6}">
      <dsp:nvSpPr>
        <dsp:cNvPr id="0" name=""/>
        <dsp:cNvSpPr/>
      </dsp:nvSpPr>
      <dsp:spPr>
        <a:xfrm>
          <a:off x="5805854" y="515444"/>
          <a:ext cx="1116337" cy="116220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Promote Webinar to Potential Attendees</a:t>
          </a:r>
        </a:p>
      </dsp:txBody>
      <dsp:txXfrm>
        <a:off x="6082391" y="803068"/>
        <a:ext cx="563900" cy="586960"/>
      </dsp:txXfrm>
    </dsp:sp>
    <dsp:sp modelId="{1F96AC9C-5BCF-4670-8095-DC09A3D70A31}">
      <dsp:nvSpPr>
        <dsp:cNvPr id="0" name=""/>
        <dsp:cNvSpPr/>
      </dsp:nvSpPr>
      <dsp:spPr>
        <a:xfrm rot="2700000">
          <a:off x="4454467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0297-5447-4A8A-96DA-E499998C8726}">
      <dsp:nvSpPr>
        <dsp:cNvPr id="0" name=""/>
        <dsp:cNvSpPr/>
      </dsp:nvSpPr>
      <dsp:spPr>
        <a:xfrm>
          <a:off x="4496802" y="515444"/>
          <a:ext cx="1162209" cy="116220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Develop Webinar Materials</a:t>
          </a:r>
        </a:p>
      </dsp:txBody>
      <dsp:txXfrm>
        <a:off x="4784039" y="803068"/>
        <a:ext cx="587072" cy="586960"/>
      </dsp:txXfrm>
    </dsp:sp>
    <dsp:sp modelId="{EE9F3873-AFE4-4675-A1A6-01BA42F47F86}">
      <dsp:nvSpPr>
        <dsp:cNvPr id="0" name=""/>
        <dsp:cNvSpPr/>
      </dsp:nvSpPr>
      <dsp:spPr>
        <a:xfrm rot="2700000">
          <a:off x="3168350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3A470-0F67-4E3A-AB6C-F1F296948111}">
      <dsp:nvSpPr>
        <dsp:cNvPr id="0" name=""/>
        <dsp:cNvSpPr/>
      </dsp:nvSpPr>
      <dsp:spPr>
        <a:xfrm>
          <a:off x="3210022" y="515444"/>
          <a:ext cx="1162209" cy="1162208"/>
        </a:xfrm>
        <a:prstGeom prst="ellipse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 Webinar Learning Objectives</a:t>
          </a:r>
        </a:p>
      </dsp:txBody>
      <dsp:txXfrm>
        <a:off x="3497260" y="803068"/>
        <a:ext cx="587072" cy="586960"/>
      </dsp:txXfrm>
    </dsp:sp>
    <dsp:sp modelId="{20CACE1C-6F8B-46C5-AB7E-B295DC731706}">
      <dsp:nvSpPr>
        <dsp:cNvPr id="0" name=""/>
        <dsp:cNvSpPr/>
      </dsp:nvSpPr>
      <dsp:spPr>
        <a:xfrm rot="2700000">
          <a:off x="1881571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BFAE-7640-45F4-A679-8096F229B72A}">
      <dsp:nvSpPr>
        <dsp:cNvPr id="0" name=""/>
        <dsp:cNvSpPr/>
      </dsp:nvSpPr>
      <dsp:spPr>
        <a:xfrm>
          <a:off x="1923243" y="515444"/>
          <a:ext cx="1162209" cy="1162208"/>
        </a:xfrm>
        <a:prstGeom prst="ellipse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Identify Target Audience &amp; Trainers</a:t>
          </a:r>
        </a:p>
      </dsp:txBody>
      <dsp:txXfrm>
        <a:off x="2211143" y="803068"/>
        <a:ext cx="587072" cy="586960"/>
      </dsp:txXfrm>
    </dsp:sp>
    <dsp:sp modelId="{E2CAF6FA-277F-41D2-AF19-EE779F1D1C2F}">
      <dsp:nvSpPr>
        <dsp:cNvPr id="0" name=""/>
        <dsp:cNvSpPr/>
      </dsp:nvSpPr>
      <dsp:spPr>
        <a:xfrm rot="2700000">
          <a:off x="594792" y="473993"/>
          <a:ext cx="1244891" cy="1244891"/>
        </a:xfrm>
        <a:prstGeom prst="teardrop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8A47-22BC-42D5-BC5D-D8C6D3100049}">
      <dsp:nvSpPr>
        <dsp:cNvPr id="0" name=""/>
        <dsp:cNvSpPr/>
      </dsp:nvSpPr>
      <dsp:spPr>
        <a:xfrm>
          <a:off x="636464" y="515444"/>
          <a:ext cx="1162209" cy="1162208"/>
        </a:xfrm>
        <a:prstGeom prst="ellipse">
          <a:avLst/>
        </a:prstGeom>
        <a:solidFill>
          <a:srgbClr val="E6B813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Conduct Needs </a:t>
          </a: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Assessment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924364" y="803068"/>
        <a:ext cx="587072" cy="58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67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772077" y="2199"/>
            <a:ext cx="2682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1" y="0"/>
            <a:ext cx="2682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62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45" y="313047"/>
            <a:ext cx="3343875" cy="13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543042" y="5851889"/>
            <a:ext cx="5046492" cy="96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sz="24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26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169" cy="686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31" y="0"/>
            <a:ext cx="9179169" cy="6861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CA2633-EDC3-4101-A10E-4F174B0371BC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4D80BE-EF1C-49AF-83EE-1BB65B216D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5" y="372827"/>
            <a:ext cx="2280999" cy="90327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5673" y="1249951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Committee on Earth Observation</a:t>
            </a:r>
            <a:r>
              <a:rPr lang="en-US" sz="900" baseline="0" dirty="0">
                <a:solidFill>
                  <a:schemeClr val="bg1"/>
                </a:solidFill>
              </a:rPr>
              <a:t> Satellites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2526" y="0"/>
            <a:ext cx="12204526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9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169" cy="686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31" y="0"/>
            <a:ext cx="9179169" cy="6861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CA2633-EDC3-4101-A10E-4F174B0371BC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4D80BE-EF1C-49AF-83EE-1BB65B216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4161105" y="733161"/>
            <a:ext cx="411141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5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sz="2400"/>
          </a:p>
        </p:txBody>
      </p:sp>
      <p:sp>
        <p:nvSpPr>
          <p:cNvPr id="98" name="Google Shape;98;p1"/>
          <p:cNvSpPr txBox="1"/>
          <p:nvPr/>
        </p:nvSpPr>
        <p:spPr>
          <a:xfrm>
            <a:off x="4100313" y="483715"/>
            <a:ext cx="3347499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133" i="1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598099" y="3481686"/>
            <a:ext cx="492487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 smtClean="0">
                <a:solidFill>
                  <a:schemeClr val="bg1"/>
                </a:solidFill>
              </a:rPr>
              <a:t>CEOS Webinar Toolkit</a:t>
            </a:r>
            <a:endParaRPr lang="en-US" sz="3733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99" y="4236923"/>
            <a:ext cx="4346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Lauren Childs-Gleason, NASA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Dr. Chris Barnes, USGS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875" y="1402774"/>
            <a:ext cx="11947526" cy="1684672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WGCapD Recommendation @ 2020 CEOS Plenary: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CEOS should create a “Webinar Toolkit” that includes guidelines and good practice for creating and branding CEOS webinars. The toolkit would include how-to guidance</a:t>
            </a:r>
            <a:r>
              <a:rPr lang="en-US" sz="1800" dirty="0"/>
              <a:t>, </a:t>
            </a:r>
            <a:r>
              <a:rPr lang="en-US" sz="1800" dirty="0" smtClean="0"/>
              <a:t>templates, and branding design assets. WGCapD also proposed a framework for CEOS working teams to gain WGCapD support during the webinar creation process and amplification of promotional efforts.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59106" y="304800"/>
            <a:ext cx="8065994" cy="533400"/>
          </a:xfrm>
        </p:spPr>
        <p:txBody>
          <a:bodyPr/>
          <a:lstStyle/>
          <a:p>
            <a:pPr algn="l"/>
            <a:r>
              <a:rPr lang="en-US" sz="4000" dirty="0" smtClean="0"/>
              <a:t>Background &amp; Purpose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142874" y="3265640"/>
            <a:ext cx="5677013" cy="3363764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 dirty="0" smtClean="0"/>
              <a:t>Objectives:</a:t>
            </a:r>
            <a:r>
              <a:rPr lang="en-US" kern="0" dirty="0" smtClean="0"/>
              <a:t> 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 smtClean="0"/>
              <a:t>Increase </a:t>
            </a:r>
            <a:r>
              <a:rPr lang="en-US" sz="1800" dirty="0"/>
              <a:t>awareness </a:t>
            </a:r>
            <a:r>
              <a:rPr lang="en-US" sz="1800" dirty="0" smtClean="0"/>
              <a:t>of </a:t>
            </a:r>
            <a:r>
              <a:rPr lang="en-US" sz="1800" dirty="0"/>
              <a:t>CEOS, its activities, and resources available</a:t>
            </a:r>
          </a:p>
          <a:p>
            <a:pPr lvl="0" indent="-227013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</a:pPr>
            <a:r>
              <a:rPr lang="en-US" sz="1800" dirty="0"/>
              <a:t>Harness the work done by SIT Chair on branding the CEOS thematic observation strategies (TOS)</a:t>
            </a:r>
          </a:p>
          <a:p>
            <a:pPr lvl="0" indent="-227013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</a:pPr>
            <a:r>
              <a:rPr lang="en-US" sz="1800" dirty="0"/>
              <a:t>Increase recognition of CEOS-sponsored activities and resources through </a:t>
            </a:r>
            <a:r>
              <a:rPr lang="en-US" sz="1800" dirty="0" smtClean="0"/>
              <a:t>standardization/branding</a:t>
            </a:r>
            <a:endParaRPr lang="en-US" sz="1800" dirty="0"/>
          </a:p>
          <a:p>
            <a:pPr lvl="0"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/>
              <a:t>Bring WGCapD lessons learned on webinar good practices to CEOS working teams</a:t>
            </a:r>
          </a:p>
          <a:p>
            <a:pPr indent="-223838"/>
            <a:endParaRPr lang="en-US" sz="1800" kern="0" dirty="0" smtClean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6035040" y="3265640"/>
            <a:ext cx="5959736" cy="3363764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 dirty="0" smtClean="0"/>
              <a:t>Benefits: 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/>
              <a:t>Easy to follow webinar creation process 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/>
              <a:t>Curated archive of useful documentation &amp; </a:t>
            </a:r>
            <a:r>
              <a:rPr lang="en-US" sz="1800" dirty="0" smtClean="0"/>
              <a:t>resources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 smtClean="0"/>
              <a:t>Strengthened &amp; more effective </a:t>
            </a:r>
            <a:r>
              <a:rPr lang="en-US" sz="1800" dirty="0"/>
              <a:t>CEOS webinars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/>
              <a:t>Increased recognition of CEOS contributions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 smtClean="0"/>
              <a:t>Enhanced </a:t>
            </a:r>
            <a:r>
              <a:rPr lang="en-US" sz="1800" dirty="0"/>
              <a:t>community awareness, access, and ability to use satellite </a:t>
            </a:r>
            <a:r>
              <a:rPr lang="en-US" sz="1800" dirty="0" smtClean="0"/>
              <a:t>data and </a:t>
            </a:r>
            <a:r>
              <a:rPr lang="en-US" sz="1800" dirty="0"/>
              <a:t>supporting </a:t>
            </a:r>
            <a:r>
              <a:rPr lang="en-US" sz="1800" dirty="0" smtClean="0"/>
              <a:t>technologies</a:t>
            </a:r>
          </a:p>
          <a:p>
            <a:pPr indent="-227013">
              <a:spcBef>
                <a:spcPts val="0"/>
              </a:spcBef>
              <a:spcAft>
                <a:spcPts val="600"/>
              </a:spcAft>
              <a:buSzPts val="1600"/>
            </a:pPr>
            <a:r>
              <a:rPr lang="en-US" sz="1800" dirty="0" smtClean="0"/>
              <a:t>Increased </a:t>
            </a:r>
            <a:r>
              <a:rPr lang="en-US" sz="1800" dirty="0"/>
              <a:t>number of people benefiting from the CEOS working team efforts </a:t>
            </a:r>
          </a:p>
          <a:p>
            <a:pPr marL="344488" indent="-225425"/>
            <a:endParaRPr lang="en-US" sz="1800" b="1" kern="0" dirty="0" smtClean="0"/>
          </a:p>
          <a:p>
            <a:pPr marL="0" indent="0">
              <a:buFont typeface="Arial"/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875949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6366280" y="3937696"/>
            <a:ext cx="1828800" cy="1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 flipV="1">
            <a:off x="2786233" y="3937697"/>
            <a:ext cx="731520" cy="1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60433" y="3048900"/>
            <a:ext cx="2806293" cy="459169"/>
          </a:xfrm>
        </p:spPr>
        <p:txBody>
          <a:bodyPr numCol="1"/>
          <a:lstStyle/>
          <a:p>
            <a:pPr marL="0" indent="0">
              <a:buNone/>
            </a:pPr>
            <a:r>
              <a:rPr lang="en-US" sz="1800" b="1" i="1" dirty="0" smtClean="0"/>
              <a:t>Supporting Guidance:</a:t>
            </a:r>
            <a:endParaRPr lang="en-US" sz="1800" i="1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48348" y="304800"/>
            <a:ext cx="8076752" cy="533400"/>
          </a:xfrm>
        </p:spPr>
        <p:txBody>
          <a:bodyPr/>
          <a:lstStyle/>
          <a:p>
            <a:pPr algn="l"/>
            <a:r>
              <a:rPr lang="en-US" sz="4000" dirty="0" smtClean="0"/>
              <a:t>Toolkit Structure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8304908" y="1549137"/>
            <a:ext cx="3706443" cy="2033094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 dirty="0" smtClean="0"/>
              <a:t>Templates:</a:t>
            </a:r>
            <a:endParaRPr lang="en-US" kern="0" dirty="0" smtClean="0"/>
          </a:p>
          <a:p>
            <a:pPr marL="461963" indent="-230188"/>
            <a:r>
              <a:rPr lang="en-US" sz="1800" kern="0" dirty="0" smtClean="0"/>
              <a:t>Storyboard Template</a:t>
            </a:r>
          </a:p>
          <a:p>
            <a:pPr marL="461963" indent="-230188"/>
            <a:r>
              <a:rPr lang="en-US" sz="1800" kern="0" dirty="0"/>
              <a:t>Trainee </a:t>
            </a:r>
            <a:r>
              <a:rPr lang="en-US" sz="1800" kern="0" dirty="0" smtClean="0"/>
              <a:t>Spreadsheet</a:t>
            </a:r>
            <a:endParaRPr lang="en-US" sz="1800" kern="0" dirty="0"/>
          </a:p>
          <a:p>
            <a:pPr marL="461963" indent="-230188"/>
            <a:r>
              <a:rPr lang="en-US" sz="1800" kern="0" dirty="0" smtClean="0"/>
              <a:t>Post-Training Questionnaire Template</a:t>
            </a:r>
          </a:p>
          <a:p>
            <a:pPr marL="461963" indent="-230188"/>
            <a:r>
              <a:rPr lang="en-US" sz="1800" kern="0" dirty="0" smtClean="0"/>
              <a:t>Report Template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8304908" y="3811169"/>
            <a:ext cx="3706443" cy="2796718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kern="0" dirty="0" smtClean="0"/>
              <a:t>Design Elements:</a:t>
            </a:r>
            <a:endParaRPr lang="en-US" kern="0" dirty="0" smtClean="0"/>
          </a:p>
          <a:p>
            <a:pPr marL="461963" indent="-230188"/>
            <a:r>
              <a:rPr lang="en-US" sz="1800" kern="0" dirty="0"/>
              <a:t>Promotional Flyer Template (PPT)</a:t>
            </a:r>
          </a:p>
          <a:p>
            <a:pPr marL="461963" indent="-230188"/>
            <a:r>
              <a:rPr lang="en-US" sz="1800" i="1" kern="0" dirty="0" smtClean="0"/>
              <a:t>Draft</a:t>
            </a:r>
            <a:r>
              <a:rPr lang="en-US" sz="1800" kern="0" dirty="0" smtClean="0"/>
              <a:t> Thematic Observation Icons </a:t>
            </a:r>
          </a:p>
          <a:p>
            <a:pPr marL="461963" indent="-230188"/>
            <a:r>
              <a: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Templates (to be completed after icons)</a:t>
            </a:r>
          </a:p>
          <a:p>
            <a:pPr marL="461963" indent="-230188"/>
            <a:r>
              <a:rPr lang="en-US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 &amp; Icon Bank</a:t>
            </a:r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8" y="3024794"/>
            <a:ext cx="2556339" cy="331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247470" y="1522182"/>
            <a:ext cx="2765533" cy="1781491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Primary Resource: </a:t>
            </a:r>
          </a:p>
          <a:p>
            <a:pPr marL="0" indent="0" algn="ctr">
              <a:buNone/>
            </a:pPr>
            <a:r>
              <a:rPr lang="en-US" sz="2800" kern="0" dirty="0" smtClean="0"/>
              <a:t>Webinar Creation Guide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80" y="3416598"/>
            <a:ext cx="1475641" cy="18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19" y="3819190"/>
            <a:ext cx="1464318" cy="18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32" y="4225163"/>
            <a:ext cx="1468824" cy="18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4830349" y="5728153"/>
            <a:ext cx="1436377" cy="844773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kern="0" dirty="0" smtClean="0"/>
              <a:t>Learning Objectives Guide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3460433" y="5324122"/>
            <a:ext cx="1458538" cy="947809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kern="0" dirty="0" smtClean="0"/>
              <a:t>Needs Assessment Guide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6266726" y="6116310"/>
            <a:ext cx="1458472" cy="655572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kern="0" dirty="0" smtClean="0"/>
              <a:t>Promotion Guide</a:t>
            </a:r>
          </a:p>
        </p:txBody>
      </p:sp>
    </p:spTree>
    <p:extLst>
      <p:ext uri="{BB962C8B-B14F-4D97-AF65-F5344CB8AC3E}">
        <p14:creationId xmlns:p14="http://schemas.microsoft.com/office/powerpoint/2010/main" val="1595908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5028647" y="1786165"/>
            <a:ext cx="822960" cy="1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V="1">
            <a:off x="5001746" y="3433878"/>
            <a:ext cx="822960" cy="1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 flipV="1">
            <a:off x="5001746" y="5112070"/>
            <a:ext cx="822960" cy="1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3482" y="1549102"/>
            <a:ext cx="4751854" cy="4966364"/>
          </a:xfrm>
          <a:solidFill>
            <a:schemeClr val="bg1"/>
          </a:solidFill>
          <a:ln>
            <a:solidFill>
              <a:srgbClr val="21395F"/>
            </a:solidFill>
          </a:ln>
        </p:spPr>
        <p:txBody>
          <a:bodyPr numCol="1"/>
          <a:lstStyle/>
          <a:p>
            <a:pPr marL="0" indent="0" algn="ctr">
              <a:buNone/>
            </a:pPr>
            <a:r>
              <a:rPr lang="en-US" sz="2400" b="1" u="sng" dirty="0" smtClean="0"/>
              <a:t>Webinar Creation Guide</a:t>
            </a:r>
          </a:p>
          <a:p>
            <a:r>
              <a:rPr lang="en-US" dirty="0"/>
              <a:t>Serves as a starting point for those creating a webinar</a:t>
            </a:r>
          </a:p>
          <a:p>
            <a:r>
              <a:rPr lang="en-US" dirty="0" smtClean="0"/>
              <a:t>Provides guidance on: </a:t>
            </a:r>
          </a:p>
          <a:p>
            <a:pPr lvl="1"/>
            <a:r>
              <a:rPr lang="en-US" sz="1800" dirty="0"/>
              <a:t>F</a:t>
            </a:r>
            <a:r>
              <a:rPr lang="en-US" sz="1800" dirty="0" smtClean="0"/>
              <a:t>ull process and phases of webinar development</a:t>
            </a:r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eneral good practices for each step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nsights into branding and webinar evaluation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ips for effective webinars</a:t>
            </a:r>
          </a:p>
          <a:p>
            <a:pPr lvl="1"/>
            <a:r>
              <a:rPr lang="en-US" sz="1800" dirty="0" smtClean="0"/>
              <a:t>Resource list</a:t>
            </a:r>
          </a:p>
          <a:p>
            <a:r>
              <a:rPr lang="en-US" dirty="0" smtClean="0"/>
              <a:t>Many of the good practices and tips come from the WGCapD Training Best Practices document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91379" y="304800"/>
            <a:ext cx="8033721" cy="533400"/>
          </a:xfrm>
        </p:spPr>
        <p:txBody>
          <a:bodyPr/>
          <a:lstStyle/>
          <a:p>
            <a:pPr algn="l"/>
            <a:r>
              <a:rPr lang="en-US" sz="4000" dirty="0" smtClean="0"/>
              <a:t>Toolkit Guides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5824706" y="1538344"/>
            <a:ext cx="6062494" cy="1570616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Assessment Guide</a:t>
            </a:r>
          </a:p>
          <a:p>
            <a:pPr marL="0" indent="0">
              <a:buNone/>
            </a:pPr>
            <a:r>
              <a:rPr lang="en-US" kern="0" dirty="0" smtClean="0"/>
              <a:t>Discusses general steps for conducting a needs assessment, the different approaches available, general considerations, and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5824706" y="3196812"/>
            <a:ext cx="6062494" cy="1611856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Objectives Guide</a:t>
            </a:r>
          </a:p>
          <a:p>
            <a:pPr marL="0" indent="0">
              <a:buNone/>
            </a:pPr>
            <a:r>
              <a:rPr lang="en-US" kern="0" dirty="0" smtClean="0"/>
              <a:t>Provides an overview of the importance of good learning objectives, how to write them effectively, and considerations and resources available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5824706" y="4863272"/>
            <a:ext cx="6062494" cy="1611856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Webinar Promotion Guide</a:t>
            </a:r>
          </a:p>
          <a:p>
            <a:pPr marL="0" indent="0">
              <a:buNone/>
            </a:pPr>
            <a:r>
              <a:rPr lang="en-US" kern="0" dirty="0" smtClean="0"/>
              <a:t>Identifies suggested promotional activities and steps, characteristics of good promotional emails, general tips and considerations,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629284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874" y="1966797"/>
            <a:ext cx="4940854" cy="4220359"/>
          </a:xfrm>
        </p:spPr>
        <p:txBody>
          <a:bodyPr numCol="1"/>
          <a:lstStyle/>
          <a:p>
            <a:pPr marL="0" indent="0">
              <a:buNone/>
            </a:pPr>
            <a:r>
              <a:rPr lang="en-US" sz="1800" b="1" u="sng" dirty="0" smtClean="0"/>
              <a:t>Currently Available</a:t>
            </a:r>
          </a:p>
          <a:p>
            <a:pPr marL="461963" indent="-230188"/>
            <a:r>
              <a:rPr lang="en-US" sz="1800" dirty="0"/>
              <a:t>Storyboard Template</a:t>
            </a:r>
          </a:p>
          <a:p>
            <a:pPr marL="461963" indent="-230188"/>
            <a:r>
              <a:rPr lang="en-US" sz="1800" dirty="0"/>
              <a:t>Trainee Spreadsheet</a:t>
            </a:r>
          </a:p>
          <a:p>
            <a:pPr marL="461963" indent="-230188"/>
            <a:r>
              <a:rPr lang="en-US" sz="1800" dirty="0"/>
              <a:t>Post-Training Questionnaire Template</a:t>
            </a:r>
          </a:p>
          <a:p>
            <a:pPr marL="461963" indent="-230188"/>
            <a:r>
              <a:rPr lang="en-US" sz="1800" dirty="0"/>
              <a:t>Report Template</a:t>
            </a:r>
          </a:p>
          <a:p>
            <a:pPr marL="461963" indent="-230188"/>
            <a:r>
              <a:rPr lang="en-US" sz="1800" i="1" dirty="0"/>
              <a:t>Draft</a:t>
            </a:r>
            <a:r>
              <a:rPr lang="en-US" sz="1800" dirty="0"/>
              <a:t> Thematic Observation Icons </a:t>
            </a:r>
          </a:p>
          <a:p>
            <a:pPr marL="461963" indent="-230188"/>
            <a:r>
              <a:rPr lang="en-US" sz="1800" i="1" dirty="0" smtClean="0"/>
              <a:t>Draft </a:t>
            </a:r>
            <a:r>
              <a:rPr lang="en-US" sz="1800" dirty="0" smtClean="0"/>
              <a:t>Promotional </a:t>
            </a:r>
            <a:r>
              <a:rPr lang="en-US" sz="1800" dirty="0"/>
              <a:t>Flyer Template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Coming Soon</a:t>
            </a:r>
          </a:p>
          <a:p>
            <a:pPr marL="461963" indent="-230188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Templates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indent="-230188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 &amp; Icon Bank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91379" y="304800"/>
            <a:ext cx="8033721" cy="533400"/>
          </a:xfrm>
        </p:spPr>
        <p:txBody>
          <a:bodyPr/>
          <a:lstStyle/>
          <a:p>
            <a:pPr algn="l"/>
            <a:r>
              <a:rPr lang="en-US" sz="4000" dirty="0" smtClean="0"/>
              <a:t>Templates &amp; Design Assets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10" y="4529749"/>
            <a:ext cx="5347756" cy="2099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43">
            <a:off x="9463801" y="3185180"/>
            <a:ext cx="2354107" cy="304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95" y="1367996"/>
            <a:ext cx="2811705" cy="1647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7419" b="3016"/>
          <a:stretch/>
        </p:blipFill>
        <p:spPr>
          <a:xfrm>
            <a:off x="6713797" y="1367996"/>
            <a:ext cx="2361698" cy="2978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5209" y="1825522"/>
            <a:ext cx="1678535" cy="225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761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91379" y="304800"/>
            <a:ext cx="8033721" cy="533400"/>
          </a:xfrm>
        </p:spPr>
        <p:txBody>
          <a:bodyPr/>
          <a:lstStyle/>
          <a:p>
            <a:pPr algn="l"/>
            <a:r>
              <a:rPr lang="en-US" sz="4000" dirty="0" smtClean="0"/>
              <a:t>WGCapD Review Support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9671089"/>
              </p:ext>
            </p:extLst>
          </p:nvPr>
        </p:nvGraphicFramePr>
        <p:xfrm>
          <a:off x="1891666" y="4600332"/>
          <a:ext cx="7340170" cy="22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5746603"/>
              </p:ext>
            </p:extLst>
          </p:nvPr>
        </p:nvGraphicFramePr>
        <p:xfrm>
          <a:off x="1891662" y="2836623"/>
          <a:ext cx="7340170" cy="22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3109335"/>
              </p:ext>
            </p:extLst>
          </p:nvPr>
        </p:nvGraphicFramePr>
        <p:xfrm>
          <a:off x="1907993" y="1235206"/>
          <a:ext cx="7424058" cy="219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Google Shape;25;p5"/>
          <p:cNvSpPr txBox="1">
            <a:spLocks/>
          </p:cNvSpPr>
          <p:nvPr/>
        </p:nvSpPr>
        <p:spPr>
          <a:xfrm>
            <a:off x="293584" y="2046113"/>
            <a:ext cx="1828833" cy="74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rtl="0">
              <a:spcBef>
                <a:spcPts val="0"/>
              </a:spcBef>
              <a:spcAft>
                <a:spcPts val="600"/>
              </a:spcAft>
              <a:buClr>
                <a:srgbClr val="002569"/>
              </a:buClr>
              <a:buSzPts val="1600"/>
              <a:buFont typeface="Arial"/>
              <a:buNone/>
            </a:pPr>
            <a:r>
              <a:rPr lang="en-US" sz="1800" b="1" kern="0" dirty="0" smtClean="0">
                <a:latin typeface="+mn-lt"/>
              </a:rPr>
              <a:t>Pre-Webinar: </a:t>
            </a:r>
            <a:r>
              <a:rPr lang="en-US" sz="1600" kern="0" dirty="0" smtClean="0">
                <a:latin typeface="+mn-lt"/>
              </a:rPr>
              <a:t>60-90 days before</a:t>
            </a:r>
            <a:endParaRPr lang="en-US" kern="0" dirty="0">
              <a:latin typeface="+mn-lt"/>
            </a:endParaRPr>
          </a:p>
        </p:txBody>
      </p:sp>
      <p:sp>
        <p:nvSpPr>
          <p:cNvPr id="9" name="Google Shape;25;p5"/>
          <p:cNvSpPr txBox="1">
            <a:spLocks/>
          </p:cNvSpPr>
          <p:nvPr/>
        </p:nvSpPr>
        <p:spPr>
          <a:xfrm>
            <a:off x="293584" y="3752764"/>
            <a:ext cx="1997795" cy="45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ts val="1600"/>
              <a:buFont typeface="Arial"/>
              <a:buNone/>
            </a:pPr>
            <a:r>
              <a:rPr lang="en-US" sz="1800" b="1" dirty="0">
                <a:latin typeface="+mn-lt"/>
              </a:rPr>
              <a:t>During Webinar:</a:t>
            </a:r>
          </a:p>
        </p:txBody>
      </p:sp>
      <p:sp>
        <p:nvSpPr>
          <p:cNvPr id="10" name="Google Shape;25;p5"/>
          <p:cNvSpPr txBox="1">
            <a:spLocks/>
          </p:cNvSpPr>
          <p:nvPr/>
        </p:nvSpPr>
        <p:spPr>
          <a:xfrm>
            <a:off x="293584" y="5393122"/>
            <a:ext cx="1863985" cy="35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ts val="1600"/>
              <a:buFont typeface="Arial"/>
              <a:buNone/>
            </a:pPr>
            <a:r>
              <a:rPr lang="en-US" sz="1800" b="1" dirty="0">
                <a:latin typeface="+mn-lt"/>
              </a:rPr>
              <a:t>Post-Webinar: </a:t>
            </a:r>
            <a:r>
              <a:rPr lang="en-US" sz="1600" dirty="0">
                <a:latin typeface="Arial"/>
              </a:rPr>
              <a:t>5-45 days after</a:t>
            </a:r>
            <a:endParaRPr lang="en-US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70868" y="2836623"/>
            <a:ext cx="1518083" cy="2548759"/>
            <a:chOff x="7549717" y="2878359"/>
            <a:chExt cx="1518083" cy="2548759"/>
          </a:xfrm>
        </p:grpSpPr>
        <p:sp>
          <p:nvSpPr>
            <p:cNvPr id="12" name="Oval 11"/>
            <p:cNvSpPr/>
            <p:nvPr/>
          </p:nvSpPr>
          <p:spPr>
            <a:xfrm>
              <a:off x="7706366" y="3882935"/>
              <a:ext cx="365760" cy="365760"/>
            </a:xfrm>
            <a:prstGeom prst="ellipse">
              <a:avLst/>
            </a:prstGeom>
            <a:solidFill>
              <a:srgbClr val="E6B8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706366" y="4817516"/>
              <a:ext cx="365760" cy="365760"/>
            </a:xfrm>
            <a:prstGeom prst="ellipse">
              <a:avLst/>
            </a:prstGeom>
            <a:solidFill>
              <a:srgbClr val="84C7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oogle Shape;25;p5"/>
            <p:cNvSpPr txBox="1">
              <a:spLocks/>
            </p:cNvSpPr>
            <p:nvPr/>
          </p:nvSpPr>
          <p:spPr>
            <a:xfrm>
              <a:off x="8130917" y="3882935"/>
              <a:ext cx="889899" cy="72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SzPts val="1600"/>
                <a:buFont typeface="Arial"/>
                <a:buNone/>
              </a:pPr>
              <a:r>
                <a:rPr lang="en-US" sz="1200" dirty="0">
                  <a:latin typeface="+mn-lt"/>
                </a:rPr>
                <a:t>WGCapD </a:t>
              </a:r>
              <a:r>
                <a:rPr lang="en-US" sz="1200" dirty="0" smtClean="0">
                  <a:latin typeface="+mn-lt"/>
                </a:rPr>
                <a:t>can review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" name="Google Shape;25;p5"/>
            <p:cNvSpPr txBox="1">
              <a:spLocks/>
            </p:cNvSpPr>
            <p:nvPr/>
          </p:nvSpPr>
          <p:spPr>
            <a:xfrm>
              <a:off x="8130916" y="4817515"/>
              <a:ext cx="889899" cy="60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SzPts val="1600"/>
                <a:buFont typeface="Arial"/>
                <a:buNone/>
              </a:pPr>
              <a:r>
                <a:rPr lang="en-US" sz="1200" dirty="0">
                  <a:latin typeface="+mn-lt"/>
                </a:rPr>
                <a:t>WGCapD actions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706365" y="3034174"/>
              <a:ext cx="365760" cy="365760"/>
            </a:xfrm>
            <a:prstGeom prst="ellipse">
              <a:avLst/>
            </a:prstGeom>
            <a:solidFill>
              <a:srgbClr val="DAE5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25;p5"/>
            <p:cNvSpPr txBox="1">
              <a:spLocks/>
            </p:cNvSpPr>
            <p:nvPr/>
          </p:nvSpPr>
          <p:spPr>
            <a:xfrm>
              <a:off x="8130916" y="3034174"/>
              <a:ext cx="889899" cy="72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SzPts val="1600"/>
                <a:buFont typeface="Arial"/>
                <a:buNone/>
              </a:pPr>
              <a:r>
                <a:rPr lang="en-US" sz="1200" dirty="0">
                  <a:latin typeface="+mn-lt"/>
                </a:rPr>
                <a:t>Webinar Good Practice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49717" y="2878359"/>
              <a:ext cx="1518083" cy="25487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893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8787" y="1721224"/>
            <a:ext cx="2535778" cy="3679115"/>
          </a:xfrm>
          <a:solidFill>
            <a:schemeClr val="bg1"/>
          </a:solidFill>
          <a:ln>
            <a:solidFill>
              <a:srgbClr val="21395F"/>
            </a:solidFill>
          </a:ln>
        </p:spPr>
        <p:txBody>
          <a:bodyPr numCol="1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Implementation Actions:</a:t>
            </a:r>
            <a:endParaRPr lang="en-US" sz="2400" dirty="0" smtClean="0"/>
          </a:p>
          <a:p>
            <a:pPr marL="569913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Create</a:t>
            </a:r>
          </a:p>
          <a:p>
            <a:pPr marL="569913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Review</a:t>
            </a:r>
          </a:p>
          <a:p>
            <a:pPr marL="569913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Test</a:t>
            </a:r>
          </a:p>
          <a:p>
            <a:pPr marL="569913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Use</a:t>
            </a:r>
          </a:p>
          <a:p>
            <a:pPr marL="569913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chemeClr val="accent3"/>
                </a:solidFill>
              </a:rPr>
              <a:t>Promote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0621" y="304800"/>
            <a:ext cx="8044479" cy="533400"/>
          </a:xfrm>
        </p:spPr>
        <p:txBody>
          <a:bodyPr/>
          <a:lstStyle/>
          <a:p>
            <a:pPr algn="l"/>
            <a:r>
              <a:rPr lang="en-US" sz="4000" dirty="0" smtClean="0"/>
              <a:t>Toolkit Implementation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 txBox="1">
            <a:spLocks/>
          </p:cNvSpPr>
          <p:nvPr/>
        </p:nvSpPr>
        <p:spPr>
          <a:xfrm>
            <a:off x="3261956" y="1721224"/>
            <a:ext cx="8422044" cy="2721685"/>
          </a:xfrm>
          <a:prstGeom prst="rect">
            <a:avLst/>
          </a:prstGeom>
        </p:spPr>
        <p:txBody>
          <a:bodyPr numCol="1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b="1" kern="0" dirty="0" smtClean="0"/>
              <a:t>Looking Ahead:					Timeline</a:t>
            </a:r>
            <a:endParaRPr lang="en-US" sz="1800" kern="0" dirty="0" smtClean="0"/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Collect feedback on current guides and templates		Now – March 17</a:t>
            </a:r>
            <a:r>
              <a:rPr lang="en-US" sz="1800" kern="0" baseline="30000" dirty="0" smtClean="0"/>
              <a:t>th</a:t>
            </a:r>
            <a:r>
              <a:rPr lang="en-US" sz="1800" kern="0" dirty="0" smtClean="0"/>
              <a:t> </a:t>
            </a:r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Formalize implementation process &amp; promotion plan	This Week</a:t>
            </a:r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Icon approval by broader CEOS endorsement		March</a:t>
            </a:r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Finalize templates using icons &amp; build logo/icon bank	March</a:t>
            </a:r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Build &amp; post a WGCapD webpage for the toolkit		End of March</a:t>
            </a:r>
          </a:p>
          <a:p>
            <a:pPr marL="398463" indent="-279400"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 smtClean="0"/>
              <a:t>Beta test: </a:t>
            </a:r>
            <a:r>
              <a:rPr lang="en-US" sz="1800" kern="0" dirty="0" err="1" smtClean="0"/>
              <a:t>Jupyter</a:t>
            </a:r>
            <a:r>
              <a:rPr lang="en-US" sz="1800" kern="0" dirty="0" smtClean="0"/>
              <a:t> Notebooks Webinar (CB-20-04)		March – June</a:t>
            </a:r>
          </a:p>
        </p:txBody>
      </p:sp>
    </p:spTree>
    <p:extLst>
      <p:ext uri="{BB962C8B-B14F-4D97-AF65-F5344CB8AC3E}">
        <p14:creationId xmlns:p14="http://schemas.microsoft.com/office/powerpoint/2010/main" val="110348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E8EA9-54AC-4ED3-AD79-66D953AF79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1D71-25D0-4B2A-86B4-8D6C47719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875" y="1402773"/>
            <a:ext cx="5074584" cy="5226630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 smtClean="0"/>
              <a:t>can we collectively </a:t>
            </a:r>
            <a:r>
              <a:rPr lang="en-US" dirty="0" smtClean="0"/>
              <a:t>support the </a:t>
            </a:r>
            <a:r>
              <a:rPr lang="en-US" dirty="0"/>
              <a:t>review </a:t>
            </a:r>
            <a:r>
              <a:rPr lang="en-US" dirty="0" smtClean="0"/>
              <a:t>process and fairly distribute the workload</a:t>
            </a:r>
            <a:r>
              <a:rPr lang="en-US" dirty="0" smtClean="0"/>
              <a:t>?</a:t>
            </a:r>
            <a:endParaRPr lang="en-US" dirty="0" smtClean="0"/>
          </a:p>
          <a:p>
            <a:pPr marL="461963" indent="-234950">
              <a:spcBef>
                <a:spcPts val="0"/>
              </a:spcBef>
            </a:pPr>
            <a:r>
              <a:rPr lang="en-US" sz="1800" i="1" dirty="0" smtClean="0"/>
              <a:t>Needs assessment</a:t>
            </a:r>
          </a:p>
          <a:p>
            <a:pPr marL="461963" indent="-234950">
              <a:spcBef>
                <a:spcPts val="0"/>
              </a:spcBef>
            </a:pPr>
            <a:r>
              <a:rPr lang="en-US" sz="1800" i="1" dirty="0" smtClean="0"/>
              <a:t>Learning objectives definition</a:t>
            </a:r>
          </a:p>
          <a:p>
            <a:pPr marL="461963" indent="-234950">
              <a:spcBef>
                <a:spcPts val="0"/>
              </a:spcBef>
              <a:spcAft>
                <a:spcPts val="1200"/>
              </a:spcAft>
            </a:pPr>
            <a:r>
              <a:rPr lang="en-US" sz="1800" i="1" dirty="0" smtClean="0"/>
              <a:t>Development of webinar materials</a:t>
            </a:r>
            <a:endParaRPr lang="en-US" i="1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What is the proper pipeline to receive requests? Through WGCapD Secretariat</a:t>
            </a:r>
            <a:r>
              <a:rPr lang="en-US" dirty="0" smtClean="0"/>
              <a:t>? To pre-determined POCs?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How </a:t>
            </a:r>
            <a:r>
              <a:rPr lang="en-US" dirty="0" smtClean="0"/>
              <a:t>can we promote the toolkit and spark its use among CEOS working </a:t>
            </a:r>
            <a:r>
              <a:rPr lang="en-US" dirty="0" smtClean="0"/>
              <a:t>teams and ourselves?</a:t>
            </a:r>
            <a:endParaRPr lang="en-US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What do we consider </a:t>
            </a:r>
            <a:r>
              <a:rPr lang="en-US" dirty="0" smtClean="0"/>
              <a:t>“successful” use of the toolkit? How will we track and report on its use?</a:t>
            </a:r>
            <a:endParaRPr lang="en-US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32E80-A4FF-45C2-8DB7-6538601859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0621" y="304800"/>
            <a:ext cx="8044479" cy="533400"/>
          </a:xfrm>
        </p:spPr>
        <p:txBody>
          <a:bodyPr/>
          <a:lstStyle/>
          <a:p>
            <a:pPr algn="l"/>
            <a:r>
              <a:rPr lang="en-US" sz="4000" dirty="0" smtClean="0"/>
              <a:t>Discussion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8839304"/>
              </p:ext>
            </p:extLst>
          </p:nvPr>
        </p:nvGraphicFramePr>
        <p:xfrm>
          <a:off x="4750230" y="4600332"/>
          <a:ext cx="7340170" cy="221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7405098"/>
              </p:ext>
            </p:extLst>
          </p:nvPr>
        </p:nvGraphicFramePr>
        <p:xfrm>
          <a:off x="4750226" y="2836623"/>
          <a:ext cx="7340170" cy="22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2741296"/>
              </p:ext>
            </p:extLst>
          </p:nvPr>
        </p:nvGraphicFramePr>
        <p:xfrm>
          <a:off x="4766557" y="1235206"/>
          <a:ext cx="7323839" cy="219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357769" y="739563"/>
            <a:ext cx="3967333" cy="713654"/>
            <a:chOff x="5100467" y="4668360"/>
            <a:chExt cx="3967333" cy="758758"/>
          </a:xfrm>
        </p:grpSpPr>
        <p:sp>
          <p:nvSpPr>
            <p:cNvPr id="15" name="Rounded Rectangle 14"/>
            <p:cNvSpPr/>
            <p:nvPr/>
          </p:nvSpPr>
          <p:spPr>
            <a:xfrm>
              <a:off x="5100467" y="4668360"/>
              <a:ext cx="3967333" cy="7587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78871" y="4822415"/>
              <a:ext cx="365760" cy="365760"/>
            </a:xfrm>
            <a:prstGeom prst="ellipse">
              <a:avLst/>
            </a:prstGeom>
            <a:solidFill>
              <a:srgbClr val="E6B8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00754" y="4817515"/>
              <a:ext cx="365760" cy="365760"/>
            </a:xfrm>
            <a:prstGeom prst="ellipse">
              <a:avLst/>
            </a:prstGeom>
            <a:solidFill>
              <a:srgbClr val="84C7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25;p5"/>
            <p:cNvSpPr txBox="1">
              <a:spLocks/>
            </p:cNvSpPr>
            <p:nvPr/>
          </p:nvSpPr>
          <p:spPr>
            <a:xfrm>
              <a:off x="5703422" y="4822415"/>
              <a:ext cx="1440999" cy="477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SzPts val="1600"/>
                <a:buFont typeface="Arial"/>
                <a:buNone/>
              </a:pPr>
              <a:r>
                <a:rPr lang="en-US" sz="1200" dirty="0">
                  <a:latin typeface="+mn-lt"/>
                </a:rPr>
                <a:t>WGCapD </a:t>
              </a:r>
              <a:r>
                <a:rPr lang="en-US" sz="1200" dirty="0" smtClean="0">
                  <a:latin typeface="+mn-lt"/>
                </a:rPr>
                <a:t>Review (Members)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2" name="Google Shape;25;p5"/>
            <p:cNvSpPr txBox="1">
              <a:spLocks/>
            </p:cNvSpPr>
            <p:nvPr/>
          </p:nvSpPr>
          <p:spPr>
            <a:xfrm>
              <a:off x="7622847" y="4817515"/>
              <a:ext cx="1444951" cy="60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Courier New"/>
                <a:buChar char="o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Noto Sans Symbols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▪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569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00256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2400" b="0" i="0" u="none" strike="noStrike" cap="none">
                  <a:solidFill>
                    <a:srgbClr val="002569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SzPts val="1600"/>
                <a:buFont typeface="Arial"/>
                <a:buNone/>
              </a:pPr>
              <a:r>
                <a:rPr lang="en-US" sz="1200" dirty="0">
                  <a:latin typeface="+mn-lt"/>
                </a:rPr>
                <a:t>WGCapD A</a:t>
              </a:r>
              <a:r>
                <a:rPr lang="en-US" sz="1200" dirty="0" smtClean="0">
                  <a:latin typeface="+mn-lt"/>
                </a:rPr>
                <a:t>ctions (Secretariat)</a:t>
              </a:r>
              <a:endParaRPr lang="en-US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308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7355</TotalTime>
  <Words>741</Words>
  <Application>Microsoft Office PowerPoint</Application>
  <PresentationFormat>Widescreen</PresentationFormat>
  <Paragraphs>134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Courier New</vt:lpstr>
      <vt:lpstr>Helvetica</vt:lpstr>
      <vt:lpstr>Helvetica Neue</vt:lpstr>
      <vt:lpstr>Proxima Nova Regular</vt:lpstr>
      <vt:lpstr>Wingdings</vt:lpstr>
      <vt:lpstr>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Childs, Lauren M. (LARC-E3)[DEVELOP]</cp:lastModifiedBy>
  <cp:revision>217</cp:revision>
  <cp:lastPrinted>2017-08-23T16:50:31Z</cp:lastPrinted>
  <dcterms:created xsi:type="dcterms:W3CDTF">2017-04-07T17:29:45Z</dcterms:created>
  <dcterms:modified xsi:type="dcterms:W3CDTF">2021-02-27T19:03:29Z</dcterms:modified>
</cp:coreProperties>
</file>