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h+lER4lo3W/E5/X0R73MxA/Ts2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c8975a8a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bc8975a8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bc8975a8a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c5bbddc4a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bc5bbddc4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bc5bbddc4a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252bed115_1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c252bed115_1_2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252bed115_1_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c252bed115_1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c252bed115_1_2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252bed115_1_2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c252bed115_1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c252bed115_1_2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252bed115_1_2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c252bed115_1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c252bed115_1_2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252bed11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c252bed115_1_0:notes"/>
          <p:cNvSpPr/>
          <p:nvPr>
            <p:ph idx="2" type="sldImg"/>
          </p:nvPr>
        </p:nvSpPr>
        <p:spPr>
          <a:xfrm>
            <a:off x="693594" y="1143000"/>
            <a:ext cx="54708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252bed115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c252bed115_1_7:notes"/>
          <p:cNvSpPr/>
          <p:nvPr>
            <p:ph idx="2" type="sldImg"/>
          </p:nvPr>
        </p:nvSpPr>
        <p:spPr>
          <a:xfrm>
            <a:off x="693594" y="1143000"/>
            <a:ext cx="54708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252bed115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c252bed115_1_14:notes"/>
          <p:cNvSpPr/>
          <p:nvPr>
            <p:ph idx="2" type="sldImg"/>
          </p:nvPr>
        </p:nvSpPr>
        <p:spPr>
          <a:xfrm>
            <a:off x="693594" y="1143000"/>
            <a:ext cx="54708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252bed115_1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c252bed115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c252bed115_1_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252bed115_1_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c252bed115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c252bed115_1_1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252bed115_1_2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c252bed115_1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c252bed115_1_2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 b="0" l="0" r="70665" t="0"/>
          <a:stretch/>
        </p:blipFill>
        <p:spPr>
          <a:xfrm>
            <a:off x="579057" y="1649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/>
          <p:cNvPicPr preferRelativeResize="0"/>
          <p:nvPr/>
        </p:nvPicPr>
        <p:blipFill rotWithShape="1">
          <a:blip r:embed="rId2">
            <a:alphaModFix/>
          </a:blip>
          <a:srcRect b="0" l="0" r="70665" t="0"/>
          <a:stretch/>
        </p:blipFill>
        <p:spPr>
          <a:xfrm>
            <a:off x="0" y="0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99716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009" y="23478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/>
          <p:nvPr/>
        </p:nvSpPr>
        <p:spPr>
          <a:xfrm>
            <a:off x="407281" y="4388917"/>
            <a:ext cx="3784869" cy="7233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WGCapD-10 Annual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1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a Vision for the Next Decade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1-4 March 2021 (virtual)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/>
          <p:nvPr>
            <p:ph type="title"/>
          </p:nvPr>
        </p:nvSpPr>
        <p:spPr>
          <a:xfrm>
            <a:off x="457201" y="93630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1" sz="20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" type="body"/>
          </p:nvPr>
        </p:nvSpPr>
        <p:spPr>
          <a:xfrm>
            <a:off x="3575050" y="936307"/>
            <a:ext cx="5111750" cy="3658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23"/>
          <p:cNvSpPr txBox="1"/>
          <p:nvPr>
            <p:ph idx="2" type="body"/>
          </p:nvPr>
        </p:nvSpPr>
        <p:spPr>
          <a:xfrm>
            <a:off x="457201" y="1878037"/>
            <a:ext cx="3008313" cy="2716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119575" y="3600450"/>
            <a:ext cx="8911883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1" sz="20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/>
          <p:nvPr>
            <p:ph idx="2" type="pic"/>
          </p:nvPr>
        </p:nvSpPr>
        <p:spPr>
          <a:xfrm>
            <a:off x="119575" y="970671"/>
            <a:ext cx="8911883" cy="2575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56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56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>
            <a:off x="119575" y="4025503"/>
            <a:ext cx="8911883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 rot="5400000">
            <a:off x="6012656" y="1721098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 rot="5400000">
            <a:off x="1821656" y="-260102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c252bed115_1_50"/>
          <p:cNvSpPr/>
          <p:nvPr>
            <p:ph idx="12" type="sldNum"/>
          </p:nvPr>
        </p:nvSpPr>
        <p:spPr>
          <a:xfrm>
            <a:off x="8763000" y="4972052"/>
            <a:ext cx="304800" cy="140400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1" sz="8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gc252bed115_1_50"/>
          <p:cNvSpPr txBox="1"/>
          <p:nvPr>
            <p:ph idx="1" type="body"/>
          </p:nvPr>
        </p:nvSpPr>
        <p:spPr>
          <a:xfrm>
            <a:off x="124691" y="1052080"/>
            <a:ext cx="8884200" cy="3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385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2385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2385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gc252bed115_1_50"/>
          <p:cNvSpPr txBox="1"/>
          <p:nvPr>
            <p:ph idx="2" type="body"/>
          </p:nvPr>
        </p:nvSpPr>
        <p:spPr>
          <a:xfrm>
            <a:off x="2057400" y="228600"/>
            <a:ext cx="49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o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>
            <p:ph idx="12" type="sldNum"/>
          </p:nvPr>
        </p:nvSpPr>
        <p:spPr>
          <a:xfrm>
            <a:off x="8763000" y="4972053"/>
            <a:ext cx="304800" cy="140464"/>
          </a:xfrm>
          <a:prstGeom prst="roundRect">
            <a:avLst>
              <a:gd fmla="val 16667" name="adj"/>
            </a:avLst>
          </a:prstGeom>
          <a:solidFill>
            <a:schemeClr val="lt1">
              <a:alpha val="47058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6"/>
          <p:cNvSpPr txBox="1"/>
          <p:nvPr>
            <p:ph idx="1" type="body"/>
          </p:nvPr>
        </p:nvSpPr>
        <p:spPr>
          <a:xfrm>
            <a:off x="124691" y="1052080"/>
            <a:ext cx="8884227" cy="3826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idx="2" type="body"/>
          </p:nvPr>
        </p:nvSpPr>
        <p:spPr>
          <a:xfrm>
            <a:off x="1665515" y="265415"/>
            <a:ext cx="4953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Arial"/>
              <a:buNone/>
              <a:defRPr b="1" sz="3600" cap="none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" type="body"/>
          </p:nvPr>
        </p:nvSpPr>
        <p:spPr>
          <a:xfrm>
            <a:off x="457200" y="1047827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19"/>
          <p:cNvSpPr txBox="1"/>
          <p:nvPr>
            <p:ph idx="2" type="body"/>
          </p:nvPr>
        </p:nvSpPr>
        <p:spPr>
          <a:xfrm>
            <a:off x="4648200" y="1047827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1526345" y="142673"/>
            <a:ext cx="6330462" cy="616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20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0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1"/>
            <a:ext cx="5122141" cy="91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178471" y="40398"/>
            <a:ext cx="1200163" cy="9049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5385" r="0" t="0"/>
          <a:stretch/>
        </p:blipFill>
        <p:spPr>
          <a:xfrm>
            <a:off x="4297679" y="2"/>
            <a:ext cx="4846319" cy="9129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91" y="146302"/>
            <a:ext cx="941799" cy="372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/>
          <p:nvPr/>
        </p:nvSpPr>
        <p:spPr>
          <a:xfrm>
            <a:off x="289891" y="4904185"/>
            <a:ext cx="31496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058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Helvetica Neue"/>
              <a:buNone/>
            </a:pPr>
            <a:r>
              <a:rPr b="0" i="1" lang="en-US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WGCapD-10 Annual Meeting March 1-4, 2021</a:t>
            </a:r>
            <a:endParaRPr b="0" i="1" sz="11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4">
            <a:alphaModFix/>
          </a:blip>
          <a:srcRect b="8485" l="50471" r="2076" t="11915"/>
          <a:stretch/>
        </p:blipFill>
        <p:spPr>
          <a:xfrm>
            <a:off x="299251" y="487118"/>
            <a:ext cx="958602" cy="3509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eos.org/ourwork/workinggroups/wgcapd/" TargetMode="External"/><Relationship Id="rId4" Type="http://schemas.openxmlformats.org/officeDocument/2006/relationships/hyperlink" Target="mailto:nancy.d.searby@nasa.gov" TargetMode="External"/><Relationship Id="rId5" Type="http://schemas.openxmlformats.org/officeDocument/2006/relationships/hyperlink" Target="https://urldefense.proofpoint.com/v2/url?u=http-3A__vnsc.org.vn&amp;d=DwMFaQ&amp;c=ApwzowJNAKKw3xye91w7BE1XMRKi2LN9kiMk5Csz9Zk&amp;r=pVdHP-sSkt367VY3RLLVSU8oSkE-CyUumETb6_vNOkk&amp;m=GYUGw7oVWyF6LCiVo5M8zMrJF7TVyEr401ZIxmeW_sQ&amp;s=YE7P4add0qBSKdSbi3qI1SLytuDd0m_5-sTUjbfhQ1M&amp;e=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8.jpg"/><Relationship Id="rId7" Type="http://schemas.openxmlformats.org/officeDocument/2006/relationships/image" Target="../media/image7.jpg"/><Relationship Id="rId8" Type="http://schemas.openxmlformats.org/officeDocument/2006/relationships/hyperlink" Target="https://training.ceos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c8975a8ab_0_0"/>
          <p:cNvSpPr txBox="1"/>
          <p:nvPr/>
        </p:nvSpPr>
        <p:spPr>
          <a:xfrm>
            <a:off x="3120829" y="549870"/>
            <a:ext cx="308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bc8975a8ab_0_0"/>
          <p:cNvSpPr txBox="1"/>
          <p:nvPr/>
        </p:nvSpPr>
        <p:spPr>
          <a:xfrm>
            <a:off x="3075235" y="362786"/>
            <a:ext cx="25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5ECEE8"/>
                </a:solidFill>
                <a:latin typeface="Arial"/>
                <a:ea typeface="Arial"/>
                <a:cs typeface="Arial"/>
                <a:sym typeface="Arial"/>
              </a:rPr>
              <a:t>Celebrating 10 years of…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bc8975a8ab_0_0"/>
          <p:cNvSpPr txBox="1"/>
          <p:nvPr/>
        </p:nvSpPr>
        <p:spPr>
          <a:xfrm>
            <a:off x="405025" y="2008650"/>
            <a:ext cx="6448200" cy="11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WGCapD-10 Regional Exchange: EUROPE</a:t>
            </a:r>
            <a:endParaRPr b="1" i="0" sz="2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moderator</a:t>
            </a:r>
            <a:r>
              <a:rPr b="0" i="0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endParaRPr b="0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Francesco Sarti</a:t>
            </a:r>
            <a:r>
              <a:rPr b="0" i="0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European </a:t>
            </a:r>
            <a:r>
              <a:rPr b="0" i="0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Space Agency</a:t>
            </a:r>
            <a:endParaRPr b="0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c5bbddc4a_0_1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Today’s discussion: aims of WGCapD-10 focus on floods</a:t>
            </a:r>
            <a:endParaRPr/>
          </a:p>
        </p:txBody>
      </p:sp>
      <p:sp>
        <p:nvSpPr>
          <p:cNvPr id="187" name="Google Shape;187;gbc5bbddc4a_0_1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Gathering information on ongoing flood-specific capacity building efforts, including frameworks, leading models/tools/approaches  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Identifying gaps and opportunities that WGCapD might help address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Strategizing on improved cooperation and coordination across groups providing capacity building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Brainstorming next steps for WGCapD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252bed115_1_299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/>
              <a:t>Using Padlet</a:t>
            </a:r>
            <a:endParaRPr/>
          </a:p>
        </p:txBody>
      </p:sp>
      <p:sp>
        <p:nvSpPr>
          <p:cNvPr id="193" name="Google Shape;193;gc252bed115_1_299"/>
          <p:cNvSpPr txBox="1"/>
          <p:nvPr>
            <p:ph idx="1" type="body"/>
          </p:nvPr>
        </p:nvSpPr>
        <p:spPr>
          <a:xfrm>
            <a:off x="74000" y="1099300"/>
            <a:ext cx="3648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862" lvl="0" marL="274320" rtl="0" algn="l">
              <a:lnSpc>
                <a:spcPct val="128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Find the padlet link in the agenda or in the chat.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If you want your name to appear with comments, please sign in.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The page is divided into columns. Each column represents a discussion topic.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To add a comment, click on the arrow at the bottom of corresponding column.  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Add a comment to any column at any time – you do not have to wait for the discussion.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You can add a title and a comment. Click anywhere else on the screen to post the comment.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If you like someone else’s comment, hit the</a:t>
            </a:r>
            <a:endParaRPr sz="1100"/>
          </a:p>
          <a:p>
            <a:pPr indent="-165862" lvl="0" marL="274320" rtl="0" algn="l">
              <a:lnSpc>
                <a:spcPct val="128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After posting a comment, click on the dots on the top right corner to edit, delete and change the color of the note. </a:t>
            </a:r>
            <a:endParaRPr sz="1100"/>
          </a:p>
        </p:txBody>
      </p:sp>
      <p:sp>
        <p:nvSpPr>
          <p:cNvPr id="194" name="Google Shape;194;gc252bed115_1_299"/>
          <p:cNvSpPr/>
          <p:nvPr/>
        </p:nvSpPr>
        <p:spPr>
          <a:xfrm>
            <a:off x="3180333" y="3813624"/>
            <a:ext cx="195000" cy="154500"/>
          </a:xfrm>
          <a:prstGeom prst="heart">
            <a:avLst/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c252bed115_1_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1900" y="1159809"/>
            <a:ext cx="5362015" cy="370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252bed115_1_293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Today’s discussion: key questions</a:t>
            </a:r>
            <a:endParaRPr/>
          </a:p>
        </p:txBody>
      </p:sp>
      <p:sp>
        <p:nvSpPr>
          <p:cNvPr id="202" name="Google Shape;202;gc252bed115_1_29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 your current activities, what flood regimes (physical and temporal) do you focus on, and why?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major gaps or needs do you see?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models, tools, processes and datasets are you using?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collaboration opportunities do you see?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success stories, lessons and/or best practices have emerged from your work?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252bed115_1_254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Goals for this session</a:t>
            </a:r>
            <a:endParaRPr/>
          </a:p>
        </p:txBody>
      </p:sp>
      <p:sp>
        <p:nvSpPr>
          <p:cNvPr id="110" name="Google Shape;110;gc252bed115_1_254"/>
          <p:cNvSpPr txBox="1"/>
          <p:nvPr>
            <p:ph idx="1" type="body"/>
          </p:nvPr>
        </p:nvSpPr>
        <p:spPr>
          <a:xfrm>
            <a:off x="61775" y="1108375"/>
            <a:ext cx="3038700" cy="3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Share information on WGCapD and its priorities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Explore experience in the region on capacity building efforts related to flood resilience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Identify practical next steps for WGCapD regarding flood resilience</a:t>
            </a:r>
            <a:endParaRPr sz="2000"/>
          </a:p>
        </p:txBody>
      </p:sp>
      <p:pic>
        <p:nvPicPr>
          <p:cNvPr id="111" name="Google Shape;111;gc252bed115_1_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3750" y="914500"/>
            <a:ext cx="5640251" cy="417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252bed115_1_241"/>
          <p:cNvSpPr txBox="1"/>
          <p:nvPr/>
        </p:nvSpPr>
        <p:spPr>
          <a:xfrm>
            <a:off x="3120829" y="549870"/>
            <a:ext cx="308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c252bed115_1_241"/>
          <p:cNvSpPr txBox="1"/>
          <p:nvPr/>
        </p:nvSpPr>
        <p:spPr>
          <a:xfrm>
            <a:off x="3075235" y="362786"/>
            <a:ext cx="25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5ECEE8"/>
                </a:solidFill>
                <a:latin typeface="Arial"/>
                <a:ea typeface="Arial"/>
                <a:cs typeface="Arial"/>
                <a:sym typeface="Arial"/>
              </a:rPr>
              <a:t>Celebrating 10 years of…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c252bed115_1_241"/>
          <p:cNvSpPr txBox="1"/>
          <p:nvPr/>
        </p:nvSpPr>
        <p:spPr>
          <a:xfrm>
            <a:off x="382794" y="1641573"/>
            <a:ext cx="5736300" cy="11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WGCapD background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c252bed115_1_241"/>
          <p:cNvSpPr txBox="1"/>
          <p:nvPr/>
        </p:nvSpPr>
        <p:spPr>
          <a:xfrm>
            <a:off x="382800" y="2802625"/>
            <a:ext cx="5630400" cy="13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Exchange: </a:t>
            </a:r>
            <a:r>
              <a:rPr b="1" lang="en-US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EUROPE</a:t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Presenter: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Lauren Childs-Gleason</a:t>
            </a:r>
            <a:r>
              <a:rPr b="0" i="0" lang="en-US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WGCapD Secretariat</a:t>
            </a:r>
            <a:br>
              <a:rPr b="0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252bed115_1_0"/>
          <p:cNvSpPr txBox="1"/>
          <p:nvPr>
            <p:ph idx="2" type="body"/>
          </p:nvPr>
        </p:nvSpPr>
        <p:spPr>
          <a:xfrm>
            <a:off x="1639491" y="228599"/>
            <a:ext cx="6258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000"/>
              <a:t>First off, what is CEOS?</a:t>
            </a:r>
            <a:endParaRPr/>
          </a:p>
        </p:txBody>
      </p:sp>
      <p:sp>
        <p:nvSpPr>
          <p:cNvPr id="126" name="Google Shape;126;gc252bed115_1_0"/>
          <p:cNvSpPr txBox="1"/>
          <p:nvPr>
            <p:ph idx="4294967295" type="sldNum"/>
          </p:nvPr>
        </p:nvSpPr>
        <p:spPr>
          <a:xfrm>
            <a:off x="7239000" y="4910138"/>
            <a:ext cx="1905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400"/>
              <a:buFont typeface="Calibri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c252bed115_1_0"/>
          <p:cNvSpPr txBox="1"/>
          <p:nvPr/>
        </p:nvSpPr>
        <p:spPr>
          <a:xfrm>
            <a:off x="4864441" y="1403206"/>
            <a:ext cx="3964200" cy="3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Established in 1984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61 agencies operating 172 satellites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Coordinates and harmonizes EO to make it easier for the user community to access and use data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Focused on validated requirements levied by external organizations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Works closely with other satellite coordinating bodies (e.g. the Coordination Group for Meteorological Satellites, CGMS)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c252bed115_1_0"/>
          <p:cNvSpPr/>
          <p:nvPr/>
        </p:nvSpPr>
        <p:spPr>
          <a:xfrm>
            <a:off x="400975" y="1403200"/>
            <a:ext cx="4247100" cy="29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2569"/>
                </a:solidFill>
                <a:latin typeface="Open Sans"/>
                <a:ea typeface="Open Sans"/>
                <a:cs typeface="Open Sans"/>
                <a:sym typeface="Open Sans"/>
              </a:rPr>
              <a:t>CEOS ensures international coordination of civil space-based Earth observation programs and promotes exchange of data to optimize societal benefit and inform decision making for securing a prosperous and sustainable future for humankind.</a:t>
            </a:r>
            <a:endParaRPr b="1" i="0" sz="2100" u="none" cap="none" strike="noStrik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252bed115_1_7"/>
          <p:cNvSpPr txBox="1"/>
          <p:nvPr>
            <p:ph idx="1" type="body"/>
          </p:nvPr>
        </p:nvSpPr>
        <p:spPr>
          <a:xfrm>
            <a:off x="3583093" y="1117396"/>
            <a:ext cx="5342100" cy="3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</a:pPr>
            <a:r>
              <a:rPr lang="en-US" sz="1800"/>
              <a:t>Pursues a variety of activities based on the pillars of the Data Democracy Initiative Mission and aims to unify CEOS efforts toward:</a:t>
            </a:r>
            <a:endParaRPr/>
          </a:p>
          <a:p>
            <a:pPr indent="-222250" lvl="1" marL="5715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/>
              <a:t>Enhancing access to Earth observation data</a:t>
            </a:r>
            <a:endParaRPr/>
          </a:p>
          <a:p>
            <a:pPr indent="-222250" lvl="1" marL="5715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/>
              <a:t>Increasing the sharing of software tools </a:t>
            </a:r>
            <a:endParaRPr/>
          </a:p>
          <a:p>
            <a:pPr indent="-222250" lvl="1" marL="5715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/>
              <a:t>Expanding data dissemination capabilities and transferring relevant technologies to end users</a:t>
            </a:r>
            <a:endParaRPr/>
          </a:p>
          <a:p>
            <a:pPr indent="-222250" lvl="1" marL="5715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lang="en-US"/>
              <a:t>Providing intensive capacity building, education, and training for enabling end users </a:t>
            </a:r>
            <a:endParaRPr/>
          </a:p>
          <a:p>
            <a:pPr indent="-247650" lvl="0" marL="254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</a:pPr>
            <a:r>
              <a:rPr lang="en-US" sz="1800"/>
              <a:t>Website &amp; Resources: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https://ceos.org/ourwork/workinggroups/wgcapd/</a:t>
            </a:r>
            <a:r>
              <a:rPr lang="en-US"/>
              <a:t> </a:t>
            </a:r>
            <a:endParaRPr/>
          </a:p>
        </p:txBody>
      </p:sp>
      <p:sp>
        <p:nvSpPr>
          <p:cNvPr id="134" name="Google Shape;134;gc252bed115_1_7"/>
          <p:cNvSpPr txBox="1"/>
          <p:nvPr>
            <p:ph idx="2" type="body"/>
          </p:nvPr>
        </p:nvSpPr>
        <p:spPr>
          <a:xfrm>
            <a:off x="1639500" y="161925"/>
            <a:ext cx="6258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90"/>
              <a:buNone/>
            </a:pPr>
            <a:r>
              <a:rPr lang="en-US" sz="2190"/>
              <a:t>What is the CEOS Working Group on Capacity Building and Data Democracy?</a:t>
            </a:r>
            <a:endParaRPr sz="2190"/>
          </a:p>
        </p:txBody>
      </p:sp>
      <p:sp>
        <p:nvSpPr>
          <p:cNvPr id="135" name="Google Shape;135;gc252bed115_1_7"/>
          <p:cNvSpPr txBox="1"/>
          <p:nvPr>
            <p:ph idx="4294967295" type="sldNum"/>
          </p:nvPr>
        </p:nvSpPr>
        <p:spPr>
          <a:xfrm>
            <a:off x="7239000" y="4910138"/>
            <a:ext cx="1905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sp>
        <p:nvSpPr>
          <p:cNvPr id="136" name="Google Shape;136;gc252bed115_1_7"/>
          <p:cNvSpPr/>
          <p:nvPr/>
        </p:nvSpPr>
        <p:spPr>
          <a:xfrm>
            <a:off x="234656" y="1361857"/>
            <a:ext cx="3153300" cy="32070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FF9A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1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Increase the capacity of </a:t>
            </a:r>
            <a:endParaRPr b="0" i="0" sz="21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institutions in less </a:t>
            </a:r>
            <a:endParaRPr b="0" i="0" sz="21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developed countries for </a:t>
            </a:r>
            <a:endParaRPr b="0" i="0" sz="21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effective use of Earth </a:t>
            </a:r>
            <a:endParaRPr b="0" i="0" sz="21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observation data for the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benefit of society and to </a:t>
            </a:r>
            <a:endParaRPr b="0" i="0" sz="21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achieve sustainable </a:t>
            </a:r>
            <a:endParaRPr b="0" i="0" sz="21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development. </a:t>
            </a:r>
            <a:endParaRPr b="0" i="0" sz="21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c252bed115_1_7"/>
          <p:cNvSpPr txBox="1"/>
          <p:nvPr/>
        </p:nvSpPr>
        <p:spPr>
          <a:xfrm>
            <a:off x="3821567" y="4253949"/>
            <a:ext cx="2414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Chair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Nancy Searby (NASA)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500" u="sng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nancy.d.searby@nasa.gov</a:t>
            </a: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c252bed115_1_7"/>
          <p:cNvSpPr txBox="1"/>
          <p:nvPr/>
        </p:nvSpPr>
        <p:spPr>
          <a:xfrm>
            <a:off x="6554562" y="4253949"/>
            <a:ext cx="2414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Vice Chair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Pham Thy (VNSC)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500" u="sng" cap="none" strike="noStrik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ptmthy@</a:t>
            </a:r>
            <a:r>
              <a:rPr b="0" i="0" lang="en-US" sz="1500" u="sng" cap="none" strike="noStrik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vnsc.org.vn</a:t>
            </a:r>
            <a:endParaRPr b="0" i="0" sz="1500" u="sng" cap="none" strike="noStrike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c252bed115_1_14"/>
          <p:cNvPicPr preferRelativeResize="0"/>
          <p:nvPr/>
        </p:nvPicPr>
        <p:blipFill rotWithShape="1">
          <a:blip r:embed="rId3">
            <a:alphaModFix/>
          </a:blip>
          <a:srcRect b="29755" l="8814" r="15070" t="34239"/>
          <a:stretch/>
        </p:blipFill>
        <p:spPr>
          <a:xfrm>
            <a:off x="2835883" y="3600166"/>
            <a:ext cx="2068656" cy="6532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4" name="Google Shape;144;gc252bed115_1_14"/>
          <p:cNvSpPr txBox="1"/>
          <p:nvPr/>
        </p:nvSpPr>
        <p:spPr>
          <a:xfrm>
            <a:off x="4957400" y="1065350"/>
            <a:ext cx="4114800" cy="27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In-Person Workshops</a:t>
            </a:r>
            <a:endParaRPr b="1" i="0" sz="15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Organize free training workshops for participants around the globe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EO Training Workshops: </a:t>
            </a: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 SAR Trainings</a:t>
            </a:r>
            <a:endParaRPr b="1" i="0" sz="15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Thematic Training Workshops: </a:t>
            </a: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 Forest Monitoring, Land Cover Land Use Change, Flooding</a:t>
            </a:r>
            <a:endParaRPr b="0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Workshops: </a:t>
            </a: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 GEO – AmeriGEO &amp; AfriGEO, Southeast Asia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c252bed115_1_14"/>
          <p:cNvSpPr txBox="1"/>
          <p:nvPr>
            <p:ph idx="1" type="body"/>
          </p:nvPr>
        </p:nvSpPr>
        <p:spPr>
          <a:xfrm>
            <a:off x="124700" y="1065350"/>
            <a:ext cx="4114800" cy="25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</a:pPr>
            <a:r>
              <a:rPr b="1" lang="en-US" sz="1800"/>
              <a:t>Virtual Trainings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None/>
            </a:pPr>
            <a:r>
              <a:rPr lang="en-US"/>
              <a:t>Organize free E-Learning courses and webinars for participants around the globe</a:t>
            </a:r>
            <a:endParaRPr/>
          </a:p>
          <a:p>
            <a:pPr indent="-247650" lvl="0" marL="254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Char char="•"/>
            </a:pPr>
            <a:r>
              <a:rPr b="1" lang="en-US"/>
              <a:t>Webinars</a:t>
            </a:r>
            <a:r>
              <a:rPr lang="en-US"/>
              <a:t>:</a:t>
            </a:r>
            <a:endParaRPr/>
          </a:p>
          <a:p>
            <a:pPr indent="-152400" lvl="0" marL="254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None/>
            </a:pPr>
            <a:r>
              <a:t/>
            </a:r>
            <a:endParaRPr/>
          </a:p>
          <a:p>
            <a:pPr indent="-247650" lvl="0" marL="254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2569"/>
              </a:buClr>
              <a:buSzPts val="1500"/>
              <a:buChar char="•"/>
            </a:pPr>
            <a:r>
              <a:rPr b="1" lang="en-US"/>
              <a:t>MOOCs</a:t>
            </a:r>
            <a:r>
              <a:rPr lang="en-US"/>
              <a:t>:</a:t>
            </a:r>
            <a:endParaRPr sz="2400"/>
          </a:p>
        </p:txBody>
      </p:sp>
      <p:sp>
        <p:nvSpPr>
          <p:cNvPr id="146" name="Google Shape;146;gc252bed115_1_14"/>
          <p:cNvSpPr txBox="1"/>
          <p:nvPr>
            <p:ph idx="2" type="body"/>
          </p:nvPr>
        </p:nvSpPr>
        <p:spPr>
          <a:xfrm>
            <a:off x="1639491" y="228599"/>
            <a:ext cx="6258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000"/>
              <a:t>WGCapD Activities</a:t>
            </a:r>
            <a:endParaRPr sz="3000"/>
          </a:p>
        </p:txBody>
      </p:sp>
      <p:pic>
        <p:nvPicPr>
          <p:cNvPr id="147" name="Google Shape;147;gc252bed115_1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2278" y="1259123"/>
            <a:ext cx="801622" cy="10374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8" name="Google Shape;148;gc252bed115_1_14"/>
          <p:cNvSpPr txBox="1"/>
          <p:nvPr/>
        </p:nvSpPr>
        <p:spPr>
          <a:xfrm>
            <a:off x="124700" y="2220325"/>
            <a:ext cx="30756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2250" lvl="1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Awareness Webinars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1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Webinar Series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c252bed115_1_14"/>
          <p:cNvSpPr txBox="1"/>
          <p:nvPr/>
        </p:nvSpPr>
        <p:spPr>
          <a:xfrm>
            <a:off x="124700" y="2974725"/>
            <a:ext cx="33615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2250" lvl="1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Echoes in Space: Introduction to Radar Remote Sensing</a:t>
            </a:r>
            <a:endParaRPr b="0" i="0" sz="15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0" name="Google Shape;150;gc252bed115_1_14"/>
          <p:cNvPicPr preferRelativeResize="0"/>
          <p:nvPr/>
        </p:nvPicPr>
        <p:blipFill rotWithShape="1">
          <a:blip r:embed="rId5">
            <a:alphaModFix/>
          </a:blip>
          <a:srcRect b="7741" l="3146" r="2361" t="1604"/>
          <a:stretch/>
        </p:blipFill>
        <p:spPr>
          <a:xfrm>
            <a:off x="3238971" y="2114549"/>
            <a:ext cx="1452754" cy="7990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1" name="Google Shape;151;gc252bed115_1_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95345" y="2762752"/>
            <a:ext cx="1198548" cy="79903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2" name="Google Shape;152;gc252bed115_1_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38190" y="4187515"/>
            <a:ext cx="1198548" cy="79903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3" name="Google Shape;153;gc252bed115_1_14"/>
          <p:cNvSpPr txBox="1"/>
          <p:nvPr/>
        </p:nvSpPr>
        <p:spPr>
          <a:xfrm>
            <a:off x="5033600" y="3949025"/>
            <a:ext cx="41148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Practices &amp; Toolkits</a:t>
            </a:r>
            <a:endParaRPr b="1" i="0" sz="18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US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 best practice documentation &amp; building a CEOS Webinar Toolkit with tips and templates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c252bed115_1_14"/>
          <p:cNvSpPr txBox="1"/>
          <p:nvPr/>
        </p:nvSpPr>
        <p:spPr>
          <a:xfrm>
            <a:off x="124700" y="3701375"/>
            <a:ext cx="33042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 Calendar</a:t>
            </a:r>
            <a:endParaRPr b="1" i="0" sz="18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https://training.ceos.org/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c252bed115_1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175" y="923375"/>
            <a:ext cx="6661076" cy="30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c252bed115_1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951900"/>
            <a:ext cx="3547893" cy="9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c252bed115_1_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0693" y="3959000"/>
            <a:ext cx="3715574" cy="9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c252bed115_1_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6051" y="3645650"/>
            <a:ext cx="857250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c252bed115_1_54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9089"/>
              <a:buNone/>
            </a:pPr>
            <a:r>
              <a:rPr lang="en-US" sz="2200"/>
              <a:t>Key priority: Earth Observation Training, Education, and Capacity Development Network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252bed115_1_146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How this meeting fits into WGCapD-10</a:t>
            </a:r>
            <a:endParaRPr/>
          </a:p>
        </p:txBody>
      </p:sp>
      <p:sp>
        <p:nvSpPr>
          <p:cNvPr id="171" name="Google Shape;171;gc252bed115_1_14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10th annual meeting: Building a vision for the next decade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Global perspective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Big picture from keynote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Diverse perspectives from those not involved in CEOS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CEOS member panel on floods as a use case to understand the landscape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Regional perspective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Reflection and next steps &gt; work plans and vision for the upcoming decade</a:t>
            </a:r>
            <a:endParaRPr/>
          </a:p>
        </p:txBody>
      </p:sp>
      <p:sp>
        <p:nvSpPr>
          <p:cNvPr id="172" name="Google Shape;172;gc252bed115_1_146"/>
          <p:cNvSpPr/>
          <p:nvPr/>
        </p:nvSpPr>
        <p:spPr>
          <a:xfrm rot="2475380">
            <a:off x="207169" y="2997224"/>
            <a:ext cx="666031" cy="41474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252bed115_1_235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The conversation will continue...</a:t>
            </a:r>
            <a:endParaRPr/>
          </a:p>
        </p:txBody>
      </p:sp>
      <p:sp>
        <p:nvSpPr>
          <p:cNvPr id="179" name="Google Shape;179;gc252bed115_1_235"/>
          <p:cNvSpPr txBox="1"/>
          <p:nvPr>
            <p:ph idx="1" type="body"/>
          </p:nvPr>
        </p:nvSpPr>
        <p:spPr>
          <a:xfrm>
            <a:off x="1102250" y="1316963"/>
            <a:ext cx="7392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800"/>
              <a:t>Follow-up meeting planned for June</a:t>
            </a:r>
            <a:endParaRPr sz="2800"/>
          </a:p>
        </p:txBody>
      </p:sp>
      <p:pic>
        <p:nvPicPr>
          <p:cNvPr id="180" name="Google Shape;180;gc252bed115_1_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75" y="2393050"/>
            <a:ext cx="8909250" cy="228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2016-11-10T19:18:14Z</dcterms:created>
  <dc:creator>Pascal Lecomte</dc:creator>
</cp:coreProperties>
</file>