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Lst>
  <p:notesMasterIdLst>
    <p:notesMasterId r:id="rId15"/>
  </p:notesMasterIdLst>
  <p:handoutMasterIdLst>
    <p:handoutMasterId r:id="rId16"/>
  </p:handoutMasterIdLst>
  <p:sldIdLst>
    <p:sldId id="256" r:id="rId2"/>
    <p:sldId id="385" r:id="rId3"/>
    <p:sldId id="355" r:id="rId4"/>
    <p:sldId id="384" r:id="rId5"/>
    <p:sldId id="323" r:id="rId6"/>
    <p:sldId id="324" r:id="rId7"/>
    <p:sldId id="307" r:id="rId8"/>
    <p:sldId id="386" r:id="rId9"/>
    <p:sldId id="387" r:id="rId10"/>
    <p:sldId id="332" r:id="rId11"/>
    <p:sldId id="388" r:id="rId12"/>
    <p:sldId id="382" r:id="rId13"/>
    <p:sldId id="2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32829"/>
    <a:srgbClr val="204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6"/>
    <p:restoredTop sz="94516"/>
  </p:normalViewPr>
  <p:slideViewPr>
    <p:cSldViewPr snapToGrid="0" snapToObjects="1">
      <p:cViewPr varScale="1">
        <p:scale>
          <a:sx n="88" d="100"/>
          <a:sy n="88" d="100"/>
        </p:scale>
        <p:origin x="1432"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70" d="100"/>
          <a:sy n="70" d="100"/>
        </p:scale>
        <p:origin x="36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B4B4D-04B8-4CEA-BA1E-3E01E2701CE4}"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2211A4A7-CF36-4C91-A87D-4BD7683A9822}">
      <dgm:prSet/>
      <dgm:spPr/>
      <dgm:t>
        <a:bodyPr/>
        <a:lstStyle/>
        <a:p>
          <a:pPr>
            <a:lnSpc>
              <a:spcPct val="100000"/>
            </a:lnSpc>
          </a:pPr>
          <a:r>
            <a:rPr lang="en-US" b="1" dirty="0"/>
            <a:t>Better Integration &amp; Coordination</a:t>
          </a:r>
        </a:p>
      </dgm:t>
    </dgm:pt>
    <dgm:pt modelId="{A9260872-2433-433D-9F30-38DB77F015D8}" type="parTrans" cxnId="{C6B79D9F-6D15-4ACD-95D7-6382C887A001}">
      <dgm:prSet/>
      <dgm:spPr/>
      <dgm:t>
        <a:bodyPr/>
        <a:lstStyle/>
        <a:p>
          <a:endParaRPr lang="en-US"/>
        </a:p>
      </dgm:t>
    </dgm:pt>
    <dgm:pt modelId="{F0C2FCF5-433B-4D1C-8B79-1AC6489DA386}" type="sibTrans" cxnId="{C6B79D9F-6D15-4ACD-95D7-6382C887A001}">
      <dgm:prSet/>
      <dgm:spPr/>
      <dgm:t>
        <a:bodyPr/>
        <a:lstStyle/>
        <a:p>
          <a:pPr>
            <a:lnSpc>
              <a:spcPct val="100000"/>
            </a:lnSpc>
          </a:pPr>
          <a:endParaRPr lang="en-US"/>
        </a:p>
      </dgm:t>
    </dgm:pt>
    <dgm:pt modelId="{90F2ACDE-D780-4A3D-AEDA-FE07FF36C8BC}">
      <dgm:prSet/>
      <dgm:spPr/>
      <dgm:t>
        <a:bodyPr/>
        <a:lstStyle/>
        <a:p>
          <a:pPr>
            <a:lnSpc>
              <a:spcPct val="100000"/>
            </a:lnSpc>
          </a:pPr>
          <a:r>
            <a:rPr lang="en-US" b="1" dirty="0"/>
            <a:t>Open Data</a:t>
          </a:r>
        </a:p>
      </dgm:t>
    </dgm:pt>
    <dgm:pt modelId="{B2F65B71-235E-4D39-99FE-A87AF9C77ABB}" type="parTrans" cxnId="{08507BE9-9AAB-49AF-A2AE-E40EFB2DC719}">
      <dgm:prSet/>
      <dgm:spPr/>
      <dgm:t>
        <a:bodyPr/>
        <a:lstStyle/>
        <a:p>
          <a:endParaRPr lang="en-US"/>
        </a:p>
      </dgm:t>
    </dgm:pt>
    <dgm:pt modelId="{08ED96D5-FF1F-41E5-80A3-5F0BF8A8429B}" type="sibTrans" cxnId="{08507BE9-9AAB-49AF-A2AE-E40EFB2DC719}">
      <dgm:prSet/>
      <dgm:spPr/>
      <dgm:t>
        <a:bodyPr/>
        <a:lstStyle/>
        <a:p>
          <a:pPr>
            <a:lnSpc>
              <a:spcPct val="100000"/>
            </a:lnSpc>
          </a:pPr>
          <a:endParaRPr lang="en-US"/>
        </a:p>
      </dgm:t>
    </dgm:pt>
    <dgm:pt modelId="{C0E56B67-D080-4A83-ABC7-7B9C33D220CF}">
      <dgm:prSet/>
      <dgm:spPr/>
      <dgm:t>
        <a:bodyPr/>
        <a:lstStyle/>
        <a:p>
          <a:pPr>
            <a:lnSpc>
              <a:spcPct val="100000"/>
            </a:lnSpc>
          </a:pPr>
          <a:r>
            <a:rPr lang="en-US" b="1" dirty="0"/>
            <a:t>Building on What’s Been Done</a:t>
          </a:r>
        </a:p>
      </dgm:t>
    </dgm:pt>
    <dgm:pt modelId="{D78A3CF0-3476-4F33-9CA3-18FA1EB15025}" type="parTrans" cxnId="{FB5EE3F0-24E2-433D-B27A-DC26D726D89D}">
      <dgm:prSet/>
      <dgm:spPr/>
      <dgm:t>
        <a:bodyPr/>
        <a:lstStyle/>
        <a:p>
          <a:endParaRPr lang="en-US"/>
        </a:p>
      </dgm:t>
    </dgm:pt>
    <dgm:pt modelId="{8B52235D-2B92-47C2-BC4C-DF88EA5FC2E9}" type="sibTrans" cxnId="{FB5EE3F0-24E2-433D-B27A-DC26D726D89D}">
      <dgm:prSet/>
      <dgm:spPr/>
      <dgm:t>
        <a:bodyPr/>
        <a:lstStyle/>
        <a:p>
          <a:pPr>
            <a:lnSpc>
              <a:spcPct val="100000"/>
            </a:lnSpc>
          </a:pPr>
          <a:endParaRPr lang="en-US"/>
        </a:p>
      </dgm:t>
    </dgm:pt>
    <dgm:pt modelId="{3BAD96D3-A128-4112-9068-62AB15728F9D}">
      <dgm:prSet/>
      <dgm:spPr/>
      <dgm:t>
        <a:bodyPr/>
        <a:lstStyle/>
        <a:p>
          <a:pPr>
            <a:lnSpc>
              <a:spcPct val="100000"/>
            </a:lnSpc>
          </a:pPr>
          <a:r>
            <a:rPr lang="en-US" b="1" dirty="0"/>
            <a:t>Hyper Partnering</a:t>
          </a:r>
        </a:p>
      </dgm:t>
    </dgm:pt>
    <dgm:pt modelId="{B6565824-697E-48D3-8B11-01EB27603058}" type="parTrans" cxnId="{20D10668-9DB0-4208-AE73-611A516C42BA}">
      <dgm:prSet/>
      <dgm:spPr/>
      <dgm:t>
        <a:bodyPr/>
        <a:lstStyle/>
        <a:p>
          <a:endParaRPr lang="en-US"/>
        </a:p>
      </dgm:t>
    </dgm:pt>
    <dgm:pt modelId="{D4CD1AC4-B0B9-40D0-BDD2-62B231E7E937}" type="sibTrans" cxnId="{20D10668-9DB0-4208-AE73-611A516C42BA}">
      <dgm:prSet/>
      <dgm:spPr/>
      <dgm:t>
        <a:bodyPr/>
        <a:lstStyle/>
        <a:p>
          <a:endParaRPr lang="en-US"/>
        </a:p>
      </dgm:t>
    </dgm:pt>
    <dgm:pt modelId="{DC4E1B70-AC00-4E50-AC76-BE3A33E45483}" type="pres">
      <dgm:prSet presAssocID="{42CB4B4D-04B8-4CEA-BA1E-3E01E2701CE4}" presName="root" presStyleCnt="0">
        <dgm:presLayoutVars>
          <dgm:dir/>
          <dgm:resizeHandles val="exact"/>
        </dgm:presLayoutVars>
      </dgm:prSet>
      <dgm:spPr/>
    </dgm:pt>
    <dgm:pt modelId="{8D39C234-AD8B-4395-A288-BA9D668D20E1}" type="pres">
      <dgm:prSet presAssocID="{2211A4A7-CF36-4C91-A87D-4BD7683A9822}" presName="compNode" presStyleCnt="0"/>
      <dgm:spPr/>
    </dgm:pt>
    <dgm:pt modelId="{515CE558-CC0F-43DB-A367-197F2A54C5F9}" type="pres">
      <dgm:prSet presAssocID="{2211A4A7-CF36-4C91-A87D-4BD7683A9822}" presName="iconRect" presStyleLbl="node1" presStyleIdx="0" presStyleCnt="4" custScaleX="119728" custScaleY="127500" custLinFactX="202125" custLinFactNeighborX="300000" custLinFactNeighborY="372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C231620B-DB58-475F-852D-47FBC3EF7A2A}" type="pres">
      <dgm:prSet presAssocID="{2211A4A7-CF36-4C91-A87D-4BD7683A9822}" presName="spaceRect" presStyleCnt="0"/>
      <dgm:spPr/>
    </dgm:pt>
    <dgm:pt modelId="{47EF590E-8704-4A6B-9E27-1B67B5A0A247}" type="pres">
      <dgm:prSet presAssocID="{2211A4A7-CF36-4C91-A87D-4BD7683A9822}" presName="textRect" presStyleLbl="revTx" presStyleIdx="0" presStyleCnt="4" custLinFactX="100000" custLinFactNeighborX="131577" custLinFactNeighborY="-12492">
        <dgm:presLayoutVars>
          <dgm:chMax val="1"/>
          <dgm:chPref val="1"/>
        </dgm:presLayoutVars>
      </dgm:prSet>
      <dgm:spPr/>
    </dgm:pt>
    <dgm:pt modelId="{DE98D32E-9A81-4B7D-BBB6-B2324A7C8304}" type="pres">
      <dgm:prSet presAssocID="{F0C2FCF5-433B-4D1C-8B79-1AC6489DA386}" presName="sibTrans" presStyleCnt="0"/>
      <dgm:spPr/>
    </dgm:pt>
    <dgm:pt modelId="{8D3DCF23-64F9-412B-AAF5-75E7E80649E0}" type="pres">
      <dgm:prSet presAssocID="{90F2ACDE-D780-4A3D-AEDA-FE07FF36C8BC}" presName="compNode" presStyleCnt="0"/>
      <dgm:spPr/>
    </dgm:pt>
    <dgm:pt modelId="{A477EEFC-F5DF-473C-A31F-CF260FE5D27E}" type="pres">
      <dgm:prSet presAssocID="{90F2ACDE-D780-4A3D-AEDA-FE07FF36C8BC}" presName="iconRect" presStyleLbl="node1" presStyleIdx="1" presStyleCnt="4" custLinFactX="-100000" custLinFactNeighborX="-145713" custLinFactNeighborY="1775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5FF59021-463C-45F5-93F8-D9074287B400}" type="pres">
      <dgm:prSet presAssocID="{90F2ACDE-D780-4A3D-AEDA-FE07FF36C8BC}" presName="spaceRect" presStyleCnt="0"/>
      <dgm:spPr/>
    </dgm:pt>
    <dgm:pt modelId="{17C365B0-CBF8-40B4-A20B-A18D71569235}" type="pres">
      <dgm:prSet presAssocID="{90F2ACDE-D780-4A3D-AEDA-FE07FF36C8BC}" presName="textRect" presStyleLbl="revTx" presStyleIdx="1" presStyleCnt="4" custLinFactX="-9163" custLinFactNeighborX="-100000" custLinFactNeighborY="6246">
        <dgm:presLayoutVars>
          <dgm:chMax val="1"/>
          <dgm:chPref val="1"/>
        </dgm:presLayoutVars>
      </dgm:prSet>
      <dgm:spPr/>
    </dgm:pt>
    <dgm:pt modelId="{AFE96195-2341-48A3-97D3-AC5BCC8D0FFD}" type="pres">
      <dgm:prSet presAssocID="{08ED96D5-FF1F-41E5-80A3-5F0BF8A8429B}" presName="sibTrans" presStyleCnt="0"/>
      <dgm:spPr/>
    </dgm:pt>
    <dgm:pt modelId="{05ADE47E-5928-43F8-8BA3-AE06373DD49E}" type="pres">
      <dgm:prSet presAssocID="{C0E56B67-D080-4A83-ABC7-7B9C33D220CF}" presName="compNode" presStyleCnt="0"/>
      <dgm:spPr/>
    </dgm:pt>
    <dgm:pt modelId="{FA992208-446E-4175-88B9-399856D628B9}" type="pres">
      <dgm:prSet presAssocID="{C0E56B67-D080-4A83-ABC7-7B9C33D220CF}" presName="iconRect" presStyleLbl="node1" presStyleIdx="2" presStyleCnt="4" custLinFactX="-100000" custLinFactNeighborX="-153799" custLinFactNeighborY="56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51532882-A11E-47DC-94A0-89AE32A6B330}" type="pres">
      <dgm:prSet presAssocID="{C0E56B67-D080-4A83-ABC7-7B9C33D220CF}" presName="spaceRect" presStyleCnt="0"/>
      <dgm:spPr/>
    </dgm:pt>
    <dgm:pt modelId="{C2B55651-630B-49BD-8CA4-AB2E38BDD132}" type="pres">
      <dgm:prSet presAssocID="{C0E56B67-D080-4A83-ABC7-7B9C33D220CF}" presName="textRect" presStyleLbl="revTx" presStyleIdx="2" presStyleCnt="4" custAng="0" custLinFactX="-14211" custLinFactNeighborX="-100000">
        <dgm:presLayoutVars>
          <dgm:chMax val="1"/>
          <dgm:chPref val="1"/>
        </dgm:presLayoutVars>
      </dgm:prSet>
      <dgm:spPr/>
    </dgm:pt>
    <dgm:pt modelId="{5BED89B4-4EE3-468D-AC53-55332532AFF9}" type="pres">
      <dgm:prSet presAssocID="{8B52235D-2B92-47C2-BC4C-DF88EA5FC2E9}" presName="sibTrans" presStyleCnt="0"/>
      <dgm:spPr/>
    </dgm:pt>
    <dgm:pt modelId="{AE8A759E-890A-4341-9E80-341B9738CBF4}" type="pres">
      <dgm:prSet presAssocID="{3BAD96D3-A128-4112-9068-62AB15728F9D}" presName="compNode" presStyleCnt="0"/>
      <dgm:spPr/>
    </dgm:pt>
    <dgm:pt modelId="{CF6EDF70-B63D-41B3-AC87-55C9337DEBEE}" type="pres">
      <dgm:prSet presAssocID="{3BAD96D3-A128-4112-9068-62AB15728F9D}" presName="iconRect" presStyleLbl="node1" presStyleIdx="3" presStyleCnt="4" custScaleX="120095" custScaleY="97298" custLinFactNeighborY="1262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88DC5449-3F6C-4D3A-BD4A-ED942D4C2F7B}" type="pres">
      <dgm:prSet presAssocID="{3BAD96D3-A128-4112-9068-62AB15728F9D}" presName="spaceRect" presStyleCnt="0"/>
      <dgm:spPr/>
    </dgm:pt>
    <dgm:pt modelId="{4F75E6CE-E52B-4F70-82D8-7FCEB16C934C}" type="pres">
      <dgm:prSet presAssocID="{3BAD96D3-A128-4112-9068-62AB15728F9D}" presName="textRect" presStyleLbl="revTx" presStyleIdx="3" presStyleCnt="4">
        <dgm:presLayoutVars>
          <dgm:chMax val="1"/>
          <dgm:chPref val="1"/>
        </dgm:presLayoutVars>
      </dgm:prSet>
      <dgm:spPr/>
    </dgm:pt>
  </dgm:ptLst>
  <dgm:cxnLst>
    <dgm:cxn modelId="{517F131F-C3B7-6F42-AFD3-493545F88F3C}" type="presOf" srcId="{2211A4A7-CF36-4C91-A87D-4BD7683A9822}" destId="{47EF590E-8704-4A6B-9E27-1B67B5A0A247}" srcOrd="0" destOrd="0" presId="urn:microsoft.com/office/officeart/2018/2/layout/IconLabelList"/>
    <dgm:cxn modelId="{C0C77E2A-F684-2747-BC1B-182A17410410}" type="presOf" srcId="{42CB4B4D-04B8-4CEA-BA1E-3E01E2701CE4}" destId="{DC4E1B70-AC00-4E50-AC76-BE3A33E45483}" srcOrd="0" destOrd="0" presId="urn:microsoft.com/office/officeart/2018/2/layout/IconLabelList"/>
    <dgm:cxn modelId="{20D10668-9DB0-4208-AE73-611A516C42BA}" srcId="{42CB4B4D-04B8-4CEA-BA1E-3E01E2701CE4}" destId="{3BAD96D3-A128-4112-9068-62AB15728F9D}" srcOrd="3" destOrd="0" parTransId="{B6565824-697E-48D3-8B11-01EB27603058}" sibTransId="{D4CD1AC4-B0B9-40D0-BDD2-62B231E7E937}"/>
    <dgm:cxn modelId="{C6B79D9F-6D15-4ACD-95D7-6382C887A001}" srcId="{42CB4B4D-04B8-4CEA-BA1E-3E01E2701CE4}" destId="{2211A4A7-CF36-4C91-A87D-4BD7683A9822}" srcOrd="0" destOrd="0" parTransId="{A9260872-2433-433D-9F30-38DB77F015D8}" sibTransId="{F0C2FCF5-433B-4D1C-8B79-1AC6489DA386}"/>
    <dgm:cxn modelId="{5797EBB3-1C8D-E149-9336-7F59AB5CDE31}" type="presOf" srcId="{90F2ACDE-D780-4A3D-AEDA-FE07FF36C8BC}" destId="{17C365B0-CBF8-40B4-A20B-A18D71569235}" srcOrd="0" destOrd="0" presId="urn:microsoft.com/office/officeart/2018/2/layout/IconLabelList"/>
    <dgm:cxn modelId="{AC94ADE2-26CF-3047-88F7-71D57F5EC788}" type="presOf" srcId="{3BAD96D3-A128-4112-9068-62AB15728F9D}" destId="{4F75E6CE-E52B-4F70-82D8-7FCEB16C934C}" srcOrd="0" destOrd="0" presId="urn:microsoft.com/office/officeart/2018/2/layout/IconLabelList"/>
    <dgm:cxn modelId="{08507BE9-9AAB-49AF-A2AE-E40EFB2DC719}" srcId="{42CB4B4D-04B8-4CEA-BA1E-3E01E2701CE4}" destId="{90F2ACDE-D780-4A3D-AEDA-FE07FF36C8BC}" srcOrd="1" destOrd="0" parTransId="{B2F65B71-235E-4D39-99FE-A87AF9C77ABB}" sibTransId="{08ED96D5-FF1F-41E5-80A3-5F0BF8A8429B}"/>
    <dgm:cxn modelId="{978EA8EE-DB45-2D49-A451-13391BEC3319}" type="presOf" srcId="{C0E56B67-D080-4A83-ABC7-7B9C33D220CF}" destId="{C2B55651-630B-49BD-8CA4-AB2E38BDD132}" srcOrd="0" destOrd="0" presId="urn:microsoft.com/office/officeart/2018/2/layout/IconLabelList"/>
    <dgm:cxn modelId="{FB5EE3F0-24E2-433D-B27A-DC26D726D89D}" srcId="{42CB4B4D-04B8-4CEA-BA1E-3E01E2701CE4}" destId="{C0E56B67-D080-4A83-ABC7-7B9C33D220CF}" srcOrd="2" destOrd="0" parTransId="{D78A3CF0-3476-4F33-9CA3-18FA1EB15025}" sibTransId="{8B52235D-2B92-47C2-BC4C-DF88EA5FC2E9}"/>
    <dgm:cxn modelId="{7F32B972-FE15-0846-8596-E7F4F0A7D014}" type="presParOf" srcId="{DC4E1B70-AC00-4E50-AC76-BE3A33E45483}" destId="{8D39C234-AD8B-4395-A288-BA9D668D20E1}" srcOrd="0" destOrd="0" presId="urn:microsoft.com/office/officeart/2018/2/layout/IconLabelList"/>
    <dgm:cxn modelId="{E27585DB-FFC1-834C-9670-7956012BF357}" type="presParOf" srcId="{8D39C234-AD8B-4395-A288-BA9D668D20E1}" destId="{515CE558-CC0F-43DB-A367-197F2A54C5F9}" srcOrd="0" destOrd="0" presId="urn:microsoft.com/office/officeart/2018/2/layout/IconLabelList"/>
    <dgm:cxn modelId="{47C11445-FEB3-094B-B12A-412C1706BE02}" type="presParOf" srcId="{8D39C234-AD8B-4395-A288-BA9D668D20E1}" destId="{C231620B-DB58-475F-852D-47FBC3EF7A2A}" srcOrd="1" destOrd="0" presId="urn:microsoft.com/office/officeart/2018/2/layout/IconLabelList"/>
    <dgm:cxn modelId="{23CFF7D6-C462-1B44-AA89-0CC5E1623FCA}" type="presParOf" srcId="{8D39C234-AD8B-4395-A288-BA9D668D20E1}" destId="{47EF590E-8704-4A6B-9E27-1B67B5A0A247}" srcOrd="2" destOrd="0" presId="urn:microsoft.com/office/officeart/2018/2/layout/IconLabelList"/>
    <dgm:cxn modelId="{2D4EE0B1-49B5-BD4A-8CDC-5F31A5CA67F3}" type="presParOf" srcId="{DC4E1B70-AC00-4E50-AC76-BE3A33E45483}" destId="{DE98D32E-9A81-4B7D-BBB6-B2324A7C8304}" srcOrd="1" destOrd="0" presId="urn:microsoft.com/office/officeart/2018/2/layout/IconLabelList"/>
    <dgm:cxn modelId="{58A1ADC4-65A1-F84D-A5AD-E74AE2660A12}" type="presParOf" srcId="{DC4E1B70-AC00-4E50-AC76-BE3A33E45483}" destId="{8D3DCF23-64F9-412B-AAF5-75E7E80649E0}" srcOrd="2" destOrd="0" presId="urn:microsoft.com/office/officeart/2018/2/layout/IconLabelList"/>
    <dgm:cxn modelId="{B4D0277C-CE95-8C4F-8BA3-DD2D456EDAE1}" type="presParOf" srcId="{8D3DCF23-64F9-412B-AAF5-75E7E80649E0}" destId="{A477EEFC-F5DF-473C-A31F-CF260FE5D27E}" srcOrd="0" destOrd="0" presId="urn:microsoft.com/office/officeart/2018/2/layout/IconLabelList"/>
    <dgm:cxn modelId="{03956ACD-F232-0F47-91D0-C8FE5234B145}" type="presParOf" srcId="{8D3DCF23-64F9-412B-AAF5-75E7E80649E0}" destId="{5FF59021-463C-45F5-93F8-D9074287B400}" srcOrd="1" destOrd="0" presId="urn:microsoft.com/office/officeart/2018/2/layout/IconLabelList"/>
    <dgm:cxn modelId="{32501955-BE53-BA43-ADAE-2A1124D4A1F0}" type="presParOf" srcId="{8D3DCF23-64F9-412B-AAF5-75E7E80649E0}" destId="{17C365B0-CBF8-40B4-A20B-A18D71569235}" srcOrd="2" destOrd="0" presId="urn:microsoft.com/office/officeart/2018/2/layout/IconLabelList"/>
    <dgm:cxn modelId="{DEFF6EE1-5DE7-404F-9F50-BA8AD4208BA4}" type="presParOf" srcId="{DC4E1B70-AC00-4E50-AC76-BE3A33E45483}" destId="{AFE96195-2341-48A3-97D3-AC5BCC8D0FFD}" srcOrd="3" destOrd="0" presId="urn:microsoft.com/office/officeart/2018/2/layout/IconLabelList"/>
    <dgm:cxn modelId="{9FAD4B08-38F3-864B-B826-5C9905B6957F}" type="presParOf" srcId="{DC4E1B70-AC00-4E50-AC76-BE3A33E45483}" destId="{05ADE47E-5928-43F8-8BA3-AE06373DD49E}" srcOrd="4" destOrd="0" presId="urn:microsoft.com/office/officeart/2018/2/layout/IconLabelList"/>
    <dgm:cxn modelId="{1EB392C9-9153-AF43-834F-4A51591F00FD}" type="presParOf" srcId="{05ADE47E-5928-43F8-8BA3-AE06373DD49E}" destId="{FA992208-446E-4175-88B9-399856D628B9}" srcOrd="0" destOrd="0" presId="urn:microsoft.com/office/officeart/2018/2/layout/IconLabelList"/>
    <dgm:cxn modelId="{8CB65765-CEE1-684A-99C3-715582BAE668}" type="presParOf" srcId="{05ADE47E-5928-43F8-8BA3-AE06373DD49E}" destId="{51532882-A11E-47DC-94A0-89AE32A6B330}" srcOrd="1" destOrd="0" presId="urn:microsoft.com/office/officeart/2018/2/layout/IconLabelList"/>
    <dgm:cxn modelId="{2F9F37CE-FEBF-AF41-B073-12163B78FF46}" type="presParOf" srcId="{05ADE47E-5928-43F8-8BA3-AE06373DD49E}" destId="{C2B55651-630B-49BD-8CA4-AB2E38BDD132}" srcOrd="2" destOrd="0" presId="urn:microsoft.com/office/officeart/2018/2/layout/IconLabelList"/>
    <dgm:cxn modelId="{7B0C98E4-A74F-1743-ADE5-4743BA793276}" type="presParOf" srcId="{DC4E1B70-AC00-4E50-AC76-BE3A33E45483}" destId="{5BED89B4-4EE3-468D-AC53-55332532AFF9}" srcOrd="5" destOrd="0" presId="urn:microsoft.com/office/officeart/2018/2/layout/IconLabelList"/>
    <dgm:cxn modelId="{27737EC8-8E13-1246-B41F-A5FBC9E57BBB}" type="presParOf" srcId="{DC4E1B70-AC00-4E50-AC76-BE3A33E45483}" destId="{AE8A759E-890A-4341-9E80-341B9738CBF4}" srcOrd="6" destOrd="0" presId="urn:microsoft.com/office/officeart/2018/2/layout/IconLabelList"/>
    <dgm:cxn modelId="{F4BA57E4-0CC1-9F4B-AE64-48EEA0A4221E}" type="presParOf" srcId="{AE8A759E-890A-4341-9E80-341B9738CBF4}" destId="{CF6EDF70-B63D-41B3-AC87-55C9337DEBEE}" srcOrd="0" destOrd="0" presId="urn:microsoft.com/office/officeart/2018/2/layout/IconLabelList"/>
    <dgm:cxn modelId="{48D4D844-22A7-3C40-BD7D-67EE75595936}" type="presParOf" srcId="{AE8A759E-890A-4341-9E80-341B9738CBF4}" destId="{88DC5449-3F6C-4D3A-BD4A-ED942D4C2F7B}" srcOrd="1" destOrd="0" presId="urn:microsoft.com/office/officeart/2018/2/layout/IconLabelList"/>
    <dgm:cxn modelId="{84B90F54-9AE6-304E-8721-A47F15C577A1}" type="presParOf" srcId="{AE8A759E-890A-4341-9E80-341B9738CBF4}" destId="{4F75E6CE-E52B-4F70-82D8-7FCEB16C934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CE558-CC0F-43DB-A367-197F2A54C5F9}">
      <dsp:nvSpPr>
        <dsp:cNvPr id="0" name=""/>
        <dsp:cNvSpPr/>
      </dsp:nvSpPr>
      <dsp:spPr>
        <a:xfrm>
          <a:off x="6040846" y="1161634"/>
          <a:ext cx="1279600" cy="1362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F590E-8704-4A6B-9E27-1B67B5A0A247}">
      <dsp:nvSpPr>
        <dsp:cNvPr id="0" name=""/>
        <dsp:cNvSpPr/>
      </dsp:nvSpPr>
      <dsp:spPr>
        <a:xfrm>
          <a:off x="5626633" y="2563381"/>
          <a:ext cx="23750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dirty="0"/>
            <a:t>Better Integration &amp; Coordination</a:t>
          </a:r>
        </a:p>
      </dsp:txBody>
      <dsp:txXfrm>
        <a:off x="5626633" y="2563381"/>
        <a:ext cx="2375014" cy="720000"/>
      </dsp:txXfrm>
    </dsp:sp>
    <dsp:sp modelId="{A477EEFC-F5DF-473C-A31F-CF260FE5D27E}">
      <dsp:nvSpPr>
        <dsp:cNvPr id="0" name=""/>
        <dsp:cNvSpPr/>
      </dsp:nvSpPr>
      <dsp:spPr>
        <a:xfrm>
          <a:off x="944342" y="1385047"/>
          <a:ext cx="1068756" cy="1068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365B0-CBF8-40B4-A20B-A18D71569235}">
      <dsp:nvSpPr>
        <dsp:cNvPr id="0" name=""/>
        <dsp:cNvSpPr/>
      </dsp:nvSpPr>
      <dsp:spPr>
        <a:xfrm>
          <a:off x="324650" y="2624818"/>
          <a:ext cx="23750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dirty="0"/>
            <a:t>Open Data</a:t>
          </a:r>
        </a:p>
      </dsp:txBody>
      <dsp:txXfrm>
        <a:off x="324650" y="2624818"/>
        <a:ext cx="2375014" cy="720000"/>
      </dsp:txXfrm>
    </dsp:sp>
    <dsp:sp modelId="{FA992208-446E-4175-88B9-399856D628B9}">
      <dsp:nvSpPr>
        <dsp:cNvPr id="0" name=""/>
        <dsp:cNvSpPr/>
      </dsp:nvSpPr>
      <dsp:spPr>
        <a:xfrm>
          <a:off x="3648565" y="1255247"/>
          <a:ext cx="1068756" cy="1068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55651-630B-49BD-8CA4-AB2E38BDD132}">
      <dsp:nvSpPr>
        <dsp:cNvPr id="0" name=""/>
        <dsp:cNvSpPr/>
      </dsp:nvSpPr>
      <dsp:spPr>
        <a:xfrm>
          <a:off x="2995401" y="2579847"/>
          <a:ext cx="23750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dirty="0"/>
            <a:t>Building on What’s Been Done</a:t>
          </a:r>
        </a:p>
      </dsp:txBody>
      <dsp:txXfrm>
        <a:off x="2995401" y="2579847"/>
        <a:ext cx="2375014" cy="720000"/>
      </dsp:txXfrm>
    </dsp:sp>
    <dsp:sp modelId="{CF6EDF70-B63D-41B3-AC87-55C9337DEBEE}">
      <dsp:nvSpPr>
        <dsp:cNvPr id="0" name=""/>
        <dsp:cNvSpPr/>
      </dsp:nvSpPr>
      <dsp:spPr>
        <a:xfrm>
          <a:off x="9044317" y="1337461"/>
          <a:ext cx="1283523" cy="1039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5E6CE-E52B-4F70-82D8-7FCEB16C934C}">
      <dsp:nvSpPr>
        <dsp:cNvPr id="0" name=""/>
        <dsp:cNvSpPr/>
      </dsp:nvSpPr>
      <dsp:spPr>
        <a:xfrm>
          <a:off x="8498571" y="2572627"/>
          <a:ext cx="23750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dirty="0"/>
            <a:t>Hyper Partnering</a:t>
          </a:r>
        </a:p>
      </dsp:txBody>
      <dsp:txXfrm>
        <a:off x="8498571" y="2572627"/>
        <a:ext cx="2375014"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140078-5645-8D4E-B501-03496EDDC1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ED09F6-F0EE-5B4F-A056-FD1D49F4F2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39CCEC-CBEB-3540-B52D-07E3BED79C1F}" type="datetimeFigureOut">
              <a:rPr lang="en-US" smtClean="0"/>
              <a:t>2/28/21</a:t>
            </a:fld>
            <a:endParaRPr lang="en-US"/>
          </a:p>
        </p:txBody>
      </p:sp>
      <p:sp>
        <p:nvSpPr>
          <p:cNvPr id="4" name="Footer Placeholder 3">
            <a:extLst>
              <a:ext uri="{FF2B5EF4-FFF2-40B4-BE49-F238E27FC236}">
                <a16:creationId xmlns:a16="http://schemas.microsoft.com/office/drawing/2014/main" id="{8809A783-16AF-644F-B427-7DA86E7FFC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BF6BCF-828C-204D-BD20-D0CCDF1768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8F133C-1248-EB42-BB0F-78E62EEC8C77}" type="slidenum">
              <a:rPr lang="en-US" smtClean="0"/>
              <a:t>‹#›</a:t>
            </a:fld>
            <a:endParaRPr lang="en-US"/>
          </a:p>
        </p:txBody>
      </p:sp>
    </p:spTree>
    <p:extLst>
      <p:ext uri="{BB962C8B-B14F-4D97-AF65-F5344CB8AC3E}">
        <p14:creationId xmlns:p14="http://schemas.microsoft.com/office/powerpoint/2010/main" val="363752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EF3D5-F10A-3F49-99E7-12E2A344A286}"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38ECD-78BC-3B4B-A29F-4B4D1CC93D48}" type="slidenum">
              <a:rPr lang="en-US" smtClean="0"/>
              <a:t>‹#›</a:t>
            </a:fld>
            <a:endParaRPr lang="en-US"/>
          </a:p>
        </p:txBody>
      </p:sp>
    </p:spTree>
    <p:extLst>
      <p:ext uri="{BB962C8B-B14F-4D97-AF65-F5344CB8AC3E}">
        <p14:creationId xmlns:p14="http://schemas.microsoft.com/office/powerpoint/2010/main" val="381020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10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93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685800"/>
            <a:ext cx="4873626" cy="2741613"/>
          </a:xfrm>
        </p:spPr>
      </p:sp>
      <p:sp>
        <p:nvSpPr>
          <p:cNvPr id="3" name="Notes Placeholder 2"/>
          <p:cNvSpPr>
            <a:spLocks noGrp="1"/>
          </p:cNvSpPr>
          <p:nvPr>
            <p:ph type="body" idx="1"/>
          </p:nvPr>
        </p:nvSpPr>
        <p:spPr/>
        <p:txBody>
          <a:bodyPr/>
          <a:lstStyle/>
          <a:p>
            <a:pPr marL="285721" indent="-285721">
              <a:buFont typeface="Arial" charset="0"/>
              <a:buChar char="•"/>
            </a:pPr>
            <a:r>
              <a:rPr lang="en-AU" dirty="0"/>
              <a:t>But the Data Cube paradigm has enabled</a:t>
            </a:r>
            <a:r>
              <a:rPr lang="en-AU" baseline="0" dirty="0"/>
              <a:t> us to do not only undertake this analysis at a regional scale for the first time, it has in fact enabled us to scale this to produce a comprehensive national product</a:t>
            </a:r>
          </a:p>
          <a:p>
            <a:pPr marL="285721" indent="-285721">
              <a:buFont typeface="Arial" charset="0"/>
              <a:buChar char="•"/>
            </a:pPr>
            <a:r>
              <a:rPr lang="en-AU" baseline="0" dirty="0"/>
              <a:t>We can now analyse 15 years of data, across the country, representing every &lt;n&gt; square metres … in under 1 day.</a:t>
            </a:r>
          </a:p>
          <a:p>
            <a:pPr marL="285721" indent="-285721">
              <a:buFont typeface="Arial" charset="0"/>
              <a:buChar char="•"/>
            </a:pPr>
            <a:r>
              <a:rPr lang="en-AU" baseline="0" dirty="0"/>
              <a:t>Not only does this mean we can now for the first time produce this analysis once …</a:t>
            </a:r>
          </a:p>
          <a:p>
            <a:pPr marL="285721" indent="-285721">
              <a:buFont typeface="Arial" charset="0"/>
              <a:buChar char="•"/>
            </a:pPr>
            <a:r>
              <a:rPr lang="en-AU" baseline="0" dirty="0"/>
              <a:t>It means that we can produce it in an ongoing basis, enabling the production of updated information as new data becomes available, and enabling researchers to interact with the data iteratively to improve quality and try new ideas</a:t>
            </a:r>
          </a:p>
          <a:p>
            <a:pPr marL="285721" indent="-285721">
              <a:buFont typeface="Arial" charset="0"/>
              <a:buChar char="•"/>
            </a:pPr>
            <a:r>
              <a:rPr lang="en-AU" baseline="0" dirty="0"/>
              <a:t>And it means that, in future, industry and others can build value-adding products on top of this data by leveraging the services-based approach adopted</a:t>
            </a:r>
            <a:endParaRPr lang="en-AU"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7884230-34D9-4471-9399-5E5375172E0F}" type="slidenum">
              <a:rPr lang="en-AU" smtClean="0"/>
              <a:pPr/>
              <a:t>7</a:t>
            </a:fld>
            <a:endParaRPr lang="en-AU"/>
          </a:p>
        </p:txBody>
      </p:sp>
    </p:spTree>
    <p:extLst>
      <p:ext uri="{BB962C8B-B14F-4D97-AF65-F5344CB8AC3E}">
        <p14:creationId xmlns:p14="http://schemas.microsoft.com/office/powerpoint/2010/main" val="118463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C14CD6-7B4F-E649-AD59-E25F28CD8601}" type="slidenum">
              <a:rPr lang="en-US" smtClean="0"/>
              <a:t>13</a:t>
            </a:fld>
            <a:endParaRPr lang="en-US"/>
          </a:p>
        </p:txBody>
      </p:sp>
    </p:spTree>
    <p:extLst>
      <p:ext uri="{BB962C8B-B14F-4D97-AF65-F5344CB8AC3E}">
        <p14:creationId xmlns:p14="http://schemas.microsoft.com/office/powerpoint/2010/main" val="405824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38509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5/19/20</a:t>
            </a:r>
          </a:p>
        </p:txBody>
      </p:sp>
      <p:sp>
        <p:nvSpPr>
          <p:cNvPr id="5" name="Footer Placeholder 4"/>
          <p:cNvSpPr>
            <a:spLocks noGrp="1"/>
          </p:cNvSpPr>
          <p:nvPr>
            <p:ph type="ftr" sz="quarter" idx="11"/>
          </p:nvPr>
        </p:nvSpPr>
        <p:spPr/>
        <p:txBody>
          <a:bodyPr/>
          <a:lstStyle/>
          <a:p>
            <a:r>
              <a:rPr lang="en-US" dirty="0"/>
              <a:t>WGIC</a:t>
            </a:r>
          </a:p>
        </p:txBody>
      </p:sp>
      <p:sp>
        <p:nvSpPr>
          <p:cNvPr id="6" name="Slide Number Placeholder 5"/>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282641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5/19/20</a:t>
            </a:r>
          </a:p>
        </p:txBody>
      </p:sp>
      <p:sp>
        <p:nvSpPr>
          <p:cNvPr id="5" name="Footer Placeholder 4"/>
          <p:cNvSpPr>
            <a:spLocks noGrp="1"/>
          </p:cNvSpPr>
          <p:nvPr>
            <p:ph type="ftr" sz="quarter" idx="11"/>
          </p:nvPr>
        </p:nvSpPr>
        <p:spPr/>
        <p:txBody>
          <a:bodyPr/>
          <a:lstStyle/>
          <a:p>
            <a:r>
              <a:rPr lang="en-US" dirty="0"/>
              <a:t>WGIC</a:t>
            </a:r>
          </a:p>
        </p:txBody>
      </p:sp>
      <p:sp>
        <p:nvSpPr>
          <p:cNvPr id="6" name="Slide Number Placeholder 5"/>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1337044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12192000" cy="6858000"/>
          </a:xfrm>
          <a:prstGeom prst="rect">
            <a:avLst/>
          </a:prstGeom>
        </p:spPr>
        <p:txBody>
          <a:bodyPr lIns="64291" tIns="32145" rIns="64291" bIns="32145" anchor="t">
            <a:noAutofit/>
          </a:bodyPr>
          <a:lstStyle/>
          <a:p>
            <a:endParaRPr/>
          </a:p>
        </p:txBody>
      </p:sp>
      <p:sp>
        <p:nvSpPr>
          <p:cNvPr id="21" name="Shape 21"/>
          <p:cNvSpPr>
            <a:spLocks noGrp="1"/>
          </p:cNvSpPr>
          <p:nvPr>
            <p:ph type="title"/>
          </p:nvPr>
        </p:nvSpPr>
        <p:spPr>
          <a:xfrm>
            <a:off x="619126" y="705445"/>
            <a:ext cx="10953751" cy="1026914"/>
          </a:xfrm>
          <a:prstGeom prst="rect">
            <a:avLst/>
          </a:prstGeom>
        </p:spPr>
        <p:txBody>
          <a:bodyPr/>
          <a:lstStyle>
            <a:lvl1pPr>
              <a:defRPr sz="4400" spc="697"/>
            </a:lvl1pPr>
          </a:lstStyle>
          <a:p>
            <a:r>
              <a:t>Title Text</a:t>
            </a:r>
          </a:p>
        </p:txBody>
      </p:sp>
      <p:sp>
        <p:nvSpPr>
          <p:cNvPr id="22" name="Shape 22"/>
          <p:cNvSpPr>
            <a:spLocks noGrp="1"/>
          </p:cNvSpPr>
          <p:nvPr>
            <p:ph type="body" sz="quarter" idx="1"/>
          </p:nvPr>
        </p:nvSpPr>
        <p:spPr>
          <a:xfrm>
            <a:off x="619126" y="357187"/>
            <a:ext cx="10953751" cy="357188"/>
          </a:xfrm>
          <a:prstGeom prst="rect">
            <a:avLst/>
          </a:prstGeom>
        </p:spPr>
        <p:txBody>
          <a:bodyPr/>
          <a:lstStyle>
            <a:lvl1pPr marL="0" indent="0">
              <a:spcBef>
                <a:spcPts val="0"/>
              </a:spcBef>
              <a:buClrTx/>
              <a:buSzTx/>
              <a:buNone/>
              <a:defRPr sz="1700" cap="all" spc="270">
                <a:latin typeface="Avenir Book"/>
                <a:ea typeface="Avenir Book"/>
                <a:cs typeface="Avenir Book"/>
                <a:sym typeface="Avenir Book"/>
              </a:defRPr>
            </a:lvl1pPr>
            <a:lvl2pPr marL="0" indent="160729">
              <a:spcBef>
                <a:spcPts val="0"/>
              </a:spcBef>
              <a:buClrTx/>
              <a:buSzTx/>
              <a:buNone/>
              <a:defRPr sz="1700" cap="all" spc="270">
                <a:latin typeface="Avenir Book"/>
                <a:ea typeface="Avenir Book"/>
                <a:cs typeface="Avenir Book"/>
                <a:sym typeface="Avenir Book"/>
              </a:defRPr>
            </a:lvl2pPr>
            <a:lvl3pPr marL="0" indent="321457">
              <a:spcBef>
                <a:spcPts val="0"/>
              </a:spcBef>
              <a:buClrTx/>
              <a:buSzTx/>
              <a:buNone/>
              <a:defRPr sz="1700" cap="all" spc="270">
                <a:latin typeface="Avenir Book"/>
                <a:ea typeface="Avenir Book"/>
                <a:cs typeface="Avenir Book"/>
                <a:sym typeface="Avenir Book"/>
              </a:defRPr>
            </a:lvl3pPr>
            <a:lvl4pPr marL="0" indent="482186">
              <a:spcBef>
                <a:spcPts val="0"/>
              </a:spcBef>
              <a:buClrTx/>
              <a:buSzTx/>
              <a:buNone/>
              <a:defRPr sz="1700" cap="all" spc="270">
                <a:latin typeface="Avenir Book"/>
                <a:ea typeface="Avenir Book"/>
                <a:cs typeface="Avenir Book"/>
                <a:sym typeface="Avenir Book"/>
              </a:defRPr>
            </a:lvl4pPr>
            <a:lvl5pPr marL="0" indent="642915">
              <a:spcBef>
                <a:spcPts val="0"/>
              </a:spcBef>
              <a:buClrTx/>
              <a:buSzTx/>
              <a:buNone/>
              <a:defRPr sz="1700" cap="all" spc="270">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52425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5/19/20</a:t>
            </a:r>
          </a:p>
        </p:txBody>
      </p:sp>
      <p:sp>
        <p:nvSpPr>
          <p:cNvPr id="5" name="Footer Placeholder 4"/>
          <p:cNvSpPr>
            <a:spLocks noGrp="1"/>
          </p:cNvSpPr>
          <p:nvPr>
            <p:ph type="ftr" sz="quarter" idx="11"/>
          </p:nvPr>
        </p:nvSpPr>
        <p:spPr/>
        <p:txBody>
          <a:bodyPr/>
          <a:lstStyle/>
          <a:p>
            <a:r>
              <a:rPr lang="en-US" dirty="0"/>
              <a:t>WGIC</a:t>
            </a:r>
          </a:p>
        </p:txBody>
      </p:sp>
      <p:sp>
        <p:nvSpPr>
          <p:cNvPr id="6" name="Slide Number Placeholder 5"/>
          <p:cNvSpPr>
            <a:spLocks noGrp="1"/>
          </p:cNvSpPr>
          <p:nvPr>
            <p:ph type="sldNum" sz="quarter" idx="12"/>
          </p:nvPr>
        </p:nvSpPr>
        <p:spPr/>
        <p:txBody>
          <a:bodyPr/>
          <a:lstStyle/>
          <a:p>
            <a:fld id="{CEE1B9B3-91C5-1E41-A39A-C2625EF47E93}" type="slidenum">
              <a:rPr lang="en-US" smtClean="0"/>
              <a:t>‹#›</a:t>
            </a:fld>
            <a:endParaRPr lang="en-US" dirty="0"/>
          </a:p>
        </p:txBody>
      </p:sp>
    </p:spTree>
    <p:extLst>
      <p:ext uri="{BB962C8B-B14F-4D97-AF65-F5344CB8AC3E}">
        <p14:creationId xmlns:p14="http://schemas.microsoft.com/office/powerpoint/2010/main" val="103517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5/19/20</a:t>
            </a:r>
          </a:p>
        </p:txBody>
      </p:sp>
      <p:sp>
        <p:nvSpPr>
          <p:cNvPr id="5" name="Footer Placeholder 4"/>
          <p:cNvSpPr>
            <a:spLocks noGrp="1"/>
          </p:cNvSpPr>
          <p:nvPr>
            <p:ph type="ftr" sz="quarter" idx="11"/>
          </p:nvPr>
        </p:nvSpPr>
        <p:spPr/>
        <p:txBody>
          <a:bodyPr/>
          <a:lstStyle/>
          <a:p>
            <a:r>
              <a:rPr lang="en-US" dirty="0"/>
              <a:t>WGIC</a:t>
            </a:r>
          </a:p>
        </p:txBody>
      </p:sp>
      <p:sp>
        <p:nvSpPr>
          <p:cNvPr id="6" name="Slide Number Placeholder 5"/>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295797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5/19/20</a:t>
            </a:r>
          </a:p>
        </p:txBody>
      </p:sp>
      <p:sp>
        <p:nvSpPr>
          <p:cNvPr id="6" name="Footer Placeholder 5"/>
          <p:cNvSpPr>
            <a:spLocks noGrp="1"/>
          </p:cNvSpPr>
          <p:nvPr>
            <p:ph type="ftr" sz="quarter" idx="11"/>
          </p:nvPr>
        </p:nvSpPr>
        <p:spPr/>
        <p:txBody>
          <a:bodyPr/>
          <a:lstStyle/>
          <a:p>
            <a:r>
              <a:rPr lang="en-US" dirty="0"/>
              <a:t>WGIC</a:t>
            </a:r>
          </a:p>
        </p:txBody>
      </p:sp>
      <p:sp>
        <p:nvSpPr>
          <p:cNvPr id="7" name="Slide Number Placeholder 6"/>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361550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5/19/20</a:t>
            </a:r>
          </a:p>
        </p:txBody>
      </p:sp>
      <p:sp>
        <p:nvSpPr>
          <p:cNvPr id="8" name="Footer Placeholder 7"/>
          <p:cNvSpPr>
            <a:spLocks noGrp="1"/>
          </p:cNvSpPr>
          <p:nvPr>
            <p:ph type="ftr" sz="quarter" idx="11"/>
          </p:nvPr>
        </p:nvSpPr>
        <p:spPr/>
        <p:txBody>
          <a:bodyPr/>
          <a:lstStyle/>
          <a:p>
            <a:r>
              <a:rPr lang="en-US" dirty="0"/>
              <a:t>WGIC</a:t>
            </a:r>
          </a:p>
        </p:txBody>
      </p:sp>
      <p:sp>
        <p:nvSpPr>
          <p:cNvPr id="9" name="Slide Number Placeholder 8"/>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187175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5/19/20</a:t>
            </a:r>
          </a:p>
        </p:txBody>
      </p:sp>
      <p:sp>
        <p:nvSpPr>
          <p:cNvPr id="4" name="Footer Placeholder 3"/>
          <p:cNvSpPr>
            <a:spLocks noGrp="1"/>
          </p:cNvSpPr>
          <p:nvPr>
            <p:ph type="ftr" sz="quarter" idx="11"/>
          </p:nvPr>
        </p:nvSpPr>
        <p:spPr/>
        <p:txBody>
          <a:bodyPr/>
          <a:lstStyle/>
          <a:p>
            <a:r>
              <a:rPr lang="en-US" dirty="0"/>
              <a:t>WGIC</a:t>
            </a:r>
          </a:p>
        </p:txBody>
      </p:sp>
      <p:sp>
        <p:nvSpPr>
          <p:cNvPr id="5" name="Slide Number Placeholder 4"/>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360899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5/19/20</a:t>
            </a:r>
          </a:p>
        </p:txBody>
      </p:sp>
      <p:sp>
        <p:nvSpPr>
          <p:cNvPr id="3" name="Footer Placeholder 2"/>
          <p:cNvSpPr>
            <a:spLocks noGrp="1"/>
          </p:cNvSpPr>
          <p:nvPr>
            <p:ph type="ftr" sz="quarter" idx="11"/>
          </p:nvPr>
        </p:nvSpPr>
        <p:spPr/>
        <p:txBody>
          <a:bodyPr/>
          <a:lstStyle/>
          <a:p>
            <a:r>
              <a:rPr lang="en-US" dirty="0"/>
              <a:t>WGIC</a:t>
            </a:r>
          </a:p>
        </p:txBody>
      </p:sp>
      <p:sp>
        <p:nvSpPr>
          <p:cNvPr id="4" name="Slide Number Placeholder 3"/>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386225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5/19/20</a:t>
            </a:r>
          </a:p>
        </p:txBody>
      </p:sp>
      <p:sp>
        <p:nvSpPr>
          <p:cNvPr id="6" name="Footer Placeholder 5"/>
          <p:cNvSpPr>
            <a:spLocks noGrp="1"/>
          </p:cNvSpPr>
          <p:nvPr>
            <p:ph type="ftr" sz="quarter" idx="11"/>
          </p:nvPr>
        </p:nvSpPr>
        <p:spPr/>
        <p:txBody>
          <a:bodyPr/>
          <a:lstStyle/>
          <a:p>
            <a:r>
              <a:rPr lang="en-US" dirty="0"/>
              <a:t>WGIC</a:t>
            </a:r>
          </a:p>
        </p:txBody>
      </p:sp>
      <p:sp>
        <p:nvSpPr>
          <p:cNvPr id="7" name="Slide Number Placeholder 6"/>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115168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5/19/20</a:t>
            </a:r>
          </a:p>
        </p:txBody>
      </p:sp>
      <p:sp>
        <p:nvSpPr>
          <p:cNvPr id="6" name="Footer Placeholder 5"/>
          <p:cNvSpPr>
            <a:spLocks noGrp="1"/>
          </p:cNvSpPr>
          <p:nvPr>
            <p:ph type="ftr" sz="quarter" idx="11"/>
          </p:nvPr>
        </p:nvSpPr>
        <p:spPr/>
        <p:txBody>
          <a:bodyPr/>
          <a:lstStyle/>
          <a:p>
            <a:r>
              <a:rPr lang="en-US" dirty="0"/>
              <a:t>WGIC</a:t>
            </a:r>
          </a:p>
        </p:txBody>
      </p:sp>
      <p:sp>
        <p:nvSpPr>
          <p:cNvPr id="7" name="Slide Number Placeholder 6"/>
          <p:cNvSpPr>
            <a:spLocks noGrp="1"/>
          </p:cNvSpPr>
          <p:nvPr>
            <p:ph type="sldNum" sz="quarter" idx="12"/>
          </p:nvPr>
        </p:nvSpPr>
        <p:spPr/>
        <p:txBody>
          <a:bodyPr/>
          <a:lstStyle/>
          <a:p>
            <a:fld id="{CEE1B9B3-91C5-1E41-A39A-C2625EF47E93}" type="slidenum">
              <a:rPr lang="en-US" smtClean="0"/>
              <a:t>‹#›</a:t>
            </a:fld>
            <a:endParaRPr lang="en-US"/>
          </a:p>
        </p:txBody>
      </p:sp>
    </p:spTree>
    <p:extLst>
      <p:ext uri="{BB962C8B-B14F-4D97-AF65-F5344CB8AC3E}">
        <p14:creationId xmlns:p14="http://schemas.microsoft.com/office/powerpoint/2010/main" val="230267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75000"/>
                  </a:schemeClr>
                </a:solidFill>
              </a:defRPr>
            </a:lvl1pPr>
          </a:lstStyle>
          <a:p>
            <a:r>
              <a:rPr lang="en-US"/>
              <a:t>5/19/20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75000"/>
                  </a:schemeClr>
                </a:solidFill>
              </a:defRPr>
            </a:lvl1pPr>
          </a:lstStyle>
          <a:p>
            <a:r>
              <a:rPr lang="en-US" dirty="0"/>
              <a:t>WGIC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CEE1B9B3-91C5-1E41-A39A-C2625EF47E93}" type="slidenum">
              <a:rPr lang="en-US" smtClean="0"/>
              <a:pPr/>
              <a:t>‹#›</a:t>
            </a:fld>
            <a:endParaRPr lang="en-US" dirty="0"/>
          </a:p>
        </p:txBody>
      </p:sp>
      <p:sp>
        <p:nvSpPr>
          <p:cNvPr id="9" name="Title Placeholder 8">
            <a:extLst>
              <a:ext uri="{FF2B5EF4-FFF2-40B4-BE49-F238E27FC236}">
                <a16:creationId xmlns:a16="http://schemas.microsoft.com/office/drawing/2014/main" id="{A63C8FCB-E05E-7A4E-8CCC-B818E3E6F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824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hyperlink" Target="https://secureservercdn.net/72.167.243.119/26d.ce0.myftpupload.com/wp-content/uploads/2014/11/USGS-Logo.jpg?time=1590896513" TargetMode="Externa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2C039-42A2-9147-8300-4B5897F364EB}"/>
              </a:ext>
            </a:extLst>
          </p:cNvPr>
          <p:cNvSpPr>
            <a:spLocks noGrp="1"/>
          </p:cNvSpPr>
          <p:nvPr>
            <p:ph type="ctrTitle"/>
          </p:nvPr>
        </p:nvSpPr>
        <p:spPr>
          <a:xfrm>
            <a:off x="374754" y="683786"/>
            <a:ext cx="4468178" cy="2883874"/>
          </a:xfrm>
        </p:spPr>
        <p:txBody>
          <a:bodyPr anchor="b">
            <a:noAutofit/>
          </a:bodyPr>
          <a:lstStyle/>
          <a:p>
            <a:pPr algn="r"/>
            <a:r>
              <a:rPr lang="en-US" sz="2400" b="1" dirty="0">
                <a:solidFill>
                  <a:schemeClr val="bg1"/>
                </a:solidFill>
              </a:rPr>
              <a:t>Supporting Decision Makers:  Challenges &amp; Opportunities </a:t>
            </a:r>
            <a:br>
              <a:rPr lang="en-US" sz="2400" b="1" dirty="0">
                <a:solidFill>
                  <a:schemeClr val="bg1"/>
                </a:solidFill>
              </a:rPr>
            </a:br>
            <a:r>
              <a:rPr lang="en-US" sz="2400" b="1" dirty="0">
                <a:solidFill>
                  <a:schemeClr val="bg1"/>
                </a:solidFill>
              </a:rPr>
              <a:t>in Strengthening Skills in EO </a:t>
            </a:r>
            <a:br>
              <a:rPr lang="en-US" sz="2400" b="1" dirty="0">
                <a:solidFill>
                  <a:schemeClr val="bg1"/>
                </a:solidFill>
              </a:rPr>
            </a:br>
            <a:r>
              <a:rPr lang="en-US" sz="2400" b="1" dirty="0">
                <a:solidFill>
                  <a:schemeClr val="bg1"/>
                </a:solidFill>
              </a:rPr>
              <a:t>Data Management, </a:t>
            </a:r>
            <a:br>
              <a:rPr lang="en-US" sz="2400" b="1" dirty="0">
                <a:solidFill>
                  <a:schemeClr val="bg1"/>
                </a:solidFill>
              </a:rPr>
            </a:br>
            <a:r>
              <a:rPr lang="en-US" sz="2400" b="1" dirty="0">
                <a:solidFill>
                  <a:schemeClr val="bg1"/>
                </a:solidFill>
              </a:rPr>
              <a:t>Analysis, and Applications </a:t>
            </a:r>
            <a:br>
              <a:rPr lang="en-US" sz="2400" b="1" dirty="0">
                <a:solidFill>
                  <a:schemeClr val="bg1"/>
                </a:solidFill>
              </a:rPr>
            </a:br>
            <a:r>
              <a:rPr lang="en-US" sz="2400" b="1" dirty="0">
                <a:solidFill>
                  <a:schemeClr val="bg1"/>
                </a:solidFill>
              </a:rPr>
              <a:t>around the World</a:t>
            </a:r>
            <a:br>
              <a:rPr lang="en-US" sz="2400" b="1" dirty="0">
                <a:solidFill>
                  <a:schemeClr val="bg1"/>
                </a:solidFill>
              </a:rPr>
            </a:br>
            <a:endParaRPr lang="en-US" sz="2400" b="1" dirty="0">
              <a:solidFill>
                <a:srgbClr val="FFFFFF"/>
              </a:solidFill>
            </a:endParaRPr>
          </a:p>
        </p:txBody>
      </p:sp>
      <p:sp>
        <p:nvSpPr>
          <p:cNvPr id="3" name="Subtitle 2">
            <a:extLst>
              <a:ext uri="{FF2B5EF4-FFF2-40B4-BE49-F238E27FC236}">
                <a16:creationId xmlns:a16="http://schemas.microsoft.com/office/drawing/2014/main" id="{5EA069DE-0A61-5E4A-A6D1-E217303411AA}"/>
              </a:ext>
            </a:extLst>
          </p:cNvPr>
          <p:cNvSpPr>
            <a:spLocks noGrp="1"/>
          </p:cNvSpPr>
          <p:nvPr>
            <p:ph type="subTitle" idx="1"/>
          </p:nvPr>
        </p:nvSpPr>
        <p:spPr>
          <a:xfrm>
            <a:off x="638921" y="4208035"/>
            <a:ext cx="4204012" cy="2205732"/>
          </a:xfrm>
        </p:spPr>
        <p:txBody>
          <a:bodyPr anchor="t">
            <a:normAutofit lnSpcReduction="10000"/>
          </a:bodyPr>
          <a:lstStyle/>
          <a:p>
            <a:pPr algn="r"/>
            <a:r>
              <a:rPr lang="en-US" sz="2000" b="1" dirty="0">
                <a:solidFill>
                  <a:schemeClr val="bg1"/>
                </a:solidFill>
              </a:rPr>
              <a:t>Barbara J. Ryan, </a:t>
            </a:r>
          </a:p>
          <a:p>
            <a:pPr algn="r"/>
            <a:r>
              <a:rPr lang="en-US" sz="2000" b="1" dirty="0">
                <a:solidFill>
                  <a:schemeClr val="bg1"/>
                </a:solidFill>
              </a:rPr>
              <a:t>Executive Director</a:t>
            </a:r>
          </a:p>
          <a:p>
            <a:pPr algn="r"/>
            <a:r>
              <a:rPr lang="en-US" sz="2000" b="1" dirty="0">
                <a:solidFill>
                  <a:schemeClr val="bg1"/>
                </a:solidFill>
              </a:rPr>
              <a:t>WGIC</a:t>
            </a:r>
          </a:p>
          <a:p>
            <a:pPr algn="r"/>
            <a:endParaRPr lang="en-US" sz="1800" dirty="0">
              <a:solidFill>
                <a:schemeClr val="bg1"/>
              </a:solidFill>
            </a:endParaRPr>
          </a:p>
          <a:p>
            <a:pPr algn="r"/>
            <a:r>
              <a:rPr lang="en-US" sz="1800" b="1" dirty="0">
                <a:solidFill>
                  <a:schemeClr val="bg1"/>
                </a:solidFill>
              </a:rPr>
              <a:t>CEOS WGCapD-10 Annual Meeting</a:t>
            </a:r>
          </a:p>
          <a:p>
            <a:pPr algn="r"/>
            <a:r>
              <a:rPr lang="en-US" sz="1800" b="1" dirty="0">
                <a:solidFill>
                  <a:schemeClr val="bg1"/>
                </a:solidFill>
              </a:rPr>
              <a:t>02 March 2021</a:t>
            </a:r>
          </a:p>
        </p:txBody>
      </p:sp>
      <p:cxnSp>
        <p:nvCxnSpPr>
          <p:cNvPr id="22" name="Straight Connector 2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graphics, drawing&#10;&#10;Description automatically generated">
            <a:extLst>
              <a:ext uri="{FF2B5EF4-FFF2-40B4-BE49-F238E27FC236}">
                <a16:creationId xmlns:a16="http://schemas.microsoft.com/office/drawing/2014/main" id="{6A149DDC-3645-3144-A617-FB0EA9A2CE18}"/>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096000" y="2387074"/>
            <a:ext cx="5459470" cy="2084827"/>
          </a:xfrm>
          <a:prstGeom prst="rect">
            <a:avLst/>
          </a:prstGeom>
        </p:spPr>
      </p:pic>
    </p:spTree>
    <p:extLst>
      <p:ext uri="{BB962C8B-B14F-4D97-AF65-F5344CB8AC3E}">
        <p14:creationId xmlns:p14="http://schemas.microsoft.com/office/powerpoint/2010/main" val="163938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7275" y="3244334"/>
            <a:ext cx="1228221" cy="369332"/>
          </a:xfrm>
          <a:prstGeom prst="rect">
            <a:avLst/>
          </a:prstGeom>
        </p:spPr>
        <p:txBody>
          <a:bodyPr wrap="none">
            <a:spAutoFit/>
          </a:bodyPr>
          <a:lstStyle/>
          <a:p>
            <a:r>
              <a:rPr lang="en-US" dirty="0"/>
              <a:t>slide2.jpg</a:t>
            </a:r>
          </a:p>
        </p:txBody>
      </p:sp>
      <p:pic>
        <p:nvPicPr>
          <p:cNvPr id="3" name="Picture 2" descr="slide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66570"/>
            <a:ext cx="12192000" cy="8802588"/>
          </a:xfrm>
          <a:prstGeom prst="rect">
            <a:avLst/>
          </a:prstGeom>
        </p:spPr>
      </p:pic>
      <p:sp>
        <p:nvSpPr>
          <p:cNvPr id="4" name="TextBox 3"/>
          <p:cNvSpPr txBox="1"/>
          <p:nvPr/>
        </p:nvSpPr>
        <p:spPr>
          <a:xfrm>
            <a:off x="8513620" y="4915520"/>
            <a:ext cx="1867819" cy="707886"/>
          </a:xfrm>
          <a:prstGeom prst="rect">
            <a:avLst/>
          </a:prstGeom>
          <a:noFill/>
        </p:spPr>
        <p:txBody>
          <a:bodyPr wrap="none" rtlCol="0">
            <a:spAutoFit/>
          </a:bodyPr>
          <a:lstStyle/>
          <a:p>
            <a:pPr algn="r"/>
            <a:r>
              <a:rPr lang="en-US" sz="2000" b="1" dirty="0">
                <a:solidFill>
                  <a:schemeClr val="bg1"/>
                </a:solidFill>
                <a:latin typeface="Arial Narrow" panose="020B0606020202030204" pitchFamily="34" charset="0"/>
              </a:rPr>
              <a:t>Barbara J. Ryan</a:t>
            </a:r>
          </a:p>
          <a:p>
            <a:endParaRPr lang="en-US" sz="2000" dirty="0"/>
          </a:p>
        </p:txBody>
      </p:sp>
    </p:spTree>
    <p:extLst>
      <p:ext uri="{BB962C8B-B14F-4D97-AF65-F5344CB8AC3E}">
        <p14:creationId xmlns:p14="http://schemas.microsoft.com/office/powerpoint/2010/main" val="76192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BEA3C-61D7-F540-9A1E-0C556C1A9EDD}"/>
              </a:ext>
            </a:extLst>
          </p:cNvPr>
          <p:cNvSpPr>
            <a:spLocks noGrp="1"/>
          </p:cNvSpPr>
          <p:nvPr>
            <p:ph type="dt" sz="half" idx="10"/>
          </p:nvPr>
        </p:nvSpPr>
        <p:spPr/>
        <p:txBody>
          <a:bodyPr/>
          <a:lstStyle/>
          <a:p>
            <a:r>
              <a:rPr lang="en-US"/>
              <a:t>5/19/20</a:t>
            </a:r>
          </a:p>
        </p:txBody>
      </p:sp>
      <p:sp>
        <p:nvSpPr>
          <p:cNvPr id="3" name="Slide Number Placeholder 2">
            <a:extLst>
              <a:ext uri="{FF2B5EF4-FFF2-40B4-BE49-F238E27FC236}">
                <a16:creationId xmlns:a16="http://schemas.microsoft.com/office/drawing/2014/main" id="{A445B9E0-83F9-614C-AAF2-7417760BE074}"/>
              </a:ext>
            </a:extLst>
          </p:cNvPr>
          <p:cNvSpPr>
            <a:spLocks noGrp="1"/>
          </p:cNvSpPr>
          <p:nvPr>
            <p:ph type="sldNum" sz="quarter" idx="12"/>
          </p:nvPr>
        </p:nvSpPr>
        <p:spPr/>
        <p:txBody>
          <a:bodyPr/>
          <a:lstStyle/>
          <a:p>
            <a:fld id="{CEE1B9B3-91C5-1E41-A39A-C2625EF47E93}" type="slidenum">
              <a:rPr lang="en-US" smtClean="0"/>
              <a:t>11</a:t>
            </a:fld>
            <a:endParaRPr lang="en-US"/>
          </a:p>
        </p:txBody>
      </p:sp>
      <p:sp>
        <p:nvSpPr>
          <p:cNvPr id="4" name="TextBox 3">
            <a:extLst>
              <a:ext uri="{FF2B5EF4-FFF2-40B4-BE49-F238E27FC236}">
                <a16:creationId xmlns:a16="http://schemas.microsoft.com/office/drawing/2014/main" id="{2EEA3CB2-9874-434E-839C-15453DD6D106}"/>
              </a:ext>
            </a:extLst>
          </p:cNvPr>
          <p:cNvSpPr txBox="1"/>
          <p:nvPr/>
        </p:nvSpPr>
        <p:spPr>
          <a:xfrm>
            <a:off x="3378629" y="2448732"/>
            <a:ext cx="5012911" cy="923330"/>
          </a:xfrm>
          <a:prstGeom prst="rect">
            <a:avLst/>
          </a:prstGeom>
          <a:noFill/>
        </p:spPr>
        <p:txBody>
          <a:bodyPr wrap="none" rtlCol="0">
            <a:spAutoFit/>
          </a:bodyPr>
          <a:lstStyle/>
          <a:p>
            <a:r>
              <a:rPr lang="en-US" sz="5400" dirty="0"/>
              <a:t>Back-Up Slides</a:t>
            </a:r>
          </a:p>
        </p:txBody>
      </p:sp>
    </p:spTree>
    <p:extLst>
      <p:ext uri="{BB962C8B-B14F-4D97-AF65-F5344CB8AC3E}">
        <p14:creationId xmlns:p14="http://schemas.microsoft.com/office/powerpoint/2010/main" val="279098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40B8D-4252-A149-A810-97C2F4B9063C}"/>
              </a:ext>
            </a:extLst>
          </p:cNvPr>
          <p:cNvSpPr/>
          <p:nvPr/>
        </p:nvSpPr>
        <p:spPr>
          <a:xfrm>
            <a:off x="1188719" y="2928335"/>
            <a:ext cx="4264888" cy="3034862"/>
          </a:xfrm>
          <a:prstGeom prst="rect">
            <a:avLst/>
          </a:prstGeom>
        </p:spPr>
        <p:txBody>
          <a:bodyPr vert="horz" lIns="91440" tIns="45720" rIns="91440" bIns="45720" rtlCol="0" anchor="ctr">
            <a:normAutofit/>
          </a:bodyPr>
          <a:lstStyle/>
          <a:p>
            <a:pPr eaLnBrk="1" hangingPunct="1">
              <a:lnSpc>
                <a:spcPct val="110000"/>
              </a:lnSpc>
              <a:spcAft>
                <a:spcPts val="600"/>
              </a:spcAft>
            </a:pPr>
            <a:r>
              <a:rPr lang="en-US" sz="2800" dirty="0">
                <a:latin typeface="+mn-lt"/>
              </a:rPr>
              <a:t>A Global not-for-profit Trade Association of Private Sector Companies working in the geospatial ecosystem.</a:t>
            </a:r>
          </a:p>
        </p:txBody>
      </p:sp>
      <p:pic>
        <p:nvPicPr>
          <p:cNvPr id="5" name="Picture 4" descr="A picture containing outdoor, dark&#10;&#10;Description automatically generated">
            <a:extLst>
              <a:ext uri="{FF2B5EF4-FFF2-40B4-BE49-F238E27FC236}">
                <a16:creationId xmlns:a16="http://schemas.microsoft.com/office/drawing/2014/main" id="{431D845A-567C-8441-A56F-8B6B058A7694}"/>
              </a:ext>
            </a:extLst>
          </p:cNvPr>
          <p:cNvPicPr>
            <a:picLocks noChangeAspect="1"/>
          </p:cNvPicPr>
          <p:nvPr/>
        </p:nvPicPr>
        <p:blipFill rotWithShape="1">
          <a:blip r:embed="rId2">
            <a:extLst>
              <a:ext uri="{28A0092B-C50C-407E-A947-70E740481C1C}">
                <a14:useLocalDpi xmlns:a14="http://schemas.microsoft.com/office/drawing/2010/main" val="0"/>
              </a:ext>
            </a:extLst>
          </a:blip>
          <a:srcRect l="52212" r="-1" b="-1"/>
          <a:stretch/>
        </p:blipFill>
        <p:spPr>
          <a:xfrm>
            <a:off x="6077249" y="-16308"/>
            <a:ext cx="6200239" cy="6973700"/>
          </a:xfrm>
          <a:prstGeom prst="rect">
            <a:avLst/>
          </a:prstGeom>
        </p:spPr>
      </p:pic>
      <p:pic>
        <p:nvPicPr>
          <p:cNvPr id="47" name="Picture 46">
            <a:extLst>
              <a:ext uri="{FF2B5EF4-FFF2-40B4-BE49-F238E27FC236}">
                <a16:creationId xmlns:a16="http://schemas.microsoft.com/office/drawing/2014/main" id="{8426C695-7D73-DE44-80C4-6DEAFEC76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19" y="975122"/>
            <a:ext cx="3963077" cy="1517774"/>
          </a:xfrm>
          <a:prstGeom prst="rect">
            <a:avLst/>
          </a:prstGeom>
        </p:spPr>
      </p:pic>
    </p:spTree>
    <p:extLst>
      <p:ext uri="{BB962C8B-B14F-4D97-AF65-F5344CB8AC3E}">
        <p14:creationId xmlns:p14="http://schemas.microsoft.com/office/powerpoint/2010/main" val="97069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AD37EA-068C-064E-A1B5-48906A9098E6}"/>
              </a:ext>
            </a:extLst>
          </p:cNvPr>
          <p:cNvSpPr/>
          <p:nvPr/>
        </p:nvSpPr>
        <p:spPr>
          <a:xfrm>
            <a:off x="0" y="3496127"/>
            <a:ext cx="12192000" cy="736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tle 1">
            <a:extLst>
              <a:ext uri="{FF2B5EF4-FFF2-40B4-BE49-F238E27FC236}">
                <a16:creationId xmlns:a16="http://schemas.microsoft.com/office/drawing/2014/main" id="{37C1076A-B559-6242-B474-180A915B34E6}"/>
              </a:ext>
            </a:extLst>
          </p:cNvPr>
          <p:cNvSpPr txBox="1">
            <a:spLocks/>
          </p:cNvSpPr>
          <p:nvPr/>
        </p:nvSpPr>
        <p:spPr>
          <a:xfrm>
            <a:off x="-2518539" y="3506198"/>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solidFill>
                  <a:schemeClr val="bg1"/>
                </a:solidFill>
              </a:rPr>
              <a:t>Associate Members</a:t>
            </a:r>
          </a:p>
        </p:txBody>
      </p:sp>
      <p:sp>
        <p:nvSpPr>
          <p:cNvPr id="8" name="Title 1">
            <a:extLst>
              <a:ext uri="{FF2B5EF4-FFF2-40B4-BE49-F238E27FC236}">
                <a16:creationId xmlns:a16="http://schemas.microsoft.com/office/drawing/2014/main" id="{4614589B-E668-F644-AFA7-66BC2361DDA4}"/>
              </a:ext>
            </a:extLst>
          </p:cNvPr>
          <p:cNvSpPr txBox="1">
            <a:spLocks/>
          </p:cNvSpPr>
          <p:nvPr/>
        </p:nvSpPr>
        <p:spPr>
          <a:xfrm>
            <a:off x="3697794" y="3514214"/>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solidFill>
                  <a:schemeClr val="bg1"/>
                </a:solidFill>
              </a:rPr>
              <a:t>Affiliate Members</a:t>
            </a:r>
          </a:p>
        </p:txBody>
      </p:sp>
      <p:sp>
        <p:nvSpPr>
          <p:cNvPr id="9" name="Rectangle 8">
            <a:extLst>
              <a:ext uri="{FF2B5EF4-FFF2-40B4-BE49-F238E27FC236}">
                <a16:creationId xmlns:a16="http://schemas.microsoft.com/office/drawing/2014/main" id="{6C0B06A2-820B-F943-B159-73BC419C8317}"/>
              </a:ext>
            </a:extLst>
          </p:cNvPr>
          <p:cNvSpPr/>
          <p:nvPr/>
        </p:nvSpPr>
        <p:spPr>
          <a:xfrm>
            <a:off x="8016" y="-4023"/>
            <a:ext cx="12192000" cy="7365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1">
            <a:extLst>
              <a:ext uri="{FF2B5EF4-FFF2-40B4-BE49-F238E27FC236}">
                <a16:creationId xmlns:a16="http://schemas.microsoft.com/office/drawing/2014/main" id="{17CA099E-502F-F640-911C-CE71B3A5FC67}"/>
              </a:ext>
            </a:extLst>
          </p:cNvPr>
          <p:cNvSpPr txBox="1">
            <a:spLocks/>
          </p:cNvSpPr>
          <p:nvPr/>
        </p:nvSpPr>
        <p:spPr>
          <a:xfrm>
            <a:off x="3745339" y="17819"/>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solidFill>
                  <a:schemeClr val="bg1"/>
                </a:solidFill>
              </a:rPr>
              <a:t>Corporate Members</a:t>
            </a:r>
          </a:p>
        </p:txBody>
      </p:sp>
      <p:sp>
        <p:nvSpPr>
          <p:cNvPr id="11" name="Title 1">
            <a:extLst>
              <a:ext uri="{FF2B5EF4-FFF2-40B4-BE49-F238E27FC236}">
                <a16:creationId xmlns:a16="http://schemas.microsoft.com/office/drawing/2014/main" id="{0CDCE61E-13B3-0248-9E66-858F9CBFB9A2}"/>
              </a:ext>
            </a:extLst>
          </p:cNvPr>
          <p:cNvSpPr txBox="1">
            <a:spLocks/>
          </p:cNvSpPr>
          <p:nvPr/>
        </p:nvSpPr>
        <p:spPr>
          <a:xfrm>
            <a:off x="-2514528" y="-9984"/>
            <a:ext cx="11210925" cy="744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cap="none"/>
              <a:t>Patron Members</a:t>
            </a:r>
            <a:endParaRPr lang="en-US" sz="3200"/>
          </a:p>
        </p:txBody>
      </p:sp>
      <p:pic>
        <p:nvPicPr>
          <p:cNvPr id="3" name="Picture 2">
            <a:extLst>
              <a:ext uri="{FF2B5EF4-FFF2-40B4-BE49-F238E27FC236}">
                <a16:creationId xmlns:a16="http://schemas.microsoft.com/office/drawing/2014/main" id="{6B47160B-C64C-8B43-A6AA-C4C1A492B74F}"/>
              </a:ext>
            </a:extLst>
          </p:cNvPr>
          <p:cNvPicPr>
            <a:picLocks noChangeAspect="1"/>
          </p:cNvPicPr>
          <p:nvPr/>
        </p:nvPicPr>
        <p:blipFill>
          <a:blip r:embed="rId3"/>
          <a:stretch>
            <a:fillRect/>
          </a:stretch>
        </p:blipFill>
        <p:spPr>
          <a:xfrm>
            <a:off x="351602" y="886837"/>
            <a:ext cx="5509269" cy="2423671"/>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BA3D2F59-E3FA-E54D-AF90-1312C98CFCDB}"/>
              </a:ext>
            </a:extLst>
          </p:cNvPr>
          <p:cNvPicPr>
            <a:picLocks noChangeAspect="1"/>
          </p:cNvPicPr>
          <p:nvPr/>
        </p:nvPicPr>
        <p:blipFill>
          <a:blip r:embed="rId4"/>
          <a:stretch>
            <a:fillRect/>
          </a:stretch>
        </p:blipFill>
        <p:spPr>
          <a:xfrm>
            <a:off x="6563548" y="780742"/>
            <a:ext cx="5276850" cy="1317931"/>
          </a:xfrm>
          <a:prstGeom prst="rect">
            <a:avLst/>
          </a:prstGeom>
        </p:spPr>
      </p:pic>
      <p:pic>
        <p:nvPicPr>
          <p:cNvPr id="17" name="Picture 16">
            <a:extLst>
              <a:ext uri="{FF2B5EF4-FFF2-40B4-BE49-F238E27FC236}">
                <a16:creationId xmlns:a16="http://schemas.microsoft.com/office/drawing/2014/main" id="{C83DA79D-8CC8-9645-8D18-816F8D6B1082}"/>
              </a:ext>
            </a:extLst>
          </p:cNvPr>
          <p:cNvPicPr>
            <a:picLocks noChangeAspect="1"/>
          </p:cNvPicPr>
          <p:nvPr/>
        </p:nvPicPr>
        <p:blipFill>
          <a:blip r:embed="rId5"/>
          <a:stretch>
            <a:fillRect/>
          </a:stretch>
        </p:blipFill>
        <p:spPr>
          <a:xfrm>
            <a:off x="351602" y="4322551"/>
            <a:ext cx="5106223" cy="2390462"/>
          </a:xfrm>
          <a:prstGeom prst="rect">
            <a:avLst/>
          </a:prstGeom>
        </p:spPr>
      </p:pic>
      <p:pic>
        <p:nvPicPr>
          <p:cNvPr id="19" name="Picture 18">
            <a:extLst>
              <a:ext uri="{FF2B5EF4-FFF2-40B4-BE49-F238E27FC236}">
                <a16:creationId xmlns:a16="http://schemas.microsoft.com/office/drawing/2014/main" id="{A2DD03A3-8BC3-6445-B7D9-384A38624861}"/>
              </a:ext>
            </a:extLst>
          </p:cNvPr>
          <p:cNvPicPr>
            <a:picLocks noChangeAspect="1"/>
          </p:cNvPicPr>
          <p:nvPr/>
        </p:nvPicPr>
        <p:blipFill>
          <a:blip r:embed="rId6"/>
          <a:stretch>
            <a:fillRect/>
          </a:stretch>
        </p:blipFill>
        <p:spPr>
          <a:xfrm>
            <a:off x="6987412" y="4435423"/>
            <a:ext cx="1519237" cy="749068"/>
          </a:xfrm>
          <a:prstGeom prst="rect">
            <a:avLst/>
          </a:prstGeom>
        </p:spPr>
      </p:pic>
    </p:spTree>
    <p:extLst>
      <p:ext uri="{BB962C8B-B14F-4D97-AF65-F5344CB8AC3E}">
        <p14:creationId xmlns:p14="http://schemas.microsoft.com/office/powerpoint/2010/main" val="15380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B50C-5DFE-1043-A3E5-60B47A54DC4A}"/>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49221C22-B793-134A-9C88-753652E3D918}"/>
              </a:ext>
            </a:extLst>
          </p:cNvPr>
          <p:cNvSpPr>
            <a:spLocks noGrp="1"/>
          </p:cNvSpPr>
          <p:nvPr>
            <p:ph idx="1"/>
          </p:nvPr>
        </p:nvSpPr>
        <p:spPr/>
        <p:txBody>
          <a:bodyPr/>
          <a:lstStyle/>
          <a:p>
            <a:r>
              <a:rPr lang="en-US" dirty="0"/>
              <a:t>Brief Introduction</a:t>
            </a:r>
          </a:p>
          <a:p>
            <a:pPr marL="0" indent="0">
              <a:buNone/>
            </a:pPr>
            <a:endParaRPr lang="en-US" dirty="0"/>
          </a:p>
          <a:p>
            <a:r>
              <a:rPr lang="en-US" dirty="0"/>
              <a:t>Enabling Conditions</a:t>
            </a:r>
          </a:p>
          <a:p>
            <a:pPr marL="0" indent="0">
              <a:buNone/>
            </a:pPr>
            <a:endParaRPr lang="en-US" dirty="0"/>
          </a:p>
          <a:p>
            <a:r>
              <a:rPr lang="en-US" dirty="0"/>
              <a:t>Challenges/Opportunities</a:t>
            </a:r>
          </a:p>
          <a:p>
            <a:pPr marL="0" indent="0">
              <a:buNone/>
            </a:pPr>
            <a:endParaRPr lang="en-US" dirty="0"/>
          </a:p>
          <a:p>
            <a:r>
              <a:rPr lang="en-US" dirty="0"/>
              <a:t>The Way Forward</a:t>
            </a:r>
          </a:p>
          <a:p>
            <a:endParaRPr lang="en-US" dirty="0"/>
          </a:p>
        </p:txBody>
      </p:sp>
      <p:sp>
        <p:nvSpPr>
          <p:cNvPr id="4" name="Date Placeholder 3">
            <a:extLst>
              <a:ext uri="{FF2B5EF4-FFF2-40B4-BE49-F238E27FC236}">
                <a16:creationId xmlns:a16="http://schemas.microsoft.com/office/drawing/2014/main" id="{86A7E23B-99E7-434B-941E-BFAAE0E493F4}"/>
              </a:ext>
            </a:extLst>
          </p:cNvPr>
          <p:cNvSpPr>
            <a:spLocks noGrp="1"/>
          </p:cNvSpPr>
          <p:nvPr>
            <p:ph type="dt" sz="half" idx="10"/>
          </p:nvPr>
        </p:nvSpPr>
        <p:spPr/>
        <p:txBody>
          <a:bodyPr/>
          <a:lstStyle/>
          <a:p>
            <a:r>
              <a:rPr lang="en-US"/>
              <a:t>5/19/20</a:t>
            </a:r>
          </a:p>
        </p:txBody>
      </p:sp>
      <p:sp>
        <p:nvSpPr>
          <p:cNvPr id="5" name="Slide Number Placeholder 4">
            <a:extLst>
              <a:ext uri="{FF2B5EF4-FFF2-40B4-BE49-F238E27FC236}">
                <a16:creationId xmlns:a16="http://schemas.microsoft.com/office/drawing/2014/main" id="{9F8C6E0D-9779-6748-9C6A-830CB1030474}"/>
              </a:ext>
            </a:extLst>
          </p:cNvPr>
          <p:cNvSpPr>
            <a:spLocks noGrp="1"/>
          </p:cNvSpPr>
          <p:nvPr>
            <p:ph type="sldNum" sz="quarter" idx="12"/>
          </p:nvPr>
        </p:nvSpPr>
        <p:spPr/>
        <p:txBody>
          <a:bodyPr/>
          <a:lstStyle/>
          <a:p>
            <a:fld id="{CEE1B9B3-91C5-1E41-A39A-C2625EF47E93}" type="slidenum">
              <a:rPr lang="en-US" smtClean="0"/>
              <a:t>2</a:t>
            </a:fld>
            <a:endParaRPr lang="en-US" dirty="0"/>
          </a:p>
        </p:txBody>
      </p:sp>
    </p:spTree>
    <p:extLst>
      <p:ext uri="{BB962C8B-B14F-4D97-AF65-F5344CB8AC3E}">
        <p14:creationId xmlns:p14="http://schemas.microsoft.com/office/powerpoint/2010/main" val="28998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031A-766F-3941-ABA6-A5C5413049D4}"/>
              </a:ext>
            </a:extLst>
          </p:cNvPr>
          <p:cNvSpPr>
            <a:spLocks noGrp="1"/>
          </p:cNvSpPr>
          <p:nvPr>
            <p:ph type="title"/>
          </p:nvPr>
        </p:nvSpPr>
        <p:spPr>
          <a:xfrm>
            <a:off x="3542313" y="-148437"/>
            <a:ext cx="8042276" cy="1336956"/>
          </a:xfrm>
        </p:spPr>
        <p:txBody>
          <a:bodyPr>
            <a:normAutofit/>
          </a:bodyPr>
          <a:lstStyle/>
          <a:p>
            <a:r>
              <a:rPr lang="en-US" sz="3200" dirty="0"/>
              <a:t>69 Years in 69 Seconds</a:t>
            </a:r>
          </a:p>
        </p:txBody>
      </p:sp>
      <p:sp>
        <p:nvSpPr>
          <p:cNvPr id="3" name="Content Placeholder 2">
            <a:extLst>
              <a:ext uri="{FF2B5EF4-FFF2-40B4-BE49-F238E27FC236}">
                <a16:creationId xmlns:a16="http://schemas.microsoft.com/office/drawing/2014/main" id="{73EC4A0A-4C66-9746-A1E0-A02C7CBFFFDE}"/>
              </a:ext>
            </a:extLst>
          </p:cNvPr>
          <p:cNvSpPr>
            <a:spLocks noGrp="1"/>
          </p:cNvSpPr>
          <p:nvPr>
            <p:ph idx="1"/>
          </p:nvPr>
        </p:nvSpPr>
        <p:spPr>
          <a:xfrm>
            <a:off x="729890" y="1214199"/>
            <a:ext cx="10692615" cy="5522977"/>
          </a:xfrm>
        </p:spPr>
        <p:txBody>
          <a:bodyPr>
            <a:normAutofit/>
          </a:bodyPr>
          <a:lstStyle/>
          <a:p>
            <a:r>
              <a:rPr lang="en-US" sz="2000" dirty="0"/>
              <a:t>Born in Dalton, NY</a:t>
            </a:r>
          </a:p>
          <a:p>
            <a:pPr marL="917575" lvl="2" indent="-285750"/>
            <a:r>
              <a:rPr lang="en-US" sz="1600" dirty="0"/>
              <a:t>Near </a:t>
            </a:r>
            <a:r>
              <a:rPr lang="en-US" sz="1600" dirty="0" err="1"/>
              <a:t>Letchworth</a:t>
            </a:r>
            <a:r>
              <a:rPr lang="en-US" sz="1600" dirty="0"/>
              <a:t> State Park – “Grand Canyon of the East”</a:t>
            </a:r>
          </a:p>
          <a:p>
            <a:endParaRPr lang="en-US" sz="2000" dirty="0"/>
          </a:p>
          <a:p>
            <a:r>
              <a:rPr lang="en-US" sz="2000" b="1" dirty="0"/>
              <a:t>Education</a:t>
            </a:r>
          </a:p>
          <a:p>
            <a:pPr lvl="1"/>
            <a:r>
              <a:rPr lang="en-US" sz="1800" dirty="0"/>
              <a:t>B.S. Geology</a:t>
            </a:r>
          </a:p>
          <a:p>
            <a:pPr marL="349250" lvl="1" indent="0">
              <a:buNone/>
            </a:pPr>
            <a:endParaRPr lang="en-US" sz="1800" dirty="0"/>
          </a:p>
          <a:p>
            <a:pPr lvl="1"/>
            <a:r>
              <a:rPr lang="en-US" sz="1800" dirty="0"/>
              <a:t>M.S. Civil Engineering</a:t>
            </a:r>
          </a:p>
          <a:p>
            <a:pPr marL="349250" lvl="1" indent="0">
              <a:buNone/>
            </a:pPr>
            <a:endParaRPr lang="en-US" sz="1800" dirty="0"/>
          </a:p>
          <a:p>
            <a:pPr lvl="1"/>
            <a:r>
              <a:rPr lang="en-US" sz="1800" dirty="0"/>
              <a:t>M.S. Geography</a:t>
            </a:r>
          </a:p>
          <a:p>
            <a:pPr marL="349250" lvl="1" indent="0">
              <a:buNone/>
            </a:pPr>
            <a:endParaRPr lang="en-US" sz="1800" dirty="0"/>
          </a:p>
          <a:p>
            <a:r>
              <a:rPr lang="en-US" sz="2000" b="1" dirty="0"/>
              <a:t>Employment</a:t>
            </a:r>
          </a:p>
          <a:p>
            <a:pPr marL="349250" lvl="1" indent="0">
              <a:buNone/>
            </a:pPr>
            <a:endParaRPr lang="en-US" sz="1800" b="1" dirty="0"/>
          </a:p>
          <a:p>
            <a:pPr marL="349250" lvl="1" indent="0">
              <a:buNone/>
            </a:pPr>
            <a:endParaRPr lang="en-US" sz="1800" b="1" dirty="0"/>
          </a:p>
          <a:p>
            <a:pPr lvl="1"/>
            <a:endParaRPr lang="en-US" sz="1800" b="1" dirty="0"/>
          </a:p>
        </p:txBody>
      </p:sp>
      <p:pic>
        <p:nvPicPr>
          <p:cNvPr id="1028" name="Picture 4">
            <a:hlinkClick r:id="rId2"/>
            <a:extLst>
              <a:ext uri="{FF2B5EF4-FFF2-40B4-BE49-F238E27FC236}">
                <a16:creationId xmlns:a16="http://schemas.microsoft.com/office/drawing/2014/main" id="{B61CEFC0-4FFC-0748-9417-44535CCF3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60" y="5370374"/>
            <a:ext cx="1352873" cy="13537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
            <a:extLst>
              <a:ext uri="{FF2B5EF4-FFF2-40B4-BE49-F238E27FC236}">
                <a16:creationId xmlns:a16="http://schemas.microsoft.com/office/drawing/2014/main" id="{F92FBDFE-34BC-044B-900F-D9F550CE1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274638"/>
            <a:ext cx="76200" cy="63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D137F2D-4CF4-D349-8EED-2BC018C8BC4B}"/>
              </a:ext>
            </a:extLst>
          </p:cNvPr>
          <p:cNvSpPr txBox="1"/>
          <p:nvPr/>
        </p:nvSpPr>
        <p:spPr>
          <a:xfrm>
            <a:off x="4710114" y="3429000"/>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80C4DA53-1677-A947-8D8C-49C23BDC559C}"/>
              </a:ext>
            </a:extLst>
          </p:cNvPr>
          <p:cNvPicPr>
            <a:picLocks noChangeAspect="1"/>
          </p:cNvPicPr>
          <p:nvPr/>
        </p:nvPicPr>
        <p:blipFill>
          <a:blip r:embed="rId5"/>
          <a:stretch>
            <a:fillRect/>
          </a:stretch>
        </p:blipFill>
        <p:spPr>
          <a:xfrm>
            <a:off x="8785098" y="3047995"/>
            <a:ext cx="2628900" cy="2184400"/>
          </a:xfrm>
          <a:prstGeom prst="rect">
            <a:avLst/>
          </a:prstGeom>
        </p:spPr>
      </p:pic>
      <p:pic>
        <p:nvPicPr>
          <p:cNvPr id="7" name="Picture 6">
            <a:extLst>
              <a:ext uri="{FF2B5EF4-FFF2-40B4-BE49-F238E27FC236}">
                <a16:creationId xmlns:a16="http://schemas.microsoft.com/office/drawing/2014/main" id="{08854281-0281-5945-ACB2-93B32E10FCEE}"/>
              </a:ext>
            </a:extLst>
          </p:cNvPr>
          <p:cNvPicPr>
            <a:picLocks noChangeAspect="1"/>
          </p:cNvPicPr>
          <p:nvPr/>
        </p:nvPicPr>
        <p:blipFill>
          <a:blip r:embed="rId6"/>
          <a:stretch>
            <a:fillRect/>
          </a:stretch>
        </p:blipFill>
        <p:spPr>
          <a:xfrm>
            <a:off x="4710451" y="2254471"/>
            <a:ext cx="1776574" cy="903515"/>
          </a:xfrm>
          <a:prstGeom prst="rect">
            <a:avLst/>
          </a:prstGeom>
        </p:spPr>
      </p:pic>
      <p:pic>
        <p:nvPicPr>
          <p:cNvPr id="9" name="Picture 8">
            <a:extLst>
              <a:ext uri="{FF2B5EF4-FFF2-40B4-BE49-F238E27FC236}">
                <a16:creationId xmlns:a16="http://schemas.microsoft.com/office/drawing/2014/main" id="{84DCF73E-0A64-A94F-908D-3C34A6B5168E}"/>
              </a:ext>
            </a:extLst>
          </p:cNvPr>
          <p:cNvPicPr>
            <a:picLocks noChangeAspect="1"/>
          </p:cNvPicPr>
          <p:nvPr/>
        </p:nvPicPr>
        <p:blipFill>
          <a:blip r:embed="rId7"/>
          <a:stretch>
            <a:fillRect/>
          </a:stretch>
        </p:blipFill>
        <p:spPr>
          <a:xfrm>
            <a:off x="4616942" y="2887103"/>
            <a:ext cx="2377266" cy="1040054"/>
          </a:xfrm>
          <a:prstGeom prst="rect">
            <a:avLst/>
          </a:prstGeom>
        </p:spPr>
      </p:pic>
      <p:pic>
        <p:nvPicPr>
          <p:cNvPr id="13" name="Picture 12">
            <a:extLst>
              <a:ext uri="{FF2B5EF4-FFF2-40B4-BE49-F238E27FC236}">
                <a16:creationId xmlns:a16="http://schemas.microsoft.com/office/drawing/2014/main" id="{C65A5077-0218-D44A-A536-559FC63BC0C5}"/>
              </a:ext>
            </a:extLst>
          </p:cNvPr>
          <p:cNvPicPr>
            <a:picLocks noChangeAspect="1"/>
          </p:cNvPicPr>
          <p:nvPr/>
        </p:nvPicPr>
        <p:blipFill>
          <a:blip r:embed="rId8"/>
          <a:stretch>
            <a:fillRect/>
          </a:stretch>
        </p:blipFill>
        <p:spPr>
          <a:xfrm>
            <a:off x="4774679" y="3863964"/>
            <a:ext cx="1920143" cy="623803"/>
          </a:xfrm>
          <a:prstGeom prst="rect">
            <a:avLst/>
          </a:prstGeom>
        </p:spPr>
      </p:pic>
      <p:pic>
        <p:nvPicPr>
          <p:cNvPr id="19" name="Picture 18">
            <a:extLst>
              <a:ext uri="{FF2B5EF4-FFF2-40B4-BE49-F238E27FC236}">
                <a16:creationId xmlns:a16="http://schemas.microsoft.com/office/drawing/2014/main" id="{7677D8D4-0843-9C45-A732-95629B4DD94E}"/>
              </a:ext>
            </a:extLst>
          </p:cNvPr>
          <p:cNvPicPr>
            <a:picLocks noChangeAspect="1"/>
          </p:cNvPicPr>
          <p:nvPr/>
        </p:nvPicPr>
        <p:blipFill>
          <a:blip r:embed="rId9"/>
          <a:stretch>
            <a:fillRect/>
          </a:stretch>
        </p:blipFill>
        <p:spPr>
          <a:xfrm>
            <a:off x="4941838" y="5463198"/>
            <a:ext cx="4088739" cy="1318948"/>
          </a:xfrm>
          <a:prstGeom prst="rect">
            <a:avLst/>
          </a:prstGeom>
        </p:spPr>
      </p:pic>
      <p:pic>
        <p:nvPicPr>
          <p:cNvPr id="23" name="Picture 22">
            <a:extLst>
              <a:ext uri="{FF2B5EF4-FFF2-40B4-BE49-F238E27FC236}">
                <a16:creationId xmlns:a16="http://schemas.microsoft.com/office/drawing/2014/main" id="{BD4B1ED7-B9D0-DC4B-BF07-579E2B47BBC9}"/>
              </a:ext>
            </a:extLst>
          </p:cNvPr>
          <p:cNvPicPr>
            <a:picLocks noChangeAspect="1"/>
          </p:cNvPicPr>
          <p:nvPr/>
        </p:nvPicPr>
        <p:blipFill>
          <a:blip r:embed="rId10"/>
          <a:stretch>
            <a:fillRect/>
          </a:stretch>
        </p:blipFill>
        <p:spPr>
          <a:xfrm>
            <a:off x="2558927" y="5392434"/>
            <a:ext cx="2271006" cy="1318948"/>
          </a:xfrm>
          <a:prstGeom prst="rect">
            <a:avLst/>
          </a:prstGeom>
        </p:spPr>
      </p:pic>
      <p:pic>
        <p:nvPicPr>
          <p:cNvPr id="27" name="Picture 26">
            <a:extLst>
              <a:ext uri="{FF2B5EF4-FFF2-40B4-BE49-F238E27FC236}">
                <a16:creationId xmlns:a16="http://schemas.microsoft.com/office/drawing/2014/main" id="{40FB96BA-BDB7-824D-9C0C-686D612665A7}"/>
              </a:ext>
            </a:extLst>
          </p:cNvPr>
          <p:cNvPicPr>
            <a:picLocks noChangeAspect="1"/>
          </p:cNvPicPr>
          <p:nvPr/>
        </p:nvPicPr>
        <p:blipFill>
          <a:blip r:embed="rId11"/>
          <a:stretch>
            <a:fillRect/>
          </a:stretch>
        </p:blipFill>
        <p:spPr>
          <a:xfrm>
            <a:off x="9665046" y="1155644"/>
            <a:ext cx="1670957" cy="1670957"/>
          </a:xfrm>
          <a:prstGeom prst="rect">
            <a:avLst/>
          </a:prstGeom>
        </p:spPr>
      </p:pic>
      <p:pic>
        <p:nvPicPr>
          <p:cNvPr id="15" name="Picture 14" descr="A picture containing graphics, drawing&#10;&#10;Description automatically generated">
            <a:extLst>
              <a:ext uri="{FF2B5EF4-FFF2-40B4-BE49-F238E27FC236}">
                <a16:creationId xmlns:a16="http://schemas.microsoft.com/office/drawing/2014/main" id="{8905A105-F6C2-9443-9AC9-7BA4AFBC3658}"/>
              </a:ext>
            </a:extLst>
          </p:cNvPr>
          <p:cNvPicPr>
            <a:picLocks noChangeAspect="1"/>
          </p:cNvPicPr>
          <p:nvPr/>
        </p:nvPicPr>
        <p:blipFill rotWithShape="1">
          <a:blip r:embed="rId12">
            <a:extLst>
              <a:ext uri="{28A0092B-C50C-407E-A947-70E740481C1C}">
                <a14:useLocalDpi xmlns:a14="http://schemas.microsoft.com/office/drawing/2010/main" val="0"/>
              </a:ext>
            </a:extLst>
          </a:blip>
          <a:stretch/>
        </p:blipFill>
        <p:spPr>
          <a:xfrm>
            <a:off x="9352342" y="5712423"/>
            <a:ext cx="2109768" cy="983874"/>
          </a:xfrm>
          <a:prstGeom prst="rect">
            <a:avLst/>
          </a:prstGeom>
        </p:spPr>
      </p:pic>
      <p:sp>
        <p:nvSpPr>
          <p:cNvPr id="6" name="TextBox 5">
            <a:extLst>
              <a:ext uri="{FF2B5EF4-FFF2-40B4-BE49-F238E27FC236}">
                <a16:creationId xmlns:a16="http://schemas.microsoft.com/office/drawing/2014/main" id="{6D6C97B6-FAB7-5943-B135-7A3E18F618E3}"/>
              </a:ext>
            </a:extLst>
          </p:cNvPr>
          <p:cNvSpPr txBox="1"/>
          <p:nvPr/>
        </p:nvSpPr>
        <p:spPr>
          <a:xfrm>
            <a:off x="7809882" y="1049319"/>
            <a:ext cx="1635384" cy="2062103"/>
          </a:xfrm>
          <a:prstGeom prst="rect">
            <a:avLst/>
          </a:prstGeom>
          <a:noFill/>
        </p:spPr>
        <p:txBody>
          <a:bodyPr wrap="none" rtlCol="0">
            <a:spAutoFit/>
          </a:bodyPr>
          <a:lstStyle/>
          <a:p>
            <a:r>
              <a:rPr lang="en-US" sz="2000" b="1" dirty="0"/>
              <a:t>Boards</a:t>
            </a:r>
          </a:p>
          <a:p>
            <a:r>
              <a:rPr lang="en-US" dirty="0" err="1"/>
              <a:t>Eco.Seq.Trust</a:t>
            </a:r>
            <a:endParaRPr lang="en-US" dirty="0"/>
          </a:p>
          <a:p>
            <a:r>
              <a:rPr lang="en-US" dirty="0"/>
              <a:t>ICES</a:t>
            </a:r>
          </a:p>
          <a:p>
            <a:r>
              <a:rPr lang="en-US" dirty="0"/>
              <a:t>ISRSE</a:t>
            </a:r>
          </a:p>
          <a:p>
            <a:r>
              <a:rPr lang="en-US" dirty="0"/>
              <a:t>MELOA</a:t>
            </a:r>
          </a:p>
          <a:p>
            <a:r>
              <a:rPr lang="en-US" dirty="0"/>
              <a:t>SEDAC</a:t>
            </a:r>
          </a:p>
          <a:p>
            <a:r>
              <a:rPr lang="en-US" dirty="0"/>
              <a:t>START</a:t>
            </a:r>
          </a:p>
        </p:txBody>
      </p:sp>
      <p:sp>
        <p:nvSpPr>
          <p:cNvPr id="8" name="TextBox 7">
            <a:extLst>
              <a:ext uri="{FF2B5EF4-FFF2-40B4-BE49-F238E27FC236}">
                <a16:creationId xmlns:a16="http://schemas.microsoft.com/office/drawing/2014/main" id="{6F215E94-0EC9-E843-BE3F-DCABD4060C85}"/>
              </a:ext>
            </a:extLst>
          </p:cNvPr>
          <p:cNvSpPr txBox="1"/>
          <p:nvPr/>
        </p:nvSpPr>
        <p:spPr>
          <a:xfrm>
            <a:off x="7659982" y="3863964"/>
            <a:ext cx="989373" cy="400110"/>
          </a:xfrm>
          <a:prstGeom prst="rect">
            <a:avLst/>
          </a:prstGeom>
          <a:noFill/>
        </p:spPr>
        <p:txBody>
          <a:bodyPr wrap="none" rtlCol="0">
            <a:spAutoFit/>
          </a:bodyPr>
          <a:lstStyle/>
          <a:p>
            <a:r>
              <a:rPr lang="en-US" sz="2000" b="1" dirty="0"/>
              <a:t>Family</a:t>
            </a:r>
          </a:p>
        </p:txBody>
      </p:sp>
    </p:spTree>
    <p:extLst>
      <p:ext uri="{BB962C8B-B14F-4D97-AF65-F5344CB8AC3E}">
        <p14:creationId xmlns:p14="http://schemas.microsoft.com/office/powerpoint/2010/main" val="316298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BDCD5A-BDCD-DD4D-A48C-C2BC99874AAE}"/>
              </a:ext>
            </a:extLst>
          </p:cNvPr>
          <p:cNvSpPr>
            <a:spLocks noGrp="1"/>
          </p:cNvSpPr>
          <p:nvPr>
            <p:ph type="title"/>
          </p:nvPr>
        </p:nvSpPr>
        <p:spPr>
          <a:xfrm>
            <a:off x="594360" y="339117"/>
            <a:ext cx="11003280" cy="1619890"/>
          </a:xfrm>
        </p:spPr>
        <p:txBody>
          <a:bodyPr vert="horz" lIns="91440" tIns="45720" rIns="91440" bIns="45720" rtlCol="0" anchor="ctr">
            <a:normAutofit/>
          </a:bodyPr>
          <a:lstStyle/>
          <a:p>
            <a:r>
              <a:rPr lang="en-US" sz="4200" dirty="0"/>
              <a:t>Enabling Conditions:</a:t>
            </a:r>
            <a:endParaRPr lang="en-US" sz="4200" kern="1200" dirty="0">
              <a:latin typeface="+mj-lt"/>
            </a:endParaRPr>
          </a:p>
        </p:txBody>
      </p:sp>
      <p:graphicFrame>
        <p:nvGraphicFramePr>
          <p:cNvPr id="34" name="TextBox 1">
            <a:extLst>
              <a:ext uri="{FF2B5EF4-FFF2-40B4-BE49-F238E27FC236}">
                <a16:creationId xmlns:a16="http://schemas.microsoft.com/office/drawing/2014/main" id="{16C365DF-052E-C74D-A67F-889FD8330564}"/>
              </a:ext>
            </a:extLst>
          </p:cNvPr>
          <p:cNvGraphicFramePr>
            <a:graphicFrameLocks noGrp="1"/>
          </p:cNvGraphicFramePr>
          <p:nvPr>
            <p:ph sz="half" idx="1"/>
            <p:extLst>
              <p:ext uri="{D42A27DB-BD31-4B8C-83A1-F6EECF244321}">
                <p14:modId xmlns:p14="http://schemas.microsoft.com/office/powerpoint/2010/main" val="3849586745"/>
              </p:ext>
            </p:extLst>
          </p:nvPr>
        </p:nvGraphicFramePr>
        <p:xfrm>
          <a:off x="594360" y="463611"/>
          <a:ext cx="11000232" cy="449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5C0E3FC-5888-0445-8CDC-B2CCC3270D6F}"/>
              </a:ext>
            </a:extLst>
          </p:cNvPr>
          <p:cNvSpPr txBox="1"/>
          <p:nvPr/>
        </p:nvSpPr>
        <p:spPr>
          <a:xfrm>
            <a:off x="779490" y="5606321"/>
            <a:ext cx="3722494" cy="400110"/>
          </a:xfrm>
          <a:prstGeom prst="rect">
            <a:avLst/>
          </a:prstGeom>
          <a:noFill/>
        </p:spPr>
        <p:txBody>
          <a:bodyPr wrap="none" rtlCol="0">
            <a:spAutoFit/>
          </a:bodyPr>
          <a:lstStyle/>
          <a:p>
            <a:r>
              <a:rPr lang="en-US" sz="2000" b="1" dirty="0"/>
              <a:t>Linkages to Policy Mandates</a:t>
            </a:r>
          </a:p>
        </p:txBody>
      </p:sp>
      <p:pic>
        <p:nvPicPr>
          <p:cNvPr id="4" name="Picture 3">
            <a:extLst>
              <a:ext uri="{FF2B5EF4-FFF2-40B4-BE49-F238E27FC236}">
                <a16:creationId xmlns:a16="http://schemas.microsoft.com/office/drawing/2014/main" id="{D606B853-278F-544F-9B1A-B2C6985ADA2B}"/>
              </a:ext>
            </a:extLst>
          </p:cNvPr>
          <p:cNvPicPr>
            <a:picLocks noChangeAspect="1"/>
          </p:cNvPicPr>
          <p:nvPr/>
        </p:nvPicPr>
        <p:blipFill>
          <a:blip r:embed="rId7"/>
          <a:stretch>
            <a:fillRect/>
          </a:stretch>
        </p:blipFill>
        <p:spPr>
          <a:xfrm>
            <a:off x="4653649" y="5268328"/>
            <a:ext cx="1964135" cy="1250556"/>
          </a:xfrm>
          <a:prstGeom prst="rect">
            <a:avLst/>
          </a:prstGeom>
        </p:spPr>
      </p:pic>
      <p:pic>
        <p:nvPicPr>
          <p:cNvPr id="6" name="Picture 5">
            <a:extLst>
              <a:ext uri="{FF2B5EF4-FFF2-40B4-BE49-F238E27FC236}">
                <a16:creationId xmlns:a16="http://schemas.microsoft.com/office/drawing/2014/main" id="{7BC9CE3B-7F76-1B40-BBBC-86BD0EDF93B7}"/>
              </a:ext>
            </a:extLst>
          </p:cNvPr>
          <p:cNvPicPr>
            <a:picLocks noChangeAspect="1"/>
          </p:cNvPicPr>
          <p:nvPr/>
        </p:nvPicPr>
        <p:blipFill>
          <a:blip r:embed="rId8"/>
          <a:stretch>
            <a:fillRect/>
          </a:stretch>
        </p:blipFill>
        <p:spPr>
          <a:xfrm>
            <a:off x="6932013" y="5234685"/>
            <a:ext cx="1875834" cy="1250556"/>
          </a:xfrm>
          <a:prstGeom prst="rect">
            <a:avLst/>
          </a:prstGeom>
        </p:spPr>
      </p:pic>
      <p:pic>
        <p:nvPicPr>
          <p:cNvPr id="8" name="Picture 7">
            <a:extLst>
              <a:ext uri="{FF2B5EF4-FFF2-40B4-BE49-F238E27FC236}">
                <a16:creationId xmlns:a16="http://schemas.microsoft.com/office/drawing/2014/main" id="{B9213E0D-81F7-6D49-A47D-3EC0936796ED}"/>
              </a:ext>
            </a:extLst>
          </p:cNvPr>
          <p:cNvPicPr>
            <a:picLocks noChangeAspect="1"/>
          </p:cNvPicPr>
          <p:nvPr/>
        </p:nvPicPr>
        <p:blipFill>
          <a:blip r:embed="rId9"/>
          <a:stretch>
            <a:fillRect/>
          </a:stretch>
        </p:blipFill>
        <p:spPr>
          <a:xfrm>
            <a:off x="9214959" y="5242586"/>
            <a:ext cx="2379634" cy="1332595"/>
          </a:xfrm>
          <a:prstGeom prst="rect">
            <a:avLst/>
          </a:prstGeom>
        </p:spPr>
      </p:pic>
    </p:spTree>
    <p:extLst>
      <p:ext uri="{BB962C8B-B14F-4D97-AF65-F5344CB8AC3E}">
        <p14:creationId xmlns:p14="http://schemas.microsoft.com/office/powerpoint/2010/main" val="352332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0" y="-1"/>
            <a:ext cx="12192000" cy="6858001"/>
          </a:xfrm>
          <a:prstGeom prst="rect">
            <a:avLst/>
          </a:prstGeom>
          <a:noFill/>
          <a:ln>
            <a:noFill/>
          </a:ln>
        </p:spPr>
      </p:pic>
      <p:pic>
        <p:nvPicPr>
          <p:cNvPr id="252" name="Shape 252"/>
          <p:cNvPicPr preferRelativeResize="0"/>
          <p:nvPr/>
        </p:nvPicPr>
        <p:blipFill rotWithShape="1">
          <a:blip r:embed="rId4">
            <a:alphaModFix/>
          </a:blip>
          <a:srcRect/>
          <a:stretch/>
        </p:blipFill>
        <p:spPr>
          <a:xfrm>
            <a:off x="2380946" y="1660832"/>
            <a:ext cx="7330163" cy="4702312"/>
          </a:xfrm>
          <a:prstGeom prst="rect">
            <a:avLst/>
          </a:prstGeom>
          <a:noFill/>
          <a:ln>
            <a:noFill/>
          </a:ln>
        </p:spPr>
      </p:pic>
      <p:sp>
        <p:nvSpPr>
          <p:cNvPr id="253" name="Shape 253"/>
          <p:cNvSpPr/>
          <p:nvPr/>
        </p:nvSpPr>
        <p:spPr>
          <a:xfrm>
            <a:off x="1952051" y="565838"/>
            <a:ext cx="8636000" cy="509933"/>
          </a:xfrm>
          <a:prstGeom prst="rect">
            <a:avLst/>
          </a:prstGeom>
          <a:noFill/>
          <a:ln>
            <a:noFill/>
          </a:ln>
        </p:spPr>
        <p:txBody>
          <a:bodyPr wrap="square" lIns="35717" tIns="35717" rIns="35717" bIns="35717" anchor="ctr" anchorCtr="0">
            <a:noAutofit/>
          </a:bodyPr>
          <a:lstStyle/>
          <a:p>
            <a:pPr indent="-133941" algn="ctr">
              <a:buClr>
                <a:srgbClr val="1E4E5C"/>
              </a:buClr>
              <a:buSzPct val="100000"/>
            </a:pPr>
            <a:r>
              <a:rPr lang="en-US" sz="2800" b="1" dirty="0">
                <a:solidFill>
                  <a:srgbClr val="2F6274"/>
                </a:solidFill>
                <a:latin typeface="+mj-lt"/>
                <a:ea typeface="Avenir"/>
                <a:cs typeface="Avenir"/>
                <a:sym typeface="Avenir"/>
              </a:rPr>
              <a:t>MILLIONS OF LANDSAT SCENE DOWNLOADS</a:t>
            </a:r>
          </a:p>
        </p:txBody>
      </p:sp>
      <p:pic>
        <p:nvPicPr>
          <p:cNvPr id="254" name="Shape 254"/>
          <p:cNvPicPr preferRelativeResize="0"/>
          <p:nvPr/>
        </p:nvPicPr>
        <p:blipFill rotWithShape="1">
          <a:blip r:embed="rId5">
            <a:alphaModFix/>
          </a:blip>
          <a:srcRect/>
          <a:stretch/>
        </p:blipFill>
        <p:spPr>
          <a:xfrm>
            <a:off x="3264273" y="1921455"/>
            <a:ext cx="3300908" cy="2353981"/>
          </a:xfrm>
          <a:prstGeom prst="rect">
            <a:avLst/>
          </a:prstGeom>
          <a:noFill/>
          <a:ln>
            <a:noFill/>
          </a:ln>
        </p:spPr>
      </p:pic>
      <p:sp>
        <p:nvSpPr>
          <p:cNvPr id="2" name="TextBox 1">
            <a:extLst>
              <a:ext uri="{FF2B5EF4-FFF2-40B4-BE49-F238E27FC236}">
                <a16:creationId xmlns:a16="http://schemas.microsoft.com/office/drawing/2014/main" id="{C3C2DEE3-8A70-0A4C-B64C-18DF2E5D5CBC}"/>
              </a:ext>
            </a:extLst>
          </p:cNvPr>
          <p:cNvSpPr txBox="1"/>
          <p:nvPr/>
        </p:nvSpPr>
        <p:spPr>
          <a:xfrm>
            <a:off x="379099" y="1808337"/>
            <a:ext cx="1452642" cy="1077218"/>
          </a:xfrm>
          <a:prstGeom prst="rect">
            <a:avLst/>
          </a:prstGeom>
          <a:noFill/>
        </p:spPr>
        <p:txBody>
          <a:bodyPr wrap="none" rtlCol="0">
            <a:spAutoFit/>
          </a:bodyPr>
          <a:lstStyle/>
          <a:p>
            <a:r>
              <a:rPr lang="en-US" sz="3200" dirty="0"/>
              <a:t>Open </a:t>
            </a:r>
          </a:p>
          <a:p>
            <a:r>
              <a:rPr lang="en-US" sz="3200" dirty="0"/>
              <a:t>Data</a:t>
            </a:r>
          </a:p>
        </p:txBody>
      </p:sp>
    </p:spTree>
    <p:extLst>
      <p:ext uri="{BB962C8B-B14F-4D97-AF65-F5344CB8AC3E}">
        <p14:creationId xmlns:p14="http://schemas.microsoft.com/office/powerpoint/2010/main" val="7045713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0" y="-1"/>
            <a:ext cx="12192000" cy="6858001"/>
          </a:xfrm>
          <a:prstGeom prst="rect">
            <a:avLst/>
          </a:prstGeom>
          <a:noFill/>
          <a:ln>
            <a:noFill/>
          </a:ln>
        </p:spPr>
      </p:pic>
      <p:pic>
        <p:nvPicPr>
          <p:cNvPr id="261" name="Shape 261"/>
          <p:cNvPicPr preferRelativeResize="0"/>
          <p:nvPr/>
        </p:nvPicPr>
        <p:blipFill rotWithShape="1">
          <a:blip r:embed="rId4">
            <a:alphaModFix/>
          </a:blip>
          <a:srcRect/>
          <a:stretch/>
        </p:blipFill>
        <p:spPr>
          <a:xfrm>
            <a:off x="2380946" y="1723295"/>
            <a:ext cx="7330163" cy="4702312"/>
          </a:xfrm>
          <a:prstGeom prst="rect">
            <a:avLst/>
          </a:prstGeom>
          <a:noFill/>
          <a:ln>
            <a:noFill/>
          </a:ln>
        </p:spPr>
      </p:pic>
      <p:sp>
        <p:nvSpPr>
          <p:cNvPr id="262" name="Shape 262"/>
          <p:cNvSpPr/>
          <p:nvPr/>
        </p:nvSpPr>
        <p:spPr>
          <a:xfrm>
            <a:off x="1750099" y="628301"/>
            <a:ext cx="9000746" cy="437555"/>
          </a:xfrm>
          <a:prstGeom prst="rect">
            <a:avLst/>
          </a:prstGeom>
          <a:noFill/>
          <a:ln>
            <a:noFill/>
          </a:ln>
        </p:spPr>
        <p:txBody>
          <a:bodyPr wrap="square" lIns="35717" tIns="35717" rIns="35717" bIns="35717" anchor="ctr" anchorCtr="0">
            <a:noAutofit/>
          </a:bodyPr>
          <a:lstStyle/>
          <a:p>
            <a:pPr indent="-133941" algn="ctr">
              <a:buClr>
                <a:srgbClr val="1E4E5C"/>
              </a:buClr>
              <a:buSzPct val="100000"/>
            </a:pPr>
            <a:r>
              <a:rPr lang="en-US" sz="2800" b="1" dirty="0">
                <a:solidFill>
                  <a:srgbClr val="2F6274"/>
                </a:solidFill>
                <a:latin typeface="+mj-lt"/>
                <a:ea typeface="Avenir"/>
                <a:cs typeface="Avenir"/>
                <a:sym typeface="Avenir"/>
              </a:rPr>
              <a:t>BILLIONS OF ECONOMIC BENEFIT (USD)</a:t>
            </a:r>
          </a:p>
        </p:txBody>
      </p:sp>
      <p:pic>
        <p:nvPicPr>
          <p:cNvPr id="263" name="Shape 263"/>
          <p:cNvPicPr preferRelativeResize="0"/>
          <p:nvPr/>
        </p:nvPicPr>
        <p:blipFill rotWithShape="1">
          <a:blip r:embed="rId5">
            <a:alphaModFix/>
          </a:blip>
          <a:srcRect/>
          <a:stretch/>
        </p:blipFill>
        <p:spPr>
          <a:xfrm>
            <a:off x="2740054" y="1966924"/>
            <a:ext cx="3524061" cy="2849953"/>
          </a:xfrm>
          <a:prstGeom prst="rect">
            <a:avLst/>
          </a:prstGeom>
          <a:noFill/>
          <a:ln>
            <a:noFill/>
          </a:ln>
        </p:spPr>
      </p:pic>
      <p:sp>
        <p:nvSpPr>
          <p:cNvPr id="7" name="TextBox 6">
            <a:extLst>
              <a:ext uri="{FF2B5EF4-FFF2-40B4-BE49-F238E27FC236}">
                <a16:creationId xmlns:a16="http://schemas.microsoft.com/office/drawing/2014/main" id="{A020A634-DC38-D745-BCBD-CE1E70B72059}"/>
              </a:ext>
            </a:extLst>
          </p:cNvPr>
          <p:cNvSpPr txBox="1"/>
          <p:nvPr/>
        </p:nvSpPr>
        <p:spPr>
          <a:xfrm>
            <a:off x="387454" y="1812216"/>
            <a:ext cx="1452642" cy="1077218"/>
          </a:xfrm>
          <a:prstGeom prst="rect">
            <a:avLst/>
          </a:prstGeom>
          <a:noFill/>
        </p:spPr>
        <p:txBody>
          <a:bodyPr wrap="none" rtlCol="0">
            <a:spAutoFit/>
          </a:bodyPr>
          <a:lstStyle/>
          <a:p>
            <a:r>
              <a:rPr lang="en-US" sz="3200" dirty="0"/>
              <a:t>Open </a:t>
            </a:r>
          </a:p>
          <a:p>
            <a:r>
              <a:rPr lang="en-US" sz="3200" dirty="0"/>
              <a:t>Data</a:t>
            </a:r>
          </a:p>
        </p:txBody>
      </p:sp>
    </p:spTree>
    <p:extLst>
      <p:ext uri="{BB962C8B-B14F-4D97-AF65-F5344CB8AC3E}">
        <p14:creationId xmlns:p14="http://schemas.microsoft.com/office/powerpoint/2010/main" val="1352802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3314" y="0"/>
            <a:ext cx="9144000" cy="6858000"/>
          </a:xfrm>
          <a:prstGeom prst="rect">
            <a:avLst/>
          </a:prstGeom>
        </p:spPr>
      </p:pic>
      <p:sp>
        <p:nvSpPr>
          <p:cNvPr id="3" name="Content Placeholder 2"/>
          <p:cNvSpPr>
            <a:spLocks noGrp="1"/>
          </p:cNvSpPr>
          <p:nvPr>
            <p:ph idx="1"/>
          </p:nvPr>
        </p:nvSpPr>
        <p:spPr>
          <a:xfrm>
            <a:off x="-3852936" y="1604800"/>
            <a:ext cx="3096344" cy="4809743"/>
          </a:xfrm>
        </p:spPr>
        <p:txBody>
          <a:bodyPr>
            <a:normAutofit/>
          </a:bodyPr>
          <a:lstStyle/>
          <a:p>
            <a:pPr marL="285744" indent="-285744">
              <a:spcBef>
                <a:spcPts val="600"/>
              </a:spcBef>
            </a:pPr>
            <a:r>
              <a:rPr lang="en-AU" sz="1400" b="1" dirty="0">
                <a:solidFill>
                  <a:schemeClr val="bg1"/>
                </a:solidFill>
              </a:rPr>
              <a:t>27 Years </a:t>
            </a:r>
            <a:r>
              <a:rPr lang="en-AU" sz="1400" dirty="0">
                <a:solidFill>
                  <a:schemeClr val="bg1"/>
                </a:solidFill>
              </a:rPr>
              <a:t>of data</a:t>
            </a:r>
          </a:p>
          <a:p>
            <a:pPr marL="285744" indent="-285744">
              <a:spcBef>
                <a:spcPts val="600"/>
              </a:spcBef>
            </a:pPr>
            <a:r>
              <a:rPr lang="en-AU" sz="1400" b="1" dirty="0">
                <a:solidFill>
                  <a:schemeClr val="bg1"/>
                </a:solidFill>
              </a:rPr>
              <a:t>25m</a:t>
            </a:r>
            <a:r>
              <a:rPr lang="en-AU" sz="1400" dirty="0">
                <a:solidFill>
                  <a:schemeClr val="bg1"/>
                </a:solidFill>
              </a:rPr>
              <a:t> N </a:t>
            </a:r>
            <a:r>
              <a:rPr lang="en-AU" sz="1400" dirty="0" err="1">
                <a:solidFill>
                  <a:schemeClr val="bg1"/>
                </a:solidFill>
              </a:rPr>
              <a:t>ominal</a:t>
            </a:r>
            <a:r>
              <a:rPr lang="en-AU" sz="1400" dirty="0">
                <a:solidFill>
                  <a:schemeClr val="bg1"/>
                </a:solidFill>
              </a:rPr>
              <a:t> Pixel Resolution</a:t>
            </a:r>
          </a:p>
          <a:p>
            <a:pPr marL="285744" indent="-285744">
              <a:spcBef>
                <a:spcPts val="600"/>
              </a:spcBef>
            </a:pPr>
            <a:r>
              <a:rPr lang="en-AU" sz="1400" dirty="0">
                <a:solidFill>
                  <a:schemeClr val="bg1"/>
                </a:solidFill>
              </a:rPr>
              <a:t>Approx. 300 000 individual scenes in approx. 20 000 passes</a:t>
            </a:r>
          </a:p>
          <a:p>
            <a:pPr marL="285744" indent="-285744">
              <a:spcBef>
                <a:spcPts val="600"/>
              </a:spcBef>
            </a:pPr>
            <a:r>
              <a:rPr lang="en-AU" sz="1400" dirty="0">
                <a:solidFill>
                  <a:schemeClr val="bg1"/>
                </a:solidFill>
              </a:rPr>
              <a:t>Entire 27 years  of 1 312 087 ARG25 tiles =&gt; </a:t>
            </a:r>
            <a:r>
              <a:rPr lang="en-AU" sz="1400" b="1" dirty="0">
                <a:solidFill>
                  <a:schemeClr val="bg1"/>
                </a:solidFill>
              </a:rPr>
              <a:t>93x10</a:t>
            </a:r>
            <a:r>
              <a:rPr lang="en-AU" sz="1400" b="1" baseline="30000" dirty="0">
                <a:solidFill>
                  <a:schemeClr val="bg1"/>
                </a:solidFill>
              </a:rPr>
              <a:t>12</a:t>
            </a:r>
            <a:r>
              <a:rPr lang="en-AU" sz="1400" b="1" dirty="0">
                <a:solidFill>
                  <a:schemeClr val="bg1"/>
                </a:solidFill>
              </a:rPr>
              <a:t> pixels </a:t>
            </a:r>
            <a:r>
              <a:rPr lang="en-AU" sz="1400" dirty="0">
                <a:solidFill>
                  <a:schemeClr val="bg1"/>
                </a:solidFill>
              </a:rPr>
              <a:t>visited</a:t>
            </a:r>
          </a:p>
          <a:p>
            <a:pPr marL="285744" indent="-285744">
              <a:spcBef>
                <a:spcPts val="600"/>
              </a:spcBef>
            </a:pPr>
            <a:r>
              <a:rPr lang="en-AU" sz="1400" b="1" dirty="0">
                <a:solidFill>
                  <a:schemeClr val="bg1"/>
                </a:solidFill>
              </a:rPr>
              <a:t>0.75 PB </a:t>
            </a:r>
            <a:r>
              <a:rPr lang="en-AU" sz="1400" dirty="0">
                <a:solidFill>
                  <a:schemeClr val="bg1"/>
                </a:solidFill>
              </a:rPr>
              <a:t>of data</a:t>
            </a:r>
          </a:p>
          <a:p>
            <a:pPr marL="285744" indent="-285744">
              <a:spcBef>
                <a:spcPts val="600"/>
              </a:spcBef>
            </a:pPr>
            <a:r>
              <a:rPr lang="en-AU" sz="1400" b="1" dirty="0">
                <a:solidFill>
                  <a:schemeClr val="bg1"/>
                </a:solidFill>
              </a:rPr>
              <a:t>3 hrs</a:t>
            </a:r>
            <a:r>
              <a:rPr lang="en-AU" sz="1400" dirty="0">
                <a:solidFill>
                  <a:schemeClr val="bg1"/>
                </a:solidFill>
              </a:rPr>
              <a:t> at NCI</a:t>
            </a:r>
            <a:endParaRPr lang="en-AU" sz="1600" dirty="0">
              <a:solidFill>
                <a:schemeClr val="bg1"/>
              </a:solidFill>
            </a:endParaRPr>
          </a:p>
        </p:txBody>
      </p:sp>
      <p:sp>
        <p:nvSpPr>
          <p:cNvPr id="2" name="Title 1"/>
          <p:cNvSpPr>
            <a:spLocks noGrp="1"/>
          </p:cNvSpPr>
          <p:nvPr>
            <p:ph type="title"/>
          </p:nvPr>
        </p:nvSpPr>
        <p:spPr>
          <a:xfrm>
            <a:off x="3890443" y="356659"/>
            <a:ext cx="4392488" cy="1152128"/>
          </a:xfrm>
        </p:spPr>
        <p:txBody>
          <a:bodyPr>
            <a:normAutofit fontScale="90000"/>
          </a:bodyPr>
          <a:lstStyle/>
          <a:p>
            <a:r>
              <a:rPr lang="en-AU" dirty="0">
                <a:solidFill>
                  <a:schemeClr val="bg1"/>
                </a:solidFill>
              </a:rPr>
              <a:t>Continental Scale</a:t>
            </a:r>
            <a:br>
              <a:rPr lang="en-AU" dirty="0">
                <a:solidFill>
                  <a:schemeClr val="bg1"/>
                </a:solidFill>
              </a:rPr>
            </a:br>
            <a:r>
              <a:rPr lang="en-AU" sz="1800" dirty="0">
                <a:solidFill>
                  <a:schemeClr val="bg1"/>
                </a:solidFill>
              </a:rPr>
              <a:t>Water Observations from Space</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1143" y="1796821"/>
            <a:ext cx="3455687" cy="4128459"/>
          </a:xfrm>
          <a:prstGeom prst="rect">
            <a:avLst/>
          </a:prstGeom>
        </p:spPr>
      </p:pic>
      <p:sp>
        <p:nvSpPr>
          <p:cNvPr id="4" name="TextBox 3">
            <a:extLst>
              <a:ext uri="{FF2B5EF4-FFF2-40B4-BE49-F238E27FC236}">
                <a16:creationId xmlns:a16="http://schemas.microsoft.com/office/drawing/2014/main" id="{8AF71719-6FA0-7C49-BFFC-E0B1C2CA0298}"/>
              </a:ext>
            </a:extLst>
          </p:cNvPr>
          <p:cNvSpPr txBox="1"/>
          <p:nvPr/>
        </p:nvSpPr>
        <p:spPr>
          <a:xfrm>
            <a:off x="77499" y="2045783"/>
            <a:ext cx="2427268" cy="1569660"/>
          </a:xfrm>
          <a:prstGeom prst="rect">
            <a:avLst/>
          </a:prstGeom>
          <a:noFill/>
        </p:spPr>
        <p:txBody>
          <a:bodyPr wrap="none" rtlCol="0">
            <a:spAutoFit/>
          </a:bodyPr>
          <a:lstStyle/>
          <a:p>
            <a:r>
              <a:rPr lang="en-US" sz="3200" dirty="0"/>
              <a:t>Building </a:t>
            </a:r>
          </a:p>
          <a:p>
            <a:r>
              <a:rPr lang="en-US" sz="3200" dirty="0"/>
              <a:t>on what’s</a:t>
            </a:r>
          </a:p>
          <a:p>
            <a:r>
              <a:rPr lang="en-US" sz="3200" dirty="0"/>
              <a:t>been done</a:t>
            </a:r>
          </a:p>
        </p:txBody>
      </p:sp>
    </p:spTree>
    <p:extLst>
      <p:ext uri="{BB962C8B-B14F-4D97-AF65-F5344CB8AC3E}">
        <p14:creationId xmlns:p14="http://schemas.microsoft.com/office/powerpoint/2010/main" val="121528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C2B0-E302-0548-88DA-608132504739}"/>
              </a:ext>
            </a:extLst>
          </p:cNvPr>
          <p:cNvSpPr>
            <a:spLocks noGrp="1"/>
          </p:cNvSpPr>
          <p:nvPr>
            <p:ph type="title"/>
          </p:nvPr>
        </p:nvSpPr>
        <p:spPr>
          <a:xfrm>
            <a:off x="838200" y="551101"/>
            <a:ext cx="10515600" cy="1325563"/>
          </a:xfrm>
        </p:spPr>
        <p:txBody>
          <a:bodyPr>
            <a:normAutofit/>
          </a:bodyPr>
          <a:lstStyle/>
          <a:p>
            <a:r>
              <a:rPr lang="en-US" dirty="0"/>
              <a:t>Better Integration &amp; Coordination</a:t>
            </a:r>
            <a:br>
              <a:rPr lang="en-US" dirty="0"/>
            </a:br>
            <a:endParaRPr lang="en-US" dirty="0"/>
          </a:p>
        </p:txBody>
      </p:sp>
      <p:sp>
        <p:nvSpPr>
          <p:cNvPr id="3" name="Content Placeholder 2">
            <a:extLst>
              <a:ext uri="{FF2B5EF4-FFF2-40B4-BE49-F238E27FC236}">
                <a16:creationId xmlns:a16="http://schemas.microsoft.com/office/drawing/2014/main" id="{6F30187E-F6F0-194E-BFC0-CEFFE9BE7D96}"/>
              </a:ext>
            </a:extLst>
          </p:cNvPr>
          <p:cNvSpPr>
            <a:spLocks noGrp="1"/>
          </p:cNvSpPr>
          <p:nvPr>
            <p:ph idx="1"/>
          </p:nvPr>
        </p:nvSpPr>
        <p:spPr/>
        <p:txBody>
          <a:bodyPr/>
          <a:lstStyle/>
          <a:p>
            <a:r>
              <a:rPr lang="en-US" b="1" dirty="0"/>
              <a:t>Internally</a:t>
            </a:r>
            <a:r>
              <a:rPr lang="en-US" dirty="0"/>
              <a:t> -- within our respective organizations;</a:t>
            </a:r>
          </a:p>
          <a:p>
            <a:pPr marL="0" indent="0">
              <a:buNone/>
            </a:pPr>
            <a:endParaRPr lang="en-US" dirty="0"/>
          </a:p>
          <a:p>
            <a:r>
              <a:rPr lang="en-US" b="1" dirty="0"/>
              <a:t>Nationally</a:t>
            </a:r>
            <a:r>
              <a:rPr lang="en-US" dirty="0"/>
              <a:t> -- between and among our respective national entities;</a:t>
            </a:r>
          </a:p>
          <a:p>
            <a:endParaRPr lang="en-US" dirty="0"/>
          </a:p>
          <a:p>
            <a:r>
              <a:rPr lang="en-US" b="1" dirty="0"/>
              <a:t>Regionally</a:t>
            </a:r>
            <a:r>
              <a:rPr lang="en-US" dirty="0"/>
              <a:t> – e.g. continent-wide efforts, associations; and</a:t>
            </a:r>
          </a:p>
          <a:p>
            <a:endParaRPr lang="en-US" dirty="0"/>
          </a:p>
          <a:p>
            <a:r>
              <a:rPr lang="en-US" b="1" dirty="0"/>
              <a:t>Globally</a:t>
            </a:r>
            <a:r>
              <a:rPr lang="en-US" dirty="0"/>
              <a:t> – GEO for delivering the policy linkages referenced earlier (and others).</a:t>
            </a:r>
          </a:p>
          <a:p>
            <a:endParaRPr lang="en-US" dirty="0"/>
          </a:p>
        </p:txBody>
      </p:sp>
      <p:sp>
        <p:nvSpPr>
          <p:cNvPr id="4" name="Date Placeholder 3">
            <a:extLst>
              <a:ext uri="{FF2B5EF4-FFF2-40B4-BE49-F238E27FC236}">
                <a16:creationId xmlns:a16="http://schemas.microsoft.com/office/drawing/2014/main" id="{3782E2F4-A398-C349-A4AC-4FB00162AB6C}"/>
              </a:ext>
            </a:extLst>
          </p:cNvPr>
          <p:cNvSpPr>
            <a:spLocks noGrp="1"/>
          </p:cNvSpPr>
          <p:nvPr>
            <p:ph type="dt" sz="half" idx="10"/>
          </p:nvPr>
        </p:nvSpPr>
        <p:spPr/>
        <p:txBody>
          <a:bodyPr/>
          <a:lstStyle/>
          <a:p>
            <a:r>
              <a:rPr lang="en-US"/>
              <a:t>5/19/20</a:t>
            </a:r>
          </a:p>
        </p:txBody>
      </p:sp>
      <p:sp>
        <p:nvSpPr>
          <p:cNvPr id="5" name="Slide Number Placeholder 4">
            <a:extLst>
              <a:ext uri="{FF2B5EF4-FFF2-40B4-BE49-F238E27FC236}">
                <a16:creationId xmlns:a16="http://schemas.microsoft.com/office/drawing/2014/main" id="{7DD2D40D-9C70-004A-93BB-8B6F974B807E}"/>
              </a:ext>
            </a:extLst>
          </p:cNvPr>
          <p:cNvSpPr>
            <a:spLocks noGrp="1"/>
          </p:cNvSpPr>
          <p:nvPr>
            <p:ph type="sldNum" sz="quarter" idx="12"/>
          </p:nvPr>
        </p:nvSpPr>
        <p:spPr/>
        <p:txBody>
          <a:bodyPr/>
          <a:lstStyle/>
          <a:p>
            <a:fld id="{CEE1B9B3-91C5-1E41-A39A-C2625EF47E93}" type="slidenum">
              <a:rPr lang="en-US" smtClean="0"/>
              <a:t>8</a:t>
            </a:fld>
            <a:endParaRPr lang="en-US" dirty="0"/>
          </a:p>
        </p:txBody>
      </p:sp>
    </p:spTree>
    <p:extLst>
      <p:ext uri="{BB962C8B-B14F-4D97-AF65-F5344CB8AC3E}">
        <p14:creationId xmlns:p14="http://schemas.microsoft.com/office/powerpoint/2010/main" val="210285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B5F5-6537-9B40-BDE1-27C4662DEF2B}"/>
              </a:ext>
            </a:extLst>
          </p:cNvPr>
          <p:cNvSpPr>
            <a:spLocks noGrp="1"/>
          </p:cNvSpPr>
          <p:nvPr>
            <p:ph type="title"/>
          </p:nvPr>
        </p:nvSpPr>
        <p:spPr>
          <a:xfrm>
            <a:off x="838200" y="489109"/>
            <a:ext cx="10515600" cy="1325563"/>
          </a:xfrm>
        </p:spPr>
        <p:txBody>
          <a:bodyPr>
            <a:normAutofit/>
          </a:bodyPr>
          <a:lstStyle/>
          <a:p>
            <a:r>
              <a:rPr lang="en-US" dirty="0"/>
              <a:t>Hyper-Partnering</a:t>
            </a:r>
            <a:br>
              <a:rPr lang="en-US" dirty="0"/>
            </a:br>
            <a:endParaRPr lang="en-US" dirty="0"/>
          </a:p>
        </p:txBody>
      </p:sp>
      <p:sp>
        <p:nvSpPr>
          <p:cNvPr id="3" name="Content Placeholder 2">
            <a:extLst>
              <a:ext uri="{FF2B5EF4-FFF2-40B4-BE49-F238E27FC236}">
                <a16:creationId xmlns:a16="http://schemas.microsoft.com/office/drawing/2014/main" id="{5D142980-3E5C-D446-BDB2-58C47BE319AE}"/>
              </a:ext>
            </a:extLst>
          </p:cNvPr>
          <p:cNvSpPr>
            <a:spLocks noGrp="1"/>
          </p:cNvSpPr>
          <p:nvPr>
            <p:ph idx="1"/>
          </p:nvPr>
        </p:nvSpPr>
        <p:spPr/>
        <p:txBody>
          <a:bodyPr>
            <a:normAutofit fontScale="92500"/>
          </a:bodyPr>
          <a:lstStyle/>
          <a:p>
            <a:pPr>
              <a:lnSpc>
                <a:spcPct val="150000"/>
              </a:lnSpc>
            </a:pPr>
            <a:r>
              <a:rPr lang="en-US" dirty="0"/>
              <a:t>Other organizations working in the same trade space – GEO, START, UNITAR, UNOOSA, The World Bank, WMO, etc.;</a:t>
            </a:r>
          </a:p>
          <a:p>
            <a:endParaRPr lang="en-US" dirty="0"/>
          </a:p>
          <a:p>
            <a:r>
              <a:rPr lang="en-US" dirty="0"/>
              <a:t>Academia; </a:t>
            </a:r>
          </a:p>
          <a:p>
            <a:endParaRPr lang="en-US" dirty="0"/>
          </a:p>
          <a:p>
            <a:r>
              <a:rPr lang="en-US"/>
              <a:t>Not-for-Profits; and the</a:t>
            </a:r>
            <a:endParaRPr lang="en-US" dirty="0"/>
          </a:p>
          <a:p>
            <a:endParaRPr lang="en-US" dirty="0"/>
          </a:p>
          <a:p>
            <a:r>
              <a:rPr lang="en-US" dirty="0"/>
              <a:t>Private Sector.</a:t>
            </a:r>
          </a:p>
        </p:txBody>
      </p:sp>
      <p:sp>
        <p:nvSpPr>
          <p:cNvPr id="4" name="Date Placeholder 3">
            <a:extLst>
              <a:ext uri="{FF2B5EF4-FFF2-40B4-BE49-F238E27FC236}">
                <a16:creationId xmlns:a16="http://schemas.microsoft.com/office/drawing/2014/main" id="{8BA76446-FB6E-EE4E-B7B0-A4AB4119E8D5}"/>
              </a:ext>
            </a:extLst>
          </p:cNvPr>
          <p:cNvSpPr>
            <a:spLocks noGrp="1"/>
          </p:cNvSpPr>
          <p:nvPr>
            <p:ph type="dt" sz="half" idx="10"/>
          </p:nvPr>
        </p:nvSpPr>
        <p:spPr/>
        <p:txBody>
          <a:bodyPr/>
          <a:lstStyle/>
          <a:p>
            <a:r>
              <a:rPr lang="en-US"/>
              <a:t>5/19/20</a:t>
            </a:r>
          </a:p>
        </p:txBody>
      </p:sp>
      <p:sp>
        <p:nvSpPr>
          <p:cNvPr id="5" name="Slide Number Placeholder 4">
            <a:extLst>
              <a:ext uri="{FF2B5EF4-FFF2-40B4-BE49-F238E27FC236}">
                <a16:creationId xmlns:a16="http://schemas.microsoft.com/office/drawing/2014/main" id="{F4683421-F95E-344F-9FA6-634EC6E24AC2}"/>
              </a:ext>
            </a:extLst>
          </p:cNvPr>
          <p:cNvSpPr>
            <a:spLocks noGrp="1"/>
          </p:cNvSpPr>
          <p:nvPr>
            <p:ph type="sldNum" sz="quarter" idx="12"/>
          </p:nvPr>
        </p:nvSpPr>
        <p:spPr/>
        <p:txBody>
          <a:bodyPr/>
          <a:lstStyle/>
          <a:p>
            <a:fld id="{CEE1B9B3-91C5-1E41-A39A-C2625EF47E93}" type="slidenum">
              <a:rPr lang="en-US" smtClean="0"/>
              <a:t>9</a:t>
            </a:fld>
            <a:endParaRPr lang="en-US" dirty="0"/>
          </a:p>
        </p:txBody>
      </p:sp>
    </p:spTree>
    <p:extLst>
      <p:ext uri="{BB962C8B-B14F-4D97-AF65-F5344CB8AC3E}">
        <p14:creationId xmlns:p14="http://schemas.microsoft.com/office/powerpoint/2010/main" val="2257460606"/>
      </p:ext>
    </p:extLst>
  </p:cSld>
  <p:clrMapOvr>
    <a:masterClrMapping/>
  </p:clrMapOvr>
</p:sld>
</file>

<file path=ppt/theme/theme1.xml><?xml version="1.0" encoding="utf-8"?>
<a:theme xmlns:a="http://schemas.openxmlformats.org/drawingml/2006/main" name="Office Theme">
  <a:themeElements>
    <a:clrScheme name="WGIC">
      <a:dk1>
        <a:srgbClr val="000000"/>
      </a:dk1>
      <a:lt1>
        <a:srgbClr val="FEFFFF"/>
      </a:lt1>
      <a:dk2>
        <a:srgbClr val="035399"/>
      </a:dk2>
      <a:lt2>
        <a:srgbClr val="E7E6E6"/>
      </a:lt2>
      <a:accent1>
        <a:srgbClr val="204780"/>
      </a:accent1>
      <a:accent2>
        <a:srgbClr val="A32829"/>
      </a:accent2>
      <a:accent3>
        <a:srgbClr val="A5A5A5"/>
      </a:accent3>
      <a:accent4>
        <a:srgbClr val="D71E00"/>
      </a:accent4>
      <a:accent5>
        <a:srgbClr val="407AA9"/>
      </a:accent5>
      <a:accent6>
        <a:srgbClr val="F0E683"/>
      </a:accent6>
      <a:hlink>
        <a:srgbClr val="A32829"/>
      </a:hlink>
      <a:folHlink>
        <a:srgbClr val="2047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469</Words>
  <Application>Microsoft Macintosh PowerPoint</Application>
  <PresentationFormat>Widescreen</PresentationFormat>
  <Paragraphs>97</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Avenir Book</vt:lpstr>
      <vt:lpstr>Calibri</vt:lpstr>
      <vt:lpstr>Century Gothic</vt:lpstr>
      <vt:lpstr>Office Theme</vt:lpstr>
      <vt:lpstr>Supporting Decision Makers:  Challenges &amp; Opportunities  in Strengthening Skills in EO  Data Management,  Analysis, and Applications  around the World </vt:lpstr>
      <vt:lpstr>Overview</vt:lpstr>
      <vt:lpstr>69 Years in 69 Seconds</vt:lpstr>
      <vt:lpstr>Enabling Conditions:</vt:lpstr>
      <vt:lpstr>PowerPoint Presentation</vt:lpstr>
      <vt:lpstr>PowerPoint Presentation</vt:lpstr>
      <vt:lpstr>Continental Scale Water Observations from Space</vt:lpstr>
      <vt:lpstr>Better Integration &amp; Coordination </vt:lpstr>
      <vt:lpstr>Hyper-Partnering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Committee</dc:title>
  <dc:creator>Harsha Vardhan Madiraju</dc:creator>
  <cp:lastModifiedBy>Barbara Ryan</cp:lastModifiedBy>
  <cp:revision>35</cp:revision>
  <dcterms:created xsi:type="dcterms:W3CDTF">2020-05-04T05:39:59Z</dcterms:created>
  <dcterms:modified xsi:type="dcterms:W3CDTF">2021-02-28T13:17:10Z</dcterms:modified>
</cp:coreProperties>
</file>