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Helvetica Neue"/>
      <p:regular r:id="rId18"/>
      <p:bold r:id="rId19"/>
      <p:italic r:id="rId20"/>
      <p:boldItalic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6" roundtripDataSignature="AMtx7mi3AE8RK1EKdQ8wg9D8QZJzOJ+1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italic.fntdata"/><Relationship Id="rId22" Type="http://schemas.openxmlformats.org/officeDocument/2006/relationships/font" Target="fonts/OpenSans-regular.fntdata"/><Relationship Id="rId21" Type="http://schemas.openxmlformats.org/officeDocument/2006/relationships/font" Target="fonts/HelveticaNeue-boldItalic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HelveticaNeue-bold.fntdata"/><Relationship Id="rId18" Type="http://schemas.openxmlformats.org/officeDocument/2006/relationships/font" Target="fonts/HelveticaNeu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bc8975a8a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gbc8975a8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gbc8975a8ab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bc5bbddc4a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gbc5bbddc4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gbc5bbddc4a_0_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c252bed115_1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c252bed115_1_2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c252bed115_1_2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gc252bed115_1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gc252bed115_1_29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252bed115_1_2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c252bed115_1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" name="Google Shape;107;gc252bed115_1_25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c252bed115_1_2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c252bed115_1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gc252bed115_1_24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c252bed115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c252bed115_1_0:notes"/>
          <p:cNvSpPr/>
          <p:nvPr>
            <p:ph idx="2" type="sldImg"/>
          </p:nvPr>
        </p:nvSpPr>
        <p:spPr>
          <a:xfrm>
            <a:off x="693594" y="1143000"/>
            <a:ext cx="5470800" cy="308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c252bed115_1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c252bed115_1_7:notes"/>
          <p:cNvSpPr/>
          <p:nvPr>
            <p:ph idx="2" type="sldImg"/>
          </p:nvPr>
        </p:nvSpPr>
        <p:spPr>
          <a:xfrm>
            <a:off x="693594" y="1143000"/>
            <a:ext cx="5470800" cy="308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c252bed115_1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c252bed115_1_14:notes"/>
          <p:cNvSpPr/>
          <p:nvPr>
            <p:ph idx="2" type="sldImg"/>
          </p:nvPr>
        </p:nvSpPr>
        <p:spPr>
          <a:xfrm>
            <a:off x="693594" y="1143000"/>
            <a:ext cx="5470800" cy="308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252bed115_1_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c252bed115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gc252bed115_1_5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c252bed115_1_1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gc252bed115_1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gc252bed115_1_14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c252bed115_1_2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c252bed115_1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c252bed115_1_2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5"/>
          <p:cNvPicPr preferRelativeResize="0"/>
          <p:nvPr/>
        </p:nvPicPr>
        <p:blipFill rotWithShape="1">
          <a:blip r:embed="rId2">
            <a:alphaModFix/>
          </a:blip>
          <a:srcRect b="0" l="0" r="70665" t="0"/>
          <a:stretch/>
        </p:blipFill>
        <p:spPr>
          <a:xfrm>
            <a:off x="579057" y="1649"/>
            <a:ext cx="201174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5"/>
          <p:cNvPicPr preferRelativeResize="0"/>
          <p:nvPr/>
        </p:nvPicPr>
        <p:blipFill rotWithShape="1">
          <a:blip r:embed="rId2">
            <a:alphaModFix/>
          </a:blip>
          <a:srcRect b="0" l="0" r="70665" t="0"/>
          <a:stretch/>
        </p:blipFill>
        <p:spPr>
          <a:xfrm>
            <a:off x="0" y="0"/>
            <a:ext cx="201174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99716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009" y="23478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5"/>
          <p:cNvSpPr txBox="1"/>
          <p:nvPr/>
        </p:nvSpPr>
        <p:spPr>
          <a:xfrm>
            <a:off x="407281" y="4388917"/>
            <a:ext cx="3784869" cy="72334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CEOS WGCapD-10 Annual Meeting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1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Building a Vision for the Next Decade</a:t>
            </a: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1-4 March 2021 (virtual)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4"/>
          <p:cNvSpPr txBox="1"/>
          <p:nvPr>
            <p:ph type="title"/>
          </p:nvPr>
        </p:nvSpPr>
        <p:spPr>
          <a:xfrm>
            <a:off x="119575" y="3600450"/>
            <a:ext cx="8911883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b="1" sz="20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4"/>
          <p:cNvSpPr/>
          <p:nvPr>
            <p:ph idx="2" type="pic"/>
          </p:nvPr>
        </p:nvSpPr>
        <p:spPr>
          <a:xfrm>
            <a:off x="119575" y="970671"/>
            <a:ext cx="8911883" cy="25750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569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569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>
            <a:off x="119575" y="4025503"/>
            <a:ext cx="8911883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2569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2569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2569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2569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5"/>
          <p:cNvSpPr txBox="1"/>
          <p:nvPr>
            <p:ph type="title"/>
          </p:nvPr>
        </p:nvSpPr>
        <p:spPr>
          <a:xfrm>
            <a:off x="1610751" y="122549"/>
            <a:ext cx="6133513" cy="651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2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6"/>
          <p:cNvSpPr txBox="1"/>
          <p:nvPr>
            <p:ph type="title"/>
          </p:nvPr>
        </p:nvSpPr>
        <p:spPr>
          <a:xfrm rot="5400000">
            <a:off x="6012656" y="1721098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6"/>
          <p:cNvSpPr txBox="1"/>
          <p:nvPr>
            <p:ph idx="1" type="body"/>
          </p:nvPr>
        </p:nvSpPr>
        <p:spPr>
          <a:xfrm rot="5400000">
            <a:off x="1821656" y="-260102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2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2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252bed115_1_50"/>
          <p:cNvSpPr/>
          <p:nvPr>
            <p:ph idx="12" type="sldNum"/>
          </p:nvPr>
        </p:nvSpPr>
        <p:spPr>
          <a:xfrm>
            <a:off x="8763000" y="4972052"/>
            <a:ext cx="304800" cy="140400"/>
          </a:xfrm>
          <a:prstGeom prst="roundRect">
            <a:avLst>
              <a:gd fmla="val 16667" name="adj"/>
            </a:avLst>
          </a:prstGeom>
          <a:solidFill>
            <a:schemeClr val="lt1">
              <a:alpha val="48630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1" sz="800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1" sz="800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1" sz="800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1" sz="800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1" sz="800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1" sz="800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1" sz="800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1" sz="800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1" sz="800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gc252bed115_1_50"/>
          <p:cNvSpPr txBox="1"/>
          <p:nvPr>
            <p:ph idx="1" type="body"/>
          </p:nvPr>
        </p:nvSpPr>
        <p:spPr>
          <a:xfrm>
            <a:off x="124691" y="1052080"/>
            <a:ext cx="8884200" cy="3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2385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Courier New"/>
              <a:buChar char="o"/>
              <a:defRPr b="0" i="0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2385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Arial"/>
              <a:buChar char="▪"/>
              <a:defRPr b="0" i="0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238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gc252bed115_1_50"/>
          <p:cNvSpPr txBox="1"/>
          <p:nvPr>
            <p:ph idx="2" type="body"/>
          </p:nvPr>
        </p:nvSpPr>
        <p:spPr>
          <a:xfrm>
            <a:off x="2057400" y="228600"/>
            <a:ext cx="495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29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o"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▪"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 txBox="1"/>
          <p:nvPr>
            <p:ph type="title"/>
          </p:nvPr>
        </p:nvSpPr>
        <p:spPr>
          <a:xfrm>
            <a:off x="1610751" y="122549"/>
            <a:ext cx="6133513" cy="651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569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/>
          <p:nvPr>
            <p:ph idx="12" type="sldNum"/>
          </p:nvPr>
        </p:nvSpPr>
        <p:spPr>
          <a:xfrm>
            <a:off x="8763000" y="4972053"/>
            <a:ext cx="304800" cy="140464"/>
          </a:xfrm>
          <a:prstGeom prst="roundRect">
            <a:avLst>
              <a:gd fmla="val 16667" name="adj"/>
            </a:avLst>
          </a:prstGeom>
          <a:solidFill>
            <a:schemeClr val="lt1">
              <a:alpha val="47450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825"/>
              <a:buFont typeface="Helvetica Neue"/>
              <a:buNone/>
              <a:defRPr b="0" i="1" sz="825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825"/>
              <a:buFont typeface="Helvetica Neue"/>
              <a:buNone/>
              <a:defRPr b="0" i="1" sz="825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825"/>
              <a:buFont typeface="Helvetica Neue"/>
              <a:buNone/>
              <a:defRPr b="0" i="1" sz="825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825"/>
              <a:buFont typeface="Helvetica Neue"/>
              <a:buNone/>
              <a:defRPr b="0" i="1" sz="825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825"/>
              <a:buFont typeface="Helvetica Neue"/>
              <a:buNone/>
              <a:defRPr b="0" i="1" sz="825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825"/>
              <a:buFont typeface="Helvetica Neue"/>
              <a:buNone/>
              <a:defRPr b="0" i="1" sz="825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825"/>
              <a:buFont typeface="Helvetica Neue"/>
              <a:buNone/>
              <a:defRPr b="0" i="1" sz="825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825"/>
              <a:buFont typeface="Helvetica Neue"/>
              <a:buNone/>
              <a:defRPr b="0" i="1" sz="825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825"/>
              <a:buFont typeface="Helvetica Neue"/>
              <a:buNone/>
              <a:defRPr b="0" i="1" sz="825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16"/>
          <p:cNvSpPr txBox="1"/>
          <p:nvPr>
            <p:ph idx="1" type="body"/>
          </p:nvPr>
        </p:nvSpPr>
        <p:spPr>
          <a:xfrm>
            <a:off x="124691" y="1052080"/>
            <a:ext cx="8884227" cy="3826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b="0" i="0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b="0" i="0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b="0" i="0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16"/>
          <p:cNvSpPr txBox="1"/>
          <p:nvPr>
            <p:ph idx="2" type="body"/>
          </p:nvPr>
        </p:nvSpPr>
        <p:spPr>
          <a:xfrm>
            <a:off x="1665515" y="265415"/>
            <a:ext cx="49530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1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8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600"/>
              <a:buFont typeface="Arial"/>
              <a:buNone/>
              <a:defRPr b="1" sz="3600" cap="none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1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1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 txBox="1"/>
          <p:nvPr>
            <p:ph type="title"/>
          </p:nvPr>
        </p:nvSpPr>
        <p:spPr>
          <a:xfrm>
            <a:off x="1610751" y="122549"/>
            <a:ext cx="6133513" cy="651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" type="body"/>
          </p:nvPr>
        </p:nvSpPr>
        <p:spPr>
          <a:xfrm>
            <a:off x="457200" y="1047827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569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4" name="Google Shape;44;p19"/>
          <p:cNvSpPr txBox="1"/>
          <p:nvPr>
            <p:ph idx="2" type="body"/>
          </p:nvPr>
        </p:nvSpPr>
        <p:spPr>
          <a:xfrm>
            <a:off x="4648200" y="1047827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569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5" name="Google Shape;45;p1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/>
          <p:nvPr>
            <p:ph type="title"/>
          </p:nvPr>
        </p:nvSpPr>
        <p:spPr>
          <a:xfrm>
            <a:off x="1526345" y="142673"/>
            <a:ext cx="6330462" cy="616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  <a:defRPr b="1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20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2569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2569"/>
              </a:buClr>
              <a:buSzPts val="1400"/>
              <a:buChar char="»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2" name="Google Shape;52;p20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  <a:defRPr b="1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20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2569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2569"/>
              </a:buClr>
              <a:buSzPts val="1400"/>
              <a:buChar char="»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4" name="Google Shape;54;p2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2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1"/>
          <p:cNvSpPr txBox="1"/>
          <p:nvPr>
            <p:ph type="title"/>
          </p:nvPr>
        </p:nvSpPr>
        <p:spPr>
          <a:xfrm>
            <a:off x="1610751" y="122549"/>
            <a:ext cx="6133513" cy="651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2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3"/>
          <p:cNvSpPr txBox="1"/>
          <p:nvPr>
            <p:ph type="title"/>
          </p:nvPr>
        </p:nvSpPr>
        <p:spPr>
          <a:xfrm>
            <a:off x="457201" y="93630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b="1" sz="20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3"/>
          <p:cNvSpPr txBox="1"/>
          <p:nvPr>
            <p:ph idx="1" type="body"/>
          </p:nvPr>
        </p:nvSpPr>
        <p:spPr>
          <a:xfrm>
            <a:off x="3575050" y="936307"/>
            <a:ext cx="5111750" cy="3658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569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»"/>
              <a:defRPr sz="16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9" name="Google Shape;69;p23"/>
          <p:cNvSpPr txBox="1"/>
          <p:nvPr>
            <p:ph idx="2" type="body"/>
          </p:nvPr>
        </p:nvSpPr>
        <p:spPr>
          <a:xfrm>
            <a:off x="457201" y="1878037"/>
            <a:ext cx="3008313" cy="2716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2569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2569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2569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2569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0" name="Google Shape;70;p2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2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1"/>
            <a:ext cx="5122141" cy="91291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4"/>
          <p:cNvSpPr/>
          <p:nvPr/>
        </p:nvSpPr>
        <p:spPr>
          <a:xfrm>
            <a:off x="178471" y="40398"/>
            <a:ext cx="1200163" cy="90496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14"/>
          <p:cNvPicPr preferRelativeResize="0"/>
          <p:nvPr/>
        </p:nvPicPr>
        <p:blipFill rotWithShape="1">
          <a:blip r:embed="rId2">
            <a:alphaModFix/>
          </a:blip>
          <a:srcRect b="0" l="5385" r="0" t="0"/>
          <a:stretch/>
        </p:blipFill>
        <p:spPr>
          <a:xfrm>
            <a:off x="4297679" y="2"/>
            <a:ext cx="4846319" cy="91291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4"/>
          <p:cNvSpPr txBox="1"/>
          <p:nvPr>
            <p:ph type="title"/>
          </p:nvPr>
        </p:nvSpPr>
        <p:spPr>
          <a:xfrm>
            <a:off x="1610751" y="122549"/>
            <a:ext cx="6133513" cy="651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891" y="146302"/>
            <a:ext cx="941799" cy="37295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4"/>
          <p:cNvSpPr/>
          <p:nvPr/>
        </p:nvSpPr>
        <p:spPr>
          <a:xfrm>
            <a:off x="289891" y="4904185"/>
            <a:ext cx="3149600" cy="187285"/>
          </a:xfrm>
          <a:prstGeom prst="roundRect">
            <a:avLst>
              <a:gd fmla="val 16667" name="adj"/>
            </a:avLst>
          </a:prstGeom>
          <a:solidFill>
            <a:schemeClr val="lt1">
              <a:alpha val="47450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Helvetica Neue"/>
              <a:buNone/>
            </a:pPr>
            <a:r>
              <a:rPr b="0" i="1" lang="en-US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WGCapD-10 Annual Meeting March 1-4, 2021</a:t>
            </a:r>
            <a:endParaRPr b="0" i="1" sz="1100" u="none" cap="none" strike="noStrik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" name="Google Shape;19;p14"/>
          <p:cNvPicPr preferRelativeResize="0"/>
          <p:nvPr/>
        </p:nvPicPr>
        <p:blipFill rotWithShape="1">
          <a:blip r:embed="rId4">
            <a:alphaModFix/>
          </a:blip>
          <a:srcRect b="8485" l="50471" r="2076" t="11915"/>
          <a:stretch/>
        </p:blipFill>
        <p:spPr>
          <a:xfrm>
            <a:off x="299251" y="487118"/>
            <a:ext cx="958602" cy="35091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ceos.org/ourwork/workinggroups/wgcapd/" TargetMode="External"/><Relationship Id="rId4" Type="http://schemas.openxmlformats.org/officeDocument/2006/relationships/hyperlink" Target="mailto:nancy.d.searby@nasa.gov" TargetMode="External"/><Relationship Id="rId5" Type="http://schemas.openxmlformats.org/officeDocument/2006/relationships/hyperlink" Target="https://urldefense.proofpoint.com/v2/url?u=http-3A__vnsc.org.vn&amp;d=DwMFaQ&amp;c=ApwzowJNAKKw3xye91w7BE1XMRKi2LN9kiMk5Csz9Zk&amp;r=pVdHP-sSkt367VY3RLLVSU8oSkE-CyUumETb6_vNOkk&amp;m=GYUGw7oVWyF6LCiVo5M8zMrJF7TVyEr401ZIxmeW_sQ&amp;s=YE7P4add0qBSKdSbi3qI1SLytuDd0m_5-sTUjbfhQ1M&amp;e=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13.png"/><Relationship Id="rId6" Type="http://schemas.openxmlformats.org/officeDocument/2006/relationships/image" Target="../media/image9.jpg"/><Relationship Id="rId7" Type="http://schemas.openxmlformats.org/officeDocument/2006/relationships/image" Target="../media/image7.jpg"/><Relationship Id="rId8" Type="http://schemas.openxmlformats.org/officeDocument/2006/relationships/hyperlink" Target="https://training.ceos.org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Relationship Id="rId6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bc8975a8ab_0_0"/>
          <p:cNvSpPr txBox="1"/>
          <p:nvPr/>
        </p:nvSpPr>
        <p:spPr>
          <a:xfrm>
            <a:off x="3120829" y="549870"/>
            <a:ext cx="3083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WGCapD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bc8975a8ab_0_0"/>
          <p:cNvSpPr txBox="1"/>
          <p:nvPr/>
        </p:nvSpPr>
        <p:spPr>
          <a:xfrm>
            <a:off x="3075235" y="362786"/>
            <a:ext cx="2510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-US" sz="1600" u="none" cap="none" strike="noStrike">
                <a:solidFill>
                  <a:srgbClr val="5ECEE8"/>
                </a:solidFill>
                <a:latin typeface="Arial"/>
                <a:ea typeface="Arial"/>
                <a:cs typeface="Arial"/>
                <a:sym typeface="Arial"/>
              </a:rPr>
              <a:t>Celebrating 10 years of…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bc8975a8ab_0_0"/>
          <p:cNvSpPr txBox="1"/>
          <p:nvPr/>
        </p:nvSpPr>
        <p:spPr>
          <a:xfrm>
            <a:off x="405025" y="2008650"/>
            <a:ext cx="6448200" cy="11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WGCapD-10 </a:t>
            </a:r>
            <a:r>
              <a:rPr b="1" lang="en-US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Regional Exchange: AFRICA</a:t>
            </a:r>
            <a:endParaRPr b="1"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Session moderator</a:t>
            </a:r>
            <a:r>
              <a:rPr lang="en-US" sz="2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endParaRPr sz="2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Dan Matsapola, South African National Space Agency</a:t>
            </a:r>
            <a:endParaRPr sz="2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bc5bbddc4a_0_1"/>
          <p:cNvSpPr txBox="1"/>
          <p:nvPr>
            <p:ph type="title"/>
          </p:nvPr>
        </p:nvSpPr>
        <p:spPr>
          <a:xfrm>
            <a:off x="1610751" y="122549"/>
            <a:ext cx="61335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Today’s discussion: aims of </a:t>
            </a:r>
            <a:r>
              <a:rPr lang="en-US"/>
              <a:t>WGCapD-10 focus on floods</a:t>
            </a:r>
            <a:endParaRPr/>
          </a:p>
        </p:txBody>
      </p:sp>
      <p:sp>
        <p:nvSpPr>
          <p:cNvPr id="187" name="Google Shape;187;gbc5bbddc4a_0_1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Gathering information on ongoing flood-specific capacity building efforts, including frameworks, leading models/tools/approaches  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Identifying gaps and opportunities that WGCapD might help address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Strategizing on improved cooperation and coordination across groups providing capacity building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Brainstorming next steps for WGCapD</a:t>
            </a:r>
            <a:endParaRPr sz="2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c252bed115_1_299"/>
          <p:cNvSpPr txBox="1"/>
          <p:nvPr>
            <p:ph type="title"/>
          </p:nvPr>
        </p:nvSpPr>
        <p:spPr>
          <a:xfrm>
            <a:off x="1610751" y="122549"/>
            <a:ext cx="61335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/>
              <a:t>Using Padlet</a:t>
            </a:r>
            <a:endParaRPr/>
          </a:p>
        </p:txBody>
      </p:sp>
      <p:sp>
        <p:nvSpPr>
          <p:cNvPr id="193" name="Google Shape;193;gc252bed115_1_299"/>
          <p:cNvSpPr txBox="1"/>
          <p:nvPr>
            <p:ph idx="1" type="body"/>
          </p:nvPr>
        </p:nvSpPr>
        <p:spPr>
          <a:xfrm>
            <a:off x="74000" y="1099300"/>
            <a:ext cx="3648600" cy="37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862" lvl="0" marL="274320" rtl="0" algn="l">
              <a:lnSpc>
                <a:spcPct val="128000"/>
              </a:lnSpc>
              <a:spcBef>
                <a:spcPts val="200"/>
              </a:spcBef>
              <a:spcAft>
                <a:spcPts val="0"/>
              </a:spcAft>
              <a:buSzPts val="1100"/>
              <a:buChar char="•"/>
            </a:pPr>
            <a:r>
              <a:rPr lang="en-US" sz="1100"/>
              <a:t>Find the padlet link in the agenda or in the chat.</a:t>
            </a:r>
            <a:endParaRPr sz="1100"/>
          </a:p>
          <a:p>
            <a:pPr indent="-165862" lvl="0" marL="274320" rtl="0" algn="l">
              <a:lnSpc>
                <a:spcPct val="128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</a:pPr>
            <a:r>
              <a:rPr lang="en-US" sz="1100"/>
              <a:t>If you want your name to appear with comments, please sign in.</a:t>
            </a:r>
            <a:endParaRPr sz="1100"/>
          </a:p>
          <a:p>
            <a:pPr indent="-165862" lvl="0" marL="274320" rtl="0" algn="l">
              <a:lnSpc>
                <a:spcPct val="128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</a:pPr>
            <a:r>
              <a:rPr lang="en-US" sz="1100"/>
              <a:t>The page is divided into columns. Each column represents a discussion topic.</a:t>
            </a:r>
            <a:endParaRPr sz="1100"/>
          </a:p>
          <a:p>
            <a:pPr indent="-165862" lvl="0" marL="274320" rtl="0" algn="l">
              <a:lnSpc>
                <a:spcPct val="128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</a:pPr>
            <a:r>
              <a:rPr lang="en-US" sz="1100"/>
              <a:t>To add a comment, click on the arrow at the bottom of corresponding column.  </a:t>
            </a:r>
            <a:endParaRPr sz="1100"/>
          </a:p>
          <a:p>
            <a:pPr indent="-165862" lvl="0" marL="274320" rtl="0" algn="l">
              <a:lnSpc>
                <a:spcPct val="128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</a:pPr>
            <a:r>
              <a:rPr lang="en-US" sz="1100"/>
              <a:t>Add a comment to any column at any time – you do not have to wait for the discussion.</a:t>
            </a:r>
            <a:endParaRPr sz="1100"/>
          </a:p>
          <a:p>
            <a:pPr indent="-165862" lvl="0" marL="274320" rtl="0" algn="l">
              <a:lnSpc>
                <a:spcPct val="128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</a:pPr>
            <a:r>
              <a:rPr lang="en-US" sz="1100"/>
              <a:t>You can add a title and a comment. Click anywhere else on the screen to post the comment.</a:t>
            </a:r>
            <a:endParaRPr sz="1100"/>
          </a:p>
          <a:p>
            <a:pPr indent="-165862" lvl="0" marL="274320" rtl="0" algn="l">
              <a:lnSpc>
                <a:spcPct val="128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</a:pPr>
            <a:r>
              <a:rPr lang="en-US" sz="1100"/>
              <a:t>If you like someone else’s comment, hit the</a:t>
            </a:r>
            <a:endParaRPr sz="1100"/>
          </a:p>
          <a:p>
            <a:pPr indent="-165862" lvl="0" marL="274320" rtl="0" algn="l">
              <a:lnSpc>
                <a:spcPct val="128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</a:pPr>
            <a:r>
              <a:rPr lang="en-US" sz="1100"/>
              <a:t>After posting a comment, click on the dots on the top right corner to edit, delete and change the color of the note. </a:t>
            </a:r>
            <a:endParaRPr sz="1100"/>
          </a:p>
        </p:txBody>
      </p:sp>
      <p:sp>
        <p:nvSpPr>
          <p:cNvPr id="194" name="Google Shape;194;gc252bed115_1_299"/>
          <p:cNvSpPr/>
          <p:nvPr/>
        </p:nvSpPr>
        <p:spPr>
          <a:xfrm>
            <a:off x="3180333" y="3813624"/>
            <a:ext cx="195000" cy="154500"/>
          </a:xfrm>
          <a:prstGeom prst="heart">
            <a:avLst/>
          </a:prstGeom>
          <a:solidFill>
            <a:srgbClr val="FF0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gc252bed115_1_2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1900" y="1159809"/>
            <a:ext cx="5362015" cy="3701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c252bed115_1_293"/>
          <p:cNvSpPr txBox="1"/>
          <p:nvPr>
            <p:ph type="title"/>
          </p:nvPr>
        </p:nvSpPr>
        <p:spPr>
          <a:xfrm>
            <a:off x="1610751" y="122549"/>
            <a:ext cx="61335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Today’s discussion: key questions</a:t>
            </a:r>
            <a:endParaRPr/>
          </a:p>
        </p:txBody>
      </p:sp>
      <p:sp>
        <p:nvSpPr>
          <p:cNvPr id="202" name="Google Shape;202;gc252bed115_1_293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In your current activities, w</a:t>
            </a:r>
            <a:r>
              <a:rPr lang="en-US"/>
              <a:t>hat flood regimes (physical and temporal) do you focus on, and why?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What major gaps or needs do you see?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What models, tools, processes and datasets are you using?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What collaboration opportunities do you see?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What success stories, lessons and/or best practices have emerged from your work?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252bed115_1_254"/>
          <p:cNvSpPr txBox="1"/>
          <p:nvPr>
            <p:ph type="title"/>
          </p:nvPr>
        </p:nvSpPr>
        <p:spPr>
          <a:xfrm>
            <a:off x="1610751" y="122549"/>
            <a:ext cx="61335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G</a:t>
            </a:r>
            <a:r>
              <a:rPr lang="en-US"/>
              <a:t>oals for this session</a:t>
            </a:r>
            <a:endParaRPr/>
          </a:p>
        </p:txBody>
      </p:sp>
      <p:sp>
        <p:nvSpPr>
          <p:cNvPr id="110" name="Google Shape;110;gc252bed115_1_254"/>
          <p:cNvSpPr txBox="1"/>
          <p:nvPr>
            <p:ph idx="1" type="body"/>
          </p:nvPr>
        </p:nvSpPr>
        <p:spPr>
          <a:xfrm>
            <a:off x="249975" y="1192750"/>
            <a:ext cx="3235800" cy="36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6957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Share </a:t>
            </a:r>
            <a:r>
              <a:rPr lang="en-US"/>
              <a:t>information</a:t>
            </a:r>
            <a:r>
              <a:rPr lang="en-US"/>
              <a:t> on WGCapD and its priorities</a:t>
            </a:r>
            <a:endParaRPr/>
          </a:p>
          <a:p>
            <a:pPr indent="-36957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Explore experience in the region on capacity building efforts related to flood resilience </a:t>
            </a:r>
            <a:endParaRPr/>
          </a:p>
          <a:p>
            <a:pPr indent="-36957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Identify practical next steps for WGCapD regarding flood resilience</a:t>
            </a:r>
            <a:endParaRPr/>
          </a:p>
        </p:txBody>
      </p:sp>
      <p:pic>
        <p:nvPicPr>
          <p:cNvPr id="111" name="Google Shape;111;gc252bed115_1_254"/>
          <p:cNvPicPr preferRelativeResize="0"/>
          <p:nvPr/>
        </p:nvPicPr>
        <p:blipFill rotWithShape="1">
          <a:blip r:embed="rId3">
            <a:alphaModFix/>
          </a:blip>
          <a:srcRect b="0" l="5524" r="5515" t="0"/>
          <a:stretch/>
        </p:blipFill>
        <p:spPr>
          <a:xfrm>
            <a:off x="3552350" y="912750"/>
            <a:ext cx="5591650" cy="419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252bed115_1_241"/>
          <p:cNvSpPr txBox="1"/>
          <p:nvPr/>
        </p:nvSpPr>
        <p:spPr>
          <a:xfrm>
            <a:off x="3120829" y="549870"/>
            <a:ext cx="3083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WGCapD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c252bed115_1_241"/>
          <p:cNvSpPr txBox="1"/>
          <p:nvPr/>
        </p:nvSpPr>
        <p:spPr>
          <a:xfrm>
            <a:off x="3075235" y="362786"/>
            <a:ext cx="2510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-US" sz="1600" u="none" cap="none" strike="noStrike">
                <a:solidFill>
                  <a:srgbClr val="5ECEE8"/>
                </a:solidFill>
                <a:latin typeface="Arial"/>
                <a:ea typeface="Arial"/>
                <a:cs typeface="Arial"/>
                <a:sym typeface="Arial"/>
              </a:rPr>
              <a:t>Celebrating 10 years of…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c252bed115_1_241"/>
          <p:cNvSpPr txBox="1"/>
          <p:nvPr/>
        </p:nvSpPr>
        <p:spPr>
          <a:xfrm>
            <a:off x="382794" y="1641573"/>
            <a:ext cx="5736300" cy="111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FFFF"/>
                </a:solidFill>
              </a:rPr>
              <a:t>WGCapD background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c252bed115_1_241"/>
          <p:cNvSpPr txBox="1"/>
          <p:nvPr/>
        </p:nvSpPr>
        <p:spPr>
          <a:xfrm>
            <a:off x="382800" y="2802625"/>
            <a:ext cx="5630400" cy="13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Regional Exchange: AFRICA</a:t>
            </a:r>
            <a:endParaRPr b="1" i="0" sz="1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Presenter: Yasha Moz, WGCapD Secretariat</a:t>
            </a:r>
            <a:br>
              <a:rPr b="0" i="0" lang="en-US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b="0" i="0" sz="1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252bed115_1_0"/>
          <p:cNvSpPr txBox="1"/>
          <p:nvPr>
            <p:ph idx="2" type="body"/>
          </p:nvPr>
        </p:nvSpPr>
        <p:spPr>
          <a:xfrm>
            <a:off x="1639491" y="228599"/>
            <a:ext cx="6258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US" sz="3000"/>
              <a:t>First off, w</a:t>
            </a:r>
            <a:r>
              <a:rPr lang="en-US" sz="3000"/>
              <a:t>hat is CEOS?</a:t>
            </a:r>
            <a:endParaRPr/>
          </a:p>
        </p:txBody>
      </p:sp>
      <p:sp>
        <p:nvSpPr>
          <p:cNvPr id="126" name="Google Shape;126;gc252bed115_1_0"/>
          <p:cNvSpPr txBox="1"/>
          <p:nvPr>
            <p:ph idx="4294967295" type="sldNum"/>
          </p:nvPr>
        </p:nvSpPr>
        <p:spPr>
          <a:xfrm>
            <a:off x="7239000" y="4910138"/>
            <a:ext cx="19050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400"/>
              <a:buFont typeface="Calibri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25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c252bed115_1_0"/>
          <p:cNvSpPr txBox="1"/>
          <p:nvPr/>
        </p:nvSpPr>
        <p:spPr>
          <a:xfrm>
            <a:off x="4864441" y="1403206"/>
            <a:ext cx="3964200" cy="3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765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Established in 1984</a:t>
            </a:r>
            <a:endParaRPr sz="1100"/>
          </a:p>
          <a:p>
            <a:pPr indent="-247650" lvl="0" marL="254000" marR="0" rtl="0" algn="l">
              <a:spcBef>
                <a:spcPts val="9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</a:t>
            </a:r>
            <a:r>
              <a:rPr lang="en-US" sz="15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b="0" i="0" lang="en-US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agencies operating 17</a:t>
            </a:r>
            <a:r>
              <a:rPr lang="en-US" sz="15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b="0" i="0" lang="en-US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satellites</a:t>
            </a:r>
            <a:endParaRPr sz="1100"/>
          </a:p>
          <a:p>
            <a:pPr indent="-247650" lvl="0" marL="254000" marR="0" rtl="0" algn="l">
              <a:spcBef>
                <a:spcPts val="9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Coordinates and harmonizes EO to make it easier for the user community to access and use data</a:t>
            </a:r>
            <a:endParaRPr sz="1100"/>
          </a:p>
          <a:p>
            <a:pPr indent="-247650" lvl="0" marL="254000" marR="0" rtl="0" algn="l">
              <a:spcBef>
                <a:spcPts val="9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Focused on validated requirements levied by external organizations</a:t>
            </a:r>
            <a:endParaRPr sz="1100"/>
          </a:p>
          <a:p>
            <a:pPr indent="-247650" lvl="0" marL="254000" marR="0" rtl="0" algn="l">
              <a:spcBef>
                <a:spcPts val="9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Works closely with other satellite coordinating bodies (e.g. the Coordination Group for Meteorological Satellites, CGMS)</a:t>
            </a:r>
            <a:endParaRPr sz="1100"/>
          </a:p>
        </p:txBody>
      </p:sp>
      <p:sp>
        <p:nvSpPr>
          <p:cNvPr id="128" name="Google Shape;128;gc252bed115_1_0"/>
          <p:cNvSpPr/>
          <p:nvPr/>
        </p:nvSpPr>
        <p:spPr>
          <a:xfrm>
            <a:off x="400975" y="1403200"/>
            <a:ext cx="4247100" cy="29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002569"/>
                </a:solidFill>
                <a:latin typeface="Open Sans"/>
                <a:ea typeface="Open Sans"/>
                <a:cs typeface="Open Sans"/>
                <a:sym typeface="Open Sans"/>
              </a:rPr>
              <a:t>CEOS ensures international coordination of civil space-based Earth observation programs and promotes exchange of data to optimize societal benefit and inform decision making for securing a prosperous and sustainable future for humankind.</a:t>
            </a:r>
            <a:endParaRPr b="1" sz="2100">
              <a:solidFill>
                <a:srgbClr val="00256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252bed115_1_7"/>
          <p:cNvSpPr txBox="1"/>
          <p:nvPr>
            <p:ph idx="1" type="body"/>
          </p:nvPr>
        </p:nvSpPr>
        <p:spPr>
          <a:xfrm>
            <a:off x="3583093" y="1117396"/>
            <a:ext cx="5342100" cy="3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54000" lvl="0" marL="254000" rtl="0" algn="l">
              <a:spcBef>
                <a:spcPts val="90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</a:pPr>
            <a:r>
              <a:rPr lang="en-US" sz="1800"/>
              <a:t>Pursues a variety of activities based on the pillars of the Data Democracy Initiative Mission and aims to unify CEOS efforts toward:</a:t>
            </a:r>
            <a:endParaRPr/>
          </a:p>
          <a:p>
            <a:pPr indent="-222250" lvl="1" marL="571500" rtl="0" algn="l">
              <a:spcBef>
                <a:spcPts val="8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Noto Sans Symbols"/>
              <a:buChar char="▪"/>
            </a:pPr>
            <a:r>
              <a:rPr lang="en-US"/>
              <a:t>Enhancing access to Earth observation data</a:t>
            </a:r>
            <a:endParaRPr/>
          </a:p>
          <a:p>
            <a:pPr indent="-222250" lvl="1" marL="571500" rtl="0" algn="l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Noto Sans Symbols"/>
              <a:buChar char="▪"/>
            </a:pPr>
            <a:r>
              <a:rPr lang="en-US"/>
              <a:t>Increasing the sharing of software tools </a:t>
            </a:r>
            <a:endParaRPr/>
          </a:p>
          <a:p>
            <a:pPr indent="-222250" lvl="1" marL="571500" rtl="0" algn="l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Noto Sans Symbols"/>
              <a:buChar char="▪"/>
            </a:pPr>
            <a:r>
              <a:rPr lang="en-US"/>
              <a:t>Expanding data dissemination capabilities and transferring relevant technologies to end users</a:t>
            </a:r>
            <a:endParaRPr/>
          </a:p>
          <a:p>
            <a:pPr indent="-222250" lvl="1" marL="571500" rtl="0" algn="l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Noto Sans Symbols"/>
              <a:buChar char="▪"/>
            </a:pPr>
            <a:r>
              <a:rPr lang="en-US"/>
              <a:t>Providing intensive capacity building, education, and training for enabling end users </a:t>
            </a:r>
            <a:endParaRPr/>
          </a:p>
          <a:p>
            <a:pPr indent="-247650" lvl="0" marL="254000" rtl="0" algn="l">
              <a:spcBef>
                <a:spcPts val="400"/>
              </a:spcBef>
              <a:spcAft>
                <a:spcPts val="0"/>
              </a:spcAft>
              <a:buSzPts val="1500"/>
              <a:buChar char="•"/>
            </a:pPr>
            <a:r>
              <a:rPr lang="en-US" sz="1800"/>
              <a:t>Website &amp; </a:t>
            </a:r>
            <a:r>
              <a:rPr lang="en-US" sz="1800"/>
              <a:t>Resources: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https://ceos.org/ourwork/workinggroups/wgcapd/</a:t>
            </a:r>
            <a:r>
              <a:rPr lang="en-US"/>
              <a:t> </a:t>
            </a:r>
            <a:endParaRPr/>
          </a:p>
        </p:txBody>
      </p:sp>
      <p:sp>
        <p:nvSpPr>
          <p:cNvPr id="134" name="Google Shape;134;gc252bed115_1_7"/>
          <p:cNvSpPr txBox="1"/>
          <p:nvPr>
            <p:ph idx="2" type="body"/>
          </p:nvPr>
        </p:nvSpPr>
        <p:spPr>
          <a:xfrm>
            <a:off x="1639500" y="161925"/>
            <a:ext cx="6258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90"/>
              <a:buNone/>
            </a:pPr>
            <a:r>
              <a:rPr lang="en-US" sz="2190"/>
              <a:t>What is the </a:t>
            </a:r>
            <a:r>
              <a:rPr lang="en-US" sz="2190"/>
              <a:t>CEOS Working Group on Capacity Building and Data Democracy?</a:t>
            </a:r>
            <a:endParaRPr sz="2190"/>
          </a:p>
        </p:txBody>
      </p:sp>
      <p:sp>
        <p:nvSpPr>
          <p:cNvPr id="135" name="Google Shape;135;gc252bed115_1_7"/>
          <p:cNvSpPr txBox="1"/>
          <p:nvPr>
            <p:ph idx="4294967295" type="sldNum"/>
          </p:nvPr>
        </p:nvSpPr>
        <p:spPr>
          <a:xfrm>
            <a:off x="7239000" y="4910138"/>
            <a:ext cx="19050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2569"/>
                </a:solidFill>
              </a:rPr>
              <a:t>‹#›</a:t>
            </a:fld>
            <a:endParaRPr>
              <a:solidFill>
                <a:srgbClr val="002569"/>
              </a:solidFill>
            </a:endParaRPr>
          </a:p>
        </p:txBody>
      </p:sp>
      <p:sp>
        <p:nvSpPr>
          <p:cNvPr id="136" name="Google Shape;136;gc252bed115_1_7"/>
          <p:cNvSpPr/>
          <p:nvPr/>
        </p:nvSpPr>
        <p:spPr>
          <a:xfrm>
            <a:off x="234656" y="1361857"/>
            <a:ext cx="3153300" cy="3207000"/>
          </a:xfrm>
          <a:prstGeom prst="rect">
            <a:avLst/>
          </a:prstGeom>
          <a:solidFill>
            <a:srgbClr val="FFFFFF"/>
          </a:solidFill>
          <a:ln cap="flat" cmpd="sng" w="25400">
            <a:solidFill>
              <a:srgbClr val="FF9A00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100">
                <a:solidFill>
                  <a:srgbClr val="002569"/>
                </a:solidFill>
              </a:rPr>
              <a:t>Mission</a:t>
            </a:r>
            <a:r>
              <a:rPr lang="en-US" sz="2100">
                <a:solidFill>
                  <a:srgbClr val="002569"/>
                </a:solidFill>
              </a:rPr>
              <a:t> </a:t>
            </a:r>
            <a:endParaRPr sz="2100">
              <a:solidFill>
                <a:srgbClr val="002569"/>
              </a:solidFill>
            </a:endParaRPr>
          </a:p>
          <a:p>
            <a:pPr indent="0" lvl="0" marL="0" marR="0" rtl="0" algn="ctr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2569"/>
                </a:solidFill>
              </a:rPr>
              <a:t>Increase the capacity of </a:t>
            </a:r>
            <a:endParaRPr sz="2100">
              <a:solidFill>
                <a:srgbClr val="002569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2569"/>
                </a:solidFill>
              </a:rPr>
              <a:t>institutions in less </a:t>
            </a:r>
            <a:endParaRPr sz="2100">
              <a:solidFill>
                <a:srgbClr val="002569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2569"/>
                </a:solidFill>
              </a:rPr>
              <a:t>developed countries for </a:t>
            </a:r>
            <a:endParaRPr sz="2100">
              <a:solidFill>
                <a:srgbClr val="002569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2569"/>
                </a:solidFill>
              </a:rPr>
              <a:t>effective use of Earth </a:t>
            </a:r>
            <a:endParaRPr sz="2100">
              <a:solidFill>
                <a:srgbClr val="002569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2569"/>
                </a:solidFill>
              </a:rPr>
              <a:t>observation data for the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2569"/>
                </a:solidFill>
              </a:rPr>
              <a:t>benefit of society and to </a:t>
            </a:r>
            <a:endParaRPr sz="2100">
              <a:solidFill>
                <a:srgbClr val="002569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2569"/>
                </a:solidFill>
              </a:rPr>
              <a:t>achieve sustainable </a:t>
            </a:r>
            <a:endParaRPr sz="2100">
              <a:solidFill>
                <a:srgbClr val="002569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2569"/>
                </a:solidFill>
              </a:rPr>
              <a:t>development. </a:t>
            </a:r>
            <a:endParaRPr i="0" sz="2100" u="none" cap="none" strike="noStrike">
              <a:solidFill>
                <a:srgbClr val="002569"/>
              </a:solidFill>
            </a:endParaRPr>
          </a:p>
        </p:txBody>
      </p:sp>
      <p:sp>
        <p:nvSpPr>
          <p:cNvPr id="137" name="Google Shape;137;gc252bed115_1_7"/>
          <p:cNvSpPr txBox="1"/>
          <p:nvPr/>
        </p:nvSpPr>
        <p:spPr>
          <a:xfrm>
            <a:off x="3821567" y="4253949"/>
            <a:ext cx="2414700" cy="8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lang="en-US" sz="15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WGCapD Chair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lang="en-US" sz="15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Dr. Nancy Searby (NASA)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lang="en-US" sz="1500" u="sng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nancy.d.searby@nasa.gov</a:t>
            </a:r>
            <a:r>
              <a:rPr lang="en-US" sz="15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100"/>
          </a:p>
        </p:txBody>
      </p:sp>
      <p:sp>
        <p:nvSpPr>
          <p:cNvPr id="138" name="Google Shape;138;gc252bed115_1_7"/>
          <p:cNvSpPr txBox="1"/>
          <p:nvPr/>
        </p:nvSpPr>
        <p:spPr>
          <a:xfrm>
            <a:off x="6554562" y="4253949"/>
            <a:ext cx="2414700" cy="8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lang="en-US" sz="15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WGCapD Vice Chair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lang="en-US" sz="15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Dr. Pham Thy (VNSC)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lang="en-US" sz="1500" u="sng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ptmthy@</a:t>
            </a:r>
            <a:r>
              <a:rPr lang="en-US" sz="1500" u="sng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vnsc.org.vn</a:t>
            </a:r>
            <a:endParaRPr sz="1500" u="sng">
              <a:solidFill>
                <a:srgbClr val="0000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gc252bed115_1_14"/>
          <p:cNvPicPr preferRelativeResize="0"/>
          <p:nvPr/>
        </p:nvPicPr>
        <p:blipFill rotWithShape="1">
          <a:blip r:embed="rId3">
            <a:alphaModFix/>
          </a:blip>
          <a:srcRect b="29756" l="8814" r="15070" t="34239"/>
          <a:stretch/>
        </p:blipFill>
        <p:spPr>
          <a:xfrm>
            <a:off x="2835883" y="3600166"/>
            <a:ext cx="2068656" cy="65326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  <p:sp>
        <p:nvSpPr>
          <p:cNvPr id="144" name="Google Shape;144;gc252bed115_1_14"/>
          <p:cNvSpPr txBox="1"/>
          <p:nvPr/>
        </p:nvSpPr>
        <p:spPr>
          <a:xfrm>
            <a:off x="4957400" y="1065350"/>
            <a:ext cx="4114800" cy="27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In-Person Workshops</a:t>
            </a:r>
            <a:endParaRPr b="1" sz="150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Arial"/>
              <a:buNone/>
            </a:pPr>
            <a:r>
              <a:rPr lang="en-US" sz="15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Organize free training workshops for participants around the globe</a:t>
            </a:r>
            <a:endParaRPr sz="1100"/>
          </a:p>
          <a:p>
            <a:pPr indent="-247650" lvl="0" marL="254000" marR="0" rtl="0" algn="l">
              <a:spcBef>
                <a:spcPts val="9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Arial"/>
              <a:buChar char="•"/>
            </a:pPr>
            <a:r>
              <a:rPr b="1" lang="en-US" sz="15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EO Training Workshops: </a:t>
            </a:r>
            <a:r>
              <a:rPr lang="en-US" sz="15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ex. SAR Trainings</a:t>
            </a:r>
            <a:endParaRPr b="1" sz="150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47650" lvl="0" marL="254000" marR="0" rtl="0" algn="l">
              <a:spcBef>
                <a:spcPts val="10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Arial"/>
              <a:buChar char="•"/>
            </a:pPr>
            <a:r>
              <a:rPr b="1" lang="en-US" sz="15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Thematic Training Workshops: </a:t>
            </a:r>
            <a:r>
              <a:rPr lang="en-US" sz="15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ex. Forest Monitoring, Land Cover Land Use Change, Flooding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47650" lvl="0" marL="254000" marR="0" rtl="0" algn="l">
              <a:spcBef>
                <a:spcPts val="9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Arial"/>
              <a:buChar char="•"/>
            </a:pPr>
            <a:r>
              <a:rPr b="1" lang="en-US" sz="15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Regional Workshops: </a:t>
            </a:r>
            <a:r>
              <a:rPr lang="en-US" sz="15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ex. </a:t>
            </a:r>
            <a:r>
              <a:rPr b="0" i="0" lang="en-US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GEO – AmeriGEO &amp; AfriGEO, Southeast Asia</a:t>
            </a:r>
            <a:endParaRPr sz="1100"/>
          </a:p>
        </p:txBody>
      </p:sp>
      <p:sp>
        <p:nvSpPr>
          <p:cNvPr id="145" name="Google Shape;145;gc252bed115_1_14"/>
          <p:cNvSpPr txBox="1"/>
          <p:nvPr>
            <p:ph idx="1" type="body"/>
          </p:nvPr>
        </p:nvSpPr>
        <p:spPr>
          <a:xfrm>
            <a:off x="124700" y="1065350"/>
            <a:ext cx="4114800" cy="25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None/>
            </a:pPr>
            <a:r>
              <a:rPr b="1" lang="en-US" sz="1800"/>
              <a:t>Virtual Trainings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Clr>
                <a:srgbClr val="002569"/>
              </a:buClr>
              <a:buSzPts val="1500"/>
              <a:buNone/>
            </a:pPr>
            <a:r>
              <a:rPr lang="en-US"/>
              <a:t>Organize free E-Learning courses and webinars for participants around the globe</a:t>
            </a:r>
            <a:endParaRPr/>
          </a:p>
          <a:p>
            <a:pPr indent="-247650" lvl="0" marL="254000" rtl="0" algn="l">
              <a:spcBef>
                <a:spcPts val="900"/>
              </a:spcBef>
              <a:spcAft>
                <a:spcPts val="0"/>
              </a:spcAft>
              <a:buClr>
                <a:srgbClr val="002569"/>
              </a:buClr>
              <a:buSzPts val="1500"/>
              <a:buChar char="•"/>
            </a:pPr>
            <a:r>
              <a:rPr b="1" lang="en-US"/>
              <a:t>Webinars</a:t>
            </a:r>
            <a:r>
              <a:rPr lang="en-US"/>
              <a:t>:</a:t>
            </a:r>
            <a:endParaRPr/>
          </a:p>
          <a:p>
            <a:pPr indent="-152400" lvl="0" marL="254000" rtl="0" algn="l">
              <a:spcBef>
                <a:spcPts val="900"/>
              </a:spcBef>
              <a:spcAft>
                <a:spcPts val="0"/>
              </a:spcAft>
              <a:buClr>
                <a:srgbClr val="002569"/>
              </a:buClr>
              <a:buSzPts val="1500"/>
              <a:buNone/>
            </a:pPr>
            <a:r>
              <a:t/>
            </a:r>
            <a:endParaRPr/>
          </a:p>
          <a:p>
            <a:pPr indent="-247650" lvl="0" marL="254000" rtl="0" algn="l">
              <a:spcBef>
                <a:spcPts val="900"/>
              </a:spcBef>
              <a:spcAft>
                <a:spcPts val="0"/>
              </a:spcAft>
              <a:buClr>
                <a:srgbClr val="002569"/>
              </a:buClr>
              <a:buSzPts val="1500"/>
              <a:buChar char="•"/>
            </a:pPr>
            <a:r>
              <a:rPr b="1" lang="en-US"/>
              <a:t>MOOCs</a:t>
            </a:r>
            <a:r>
              <a:rPr lang="en-US"/>
              <a:t>:</a:t>
            </a:r>
            <a:endParaRPr sz="2400"/>
          </a:p>
        </p:txBody>
      </p:sp>
      <p:sp>
        <p:nvSpPr>
          <p:cNvPr id="146" name="Google Shape;146;gc252bed115_1_14"/>
          <p:cNvSpPr txBox="1"/>
          <p:nvPr>
            <p:ph idx="2" type="body"/>
          </p:nvPr>
        </p:nvSpPr>
        <p:spPr>
          <a:xfrm>
            <a:off x="1639491" y="228599"/>
            <a:ext cx="6258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US" sz="3000"/>
              <a:t>WGCapD Activities</a:t>
            </a:r>
            <a:endParaRPr sz="3000"/>
          </a:p>
        </p:txBody>
      </p:sp>
      <p:pic>
        <p:nvPicPr>
          <p:cNvPr id="147" name="Google Shape;147;gc252bed115_1_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2278" y="1259123"/>
            <a:ext cx="801622" cy="10374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  <p:sp>
        <p:nvSpPr>
          <p:cNvPr id="148" name="Google Shape;148;gc252bed115_1_14"/>
          <p:cNvSpPr txBox="1"/>
          <p:nvPr/>
        </p:nvSpPr>
        <p:spPr>
          <a:xfrm>
            <a:off x="124700" y="2220325"/>
            <a:ext cx="3075600" cy="5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22250" lvl="1" marL="571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Noto Sans Symbols"/>
              <a:buChar char="▪"/>
            </a:pPr>
            <a:r>
              <a:rPr b="0" i="0" lang="en-US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Awareness Webinars </a:t>
            </a:r>
            <a:endParaRPr sz="1100"/>
          </a:p>
          <a:p>
            <a:pPr indent="-222250" lvl="1" marL="571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Noto Sans Symbols"/>
              <a:buChar char="▪"/>
            </a:pPr>
            <a:r>
              <a:rPr b="0" i="0" lang="en-US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Webinar Series</a:t>
            </a:r>
            <a:endParaRPr sz="1100"/>
          </a:p>
        </p:txBody>
      </p:sp>
      <p:sp>
        <p:nvSpPr>
          <p:cNvPr id="149" name="Google Shape;149;gc252bed115_1_14"/>
          <p:cNvSpPr txBox="1"/>
          <p:nvPr/>
        </p:nvSpPr>
        <p:spPr>
          <a:xfrm>
            <a:off x="124700" y="2974725"/>
            <a:ext cx="33615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22250" lvl="1" marL="571500" marR="0" rtl="0" algn="l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Noto Sans Symbols"/>
              <a:buChar char="▪"/>
            </a:pPr>
            <a:r>
              <a:rPr b="0" i="0" lang="en-US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Echoes in Space: Introduction to Radar Remote Sensing</a:t>
            </a:r>
            <a:endParaRPr b="0" i="0" sz="1500" u="none" cap="none" strike="noStrike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0" name="Google Shape;150;gc252bed115_1_14"/>
          <p:cNvPicPr preferRelativeResize="0"/>
          <p:nvPr/>
        </p:nvPicPr>
        <p:blipFill rotWithShape="1">
          <a:blip r:embed="rId5">
            <a:alphaModFix/>
          </a:blip>
          <a:srcRect b="7741" l="3146" r="2362" t="1604"/>
          <a:stretch/>
        </p:blipFill>
        <p:spPr>
          <a:xfrm>
            <a:off x="3238971" y="2114549"/>
            <a:ext cx="1452754" cy="79902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  <p:pic>
        <p:nvPicPr>
          <p:cNvPr id="151" name="Google Shape;151;gc252bed115_1_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95345" y="2762752"/>
            <a:ext cx="1198548" cy="79903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  <p:pic>
        <p:nvPicPr>
          <p:cNvPr id="152" name="Google Shape;152;gc252bed115_1_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38190" y="4187515"/>
            <a:ext cx="1198548" cy="79903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  <p:sp>
        <p:nvSpPr>
          <p:cNvPr id="153" name="Google Shape;153;gc252bed115_1_14"/>
          <p:cNvSpPr txBox="1"/>
          <p:nvPr/>
        </p:nvSpPr>
        <p:spPr>
          <a:xfrm>
            <a:off x="5033600" y="3949025"/>
            <a:ext cx="4114800" cy="10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Good Practices &amp; Toolkits</a:t>
            </a:r>
            <a:endParaRPr b="1" sz="180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lang="en-US" sz="15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Share best practice documentation &amp; building a CEOS Webinar Toolkit with tips and templates</a:t>
            </a:r>
            <a:endParaRPr sz="1100"/>
          </a:p>
        </p:txBody>
      </p:sp>
      <p:sp>
        <p:nvSpPr>
          <p:cNvPr id="154" name="Google Shape;154;gc252bed115_1_14"/>
          <p:cNvSpPr txBox="1"/>
          <p:nvPr/>
        </p:nvSpPr>
        <p:spPr>
          <a:xfrm>
            <a:off x="124700" y="3701375"/>
            <a:ext cx="3304200" cy="10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Training Calendar</a:t>
            </a:r>
            <a:endParaRPr b="1" sz="180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8"/>
              </a:rPr>
              <a:t>https://training.ceos.org/</a:t>
            </a:r>
            <a:endParaRPr sz="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gc252bed115_1_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3175" y="923375"/>
            <a:ext cx="6661076" cy="309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c252bed115_1_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3951900"/>
            <a:ext cx="3547893" cy="96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c252bed115_1_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30693" y="3959000"/>
            <a:ext cx="3715574" cy="96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c252bed115_1_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06051" y="3645650"/>
            <a:ext cx="857250" cy="13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c252bed115_1_54"/>
          <p:cNvSpPr txBox="1"/>
          <p:nvPr>
            <p:ph type="title"/>
          </p:nvPr>
        </p:nvSpPr>
        <p:spPr>
          <a:xfrm>
            <a:off x="1610751" y="122549"/>
            <a:ext cx="61335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9090"/>
              <a:buNone/>
            </a:pPr>
            <a:r>
              <a:rPr lang="en-US" sz="2200"/>
              <a:t>Key priority: Earth Observation Training, Education, and Capacity Development Network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c252bed115_1_146"/>
          <p:cNvSpPr txBox="1"/>
          <p:nvPr>
            <p:ph type="title"/>
          </p:nvPr>
        </p:nvSpPr>
        <p:spPr>
          <a:xfrm>
            <a:off x="1610751" y="122549"/>
            <a:ext cx="61335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How this meeting fits into </a:t>
            </a:r>
            <a:r>
              <a:rPr lang="en-US"/>
              <a:t>WGCapD-10</a:t>
            </a:r>
            <a:endParaRPr/>
          </a:p>
        </p:txBody>
      </p:sp>
      <p:sp>
        <p:nvSpPr>
          <p:cNvPr id="171" name="Google Shape;171;gc252bed115_1_146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10th annual meeting:</a:t>
            </a:r>
            <a:r>
              <a:rPr lang="en-US"/>
              <a:t> Building a vision for the next decade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Global perspective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Big picture from keynote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Diverse perspectives from those not involved in CEOS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CEOS member panel on floods as a use case to understand the landscape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Regional perspective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Reflection and next steps &gt; work plans and vision for the upcoming decade</a:t>
            </a:r>
            <a:endParaRPr/>
          </a:p>
        </p:txBody>
      </p:sp>
      <p:sp>
        <p:nvSpPr>
          <p:cNvPr id="172" name="Google Shape;172;gc252bed115_1_146"/>
          <p:cNvSpPr/>
          <p:nvPr/>
        </p:nvSpPr>
        <p:spPr>
          <a:xfrm rot="2475380">
            <a:off x="207169" y="2997224"/>
            <a:ext cx="666031" cy="41474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c252bed115_1_235"/>
          <p:cNvSpPr txBox="1"/>
          <p:nvPr>
            <p:ph type="title"/>
          </p:nvPr>
        </p:nvSpPr>
        <p:spPr>
          <a:xfrm>
            <a:off x="1610751" y="122549"/>
            <a:ext cx="6133500" cy="651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conversation will continue...</a:t>
            </a:r>
            <a:endParaRPr/>
          </a:p>
        </p:txBody>
      </p:sp>
      <p:sp>
        <p:nvSpPr>
          <p:cNvPr id="179" name="Google Shape;179;gc252bed115_1_235"/>
          <p:cNvSpPr txBox="1"/>
          <p:nvPr>
            <p:ph idx="1" type="body"/>
          </p:nvPr>
        </p:nvSpPr>
        <p:spPr>
          <a:xfrm>
            <a:off x="5489700" y="2066050"/>
            <a:ext cx="3457800" cy="130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800"/>
              <a:t>Follow-up meeting planned for June</a:t>
            </a:r>
            <a:endParaRPr sz="2800"/>
          </a:p>
        </p:txBody>
      </p:sp>
      <p:pic>
        <p:nvPicPr>
          <p:cNvPr id="180" name="Google Shape;180;gc252bed115_1_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8475"/>
            <a:ext cx="5232303" cy="3924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2016-11-10T19:18:14Z</dcterms:created>
  <dc:creator>Pascal Lecomte</dc:creator>
</cp:coreProperties>
</file>