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Helvetica Neue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jF65Tqgq87SJroFzlLtM2qV8T+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HelveticaNeue-bold.fntdata"/><Relationship Id="rId21" Type="http://schemas.openxmlformats.org/officeDocument/2006/relationships/font" Target="fonts/HelveticaNeue-regular.fntdata"/><Relationship Id="rId24" Type="http://schemas.openxmlformats.org/officeDocument/2006/relationships/font" Target="fonts/HelveticaNeue-boldItalic.fntdata"/><Relationship Id="rId23" Type="http://schemas.openxmlformats.org/officeDocument/2006/relationships/font" Target="fonts/HelveticaNeue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bb6471f57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bb6471f576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706438" y="1160463"/>
            <a:ext cx="5572125" cy="3133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bb6471f57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bb6471f57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1" name="Google Shape;141;p7:notes"/>
          <p:cNvSpPr/>
          <p:nvPr>
            <p:ph idx="2" type="sldImg"/>
          </p:nvPr>
        </p:nvSpPr>
        <p:spPr>
          <a:xfrm>
            <a:off x="706438" y="1160463"/>
            <a:ext cx="5572125" cy="3133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/>
          <p:nvPr>
            <p:ph idx="1" type="body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2" name="Google Shape;152;p8:notes"/>
          <p:cNvSpPr/>
          <p:nvPr>
            <p:ph idx="2" type="sldImg"/>
          </p:nvPr>
        </p:nvSpPr>
        <p:spPr>
          <a:xfrm>
            <a:off x="706438" y="1160463"/>
            <a:ext cx="5572125" cy="3133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5"/>
          <p:cNvPicPr preferRelativeResize="0"/>
          <p:nvPr/>
        </p:nvPicPr>
        <p:blipFill rotWithShape="1">
          <a:blip r:embed="rId2">
            <a:alphaModFix/>
          </a:blip>
          <a:srcRect b="0" l="0" r="70665" t="0"/>
          <a:stretch/>
        </p:blipFill>
        <p:spPr>
          <a:xfrm>
            <a:off x="579057" y="1649"/>
            <a:ext cx="201174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5"/>
          <p:cNvPicPr preferRelativeResize="0"/>
          <p:nvPr/>
        </p:nvPicPr>
        <p:blipFill rotWithShape="1">
          <a:blip r:embed="rId2">
            <a:alphaModFix/>
          </a:blip>
          <a:srcRect b="0" l="0" r="70665" t="0"/>
          <a:stretch/>
        </p:blipFill>
        <p:spPr>
          <a:xfrm>
            <a:off x="0" y="0"/>
            <a:ext cx="201174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99716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009" y="23478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5"/>
          <p:cNvSpPr txBox="1"/>
          <p:nvPr/>
        </p:nvSpPr>
        <p:spPr>
          <a:xfrm>
            <a:off x="407281" y="4388917"/>
            <a:ext cx="3784869" cy="72334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CEOS WGCapD-10 Annual Meeting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1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a Vision for the Next Decade</a:t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1-4 March 2021 (virtual)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 txBox="1"/>
          <p:nvPr>
            <p:ph type="title"/>
          </p:nvPr>
        </p:nvSpPr>
        <p:spPr>
          <a:xfrm>
            <a:off x="119575" y="3600450"/>
            <a:ext cx="8911883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1" sz="2000">
                <a:solidFill>
                  <a:srgbClr val="A5A5A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4"/>
          <p:cNvSpPr/>
          <p:nvPr>
            <p:ph idx="2" type="pic"/>
          </p:nvPr>
        </p:nvSpPr>
        <p:spPr>
          <a:xfrm>
            <a:off x="119575" y="970671"/>
            <a:ext cx="8911883" cy="25750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002569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00256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>
            <a:off x="119575" y="4025503"/>
            <a:ext cx="8911883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002569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002569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002569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002569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5"/>
          <p:cNvSpPr txBox="1"/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2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6"/>
          <p:cNvSpPr txBox="1"/>
          <p:nvPr>
            <p:ph type="title"/>
          </p:nvPr>
        </p:nvSpPr>
        <p:spPr>
          <a:xfrm rot="5400000">
            <a:off x="6012656" y="1721098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6"/>
          <p:cNvSpPr txBox="1"/>
          <p:nvPr>
            <p:ph idx="1" type="body"/>
          </p:nvPr>
        </p:nvSpPr>
        <p:spPr>
          <a:xfrm rot="5400000">
            <a:off x="1821656" y="-260102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/>
          <p:nvPr>
            <p:ph idx="12" type="sldNum"/>
          </p:nvPr>
        </p:nvSpPr>
        <p:spPr>
          <a:xfrm>
            <a:off x="8763000" y="4972053"/>
            <a:ext cx="304800" cy="140464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spcBef>
                <a:spcPts val="0"/>
              </a:spcBef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spcBef>
                <a:spcPts val="0"/>
              </a:spcBef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spcBef>
                <a:spcPts val="0"/>
              </a:spcBef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spcBef>
                <a:spcPts val="0"/>
              </a:spcBef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spcBef>
                <a:spcPts val="0"/>
              </a:spcBef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spcBef>
                <a:spcPts val="0"/>
              </a:spcBef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spcBef>
                <a:spcPts val="0"/>
              </a:spcBef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spcBef>
                <a:spcPts val="0"/>
              </a:spcBef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16"/>
          <p:cNvSpPr txBox="1"/>
          <p:nvPr>
            <p:ph idx="1" type="body"/>
          </p:nvPr>
        </p:nvSpPr>
        <p:spPr>
          <a:xfrm>
            <a:off x="124691" y="1052080"/>
            <a:ext cx="8884227" cy="3826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algn="l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marR="0" algn="l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algn="l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marR="0" algn="l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marR="0" algn="l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algn="l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16"/>
          <p:cNvSpPr txBox="1"/>
          <p:nvPr>
            <p:ph idx="2" type="body"/>
          </p:nvPr>
        </p:nvSpPr>
        <p:spPr>
          <a:xfrm>
            <a:off x="1665515" y="265415"/>
            <a:ext cx="49530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algn="l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algn="l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algn="l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/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600"/>
              <a:buFont typeface="Arial"/>
              <a:buNone/>
              <a:defRPr b="1" sz="3600" cap="none">
                <a:solidFill>
                  <a:srgbClr val="A5A5A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/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" type="body"/>
          </p:nvPr>
        </p:nvSpPr>
        <p:spPr>
          <a:xfrm>
            <a:off x="457200" y="1047827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19"/>
          <p:cNvSpPr txBox="1"/>
          <p:nvPr>
            <p:ph idx="2" type="body"/>
          </p:nvPr>
        </p:nvSpPr>
        <p:spPr>
          <a:xfrm>
            <a:off x="4648200" y="1047827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/>
          <p:nvPr>
            <p:ph type="title"/>
          </p:nvPr>
        </p:nvSpPr>
        <p:spPr>
          <a:xfrm>
            <a:off x="1526345" y="142673"/>
            <a:ext cx="6330462" cy="616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20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Char char="»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20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0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Char char="»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/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/>
          <p:nvPr>
            <p:ph type="title"/>
          </p:nvPr>
        </p:nvSpPr>
        <p:spPr>
          <a:xfrm>
            <a:off x="457201" y="93630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1" sz="2000">
                <a:solidFill>
                  <a:srgbClr val="A5A5A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3575050" y="936307"/>
            <a:ext cx="5111750" cy="3658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»"/>
              <a:defRPr sz="16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9" name="Google Shape;69;p23"/>
          <p:cNvSpPr txBox="1"/>
          <p:nvPr>
            <p:ph idx="2" type="body"/>
          </p:nvPr>
        </p:nvSpPr>
        <p:spPr>
          <a:xfrm>
            <a:off x="457201" y="1878037"/>
            <a:ext cx="3008313" cy="2716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002569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002569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002569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002569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4.png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1"/>
            <a:ext cx="5122141" cy="91291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/>
          <p:nvPr/>
        </p:nvSpPr>
        <p:spPr>
          <a:xfrm>
            <a:off x="178471" y="40398"/>
            <a:ext cx="1200163" cy="90496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14"/>
          <p:cNvPicPr preferRelativeResize="0"/>
          <p:nvPr/>
        </p:nvPicPr>
        <p:blipFill rotWithShape="1">
          <a:blip r:embed="rId2">
            <a:alphaModFix/>
          </a:blip>
          <a:srcRect b="0" l="5385" r="0" t="0"/>
          <a:stretch/>
        </p:blipFill>
        <p:spPr>
          <a:xfrm>
            <a:off x="4297679" y="2"/>
            <a:ext cx="4846319" cy="91291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4"/>
          <p:cNvSpPr txBox="1"/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14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891" y="146302"/>
            <a:ext cx="941799" cy="37295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4"/>
          <p:cNvSpPr/>
          <p:nvPr/>
        </p:nvSpPr>
        <p:spPr>
          <a:xfrm>
            <a:off x="289891" y="4904185"/>
            <a:ext cx="31496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Helvetica Neue"/>
              <a:buNone/>
            </a:pPr>
            <a:r>
              <a:rPr b="0" i="1" lang="en-US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WGCapD-10 Annual Meeting March 1-4, 2021</a:t>
            </a:r>
            <a:endParaRPr b="0" i="1" sz="11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" name="Google Shape;19;p14"/>
          <p:cNvPicPr preferRelativeResize="0"/>
          <p:nvPr/>
        </p:nvPicPr>
        <p:blipFill rotWithShape="1">
          <a:blip r:embed="rId4">
            <a:alphaModFix/>
          </a:blip>
          <a:srcRect b="8486" l="50471" r="2077" t="11916"/>
          <a:stretch/>
        </p:blipFill>
        <p:spPr>
          <a:xfrm>
            <a:off x="299251" y="487118"/>
            <a:ext cx="958602" cy="35091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eos.org/about-ceos/agencies/" TargetMode="External"/><Relationship Id="rId4" Type="http://schemas.openxmlformats.org/officeDocument/2006/relationships/hyperlink" Target="https://drive.google.com/drive/folders/1O1O0DHBIJ8dQezaMVj-ZHqgrMIBATIqH?usp=sharin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support.microsoft.com/en-us/office/record-a-slide-show-with-narration-and-slide-timings-0b9502c6-5f6c-40ae-b1e7-e47d8741161c" TargetMode="External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youtube.com/watch?v=Jelr8D9m0F4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/>
          <p:nvPr/>
        </p:nvSpPr>
        <p:spPr>
          <a:xfrm>
            <a:off x="3120829" y="549870"/>
            <a:ext cx="308355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WGCapD</a:t>
            </a:r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3075235" y="362786"/>
            <a:ext cx="251062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5ECEE8"/>
                </a:solidFill>
                <a:latin typeface="Arial"/>
                <a:ea typeface="Arial"/>
                <a:cs typeface="Arial"/>
                <a:sym typeface="Arial"/>
              </a:rPr>
              <a:t>Celebrating 10 years of…</a:t>
            </a:r>
            <a:endParaRPr/>
          </a:p>
        </p:txBody>
      </p:sp>
      <p:sp>
        <p:nvSpPr>
          <p:cNvPr id="99" name="Google Shape;99;p1"/>
          <p:cNvSpPr txBox="1"/>
          <p:nvPr/>
        </p:nvSpPr>
        <p:spPr>
          <a:xfrm>
            <a:off x="511669" y="1639998"/>
            <a:ext cx="5736262" cy="1113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Guidance on WGCap10 Member Video Update</a:t>
            </a:r>
            <a:endParaRPr/>
          </a:p>
        </p:txBody>
      </p:sp>
      <p:sp>
        <p:nvSpPr>
          <p:cNvPr id="100" name="Google Shape;100;p1"/>
          <p:cNvSpPr txBox="1"/>
          <p:nvPr/>
        </p:nvSpPr>
        <p:spPr>
          <a:xfrm>
            <a:off x="511675" y="1640000"/>
            <a:ext cx="713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/>
          <p:nvPr>
            <p:ph idx="1" type="body"/>
          </p:nvPr>
        </p:nvSpPr>
        <p:spPr>
          <a:xfrm>
            <a:off x="124691" y="1052080"/>
            <a:ext cx="8884227" cy="3826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6200" rtl="0" algn="ctr">
              <a:spcBef>
                <a:spcPts val="375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76200" rtl="0" algn="ctr">
              <a:spcBef>
                <a:spcPts val="375"/>
              </a:spcBef>
              <a:spcAft>
                <a:spcPts val="0"/>
              </a:spcAft>
              <a:buSzPts val="20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FOR THOSE USING SLIDES, </a:t>
            </a:r>
            <a:endParaRPr/>
          </a:p>
          <a:p>
            <a:pPr indent="0" lvl="0" marL="76200" rtl="0" algn="ctr">
              <a:spcBef>
                <a:spcPts val="375"/>
              </a:spcBef>
              <a:spcAft>
                <a:spcPts val="0"/>
              </a:spcAft>
              <a:buSzPts val="20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SUGGESTED TEMPLATE FOLLOWS ON NEXT FOUR SLIDES</a:t>
            </a:r>
            <a:endParaRPr/>
          </a:p>
        </p:txBody>
      </p:sp>
      <p:sp>
        <p:nvSpPr>
          <p:cNvPr id="163" name="Google Shape;163;p9"/>
          <p:cNvSpPr txBox="1"/>
          <p:nvPr>
            <p:ph idx="2" type="body"/>
          </p:nvPr>
        </p:nvSpPr>
        <p:spPr>
          <a:xfrm>
            <a:off x="1665515" y="265415"/>
            <a:ext cx="49530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342900" marR="0" rtl="0" algn="l"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 txBox="1"/>
          <p:nvPr>
            <p:ph idx="4294967295" type="ctrTitle"/>
          </p:nvPr>
        </p:nvSpPr>
        <p:spPr>
          <a:xfrm>
            <a:off x="382794" y="3138286"/>
            <a:ext cx="2877600" cy="10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Member update</a:t>
            </a:r>
            <a:br>
              <a:rPr b="0" i="0" lang="en-US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Agency/organization name</a:t>
            </a:r>
            <a:b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Presenter’s name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0"/>
          <p:cNvSpPr txBox="1"/>
          <p:nvPr/>
        </p:nvSpPr>
        <p:spPr>
          <a:xfrm>
            <a:off x="3120829" y="549870"/>
            <a:ext cx="308355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WGCapD</a:t>
            </a:r>
            <a:endParaRPr/>
          </a:p>
        </p:txBody>
      </p:sp>
      <p:sp>
        <p:nvSpPr>
          <p:cNvPr id="171" name="Google Shape;171;p10"/>
          <p:cNvSpPr txBox="1"/>
          <p:nvPr/>
        </p:nvSpPr>
        <p:spPr>
          <a:xfrm>
            <a:off x="3075235" y="362786"/>
            <a:ext cx="251062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5ECEE8"/>
                </a:solidFill>
                <a:latin typeface="Arial"/>
                <a:ea typeface="Arial"/>
                <a:cs typeface="Arial"/>
                <a:sym typeface="Arial"/>
              </a:rPr>
              <a:t>Celebrating 10 years of…</a:t>
            </a:r>
            <a:endParaRPr/>
          </a:p>
        </p:txBody>
      </p:sp>
      <p:sp>
        <p:nvSpPr>
          <p:cNvPr id="172" name="Google Shape;172;p10"/>
          <p:cNvSpPr txBox="1"/>
          <p:nvPr/>
        </p:nvSpPr>
        <p:spPr>
          <a:xfrm>
            <a:off x="382794" y="1363233"/>
            <a:ext cx="5736300" cy="11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goes here</a:t>
            </a:r>
            <a:endParaRPr/>
          </a:p>
        </p:txBody>
      </p:sp>
      <p:sp>
        <p:nvSpPr>
          <p:cNvPr id="173" name="Google Shape;173;p10"/>
          <p:cNvSpPr txBox="1"/>
          <p:nvPr/>
        </p:nvSpPr>
        <p:spPr>
          <a:xfrm>
            <a:off x="4104860" y="3138285"/>
            <a:ext cx="1981199" cy="10049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(Optional) logo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 txBox="1"/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/>
              <a:t>Accomplishments in 2020</a:t>
            </a:r>
            <a:endParaRPr/>
          </a:p>
        </p:txBody>
      </p:sp>
      <p:sp>
        <p:nvSpPr>
          <p:cNvPr id="179" name="Google Shape;179;p1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"/>
          <p:cNvSpPr txBox="1"/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/>
              <a:t>Lessons learned in 2020</a:t>
            </a:r>
            <a:endParaRPr/>
          </a:p>
        </p:txBody>
      </p:sp>
      <p:sp>
        <p:nvSpPr>
          <p:cNvPr id="185" name="Google Shape;185;p12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"/>
          <p:cNvSpPr txBox="1"/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/>
              <a:t>Plans for 2021-23</a:t>
            </a:r>
            <a:endParaRPr/>
          </a:p>
        </p:txBody>
      </p:sp>
      <p:sp>
        <p:nvSpPr>
          <p:cNvPr id="191" name="Google Shape;191;p1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bb6471f576_0_6"/>
          <p:cNvSpPr txBox="1"/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/>
              <a:t>WGCapD vision for the next decade</a:t>
            </a:r>
            <a:endParaRPr/>
          </a:p>
        </p:txBody>
      </p:sp>
      <p:sp>
        <p:nvSpPr>
          <p:cNvPr id="197" name="Google Shape;197;gbb6471f576_0_6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>
            <p:ph idx="1" type="body"/>
          </p:nvPr>
        </p:nvSpPr>
        <p:spPr>
          <a:xfrm>
            <a:off x="54362" y="1003861"/>
            <a:ext cx="8990409" cy="409142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-219075" lvl="0" marL="257175" rtl="0" algn="l">
              <a:lnSpc>
                <a:spcPct val="108000"/>
              </a:lnSpc>
              <a:spcBef>
                <a:spcPts val="150"/>
              </a:spcBef>
              <a:spcAft>
                <a:spcPts val="0"/>
              </a:spcAft>
              <a:buSzPts val="1600"/>
              <a:buChar char="•"/>
            </a:pP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WHAT: 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3-4 minute (</a:t>
            </a:r>
            <a:r>
              <a:rPr b="1" i="1" lang="en-US" sz="1600">
                <a:latin typeface="Arial"/>
                <a:ea typeface="Arial"/>
                <a:cs typeface="Arial"/>
                <a:sym typeface="Arial"/>
              </a:rPr>
              <a:t>maximum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) recorded update with top line messages on 2020 progress and lessons learned, and anticipated activities in 2021-23</a:t>
            </a:r>
            <a:endParaRPr sz="1600"/>
          </a:p>
          <a:p>
            <a:pPr indent="-219075" lvl="0" marL="257175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</a:pP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WHO: 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all CEOS WGCapD members and associate members (See complete list of members and associate members </a:t>
            </a:r>
            <a:r>
              <a:rPr lang="en-US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here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.)</a:t>
            </a:r>
            <a:endParaRPr sz="1600"/>
          </a:p>
          <a:p>
            <a:pPr indent="-219075" lvl="0" marL="257175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</a:pP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WHY: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 to update colleagues while conserving main meeting time for targeted discussions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  <a:p>
            <a:pPr indent="-219075" lvl="0" marL="257175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</a:pP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HOW: 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Video, recorded powerpoint, or recorded screen capture. Slides optional.</a:t>
            </a:r>
            <a:endParaRPr sz="1600"/>
          </a:p>
          <a:p>
            <a:pPr indent="-219075" lvl="1" marL="600075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Char char="o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For those using slides, suggested template follows (slides 10-14). Adapt the design and titles as you wish. Kindly delete the guidance slides (1-9) from your final presentation.</a:t>
            </a:r>
            <a:endParaRPr sz="1600"/>
          </a:p>
          <a:p>
            <a:pPr indent="-219075" lvl="0" marL="257175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</a:pP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WHEN: 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Upload presentations to </a:t>
            </a:r>
            <a:r>
              <a:rPr lang="en-US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this folder 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February 22, 2021.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 They will be posted on the conference website ahead of the meeting. Participants should watch them in advance. The working day, March 1, will include networking time with the producers.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i="1" lang="en-US" sz="1600"/>
              <a:t>Please do not exceed four minutes.</a:t>
            </a:r>
            <a:endParaRPr sz="1600"/>
          </a:p>
          <a:p>
            <a:pPr indent="-117475" lvl="0" marL="257175" rtl="0" algn="l">
              <a:lnSpc>
                <a:spcPct val="108000"/>
              </a:lnSpc>
              <a:spcBef>
                <a:spcPts val="600"/>
              </a:spcBef>
              <a:spcAft>
                <a:spcPts val="450"/>
              </a:spcAft>
              <a:buSzPts val="2200"/>
              <a:buNone/>
            </a:pPr>
            <a:r>
              <a:t/>
            </a:r>
            <a:endParaRPr sz="16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 txBox="1"/>
          <p:nvPr>
            <p:ph idx="2" type="body"/>
          </p:nvPr>
        </p:nvSpPr>
        <p:spPr>
          <a:xfrm>
            <a:off x="1617045" y="247922"/>
            <a:ext cx="5430869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en-US" sz="2400">
                <a:latin typeface="Arial"/>
                <a:ea typeface="Arial"/>
                <a:cs typeface="Arial"/>
                <a:sym typeface="Arial"/>
              </a:rPr>
              <a:t>Member update presentation</a:t>
            </a:r>
            <a:endParaRPr b="0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75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7" name="Google Shape;107;p2"/>
          <p:cNvSpPr txBox="1"/>
          <p:nvPr>
            <p:ph idx="4294967295" type="sldNum"/>
          </p:nvPr>
        </p:nvSpPr>
        <p:spPr>
          <a:xfrm>
            <a:off x="7239000" y="4910138"/>
            <a:ext cx="1905000" cy="2774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‹#›</a:t>
            </a:fld>
            <a:endParaRPr>
              <a:solidFill>
                <a:srgbClr val="00256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Suggested presentation outline</a:t>
            </a:r>
            <a:endParaRPr/>
          </a:p>
        </p:txBody>
      </p:sp>
      <p:sp>
        <p:nvSpPr>
          <p:cNvPr id="114" name="Google Shape;114;p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Part 1: Accomplishments from 2020 (up to 60 seconds)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</a:pPr>
            <a:r>
              <a:rPr lang="en-US"/>
              <a:t>Part 2: Lessons learned in 2020 (up to 90 seconds)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Part 3: Key activities in 2021-23 (up to 45 seconds)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Part 4: WGCapD vision for the next decade (up to 45 seconds)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/>
              <a:t>Part 1 in detail</a:t>
            </a:r>
            <a:endParaRPr/>
          </a:p>
        </p:txBody>
      </p:sp>
      <p:sp>
        <p:nvSpPr>
          <p:cNvPr id="120" name="Google Shape;120;p4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200"/>
              <a:buNone/>
            </a:pPr>
            <a:r>
              <a:rPr lang="en-US" sz="2100"/>
              <a:t>Use this part of the presentation to share a few </a:t>
            </a:r>
            <a:r>
              <a:rPr b="1" lang="en-US" sz="2100"/>
              <a:t>successes</a:t>
            </a:r>
            <a:r>
              <a:rPr lang="en-US" sz="2100"/>
              <a:t> in capacity development in 2020. For example:</a:t>
            </a:r>
            <a:endParaRPr/>
          </a:p>
          <a:p>
            <a:pPr indent="-243319" lvl="1" marL="576695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2200"/>
              <a:buChar char="–"/>
            </a:pPr>
            <a:r>
              <a:rPr i="1" lang="en-US" sz="1650"/>
              <a:t>Cases that demonstrate capacity development impact and application of skills or technologies</a:t>
            </a:r>
            <a:endParaRPr/>
          </a:p>
          <a:p>
            <a:pPr indent="-243319" lvl="1" marL="576695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2200"/>
              <a:buChar char="–"/>
            </a:pPr>
            <a:r>
              <a:rPr i="1" lang="en-US" sz="1650"/>
              <a:t>Advances on open data, discoverability, accessibility</a:t>
            </a:r>
            <a:endParaRPr/>
          </a:p>
          <a:p>
            <a:pPr indent="-243319" lvl="1" marL="576695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2200"/>
              <a:buChar char="–"/>
            </a:pPr>
            <a:r>
              <a:rPr i="1" lang="en-US" sz="1650"/>
              <a:t>Progress with innovative data mechanisms</a:t>
            </a:r>
            <a:endParaRPr/>
          </a:p>
          <a:p>
            <a:pPr indent="-243319" lvl="1" marL="576695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2200"/>
              <a:buChar char="–"/>
            </a:pPr>
            <a:r>
              <a:rPr i="1" lang="en-US" sz="1650"/>
              <a:t>Strengthened methodologies, expanded audiences of users and new partnerships </a:t>
            </a:r>
            <a:endParaRPr/>
          </a:p>
          <a:p>
            <a:pPr indent="-243319" lvl="1" marL="576695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2200"/>
              <a:buChar char="–"/>
            </a:pPr>
            <a:r>
              <a:rPr i="1" lang="en-US" sz="1650"/>
              <a:t>With each case, please emphasize key success factors.</a:t>
            </a:r>
            <a:endParaRPr/>
          </a:p>
          <a:p>
            <a:pPr indent="-243319" lvl="1" marL="576695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2200"/>
              <a:buChar char="–"/>
            </a:pPr>
            <a:r>
              <a:rPr i="1" lang="en-US" sz="1650"/>
              <a:t>Where appropriate, note WGCapD deliverables.</a:t>
            </a:r>
            <a:endParaRPr/>
          </a:p>
          <a:p>
            <a:pPr indent="-190500" lvl="0" marL="342900" rtl="0" algn="l">
              <a:lnSpc>
                <a:spcPct val="90000"/>
              </a:lnSpc>
              <a:spcBef>
                <a:spcPts val="930"/>
              </a:spcBef>
              <a:spcAft>
                <a:spcPts val="0"/>
              </a:spcAft>
              <a:buClr>
                <a:srgbClr val="002569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/>
              <a:t>Part 2 in detail</a:t>
            </a:r>
            <a:endParaRPr/>
          </a:p>
        </p:txBody>
      </p:sp>
      <p:sp>
        <p:nvSpPr>
          <p:cNvPr id="126" name="Google Shape;126;p5"/>
          <p:cNvSpPr txBox="1"/>
          <p:nvPr>
            <p:ph idx="1" type="body"/>
          </p:nvPr>
        </p:nvSpPr>
        <p:spPr>
          <a:xfrm>
            <a:off x="457200" y="1200150"/>
            <a:ext cx="8229600" cy="3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200"/>
              <a:buNone/>
            </a:pPr>
            <a:r>
              <a:rPr lang="en-US" sz="2100"/>
              <a:t>In part 2, reflect on 2-3 </a:t>
            </a:r>
            <a:r>
              <a:rPr b="1" lang="en-US" sz="2100"/>
              <a:t>lessons</a:t>
            </a:r>
            <a:r>
              <a:rPr lang="en-US" sz="2100"/>
              <a:t> of particular relevance to CEOS/WGCapD. You might touch on some of these questions: </a:t>
            </a:r>
            <a:endParaRPr/>
          </a:p>
          <a:p>
            <a:pPr indent="-243319" lvl="1" marL="576695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2200"/>
              <a:buChar char="–"/>
            </a:pPr>
            <a:r>
              <a:rPr i="1" lang="en-US" sz="1650"/>
              <a:t>What worked (or did not work)? What best practices are emerging?</a:t>
            </a:r>
            <a:endParaRPr/>
          </a:p>
          <a:p>
            <a:pPr indent="-243319" lvl="1" marL="576695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2200"/>
              <a:buChar char="–"/>
            </a:pPr>
            <a:r>
              <a:rPr i="1" lang="en-US" sz="1650"/>
              <a:t>Were there things you learned </a:t>
            </a:r>
            <a:r>
              <a:rPr i="1" lang="en-US" sz="1650" u="sng"/>
              <a:t>not</a:t>
            </a:r>
            <a:r>
              <a:rPr i="1" lang="en-US" sz="1650"/>
              <a:t> to do?</a:t>
            </a:r>
            <a:endParaRPr/>
          </a:p>
          <a:p>
            <a:pPr indent="-243319" lvl="1" marL="576695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2200"/>
              <a:buChar char="–"/>
            </a:pPr>
            <a:r>
              <a:rPr i="1" lang="en-US" sz="1650"/>
              <a:t>Did Covid-19 restrictions catalyze new approaches that will continue post-pandemic? </a:t>
            </a:r>
            <a:endParaRPr/>
          </a:p>
          <a:p>
            <a:pPr indent="-243319" lvl="1" marL="576695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2200"/>
              <a:buChar char="–"/>
            </a:pPr>
            <a:r>
              <a:rPr i="1" lang="en-US" sz="1650"/>
              <a:t>Where do you see persistent obstacles or barriers to use? </a:t>
            </a:r>
            <a:endParaRPr/>
          </a:p>
          <a:p>
            <a:pPr indent="-243319" lvl="1" marL="576695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2200"/>
              <a:buChar char="–"/>
            </a:pPr>
            <a:r>
              <a:rPr i="1" lang="en-US" sz="1650"/>
              <a:t>What gaps exist in: methodologies, training topics, needs assessment, outreach to users, sustainability, etc.? How did you try to address them?</a:t>
            </a:r>
            <a:endParaRPr/>
          </a:p>
          <a:p>
            <a:pPr indent="-190500" lvl="0" marL="342900" rtl="0" algn="l">
              <a:spcBef>
                <a:spcPts val="930"/>
              </a:spcBef>
              <a:spcAft>
                <a:spcPts val="0"/>
              </a:spcAft>
              <a:buClr>
                <a:srgbClr val="002569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/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/>
              <a:t>Part 3 in detail</a:t>
            </a:r>
            <a:endParaRPr/>
          </a:p>
        </p:txBody>
      </p:sp>
      <p:sp>
        <p:nvSpPr>
          <p:cNvPr id="132" name="Google Shape;132;p6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200"/>
              <a:buNone/>
            </a:pPr>
            <a:r>
              <a:rPr lang="en-US" sz="2100"/>
              <a:t>In part 3, briefly describe </a:t>
            </a:r>
            <a:r>
              <a:rPr b="1" lang="en-US" sz="2100"/>
              <a:t>anticipated activities </a:t>
            </a:r>
            <a:r>
              <a:rPr lang="en-US" sz="2100"/>
              <a:t>in the next few years. Consider mentioning:</a:t>
            </a:r>
            <a:endParaRPr/>
          </a:p>
          <a:p>
            <a:pPr indent="-243319" lvl="1" marL="576695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2200"/>
              <a:buChar char="–"/>
            </a:pPr>
            <a:r>
              <a:rPr i="1" lang="en-US" sz="1800"/>
              <a:t>Activities related to WGCapD deliverables</a:t>
            </a:r>
            <a:endParaRPr/>
          </a:p>
          <a:p>
            <a:pPr indent="-243319" lvl="1" marL="576695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2200"/>
              <a:buChar char="–"/>
            </a:pPr>
            <a:r>
              <a:rPr i="1" lang="en-US" sz="1800"/>
              <a:t>Opportunities for collaboration with others</a:t>
            </a:r>
            <a:endParaRPr/>
          </a:p>
          <a:p>
            <a:pPr indent="-243319" lvl="1" marL="576695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2200"/>
              <a:buChar char="–"/>
            </a:pPr>
            <a:r>
              <a:rPr i="1" lang="en-US" sz="1800"/>
              <a:t>New and/or innovative approaches</a:t>
            </a:r>
            <a:endParaRPr/>
          </a:p>
          <a:p>
            <a:pPr indent="-243319" lvl="1" marL="576695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2200"/>
              <a:buChar char="–"/>
            </a:pPr>
            <a:r>
              <a:rPr i="1" lang="en-US" sz="1800"/>
              <a:t>Relevant context for setting priorities</a:t>
            </a:r>
            <a:endParaRPr/>
          </a:p>
          <a:p>
            <a:pPr indent="-103619" lvl="1" marL="576695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2200"/>
              <a:buNone/>
            </a:pPr>
            <a:r>
              <a:t/>
            </a:r>
            <a:endParaRPr i="1" sz="1800"/>
          </a:p>
          <a:p>
            <a:pPr indent="-190500" lvl="0" marL="342900" rtl="0" algn="l">
              <a:spcBef>
                <a:spcPts val="930"/>
              </a:spcBef>
              <a:spcAft>
                <a:spcPts val="0"/>
              </a:spcAft>
              <a:buClr>
                <a:srgbClr val="002569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b6471f576_0_0"/>
          <p:cNvSpPr txBox="1"/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/>
              <a:t>Part 4 in detail</a:t>
            </a:r>
            <a:endParaRPr/>
          </a:p>
        </p:txBody>
      </p:sp>
      <p:sp>
        <p:nvSpPr>
          <p:cNvPr id="138" name="Google Shape;138;gbb6471f576_0_0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100"/>
              <a:t>Use this slide to briefly describe </a:t>
            </a:r>
            <a:r>
              <a:rPr b="1" lang="en-US" sz="2100"/>
              <a:t>your vision for WGCapD</a:t>
            </a:r>
            <a:r>
              <a:rPr lang="en-US" sz="2100"/>
              <a:t> over the next decade. Consider these questions as you craft your response:</a:t>
            </a:r>
            <a:endParaRPr sz="2100"/>
          </a:p>
          <a:p>
            <a:pPr indent="-224270" lvl="1" marL="576695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1900"/>
              <a:buChar char="–"/>
            </a:pPr>
            <a:r>
              <a:rPr i="1" lang="en-US" sz="1800"/>
              <a:t>Looking forward, how do you wish to see WGCapD grow and develop? </a:t>
            </a:r>
            <a:endParaRPr i="1" sz="1800"/>
          </a:p>
          <a:p>
            <a:pPr indent="-224270" lvl="1" marL="576695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1900"/>
              <a:buChar char="–"/>
            </a:pPr>
            <a:r>
              <a:rPr i="1" lang="en-US" sz="1800"/>
              <a:t>What major benchmarks or milestones do you hope WGCapD will achieve?</a:t>
            </a:r>
            <a:endParaRPr i="1" sz="1800"/>
          </a:p>
          <a:p>
            <a:pPr indent="-224270" lvl="1" marL="576695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1900"/>
              <a:buChar char="–"/>
            </a:pPr>
            <a:r>
              <a:rPr i="1" lang="en-US" sz="1800"/>
              <a:t>How can others be part of these efforts?</a:t>
            </a:r>
            <a:endParaRPr sz="2100"/>
          </a:p>
          <a:p>
            <a:pPr indent="-103620" lvl="1" marL="576695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2200"/>
              <a:buNone/>
            </a:pPr>
            <a:r>
              <a:t/>
            </a:r>
            <a:endParaRPr i="1" sz="1800"/>
          </a:p>
          <a:p>
            <a:pPr indent="-190500" lvl="0" marL="342900" rtl="0" algn="l">
              <a:spcBef>
                <a:spcPts val="930"/>
              </a:spcBef>
              <a:spcAft>
                <a:spcPts val="0"/>
              </a:spcAft>
              <a:buClr>
                <a:srgbClr val="002569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/>
          <p:nvPr>
            <p:ph idx="1" type="body"/>
          </p:nvPr>
        </p:nvSpPr>
        <p:spPr>
          <a:xfrm>
            <a:off x="54363" y="1003861"/>
            <a:ext cx="4116013" cy="409142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l">
              <a:spcBef>
                <a:spcPts val="1050"/>
              </a:spcBef>
              <a:spcAft>
                <a:spcPts val="0"/>
              </a:spcAft>
              <a:buSzPts val="2200"/>
              <a:buNone/>
            </a:pPr>
            <a:r>
              <a:rPr b="1" lang="en-US" sz="1650"/>
              <a:t>Easy options</a:t>
            </a:r>
            <a:r>
              <a:rPr lang="en-US" sz="1650"/>
              <a:t>: </a:t>
            </a:r>
            <a:endParaRPr/>
          </a:p>
          <a:p>
            <a:pPr indent="-257175" lvl="0" marL="257175" rtl="0" algn="l">
              <a:spcBef>
                <a:spcPts val="1050"/>
              </a:spcBef>
              <a:spcAft>
                <a:spcPts val="0"/>
              </a:spcAft>
              <a:buSzPts val="2200"/>
              <a:buChar char="•"/>
            </a:pPr>
            <a:r>
              <a:rPr lang="en-US" sz="1650" u="sng"/>
              <a:t>Record audio through Powerpoint </a:t>
            </a:r>
            <a:r>
              <a:rPr lang="en-US" sz="1650"/>
              <a:t>(no presenter video). Tutorial </a:t>
            </a:r>
            <a:r>
              <a:rPr lang="en-US" sz="1650" u="sng">
                <a:solidFill>
                  <a:schemeClr val="hlink"/>
                </a:solidFill>
                <a:hlinkClick r:id="rId3"/>
              </a:rPr>
              <a:t>here</a:t>
            </a:r>
            <a:r>
              <a:rPr lang="en-US" sz="1650"/>
              <a:t>. Look midway down the page for instructions for your operating system)</a:t>
            </a:r>
            <a:endParaRPr/>
          </a:p>
          <a:p>
            <a:pPr indent="-117475" lvl="0" marL="257175" rtl="0" algn="l">
              <a:spcBef>
                <a:spcPts val="105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650"/>
          </a:p>
          <a:p>
            <a:pPr indent="-117475" lvl="0" marL="257175" rtl="0" algn="l">
              <a:spcBef>
                <a:spcPts val="105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650"/>
          </a:p>
          <a:p>
            <a:pPr indent="-117475" lvl="0" marL="257175" rtl="0" algn="l">
              <a:spcBef>
                <a:spcPts val="105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650"/>
          </a:p>
          <a:p>
            <a:pPr indent="-257175" lvl="0" marL="257175" rtl="0" algn="l">
              <a:spcBef>
                <a:spcPts val="1050"/>
              </a:spcBef>
              <a:spcAft>
                <a:spcPts val="0"/>
              </a:spcAft>
              <a:buSzPts val="2200"/>
              <a:buChar char="•"/>
            </a:pPr>
            <a:r>
              <a:rPr lang="en-US" sz="1650" u="sng"/>
              <a:t>Set up a meeting </a:t>
            </a:r>
            <a:r>
              <a:rPr lang="en-US" sz="1650"/>
              <a:t>for yourself via Zoom, Google Meet, Teams, etc., share your screen, and record.</a:t>
            </a:r>
            <a:endParaRPr/>
          </a:p>
          <a:p>
            <a:pPr indent="-117475" lvl="0" marL="257175" rtl="0" algn="l">
              <a:spcBef>
                <a:spcPts val="105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650"/>
          </a:p>
          <a:p>
            <a:pPr indent="-117475" lvl="0" marL="257175" rtl="0" algn="l">
              <a:spcBef>
                <a:spcPts val="105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650"/>
          </a:p>
          <a:p>
            <a:pPr indent="-117475" lvl="0" marL="257175" rtl="0" algn="l">
              <a:spcBef>
                <a:spcPts val="105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650"/>
          </a:p>
        </p:txBody>
      </p:sp>
      <p:sp>
        <p:nvSpPr>
          <p:cNvPr id="144" name="Google Shape;144;p7"/>
          <p:cNvSpPr txBox="1"/>
          <p:nvPr>
            <p:ph idx="2" type="body"/>
          </p:nvPr>
        </p:nvSpPr>
        <p:spPr>
          <a:xfrm>
            <a:off x="1617045" y="247922"/>
            <a:ext cx="5430869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en-US" sz="2400">
                <a:latin typeface="Arial"/>
                <a:ea typeface="Arial"/>
                <a:cs typeface="Arial"/>
                <a:sym typeface="Arial"/>
              </a:rPr>
              <a:t>Getting started on recording</a:t>
            </a:r>
            <a:endParaRPr b="0"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7"/>
          <p:cNvSpPr txBox="1"/>
          <p:nvPr>
            <p:ph idx="4294967295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‹#›</a:t>
            </a:fld>
            <a:endParaRPr>
              <a:solidFill>
                <a:srgbClr val="002569"/>
              </a:solidFill>
            </a:endParaRPr>
          </a:p>
        </p:txBody>
      </p:sp>
      <p:grpSp>
        <p:nvGrpSpPr>
          <p:cNvPr id="146" name="Google Shape;146;p7"/>
          <p:cNvGrpSpPr/>
          <p:nvPr/>
        </p:nvGrpSpPr>
        <p:grpSpPr>
          <a:xfrm>
            <a:off x="811021" y="2654431"/>
            <a:ext cx="2096303" cy="1217703"/>
            <a:chOff x="183079" y="3629025"/>
            <a:chExt cx="4528887" cy="2771775"/>
          </a:xfrm>
        </p:grpSpPr>
        <p:cxnSp>
          <p:nvCxnSpPr>
            <p:cNvPr id="147" name="Google Shape;147;p7"/>
            <p:cNvCxnSpPr/>
            <p:nvPr/>
          </p:nvCxnSpPr>
          <p:spPr>
            <a:xfrm>
              <a:off x="183079" y="5387463"/>
              <a:ext cx="737937" cy="264114"/>
            </a:xfrm>
            <a:prstGeom prst="straightConnector1">
              <a:avLst/>
            </a:prstGeom>
            <a:noFill/>
            <a:ln cap="flat" cmpd="sng" w="101600">
              <a:solidFill>
                <a:srgbClr val="BD4B48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pic>
          <p:nvPicPr>
            <p:cNvPr id="148" name="Google Shape;148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21016" y="3629025"/>
              <a:ext cx="3790950" cy="27717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9" name="Google Shape;149;p7"/>
          <p:cNvSpPr txBox="1"/>
          <p:nvPr/>
        </p:nvSpPr>
        <p:spPr>
          <a:xfrm>
            <a:off x="4332479" y="1192244"/>
            <a:ext cx="4000500" cy="356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complex options</a:t>
            </a:r>
            <a:r>
              <a:rPr lang="en-US" sz="165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endParaRPr/>
          </a:p>
          <a:p>
            <a:pPr indent="-260604" lvl="0" marL="260604" marR="0" rtl="0" algn="l">
              <a:spcBef>
                <a:spcPts val="1050"/>
              </a:spcBef>
              <a:spcAft>
                <a:spcPts val="0"/>
              </a:spcAft>
              <a:buClr>
                <a:srgbClr val="002569"/>
              </a:buClr>
              <a:buSzPts val="2200"/>
              <a:buFont typeface="Arial"/>
              <a:buChar char="•"/>
            </a:pPr>
            <a:r>
              <a:rPr lang="en-US" sz="1650" u="sng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Record a video</a:t>
            </a:r>
            <a:r>
              <a:rPr lang="en-US" sz="165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yourself with your phone, computer or other camera. (No slides.) For structure, follow the three points outlined on slide 3.</a:t>
            </a:r>
            <a:endParaRPr/>
          </a:p>
          <a:p>
            <a:pPr indent="-120904" lvl="0" marL="260604" marR="0" rtl="0" algn="l"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165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60604" lvl="0" marL="260604" marR="0" rtl="0" algn="l">
              <a:spcBef>
                <a:spcPts val="1050"/>
              </a:spcBef>
              <a:spcAft>
                <a:spcPts val="0"/>
              </a:spcAft>
              <a:buClr>
                <a:srgbClr val="002569"/>
              </a:buClr>
              <a:buSzPts val="2200"/>
              <a:buFont typeface="Arial"/>
              <a:buChar char="•"/>
            </a:pPr>
            <a:r>
              <a:rPr lang="en-US" sz="1650" u="sng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screen capture software </a:t>
            </a:r>
            <a:r>
              <a:rPr lang="en-US" sz="165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that allows you to include video of yourself, transitions, and call outs. Software recommendations: Flashback Express (free), Loom (free trial), Camtasia (free trial)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/>
          <p:nvPr>
            <p:ph idx="1" type="body"/>
          </p:nvPr>
        </p:nvSpPr>
        <p:spPr>
          <a:xfrm>
            <a:off x="54362" y="1003861"/>
            <a:ext cx="8990409" cy="409142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-117475" lvl="0" marL="257175" rtl="0" algn="l">
              <a:lnSpc>
                <a:spcPct val="108000"/>
              </a:lnSpc>
              <a:spcBef>
                <a:spcPts val="15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1" sz="600"/>
          </a:p>
          <a:p>
            <a:pPr indent="-257175" lvl="0" marL="257175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2200"/>
              <a:buChar char="•"/>
            </a:pPr>
            <a:r>
              <a:rPr lang="en-US" sz="1650"/>
              <a:t>Clear audio is the most important aspect of the recording. If possible, use a microphone or headset.</a:t>
            </a:r>
            <a:endParaRPr/>
          </a:p>
          <a:p>
            <a:pPr indent="-257175" lvl="0" marL="257175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2200"/>
              <a:buChar char="•"/>
            </a:pPr>
            <a:r>
              <a:rPr lang="en-US" sz="1650"/>
              <a:t>If including video of yourself, make sure the light is in front of you or a little to the side. Avoid backlighting.</a:t>
            </a:r>
            <a:endParaRPr/>
          </a:p>
          <a:p>
            <a:pPr indent="-257175" lvl="0" marL="257175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2200"/>
              <a:buChar char="•"/>
            </a:pPr>
            <a:r>
              <a:rPr lang="en-US" sz="1650"/>
              <a:t>If you opt for video and use your phone:</a:t>
            </a:r>
            <a:endParaRPr/>
          </a:p>
          <a:p>
            <a:pPr indent="-257175" lvl="1" marL="600075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2200"/>
              <a:buChar char="o"/>
            </a:pPr>
            <a:r>
              <a:rPr lang="en-US" sz="1650"/>
              <a:t>Shoot horizontally</a:t>
            </a:r>
            <a:endParaRPr/>
          </a:p>
          <a:p>
            <a:pPr indent="-257175" lvl="1" marL="600075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2200"/>
              <a:buChar char="o"/>
            </a:pPr>
            <a:r>
              <a:rPr lang="en-US" sz="1650"/>
              <a:t>If possible, have someone shoot it for you.</a:t>
            </a:r>
            <a:endParaRPr/>
          </a:p>
          <a:p>
            <a:pPr indent="-257175" lvl="1" marL="600075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2200"/>
              <a:buChar char="o"/>
            </a:pPr>
            <a:r>
              <a:rPr lang="en-US" sz="1650"/>
              <a:t>If you shoot it yourself, use the back camera, not the selfie camera. More tips </a:t>
            </a:r>
            <a:r>
              <a:rPr lang="en-US" sz="1650" u="sng">
                <a:solidFill>
                  <a:schemeClr val="hlink"/>
                </a:solidFill>
                <a:hlinkClick r:id="rId3"/>
              </a:rPr>
              <a:t>here</a:t>
            </a:r>
            <a:r>
              <a:rPr lang="en-US" sz="1650"/>
              <a:t>.</a:t>
            </a:r>
            <a:endParaRPr/>
          </a:p>
          <a:p>
            <a:pPr indent="-117475" lvl="0" marL="257175" rtl="0" algn="l">
              <a:lnSpc>
                <a:spcPct val="108000"/>
              </a:lnSpc>
              <a:spcBef>
                <a:spcPts val="600"/>
              </a:spcBef>
              <a:spcAft>
                <a:spcPts val="450"/>
              </a:spcAft>
              <a:buSzPts val="2200"/>
              <a:buNone/>
            </a:pPr>
            <a:r>
              <a:t/>
            </a:r>
            <a:endParaRPr sz="1650"/>
          </a:p>
        </p:txBody>
      </p:sp>
      <p:sp>
        <p:nvSpPr>
          <p:cNvPr id="155" name="Google Shape;155;p8"/>
          <p:cNvSpPr txBox="1"/>
          <p:nvPr>
            <p:ph idx="2" type="body"/>
          </p:nvPr>
        </p:nvSpPr>
        <p:spPr>
          <a:xfrm>
            <a:off x="1617045" y="247922"/>
            <a:ext cx="5430869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en-US" sz="2400">
                <a:latin typeface="Arial"/>
                <a:ea typeface="Arial"/>
                <a:cs typeface="Arial"/>
                <a:sym typeface="Arial"/>
              </a:rPr>
              <a:t>Production tips</a:t>
            </a:r>
            <a:endParaRPr b="0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75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56" name="Google Shape;156;p8"/>
          <p:cNvSpPr txBox="1"/>
          <p:nvPr>
            <p:ph idx="4294967295" type="sldNum"/>
          </p:nvPr>
        </p:nvSpPr>
        <p:spPr>
          <a:xfrm>
            <a:off x="7239000" y="4910138"/>
            <a:ext cx="1905000" cy="2774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‹#›</a:t>
            </a:fld>
            <a:endParaRPr>
              <a:solidFill>
                <a:srgbClr val="002569"/>
              </a:solidFill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5959575" y="2571750"/>
            <a:ext cx="2652300" cy="1251000"/>
          </a:xfrm>
          <a:prstGeom prst="rect">
            <a:avLst/>
          </a:prstGeom>
          <a:solidFill>
            <a:srgbClr val="FFC000"/>
          </a:solidFill>
          <a:ln cap="flat" cmpd="sng" w="76200">
            <a:solidFill>
              <a:srgbClr val="0025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Need help</a:t>
            </a:r>
            <a:r>
              <a:rPr lang="en-US" sz="18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Let us know and we will provide additional support.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2016-11-10T19:18:14Z</dcterms:created>
  <dc:creator>Pascal Lecomte</dc:creator>
</cp:coreProperties>
</file>