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1" r:id="rId3"/>
    <p:sldId id="264" r:id="rId4"/>
    <p:sldId id="268" r:id="rId5"/>
    <p:sldId id="260" r:id="rId6"/>
    <p:sldId id="269" r:id="rId7"/>
    <p:sldId id="267" r:id="rId8"/>
    <p:sldId id="265" r:id="rId9"/>
    <p:sldId id="272" r:id="rId10"/>
    <p:sldId id="262" r:id="rId11"/>
    <p:sldId id="263" r:id="rId12"/>
    <p:sldId id="274" r:id="rId13"/>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4"/>
  </p:normalViewPr>
  <p:slideViewPr>
    <p:cSldViewPr>
      <p:cViewPr varScale="1">
        <p:scale>
          <a:sx n="64" d="100"/>
          <a:sy n="64" d="100"/>
        </p:scale>
        <p:origin x="1268"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Proxima Nova Regular"/>
              </a:defRPr>
            </a:lvl1pPr>
          </a:lstStyle>
          <a:p>
            <a:pPr lvl="0"/>
            <a:r>
              <a:rPr lang="en-US" dirty="0" smtClean="0"/>
              <a:t>Title Goes Here</a:t>
            </a:r>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32728" y="2611443"/>
            <a:ext cx="7454411"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rPr>
              <a:t>Capacity Building for WGCV</a:t>
            </a:r>
            <a:endParaRPr sz="4200" b="1" dirty="0">
              <a:solidFill>
                <a:srgbClr val="FFFFFF"/>
              </a:solidFill>
            </a:endParaRPr>
          </a:p>
        </p:txBody>
      </p:sp>
      <p:sp>
        <p:nvSpPr>
          <p:cNvPr id="11" name="Shape 11"/>
          <p:cNvSpPr/>
          <p:nvPr/>
        </p:nvSpPr>
        <p:spPr>
          <a:xfrm>
            <a:off x="457200"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Senthil Kumar (ISRO)</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Arial Bold"/>
                <a:ea typeface="Arial Bold"/>
                <a:cs typeface="Arial Bold"/>
                <a:sym typeface="Arial Bold"/>
              </a:rPr>
              <a:t>Agenda Item</a:t>
            </a:r>
            <a:r>
              <a:rPr lang="en-US" dirty="0" smtClean="0">
                <a:solidFill>
                  <a:srgbClr val="FFFFFF"/>
                </a:solidFill>
                <a:latin typeface="Arial Bold"/>
                <a:ea typeface="Arial Bold"/>
                <a:cs typeface="Arial Bold"/>
                <a:sym typeface="Arial Bold"/>
              </a:rPr>
              <a:t> #22B</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Arial Bold"/>
                <a:ea typeface="Arial Bold"/>
                <a:cs typeface="Arial Bold"/>
                <a:sym typeface="Arial Bold"/>
              </a:rPr>
              <a:t>CEOS </a:t>
            </a:r>
            <a:r>
              <a:rPr lang="en-US" dirty="0" smtClean="0">
                <a:solidFill>
                  <a:srgbClr val="FFFFFF"/>
                </a:solidFill>
                <a:latin typeface="Arial Bold"/>
                <a:ea typeface="Arial Bold"/>
                <a:cs typeface="Arial Bold"/>
                <a:sym typeface="Arial Bold"/>
              </a:rPr>
              <a:t>6</a:t>
            </a:r>
            <a:r>
              <a:rPr lang="en-US" baseline="30000" dirty="0" smtClean="0">
                <a:solidFill>
                  <a:srgbClr val="FFFFFF"/>
                </a:solidFill>
                <a:latin typeface="Arial Bold"/>
                <a:ea typeface="Arial Bold"/>
                <a:cs typeface="Arial Bold"/>
                <a:sym typeface="Arial Bold"/>
              </a:rPr>
              <a:t>th</a:t>
            </a:r>
            <a:r>
              <a:rPr lang="en-US" dirty="0" smtClean="0">
                <a:solidFill>
                  <a:srgbClr val="FFFFFF"/>
                </a:solidFill>
                <a:latin typeface="Arial Bold"/>
                <a:ea typeface="Arial Bold"/>
                <a:cs typeface="Arial Bold"/>
                <a:sym typeface="Arial Bold"/>
              </a:rPr>
              <a:t> Working Group for Capacity Building and Data Democracy (WGCapD)-6 Annual Meeting</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DLR</a:t>
            </a:r>
            <a:r>
              <a:rPr lang="en-US" dirty="0">
                <a:solidFill>
                  <a:srgbClr val="FFFFFF"/>
                </a:solidFill>
                <a:latin typeface="Arial Bold"/>
                <a:ea typeface="Arial Bold"/>
                <a:cs typeface="Arial Bold"/>
                <a:sym typeface="Arial Bold"/>
              </a:rPr>
              <a:t> </a:t>
            </a:r>
            <a:r>
              <a:rPr lang="en-US" dirty="0" err="1" smtClean="0">
                <a:solidFill>
                  <a:srgbClr val="FFFFFF"/>
                </a:solidFill>
                <a:latin typeface="Arial Bold"/>
                <a:ea typeface="Arial Bold"/>
                <a:cs typeface="Arial Bold"/>
                <a:sym typeface="Arial Bold"/>
              </a:rPr>
              <a:t>Oberpfaffenhofen</a:t>
            </a:r>
            <a:r>
              <a:rPr dirty="0" smtClean="0">
                <a:solidFill>
                  <a:srgbClr val="FFFFFF"/>
                </a:solidFill>
                <a:latin typeface="Arial Bold"/>
                <a:ea typeface="Arial Bold"/>
                <a:cs typeface="Arial Bold"/>
                <a:sym typeface="Arial Bold"/>
              </a:rPr>
              <a:t>, </a:t>
            </a:r>
            <a:r>
              <a:rPr lang="en-US" dirty="0" smtClean="0">
                <a:solidFill>
                  <a:srgbClr val="FFFFFF"/>
                </a:solidFill>
                <a:latin typeface="Arial Bold"/>
                <a:ea typeface="Arial Bold"/>
                <a:cs typeface="Arial Bold"/>
                <a:sym typeface="Arial Bold"/>
              </a:rPr>
              <a:t>Germany</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2</a:t>
            </a:r>
            <a:r>
              <a:rPr dirty="0" smtClean="0">
                <a:solidFill>
                  <a:srgbClr val="FFFFFF"/>
                </a:solidFill>
                <a:latin typeface="Arial Bold"/>
                <a:ea typeface="Arial Bold"/>
                <a:cs typeface="Arial Bold"/>
                <a:sym typeface="Arial Bold"/>
              </a:rPr>
              <a:t>7th-</a:t>
            </a:r>
            <a:r>
              <a:rPr lang="en-US" dirty="0" smtClean="0">
                <a:solidFill>
                  <a:srgbClr val="FFFFFF"/>
                </a:solidFill>
                <a:latin typeface="Arial Bold"/>
                <a:ea typeface="Arial Bold"/>
                <a:cs typeface="Arial Bold"/>
                <a:sym typeface="Arial Bold"/>
              </a:rPr>
              <a:t>29</a:t>
            </a:r>
            <a:r>
              <a:rPr dirty="0" smtClean="0">
                <a:solidFill>
                  <a:srgbClr val="FFFFFF"/>
                </a:solidFill>
                <a:latin typeface="Arial Bold"/>
                <a:ea typeface="Arial Bold"/>
                <a:cs typeface="Arial Bold"/>
                <a:sym typeface="Arial Bold"/>
              </a:rPr>
              <a:t>th </a:t>
            </a:r>
            <a:r>
              <a:rPr lang="en-US" dirty="0" smtClean="0">
                <a:solidFill>
                  <a:srgbClr val="FFFFFF"/>
                </a:solidFill>
                <a:latin typeface="Arial Bold"/>
                <a:ea typeface="Arial Bold"/>
                <a:cs typeface="Arial Bold"/>
                <a:sym typeface="Arial Bold"/>
              </a:rPr>
              <a:t>March, 2017</a:t>
            </a:r>
            <a:endParaRPr dirty="0">
              <a:solidFill>
                <a:srgbClr val="FFFFFF"/>
              </a:solidFill>
              <a:latin typeface="Arial Bold"/>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a:p>
        </p:txBody>
      </p:sp>
      <p:sp>
        <p:nvSpPr>
          <p:cNvPr id="3" name="Content Placeholder 2"/>
          <p:cNvSpPr>
            <a:spLocks noGrp="1"/>
          </p:cNvSpPr>
          <p:nvPr>
            <p:ph sz="quarter" idx="11"/>
          </p:nvPr>
        </p:nvSpPr>
        <p:spPr/>
        <p:txBody>
          <a:bodyPr/>
          <a:lstStyle/>
          <a:p>
            <a:r>
              <a:rPr lang="en-US" dirty="0" smtClean="0"/>
              <a:t>Capacity Building on Data Policy</a:t>
            </a:r>
            <a:endParaRPr lang="en-US" dirty="0"/>
          </a:p>
        </p:txBody>
      </p:sp>
      <p:pic>
        <p:nvPicPr>
          <p:cNvPr id="4" name="Picture 3"/>
          <p:cNvPicPr>
            <a:picLocks noChangeAspect="1"/>
          </p:cNvPicPr>
          <p:nvPr/>
        </p:nvPicPr>
        <p:blipFill>
          <a:blip r:embed="rId2"/>
          <a:stretch>
            <a:fillRect/>
          </a:stretch>
        </p:blipFill>
        <p:spPr>
          <a:xfrm>
            <a:off x="457200" y="1005919"/>
            <a:ext cx="7587343" cy="5852081"/>
          </a:xfrm>
          <a:prstGeom prst="rect">
            <a:avLst/>
          </a:prstGeom>
        </p:spPr>
      </p:pic>
    </p:spTree>
    <p:extLst>
      <p:ext uri="{BB962C8B-B14F-4D97-AF65-F5344CB8AC3E}">
        <p14:creationId xmlns:p14="http://schemas.microsoft.com/office/powerpoint/2010/main" val="167688771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3215948344"/>
              </p:ext>
            </p:extLst>
          </p:nvPr>
        </p:nvGraphicFramePr>
        <p:xfrm>
          <a:off x="762000" y="1981200"/>
          <a:ext cx="8153400" cy="4876800"/>
        </p:xfrm>
        <a:graphic>
          <a:graphicData uri="http://schemas.openxmlformats.org/drawingml/2006/table">
            <a:tbl>
              <a:tblPr>
                <a:tableStyleId>{5940675A-B579-460E-94D1-54222C63F5DA}</a:tableStyleId>
              </a:tblPr>
              <a:tblGrid>
                <a:gridCol w="3052416"/>
                <a:gridCol w="5100984"/>
              </a:tblGrid>
              <a:tr h="487680">
                <a:tc>
                  <a:txBody>
                    <a:bodyPr/>
                    <a:lstStyle/>
                    <a:p>
                      <a:pPr marL="0" marR="0" indent="0" algn="just">
                        <a:spcBef>
                          <a:spcPts val="0"/>
                        </a:spcBef>
                        <a:spcAft>
                          <a:spcPts val="0"/>
                        </a:spcAft>
                      </a:pPr>
                      <a:r>
                        <a:rPr lang="en-GB" sz="1600" dirty="0">
                          <a:effectLst/>
                        </a:rPr>
                        <a:t>QA4EO-CEOS-GEN-CEK-001</a:t>
                      </a:r>
                      <a:endParaRPr lang="en-US" sz="16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just">
                        <a:spcBef>
                          <a:spcPts val="0"/>
                        </a:spcBef>
                        <a:spcAft>
                          <a:spcPts val="0"/>
                        </a:spcAft>
                      </a:pPr>
                      <a:r>
                        <a:rPr lang="en-GB" sz="1600">
                          <a:effectLst/>
                        </a:rPr>
                        <a:t>A guide to procedure and document management</a:t>
                      </a:r>
                      <a:endParaRPr lang="en-US" sz="16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580" marR="68580" marT="0" marB="0" anchor="ctr"/>
                </a:tc>
              </a:tr>
              <a:tr h="487680">
                <a:tc>
                  <a:txBody>
                    <a:bodyPr/>
                    <a:lstStyle/>
                    <a:p>
                      <a:pPr marL="0" marR="0" indent="0" algn="just">
                        <a:spcBef>
                          <a:spcPts val="0"/>
                        </a:spcBef>
                        <a:spcAft>
                          <a:spcPts val="0"/>
                        </a:spcAft>
                      </a:pPr>
                      <a:r>
                        <a:rPr lang="en-GB" sz="1600" dirty="0">
                          <a:effectLst/>
                        </a:rPr>
                        <a:t>QA4EO-CEOS-GEN-DQK-001</a:t>
                      </a:r>
                      <a:endParaRPr lang="en-US" sz="16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just">
                        <a:spcBef>
                          <a:spcPts val="0"/>
                        </a:spcBef>
                        <a:spcAft>
                          <a:spcPts val="0"/>
                        </a:spcAft>
                      </a:pPr>
                      <a:r>
                        <a:rPr lang="en-GB" sz="1600">
                          <a:effectLst/>
                        </a:rPr>
                        <a:t>A guide to establishing a quality indicator on a satellite sensor derived data product</a:t>
                      </a:r>
                      <a:endParaRPr lang="en-US" sz="16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580" marR="68580" marT="0" marB="0" anchor="ctr"/>
                </a:tc>
              </a:tr>
              <a:tr h="731520">
                <a:tc>
                  <a:txBody>
                    <a:bodyPr/>
                    <a:lstStyle/>
                    <a:p>
                      <a:pPr marL="0" marR="0" indent="0" algn="just">
                        <a:spcBef>
                          <a:spcPts val="0"/>
                        </a:spcBef>
                        <a:spcAft>
                          <a:spcPts val="0"/>
                        </a:spcAft>
                      </a:pPr>
                      <a:r>
                        <a:rPr lang="en-GB" sz="1600" dirty="0">
                          <a:effectLst/>
                        </a:rPr>
                        <a:t>QA4EO-CEOS-GEN-DQK-002</a:t>
                      </a:r>
                      <a:endParaRPr lang="en-US" sz="16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just">
                        <a:spcBef>
                          <a:spcPts val="0"/>
                        </a:spcBef>
                        <a:spcAft>
                          <a:spcPts val="0"/>
                        </a:spcAft>
                      </a:pPr>
                      <a:r>
                        <a:rPr lang="en-GB" sz="1600" dirty="0">
                          <a:effectLst/>
                        </a:rPr>
                        <a:t>A guide to content of a documentary procedure to meet the Quality Assurance (QA) requirements of CEOS</a:t>
                      </a:r>
                      <a:endParaRPr lang="en-US" sz="16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580" marR="68580" marT="0" marB="0" anchor="ctr"/>
                </a:tc>
              </a:tr>
              <a:tr h="487680">
                <a:tc>
                  <a:txBody>
                    <a:bodyPr/>
                    <a:lstStyle/>
                    <a:p>
                      <a:pPr marL="0" marR="0" indent="0" algn="just">
                        <a:spcBef>
                          <a:spcPts val="0"/>
                        </a:spcBef>
                        <a:spcAft>
                          <a:spcPts val="0"/>
                        </a:spcAft>
                      </a:pPr>
                      <a:r>
                        <a:rPr lang="en-GB" sz="1600">
                          <a:effectLst/>
                        </a:rPr>
                        <a:t>QA4EO-CEOS-GEN-DQK-003</a:t>
                      </a:r>
                      <a:endParaRPr lang="en-US" sz="16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just">
                        <a:spcBef>
                          <a:spcPts val="0"/>
                        </a:spcBef>
                        <a:spcAft>
                          <a:spcPts val="0"/>
                        </a:spcAft>
                      </a:pPr>
                      <a:r>
                        <a:rPr lang="en-GB" sz="1600" dirty="0">
                          <a:effectLst/>
                        </a:rPr>
                        <a:t>A guide to “Reference Standards” in support of Quality assurance requirements of QA4EO</a:t>
                      </a:r>
                      <a:endParaRPr lang="en-US" sz="16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580" marR="68580" marT="0" marB="0" anchor="ctr"/>
                </a:tc>
              </a:tr>
              <a:tr h="731520">
                <a:tc>
                  <a:txBody>
                    <a:bodyPr/>
                    <a:lstStyle/>
                    <a:p>
                      <a:pPr marL="0" marR="0" indent="0" algn="just">
                        <a:spcBef>
                          <a:spcPts val="0"/>
                        </a:spcBef>
                        <a:spcAft>
                          <a:spcPts val="0"/>
                        </a:spcAft>
                      </a:pPr>
                      <a:r>
                        <a:rPr lang="en-GB" sz="1600">
                          <a:effectLst/>
                        </a:rPr>
                        <a:t>QA4EO-CEOS-GEN-DQK-004</a:t>
                      </a:r>
                      <a:endParaRPr lang="en-US" sz="16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just">
                        <a:spcBef>
                          <a:spcPts val="0"/>
                        </a:spcBef>
                        <a:spcAft>
                          <a:spcPts val="0"/>
                        </a:spcAft>
                      </a:pPr>
                      <a:r>
                        <a:rPr lang="en-GB" sz="1600" dirty="0">
                          <a:effectLst/>
                        </a:rPr>
                        <a:t>A guide to comparison – Organisation, operation and analysis to establish measurement equivalence to underpin the quality Assurance of QA4EO</a:t>
                      </a:r>
                      <a:endParaRPr lang="en-US" sz="16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580" marR="68580" marT="0" marB="0" anchor="ctr"/>
                </a:tc>
              </a:tr>
              <a:tr h="731520">
                <a:tc>
                  <a:txBody>
                    <a:bodyPr/>
                    <a:lstStyle/>
                    <a:p>
                      <a:pPr marL="0" marR="0" indent="0" algn="just">
                        <a:spcBef>
                          <a:spcPts val="0"/>
                        </a:spcBef>
                        <a:spcAft>
                          <a:spcPts val="0"/>
                        </a:spcAft>
                      </a:pPr>
                      <a:r>
                        <a:rPr lang="en-GB" sz="1600">
                          <a:effectLst/>
                        </a:rPr>
                        <a:t>QA4EO-CEOS-GEN-DQK-005</a:t>
                      </a:r>
                      <a:endParaRPr lang="en-US" sz="16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just">
                        <a:spcBef>
                          <a:spcPts val="0"/>
                        </a:spcBef>
                        <a:spcAft>
                          <a:spcPts val="0"/>
                        </a:spcAft>
                      </a:pPr>
                      <a:r>
                        <a:rPr lang="en-GB" sz="1600" dirty="0">
                          <a:effectLst/>
                        </a:rPr>
                        <a:t>A guide to establishing validated software, algorithm and models to underpin the Quality assurance requirements of QA4EO</a:t>
                      </a:r>
                      <a:endParaRPr lang="en-US" sz="16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580" marR="68580" marT="0" marB="0" anchor="ctr"/>
                </a:tc>
              </a:tr>
              <a:tr h="487680">
                <a:tc>
                  <a:txBody>
                    <a:bodyPr/>
                    <a:lstStyle/>
                    <a:p>
                      <a:pPr marL="0" marR="0" indent="0" algn="just">
                        <a:spcBef>
                          <a:spcPts val="0"/>
                        </a:spcBef>
                        <a:spcAft>
                          <a:spcPts val="0"/>
                        </a:spcAft>
                      </a:pPr>
                      <a:r>
                        <a:rPr lang="en-GB" sz="1600">
                          <a:effectLst/>
                        </a:rPr>
                        <a:t>QA4EO-CEOS-GEN-DQK-006</a:t>
                      </a:r>
                      <a:endParaRPr lang="en-US" sz="16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just">
                        <a:spcBef>
                          <a:spcPts val="0"/>
                        </a:spcBef>
                        <a:spcAft>
                          <a:spcPts val="0"/>
                        </a:spcAft>
                      </a:pPr>
                      <a:r>
                        <a:rPr lang="en-GB" sz="1600" dirty="0">
                          <a:effectLst/>
                        </a:rPr>
                        <a:t>A guide to expression of uncertainty of measurements</a:t>
                      </a:r>
                      <a:endParaRPr lang="en-US" sz="16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580" marR="68580" marT="0" marB="0" anchor="ctr"/>
                </a:tc>
              </a:tr>
              <a:tr h="731520">
                <a:tc>
                  <a:txBody>
                    <a:bodyPr/>
                    <a:lstStyle/>
                    <a:p>
                      <a:pPr marL="0" marR="0" indent="0" algn="just">
                        <a:spcBef>
                          <a:spcPts val="0"/>
                        </a:spcBef>
                        <a:spcAft>
                          <a:spcPts val="0"/>
                        </a:spcAft>
                      </a:pPr>
                      <a:r>
                        <a:rPr lang="en-GB" sz="1600">
                          <a:effectLst/>
                        </a:rPr>
                        <a:t>QA4EO-CEOS-GEN-DQK-007</a:t>
                      </a:r>
                      <a:endParaRPr lang="en-US" sz="16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just">
                        <a:spcBef>
                          <a:spcPts val="0"/>
                        </a:spcBef>
                        <a:spcAft>
                          <a:spcPts val="0"/>
                        </a:spcAft>
                      </a:pPr>
                      <a:r>
                        <a:rPr lang="en-GB" sz="1600" dirty="0">
                          <a:effectLst/>
                        </a:rPr>
                        <a:t>A guide to establishing quantitative evidence of Traceability to underpin the quality assurance requirements of QA4EO</a:t>
                      </a:r>
                      <a:endParaRPr lang="en-US" sz="16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3" name="Content Placeholder 2"/>
          <p:cNvSpPr>
            <a:spLocks noGrp="1"/>
          </p:cNvSpPr>
          <p:nvPr>
            <p:ph sz="quarter" idx="11"/>
          </p:nvPr>
        </p:nvSpPr>
        <p:spPr/>
        <p:txBody>
          <a:bodyPr/>
          <a:lstStyle/>
          <a:p>
            <a:endParaRPr lang="en-US"/>
          </a:p>
        </p:txBody>
      </p:sp>
      <p:sp>
        <p:nvSpPr>
          <p:cNvPr id="5" name="Rectangle 1"/>
          <p:cNvSpPr>
            <a:spLocks noChangeArrowheads="1"/>
          </p:cNvSpPr>
          <p:nvPr/>
        </p:nvSpPr>
        <p:spPr bwMode="auto">
          <a:xfrm>
            <a:off x="533400" y="1295400"/>
            <a:ext cx="108857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QA4EO References :</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98464565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457200" y="1676400"/>
            <a:ext cx="8305800"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lgn="ctr">
              <a:defRPr sz="1800" b="0">
                <a:solidFill>
                  <a:srgbClr val="000000"/>
                </a:solidFill>
              </a:defRPr>
            </a:pPr>
            <a:r>
              <a:rPr lang="en-GB" sz="4000" dirty="0" smtClean="0">
                <a:solidFill>
                  <a:schemeClr val="bg1"/>
                </a:solidFill>
              </a:rPr>
              <a:t>Thank you for attention</a:t>
            </a:r>
            <a:br>
              <a:rPr lang="en-GB" sz="4000" dirty="0" smtClean="0">
                <a:solidFill>
                  <a:schemeClr val="bg1"/>
                </a:solidFill>
              </a:rPr>
            </a:br>
            <a:r>
              <a:rPr lang="en-GB" sz="4000" dirty="0">
                <a:solidFill>
                  <a:schemeClr val="bg1"/>
                </a:solidFill>
              </a:rPr>
              <a:t/>
            </a:r>
            <a:br>
              <a:rPr lang="en-GB" sz="4000" dirty="0">
                <a:solidFill>
                  <a:schemeClr val="bg1"/>
                </a:solidFill>
              </a:rPr>
            </a:br>
            <a:r>
              <a:rPr lang="en-GB" sz="4000" dirty="0" smtClean="0">
                <a:solidFill>
                  <a:schemeClr val="bg1"/>
                </a:solidFill>
              </a:rPr>
              <a:t>Q &amp; A</a:t>
            </a:r>
            <a:endParaRPr sz="4000" dirty="0">
              <a:solidFill>
                <a:schemeClr val="bg1"/>
              </a:solidFill>
            </a:endParaRPr>
          </a:p>
        </p:txBody>
      </p:sp>
      <p:pic>
        <p:nvPicPr>
          <p:cNvPr id="12" name="ceos_logo.png"/>
          <p:cNvPicPr/>
          <p:nvPr/>
        </p:nvPicPr>
        <p:blipFill>
          <a:blip r:embed="rId2">
            <a:extLst/>
          </a:blip>
          <a:stretch>
            <a:fillRect/>
          </a:stretch>
        </p:blipFill>
        <p:spPr>
          <a:xfrm>
            <a:off x="304800" y="152400"/>
            <a:ext cx="2507906" cy="993132"/>
          </a:xfrm>
          <a:prstGeom prst="rect">
            <a:avLst/>
          </a:prstGeom>
          <a:ln w="12700">
            <a:miter lim="400000"/>
          </a:ln>
        </p:spPr>
      </p:pic>
      <p:sp>
        <p:nvSpPr>
          <p:cNvPr id="5" name="Shape 10"/>
          <p:cNvSpPr txBox="1">
            <a:spLocks/>
          </p:cNvSpPr>
          <p:nvPr/>
        </p:nvSpPr>
        <p:spPr>
          <a:xfrm>
            <a:off x="304800" y="1181629"/>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Tree>
    <p:extLst>
      <p:ext uri="{BB962C8B-B14F-4D97-AF65-F5344CB8AC3E}">
        <p14:creationId xmlns:p14="http://schemas.microsoft.com/office/powerpoint/2010/main" val="16167082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19200"/>
            <a:ext cx="8458200" cy="5486400"/>
          </a:xfrm>
          <a:solidFill>
            <a:srgbClr val="FFFFFF">
              <a:alpha val="40000"/>
            </a:srgbClr>
          </a:solidFill>
        </p:spPr>
        <p:txBody>
          <a:bodyPr/>
          <a:lstStyle/>
          <a:p>
            <a:r>
              <a:rPr lang="en-US" sz="2400" dirty="0" smtClean="0">
                <a:latin typeface="Trebuchet MS" panose="020B0603020202020204" pitchFamily="34" charset="0"/>
              </a:rPr>
              <a:t>Cal-Val efforts are highly challenging and expensive and call for high skills </a:t>
            </a:r>
            <a:endParaRPr lang="en-US" sz="2400" dirty="0">
              <a:latin typeface="Trebuchet MS" panose="020B0603020202020204" pitchFamily="34" charset="0"/>
            </a:endParaRPr>
          </a:p>
          <a:p>
            <a:endParaRPr lang="en-US" sz="900" dirty="0" smtClean="0">
              <a:latin typeface="Trebuchet MS" panose="020B0603020202020204" pitchFamily="34" charset="0"/>
            </a:endParaRPr>
          </a:p>
          <a:p>
            <a:r>
              <a:rPr lang="en-US" sz="2400" dirty="0" smtClean="0">
                <a:latin typeface="Trebuchet MS" panose="020B0603020202020204" pitchFamily="34" charset="0"/>
              </a:rPr>
              <a:t>Many </a:t>
            </a:r>
            <a:r>
              <a:rPr lang="en-US" sz="2400" dirty="0">
                <a:latin typeface="Trebuchet MS" panose="020B0603020202020204" pitchFamily="34" charset="0"/>
              </a:rPr>
              <a:t>more developing countries joining CEOS need to develop trained scientists / engineers to understand Cal-Val </a:t>
            </a:r>
            <a:r>
              <a:rPr lang="en-US" sz="2400" dirty="0" smtClean="0">
                <a:latin typeface="Trebuchet MS" panose="020B0603020202020204" pitchFamily="34" charset="0"/>
              </a:rPr>
              <a:t>concepts</a:t>
            </a:r>
          </a:p>
          <a:p>
            <a:endParaRPr lang="en-US" sz="900" dirty="0">
              <a:latin typeface="Trebuchet MS" panose="020B0603020202020204" pitchFamily="34" charset="0"/>
            </a:endParaRPr>
          </a:p>
          <a:p>
            <a:r>
              <a:rPr lang="en-US" sz="2400" dirty="0">
                <a:latin typeface="Trebuchet MS" panose="020B0603020202020204" pitchFamily="34" charset="0"/>
              </a:rPr>
              <a:t>Better utilization of CEOS data assets needs user acceptability of methodology in calibration (involving standardized measurement protocols, instrumentation, and processing</a:t>
            </a:r>
            <a:r>
              <a:rPr lang="en-US" sz="2400" dirty="0" smtClean="0">
                <a:latin typeface="Trebuchet MS" panose="020B0603020202020204" pitchFamily="34" charset="0"/>
              </a:rPr>
              <a:t>)</a:t>
            </a:r>
          </a:p>
          <a:p>
            <a:endParaRPr lang="en-US" sz="900" dirty="0">
              <a:latin typeface="Trebuchet MS" panose="020B0603020202020204" pitchFamily="34" charset="0"/>
            </a:endParaRPr>
          </a:p>
          <a:p>
            <a:r>
              <a:rPr lang="en-US" sz="2400" dirty="0">
                <a:latin typeface="Trebuchet MS" panose="020B0603020202020204" pitchFamily="34" charset="0"/>
              </a:rPr>
              <a:t>Imparting knowledge to user community on </a:t>
            </a:r>
            <a:endParaRPr lang="en-US" sz="2400" dirty="0" smtClean="0">
              <a:latin typeface="Trebuchet MS" panose="020B0603020202020204" pitchFamily="34" charset="0"/>
            </a:endParaRPr>
          </a:p>
          <a:p>
            <a:pPr lvl="1"/>
            <a:r>
              <a:rPr lang="en-US" sz="2400" dirty="0" smtClean="0">
                <a:latin typeface="Trebuchet MS" panose="020B0603020202020204" pitchFamily="34" charset="0"/>
              </a:rPr>
              <a:t>Best </a:t>
            </a:r>
            <a:r>
              <a:rPr lang="en-US" sz="2400" dirty="0">
                <a:latin typeface="Trebuchet MS" panose="020B0603020202020204" pitchFamily="34" charset="0"/>
              </a:rPr>
              <a:t>practices for Cal-Val, QA4EO, LANDNET, </a:t>
            </a:r>
            <a:r>
              <a:rPr lang="en-US" sz="2400" dirty="0" smtClean="0">
                <a:latin typeface="Trebuchet MS" panose="020B0603020202020204" pitchFamily="34" charset="0"/>
              </a:rPr>
              <a:t>Supersite,..</a:t>
            </a:r>
            <a:endParaRPr lang="en-US" sz="2400" dirty="0">
              <a:latin typeface="Trebuchet MS" panose="020B0603020202020204" pitchFamily="34" charset="0"/>
            </a:endParaRPr>
          </a:p>
        </p:txBody>
      </p:sp>
      <p:sp>
        <p:nvSpPr>
          <p:cNvPr id="3" name="Content Placeholder 2"/>
          <p:cNvSpPr>
            <a:spLocks noGrp="1"/>
          </p:cNvSpPr>
          <p:nvPr>
            <p:ph sz="quarter" idx="11"/>
          </p:nvPr>
        </p:nvSpPr>
        <p:spPr>
          <a:xfrm>
            <a:off x="2057400" y="304800"/>
            <a:ext cx="5334000" cy="533400"/>
          </a:xfrm>
        </p:spPr>
        <p:txBody>
          <a:bodyPr/>
          <a:lstStyle/>
          <a:p>
            <a:r>
              <a:rPr lang="en-US" dirty="0" smtClean="0"/>
              <a:t>Rationale for Capacity Building for WGCV</a:t>
            </a:r>
            <a:endParaRPr lang="en-US" dirty="0"/>
          </a:p>
        </p:txBody>
      </p:sp>
    </p:spTree>
    <p:extLst>
      <p:ext uri="{BB962C8B-B14F-4D97-AF65-F5344CB8AC3E}">
        <p14:creationId xmlns:p14="http://schemas.microsoft.com/office/powerpoint/2010/main" val="265381102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19200"/>
            <a:ext cx="8458200" cy="5486400"/>
          </a:xfrm>
          <a:solidFill>
            <a:srgbClr val="FFFFFF">
              <a:alpha val="40000"/>
            </a:srgbClr>
          </a:solidFill>
        </p:spPr>
        <p:txBody>
          <a:bodyPr/>
          <a:lstStyle/>
          <a:p>
            <a:r>
              <a:rPr lang="en-US" sz="2800" dirty="0">
                <a:latin typeface="Trebuchet MS" panose="020B0603020202020204" pitchFamily="34" charset="0"/>
              </a:rPr>
              <a:t>User communities increasingly rely on information products from multiple satellite </a:t>
            </a:r>
            <a:r>
              <a:rPr lang="en-US" sz="2800" dirty="0" smtClean="0">
                <a:latin typeface="Trebuchet MS" panose="020B0603020202020204" pitchFamily="34" charset="0"/>
              </a:rPr>
              <a:t>sensors – this includes Data Cube, GSO-LEO combined services, Disasters (</a:t>
            </a:r>
            <a:r>
              <a:rPr lang="en-US" sz="2800" dirty="0" err="1" smtClean="0">
                <a:latin typeface="Trebuchet MS" panose="020B0603020202020204" pitchFamily="34" charset="0"/>
              </a:rPr>
              <a:t>Int.Char</a:t>
            </a:r>
            <a:r>
              <a:rPr lang="en-US" sz="2800" dirty="0" smtClean="0">
                <a:latin typeface="Trebuchet MS" panose="020B0603020202020204" pitchFamily="34" charset="0"/>
              </a:rPr>
              <a:t>), ECVs</a:t>
            </a:r>
          </a:p>
          <a:p>
            <a:endParaRPr lang="en-US" sz="1400" dirty="0">
              <a:latin typeface="Trebuchet MS" panose="020B0603020202020204" pitchFamily="34" charset="0"/>
            </a:endParaRPr>
          </a:p>
          <a:p>
            <a:r>
              <a:rPr lang="en-US" sz="2800" dirty="0">
                <a:latin typeface="Trebuchet MS" panose="020B0603020202020204" pitchFamily="34" charset="0"/>
              </a:rPr>
              <a:t>Future global monitoring systems, using increasingly complex constellations of satellites with multiple sensors, such as the Global Earth Observation System of Systems (GEOSS), will amplify the need for this initiative to provide GEO societal </a:t>
            </a:r>
            <a:r>
              <a:rPr lang="en-US" sz="2800" dirty="0" smtClean="0">
                <a:latin typeface="Trebuchet MS" panose="020B0603020202020204" pitchFamily="34" charset="0"/>
              </a:rPr>
              <a:t>benefits</a:t>
            </a:r>
          </a:p>
        </p:txBody>
      </p:sp>
      <p:sp>
        <p:nvSpPr>
          <p:cNvPr id="3" name="Content Placeholder 2"/>
          <p:cNvSpPr>
            <a:spLocks noGrp="1"/>
          </p:cNvSpPr>
          <p:nvPr>
            <p:ph sz="quarter" idx="11"/>
          </p:nvPr>
        </p:nvSpPr>
        <p:spPr>
          <a:xfrm>
            <a:off x="2057400" y="304800"/>
            <a:ext cx="5334000" cy="533400"/>
          </a:xfrm>
        </p:spPr>
        <p:txBody>
          <a:bodyPr/>
          <a:lstStyle/>
          <a:p>
            <a:r>
              <a:rPr lang="en-US" dirty="0" smtClean="0"/>
              <a:t>Rationale for Capacity Building for WGCV</a:t>
            </a:r>
            <a:endParaRPr lang="en-US" dirty="0"/>
          </a:p>
        </p:txBody>
      </p:sp>
    </p:spTree>
    <p:extLst>
      <p:ext uri="{BB962C8B-B14F-4D97-AF65-F5344CB8AC3E}">
        <p14:creationId xmlns:p14="http://schemas.microsoft.com/office/powerpoint/2010/main" val="330046278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Capacity Building in Cal-Val</a:t>
            </a:r>
            <a:endParaRPr lang="en-US" dirty="0"/>
          </a:p>
        </p:txBody>
      </p:sp>
      <p:pic>
        <p:nvPicPr>
          <p:cNvPr id="4" name="Picture 3"/>
          <p:cNvPicPr>
            <a:picLocks noChangeAspect="1"/>
          </p:cNvPicPr>
          <p:nvPr/>
        </p:nvPicPr>
        <p:blipFill>
          <a:blip r:embed="rId2"/>
          <a:stretch>
            <a:fillRect/>
          </a:stretch>
        </p:blipFill>
        <p:spPr>
          <a:xfrm>
            <a:off x="800100" y="1257300"/>
            <a:ext cx="7467600" cy="5600700"/>
          </a:xfrm>
          <a:prstGeom prst="rect">
            <a:avLst/>
          </a:prstGeom>
        </p:spPr>
      </p:pic>
    </p:spTree>
    <p:extLst>
      <p:ext uri="{BB962C8B-B14F-4D97-AF65-F5344CB8AC3E}">
        <p14:creationId xmlns:p14="http://schemas.microsoft.com/office/powerpoint/2010/main" val="7230396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057400" y="304800"/>
            <a:ext cx="5410200" cy="533400"/>
          </a:xfrm>
        </p:spPr>
        <p:txBody>
          <a:bodyPr/>
          <a:lstStyle/>
          <a:p>
            <a:r>
              <a:rPr lang="en-US" dirty="0" smtClean="0"/>
              <a:t>Rationale for CB for Cal-Val activities</a:t>
            </a:r>
            <a:endParaRPr lang="en-US" dirty="0"/>
          </a:p>
        </p:txBody>
      </p:sp>
      <p:pic>
        <p:nvPicPr>
          <p:cNvPr id="4" name="Picture 3"/>
          <p:cNvPicPr>
            <a:picLocks noChangeAspect="1"/>
          </p:cNvPicPr>
          <p:nvPr/>
        </p:nvPicPr>
        <p:blipFill rotWithShape="1">
          <a:blip r:embed="rId2"/>
          <a:srcRect t="13809"/>
          <a:stretch/>
        </p:blipFill>
        <p:spPr>
          <a:xfrm>
            <a:off x="381000" y="1171522"/>
            <a:ext cx="8534400" cy="5686478"/>
          </a:xfrm>
          <a:prstGeom prst="rect">
            <a:avLst/>
          </a:prstGeom>
        </p:spPr>
      </p:pic>
    </p:spTree>
    <p:extLst>
      <p:ext uri="{BB962C8B-B14F-4D97-AF65-F5344CB8AC3E}">
        <p14:creationId xmlns:p14="http://schemas.microsoft.com/office/powerpoint/2010/main" val="27053426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057400" y="152400"/>
            <a:ext cx="4953000" cy="533400"/>
          </a:xfrm>
        </p:spPr>
        <p:txBody>
          <a:bodyPr/>
          <a:lstStyle/>
          <a:p>
            <a:r>
              <a:rPr lang="en-US" dirty="0" smtClean="0"/>
              <a:t>Areas of Common Interest between WGCapD and WGCV</a:t>
            </a:r>
            <a:endParaRPr lang="en-US" dirty="0"/>
          </a:p>
        </p:txBody>
      </p:sp>
      <p:pic>
        <p:nvPicPr>
          <p:cNvPr id="4" name="Picture 3"/>
          <p:cNvPicPr>
            <a:picLocks noChangeAspect="1"/>
          </p:cNvPicPr>
          <p:nvPr/>
        </p:nvPicPr>
        <p:blipFill>
          <a:blip r:embed="rId2"/>
          <a:stretch>
            <a:fillRect/>
          </a:stretch>
        </p:blipFill>
        <p:spPr>
          <a:xfrm>
            <a:off x="762000" y="1335542"/>
            <a:ext cx="7328685" cy="5500687"/>
          </a:xfrm>
          <a:prstGeom prst="rect">
            <a:avLst/>
          </a:prstGeom>
        </p:spPr>
      </p:pic>
      <p:sp>
        <p:nvSpPr>
          <p:cNvPr id="5" name="Rounded Rectangle 4"/>
          <p:cNvSpPr/>
          <p:nvPr/>
        </p:nvSpPr>
        <p:spPr>
          <a:xfrm>
            <a:off x="1219200" y="4800600"/>
            <a:ext cx="3733800" cy="609600"/>
          </a:xfrm>
          <a:prstGeom prst="roundRect">
            <a:avLst/>
          </a:prstGeom>
          <a:noFill/>
          <a:ln w="381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10083563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a:p>
        </p:txBody>
      </p:sp>
      <p:sp>
        <p:nvSpPr>
          <p:cNvPr id="3" name="Content Placeholder 2"/>
          <p:cNvSpPr>
            <a:spLocks noGrp="1"/>
          </p:cNvSpPr>
          <p:nvPr>
            <p:ph sz="quarter" idx="11"/>
          </p:nvPr>
        </p:nvSpPr>
        <p:spPr>
          <a:xfrm>
            <a:off x="1981200" y="76200"/>
            <a:ext cx="4953000" cy="533400"/>
          </a:xfrm>
        </p:spPr>
        <p:txBody>
          <a:bodyPr/>
          <a:lstStyle/>
          <a:p>
            <a:r>
              <a:rPr lang="en-US" sz="4400" dirty="0"/>
              <a:t>Subgroups</a:t>
            </a:r>
          </a:p>
        </p:txBody>
      </p:sp>
      <p:pic>
        <p:nvPicPr>
          <p:cNvPr id="5" name="Picture 4"/>
          <p:cNvPicPr>
            <a:picLocks noChangeAspect="1"/>
          </p:cNvPicPr>
          <p:nvPr/>
        </p:nvPicPr>
        <p:blipFill>
          <a:blip r:embed="rId2"/>
          <a:stretch>
            <a:fillRect/>
          </a:stretch>
        </p:blipFill>
        <p:spPr>
          <a:xfrm>
            <a:off x="183819" y="1143000"/>
            <a:ext cx="8960181" cy="5495925"/>
          </a:xfrm>
          <a:prstGeom prst="rect">
            <a:avLst/>
          </a:prstGeom>
        </p:spPr>
      </p:pic>
    </p:spTree>
    <p:extLst>
      <p:ext uri="{BB962C8B-B14F-4D97-AF65-F5344CB8AC3E}">
        <p14:creationId xmlns:p14="http://schemas.microsoft.com/office/powerpoint/2010/main" val="407784895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a:blip r:embed="rId2"/>
          <a:stretch>
            <a:fillRect/>
          </a:stretch>
        </p:blipFill>
        <p:spPr>
          <a:xfrm>
            <a:off x="201049" y="1219200"/>
            <a:ext cx="8056102" cy="4724400"/>
          </a:xfrm>
          <a:prstGeom prst="rect">
            <a:avLst/>
          </a:prstGeom>
        </p:spPr>
      </p:pic>
      <p:sp>
        <p:nvSpPr>
          <p:cNvPr id="3" name="Content Placeholder 2"/>
          <p:cNvSpPr>
            <a:spLocks noGrp="1"/>
          </p:cNvSpPr>
          <p:nvPr>
            <p:ph sz="quarter" idx="11"/>
          </p:nvPr>
        </p:nvSpPr>
        <p:spPr/>
        <p:txBody>
          <a:bodyPr/>
          <a:lstStyle/>
          <a:p>
            <a:r>
              <a:rPr lang="en-US" dirty="0"/>
              <a:t>Imagery Calibration </a:t>
            </a:r>
            <a:r>
              <a:rPr lang="en-US" dirty="0" smtClean="0"/>
              <a:t>Types</a:t>
            </a:r>
            <a:endParaRPr lang="en-US" dirty="0"/>
          </a:p>
        </p:txBody>
      </p:sp>
    </p:spTree>
    <p:extLst>
      <p:ext uri="{BB962C8B-B14F-4D97-AF65-F5344CB8AC3E}">
        <p14:creationId xmlns:p14="http://schemas.microsoft.com/office/powerpoint/2010/main" val="41532180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What </a:t>
            </a:r>
            <a:r>
              <a:rPr lang="en-US" dirty="0" err="1" smtClean="0"/>
              <a:t>CapD</a:t>
            </a:r>
            <a:r>
              <a:rPr lang="en-US" dirty="0" smtClean="0"/>
              <a:t> can take the role of :</a:t>
            </a:r>
          </a:p>
          <a:p>
            <a:pPr marL="0" indent="0">
              <a:buNone/>
            </a:pPr>
            <a:endParaRPr lang="en-US" dirty="0" smtClean="0"/>
          </a:p>
          <a:p>
            <a:pPr lvl="1"/>
            <a:r>
              <a:rPr lang="en-US" dirty="0" smtClean="0"/>
              <a:t>Promoting basic concepts and best practices of Cal Val for optical, microwave, thermal sensors by conducting webinars, training workshops </a:t>
            </a:r>
          </a:p>
          <a:p>
            <a:pPr lvl="1"/>
            <a:r>
              <a:rPr lang="en-US" dirty="0" smtClean="0"/>
              <a:t>Coordinating with WGCV in conducting their training programs through sharing best practices for conducting training</a:t>
            </a:r>
          </a:p>
          <a:p>
            <a:pPr lvl="1"/>
            <a:r>
              <a:rPr lang="en-US" dirty="0" smtClean="0"/>
              <a:t>We can provide short videos on success stories for new agencies who may join CEOS about the need of CV and how they can join campaigns</a:t>
            </a:r>
          </a:p>
          <a:p>
            <a:pPr lvl="1"/>
            <a:r>
              <a:rPr lang="en-US" dirty="0" smtClean="0"/>
              <a:t>Bring out details on supersites and instrumentation needs for more such site developers</a:t>
            </a:r>
            <a:endParaRPr lang="en-US" dirty="0"/>
          </a:p>
        </p:txBody>
      </p:sp>
      <p:sp>
        <p:nvSpPr>
          <p:cNvPr id="3" name="Content Placeholder 2"/>
          <p:cNvSpPr>
            <a:spLocks noGrp="1"/>
          </p:cNvSpPr>
          <p:nvPr>
            <p:ph sz="quarter" idx="11"/>
          </p:nvPr>
        </p:nvSpPr>
        <p:spPr/>
        <p:txBody>
          <a:bodyPr/>
          <a:lstStyle/>
          <a:p>
            <a:endParaRPr lang="en-US"/>
          </a:p>
        </p:txBody>
      </p:sp>
    </p:spTree>
    <p:extLst>
      <p:ext uri="{BB962C8B-B14F-4D97-AF65-F5344CB8AC3E}">
        <p14:creationId xmlns:p14="http://schemas.microsoft.com/office/powerpoint/2010/main" val="3194662583"/>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8921</TotalTime>
  <Words>441</Words>
  <Application>Microsoft Office PowerPoint</Application>
  <PresentationFormat>On-screen Show (4:3)</PresentationFormat>
  <Paragraphs>51</Paragraphs>
  <Slides>12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Arial Bold</vt:lpstr>
      <vt:lpstr>Avenir Roman</vt:lpstr>
      <vt:lpstr>Calibri</vt:lpstr>
      <vt:lpstr>Comic Sans MS</vt:lpstr>
      <vt:lpstr>Courier New</vt:lpstr>
      <vt:lpstr>Droid Serif</vt:lpstr>
      <vt:lpstr>Proxima Nova Regular</vt:lpstr>
      <vt:lpstr>Times New Roman</vt:lpstr>
      <vt:lpstr>Trebuchet MS</vt:lpstr>
      <vt:lpstr>Wingdings</vt:lpstr>
      <vt:lpstr>Default</vt:lpstr>
      <vt:lpstr>Capacity Building for WGCV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attention  Q &amp; 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A Senthil Kumar</cp:lastModifiedBy>
  <cp:revision>25</cp:revision>
  <dcterms:modified xsi:type="dcterms:W3CDTF">2017-03-28T13:30:55Z</dcterms:modified>
</cp:coreProperties>
</file>