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707" r:id="rId3"/>
  </p:sldMasterIdLst>
  <p:notesMasterIdLst>
    <p:notesMasterId r:id="rId11"/>
  </p:notesMasterIdLst>
  <p:sldIdLst>
    <p:sldId id="256" r:id="rId4"/>
    <p:sldId id="517" r:id="rId5"/>
    <p:sldId id="522" r:id="rId6"/>
    <p:sldId id="519" r:id="rId7"/>
    <p:sldId id="520" r:id="rId8"/>
    <p:sldId id="521" r:id="rId9"/>
    <p:sldId id="518" r:id="rId10"/>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666FF"/>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38"/>
    <p:restoredTop sz="86392" autoAdjust="0"/>
  </p:normalViewPr>
  <p:slideViewPr>
    <p:cSldViewPr>
      <p:cViewPr varScale="1">
        <p:scale>
          <a:sx n="105" d="100"/>
          <a:sy n="105" d="100"/>
        </p:scale>
        <p:origin x="744"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240746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3</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5946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8434" name="Rectangle 3"/>
          <p:cNvSpPr>
            <a:spLocks noGrp="1"/>
          </p:cNvSpPr>
          <p:nvPr>
            <p:ph type="body" idx="1"/>
          </p:nvPr>
        </p:nvSpPr>
        <p:spPr/>
        <p:txBody>
          <a:bodyPr/>
          <a:lstStyle/>
          <a:p>
            <a:endParaRPr lang="en-AU" dirty="0" smtClean="0"/>
          </a:p>
        </p:txBody>
      </p:sp>
    </p:spTree>
    <p:extLst>
      <p:ext uri="{BB962C8B-B14F-4D97-AF65-F5344CB8AC3E}">
        <p14:creationId xmlns:p14="http://schemas.microsoft.com/office/powerpoint/2010/main" val="103747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595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Lake Chad</a:t>
            </a:r>
            <a:r>
              <a:rPr lang="en-US" baseline="0" dirty="0"/>
              <a:t> is a source of livelihood to 30 million people. </a:t>
            </a:r>
            <a:r>
              <a:rPr lang="en-US" dirty="0"/>
              <a:t>The shrinking lake has had a substantial impact on the local populations, as entire communities have switched from a fishing-lifestyle to one of farming and agriculture. Local communities that once ringed the shores of the lake are now isolated villages — miles from water — and these populations have literally begun farming the now-dry lake bottom. As of 2015, there are plans are in the works to divert water from the Congo River to the River Chari, which flows into Lake Chad, and revitalize the lake. </a:t>
            </a:r>
          </a:p>
        </p:txBody>
      </p:sp>
    </p:spTree>
    <p:extLst>
      <p:ext uri="{BB962C8B-B14F-4D97-AF65-F5344CB8AC3E}">
        <p14:creationId xmlns:p14="http://schemas.microsoft.com/office/powerpoint/2010/main" val="1551768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7</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023280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1611568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a:solidFill>
                <a:srgbClr val="FFFFFF"/>
              </a:solidFill>
            </a:endParaRPr>
          </a:p>
        </p:txBody>
      </p:sp>
    </p:spTree>
    <p:extLst>
      <p:ext uri="{BB962C8B-B14F-4D97-AF65-F5344CB8AC3E}">
        <p14:creationId xmlns:p14="http://schemas.microsoft.com/office/powerpoint/2010/main" val="3138620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a:solidFill>
                <a:srgbClr val="FFFFFF"/>
              </a:solidFill>
            </a:endParaRPr>
          </a:p>
        </p:txBody>
      </p:sp>
    </p:spTree>
    <p:extLst>
      <p:ext uri="{BB962C8B-B14F-4D97-AF65-F5344CB8AC3E}">
        <p14:creationId xmlns:p14="http://schemas.microsoft.com/office/powerpoint/2010/main" val="32205171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15925"/>
            <a:ext cx="2057400"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415925"/>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a:solidFill>
                <a:srgbClr val="FFFFFF"/>
              </a:solidFill>
            </a:endParaRPr>
          </a:p>
        </p:txBody>
      </p:sp>
    </p:spTree>
    <p:extLst>
      <p:ext uri="{BB962C8B-B14F-4D97-AF65-F5344CB8AC3E}">
        <p14:creationId xmlns:p14="http://schemas.microsoft.com/office/powerpoint/2010/main" val="18282022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009" y="89224"/>
            <a:ext cx="6004205" cy="698785"/>
          </a:xfrm>
          <a:prstGeom prst="rect">
            <a:avLst/>
          </a:prstGeom>
        </p:spPr>
        <p:txBody>
          <a:bodyPr>
            <a:noAutofit/>
          </a:bodyPr>
          <a:lstStyle>
            <a:lvl1pPr algn="l">
              <a:defRPr sz="3600" b="1">
                <a:solidFill>
                  <a:schemeClr val="bg1"/>
                </a:solidFill>
              </a:defRPr>
            </a:lvl1pPr>
          </a:lstStyle>
          <a:p>
            <a:r>
              <a:rPr lang="en-AU" dirty="0" smtClean="0"/>
              <a:t>Click to edit Master title style</a:t>
            </a:r>
            <a:endParaRPr lang="en-US" dirty="0"/>
          </a:p>
        </p:txBody>
      </p:sp>
      <p:sp>
        <p:nvSpPr>
          <p:cNvPr id="5" name="Footer Placeholder 4"/>
          <p:cNvSpPr>
            <a:spLocks noGrp="1"/>
          </p:cNvSpPr>
          <p:nvPr>
            <p:ph type="ftr" sz="quarter" idx="11"/>
          </p:nvPr>
        </p:nvSpPr>
        <p:spPr>
          <a:xfrm>
            <a:off x="3921447" y="6226899"/>
            <a:ext cx="1759106" cy="569336"/>
          </a:xfrm>
          <a:prstGeom prst="rect">
            <a:avLst/>
          </a:prstGeom>
        </p:spPr>
        <p:txBody>
          <a:bodyPr/>
          <a:lstStyle>
            <a:lvl1pPr>
              <a:defRPr sz="1050">
                <a:solidFill>
                  <a:srgbClr val="FFFFFF"/>
                </a:solidFill>
              </a:defRPr>
            </a:lvl1pPr>
          </a:lstStyle>
          <a:p>
            <a:pPr algn="l" rtl="0">
              <a:defRPr/>
            </a:pPr>
            <a:r>
              <a:rPr lang="en-US" b="1" smtClean="0">
                <a:latin typeface="Avenir Roman"/>
                <a:ea typeface="Avenir Roman"/>
                <a:cs typeface="Avenir Roman"/>
              </a:rPr>
              <a:t>SDCG-8</a:t>
            </a:r>
          </a:p>
          <a:p>
            <a:pPr algn="l" rtl="0">
              <a:defRPr/>
            </a:pPr>
            <a:r>
              <a:rPr lang="en-US" b="1" smtClean="0">
                <a:latin typeface="Avenir Roman"/>
                <a:ea typeface="Avenir Roman"/>
                <a:cs typeface="Avenir Roman"/>
              </a:rPr>
              <a:t>DLR, Bonn, Germany</a:t>
            </a:r>
            <a:endParaRPr lang="en-US" sz="1000" b="1" smtClean="0">
              <a:latin typeface="Avenir Roman"/>
              <a:ea typeface="Avenir Roman"/>
              <a:cs typeface="Avenir Roman"/>
            </a:endParaRPr>
          </a:p>
          <a:p>
            <a:pPr algn="l" rtl="0">
              <a:defRPr/>
            </a:pPr>
            <a:r>
              <a:rPr lang="en-US" sz="1000" b="1" smtClean="0">
                <a:latin typeface="Avenir Roman"/>
                <a:ea typeface="Avenir Roman"/>
                <a:cs typeface="Avenir Roman"/>
              </a:rPr>
              <a:t>September 23</a:t>
            </a:r>
            <a:r>
              <a:rPr lang="en-US" sz="1000" b="1" baseline="30000" smtClean="0">
                <a:latin typeface="Avenir Roman"/>
                <a:ea typeface="Avenir Roman"/>
                <a:cs typeface="Avenir Roman"/>
              </a:rPr>
              <a:t>rd</a:t>
            </a:r>
            <a:r>
              <a:rPr lang="en-US" sz="1000" b="1" smtClean="0">
                <a:latin typeface="Avenir Roman"/>
                <a:ea typeface="Avenir Roman"/>
                <a:cs typeface="Avenir Roman"/>
              </a:rPr>
              <a:t>-25</a:t>
            </a:r>
            <a:r>
              <a:rPr lang="en-US" sz="1000" b="1" baseline="30000" smtClean="0">
                <a:latin typeface="Avenir Roman"/>
                <a:ea typeface="Avenir Roman"/>
                <a:cs typeface="Avenir Roman"/>
              </a:rPr>
              <a:t>th</a:t>
            </a:r>
            <a:r>
              <a:rPr lang="en-US" sz="1000" b="1" smtClean="0">
                <a:latin typeface="Avenir Roman"/>
                <a:ea typeface="Avenir Roman"/>
                <a:cs typeface="Avenir Roman"/>
              </a:rPr>
              <a:t> 2015</a:t>
            </a:r>
            <a:endParaRPr lang="en-US" sz="1000" smtClean="0">
              <a:latin typeface="Avenir Roman"/>
              <a:ea typeface="Avenir Roman"/>
              <a:cs typeface="Avenir Roman"/>
            </a:endParaRPr>
          </a:p>
          <a:p>
            <a:pPr algn="l" rtl="0"/>
            <a:endParaRPr lang="en-US">
              <a:latin typeface="Avenir Roman"/>
              <a:ea typeface="Avenir Roman"/>
              <a:cs typeface="Avenir Roman"/>
            </a:endParaRPr>
          </a:p>
        </p:txBody>
      </p:sp>
      <p:sp>
        <p:nvSpPr>
          <p:cNvPr id="6" name="Slide Number Placeholder 5"/>
          <p:cNvSpPr>
            <a:spLocks noGrp="1"/>
          </p:cNvSpPr>
          <p:nvPr>
            <p:ph type="sldNum" sz="quarter" idx="12"/>
          </p:nvPr>
        </p:nvSpPr>
        <p:spPr>
          <a:xfrm>
            <a:off x="8491601" y="6322870"/>
            <a:ext cx="510387" cy="365125"/>
          </a:xfrm>
          <a:prstGeom prst="rect">
            <a:avLst/>
          </a:prstGeom>
        </p:spPr>
        <p:txBody>
          <a:bodyPr/>
          <a:lstStyle>
            <a:lvl1pPr>
              <a:defRPr sz="1200">
                <a:solidFill>
                  <a:srgbClr val="FFFFFF"/>
                </a:solidFill>
              </a:defRPr>
            </a:lvl1pPr>
          </a:lstStyle>
          <a:p>
            <a:pPr algn="ctr" rtl="0"/>
            <a:fld id="{82D36AB3-2316-484A-8EF9-67EFC1B9B32B}" type="slidenum">
              <a:rPr lang="en-US" smtClean="0">
                <a:latin typeface="Avenir Roman"/>
                <a:ea typeface="Avenir Roman"/>
                <a:cs typeface="Avenir Roman"/>
              </a:rPr>
              <a:pPr algn="ctr" rtl="0"/>
              <a:t>‹#›</a:t>
            </a:fld>
            <a:endParaRPr lang="en-US">
              <a:latin typeface="Avenir Roman"/>
              <a:ea typeface="Avenir Roman"/>
              <a:cs typeface="Avenir Roman"/>
            </a:endParaRPr>
          </a:p>
        </p:txBody>
      </p:sp>
      <p:sp>
        <p:nvSpPr>
          <p:cNvPr id="8" name="Rectangle 7"/>
          <p:cNvSpPr/>
          <p:nvPr userDrawn="1"/>
        </p:nvSpPr>
        <p:spPr>
          <a:xfrm>
            <a:off x="1308" y="895405"/>
            <a:ext cx="9144000" cy="528303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rgbClr val="696969"/>
              </a:solidFill>
            </a:endParaRPr>
          </a:p>
        </p:txBody>
      </p:sp>
    </p:spTree>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pPr algn="l" rtl="0"/>
            <a:r>
              <a:rPr lang="en-AU" smtClean="0">
                <a:latin typeface="Avenir Roman"/>
                <a:ea typeface="Avenir Roman"/>
                <a:cs typeface="Avenir Roman"/>
              </a:rPr>
              <a:t>Datacube Training Workshop</a:t>
            </a:r>
            <a:endParaRPr lang="en-AU">
              <a:latin typeface="Avenir Roman"/>
              <a:ea typeface="Avenir Roman"/>
              <a:cs typeface="Avenir Roman"/>
            </a:endParaRPr>
          </a:p>
        </p:txBody>
      </p:sp>
    </p:spTree>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41007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r>
              <a:rPr lang="en-AU" smtClean="0"/>
              <a:t>Datacube Training Workshop</a:t>
            </a:r>
            <a:endParaRPr lang="en-AU"/>
          </a:p>
        </p:txBody>
      </p:sp>
    </p:spTree>
    <p:extLst>
      <p:ext uri="{BB962C8B-B14F-4D97-AF65-F5344CB8AC3E}">
        <p14:creationId xmlns:p14="http://schemas.microsoft.com/office/powerpoint/2010/main" val="26947107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860550"/>
            <a:ext cx="7916862" cy="549275"/>
          </a:xfrm>
        </p:spPr>
        <p:txBody>
          <a:bodyPr lIns="90000" tIns="46800" rIns="90000" bIns="46800"/>
          <a:lstStyle>
            <a:lvl1pPr>
              <a:defRPr sz="3000">
                <a:solidFill>
                  <a:srgbClr val="4D4D4D"/>
                </a:solidFill>
              </a:defRPr>
            </a:lvl1pPr>
          </a:lstStyle>
          <a:p>
            <a:pPr lvl="0"/>
            <a:r>
              <a:rPr lang="en-US" noProof="0" smtClean="0"/>
              <a:t>Click to edit Master title style</a:t>
            </a:r>
            <a:endParaRPr lang="en-AU" noProof="0" smtClean="0"/>
          </a:p>
        </p:txBody>
      </p:sp>
      <p:sp>
        <p:nvSpPr>
          <p:cNvPr id="386051" name="Rectangle 3"/>
          <p:cNvSpPr>
            <a:spLocks noGrp="1" noChangeArrowheads="1"/>
          </p:cNvSpPr>
          <p:nvPr>
            <p:ph type="subTitle" idx="1"/>
          </p:nvPr>
        </p:nvSpPr>
        <p:spPr>
          <a:xfrm>
            <a:off x="611188" y="2482850"/>
            <a:ext cx="7916862" cy="396875"/>
          </a:xfrm>
        </p:spPr>
        <p:txBody>
          <a:bodyPr lIns="90000" tIns="46800" rIns="90000" bIns="46800">
            <a:spAutoFit/>
          </a:bodyPr>
          <a:lstStyle>
            <a:lvl1pPr>
              <a:defRPr sz="2000"/>
            </a:lvl1pPr>
          </a:lstStyle>
          <a:p>
            <a:pPr lvl="0"/>
            <a:r>
              <a:rPr lang="en-US" noProof="0" smtClean="0"/>
              <a:t>Click to edit Master subtitle style</a:t>
            </a:r>
            <a:endParaRPr lang="en-AU" noProof="0" smtClean="0"/>
          </a:p>
        </p:txBody>
      </p:sp>
    </p:spTree>
    <p:extLst>
      <p:ext uri="{BB962C8B-B14F-4D97-AF65-F5344CB8AC3E}">
        <p14:creationId xmlns:p14="http://schemas.microsoft.com/office/powerpoint/2010/main" val="2452480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7030412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115227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604822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389731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1731989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414031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theme" Target="../theme/theme3.xml"/><Relationship Id="rId6"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cSld>
  <p:clrMap bg1="lt1" tx1="dk1" bg2="lt2" tx2="dk2" accent1="accent1" accent2="accent2" accent3="accent3" accent4="accent4" accent5="accent5" accent6="accent6" hlink="hlink" folHlink="folHlink"/>
  <p:sldLayoutIdLst>
    <p:sldLayoutId id="2147483649" r:id="rId1"/>
    <p:sldLayoutId id="2147483682"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415925"/>
            <a:ext cx="8229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AU" smtClean="0"/>
          </a:p>
        </p:txBody>
      </p:sp>
      <p:sp>
        <p:nvSpPr>
          <p:cNvPr id="385027" name="Rectangle 3"/>
          <p:cNvSpPr>
            <a:spLocks noGrp="1" noChangeArrowheads="1"/>
          </p:cNvSpPr>
          <p:nvPr>
            <p:ph type="body" idx="1"/>
          </p:nvPr>
        </p:nvSpPr>
        <p:spPr bwMode="auto">
          <a:xfrm>
            <a:off x="457200" y="981075"/>
            <a:ext cx="8229600" cy="5256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385028" name="Rectangle 4"/>
          <p:cNvSpPr>
            <a:spLocks noGrp="1" noChangeArrowheads="1"/>
          </p:cNvSpPr>
          <p:nvPr>
            <p:ph type="ftr" sz="quarter" idx="3"/>
          </p:nvPr>
        </p:nvSpPr>
        <p:spPr bwMode="auto">
          <a:xfrm>
            <a:off x="4284663" y="6459538"/>
            <a:ext cx="4751387" cy="414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pPr defTabSz="914400" rtl="0" fontAlgn="base">
              <a:spcAft>
                <a:spcPct val="0"/>
              </a:spcAft>
            </a:pPr>
            <a:r>
              <a:rPr lang="en-AU" kern="1200" dirty="0" smtClean="0">
                <a:solidFill>
                  <a:srgbClr val="FFFFFF"/>
                </a:solidFill>
                <a:latin typeface="Arial" charset="0"/>
                <a:ea typeface="+mn-ea"/>
                <a:cs typeface="+mn-cs"/>
              </a:rPr>
              <a:t>Phone: +61 2 6249 9111</a:t>
            </a:r>
          </a:p>
          <a:p>
            <a:pPr defTabSz="914400" rtl="0" fontAlgn="base">
              <a:spcAft>
                <a:spcPct val="0"/>
              </a:spcAft>
            </a:pPr>
            <a:r>
              <a:rPr lang="en-AU" kern="1200" dirty="0" smtClean="0">
                <a:solidFill>
                  <a:srgbClr val="FFFFFF"/>
                </a:solidFill>
                <a:latin typeface="Arial" charset="0"/>
                <a:ea typeface="+mn-ea"/>
                <a:cs typeface="+mn-cs"/>
              </a:rPr>
              <a:t>Web: www.ga.gov.au</a:t>
            </a:r>
          </a:p>
          <a:p>
            <a:pPr defTabSz="914400" rtl="0" fontAlgn="base">
              <a:spcAft>
                <a:spcPct val="0"/>
              </a:spcAft>
            </a:pPr>
            <a:r>
              <a:rPr lang="en-AU" kern="1200" dirty="0" smtClean="0">
                <a:solidFill>
                  <a:srgbClr val="FFFFFF"/>
                </a:solidFill>
                <a:latin typeface="Arial" charset="0"/>
                <a:ea typeface="+mn-ea"/>
                <a:cs typeface="+mn-cs"/>
              </a:rPr>
              <a:t>Email: feedback@ga.gov.au</a:t>
            </a:r>
          </a:p>
          <a:p>
            <a:pPr defTabSz="914400" rtl="0" fontAlgn="base">
              <a:spcAft>
                <a:spcPct val="0"/>
              </a:spcAft>
            </a:pPr>
            <a:r>
              <a:rPr lang="en-AU" kern="1200" dirty="0" smtClean="0">
                <a:solidFill>
                  <a:srgbClr val="FFFFFF"/>
                </a:solidFill>
                <a:latin typeface="Arial" charset="0"/>
                <a:ea typeface="+mn-ea"/>
                <a:cs typeface="+mn-cs"/>
              </a:rPr>
              <a:t>Address: </a:t>
            </a:r>
            <a:r>
              <a:rPr lang="en-AU" kern="1200" dirty="0" err="1" smtClean="0">
                <a:solidFill>
                  <a:srgbClr val="FFFFFF"/>
                </a:solidFill>
                <a:latin typeface="Arial" charset="0"/>
                <a:ea typeface="+mn-ea"/>
                <a:cs typeface="+mn-cs"/>
              </a:rPr>
              <a:t>Cnr</a:t>
            </a:r>
            <a:r>
              <a:rPr lang="en-AU" kern="1200" dirty="0" smtClean="0">
                <a:solidFill>
                  <a:srgbClr val="FFFFFF"/>
                </a:solidFill>
                <a:latin typeface="Arial" charset="0"/>
                <a:ea typeface="+mn-ea"/>
                <a:cs typeface="+mn-cs"/>
              </a:rPr>
              <a:t> Jerrabomberra Avenue and Hindmarsh Drive, Symonston ACT 2609</a:t>
            </a:r>
          </a:p>
          <a:p>
            <a:pPr defTabSz="914400" rtl="0" fontAlgn="base">
              <a:spcAft>
                <a:spcPct val="0"/>
              </a:spcAft>
            </a:pPr>
            <a:r>
              <a:rPr lang="en-AU" kern="1200" dirty="0" smtClean="0">
                <a:solidFill>
                  <a:srgbClr val="FFFFFF"/>
                </a:solidFill>
                <a:latin typeface="Arial" charset="0"/>
                <a:ea typeface="+mn-ea"/>
                <a:cs typeface="+mn-cs"/>
              </a:rPr>
              <a:t>Postal Address: GPO Box 378, Canberra ACT 2601</a:t>
            </a:r>
            <a:endParaRPr lang="en-AU" kern="1200" dirty="0">
              <a:solidFill>
                <a:srgbClr val="FFFFFF"/>
              </a:solidFill>
              <a:latin typeface="Arial" charset="0"/>
              <a:ea typeface="+mn-ea"/>
              <a:cs typeface="+mn-cs"/>
            </a:endParaRPr>
          </a:p>
        </p:txBody>
      </p:sp>
    </p:spTree>
    <p:extLst>
      <p:ext uri="{BB962C8B-B14F-4D97-AF65-F5344CB8AC3E}">
        <p14:creationId xmlns:p14="http://schemas.microsoft.com/office/powerpoint/2010/main" val="326880378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id="1" dur="indefinite" restart="never" nodeType="tmRoot"/>
      </p:par>
    </p:tnLst>
  </p:timing>
  <p:hf sldNum="0" hdr="0" dt="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Arial" charset="0"/>
        </a:defRPr>
      </a:lvl2pPr>
      <a:lvl3pPr algn="l" rtl="0" eaLnBrk="1" fontAlgn="base" hangingPunct="1">
        <a:spcBef>
          <a:spcPct val="0"/>
        </a:spcBef>
        <a:spcAft>
          <a:spcPct val="0"/>
        </a:spcAft>
        <a:defRPr sz="2600" b="1">
          <a:solidFill>
            <a:schemeClr val="tx2"/>
          </a:solidFill>
          <a:latin typeface="Arial" charset="0"/>
        </a:defRPr>
      </a:lvl3pPr>
      <a:lvl4pPr algn="l" rtl="0" eaLnBrk="1" fontAlgn="base" hangingPunct="1">
        <a:spcBef>
          <a:spcPct val="0"/>
        </a:spcBef>
        <a:spcAft>
          <a:spcPct val="0"/>
        </a:spcAft>
        <a:defRPr sz="2600" b="1">
          <a:solidFill>
            <a:schemeClr val="tx2"/>
          </a:solidFill>
          <a:latin typeface="Arial" charset="0"/>
        </a:defRPr>
      </a:lvl4pPr>
      <a:lvl5pPr algn="l" rtl="0" eaLnBrk="1" fontAlgn="base" hangingPunct="1">
        <a:spcBef>
          <a:spcPct val="0"/>
        </a:spcBef>
        <a:spcAft>
          <a:spcPct val="0"/>
        </a:spcAft>
        <a:defRPr sz="2600" b="1">
          <a:solidFill>
            <a:schemeClr val="tx2"/>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algn="l" rtl="0" eaLnBrk="1" fontAlgn="base" hangingPunct="1">
        <a:spcBef>
          <a:spcPct val="50000"/>
        </a:spcBef>
        <a:spcAft>
          <a:spcPct val="0"/>
        </a:spcAft>
        <a:defRPr sz="2200">
          <a:solidFill>
            <a:srgbClr val="4D4D4D"/>
          </a:solidFill>
          <a:latin typeface="+mn-lt"/>
          <a:ea typeface="+mn-ea"/>
          <a:cs typeface="+mn-cs"/>
        </a:defRPr>
      </a:lvl1pPr>
      <a:lvl2pPr marL="447675" indent="-268288" algn="l" rtl="0" eaLnBrk="1" fontAlgn="base" hangingPunct="1">
        <a:spcBef>
          <a:spcPct val="50000"/>
        </a:spcBef>
        <a:spcAft>
          <a:spcPct val="0"/>
        </a:spcAft>
        <a:buChar char="•"/>
        <a:defRPr sz="2200">
          <a:solidFill>
            <a:srgbClr val="4D4D4D"/>
          </a:solidFill>
          <a:latin typeface="+mn-lt"/>
        </a:defRPr>
      </a:lvl2pPr>
      <a:lvl3pPr marL="895350" indent="-268288" algn="l" rtl="0" eaLnBrk="1" fontAlgn="base" hangingPunct="1">
        <a:spcBef>
          <a:spcPct val="25000"/>
        </a:spcBef>
        <a:spcAft>
          <a:spcPct val="0"/>
        </a:spcAft>
        <a:buFont typeface="Arial" charset="0"/>
        <a:buChar char="–"/>
        <a:defRPr sz="2000">
          <a:solidFill>
            <a:srgbClr val="4D4D4D"/>
          </a:solidFill>
          <a:latin typeface="+mn-lt"/>
        </a:defRPr>
      </a:lvl3pPr>
      <a:lvl4pPr marL="1350963" indent="-271463" algn="l" rtl="0" eaLnBrk="1" fontAlgn="base" hangingPunct="1">
        <a:spcBef>
          <a:spcPct val="25000"/>
        </a:spcBef>
        <a:spcAft>
          <a:spcPct val="0"/>
        </a:spcAft>
        <a:buChar char="•"/>
        <a:defRPr sz="2000">
          <a:solidFill>
            <a:srgbClr val="4D4D4D"/>
          </a:solidFill>
          <a:latin typeface="+mn-lt"/>
        </a:defRPr>
      </a:lvl4pPr>
      <a:lvl5pPr marL="1792288" indent="-261938" algn="l" rtl="0" eaLnBrk="1" fontAlgn="base" hangingPunct="1">
        <a:spcBef>
          <a:spcPct val="25000"/>
        </a:spcBef>
        <a:spcAft>
          <a:spcPct val="0"/>
        </a:spcAft>
        <a:buFont typeface="Arial" charset="0"/>
        <a:buChar char="–"/>
        <a:defRPr sz="2000">
          <a:solidFill>
            <a:srgbClr val="4D4D4D"/>
          </a:solidFill>
          <a:latin typeface="+mn-lt"/>
        </a:defRPr>
      </a:lvl5pPr>
      <a:lvl6pPr marL="2249488" indent="-261938" algn="l" rtl="0" eaLnBrk="1" fontAlgn="base" hangingPunct="1">
        <a:spcBef>
          <a:spcPct val="25000"/>
        </a:spcBef>
        <a:spcAft>
          <a:spcPct val="0"/>
        </a:spcAft>
        <a:buFont typeface="Arial" charset="0"/>
        <a:buChar char="–"/>
        <a:defRPr sz="2000">
          <a:solidFill>
            <a:srgbClr val="4D4D4D"/>
          </a:solidFill>
          <a:latin typeface="+mn-lt"/>
        </a:defRPr>
      </a:lvl6pPr>
      <a:lvl7pPr marL="2706688" indent="-261938" algn="l" rtl="0" eaLnBrk="1" fontAlgn="base" hangingPunct="1">
        <a:spcBef>
          <a:spcPct val="25000"/>
        </a:spcBef>
        <a:spcAft>
          <a:spcPct val="0"/>
        </a:spcAft>
        <a:buFont typeface="Arial" charset="0"/>
        <a:buChar char="–"/>
        <a:defRPr sz="2000">
          <a:solidFill>
            <a:srgbClr val="4D4D4D"/>
          </a:solidFill>
          <a:latin typeface="+mn-lt"/>
        </a:defRPr>
      </a:lvl7pPr>
      <a:lvl8pPr marL="3163888" indent="-261938" algn="l" rtl="0" eaLnBrk="1" fontAlgn="base" hangingPunct="1">
        <a:spcBef>
          <a:spcPct val="25000"/>
        </a:spcBef>
        <a:spcAft>
          <a:spcPct val="0"/>
        </a:spcAft>
        <a:buFont typeface="Arial" charset="0"/>
        <a:buChar char="–"/>
        <a:defRPr sz="2000">
          <a:solidFill>
            <a:srgbClr val="4D4D4D"/>
          </a:solidFill>
          <a:latin typeface="+mn-lt"/>
        </a:defRPr>
      </a:lvl8pPr>
      <a:lvl9pPr marL="3621088" indent="-261938" algn="l" rtl="0" eaLnBrk="1" fontAlgn="base" hangingPunct="1">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latin typeface="Avenir Roman"/>
              <a:ea typeface="Avenir Roman"/>
              <a:cs typeface="Avenir Roman"/>
            </a:endParaRPr>
          </a:p>
        </p:txBody>
      </p:sp>
    </p:spTree>
    <p:extLst>
      <p:ext uri="{BB962C8B-B14F-4D97-AF65-F5344CB8AC3E}">
        <p14:creationId xmlns:p14="http://schemas.microsoft.com/office/powerpoint/2010/main" val="51104995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25" r:id="rId4"/>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hyperlink" Target="http://tinyurl.com/datacubeui" TargetMode="External"/><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2.jp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4.xml"/><Relationship Id="rId5" Type="http://schemas.openxmlformats.org/officeDocument/2006/relationships/image" Target="../media/image13.jpg"/><Relationship Id="rId6" Type="http://schemas.openxmlformats.org/officeDocument/2006/relationships/image" Target="../media/image14.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533400" y="1295400"/>
            <a:ext cx="8305800" cy="838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rPr>
              <a:t>Data Cube Initiatives</a:t>
            </a:r>
            <a:endParaRPr sz="2800" b="0" i="1" dirty="0">
              <a:solidFill>
                <a:srgbClr val="FFFFFF"/>
              </a:solidFill>
            </a:endParaRPr>
          </a:p>
        </p:txBody>
      </p:sp>
      <p:sp>
        <p:nvSpPr>
          <p:cNvPr id="11" name="Shape 11"/>
          <p:cNvSpPr/>
          <p:nvPr/>
        </p:nvSpPr>
        <p:spPr>
          <a:xfrm>
            <a:off x="533400" y="2057400"/>
            <a:ext cx="5867400" cy="377833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defRPr>
                <a:solidFill>
                  <a:srgbClr val="000000"/>
                </a:solidFill>
              </a:defRPr>
            </a:pPr>
            <a:r>
              <a:rPr lang="en-US" sz="2000" dirty="0" smtClean="0">
                <a:solidFill>
                  <a:srgbClr val="FFFFFF"/>
                </a:solidFill>
                <a:latin typeface="Arial Bold"/>
                <a:ea typeface="Arial Bold"/>
                <a:cs typeface="Arial Bold"/>
                <a:sym typeface="Arial Bold"/>
              </a:rPr>
              <a:t>Agenda #22a</a:t>
            </a:r>
          </a:p>
          <a:p>
            <a:pPr lvl="0" defTabSz="914400">
              <a:defRPr>
                <a:solidFill>
                  <a:srgbClr val="000000"/>
                </a:solidFill>
              </a:defRPr>
            </a:pPr>
            <a:endParaRPr lang="en-US" sz="2000" dirty="0">
              <a:solidFill>
                <a:srgbClr val="FFFFFF"/>
              </a:solidFill>
              <a:latin typeface="Arial Bold"/>
              <a:ea typeface="Arial Bold"/>
              <a:cs typeface="Arial Bold"/>
              <a:sym typeface="Arial Bold"/>
            </a:endParaRPr>
          </a:p>
          <a:p>
            <a:pPr lvl="0" defTabSz="914400">
              <a:defRPr>
                <a:solidFill>
                  <a:srgbClr val="000000"/>
                </a:solidFill>
              </a:defRPr>
            </a:pPr>
            <a:r>
              <a:rPr lang="en-US" sz="2000" dirty="0">
                <a:solidFill>
                  <a:srgbClr val="FFFFFF"/>
                </a:solidFill>
                <a:latin typeface="Arial Bold"/>
                <a:ea typeface="Arial Bold"/>
                <a:cs typeface="Arial Bold"/>
                <a:sym typeface="Arial Bold"/>
              </a:rPr>
              <a:t>Brian Killough</a:t>
            </a:r>
          </a:p>
          <a:p>
            <a:pPr lvl="0" defTabSz="914400">
              <a:defRPr>
                <a:solidFill>
                  <a:srgbClr val="000000"/>
                </a:solidFill>
              </a:defRPr>
            </a:pPr>
            <a:r>
              <a:rPr lang="en-US" sz="2000" dirty="0">
                <a:solidFill>
                  <a:srgbClr val="FFFFFF"/>
                </a:solidFill>
                <a:latin typeface="Arial Bold"/>
                <a:ea typeface="Arial Bold"/>
                <a:cs typeface="Arial Bold"/>
                <a:sym typeface="Arial Bold"/>
              </a:rPr>
              <a:t>CEOS Systems Engineering </a:t>
            </a:r>
            <a:r>
              <a:rPr lang="en-US" sz="2000" dirty="0" smtClean="0">
                <a:solidFill>
                  <a:srgbClr val="FFFFFF"/>
                </a:solidFill>
                <a:latin typeface="Arial Bold"/>
                <a:ea typeface="Arial Bold"/>
                <a:cs typeface="Arial Bold"/>
                <a:sym typeface="Arial Bold"/>
              </a:rPr>
              <a:t>Office (SEO)</a:t>
            </a:r>
            <a:endParaRPr lang="en-US" sz="2000" dirty="0">
              <a:solidFill>
                <a:srgbClr val="FFFFFF"/>
              </a:solidFill>
              <a:latin typeface="Arial Bold"/>
              <a:ea typeface="Arial Bold"/>
              <a:cs typeface="Arial Bold"/>
              <a:sym typeface="Arial Bold"/>
            </a:endParaRPr>
          </a:p>
          <a:p>
            <a:pPr lvl="0" defTabSz="914400">
              <a:defRPr>
                <a:solidFill>
                  <a:srgbClr val="000000"/>
                </a:solidFill>
              </a:defRPr>
            </a:pPr>
            <a:r>
              <a:rPr lang="en-US" sz="2000" dirty="0">
                <a:solidFill>
                  <a:srgbClr val="FFFFFF"/>
                </a:solidFill>
                <a:latin typeface="Arial Bold"/>
                <a:ea typeface="Arial Bold"/>
                <a:cs typeface="Arial Bold"/>
                <a:sym typeface="Arial Bold"/>
              </a:rPr>
              <a:t>NASA Langley Research </a:t>
            </a:r>
            <a:r>
              <a:rPr lang="en-US" sz="2000" dirty="0" smtClean="0">
                <a:solidFill>
                  <a:srgbClr val="FFFFFF"/>
                </a:solidFill>
                <a:latin typeface="Arial Bold"/>
                <a:ea typeface="Arial Bold"/>
                <a:cs typeface="Arial Bold"/>
                <a:sym typeface="Arial Bold"/>
              </a:rPr>
              <a:t>Center</a:t>
            </a:r>
          </a:p>
          <a:p>
            <a:pPr lvl="0" defTabSz="914400">
              <a:defRPr>
                <a:solidFill>
                  <a:srgbClr val="000000"/>
                </a:solidFill>
              </a:defRPr>
            </a:pPr>
            <a:endParaRPr lang="en-US" sz="2000" dirty="0">
              <a:solidFill>
                <a:srgbClr val="FFFFFF"/>
              </a:solidFill>
              <a:latin typeface="Arial Bold"/>
              <a:ea typeface="Arial Bold"/>
              <a:cs typeface="Arial Bold"/>
              <a:sym typeface="Arial Bold"/>
            </a:endParaRPr>
          </a:p>
          <a:p>
            <a:pPr lvl="0" defTabSz="914400">
              <a:defRPr>
                <a:solidFill>
                  <a:srgbClr val="000000"/>
                </a:solidFill>
              </a:defRPr>
            </a:pPr>
            <a:r>
              <a:rPr lang="en-US" dirty="0" smtClean="0">
                <a:solidFill>
                  <a:srgbClr val="FFFFFF"/>
                </a:solidFill>
                <a:latin typeface="Arial Bold"/>
                <a:ea typeface="Arial Bold"/>
                <a:cs typeface="Arial Bold"/>
                <a:sym typeface="Arial Bold"/>
              </a:rPr>
              <a:t>CEOS </a:t>
            </a:r>
            <a:r>
              <a:rPr lang="en-US" dirty="0">
                <a:solidFill>
                  <a:srgbClr val="FFFFFF"/>
                </a:solidFill>
                <a:latin typeface="Arial Bold"/>
                <a:ea typeface="Arial Bold"/>
                <a:cs typeface="Arial Bold"/>
                <a:sym typeface="Arial Bold"/>
              </a:rPr>
              <a:t>6th Working Group for </a:t>
            </a:r>
            <a:r>
              <a:rPr lang="en-US" dirty="0" smtClean="0">
                <a:solidFill>
                  <a:srgbClr val="FFFFFF"/>
                </a:solidFill>
                <a:latin typeface="Arial Bold"/>
                <a:ea typeface="Arial Bold"/>
                <a:cs typeface="Arial Bold"/>
                <a:sym typeface="Arial Bold"/>
              </a:rPr>
              <a:t/>
            </a:r>
            <a:br>
              <a:rPr lang="en-US" dirty="0" smtClean="0">
                <a:solidFill>
                  <a:srgbClr val="FFFFFF"/>
                </a:solidFill>
                <a:latin typeface="Arial Bold"/>
                <a:ea typeface="Arial Bold"/>
                <a:cs typeface="Arial Bold"/>
                <a:sym typeface="Arial Bold"/>
              </a:rPr>
            </a:br>
            <a:r>
              <a:rPr lang="en-US" dirty="0" smtClean="0">
                <a:solidFill>
                  <a:srgbClr val="FFFFFF"/>
                </a:solidFill>
                <a:latin typeface="Arial Bold"/>
                <a:ea typeface="Arial Bold"/>
                <a:cs typeface="Arial Bold"/>
                <a:sym typeface="Arial Bold"/>
              </a:rPr>
              <a:t>Capacity </a:t>
            </a:r>
            <a:r>
              <a:rPr lang="en-US" dirty="0">
                <a:solidFill>
                  <a:srgbClr val="FFFFFF"/>
                </a:solidFill>
                <a:latin typeface="Arial Bold"/>
                <a:ea typeface="Arial Bold"/>
                <a:cs typeface="Arial Bold"/>
                <a:sym typeface="Arial Bold"/>
              </a:rPr>
              <a:t>Building and Data Democracy </a:t>
            </a:r>
            <a:r>
              <a:rPr lang="en-US" dirty="0" smtClean="0">
                <a:solidFill>
                  <a:srgbClr val="FFFFFF"/>
                </a:solidFill>
                <a:latin typeface="Arial Bold"/>
                <a:ea typeface="Arial Bold"/>
                <a:cs typeface="Arial Bold"/>
                <a:sym typeface="Arial Bold"/>
              </a:rPr>
              <a:t/>
            </a:r>
            <a:br>
              <a:rPr lang="en-US" dirty="0" smtClean="0">
                <a:solidFill>
                  <a:srgbClr val="FFFFFF"/>
                </a:solidFill>
                <a:latin typeface="Arial Bold"/>
                <a:ea typeface="Arial Bold"/>
                <a:cs typeface="Arial Bold"/>
                <a:sym typeface="Arial Bold"/>
              </a:rPr>
            </a:br>
            <a:r>
              <a:rPr lang="en-US" dirty="0" smtClean="0">
                <a:solidFill>
                  <a:srgbClr val="FFFFFF"/>
                </a:solidFill>
                <a:latin typeface="Arial Bold"/>
                <a:ea typeface="Arial Bold"/>
                <a:cs typeface="Arial Bold"/>
                <a:sym typeface="Arial Bold"/>
              </a:rPr>
              <a:t>(WGCapD) Annual </a:t>
            </a:r>
            <a:r>
              <a:rPr lang="en-US" dirty="0">
                <a:solidFill>
                  <a:srgbClr val="FFFFFF"/>
                </a:solidFill>
                <a:latin typeface="Arial Bold"/>
                <a:ea typeface="Arial Bold"/>
                <a:cs typeface="Arial Bold"/>
                <a:sym typeface="Arial Bold"/>
              </a:rPr>
              <a:t>Meeting</a:t>
            </a:r>
          </a:p>
          <a:p>
            <a:pPr lvl="0" defTabSz="914400">
              <a:defRPr>
                <a:solidFill>
                  <a:srgbClr val="000000"/>
                </a:solidFill>
              </a:defRPr>
            </a:pPr>
            <a:r>
              <a:rPr lang="en-US" dirty="0">
                <a:solidFill>
                  <a:srgbClr val="FFFFFF"/>
                </a:solidFill>
                <a:latin typeface="Arial Bold"/>
                <a:ea typeface="Arial Bold"/>
                <a:cs typeface="Arial Bold"/>
                <a:sym typeface="Arial Bold"/>
              </a:rPr>
              <a:t>DLR Oberpfaffenhofen, Germany</a:t>
            </a:r>
          </a:p>
          <a:p>
            <a:pPr lvl="0" defTabSz="914400">
              <a:defRPr>
                <a:solidFill>
                  <a:srgbClr val="000000"/>
                </a:solidFill>
              </a:defRPr>
            </a:pPr>
            <a:r>
              <a:rPr lang="en-US" dirty="0">
                <a:solidFill>
                  <a:srgbClr val="FFFFFF"/>
                </a:solidFill>
                <a:latin typeface="Arial Bold"/>
                <a:ea typeface="Arial Bold"/>
                <a:cs typeface="Arial Bold"/>
                <a:sym typeface="Arial Bold"/>
              </a:rPr>
              <a:t>27th-29th March, 2017</a:t>
            </a:r>
          </a:p>
          <a:p>
            <a:pPr lvl="0" defTabSz="914400">
              <a:defRPr>
                <a:solidFill>
                  <a:srgbClr val="000000"/>
                </a:solidFill>
              </a:defRPr>
            </a:pPr>
            <a:endParaRPr lang="en-US" sz="2000" dirty="0">
              <a:solidFill>
                <a:srgbClr val="FFFFFF"/>
              </a:solidFill>
              <a:latin typeface="Arial Bold"/>
              <a:ea typeface="Arial Bold"/>
              <a:cs typeface="Arial Bold"/>
              <a:sym typeface="Arial Bold"/>
            </a:endParaRPr>
          </a:p>
        </p:txBody>
      </p:sp>
      <p:pic>
        <p:nvPicPr>
          <p:cNvPr id="12" name="ceos_logo.png"/>
          <p:cNvPicPr/>
          <p:nvPr/>
        </p:nvPicPr>
        <p:blipFill>
          <a:blip r:embed="rId2">
            <a:extLst/>
          </a:blip>
          <a:stretch>
            <a:fillRect/>
          </a:stretch>
        </p:blipFill>
        <p:spPr>
          <a:xfrm>
            <a:off x="525483" y="149868"/>
            <a:ext cx="2507906" cy="99313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33600" y="253424"/>
            <a:ext cx="5486400" cy="646331"/>
          </a:xfrm>
        </p:spPr>
        <p:txBody>
          <a:bodyPr wrap="square">
            <a:spAutoFit/>
          </a:bodyPr>
          <a:lstStyle/>
          <a:p>
            <a:pPr algn="l" eaLnBrk="1" hangingPunct="1"/>
            <a:r>
              <a:rPr lang="en-US" sz="3600" b="1" dirty="0" smtClean="0">
                <a:latin typeface="Tahoma" charset="0"/>
                <a:ea typeface="ＭＳ Ｐゴシック" charset="0"/>
                <a:cs typeface="ＭＳ Ｐゴシック" charset="0"/>
              </a:rPr>
              <a:t>Why Data Cubes?</a:t>
            </a:r>
            <a:endParaRPr lang="en-US" sz="40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pic>
        <p:nvPicPr>
          <p:cNvPr id="5" name="Picture 4"/>
          <p:cNvPicPr>
            <a:picLocks noChangeAspect="1"/>
          </p:cNvPicPr>
          <p:nvPr/>
        </p:nvPicPr>
        <p:blipFill>
          <a:blip r:embed="rId3"/>
          <a:stretch>
            <a:fillRect/>
          </a:stretch>
        </p:blipFill>
        <p:spPr>
          <a:xfrm>
            <a:off x="6096000" y="1447800"/>
            <a:ext cx="2859254" cy="2363787"/>
          </a:xfrm>
          <a:prstGeom prst="rect">
            <a:avLst/>
          </a:prstGeom>
        </p:spPr>
      </p:pic>
      <p:sp>
        <p:nvSpPr>
          <p:cNvPr id="7" name="Content Placeholder 2"/>
          <p:cNvSpPr txBox="1">
            <a:spLocks/>
          </p:cNvSpPr>
          <p:nvPr/>
        </p:nvSpPr>
        <p:spPr>
          <a:xfrm>
            <a:off x="152400" y="1371600"/>
            <a:ext cx="8458200" cy="433271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Font typeface="Arial"/>
              <a:buNone/>
            </a:pPr>
            <a:r>
              <a:rPr lang="en-US" sz="2000" kern="1200" dirty="0" smtClean="0">
                <a:latin typeface="Calibri" charset="0"/>
                <a:ea typeface="ＭＳ Ｐゴシック" charset="0"/>
                <a:cs typeface="Calibri" charset="0"/>
              </a:rPr>
              <a:t>The primary user problems are </a:t>
            </a:r>
            <a:r>
              <a:rPr lang="en-US" sz="2000" kern="1200" dirty="0">
                <a:latin typeface="Calibri" charset="0"/>
                <a:ea typeface="ＭＳ Ｐゴシック" charset="0"/>
                <a:cs typeface="Calibri" charset="0"/>
              </a:rPr>
              <a:t>data access, </a:t>
            </a:r>
            <a:r>
              <a:rPr lang="en-US" sz="2000" kern="1200" dirty="0" smtClean="0">
                <a:latin typeface="Calibri" charset="0"/>
                <a:ea typeface="ＭＳ Ｐゴシック" charset="0"/>
                <a:cs typeface="Calibri" charset="0"/>
              </a:rPr>
              <a:t/>
            </a:r>
            <a:br>
              <a:rPr lang="en-US" sz="2000" kern="1200" dirty="0" smtClean="0">
                <a:latin typeface="Calibri" charset="0"/>
                <a:ea typeface="ＭＳ Ｐゴシック" charset="0"/>
                <a:cs typeface="Calibri" charset="0"/>
              </a:rPr>
            </a:br>
            <a:r>
              <a:rPr lang="en-US" sz="2000" kern="1200" dirty="0" smtClean="0">
                <a:latin typeface="Calibri" charset="0"/>
                <a:ea typeface="ＭＳ Ｐゴシック" charset="0"/>
                <a:cs typeface="Calibri" charset="0"/>
              </a:rPr>
              <a:t>data </a:t>
            </a:r>
            <a:r>
              <a:rPr lang="en-US" sz="2000" kern="1200" dirty="0">
                <a:latin typeface="Calibri" charset="0"/>
                <a:ea typeface="ＭＳ Ｐゴシック" charset="0"/>
                <a:cs typeface="Calibri" charset="0"/>
              </a:rPr>
              <a:t>preparation, and efficient analyses</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to minimize the time and </a:t>
            </a:r>
            <a:r>
              <a:rPr lang="en-US" sz="2000" kern="1200" dirty="0" smtClean="0">
                <a:latin typeface="Calibri" charset="0"/>
                <a:ea typeface="ＭＳ Ｐゴシック" charset="0"/>
                <a:cs typeface="Calibri" charset="0"/>
              </a:rPr>
              <a:t>knowledge </a:t>
            </a:r>
            <a:br>
              <a:rPr lang="en-US" sz="2000" kern="1200" dirty="0" smtClean="0">
                <a:latin typeface="Calibri" charset="0"/>
                <a:ea typeface="ＭＳ Ｐゴシック" charset="0"/>
                <a:cs typeface="Calibri" charset="0"/>
              </a:rPr>
            </a:br>
            <a:r>
              <a:rPr lang="en-US" sz="2000" kern="1200" dirty="0" smtClean="0">
                <a:latin typeface="Calibri" charset="0"/>
                <a:ea typeface="ＭＳ Ｐゴシック" charset="0"/>
                <a:cs typeface="Calibri" charset="0"/>
              </a:rPr>
              <a:t>required </a:t>
            </a:r>
            <a:r>
              <a:rPr lang="en-US" sz="2000" kern="1200" dirty="0">
                <a:latin typeface="Calibri" charset="0"/>
                <a:ea typeface="ＭＳ Ｐゴシック" charset="0"/>
                <a:cs typeface="Calibri" charset="0"/>
              </a:rPr>
              <a:t>to obtain and prepare satellite data</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free and open source solutions.</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to perform time series analyses</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to use multiple datasets together</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a:t>
            </a:r>
            <a:r>
              <a:rPr lang="en-US" sz="2000" kern="1200" dirty="0">
                <a:latin typeface="Calibri" charset="0"/>
                <a:ea typeface="ＭＳ Ｐゴシック" charset="0"/>
                <a:cs typeface="Calibri" charset="0"/>
              </a:rPr>
              <a:t> to use </a:t>
            </a:r>
            <a:r>
              <a:rPr lang="en-US" sz="2000" kern="1200" dirty="0" smtClean="0">
                <a:latin typeface="Calibri" charset="0"/>
                <a:ea typeface="ＭＳ Ｐゴシック" charset="0"/>
                <a:cs typeface="Calibri" charset="0"/>
              </a:rPr>
              <a:t>common </a:t>
            </a:r>
            <a:r>
              <a:rPr lang="en-US" sz="2000" kern="1200" dirty="0">
                <a:latin typeface="Calibri" charset="0"/>
                <a:ea typeface="ＭＳ Ｐゴシック" charset="0"/>
                <a:cs typeface="Calibri" charset="0"/>
              </a:rPr>
              <a:t>GIS tools</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to “own” the data and keep it locally</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customer service and help</a:t>
            </a:r>
          </a:p>
          <a:p>
            <a:pPr marL="0" indent="0" algn="l" defTabSz="914400" rtl="0">
              <a:buSzPct val="120000"/>
              <a:buFont typeface="Arial"/>
              <a:buNone/>
            </a:pPr>
            <a:endParaRPr lang="en-US" sz="2000" kern="1200" dirty="0" smtClean="0">
              <a:latin typeface="Calibri" charset="0"/>
              <a:ea typeface="ＭＳ Ｐゴシック" charset="0"/>
              <a:cs typeface="Calibri" charset="0"/>
            </a:endParaRPr>
          </a:p>
          <a:p>
            <a:pPr marL="177800" indent="-177800" algn="l" defTabSz="914400" rtl="0">
              <a:buSzPct val="120000"/>
              <a:buFont typeface="Wingdings" charset="2"/>
              <a:buChar char="§"/>
            </a:pPr>
            <a:r>
              <a:rPr lang="en-US" sz="2000" kern="1200" dirty="0" smtClean="0">
                <a:latin typeface="Calibri" charset="0"/>
                <a:ea typeface="ＭＳ Ｐゴシック" charset="0"/>
                <a:cs typeface="Calibri" charset="0"/>
              </a:rPr>
              <a:t>Our goal is </a:t>
            </a:r>
            <a:r>
              <a:rPr lang="en-US" sz="2000" b="1" kern="1200" dirty="0" smtClean="0">
                <a:solidFill>
                  <a:srgbClr val="FF0000"/>
                </a:solidFill>
                <a:latin typeface="Calibri" charset="0"/>
                <a:ea typeface="ＭＳ Ｐゴシック" charset="0"/>
                <a:cs typeface="Calibri" charset="0"/>
              </a:rPr>
              <a:t>NOT</a:t>
            </a:r>
            <a:r>
              <a:rPr lang="en-US" sz="2000" kern="1200" dirty="0" smtClean="0">
                <a:latin typeface="Calibri" charset="0"/>
                <a:ea typeface="ＭＳ Ｐゴシック" charset="0"/>
                <a:cs typeface="Calibri" charset="0"/>
              </a:rPr>
              <a:t> to sell a product or give out a tool</a:t>
            </a:r>
            <a:r>
              <a:rPr lang="en-US" sz="2000" kern="1200" dirty="0">
                <a:latin typeface="Calibri" charset="0"/>
                <a:ea typeface="ＭＳ Ｐゴシック" charset="0"/>
                <a:cs typeface="Calibri" charset="0"/>
              </a:rPr>
              <a:t> </a:t>
            </a:r>
            <a:r>
              <a:rPr lang="is-IS" sz="2000" kern="1200" smtClean="0">
                <a:latin typeface="Calibri" charset="0"/>
                <a:ea typeface="ＭＳ Ｐゴシック" charset="0"/>
                <a:cs typeface="Calibri" charset="0"/>
              </a:rPr>
              <a:t>…</a:t>
            </a:r>
          </a:p>
          <a:p>
            <a:pPr marL="177800" indent="-177800" algn="l" defTabSz="914400" rtl="0">
              <a:buSzPct val="120000"/>
              <a:buFont typeface="Wingdings" charset="2"/>
              <a:buChar char="§"/>
            </a:pPr>
            <a:r>
              <a:rPr lang="en-US" sz="2000" kern="1200" dirty="0" smtClean="0">
                <a:latin typeface="Calibri" charset="0"/>
                <a:ea typeface="ＭＳ Ｐゴシック" charset="0"/>
                <a:cs typeface="Calibri" charset="0"/>
              </a:rPr>
              <a:t>Our goal is to provide a </a:t>
            </a:r>
            <a:r>
              <a:rPr lang="en-US" sz="2000" b="1" kern="1200" dirty="0" smtClean="0">
                <a:latin typeface="Calibri" charset="0"/>
                <a:ea typeface="ＭＳ Ｐゴシック" charset="0"/>
                <a:cs typeface="Calibri" charset="0"/>
              </a:rPr>
              <a:t>SOLUTION</a:t>
            </a:r>
            <a:r>
              <a:rPr lang="en-US" sz="2000" kern="1200" dirty="0" smtClean="0">
                <a:latin typeface="Calibri" charset="0"/>
                <a:ea typeface="ＭＳ Ｐゴシック" charset="0"/>
                <a:cs typeface="Calibri" charset="0"/>
              </a:rPr>
              <a:t> that has </a:t>
            </a:r>
            <a:r>
              <a:rPr lang="en-US" sz="2000" b="1" kern="1200" dirty="0" smtClean="0">
                <a:latin typeface="Calibri" charset="0"/>
                <a:ea typeface="ＭＳ Ｐゴシック" charset="0"/>
                <a:cs typeface="Calibri" charset="0"/>
              </a:rPr>
              <a:t>VALUE</a:t>
            </a:r>
            <a:r>
              <a:rPr lang="en-US" sz="2000" kern="1200" dirty="0" smtClean="0">
                <a:latin typeface="Calibri" charset="0"/>
                <a:ea typeface="ＭＳ Ｐゴシック" charset="0"/>
                <a:cs typeface="Calibri" charset="0"/>
              </a:rPr>
              <a:t> and </a:t>
            </a:r>
            <a:br>
              <a:rPr lang="en-US" sz="2000" kern="1200" dirty="0" smtClean="0">
                <a:latin typeface="Calibri" charset="0"/>
                <a:ea typeface="ＭＳ Ｐゴシック" charset="0"/>
                <a:cs typeface="Calibri" charset="0"/>
              </a:rPr>
            </a:br>
            <a:r>
              <a:rPr lang="en-US" sz="2000" kern="1200" dirty="0" smtClean="0">
                <a:latin typeface="Calibri" charset="0"/>
                <a:ea typeface="ＭＳ Ｐゴシック" charset="0"/>
                <a:cs typeface="Calibri" charset="0"/>
              </a:rPr>
              <a:t>increases the </a:t>
            </a:r>
            <a:r>
              <a:rPr lang="en-US" sz="2000" b="1" kern="1200" dirty="0" smtClean="0">
                <a:latin typeface="Calibri" charset="0"/>
                <a:ea typeface="ＭＳ Ｐゴシック" charset="0"/>
                <a:cs typeface="Calibri" charset="0"/>
              </a:rPr>
              <a:t>IMPACT</a:t>
            </a:r>
            <a:r>
              <a:rPr lang="en-US" sz="2000" kern="1200" dirty="0" smtClean="0">
                <a:latin typeface="Calibri" charset="0"/>
                <a:ea typeface="ＭＳ Ｐゴシック" charset="0"/>
                <a:cs typeface="Calibri" charset="0"/>
              </a:rPr>
              <a:t> of satellite data.</a:t>
            </a:r>
          </a:p>
        </p:txBody>
      </p:sp>
      <p:pic>
        <p:nvPicPr>
          <p:cNvPr id="6" name="Picture 5"/>
          <p:cNvPicPr>
            <a:picLocks noChangeAspect="1"/>
          </p:cNvPicPr>
          <p:nvPr/>
        </p:nvPicPr>
        <p:blipFill>
          <a:blip r:embed="rId4"/>
          <a:stretch>
            <a:fillRect/>
          </a:stretch>
        </p:blipFill>
        <p:spPr>
          <a:xfrm>
            <a:off x="6248400" y="4713711"/>
            <a:ext cx="2133600" cy="2133600"/>
          </a:xfrm>
          <a:prstGeom prst="rect">
            <a:avLst/>
          </a:prstGeom>
        </p:spPr>
      </p:pic>
    </p:spTree>
    <p:extLst>
      <p:ext uri="{BB962C8B-B14F-4D97-AF65-F5344CB8AC3E}">
        <p14:creationId xmlns:p14="http://schemas.microsoft.com/office/powerpoint/2010/main" val="1251612011"/>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5" name="Content Placeholder 2"/>
          <p:cNvSpPr txBox="1">
            <a:spLocks/>
          </p:cNvSpPr>
          <p:nvPr/>
        </p:nvSpPr>
        <p:spPr>
          <a:xfrm>
            <a:off x="152400" y="1295400"/>
            <a:ext cx="4432300" cy="5486400"/>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a:latin typeface="Calibri" charset="0"/>
                <a:ea typeface="ＭＳ Ｐゴシック" charset="0"/>
                <a:cs typeface="Calibri" charset="0"/>
              </a:rPr>
              <a:t>Data Cubes</a:t>
            </a:r>
            <a:endParaRPr lang="en-US" sz="1800" dirty="0">
              <a:latin typeface="Calibri" charset="0"/>
              <a:ea typeface="ＭＳ Ｐゴシック" charset="0"/>
              <a:cs typeface="Calibri" charset="0"/>
            </a:endParaRPr>
          </a:p>
          <a:p>
            <a:pPr marL="171450" indent="-171450">
              <a:buFont typeface="Wingdings" charset="2"/>
              <a:buChar char="§"/>
            </a:pPr>
            <a:r>
              <a:rPr lang="en-US" sz="1800" dirty="0" smtClean="0">
                <a:solidFill>
                  <a:srgbClr val="FF0000"/>
                </a:solidFill>
                <a:latin typeface="Calibri" charset="0"/>
                <a:ea typeface="ＭＳ Ｐゴシック" charset="0"/>
                <a:cs typeface="Calibri" charset="0"/>
              </a:rPr>
              <a:t>14 cubes </a:t>
            </a:r>
            <a:r>
              <a:rPr lang="en-US" sz="1800" dirty="0">
                <a:latin typeface="Calibri" charset="0"/>
                <a:ea typeface="ＭＳ Ｐゴシック" charset="0"/>
                <a:cs typeface="Calibri" charset="0"/>
              </a:rPr>
              <a:t>with 10+ years </a:t>
            </a:r>
            <a:r>
              <a:rPr lang="en-US" sz="1800" dirty="0" smtClean="0">
                <a:latin typeface="Calibri" charset="0"/>
                <a:ea typeface="ＭＳ Ｐゴシック" charset="0"/>
                <a:cs typeface="Calibri" charset="0"/>
              </a:rPr>
              <a:t>each. </a:t>
            </a:r>
          </a:p>
          <a:p>
            <a:pPr marL="171450" indent="-171450">
              <a:buFont typeface="Wingdings" charset="2"/>
              <a:buChar char="§"/>
            </a:pPr>
            <a:r>
              <a:rPr lang="en-US" sz="1800" dirty="0" smtClean="0">
                <a:latin typeface="Calibri" charset="0"/>
                <a:ea typeface="ＭＳ Ｐゴシック" charset="0"/>
                <a:cs typeface="Calibri" charset="0"/>
              </a:rPr>
              <a:t>Kenya</a:t>
            </a:r>
            <a:r>
              <a:rPr lang="en-US" sz="1800" dirty="0">
                <a:latin typeface="Calibri" charset="0"/>
                <a:ea typeface="ＭＳ Ｐゴシック" charset="0"/>
                <a:cs typeface="Calibri" charset="0"/>
              </a:rPr>
              <a:t>, </a:t>
            </a:r>
            <a:r>
              <a:rPr lang="en-US" sz="1800" dirty="0" smtClean="0">
                <a:latin typeface="Calibri" charset="0"/>
                <a:ea typeface="ＭＳ Ｐゴシック" charset="0"/>
                <a:cs typeface="Calibri" charset="0"/>
              </a:rPr>
              <a:t>Cameroon (Lake Chad), </a:t>
            </a:r>
            <a:r>
              <a:rPr lang="en-US" sz="1800" dirty="0">
                <a:latin typeface="Calibri" charset="0"/>
                <a:ea typeface="ＭＳ Ｐゴシック" charset="0"/>
                <a:cs typeface="Calibri" charset="0"/>
              </a:rPr>
              <a:t>Togo (coastal Africa), Colombia, Tonga (Pacific </a:t>
            </a:r>
            <a:r>
              <a:rPr lang="en-US" sz="1800" dirty="0" smtClean="0">
                <a:latin typeface="Calibri" charset="0"/>
                <a:ea typeface="ＭＳ Ｐゴシック" charset="0"/>
                <a:cs typeface="Calibri" charset="0"/>
              </a:rPr>
              <a:t>Islands), Vietnam, Australia (Menindee Lakes), Bangladesh.</a:t>
            </a:r>
            <a:endParaRPr lang="en-US" sz="1800" dirty="0">
              <a:latin typeface="Calibri" charset="0"/>
              <a:ea typeface="ＭＳ Ｐゴシック" charset="0"/>
              <a:cs typeface="Calibri" charset="0"/>
            </a:endParaRPr>
          </a:p>
          <a:p>
            <a:pPr marL="0" indent="0">
              <a:buFont typeface="Arial"/>
              <a:buNone/>
            </a:pPr>
            <a:r>
              <a:rPr lang="en-US" sz="1800" b="1" dirty="0">
                <a:latin typeface="Calibri" charset="0"/>
                <a:ea typeface="ＭＳ Ｐゴシック" charset="0"/>
                <a:cs typeface="Calibri" charset="0"/>
              </a:rPr>
              <a:t>User Interface Features</a:t>
            </a:r>
          </a:p>
          <a:p>
            <a:pPr marL="171450" indent="-171450">
              <a:buFont typeface="Wingdings" charset="2"/>
              <a:buChar char="§"/>
            </a:pPr>
            <a:r>
              <a:rPr lang="en-US" sz="1800" dirty="0">
                <a:latin typeface="Calibri" charset="0"/>
                <a:ea typeface="ＭＳ Ｐゴシック" charset="0"/>
                <a:cs typeface="Calibri" charset="0"/>
              </a:rPr>
              <a:t>User-selected spatial region and time</a:t>
            </a:r>
          </a:p>
          <a:p>
            <a:pPr marL="171450" indent="-171450">
              <a:buFont typeface="Wingdings" charset="2"/>
              <a:buChar char="§"/>
            </a:pPr>
            <a:r>
              <a:rPr lang="en-US" sz="1800" dirty="0">
                <a:solidFill>
                  <a:srgbClr val="FF0000"/>
                </a:solidFill>
                <a:latin typeface="Calibri" charset="0"/>
                <a:ea typeface="ＭＳ Ｐゴシック" charset="0"/>
                <a:cs typeface="Calibri" charset="0"/>
              </a:rPr>
              <a:t>7</a:t>
            </a:r>
            <a:r>
              <a:rPr lang="en-US" sz="1800" dirty="0" smtClean="0">
                <a:solidFill>
                  <a:srgbClr val="FF0000"/>
                </a:solidFill>
                <a:latin typeface="Calibri" charset="0"/>
                <a:ea typeface="ＭＳ Ｐゴシック" charset="0"/>
                <a:cs typeface="Calibri" charset="0"/>
              </a:rPr>
              <a:t> applications</a:t>
            </a:r>
            <a:r>
              <a:rPr lang="en-US" sz="1800" dirty="0" smtClean="0">
                <a:latin typeface="Calibri" charset="0"/>
                <a:ea typeface="ＭＳ Ｐゴシック" charset="0"/>
                <a:cs typeface="Calibri" charset="0"/>
              </a:rPr>
              <a:t>: custom </a:t>
            </a:r>
            <a:r>
              <a:rPr lang="en-US" sz="1800" dirty="0">
                <a:latin typeface="Calibri" charset="0"/>
                <a:ea typeface="ＭＳ Ｐゴシック" charset="0"/>
                <a:cs typeface="Calibri" charset="0"/>
              </a:rPr>
              <a:t>cloud-free mosaics, fractional cover, NDVI anomaly, water </a:t>
            </a:r>
            <a:r>
              <a:rPr lang="en-US" sz="1800" dirty="0" smtClean="0">
                <a:latin typeface="Calibri" charset="0"/>
                <a:ea typeface="ＭＳ Ｐゴシック" charset="0"/>
                <a:cs typeface="Calibri" charset="0"/>
              </a:rPr>
              <a:t>detection, water </a:t>
            </a:r>
            <a:r>
              <a:rPr lang="en-US" sz="1800" dirty="0">
                <a:latin typeface="Calibri" charset="0"/>
                <a:ea typeface="ＭＳ Ｐゴシック" charset="0"/>
                <a:cs typeface="Calibri" charset="0"/>
              </a:rPr>
              <a:t>quality (Total Suspended Matter), </a:t>
            </a:r>
            <a:r>
              <a:rPr lang="en-US" sz="1800" dirty="0" smtClean="0">
                <a:latin typeface="Calibri" charset="0"/>
                <a:ea typeface="ＭＳ Ｐゴシック" charset="0"/>
                <a:cs typeface="Calibri" charset="0"/>
              </a:rPr>
              <a:t>landslides (SLIP) and coastal change.</a:t>
            </a:r>
            <a:endParaRPr lang="en-US" sz="1800" dirty="0">
              <a:latin typeface="Calibri" charset="0"/>
              <a:ea typeface="ＭＳ Ｐゴシック" charset="0"/>
              <a:cs typeface="Calibri" charset="0"/>
            </a:endParaRPr>
          </a:p>
          <a:p>
            <a:pPr marL="171450" indent="-171450">
              <a:buFont typeface="Wingdings" charset="2"/>
              <a:buChar char="§"/>
            </a:pPr>
            <a:r>
              <a:rPr lang="en-US" sz="1800" dirty="0">
                <a:latin typeface="Calibri" charset="0"/>
                <a:ea typeface="ＭＳ Ｐゴシック" charset="0"/>
                <a:cs typeface="Calibri" charset="0"/>
              </a:rPr>
              <a:t>Outputs in GeoTIFF </a:t>
            </a:r>
            <a:r>
              <a:rPr lang="en-US" sz="1800" dirty="0" smtClean="0">
                <a:latin typeface="Calibri" charset="0"/>
                <a:ea typeface="ＭＳ Ｐゴシック" charset="0"/>
                <a:cs typeface="Calibri" charset="0"/>
              </a:rPr>
              <a:t>and GIF animation.</a:t>
            </a:r>
          </a:p>
          <a:p>
            <a:pPr marL="171450" indent="-171450">
              <a:buFont typeface="Wingdings" charset="2"/>
              <a:buChar char="§"/>
            </a:pPr>
            <a:r>
              <a:rPr lang="en-US" sz="1800" dirty="0" smtClean="0">
                <a:latin typeface="Calibri" charset="0"/>
                <a:ea typeface="ＭＳ Ｐゴシック" charset="0"/>
                <a:cs typeface="Calibri" charset="0"/>
              </a:rPr>
              <a:t>Free and open!</a:t>
            </a:r>
            <a:endParaRPr lang="en-US" sz="1800" dirty="0">
              <a:latin typeface="Calibri" charset="0"/>
              <a:ea typeface="ＭＳ Ｐゴシック" charset="0"/>
              <a:cs typeface="Calibri" charset="0"/>
            </a:endParaRPr>
          </a:p>
        </p:txBody>
      </p:sp>
      <p:sp>
        <p:nvSpPr>
          <p:cNvPr id="6" name="TextBox 5"/>
          <p:cNvSpPr txBox="1"/>
          <p:nvPr/>
        </p:nvSpPr>
        <p:spPr>
          <a:xfrm>
            <a:off x="152400" y="5980841"/>
            <a:ext cx="5712459"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3200" b="1" dirty="0">
                <a:solidFill>
                  <a:srgbClr val="FF0000"/>
                </a:solidFill>
                <a:hlinkClick r:id="rId3"/>
              </a:rPr>
              <a:t>http</a:t>
            </a:r>
            <a:r>
              <a:rPr lang="en-US" sz="3200" b="1" dirty="0" smtClean="0">
                <a:solidFill>
                  <a:srgbClr val="FF0000"/>
                </a:solidFill>
                <a:hlinkClick r:id="rId3"/>
              </a:rPr>
              <a:t>://tinyurl.com/datacubeui</a:t>
            </a:r>
            <a:endParaRPr lang="en-US" sz="3200" b="1" dirty="0">
              <a:solidFill>
                <a:srgbClr val="FF0000"/>
              </a:solidFill>
            </a:endParaRPr>
          </a:p>
        </p:txBody>
      </p:sp>
      <p:pic>
        <p:nvPicPr>
          <p:cNvPr id="9" name="Picture 8"/>
          <p:cNvPicPr>
            <a:picLocks noChangeAspect="1"/>
          </p:cNvPicPr>
          <p:nvPr/>
        </p:nvPicPr>
        <p:blipFill>
          <a:blip r:embed="rId4"/>
          <a:stretch>
            <a:fillRect/>
          </a:stretch>
        </p:blipFill>
        <p:spPr>
          <a:xfrm>
            <a:off x="6781800" y="5676464"/>
            <a:ext cx="2070100" cy="1029136"/>
          </a:xfrm>
          <a:prstGeom prst="rect">
            <a:avLst/>
          </a:prstGeom>
        </p:spPr>
      </p:pic>
      <p:sp>
        <p:nvSpPr>
          <p:cNvPr id="10" name="Content Placeholder 2"/>
          <p:cNvSpPr txBox="1">
            <a:spLocks/>
          </p:cNvSpPr>
          <p:nvPr/>
        </p:nvSpPr>
        <p:spPr bwMode="auto">
          <a:xfrm>
            <a:off x="4876800" y="4152464"/>
            <a:ext cx="3962400" cy="1325892"/>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2000" b="1" dirty="0">
                <a:solidFill>
                  <a:srgbClr val="002569"/>
                </a:solidFill>
                <a:latin typeface="Calibri" charset="0"/>
                <a:cs typeface="Calibri" charset="0"/>
              </a:rPr>
              <a:t>This is the first “hands-on” global demo of the Data Cube to show its potential for rapid time series analysis and diverse applications</a:t>
            </a:r>
            <a:endParaRPr lang="en-US" sz="2000" dirty="0">
              <a:solidFill>
                <a:srgbClr val="002569"/>
              </a:solidFill>
              <a:latin typeface="Calibri" charset="0"/>
              <a:cs typeface="Calibri" charset="0"/>
            </a:endParaRPr>
          </a:p>
        </p:txBody>
      </p:sp>
      <p:sp>
        <p:nvSpPr>
          <p:cNvPr id="11" name="Title 1"/>
          <p:cNvSpPr txBox="1">
            <a:spLocks/>
          </p:cNvSpPr>
          <p:nvPr/>
        </p:nvSpPr>
        <p:spPr>
          <a:xfrm>
            <a:off x="1981200" y="128826"/>
            <a:ext cx="55626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800" b="1" dirty="0" smtClean="0">
                <a:latin typeface="Proxima Nova Regular"/>
                <a:ea typeface="Proxima Nova Regular"/>
                <a:cs typeface="Proxima Nova Regular"/>
              </a:rPr>
              <a:t>Amazon Cloud (AWS) </a:t>
            </a:r>
            <a:br>
              <a:rPr lang="en-US" sz="2800" b="1" dirty="0" smtClean="0">
                <a:latin typeface="Proxima Nova Regular"/>
                <a:ea typeface="Proxima Nova Regular"/>
                <a:cs typeface="Proxima Nova Regular"/>
              </a:rPr>
            </a:br>
            <a:r>
              <a:rPr lang="en-US" sz="2800" b="1" dirty="0" smtClean="0">
                <a:latin typeface="Proxima Nova Regular"/>
                <a:ea typeface="Proxima Nova Regular"/>
                <a:cs typeface="Proxima Nova Regular"/>
              </a:rPr>
              <a:t>Data Cube Demonstration Portal</a:t>
            </a:r>
            <a:endParaRPr lang="pt-BR" sz="2800" b="1" dirty="0">
              <a:latin typeface="Proxima Nova Regular"/>
              <a:ea typeface="Proxima Nova Regular"/>
              <a:cs typeface="Proxima Nova Regular"/>
            </a:endParaRPr>
          </a:p>
        </p:txBody>
      </p:sp>
      <p:pic>
        <p:nvPicPr>
          <p:cNvPr id="2" name="Picture 1"/>
          <p:cNvPicPr>
            <a:picLocks noChangeAspect="1"/>
          </p:cNvPicPr>
          <p:nvPr/>
        </p:nvPicPr>
        <p:blipFill>
          <a:blip r:embed="rId5"/>
          <a:stretch>
            <a:fillRect/>
          </a:stretch>
        </p:blipFill>
        <p:spPr>
          <a:xfrm>
            <a:off x="4584700" y="1313966"/>
            <a:ext cx="4267200" cy="2680584"/>
          </a:xfrm>
          <a:prstGeom prst="rect">
            <a:avLst/>
          </a:prstGeom>
        </p:spPr>
      </p:pic>
    </p:spTree>
    <p:extLst>
      <p:ext uri="{BB962C8B-B14F-4D97-AF65-F5344CB8AC3E}">
        <p14:creationId xmlns:p14="http://schemas.microsoft.com/office/powerpoint/2010/main" val="827085209"/>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057400" y="26313"/>
            <a:ext cx="5715000" cy="800219"/>
          </a:xfrm>
          <a:ln w="12700">
            <a:miter lim="400000"/>
          </a:ln>
        </p:spPr>
        <p:txBody>
          <a:bodyPr wrap="square" lIns="0" tIns="0" rIns="0" bIns="0">
            <a:spAutoFit/>
          </a:bodyPr>
          <a:lstStyle/>
          <a:p>
            <a:r>
              <a:rPr lang="en-US" sz="2800" dirty="0">
                <a:solidFill>
                  <a:srgbClr val="FFFFFF"/>
                </a:solidFill>
                <a:latin typeface="Proxima Nova Regular"/>
                <a:ea typeface="Proxima Nova Regular"/>
                <a:cs typeface="Proxima Nova Regular"/>
              </a:rPr>
              <a:t>Lake Chad, Africa </a:t>
            </a:r>
            <a:br>
              <a:rPr lang="en-US" sz="2800" dirty="0">
                <a:solidFill>
                  <a:srgbClr val="FFFFFF"/>
                </a:solidFill>
                <a:latin typeface="Proxima Nova Regular"/>
                <a:ea typeface="Proxima Nova Regular"/>
                <a:cs typeface="Proxima Nova Regular"/>
              </a:rPr>
            </a:br>
            <a:r>
              <a:rPr lang="en-US" sz="2400" dirty="0">
                <a:solidFill>
                  <a:srgbClr val="FFFFFF"/>
                </a:solidFill>
                <a:latin typeface="Proxima Nova Regular"/>
                <a:ea typeface="Proxima Nova Regular"/>
                <a:cs typeface="Proxima Nova Regular"/>
              </a:rPr>
              <a:t>Water Detection Demonstration</a:t>
            </a:r>
            <a:endParaRPr lang="pt-BR" sz="2400" dirty="0">
              <a:solidFill>
                <a:srgbClr val="FFFFFF"/>
              </a:solidFill>
              <a:latin typeface="Proxima Nova Regular"/>
              <a:ea typeface="Proxima Nova Regular"/>
              <a:cs typeface="Proxima Nova Regular"/>
            </a:endParaRPr>
          </a:p>
        </p:txBody>
      </p:sp>
      <p:sp>
        <p:nvSpPr>
          <p:cNvPr id="17410" name="Content Placeholder 2"/>
          <p:cNvSpPr>
            <a:spLocks noGrp="1"/>
          </p:cNvSpPr>
          <p:nvPr>
            <p:ph idx="4294967295"/>
          </p:nvPr>
        </p:nvSpPr>
        <p:spPr>
          <a:xfrm>
            <a:off x="198061" y="1066800"/>
            <a:ext cx="8793539" cy="1143000"/>
          </a:xfrm>
          <a:prstGeom prst="rect">
            <a:avLst/>
          </a:prstGeom>
        </p:spPr>
        <p:txBody>
          <a:bodyPr/>
          <a:lstStyle/>
          <a:p>
            <a:pPr marL="0" indent="0">
              <a:buNone/>
            </a:pPr>
            <a:r>
              <a:rPr lang="en-GB" sz="1800" dirty="0"/>
              <a:t>Historically large and shallow lake has shrunk by 95% from 1963 to 1998 due to increased population demand (reference United Nations). Provides water to 68 million people in 4 bordering countries. </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0600" y="2640409"/>
            <a:ext cx="4133215" cy="4065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2242" y="3886200"/>
            <a:ext cx="4485958" cy="2858722"/>
          </a:xfrm>
          <a:prstGeom prst="rect">
            <a:avLst/>
          </a:prstGeom>
          <a:noFill/>
          <a:ln>
            <a:noFill/>
          </a:ln>
        </p:spPr>
      </p:pic>
      <p:sp>
        <p:nvSpPr>
          <p:cNvPr id="9" name="Content Placeholder 2"/>
          <p:cNvSpPr txBox="1">
            <a:spLocks/>
          </p:cNvSpPr>
          <p:nvPr/>
        </p:nvSpPr>
        <p:spPr>
          <a:xfrm>
            <a:off x="182958" y="2514600"/>
            <a:ext cx="4465242" cy="1524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600" dirty="0">
                <a:latin typeface="Helvetica"/>
              </a:rPr>
              <a:t>Annual rainy season (May-June) gives rise to floods (Aug-Sept) which fill the lake (Oct-Jan) before evaporation during the dry season </a:t>
            </a:r>
            <a:r>
              <a:rPr lang="en-GB" sz="1600" dirty="0" smtClean="0">
                <a:latin typeface="Helvetica"/>
              </a:rPr>
              <a:t/>
            </a:r>
            <a:br>
              <a:rPr lang="en-GB" sz="1600" dirty="0" smtClean="0">
                <a:latin typeface="Helvetica"/>
              </a:rPr>
            </a:br>
            <a:r>
              <a:rPr lang="en-GB" sz="1600" dirty="0" smtClean="0">
                <a:latin typeface="Helvetica"/>
              </a:rPr>
              <a:t>(</a:t>
            </a:r>
            <a:r>
              <a:rPr lang="en-GB" sz="1600" dirty="0">
                <a:latin typeface="Helvetica"/>
              </a:rPr>
              <a:t>Feb-Mar).</a:t>
            </a: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77000" y="2057400"/>
            <a:ext cx="2222500" cy="2227353"/>
          </a:xfrm>
          <a:prstGeom prst="rect">
            <a:avLst/>
          </a:prstGeom>
        </p:spPr>
      </p:pic>
      <p:cxnSp>
        <p:nvCxnSpPr>
          <p:cNvPr id="11" name="Straight Arrow Connector 10"/>
          <p:cNvCxnSpPr/>
          <p:nvPr/>
        </p:nvCxnSpPr>
        <p:spPr bwMode="auto">
          <a:xfrm flipH="1">
            <a:off x="7272510" y="4038600"/>
            <a:ext cx="315740" cy="1371600"/>
          </a:xfrm>
          <a:prstGeom prst="straightConnector1">
            <a:avLst/>
          </a:prstGeom>
          <a:ln w="50800">
            <a:solidFill>
              <a:schemeClr val="tx1">
                <a:lumMod val="50000"/>
              </a:schemeClr>
            </a:solidFill>
            <a:headEnd type="arrow" w="sm" len="med"/>
            <a:tailEnd type="none" w="sm"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995365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6629400" y="1295400"/>
            <a:ext cx="23622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600" dirty="0">
                <a:solidFill>
                  <a:srgbClr val="002569"/>
                </a:solidFill>
              </a:rPr>
              <a:t>The product shows the percent of observations detected as water over the </a:t>
            </a:r>
            <a:r>
              <a:rPr lang="en-US" sz="1600" b="1" dirty="0" smtClean="0">
                <a:solidFill>
                  <a:srgbClr val="002569"/>
                </a:solidFill>
              </a:rPr>
              <a:t>17-year </a:t>
            </a:r>
            <a:r>
              <a:rPr lang="en-US" sz="1600" b="1" dirty="0">
                <a:solidFill>
                  <a:srgbClr val="002569"/>
                </a:solidFill>
              </a:rPr>
              <a:t>time series </a:t>
            </a:r>
            <a:r>
              <a:rPr lang="en-US" sz="1600" dirty="0">
                <a:solidFill>
                  <a:srgbClr val="002569"/>
                </a:solidFill>
              </a:rPr>
              <a:t>(water observations / clear observations).</a:t>
            </a:r>
          </a:p>
          <a:p>
            <a:pPr algn="l" rtl="0" eaLnBrk="1" hangingPunct="1"/>
            <a:endParaRPr lang="en-US" sz="1600" b="1" dirty="0">
              <a:solidFill>
                <a:srgbClr val="002569"/>
              </a:solidFill>
            </a:endParaRPr>
          </a:p>
          <a:p>
            <a:pPr algn="l" rtl="0" eaLnBrk="1" hangingPunct="1"/>
            <a:r>
              <a:rPr lang="en-US" sz="1600" b="1" dirty="0">
                <a:solidFill>
                  <a:srgbClr val="002569"/>
                </a:solidFill>
              </a:rPr>
              <a:t>Purple/Blue</a:t>
            </a:r>
            <a:r>
              <a:rPr lang="en-US" sz="1600" dirty="0">
                <a:solidFill>
                  <a:srgbClr val="002569"/>
                </a:solidFill>
              </a:rPr>
              <a:t>:</a:t>
            </a:r>
            <a:br>
              <a:rPr lang="en-US" sz="1600" dirty="0">
                <a:solidFill>
                  <a:srgbClr val="002569"/>
                </a:solidFill>
              </a:rPr>
            </a:br>
            <a:r>
              <a:rPr lang="en-US" sz="1600" dirty="0">
                <a:solidFill>
                  <a:srgbClr val="002569"/>
                </a:solidFill>
              </a:rPr>
              <a:t>Frequent </a:t>
            </a:r>
            <a:r>
              <a:rPr lang="en-US" sz="1600" dirty="0" smtClean="0">
                <a:solidFill>
                  <a:srgbClr val="002569"/>
                </a:solidFill>
              </a:rPr>
              <a:t>or permanent water</a:t>
            </a:r>
            <a:endParaRPr lang="en-US" sz="1600" dirty="0">
              <a:solidFill>
                <a:srgbClr val="002569"/>
              </a:solidFill>
            </a:endParaRPr>
          </a:p>
          <a:p>
            <a:pPr algn="l" rtl="0" eaLnBrk="1" hangingPunct="1"/>
            <a:r>
              <a:rPr lang="en-US" sz="1600" b="1" dirty="0">
                <a:solidFill>
                  <a:srgbClr val="002569"/>
                </a:solidFill>
              </a:rPr>
              <a:t/>
            </a:r>
            <a:br>
              <a:rPr lang="en-US" sz="1600" b="1" dirty="0">
                <a:solidFill>
                  <a:srgbClr val="002569"/>
                </a:solidFill>
              </a:rPr>
            </a:br>
            <a:r>
              <a:rPr lang="en-US" sz="1600" b="1" dirty="0">
                <a:solidFill>
                  <a:srgbClr val="002569"/>
                </a:solidFill>
              </a:rPr>
              <a:t>Red/Yellow:</a:t>
            </a:r>
            <a:r>
              <a:rPr lang="en-US" sz="1600" dirty="0">
                <a:solidFill>
                  <a:srgbClr val="002569"/>
                </a:solidFill>
              </a:rPr>
              <a:t> </a:t>
            </a:r>
            <a:br>
              <a:rPr lang="en-US" sz="1600" dirty="0">
                <a:solidFill>
                  <a:srgbClr val="002569"/>
                </a:solidFill>
              </a:rPr>
            </a:br>
            <a:r>
              <a:rPr lang="en-US" sz="1600" dirty="0">
                <a:solidFill>
                  <a:srgbClr val="002569"/>
                </a:solidFill>
              </a:rPr>
              <a:t>Infrequent water and/or flood events</a:t>
            </a:r>
          </a:p>
          <a:p>
            <a:pPr algn="l" rtl="0" eaLnBrk="1" hangingPunct="1"/>
            <a:endParaRPr lang="en-US" sz="1600" dirty="0">
              <a:solidFill>
                <a:srgbClr val="002569"/>
              </a:solidFill>
            </a:endParaRPr>
          </a:p>
        </p:txBody>
      </p:sp>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Lake Chad, Cameroon, Africa</a:t>
            </a:r>
            <a:br>
              <a:rPr lang="en-US" sz="2800" b="1" dirty="0">
                <a:latin typeface="Proxima Nova Regular"/>
                <a:ea typeface="Proxima Nova Regular"/>
                <a:cs typeface="Proxima Nova Regular"/>
              </a:rPr>
            </a:br>
            <a:r>
              <a:rPr lang="en-US" sz="2800" b="1" dirty="0" smtClean="0">
                <a:latin typeface="Proxima Nova Regular"/>
                <a:ea typeface="Proxima Nova Regular"/>
                <a:cs typeface="Proxima Nova Regular"/>
              </a:rPr>
              <a:t>Time </a:t>
            </a:r>
            <a:r>
              <a:rPr lang="en-US" sz="2800" b="1" dirty="0">
                <a:latin typeface="Proxima Nova Regular"/>
                <a:ea typeface="Proxima Nova Regular"/>
                <a:cs typeface="Proxima Nova Regular"/>
              </a:rPr>
              <a:t>Series </a:t>
            </a:r>
            <a:r>
              <a:rPr lang="en-US" sz="2800" b="1" dirty="0" smtClean="0">
                <a:latin typeface="Proxima Nova Regular"/>
                <a:ea typeface="Proxima Nova Regular"/>
                <a:cs typeface="Proxima Nova Regular"/>
              </a:rPr>
              <a:t>Water Detection</a:t>
            </a:r>
            <a:endParaRPr lang="en-US" sz="2800" b="1" dirty="0">
              <a:latin typeface="Proxima Nova Regular"/>
              <a:ea typeface="Proxima Nova Regular"/>
              <a:cs typeface="Proxima Nova Regular"/>
            </a:endParaRPr>
          </a:p>
        </p:txBody>
      </p:sp>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5257800" y="1295400"/>
            <a:ext cx="1271905" cy="4465320"/>
          </a:xfrm>
          <a:prstGeom prst="rect">
            <a:avLst/>
          </a:prstGeom>
          <a:ln>
            <a:solidFill>
              <a:srgbClr val="000000"/>
            </a:solidFill>
          </a:ln>
        </p:spPr>
      </p:pic>
      <p:pic>
        <p:nvPicPr>
          <p:cNvPr id="3" name="LakeChad_Ani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 y="1310640"/>
            <a:ext cx="4876800" cy="4987636"/>
          </a:xfrm>
          <a:prstGeom prst="rect">
            <a:avLst/>
          </a:prstGeom>
        </p:spPr>
      </p:pic>
    </p:spTree>
    <p:extLst>
      <p:ext uri="{BB962C8B-B14F-4D97-AF65-F5344CB8AC3E}">
        <p14:creationId xmlns:p14="http://schemas.microsoft.com/office/powerpoint/2010/main" val="162817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Lake Chad, Cameroon, Africa</a:t>
            </a:r>
            <a:br>
              <a:rPr lang="en-US" sz="2800" b="1" dirty="0">
                <a:latin typeface="Proxima Nova Regular"/>
                <a:ea typeface="Proxima Nova Regular"/>
                <a:cs typeface="Proxima Nova Regular"/>
              </a:rPr>
            </a:br>
            <a:r>
              <a:rPr lang="en-US" sz="2800" b="1" dirty="0">
                <a:latin typeface="Proxima Nova Regular"/>
                <a:ea typeface="Proxima Nova Regular"/>
                <a:cs typeface="Proxima Nova Regular"/>
              </a:rPr>
              <a:t>10-year Time Series Results</a:t>
            </a:r>
          </a:p>
        </p:txBody>
      </p:sp>
      <p:pic>
        <p:nvPicPr>
          <p:cNvPr id="2" name="Picture 1"/>
          <p:cNvPicPr>
            <a:picLocks noChangeAspect="1"/>
          </p:cNvPicPr>
          <p:nvPr/>
        </p:nvPicPr>
        <p:blipFill>
          <a:blip r:embed="rId3"/>
          <a:stretch>
            <a:fillRect/>
          </a:stretch>
        </p:blipFill>
        <p:spPr>
          <a:xfrm>
            <a:off x="76200" y="1295400"/>
            <a:ext cx="8991600" cy="5410200"/>
          </a:xfrm>
          <a:prstGeom prst="rect">
            <a:avLst/>
          </a:prstGeom>
        </p:spPr>
      </p:pic>
      <p:sp>
        <p:nvSpPr>
          <p:cNvPr id="9" name="Content Placeholder 2"/>
          <p:cNvSpPr txBox="1">
            <a:spLocks/>
          </p:cNvSpPr>
          <p:nvPr/>
        </p:nvSpPr>
        <p:spPr bwMode="auto">
          <a:xfrm>
            <a:off x="4953000" y="1371600"/>
            <a:ext cx="3962400" cy="1219200"/>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1800" b="1" dirty="0">
                <a:solidFill>
                  <a:srgbClr val="002569"/>
                </a:solidFill>
                <a:latin typeface="Calibri" charset="0"/>
                <a:cs typeface="Calibri" charset="0"/>
              </a:rPr>
              <a:t>The severe drought in 2008 is evident in the Lake Chad time series results. The overall 10-year trend is a loss of 1.4 hectares per day for this analysis region</a:t>
            </a:r>
            <a:endParaRPr lang="en-US" sz="1800" dirty="0">
              <a:solidFill>
                <a:srgbClr val="002569"/>
              </a:solidFill>
              <a:latin typeface="Calibri" charset="0"/>
              <a:cs typeface="Calibri" charset="0"/>
            </a:endParaRPr>
          </a:p>
        </p:txBody>
      </p:sp>
    </p:spTree>
    <p:extLst>
      <p:ext uri="{BB962C8B-B14F-4D97-AF65-F5344CB8AC3E}">
        <p14:creationId xmlns:p14="http://schemas.microsoft.com/office/powerpoint/2010/main" val="1981981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71255" y="345757"/>
            <a:ext cx="5624945" cy="492443"/>
          </a:xfrm>
        </p:spPr>
        <p:txBody>
          <a:bodyPr wrap="square">
            <a:spAutoFit/>
          </a:bodyPr>
          <a:lstStyle/>
          <a:p>
            <a:pPr algn="l" eaLnBrk="1" hangingPunct="1"/>
            <a:r>
              <a:rPr lang="en-US" sz="2600" b="1" dirty="0" smtClean="0">
                <a:latin typeface="Tahoma" charset="0"/>
                <a:ea typeface="ＭＳ Ｐゴシック" charset="0"/>
                <a:cs typeface="ＭＳ Ｐゴシック" charset="0"/>
              </a:rPr>
              <a:t>Potential WGCapD Involvement</a:t>
            </a:r>
            <a:endParaRPr lang="en-US" sz="26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7" name="Content Placeholder 2"/>
          <p:cNvSpPr txBox="1">
            <a:spLocks/>
          </p:cNvSpPr>
          <p:nvPr/>
        </p:nvSpPr>
        <p:spPr>
          <a:xfrm>
            <a:off x="152400" y="1311127"/>
            <a:ext cx="6096000" cy="5179557"/>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The CEOS Open Data Cube initiative plans a number of </a:t>
            </a:r>
            <a:r>
              <a:rPr lang="en-US" sz="2000" b="1" kern="1200" dirty="0" smtClean="0">
                <a:latin typeface="Calibri" charset="0"/>
                <a:ea typeface="ＭＳ Ｐゴシック" charset="0"/>
                <a:cs typeface="Calibri" charset="0"/>
              </a:rPr>
              <a:t>capacity building </a:t>
            </a:r>
            <a:r>
              <a:rPr lang="en-US" sz="2000" kern="1200" dirty="0" smtClean="0">
                <a:latin typeface="Calibri" charset="0"/>
                <a:ea typeface="ＭＳ Ｐゴシック" charset="0"/>
                <a:cs typeface="Calibri" charset="0"/>
              </a:rPr>
              <a:t>activities that could involve WGCapD</a:t>
            </a:r>
          </a:p>
          <a:p>
            <a:pPr marL="287338" indent="-287338" algn="l" defTabSz="914400" rtl="0">
              <a:buSzPct val="120000"/>
              <a:buFont typeface="Wingdings" charset="2"/>
              <a:buChar char="§"/>
            </a:pPr>
            <a:r>
              <a:rPr lang="en-US" sz="2000" kern="1200" dirty="0" smtClean="0">
                <a:latin typeface="Calibri" charset="0"/>
                <a:ea typeface="ＭＳ Ｐゴシック" charset="0"/>
                <a:cs typeface="Calibri" charset="0"/>
              </a:rPr>
              <a:t>These include a </a:t>
            </a:r>
            <a:r>
              <a:rPr lang="en-US" sz="2000" b="1" kern="1200" dirty="0" smtClean="0">
                <a:latin typeface="Calibri" charset="0"/>
                <a:ea typeface="ＭＳ Ｐゴシック" charset="0"/>
                <a:cs typeface="Calibri" charset="0"/>
              </a:rPr>
              <a:t>Data Cube Learning Center </a:t>
            </a:r>
            <a:r>
              <a:rPr lang="en-US" sz="2000" kern="1200" dirty="0" smtClean="0">
                <a:latin typeface="Calibri" charset="0"/>
                <a:ea typeface="ＭＳ Ｐゴシック" charset="0"/>
                <a:cs typeface="Calibri" charset="0"/>
              </a:rPr>
              <a:t>and a potential </a:t>
            </a:r>
            <a:r>
              <a:rPr lang="en-US" sz="2000" b="1" kern="1200" dirty="0" smtClean="0">
                <a:latin typeface="Calibri" charset="0"/>
                <a:ea typeface="ＭＳ Ｐゴシック" charset="0"/>
                <a:cs typeface="Calibri" charset="0"/>
              </a:rPr>
              <a:t>GEO Data Cube Project</a:t>
            </a:r>
            <a:r>
              <a:rPr lang="en-US" sz="2000" kern="1200" dirty="0" smtClean="0">
                <a:latin typeface="Calibri" charset="0"/>
                <a:ea typeface="ＭＳ Ｐゴシック" charset="0"/>
                <a:cs typeface="Calibri" charset="0"/>
              </a:rPr>
              <a:t>.</a:t>
            </a:r>
          </a:p>
          <a:p>
            <a:pPr marL="287338" indent="-287338" algn="l" defTabSz="914400" rtl="0">
              <a:buSzPct val="120000"/>
              <a:buFont typeface="Wingdings" charset="2"/>
              <a:buChar char="§"/>
            </a:pPr>
            <a:r>
              <a:rPr lang="en-US" sz="2000" u="sng" kern="1200" dirty="0" smtClean="0">
                <a:latin typeface="Calibri" charset="0"/>
                <a:ea typeface="ＭＳ Ｐゴシック" charset="0"/>
                <a:cs typeface="Calibri" charset="0"/>
              </a:rPr>
              <a:t>Data Cube Learning Center </a:t>
            </a:r>
            <a:r>
              <a:rPr lang="en-US" sz="2000" kern="1200" dirty="0" smtClean="0">
                <a:latin typeface="Calibri" charset="0"/>
                <a:ea typeface="ＭＳ Ｐゴシック" charset="0"/>
                <a:cs typeface="Calibri" charset="0"/>
              </a:rPr>
              <a:t>– Customer service is our goal! We plan to have training materials, videos, and users forums. Some key items of need </a:t>
            </a:r>
            <a:r>
              <a:rPr lang="is-IS" sz="2000" kern="1200" dirty="0" smtClean="0">
                <a:latin typeface="Calibri" charset="0"/>
                <a:ea typeface="ＭＳ Ｐゴシック" charset="0"/>
                <a:cs typeface="Calibri" charset="0"/>
              </a:rPr>
              <a:t>… </a:t>
            </a:r>
            <a:r>
              <a:rPr lang="is-IS" sz="2000" kern="1200" dirty="0" smtClean="0">
                <a:solidFill>
                  <a:srgbClr val="FF0000"/>
                </a:solidFill>
                <a:latin typeface="Calibri" charset="0"/>
                <a:ea typeface="ＭＳ Ｐゴシック" charset="0"/>
                <a:cs typeface="Calibri" charset="0"/>
              </a:rPr>
              <a:t>language translation</a:t>
            </a:r>
            <a:r>
              <a:rPr lang="is-IS" sz="2000" kern="1200" dirty="0" smtClean="0">
                <a:latin typeface="Calibri" charset="0"/>
                <a:ea typeface="ＭＳ Ｐゴシック" charset="0"/>
                <a:cs typeface="Calibri" charset="0"/>
              </a:rPr>
              <a:t> (Spanish, French).</a:t>
            </a:r>
          </a:p>
          <a:p>
            <a:pPr marL="287338" indent="-287338" algn="l" defTabSz="914400" rtl="0">
              <a:buSzPct val="120000"/>
              <a:buFont typeface="Wingdings" charset="2"/>
              <a:buChar char="§"/>
            </a:pPr>
            <a:r>
              <a:rPr lang="is-IS" sz="2000" u="sng" kern="1200" dirty="0" smtClean="0">
                <a:latin typeface="Calibri" charset="0"/>
                <a:ea typeface="ＭＳ Ｐゴシック" charset="0"/>
                <a:cs typeface="Calibri" charset="0"/>
              </a:rPr>
              <a:t>GEO Data Cube Project </a:t>
            </a:r>
            <a:r>
              <a:rPr lang="is-IS" sz="2000" kern="1200" dirty="0" smtClean="0">
                <a:latin typeface="Calibri" charset="0"/>
                <a:ea typeface="ＭＳ Ｐゴシック" charset="0"/>
                <a:cs typeface="Calibri" charset="0"/>
              </a:rPr>
              <a:t>– Considering a project linked to a </a:t>
            </a:r>
            <a:r>
              <a:rPr lang="is-IS" sz="2000" kern="1200" dirty="0">
                <a:latin typeface="Calibri" charset="0"/>
                <a:ea typeface="ＭＳ Ｐゴシック" charset="0"/>
                <a:cs typeface="Calibri" charset="0"/>
              </a:rPr>
              <a:t>GEO region of interest (e.g Ameri-GEOSS), use of data cubes and CEOS satellite data, focus on an UN-SDG indicator (e.g. 6.6.1 – Water Extent) and possible engagement of students. Some </a:t>
            </a:r>
            <a:r>
              <a:rPr lang="is-IS" sz="2000" kern="1200" dirty="0" smtClean="0">
                <a:latin typeface="Calibri" charset="0"/>
                <a:ea typeface="ＭＳ Ｐゴシック" charset="0"/>
                <a:cs typeface="Calibri" charset="0"/>
              </a:rPr>
              <a:t>key items of need ... </a:t>
            </a:r>
            <a:r>
              <a:rPr lang="is-IS" sz="2000" kern="1200" dirty="0">
                <a:solidFill>
                  <a:srgbClr val="FF0000"/>
                </a:solidFill>
                <a:latin typeface="Calibri" charset="0"/>
                <a:ea typeface="ＭＳ Ｐゴシック" charset="0"/>
                <a:cs typeface="Calibri" charset="0"/>
              </a:rPr>
              <a:t>GEO region contacts</a:t>
            </a:r>
            <a:r>
              <a:rPr lang="is-IS" sz="2000" kern="1200" dirty="0">
                <a:latin typeface="Calibri" charset="0"/>
                <a:ea typeface="ＭＳ Ｐゴシック" charset="0"/>
                <a:cs typeface="Calibri" charset="0"/>
              </a:rPr>
              <a:t> and </a:t>
            </a:r>
            <a:r>
              <a:rPr lang="is-IS" sz="2000" kern="1200" dirty="0" smtClean="0">
                <a:latin typeface="Calibri" charset="0"/>
                <a:ea typeface="ＭＳ Ｐゴシック" charset="0"/>
                <a:cs typeface="Calibri" charset="0"/>
              </a:rPr>
              <a:t>engagement, </a:t>
            </a:r>
            <a:r>
              <a:rPr lang="en-US" sz="2000" kern="1200" dirty="0">
                <a:solidFill>
                  <a:srgbClr val="FF0000"/>
                </a:solidFill>
                <a:latin typeface="Calibri" charset="0"/>
                <a:ea typeface="ＭＳ Ｐゴシック" charset="0"/>
                <a:cs typeface="Calibri" charset="0"/>
              </a:rPr>
              <a:t>s</a:t>
            </a:r>
            <a:r>
              <a:rPr lang="is-IS" sz="2000" kern="1200" dirty="0" smtClean="0">
                <a:solidFill>
                  <a:srgbClr val="FF0000"/>
                </a:solidFill>
                <a:latin typeface="Calibri" charset="0"/>
                <a:ea typeface="ＭＳ Ｐゴシック" charset="0"/>
                <a:cs typeface="Calibri" charset="0"/>
              </a:rPr>
              <a:t>tudent programs</a:t>
            </a:r>
            <a:r>
              <a:rPr lang="is-IS" sz="2000" kern="1200" dirty="0" smtClean="0">
                <a:latin typeface="Calibri" charset="0"/>
                <a:ea typeface="ＭＳ Ｐゴシック" charset="0"/>
                <a:cs typeface="Calibri" charset="0"/>
              </a:rPr>
              <a:t>, Python programmers. Recent discussions with Nancy Searby.</a:t>
            </a:r>
          </a:p>
        </p:txBody>
      </p:sp>
      <p:pic>
        <p:nvPicPr>
          <p:cNvPr id="3" name="Picture 2"/>
          <p:cNvPicPr>
            <a:picLocks noChangeAspect="1"/>
          </p:cNvPicPr>
          <p:nvPr/>
        </p:nvPicPr>
        <p:blipFill>
          <a:blip r:embed="rId3"/>
          <a:stretch>
            <a:fillRect/>
          </a:stretch>
        </p:blipFill>
        <p:spPr>
          <a:xfrm>
            <a:off x="6375526" y="2819400"/>
            <a:ext cx="2472489" cy="1543050"/>
          </a:xfrm>
          <a:prstGeom prst="rect">
            <a:avLst/>
          </a:prstGeom>
        </p:spPr>
      </p:pic>
      <p:pic>
        <p:nvPicPr>
          <p:cNvPr id="4" name="Picture 3"/>
          <p:cNvPicPr>
            <a:picLocks noChangeAspect="1"/>
          </p:cNvPicPr>
          <p:nvPr/>
        </p:nvPicPr>
        <p:blipFill>
          <a:blip r:embed="rId4"/>
          <a:stretch>
            <a:fillRect/>
          </a:stretch>
        </p:blipFill>
        <p:spPr>
          <a:xfrm>
            <a:off x="6463591" y="4793224"/>
            <a:ext cx="2384424" cy="1679172"/>
          </a:xfrm>
          <a:prstGeom prst="rect">
            <a:avLst/>
          </a:prstGeom>
        </p:spPr>
      </p:pic>
    </p:spTree>
    <p:extLst>
      <p:ext uri="{BB962C8B-B14F-4D97-AF65-F5344CB8AC3E}">
        <p14:creationId xmlns:p14="http://schemas.microsoft.com/office/powerpoint/2010/main" val="1518133902"/>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A White Pages">
  <a:themeElements>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Whit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Whit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Whit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Whit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Whit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Whit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Whit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Whit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Whit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Whit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Whit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Whit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Whit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10863</TotalTime>
  <Words>541</Words>
  <Application>Microsoft Macintosh PowerPoint</Application>
  <PresentationFormat>On-screen Show (4:3)</PresentationFormat>
  <Paragraphs>52</Paragraphs>
  <Slides>7</Slides>
  <Notes>6</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vt:i4>
      </vt:variant>
    </vt:vector>
  </HeadingPairs>
  <TitlesOfParts>
    <vt:vector size="21" baseType="lpstr">
      <vt:lpstr>Arial Bold</vt:lpstr>
      <vt:lpstr>Avenir Roman</vt:lpstr>
      <vt:lpstr>Calibri</vt:lpstr>
      <vt:lpstr>Droid Serif</vt:lpstr>
      <vt:lpstr>Helvetica</vt:lpstr>
      <vt:lpstr>ＭＳ Ｐゴシック</vt:lpstr>
      <vt:lpstr>Proxima Nova Regular</vt:lpstr>
      <vt:lpstr>Tahoma</vt:lpstr>
      <vt:lpstr>Times New Roman</vt:lpstr>
      <vt:lpstr>Wingdings</vt:lpstr>
      <vt:lpstr>Arial</vt:lpstr>
      <vt:lpstr>Default</vt:lpstr>
      <vt:lpstr>GA White Pages</vt:lpstr>
      <vt:lpstr>4_Default</vt:lpstr>
      <vt:lpstr>Data Cube Initiatives</vt:lpstr>
      <vt:lpstr>Why Data Cubes?</vt:lpstr>
      <vt:lpstr>PowerPoint Presentation</vt:lpstr>
      <vt:lpstr>Lake Chad, Africa  Water Detection Demonstration</vt:lpstr>
      <vt:lpstr>PowerPoint Presentation</vt:lpstr>
      <vt:lpstr>PowerPoint Presentation</vt:lpstr>
      <vt:lpstr>Potential WGCapD Involvement</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Brian Killough</cp:lastModifiedBy>
  <cp:revision>642</cp:revision>
  <cp:lastPrinted>2015-02-04T17:36:21Z</cp:lastPrinted>
  <dcterms:modified xsi:type="dcterms:W3CDTF">2017-03-27T01:45:53Z</dcterms:modified>
</cp:coreProperties>
</file>