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3" r:id="rId4"/>
    <p:sldId id="272" r:id="rId5"/>
    <p:sldId id="277" r:id="rId6"/>
    <p:sldId id="267" r:id="rId7"/>
    <p:sldId id="268" r:id="rId8"/>
    <p:sldId id="274" r:id="rId9"/>
    <p:sldId id="275" r:id="rId10"/>
    <p:sldId id="276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>
      <p:cViewPr varScale="1">
        <p:scale>
          <a:sx n="73" d="100"/>
          <a:sy n="73" d="100"/>
        </p:scale>
        <p:origin x="-11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7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24"/>
          <p:cNvSpPr>
            <a:spLocks/>
          </p:cNvSpPr>
          <p:nvPr userDrawn="1"/>
        </p:nvSpPr>
        <p:spPr bwMode="auto">
          <a:xfrm>
            <a:off x="7285038" y="301625"/>
            <a:ext cx="214312" cy="282575"/>
          </a:xfrm>
          <a:custGeom>
            <a:avLst/>
            <a:gdLst>
              <a:gd name="T0" fmla="*/ 74 w 74"/>
              <a:gd name="T1" fmla="*/ 7 h 98"/>
              <a:gd name="T2" fmla="*/ 74 w 74"/>
              <a:gd name="T3" fmla="*/ 24 h 98"/>
              <a:gd name="T4" fmla="*/ 49 w 74"/>
              <a:gd name="T5" fmla="*/ 13 h 98"/>
              <a:gd name="T6" fmla="*/ 24 w 74"/>
              <a:gd name="T7" fmla="*/ 24 h 98"/>
              <a:gd name="T8" fmla="*/ 14 w 74"/>
              <a:gd name="T9" fmla="*/ 49 h 98"/>
              <a:gd name="T10" fmla="*/ 24 w 74"/>
              <a:gd name="T11" fmla="*/ 75 h 98"/>
              <a:gd name="T12" fmla="*/ 49 w 74"/>
              <a:gd name="T13" fmla="*/ 85 h 98"/>
              <a:gd name="T14" fmla="*/ 62 w 74"/>
              <a:gd name="T15" fmla="*/ 83 h 98"/>
              <a:gd name="T16" fmla="*/ 68 w 74"/>
              <a:gd name="T17" fmla="*/ 79 h 98"/>
              <a:gd name="T18" fmla="*/ 74 w 74"/>
              <a:gd name="T19" fmla="*/ 74 h 98"/>
              <a:gd name="T20" fmla="*/ 74 w 74"/>
              <a:gd name="T21" fmla="*/ 91 h 98"/>
              <a:gd name="T22" fmla="*/ 49 w 74"/>
              <a:gd name="T23" fmla="*/ 98 h 98"/>
              <a:gd name="T24" fmla="*/ 14 w 74"/>
              <a:gd name="T25" fmla="*/ 84 h 98"/>
              <a:gd name="T26" fmla="*/ 0 w 74"/>
              <a:gd name="T27" fmla="*/ 50 h 98"/>
              <a:gd name="T28" fmla="*/ 12 w 74"/>
              <a:gd name="T29" fmla="*/ 17 h 98"/>
              <a:gd name="T30" fmla="*/ 50 w 74"/>
              <a:gd name="T31" fmla="*/ 0 h 98"/>
              <a:gd name="T32" fmla="*/ 74 w 74"/>
              <a:gd name="T33" fmla="*/ 7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26"/>
          <p:cNvSpPr>
            <a:spLocks noEditPoints="1"/>
          </p:cNvSpPr>
          <p:nvPr userDrawn="1"/>
        </p:nvSpPr>
        <p:spPr bwMode="auto">
          <a:xfrm>
            <a:off x="8281988" y="301625"/>
            <a:ext cx="288925" cy="282575"/>
          </a:xfrm>
          <a:custGeom>
            <a:avLst/>
            <a:gdLst>
              <a:gd name="T0" fmla="*/ 0 w 100"/>
              <a:gd name="T1" fmla="*/ 49 h 98"/>
              <a:gd name="T2" fmla="*/ 15 w 100"/>
              <a:gd name="T3" fmla="*/ 14 h 98"/>
              <a:gd name="T4" fmla="*/ 50 w 100"/>
              <a:gd name="T5" fmla="*/ 0 h 98"/>
              <a:gd name="T6" fmla="*/ 85 w 100"/>
              <a:gd name="T7" fmla="*/ 15 h 98"/>
              <a:gd name="T8" fmla="*/ 100 w 100"/>
              <a:gd name="T9" fmla="*/ 49 h 98"/>
              <a:gd name="T10" fmla="*/ 85 w 100"/>
              <a:gd name="T11" fmla="*/ 84 h 98"/>
              <a:gd name="T12" fmla="*/ 50 w 100"/>
              <a:gd name="T13" fmla="*/ 98 h 98"/>
              <a:gd name="T14" fmla="*/ 17 w 100"/>
              <a:gd name="T15" fmla="*/ 86 h 98"/>
              <a:gd name="T16" fmla="*/ 0 w 100"/>
              <a:gd name="T17" fmla="*/ 49 h 98"/>
              <a:gd name="T18" fmla="*/ 15 w 100"/>
              <a:gd name="T19" fmla="*/ 49 h 98"/>
              <a:gd name="T20" fmla="*/ 25 w 100"/>
              <a:gd name="T21" fmla="*/ 75 h 98"/>
              <a:gd name="T22" fmla="*/ 50 w 100"/>
              <a:gd name="T23" fmla="*/ 85 h 98"/>
              <a:gd name="T24" fmla="*/ 75 w 100"/>
              <a:gd name="T25" fmla="*/ 75 h 98"/>
              <a:gd name="T26" fmla="*/ 85 w 100"/>
              <a:gd name="T27" fmla="*/ 49 h 98"/>
              <a:gd name="T28" fmla="*/ 75 w 100"/>
              <a:gd name="T29" fmla="*/ 24 h 98"/>
              <a:gd name="T30" fmla="*/ 50 w 100"/>
              <a:gd name="T31" fmla="*/ 13 h 98"/>
              <a:gd name="T32" fmla="*/ 25 w 100"/>
              <a:gd name="T33" fmla="*/ 24 h 98"/>
              <a:gd name="T34" fmla="*/ 15 w 100"/>
              <a:gd name="T35" fmla="*/ 49 h 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7"/>
          </a:xfrm>
          <a:custGeom>
            <a:avLst/>
            <a:gdLst>
              <a:gd name="T0" fmla="*/ 0 w 74"/>
              <a:gd name="T1" fmla="*/ 95 h 95"/>
              <a:gd name="T2" fmla="*/ 0 w 74"/>
              <a:gd name="T3" fmla="*/ 0 h 95"/>
              <a:gd name="T4" fmla="*/ 20 w 74"/>
              <a:gd name="T5" fmla="*/ 0 h 95"/>
              <a:gd name="T6" fmla="*/ 43 w 74"/>
              <a:gd name="T7" fmla="*/ 3 h 95"/>
              <a:gd name="T8" fmla="*/ 59 w 74"/>
              <a:gd name="T9" fmla="*/ 12 h 95"/>
              <a:gd name="T10" fmla="*/ 74 w 74"/>
              <a:gd name="T11" fmla="*/ 47 h 95"/>
              <a:gd name="T12" fmla="*/ 58 w 74"/>
              <a:gd name="T13" fmla="*/ 83 h 95"/>
              <a:gd name="T14" fmla="*/ 42 w 74"/>
              <a:gd name="T15" fmla="*/ 92 h 95"/>
              <a:gd name="T16" fmla="*/ 20 w 74"/>
              <a:gd name="T17" fmla="*/ 95 h 95"/>
              <a:gd name="T18" fmla="*/ 0 w 74"/>
              <a:gd name="T19" fmla="*/ 95 h 95"/>
              <a:gd name="T20" fmla="*/ 15 w 74"/>
              <a:gd name="T21" fmla="*/ 81 h 95"/>
              <a:gd name="T22" fmla="*/ 21 w 74"/>
              <a:gd name="T23" fmla="*/ 81 h 95"/>
              <a:gd name="T24" fmla="*/ 37 w 74"/>
              <a:gd name="T25" fmla="*/ 79 h 95"/>
              <a:gd name="T26" fmla="*/ 49 w 74"/>
              <a:gd name="T27" fmla="*/ 72 h 95"/>
              <a:gd name="T28" fmla="*/ 59 w 74"/>
              <a:gd name="T29" fmla="*/ 47 h 95"/>
              <a:gd name="T30" fmla="*/ 49 w 74"/>
              <a:gd name="T31" fmla="*/ 22 h 95"/>
              <a:gd name="T32" fmla="*/ 21 w 74"/>
              <a:gd name="T33" fmla="*/ 13 h 95"/>
              <a:gd name="T34" fmla="*/ 15 w 74"/>
              <a:gd name="T35" fmla="*/ 13 h 95"/>
              <a:gd name="T36" fmla="*/ 15 w 74"/>
              <a:gd name="T37" fmla="*/ 81 h 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28"/>
          <p:cNvSpPr>
            <a:spLocks/>
          </p:cNvSpPr>
          <p:nvPr userDrawn="1"/>
        </p:nvSpPr>
        <p:spPr bwMode="auto">
          <a:xfrm>
            <a:off x="7769225" y="298450"/>
            <a:ext cx="434975" cy="282575"/>
          </a:xfrm>
          <a:custGeom>
            <a:avLst/>
            <a:gdLst>
              <a:gd name="T0" fmla="*/ 109 w 151"/>
              <a:gd name="T1" fmla="*/ 0 h 98"/>
              <a:gd name="T2" fmla="*/ 75 w 151"/>
              <a:gd name="T3" fmla="*/ 66 h 98"/>
              <a:gd name="T4" fmla="*/ 41 w 151"/>
              <a:gd name="T5" fmla="*/ 0 h 98"/>
              <a:gd name="T6" fmla="*/ 0 w 151"/>
              <a:gd name="T7" fmla="*/ 98 h 98"/>
              <a:gd name="T8" fmla="*/ 15 w 151"/>
              <a:gd name="T9" fmla="*/ 98 h 98"/>
              <a:gd name="T10" fmla="*/ 42 w 151"/>
              <a:gd name="T11" fmla="*/ 33 h 98"/>
              <a:gd name="T12" fmla="*/ 75 w 151"/>
              <a:gd name="T13" fmla="*/ 97 h 98"/>
              <a:gd name="T14" fmla="*/ 108 w 151"/>
              <a:gd name="T15" fmla="*/ 33 h 98"/>
              <a:gd name="T16" fmla="*/ 135 w 151"/>
              <a:gd name="T17" fmla="*/ 98 h 98"/>
              <a:gd name="T18" fmla="*/ 151 w 151"/>
              <a:gd name="T19" fmla="*/ 98 h 98"/>
              <a:gd name="T20" fmla="*/ 109 w 151"/>
              <a:gd name="T21" fmla="*/ 0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29"/>
          <p:cNvSpPr>
            <a:spLocks/>
          </p:cNvSpPr>
          <p:nvPr userDrawn="1"/>
        </p:nvSpPr>
        <p:spPr bwMode="auto">
          <a:xfrm>
            <a:off x="7718425" y="609600"/>
            <a:ext cx="517525" cy="141288"/>
          </a:xfrm>
          <a:custGeom>
            <a:avLst/>
            <a:gdLst>
              <a:gd name="T0" fmla="*/ 93 w 180"/>
              <a:gd name="T1" fmla="*/ 33 h 49"/>
              <a:gd name="T2" fmla="*/ 0 w 180"/>
              <a:gd name="T3" fmla="*/ 32 h 49"/>
              <a:gd name="T4" fmla="*/ 93 w 180"/>
              <a:gd name="T5" fmla="*/ 16 h 49"/>
              <a:gd name="T6" fmla="*/ 180 w 180"/>
              <a:gd name="T7" fmla="*/ 17 h 49"/>
              <a:gd name="T8" fmla="*/ 93 w 180"/>
              <a:gd name="T9" fmla="*/ 33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30"/>
          <p:cNvSpPr>
            <a:spLocks noEditPoints="1"/>
          </p:cNvSpPr>
          <p:nvPr userDrawn="1"/>
        </p:nvSpPr>
        <p:spPr bwMode="auto">
          <a:xfrm>
            <a:off x="7142163" y="1277938"/>
            <a:ext cx="1728787" cy="73025"/>
          </a:xfrm>
          <a:custGeom>
            <a:avLst/>
            <a:gdLst>
              <a:gd name="T0" fmla="*/ 13 w 600"/>
              <a:gd name="T1" fmla="*/ 10 h 25"/>
              <a:gd name="T2" fmla="*/ 0 w 600"/>
              <a:gd name="T3" fmla="*/ 1 h 25"/>
              <a:gd name="T4" fmla="*/ 25 w 600"/>
              <a:gd name="T5" fmla="*/ 4 h 25"/>
              <a:gd name="T6" fmla="*/ 46 w 600"/>
              <a:gd name="T7" fmla="*/ 12 h 25"/>
              <a:gd name="T8" fmla="*/ 25 w 600"/>
              <a:gd name="T9" fmla="*/ 12 h 25"/>
              <a:gd name="T10" fmla="*/ 60 w 600"/>
              <a:gd name="T11" fmla="*/ 13 h 25"/>
              <a:gd name="T12" fmla="*/ 70 w 600"/>
              <a:gd name="T13" fmla="*/ 7 h 25"/>
              <a:gd name="T14" fmla="*/ 60 w 600"/>
              <a:gd name="T15" fmla="*/ 24 h 25"/>
              <a:gd name="T16" fmla="*/ 66 w 600"/>
              <a:gd name="T17" fmla="*/ 7 h 25"/>
              <a:gd name="T18" fmla="*/ 121 w 600"/>
              <a:gd name="T19" fmla="*/ 24 h 25"/>
              <a:gd name="T20" fmla="*/ 99 w 600"/>
              <a:gd name="T21" fmla="*/ 0 h 25"/>
              <a:gd name="T22" fmla="*/ 101 w 600"/>
              <a:gd name="T23" fmla="*/ 12 h 25"/>
              <a:gd name="T24" fmla="*/ 153 w 600"/>
              <a:gd name="T25" fmla="*/ 12 h 25"/>
              <a:gd name="T26" fmla="*/ 132 w 600"/>
              <a:gd name="T27" fmla="*/ 21 h 25"/>
              <a:gd name="T28" fmla="*/ 147 w 600"/>
              <a:gd name="T29" fmla="*/ 18 h 25"/>
              <a:gd name="T30" fmla="*/ 141 w 600"/>
              <a:gd name="T31" fmla="*/ 4 h 25"/>
              <a:gd name="T32" fmla="*/ 173 w 600"/>
              <a:gd name="T33" fmla="*/ 24 h 25"/>
              <a:gd name="T34" fmla="*/ 173 w 600"/>
              <a:gd name="T35" fmla="*/ 21 h 25"/>
              <a:gd name="T36" fmla="*/ 197 w 600"/>
              <a:gd name="T37" fmla="*/ 24 h 25"/>
              <a:gd name="T38" fmla="*/ 211 w 600"/>
              <a:gd name="T39" fmla="*/ 1 h 25"/>
              <a:gd name="T40" fmla="*/ 233 w 600"/>
              <a:gd name="T41" fmla="*/ 4 h 25"/>
              <a:gd name="T42" fmla="*/ 229 w 600"/>
              <a:gd name="T43" fmla="*/ 4 h 25"/>
              <a:gd name="T44" fmla="*/ 264 w 600"/>
              <a:gd name="T45" fmla="*/ 24 h 25"/>
              <a:gd name="T46" fmla="*/ 258 w 600"/>
              <a:gd name="T47" fmla="*/ 18 h 25"/>
              <a:gd name="T48" fmla="*/ 254 w 600"/>
              <a:gd name="T49" fmla="*/ 9 h 25"/>
              <a:gd name="T50" fmla="*/ 276 w 600"/>
              <a:gd name="T51" fmla="*/ 1 h 25"/>
              <a:gd name="T52" fmla="*/ 291 w 600"/>
              <a:gd name="T53" fmla="*/ 8 h 25"/>
              <a:gd name="T54" fmla="*/ 305 w 600"/>
              <a:gd name="T55" fmla="*/ 17 h 25"/>
              <a:gd name="T56" fmla="*/ 325 w 600"/>
              <a:gd name="T57" fmla="*/ 24 h 25"/>
              <a:gd name="T58" fmla="*/ 329 w 600"/>
              <a:gd name="T59" fmla="*/ 5 h 25"/>
              <a:gd name="T60" fmla="*/ 329 w 600"/>
              <a:gd name="T61" fmla="*/ 17 h 25"/>
              <a:gd name="T62" fmla="*/ 378 w 600"/>
              <a:gd name="T63" fmla="*/ 24 h 25"/>
              <a:gd name="T64" fmla="*/ 371 w 600"/>
              <a:gd name="T65" fmla="*/ 18 h 25"/>
              <a:gd name="T66" fmla="*/ 368 w 600"/>
              <a:gd name="T67" fmla="*/ 9 h 25"/>
              <a:gd name="T68" fmla="*/ 389 w 600"/>
              <a:gd name="T69" fmla="*/ 8 h 25"/>
              <a:gd name="T70" fmla="*/ 403 w 600"/>
              <a:gd name="T71" fmla="*/ 17 h 25"/>
              <a:gd name="T72" fmla="*/ 423 w 600"/>
              <a:gd name="T73" fmla="*/ 24 h 25"/>
              <a:gd name="T74" fmla="*/ 423 w 600"/>
              <a:gd name="T75" fmla="*/ 1 h 25"/>
              <a:gd name="T76" fmla="*/ 423 w 600"/>
              <a:gd name="T77" fmla="*/ 4 h 25"/>
              <a:gd name="T78" fmla="*/ 425 w 600"/>
              <a:gd name="T79" fmla="*/ 20 h 25"/>
              <a:gd name="T80" fmla="*/ 469 w 600"/>
              <a:gd name="T81" fmla="*/ 13 h 25"/>
              <a:gd name="T82" fmla="*/ 468 w 600"/>
              <a:gd name="T83" fmla="*/ 1 h 25"/>
              <a:gd name="T84" fmla="*/ 467 w 600"/>
              <a:gd name="T85" fmla="*/ 10 h 25"/>
              <a:gd name="T86" fmla="*/ 467 w 600"/>
              <a:gd name="T87" fmla="*/ 10 h 25"/>
              <a:gd name="T88" fmla="*/ 490 w 600"/>
              <a:gd name="T89" fmla="*/ 13 h 25"/>
              <a:gd name="T90" fmla="*/ 499 w 600"/>
              <a:gd name="T91" fmla="*/ 4 h 25"/>
              <a:gd name="T92" fmla="*/ 529 w 600"/>
              <a:gd name="T93" fmla="*/ 4 h 25"/>
              <a:gd name="T94" fmla="*/ 521 w 600"/>
              <a:gd name="T95" fmla="*/ 24 h 25"/>
              <a:gd name="T96" fmla="*/ 521 w 600"/>
              <a:gd name="T97" fmla="*/ 21 h 25"/>
              <a:gd name="T98" fmla="*/ 527 w 600"/>
              <a:gd name="T99" fmla="*/ 6 h 25"/>
              <a:gd name="T100" fmla="*/ 555 w 600"/>
              <a:gd name="T101" fmla="*/ 12 h 25"/>
              <a:gd name="T102" fmla="*/ 543 w 600"/>
              <a:gd name="T103" fmla="*/ 1 h 25"/>
              <a:gd name="T104" fmla="*/ 547 w 600"/>
              <a:gd name="T105" fmla="*/ 4 h 25"/>
              <a:gd name="T106" fmla="*/ 566 w 600"/>
              <a:gd name="T107" fmla="*/ 24 h 25"/>
              <a:gd name="T108" fmla="*/ 566 w 600"/>
              <a:gd name="T109" fmla="*/ 1 h 25"/>
              <a:gd name="T110" fmla="*/ 591 w 600"/>
              <a:gd name="T111" fmla="*/ 20 h 25"/>
              <a:gd name="T112" fmla="*/ 591 w 600"/>
              <a:gd name="T113" fmla="*/ 4 h 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59569"/>
      </p:ext>
    </p:extLst>
  </p:cSld>
  <p:clrMapOvr>
    <a:masterClrMapping/>
  </p:clrMapOvr>
  <p:transition xmlns:p14="http://schemas.microsoft.com/office/powerpoint/2010/main"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51C29C-9476-1847-9208-31EBE4D6B51F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82B7-AB3F-8F40-954A-0203FD8F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0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245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 flipH="1">
            <a:off x="8458200" y="6400800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9C1485-7319-4B00-AD4E-8A6B652AD7FE}" type="slidenum">
              <a:rPr lang="en-GB" sz="1200" b="0" u="none" smtClean="0"/>
              <a:t>‹#›</a:t>
            </a:fld>
            <a:endParaRPr lang="en-GB" sz="1200" b="0" u="none" dirty="0"/>
          </a:p>
        </p:txBody>
      </p:sp>
    </p:spTree>
    <p:extLst>
      <p:ext uri="{BB962C8B-B14F-4D97-AF65-F5344CB8AC3E}">
        <p14:creationId xmlns:p14="http://schemas.microsoft.com/office/powerpoint/2010/main" val="175834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29538" y="1676400"/>
            <a:ext cx="89154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CH" sz="3600" b="1" dirty="0" smtClean="0">
                <a:solidFill>
                  <a:srgbClr val="FFFFFF"/>
                </a:solidFill>
              </a:rPr>
              <a:t>CB-20: Provide CB Support to Regional and Thematic GEO Initiatives</a:t>
            </a:r>
            <a:br>
              <a:rPr lang="fr-CH" sz="3600" b="1" dirty="0" smtClean="0">
                <a:solidFill>
                  <a:srgbClr val="FFFFFF"/>
                </a:solidFill>
              </a:rPr>
            </a:br>
            <a:r>
              <a:rPr lang="fr-CH" sz="3600" dirty="0"/>
              <a:t/>
            </a:r>
            <a:br>
              <a:rPr lang="fr-CH" sz="3600" dirty="0"/>
            </a:b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3581400"/>
            <a:ext cx="4810858" cy="2922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CH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GEO Secretariat, NASA and INPE</a:t>
            </a:r>
            <a:endParaRPr lang="fr-CH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fr-CH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CH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(WGCapD)-6 Annual Meeting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DLR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Oberpfaffenhofen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Germany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7th-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March, 2017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810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0" y="2209800"/>
            <a:ext cx="89154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fr-CH" sz="3600" b="1" dirty="0" smtClean="0">
                <a:solidFill>
                  <a:srgbClr val="FFFFFF"/>
                </a:solidFill>
              </a:rPr>
              <a:t>Thank you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181600"/>
            <a:ext cx="62484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CH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Andiswa Mlisa, GEO Secretariat 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CH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Nancy Searby, </a:t>
            </a:r>
            <a:r>
              <a:rPr lang="fr-CH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NASA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CH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Hilcea Ferreira, </a:t>
            </a:r>
            <a:r>
              <a:rPr lang="fr-CH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3192042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3820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CB-20  Provide </a:t>
            </a:r>
            <a:r>
              <a:rPr lang="en-US" b="1" u="sng" dirty="0"/>
              <a:t>CB support </a:t>
            </a:r>
            <a:r>
              <a:rPr lang="en-US" b="1" dirty="0"/>
              <a:t>to regional and thematic GEO </a:t>
            </a:r>
            <a:r>
              <a:rPr lang="en-US" b="1" dirty="0" smtClean="0"/>
              <a:t>initiatives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i="1" dirty="0" smtClean="0"/>
              <a:t>Includes </a:t>
            </a:r>
            <a:r>
              <a:rPr lang="en-US" i="1" u="sng" dirty="0"/>
              <a:t>ongoing support </a:t>
            </a:r>
            <a:r>
              <a:rPr lang="en-US" i="1" dirty="0"/>
              <a:t>to AfriGEOSS, additional support to AmeriGEOSS and engagement with Asia-Oceania (AO) GEOSS initiative. This would also include other GEO initiatives e.g. with WMO, CGMS, and </a:t>
            </a:r>
            <a:r>
              <a:rPr lang="en-US" i="1" dirty="0" err="1"/>
              <a:t>WGClimate</a:t>
            </a:r>
            <a:r>
              <a:rPr lang="en-US" i="1" dirty="0"/>
              <a:t> on essential climate variables (ECVs) and with the CEOS Ad Hoc Working Group on GEOGLAM</a:t>
            </a:r>
            <a:r>
              <a:rPr lang="en-US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800000"/>
                </a:solidFill>
              </a:rPr>
              <a:t>Himalayan GEOSS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562600" cy="762000"/>
          </a:xfrm>
        </p:spPr>
        <p:txBody>
          <a:bodyPr/>
          <a:lstStyle/>
          <a:p>
            <a:pPr algn="ctr"/>
            <a:r>
              <a:rPr lang="en-US" dirty="0" smtClean="0"/>
              <a:t>CEOS </a:t>
            </a:r>
            <a:r>
              <a:rPr lang="en-US" dirty="0" err="1" smtClean="0"/>
              <a:t>WGCapD</a:t>
            </a:r>
            <a:r>
              <a:rPr lang="en-US" dirty="0" smtClean="0"/>
              <a:t> 2017-2019 Work Plan: CB-20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993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28 at 15.05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r="12865"/>
          <a:stretch/>
        </p:blipFill>
        <p:spPr>
          <a:xfrm>
            <a:off x="0" y="-30037"/>
            <a:ext cx="9144000" cy="69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8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28 at 14.46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7" r="12866" b="833"/>
          <a:stretch/>
        </p:blipFill>
        <p:spPr>
          <a:xfrm>
            <a:off x="0" y="-13141"/>
            <a:ext cx="9144000" cy="68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3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7-03-28 at 15.46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r="12485"/>
          <a:stretch/>
        </p:blipFill>
        <p:spPr>
          <a:xfrm>
            <a:off x="0" y="-10281"/>
            <a:ext cx="9157095" cy="68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88900" y="844235"/>
            <a:ext cx="6968191" cy="6013765"/>
            <a:chOff x="1335238" y="981075"/>
            <a:chExt cx="6223636" cy="5272425"/>
          </a:xfrm>
        </p:grpSpPr>
        <p:pic>
          <p:nvPicPr>
            <p:cNvPr id="5" name="Picture 5" descr="ESRI_geospatial_SO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5238" y="981075"/>
              <a:ext cx="6223636" cy="5272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ounded Rectangle 5"/>
            <p:cNvSpPr/>
            <p:nvPr/>
          </p:nvSpPr>
          <p:spPr>
            <a:xfrm>
              <a:off x="2506020" y="1556055"/>
              <a:ext cx="1681700" cy="79232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Cryosphere  &amp; Atmosphere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83842" y="4948439"/>
              <a:ext cx="1417264" cy="862470"/>
            </a:xfrm>
            <a:prstGeom prst="round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Disasters Risk and Emergency Response 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43338" y="3223498"/>
              <a:ext cx="1417264" cy="747474"/>
            </a:xfrm>
            <a:prstGeom prst="round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Adaptation to Climate Change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463788" y="4085968"/>
              <a:ext cx="1439199" cy="711789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Integrated water Resources Management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424492" y="2035229"/>
              <a:ext cx="1456560" cy="72828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Ecosystem and Biodiversity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45462" y="2878510"/>
              <a:ext cx="2542739" cy="1437451"/>
            </a:xfrm>
            <a:prstGeom prst="ellipse">
              <a:avLst/>
            </a:prstGeom>
            <a:solidFill>
              <a:srgbClr val="008080">
                <a:alpha val="32941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Himalayan</a:t>
              </a:r>
            </a:p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GEOSS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781800" cy="844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Addressing Mountain Development Challenges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71779" y="831365"/>
            <a:ext cx="2189551" cy="4749146"/>
            <a:chOff x="240175" y="1268787"/>
            <a:chExt cx="2189551" cy="5175641"/>
          </a:xfrm>
        </p:grpSpPr>
        <p:sp>
          <p:nvSpPr>
            <p:cNvPr id="16" name="Rounded Rectangle 15"/>
            <p:cNvSpPr/>
            <p:nvPr/>
          </p:nvSpPr>
          <p:spPr>
            <a:xfrm>
              <a:off x="240175" y="1268787"/>
              <a:ext cx="2152650" cy="101685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Integrated Regional Database 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66700" y="2452631"/>
              <a:ext cx="2152650" cy="121927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EO applications and solutions</a:t>
              </a:r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66700" y="3838893"/>
              <a:ext cx="2152650" cy="121927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Capacity building and networking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076" y="5225155"/>
              <a:ext cx="2152650" cy="121927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Fostering Regional Cooperation</a:t>
              </a:r>
              <a:endParaRPr lang="en-US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6865392" y="5717975"/>
            <a:ext cx="2152650" cy="89872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Promote </a:t>
            </a:r>
          </a:p>
          <a:p>
            <a:pPr algn="ctr"/>
            <a:r>
              <a:rPr lang="en-US" dirty="0" smtClean="0"/>
              <a:t>Himalayan SDI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63322"/>
      </p:ext>
    </p:extLst>
  </p:cSld>
  <p:clrMapOvr>
    <a:masterClrMapping/>
  </p:clrMapOvr>
  <p:transition xmlns:p14="http://schemas.microsoft.com/office/powerpoint/2010/main" spd="med" advTm="10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/>
          <p:nvPr/>
        </p:nvSpPr>
        <p:spPr>
          <a:xfrm>
            <a:off x="0" y="0"/>
            <a:ext cx="9144000" cy="1419110"/>
          </a:xfrm>
          <a:custGeom>
            <a:avLst/>
            <a:gdLst/>
            <a:ahLst/>
            <a:cxnLst/>
            <a:rect l="l" t="t" r="r" b="b"/>
            <a:pathLst>
              <a:path w="7696200" h="1676400">
                <a:moveTo>
                  <a:pt x="0" y="1676400"/>
                </a:moveTo>
                <a:lnTo>
                  <a:pt x="7696200" y="1676400"/>
                </a:lnTo>
                <a:lnTo>
                  <a:pt x="7696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248092" y="99656"/>
            <a:ext cx="7743508" cy="113347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">
              <a:lnSpc>
                <a:spcPct val="100000"/>
              </a:lnSpc>
            </a:pPr>
            <a:r>
              <a:rPr lang="en-US" sz="3600" b="1" spc="-15" dirty="0" smtClean="0">
                <a:solidFill>
                  <a:srgbClr val="000000"/>
                </a:solidFill>
                <a:latin typeface="Calibri"/>
                <a:cs typeface="Calibri"/>
              </a:rPr>
              <a:t>GEO</a:t>
            </a:r>
            <a:r>
              <a:rPr lang="en-US" sz="3600" spc="-15" dirty="0" smtClean="0">
                <a:solidFill>
                  <a:srgbClr val="000000"/>
                </a:solidFill>
              </a:rPr>
              <a:t>-</a:t>
            </a:r>
            <a:r>
              <a:rPr lang="en-US" sz="3600" b="1" spc="-15" dirty="0" smtClean="0">
                <a:solidFill>
                  <a:srgbClr val="000000"/>
                </a:solidFill>
                <a:latin typeface="Calibri"/>
                <a:cs typeface="Calibri"/>
              </a:rPr>
              <a:t>GLAM</a:t>
            </a: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3600" spc="-10" dirty="0" smtClean="0">
                <a:solidFill>
                  <a:srgbClr val="000000"/>
                </a:solidFill>
              </a:rPr>
              <a:t>Agricultural </a:t>
            </a:r>
            <a:r>
              <a:rPr lang="en-US" sz="3600" spc="-5" dirty="0" smtClean="0">
                <a:solidFill>
                  <a:srgbClr val="000000"/>
                </a:solidFill>
              </a:rPr>
              <a:t>Mapping </a:t>
            </a:r>
            <a:r>
              <a:rPr lang="en-US" sz="3600" dirty="0" smtClean="0">
                <a:solidFill>
                  <a:srgbClr val="000000"/>
                </a:solidFill>
              </a:rPr>
              <a:t>and</a:t>
            </a:r>
            <a:r>
              <a:rPr lang="en-US" sz="3600" spc="-30" dirty="0" smtClean="0">
                <a:solidFill>
                  <a:srgbClr val="000000"/>
                </a:solidFill>
              </a:rPr>
              <a:t> </a:t>
            </a:r>
            <a:r>
              <a:rPr lang="en-US" sz="3600" spc="-10" dirty="0" smtClean="0">
                <a:solidFill>
                  <a:srgbClr val="000000"/>
                </a:solidFill>
              </a:rPr>
              <a:t>Monitoring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r="7043"/>
          <a:stretch/>
        </p:blipFill>
        <p:spPr>
          <a:xfrm>
            <a:off x="2791050" y="1447800"/>
            <a:ext cx="6324600" cy="5410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957" y="1752600"/>
            <a:ext cx="2550043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2569"/>
              </a:buClr>
              <a:buSzPct val="25000"/>
            </a:pPr>
            <a:r>
              <a:rPr lang="en-US" sz="18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GEOGLAM’S GOAL: </a:t>
            </a:r>
          </a:p>
          <a:p>
            <a:pPr lvl="0" algn="ctr">
              <a:spcBef>
                <a:spcPts val="500"/>
              </a:spcBef>
              <a:buClr>
                <a:srgbClr val="002569"/>
              </a:buClr>
              <a:buSzPct val="25000"/>
            </a:pPr>
            <a:endParaRPr lang="en-US" sz="1800" b="1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500"/>
              </a:spcBef>
              <a:buClr>
                <a:srgbClr val="002569"/>
              </a:buClr>
              <a:buSzPct val="25000"/>
            </a:pPr>
            <a:r>
              <a:rPr lang="en-US" sz="1800" b="0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Strengthened operational monitoring systems which use EO to generate information that empowers </a:t>
            </a:r>
            <a:r>
              <a:rPr lang="en-US" sz="1800" b="1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science-based decision making</a:t>
            </a:r>
            <a:r>
              <a:rPr lang="en-US" sz="1800" b="0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, action taking, and policy in realms of food security and sustainable agriculture, in the context of climate change.</a:t>
            </a:r>
            <a:endParaRPr lang="en-US" sz="1600" dirty="0"/>
          </a:p>
        </p:txBody>
      </p:sp>
      <p:sp>
        <p:nvSpPr>
          <p:cNvPr id="8" name="object 7"/>
          <p:cNvSpPr/>
          <p:nvPr/>
        </p:nvSpPr>
        <p:spPr>
          <a:xfrm>
            <a:off x="6705600" y="0"/>
            <a:ext cx="2432517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Screen Shot 2017-03-28 at 14.32.5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r="67934" b="89896"/>
          <a:stretch/>
        </p:blipFill>
        <p:spPr>
          <a:xfrm>
            <a:off x="0" y="0"/>
            <a:ext cx="2313726" cy="70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8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600200" y="76200"/>
            <a:ext cx="6248400" cy="914400"/>
          </a:xfrm>
        </p:spPr>
        <p:txBody>
          <a:bodyPr/>
          <a:lstStyle/>
          <a:p>
            <a:pPr algn="ctr"/>
            <a:r>
              <a:rPr lang="en-US" sz="2800" dirty="0" smtClean="0"/>
              <a:t>2017 Events: </a:t>
            </a:r>
          </a:p>
          <a:p>
            <a:pPr algn="ctr"/>
            <a:r>
              <a:rPr lang="en-US" sz="2800" dirty="0" smtClean="0"/>
              <a:t>Opportunity for Engagement</a:t>
            </a:r>
            <a:endParaRPr lang="en-US" sz="2800" dirty="0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sz="quarter" idx="10"/>
          </p:nvPr>
        </p:nvSpPr>
        <p:spPr bwMode="auto">
          <a:xfrm>
            <a:off x="152400" y="1143000"/>
            <a:ext cx="8763000" cy="5715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r>
              <a:rPr lang="en-US" altLang="ja-JP" sz="1800" dirty="0" smtClean="0">
                <a:latin typeface="Arial Bold"/>
                <a:cs typeface="Arial Bold"/>
              </a:rPr>
              <a:t>Breakaway sessions at GEO Work Programme Symposium, 12 – 13 May 2017, Pretoria, South Africa</a:t>
            </a:r>
          </a:p>
          <a:p>
            <a:pPr marL="0" indent="0" defTabSz="457200">
              <a:buNone/>
            </a:pPr>
            <a:endParaRPr lang="en-US" altLang="ja-JP" sz="1800" dirty="0">
              <a:latin typeface="Arial Bold"/>
              <a:cs typeface="Arial Bold"/>
            </a:endParaRPr>
          </a:p>
          <a:p>
            <a:pPr defTabSz="457200"/>
            <a:r>
              <a:rPr lang="en-US" altLang="ja-JP" sz="1800" dirty="0" smtClean="0">
                <a:latin typeface="Arial Bold"/>
                <a:cs typeface="Arial Bold"/>
              </a:rPr>
              <a:t>2nd </a:t>
            </a:r>
            <a:r>
              <a:rPr lang="en-US" altLang="ja-JP" sz="1800" dirty="0">
                <a:latin typeface="Arial Bold"/>
                <a:cs typeface="Arial Bold"/>
              </a:rPr>
              <a:t>AfriGEOSS </a:t>
            </a:r>
            <a:r>
              <a:rPr lang="en-US" altLang="ja-JP" sz="1800" dirty="0" smtClean="0">
                <a:latin typeface="Arial Bold"/>
                <a:cs typeface="Arial Bold"/>
              </a:rPr>
              <a:t>Symposium, 13 </a:t>
            </a:r>
            <a:r>
              <a:rPr lang="en-US" altLang="ja-JP" sz="1800" dirty="0">
                <a:latin typeface="Arial Bold"/>
                <a:cs typeface="Arial Bold"/>
              </a:rPr>
              <a:t>– 15 June </a:t>
            </a:r>
            <a:r>
              <a:rPr lang="en-US" altLang="ja-JP" sz="1800" dirty="0" smtClean="0">
                <a:latin typeface="Arial Bold"/>
                <a:cs typeface="Arial Bold"/>
              </a:rPr>
              <a:t>2017, </a:t>
            </a:r>
            <a:r>
              <a:rPr lang="en-US" altLang="ja-JP" sz="1800" dirty="0" err="1" smtClean="0">
                <a:latin typeface="Arial Bold"/>
                <a:cs typeface="Arial Bold"/>
              </a:rPr>
              <a:t>Sunyani</a:t>
            </a:r>
            <a:r>
              <a:rPr lang="en-US" altLang="ja-JP" sz="1800" dirty="0">
                <a:latin typeface="Arial Bold"/>
                <a:cs typeface="Arial Bold"/>
              </a:rPr>
              <a:t>, </a:t>
            </a:r>
            <a:r>
              <a:rPr lang="en-US" altLang="ja-JP" sz="1800" dirty="0" smtClean="0">
                <a:latin typeface="Arial Bold"/>
                <a:cs typeface="Arial Bold"/>
              </a:rPr>
              <a:t>Ghana</a:t>
            </a:r>
          </a:p>
          <a:p>
            <a:pPr lvl="2" defTabSz="457200"/>
            <a:r>
              <a:rPr lang="en-US" altLang="ja-JP" sz="1800" dirty="0" smtClean="0">
                <a:latin typeface="Arial Bold"/>
                <a:cs typeface="Arial Bold"/>
              </a:rPr>
              <a:t>Data &amp; Software Carpentry Training Workshop, 8 – 12 June 2017</a:t>
            </a:r>
          </a:p>
          <a:p>
            <a:pPr marL="457200" lvl="1" indent="0" defTabSz="457200">
              <a:buNone/>
            </a:pPr>
            <a:r>
              <a:rPr lang="en-US" altLang="ja-JP" sz="1800" dirty="0" smtClean="0">
                <a:latin typeface="Arial Bold"/>
                <a:cs typeface="Arial Bold"/>
              </a:rPr>
              <a:t> </a:t>
            </a:r>
            <a:endParaRPr lang="en-US" altLang="ja-JP" sz="1800" dirty="0">
              <a:latin typeface="Arial Bold"/>
              <a:cs typeface="Arial Bold"/>
            </a:endParaRPr>
          </a:p>
          <a:p>
            <a:pPr defTabSz="457200"/>
            <a:r>
              <a:rPr lang="en-US" altLang="ja-JP" sz="1800" dirty="0">
                <a:latin typeface="Arial Bold"/>
                <a:cs typeface="Arial Bold"/>
              </a:rPr>
              <a:t>2017 AmeriGEOSS </a:t>
            </a:r>
            <a:r>
              <a:rPr lang="en-US" altLang="ja-JP" sz="1800" dirty="0" smtClean="0">
                <a:latin typeface="Arial Bold"/>
                <a:cs typeface="Arial Bold"/>
              </a:rPr>
              <a:t>Week, 31 </a:t>
            </a:r>
            <a:r>
              <a:rPr lang="en-US" altLang="ja-JP" sz="1800" dirty="0">
                <a:latin typeface="Arial Bold"/>
                <a:cs typeface="Arial Bold"/>
              </a:rPr>
              <a:t>July – 4 August </a:t>
            </a:r>
            <a:r>
              <a:rPr lang="en-US" altLang="ja-JP" sz="1800" dirty="0" smtClean="0">
                <a:latin typeface="Arial Bold"/>
                <a:cs typeface="Arial Bold"/>
              </a:rPr>
              <a:t>2017, Costa Rica</a:t>
            </a:r>
          </a:p>
          <a:p>
            <a:pPr lvl="1" defTabSz="457200"/>
            <a:r>
              <a:rPr lang="en-US" altLang="ja-JP" sz="1800" dirty="0" err="1" smtClean="0">
                <a:latin typeface="Arial Bold"/>
                <a:cs typeface="Arial Bold"/>
              </a:rPr>
              <a:t>GEONETCast</a:t>
            </a:r>
            <a:r>
              <a:rPr lang="en-US" altLang="ja-JP" sz="1800" dirty="0" smtClean="0">
                <a:latin typeface="Arial Bold"/>
                <a:cs typeface="Arial Bold"/>
              </a:rPr>
              <a:t> Training </a:t>
            </a:r>
          </a:p>
          <a:p>
            <a:pPr lvl="1" defTabSz="457200"/>
            <a:r>
              <a:rPr lang="en-US" altLang="ja-JP" sz="1800" dirty="0" smtClean="0">
                <a:latin typeface="Arial Bold"/>
                <a:cs typeface="Arial Bold"/>
              </a:rPr>
              <a:t>MBON training</a:t>
            </a:r>
          </a:p>
          <a:p>
            <a:pPr lvl="1" defTabSz="457200"/>
            <a:r>
              <a:rPr lang="en-US" altLang="ja-JP" sz="1800" dirty="0" smtClean="0">
                <a:latin typeface="Arial Bold"/>
                <a:cs typeface="Arial Bold"/>
              </a:rPr>
              <a:t>GEOGLAM ?? ; </a:t>
            </a:r>
            <a:r>
              <a:rPr lang="en-US" altLang="ja-JP" sz="1800" dirty="0">
                <a:latin typeface="Arial Bold"/>
                <a:cs typeface="Arial Bold"/>
              </a:rPr>
              <a:t> </a:t>
            </a:r>
            <a:r>
              <a:rPr lang="en-US" altLang="ja-JP" sz="1800" dirty="0" err="1" smtClean="0">
                <a:latin typeface="Arial Bold"/>
                <a:cs typeface="Arial Bold"/>
              </a:rPr>
              <a:t>WGCapD</a:t>
            </a:r>
            <a:r>
              <a:rPr lang="en-US" altLang="ja-JP" sz="1800" dirty="0" smtClean="0">
                <a:latin typeface="Arial Bold"/>
                <a:cs typeface="Arial Bold"/>
              </a:rPr>
              <a:t> track??</a:t>
            </a:r>
          </a:p>
          <a:p>
            <a:pPr marL="457200" lvl="1" indent="0" defTabSz="457200">
              <a:buNone/>
            </a:pPr>
            <a:endParaRPr lang="en-US" altLang="ja-JP" sz="1800" dirty="0" smtClean="0">
              <a:latin typeface="Arial Bold"/>
              <a:cs typeface="Arial Bold"/>
            </a:endParaRPr>
          </a:p>
          <a:p>
            <a:pPr defTabSz="457200"/>
            <a:r>
              <a:rPr lang="en-US" altLang="ja-JP" sz="1800" dirty="0" smtClean="0">
                <a:latin typeface="Arial Bold"/>
                <a:cs typeface="Arial Bold"/>
              </a:rPr>
              <a:t>Asia-Pacific Symposium, September 2017, Vietnam</a:t>
            </a:r>
          </a:p>
          <a:p>
            <a:pPr marL="0" indent="0" defTabSz="457200">
              <a:buNone/>
            </a:pPr>
            <a:endParaRPr lang="en-US" altLang="ja-JP" sz="1800" dirty="0" smtClean="0">
              <a:latin typeface="Arial Bold"/>
              <a:cs typeface="Arial Bold"/>
            </a:endParaRPr>
          </a:p>
          <a:p>
            <a:pPr defTabSz="457200"/>
            <a:r>
              <a:rPr lang="en-US" altLang="ja-JP" sz="1800" dirty="0" smtClean="0">
                <a:latin typeface="Arial Bold"/>
                <a:cs typeface="Arial Bold"/>
              </a:rPr>
              <a:t>GEOGLAM</a:t>
            </a:r>
          </a:p>
          <a:p>
            <a:pPr lvl="1" defTabSz="457200"/>
            <a:r>
              <a:rPr lang="en-US" altLang="ja-JP" sz="1800" dirty="0">
                <a:latin typeface="Arial Bold"/>
                <a:cs typeface="Arial Bold"/>
              </a:rPr>
              <a:t>GEOGLAM session at 37</a:t>
            </a:r>
            <a:r>
              <a:rPr lang="en-US" altLang="ja-JP" sz="1800" baseline="30000" dirty="0">
                <a:latin typeface="Arial Bold"/>
                <a:cs typeface="Arial Bold"/>
              </a:rPr>
              <a:t>th</a:t>
            </a:r>
            <a:r>
              <a:rPr lang="en-US" altLang="ja-JP" sz="1800" dirty="0">
                <a:latin typeface="Arial Bold"/>
                <a:cs typeface="Arial Bold"/>
              </a:rPr>
              <a:t> </a:t>
            </a:r>
            <a:r>
              <a:rPr lang="en-US" altLang="ja-JP" sz="1800" dirty="0" smtClean="0">
                <a:latin typeface="Arial Bold"/>
                <a:cs typeface="Arial Bold"/>
              </a:rPr>
              <a:t>ISRSE, Pretoria, South Africa</a:t>
            </a:r>
          </a:p>
          <a:p>
            <a:pPr lvl="1" defTabSz="457200"/>
            <a:r>
              <a:rPr lang="en-US" altLang="ja-JP" sz="1800" dirty="0" smtClean="0">
                <a:latin typeface="Arial Bold"/>
                <a:cs typeface="Arial Bold"/>
              </a:rPr>
              <a:t>RAPP, 15 – 17 May, </a:t>
            </a:r>
            <a:r>
              <a:rPr lang="en-US" altLang="ja-JP" sz="1800" dirty="0" err="1" smtClean="0">
                <a:latin typeface="Arial Bold"/>
                <a:cs typeface="Arial Bold"/>
              </a:rPr>
              <a:t>Frascati</a:t>
            </a:r>
            <a:r>
              <a:rPr lang="en-US" altLang="ja-JP" sz="1800" dirty="0" smtClean="0">
                <a:latin typeface="Arial Bold"/>
                <a:cs typeface="Arial Bold"/>
              </a:rPr>
              <a:t>, Italy</a:t>
            </a:r>
          </a:p>
          <a:p>
            <a:pPr lvl="1" defTabSz="457200"/>
            <a:r>
              <a:rPr lang="en-US" altLang="ja-JP" sz="1800" dirty="0" smtClean="0">
                <a:latin typeface="Arial Bold"/>
                <a:cs typeface="Arial Bold"/>
              </a:rPr>
              <a:t>GEOGLAM, GFOI, LSI-VC week before CEOS SIT</a:t>
            </a:r>
            <a:endParaRPr lang="en-US" altLang="ja-JP" sz="1800" dirty="0">
              <a:latin typeface="Arial Bold"/>
              <a:cs typeface="Arial Bold"/>
            </a:endParaRPr>
          </a:p>
          <a:p>
            <a:pPr lvl="1" defTabSz="457200"/>
            <a:endParaRPr lang="en-US" altLang="ja-JP" sz="1800" dirty="0">
              <a:latin typeface="Arial Bold"/>
              <a:cs typeface="Arial Bold"/>
            </a:endParaRPr>
          </a:p>
          <a:p>
            <a:pPr defTabSz="457200"/>
            <a:endParaRPr lang="en-US" altLang="ja-JP" sz="1800" dirty="0">
              <a:latin typeface="Arial Bold"/>
              <a:cs typeface="Arial Bold"/>
            </a:endParaRPr>
          </a:p>
          <a:p>
            <a:pPr marL="0" indent="0" defTabSz="457200">
              <a:buNone/>
            </a:pPr>
            <a:endParaRPr lang="en-US" altLang="ja-JP" sz="1800" dirty="0">
              <a:latin typeface="Arial Bold"/>
              <a:cs typeface="Arial Bold"/>
            </a:endParaRPr>
          </a:p>
          <a:p>
            <a:pPr marL="0" indent="0" defTabSz="457200">
              <a:buNone/>
            </a:pPr>
            <a:endParaRPr lang="en-US" altLang="ja-JP" sz="1800" dirty="0">
              <a:latin typeface="Arial Bold"/>
              <a:cs typeface="Arial Bold"/>
            </a:endParaRPr>
          </a:p>
          <a:p>
            <a:pPr marL="0" indent="0" defTabSz="457200">
              <a:buNone/>
            </a:pPr>
            <a:endParaRPr lang="en-US" altLang="ja-JP" sz="1800" dirty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1055275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382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For effective </a:t>
            </a:r>
            <a:r>
              <a:rPr lang="en-US" sz="2200" dirty="0"/>
              <a:t>e</a:t>
            </a:r>
            <a:r>
              <a:rPr lang="en-US" sz="2200" dirty="0" smtClean="0"/>
              <a:t>ngagement</a:t>
            </a:r>
          </a:p>
          <a:p>
            <a:r>
              <a:rPr lang="en-US" sz="2200" dirty="0" smtClean="0"/>
              <a:t>Nominate </a:t>
            </a:r>
            <a:r>
              <a:rPr lang="en-US" sz="2200" dirty="0" err="1" smtClean="0"/>
              <a:t>WGCapD</a:t>
            </a:r>
            <a:r>
              <a:rPr lang="en-US" sz="2200" dirty="0" smtClean="0"/>
              <a:t> representatives to the identified GEO activities</a:t>
            </a:r>
          </a:p>
          <a:p>
            <a:r>
              <a:rPr lang="en-US" sz="2200" dirty="0" smtClean="0"/>
              <a:t>Reflect </a:t>
            </a:r>
            <a:r>
              <a:rPr lang="en-US" sz="2200" dirty="0" err="1" smtClean="0"/>
              <a:t>WGCapD</a:t>
            </a:r>
            <a:r>
              <a:rPr lang="en-US" sz="2200" dirty="0" smtClean="0"/>
              <a:t> contribution in the GEO Work Programme </a:t>
            </a:r>
          </a:p>
          <a:p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Potential areas for contribution</a:t>
            </a:r>
            <a:endParaRPr lang="en-US" sz="2200" dirty="0"/>
          </a:p>
          <a:p>
            <a:r>
              <a:rPr lang="en-US" sz="2200" b="1" dirty="0" smtClean="0"/>
              <a:t>What is the support offer from </a:t>
            </a:r>
            <a:r>
              <a:rPr lang="en-US" sz="2200" b="1" dirty="0" err="1" smtClean="0"/>
              <a:t>WGCapD</a:t>
            </a:r>
            <a:r>
              <a:rPr lang="en-US" sz="2200" b="1" dirty="0" smtClean="0"/>
              <a:t>?</a:t>
            </a:r>
          </a:p>
          <a:p>
            <a:pPr marL="0" indent="0">
              <a:buNone/>
            </a:pPr>
            <a:endParaRPr lang="en-US" sz="2200" b="1" dirty="0" smtClean="0"/>
          </a:p>
          <a:p>
            <a:pPr lvl="1"/>
            <a:r>
              <a:rPr lang="en-US" sz="2200" dirty="0" smtClean="0"/>
              <a:t>Organize </a:t>
            </a:r>
            <a:r>
              <a:rPr lang="en-US" sz="2200" dirty="0"/>
              <a:t>training responding to identified needs</a:t>
            </a:r>
          </a:p>
          <a:p>
            <a:pPr lvl="1"/>
            <a:r>
              <a:rPr lang="en-US" sz="2200" dirty="0"/>
              <a:t>Contribute to training programs</a:t>
            </a:r>
          </a:p>
          <a:p>
            <a:pPr lvl="1"/>
            <a:r>
              <a:rPr lang="en-US" sz="2200" dirty="0"/>
              <a:t>Participate at events e.g. annual Symposia / </a:t>
            </a:r>
            <a:r>
              <a:rPr lang="en-US" sz="2200" dirty="0" smtClean="0"/>
              <a:t>Week</a:t>
            </a:r>
          </a:p>
          <a:p>
            <a:pPr lvl="1"/>
            <a:r>
              <a:rPr lang="en-US" sz="2200" dirty="0" smtClean="0"/>
              <a:t>Advance CEOS data democracy activities - promote open access to space data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lvl="1"/>
            <a:endParaRPr lang="en-US" sz="2200" dirty="0"/>
          </a:p>
          <a:p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76200"/>
            <a:ext cx="5562600" cy="990600"/>
          </a:xfrm>
        </p:spPr>
        <p:txBody>
          <a:bodyPr/>
          <a:lstStyle/>
          <a:p>
            <a:pPr algn="ctr"/>
            <a:r>
              <a:rPr lang="en-US" sz="2800" dirty="0" smtClean="0"/>
              <a:t>Recommendations for </a:t>
            </a:r>
            <a:r>
              <a:rPr lang="en-US" sz="2800" dirty="0" err="1" smtClean="0"/>
              <a:t>WGCapD</a:t>
            </a:r>
            <a:r>
              <a:rPr lang="en-US" sz="2800" dirty="0" smtClean="0"/>
              <a:t> Support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39421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9297</TotalTime>
  <Words>357</Words>
  <Application>Microsoft Macintosh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CB-20: Provide CB Support to Regional and Thematic GEO Initiatives  </vt:lpstr>
      <vt:lpstr>PowerPoint Presentation</vt:lpstr>
      <vt:lpstr>PowerPoint Presentation</vt:lpstr>
      <vt:lpstr>PowerPoint Presentation</vt:lpstr>
      <vt:lpstr>PowerPoint Presentation</vt:lpstr>
      <vt:lpstr>Addressing Mountain Development Challenges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Andiswa Mlisa</cp:lastModifiedBy>
  <cp:revision>79</cp:revision>
  <dcterms:modified xsi:type="dcterms:W3CDTF">2017-03-28T13:49:55Z</dcterms:modified>
</cp:coreProperties>
</file>