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4" r:id="rId4"/>
    <p:sldId id="267" r:id="rId5"/>
    <p:sldId id="266" r:id="rId6"/>
    <p:sldId id="261" r:id="rId7"/>
    <p:sldId id="262" r:id="rId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2691" autoAdjust="0"/>
  </p:normalViewPr>
  <p:slideViewPr>
    <p:cSldViewPr>
      <p:cViewPr varScale="1">
        <p:scale>
          <a:sx n="75" d="100"/>
          <a:sy n="75" d="100"/>
        </p:scale>
        <p:origin x="-26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iki.obt.inpe.br/doku.php?id=workshop-quebe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eos.org/ourwork/workinggroups/wgcapd/"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earthobservations.org/geoss_he.shtml" TargetMode="External"/><Relationship Id="rId4" Type="http://schemas.openxmlformats.org/officeDocument/2006/relationships/hyperlink" Target="https://sustainabledevelopment.un.org/sd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4796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u="none" strike="noStrike" dirty="0" smtClean="0">
                <a:effectLst/>
                <a:latin typeface="+mn-lt"/>
                <a:ea typeface="+mn-ea"/>
                <a:cs typeface="+mn-cs"/>
                <a:sym typeface="Avenir Roman"/>
              </a:rPr>
              <a:t> </a:t>
            </a:r>
            <a:endParaRPr lang="en-US" sz="2400" dirty="0" smtClean="0">
              <a:effectLst/>
              <a:latin typeface="+mn-lt"/>
              <a:ea typeface="+mn-ea"/>
              <a:cs typeface="+mn-cs"/>
              <a:sym typeface="Avenir Roman"/>
            </a:endParaRPr>
          </a:p>
          <a:p>
            <a:r>
              <a:rPr lang="en-CA" sz="2400" b="1" u="sng" dirty="0" smtClean="0">
                <a:effectLst/>
                <a:latin typeface="+mn-lt"/>
                <a:ea typeface="+mn-ea"/>
                <a:cs typeface="+mn-cs"/>
                <a:sym typeface="Avenir Roman"/>
              </a:rPr>
              <a:t>GRIP project: “</a:t>
            </a:r>
            <a:r>
              <a:rPr lang="en-US" sz="2400" b="1" u="sng" dirty="0" smtClean="0">
                <a:effectLst/>
                <a:latin typeface="+mn-lt"/>
                <a:ea typeface="+mn-ea"/>
                <a:cs typeface="+mn-cs"/>
                <a:sym typeface="Avenir Roman"/>
              </a:rPr>
              <a:t>Assessing the public health risks of microbial contamination in recreational waters by satellite imagery”:</a:t>
            </a:r>
            <a:r>
              <a:rPr lang="en-US" sz="2400" b="1" dirty="0" smtClean="0">
                <a:effectLst/>
                <a:latin typeface="+mn-lt"/>
                <a:ea typeface="+mn-ea"/>
                <a:cs typeface="+mn-cs"/>
                <a:sym typeface="Avenir Roman"/>
              </a:rPr>
              <a:t>  </a:t>
            </a:r>
            <a:r>
              <a:rPr lang="en-CA" sz="2400" dirty="0" smtClean="0">
                <a:effectLst/>
                <a:latin typeface="+mn-lt"/>
                <a:ea typeface="+mn-ea"/>
                <a:cs typeface="+mn-cs"/>
                <a:sym typeface="Avenir Roman"/>
              </a:rPr>
              <a:t>Objective: To assess the added value of using satellite imagery as part of monitoring and managing microbial risks associated with recreational waters in Canada.</a:t>
            </a:r>
            <a:r>
              <a:rPr lang="en-CA" sz="2400" b="1" u="sng" dirty="0" smtClean="0">
                <a:effectLst/>
                <a:latin typeface="+mn-lt"/>
                <a:ea typeface="+mn-ea"/>
                <a:cs typeface="+mn-cs"/>
                <a:sym typeface="Avenir Roman"/>
              </a:rPr>
              <a:t> </a:t>
            </a:r>
            <a:r>
              <a:rPr lang="en-CA" sz="2400" dirty="0" smtClean="0">
                <a:effectLst/>
                <a:latin typeface="+mn-lt"/>
                <a:ea typeface="+mn-ea"/>
                <a:cs typeface="+mn-cs"/>
                <a:sym typeface="Avenir Roman"/>
              </a:rPr>
              <a:t>Methods: Satellite images were used to calculate five environmental indices that may affect the risk of contamination of recreational waters: agricultural land, urban areas (impervious surfaces), forest and wetlands. Statistical models including these indices were then compared with the average contamination level of beaches in southern Quebec, Canada. Various satellite sensors, including Radarsat-2, were compared against criteria of accuracy and performance.</a:t>
            </a:r>
            <a:r>
              <a:rPr lang="en-CA" sz="2400" b="1" u="sng" dirty="0" smtClean="0">
                <a:effectLst/>
                <a:latin typeface="+mn-lt"/>
                <a:ea typeface="+mn-ea"/>
                <a:cs typeface="+mn-cs"/>
                <a:sym typeface="Avenir Roman"/>
              </a:rPr>
              <a:t> </a:t>
            </a:r>
            <a:r>
              <a:rPr lang="en-CA" sz="2400" dirty="0" smtClean="0">
                <a:effectLst/>
                <a:latin typeface="+mn-lt"/>
                <a:ea typeface="+mn-ea"/>
                <a:cs typeface="+mn-cs"/>
                <a:sym typeface="Avenir Roman"/>
              </a:rPr>
              <a:t>Outcomes: Satellite imagery classification performed well for the study area. Two of the variables were significantly associated with higher coliform levels: agricultural land and urban areas. In the context of this assessment, the Landsat-5 sensor offered the best cost-benefit ratio.</a:t>
            </a:r>
            <a:r>
              <a:rPr lang="en-CA" sz="2400" b="1" u="sng" dirty="0" smtClean="0">
                <a:effectLst/>
                <a:latin typeface="+mn-lt"/>
                <a:ea typeface="+mn-ea"/>
                <a:cs typeface="+mn-cs"/>
                <a:sym typeface="Avenir Roman"/>
              </a:rPr>
              <a:t> </a:t>
            </a:r>
            <a:r>
              <a:rPr lang="en-CA" sz="2400" dirty="0" smtClean="0">
                <a:effectLst/>
                <a:latin typeface="+mn-lt"/>
                <a:ea typeface="+mn-ea"/>
                <a:cs typeface="+mn-cs"/>
                <a:sym typeface="Avenir Roman"/>
              </a:rPr>
              <a:t>Conclusion: Satellite imagery can be used to identify environmental factors associated with a higher risk of fecal contamination of recreational waters in Canada and may supplement current monitoring and risk assessment efforts.</a:t>
            </a:r>
          </a:p>
          <a:p>
            <a:r>
              <a:rPr lang="en-CA" sz="2400" b="1" u="sng" dirty="0" smtClean="0">
                <a:effectLst/>
                <a:latin typeface="+mn-lt"/>
                <a:ea typeface="+mn-ea"/>
                <a:cs typeface="+mn-cs"/>
                <a:sym typeface="Avenir Roman"/>
              </a:rPr>
              <a:t>International: </a:t>
            </a:r>
            <a:r>
              <a:rPr lang="en-CA" sz="2400" dirty="0" smtClean="0">
                <a:effectLst/>
                <a:latin typeface="+mn-lt"/>
                <a:ea typeface="+mn-ea"/>
                <a:cs typeface="+mn-cs"/>
                <a:sym typeface="Avenir Roman"/>
              </a:rPr>
              <a:t>see next slide for detail</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65994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u="none" strike="noStrike" dirty="0" smtClean="0">
                <a:effectLst/>
                <a:latin typeface="+mn-lt"/>
                <a:ea typeface="+mn-ea"/>
                <a:cs typeface="+mn-cs"/>
                <a:sym typeface="Avenir Roman"/>
              </a:rPr>
              <a:t> </a:t>
            </a:r>
            <a:endParaRPr lang="en-US" sz="2400" dirty="0" smtClean="0">
              <a:effectLst/>
              <a:latin typeface="+mn-lt"/>
              <a:ea typeface="+mn-ea"/>
              <a:cs typeface="+mn-cs"/>
              <a:sym typeface="Avenir Roman"/>
            </a:endParaRPr>
          </a:p>
          <a:p>
            <a:r>
              <a:rPr lang="en-US" sz="2400" b="1" u="sng" dirty="0" smtClean="0">
                <a:effectLst/>
                <a:latin typeface="+mn-lt"/>
                <a:ea typeface="+mn-ea"/>
                <a:cs typeface="+mn-cs"/>
                <a:sym typeface="Avenir Roman"/>
              </a:rPr>
              <a:t>UN-COPUOS and Space and Global Health: </a:t>
            </a:r>
            <a:endParaRPr lang="en-US" sz="2400" dirty="0" smtClean="0">
              <a:effectLst/>
              <a:latin typeface="+mn-lt"/>
              <a:ea typeface="+mn-ea"/>
              <a:cs typeface="+mn-cs"/>
              <a:sym typeface="Avenir Roman"/>
            </a:endParaRPr>
          </a:p>
          <a:p>
            <a:r>
              <a:rPr lang="en-CA" sz="2400" dirty="0" smtClean="0">
                <a:effectLst/>
                <a:latin typeface="+mn-lt"/>
                <a:ea typeface="+mn-ea"/>
                <a:cs typeface="+mn-cs"/>
                <a:sym typeface="Avenir Roman"/>
              </a:rPr>
              <a:t>A focused expert group on Space and Global Health under the leadership of Canada (PHAC and CSA) was established with the endorsement of the Scientific and Technical Subcommittee (STSC) of the UN-COPUOS. The focused expert group reviews and analyses current uses of space (technology, applications, practices and initiatives) in support of global health needs in order to: identify gaps; propose recommendations; and provide orientation for the future work of the STSC. The selected areas in which UN entities (WHO, international space agencies and other state members) focus on the use of space science and technology for public health are various (Tele-epidemiology, E-health, Tele-Health and Telemedicine) and the science is applied to many topics such as climate, air pollution, water quality and vector-borne diseases as well as pandemic, emergencies and health related to space.  Space and Global health and the thematic of public health will be a pillar in the 2018 “UNISPACE+50” theme of the COPUOS. </a:t>
            </a:r>
          </a:p>
          <a:p>
            <a:endParaRPr lang="en-CA" sz="2400" dirty="0" smtClean="0">
              <a:effectLst/>
              <a:latin typeface="+mn-lt"/>
              <a:ea typeface="+mn-ea"/>
              <a:cs typeface="+mn-cs"/>
              <a:sym typeface="Avenir Roman"/>
            </a:endParaRPr>
          </a:p>
          <a:p>
            <a:r>
              <a:rPr lang="en-US" sz="2400" b="1" u="sng" dirty="0" smtClean="0">
                <a:effectLst/>
                <a:latin typeface="+mn-lt"/>
                <a:ea typeface="+mn-ea"/>
                <a:cs typeface="+mn-cs"/>
                <a:sym typeface="Avenir Roman"/>
              </a:rPr>
              <a:t>CSA EOAU / GRIP &amp; PHAC joint initiatives (2009-2017)</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en-US" sz="2400" dirty="0" smtClean="0">
                <a:effectLst/>
                <a:latin typeface="+mn-lt"/>
                <a:ea typeface="+mn-ea"/>
                <a:cs typeface="+mn-cs"/>
                <a:sym typeface="Avenir Roman"/>
              </a:rPr>
              <a:t>Since 2009, the CSA Government Related Initiatives Program (GRIP) team has been working in close partnership with the Public Health Agency of Canada’s (PHAC) Infectious Diseases Prevention and Control Branch medical geographers to</a:t>
            </a:r>
            <a:r>
              <a:rPr lang="en-CA" sz="2400" dirty="0" smtClean="0">
                <a:effectLst/>
                <a:latin typeface="+mn-lt"/>
                <a:ea typeface="+mn-ea"/>
                <a:cs typeface="+mn-cs"/>
                <a:sym typeface="Avenir Roman"/>
              </a:rPr>
              <a:t> foster the development and use of Earth Observation (EO) based solutions in support of PHAC mandates and Canadian public health benefits. Evidence-based knowledge is required for the management of key public health issues. However, obtaining the necessary data on environmental health determinants can constitute a major challenge due to the potentially large territory to cover. Critical information on population or environmental determinants of health may be derived from EO images, particularly in regard to the impact of natural or man-made ecosystem changes. Operationally, EO images have demonstrated their usefulness in the prevention and control of persistent and new diseases. </a:t>
            </a:r>
          </a:p>
          <a:p>
            <a:endParaRPr lang="en-CA" sz="2400" dirty="0" smtClean="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CA" sz="2400" b="1" u="sng" dirty="0" smtClean="0">
                <a:effectLst/>
                <a:latin typeface="+mn-lt"/>
                <a:ea typeface="+mn-ea"/>
                <a:cs typeface="+mn-cs"/>
                <a:sym typeface="Avenir Roman"/>
              </a:rPr>
              <a:t>Tele-Epidemiology and Public Health” during the ESA Living Planet Symposium (May 9 2016, Prague): </a:t>
            </a:r>
            <a:r>
              <a:rPr lang="en-CA" sz="2400" dirty="0" smtClean="0">
                <a:effectLst/>
                <a:latin typeface="+mn-lt"/>
                <a:ea typeface="+mn-ea"/>
                <a:cs typeface="+mn-cs"/>
                <a:sym typeface="Avenir Roman"/>
              </a:rPr>
              <a:t>CSA (Space U.) have co-organizing, with Public Health Agency of Canada (PHAC), the Centre National </a:t>
            </a:r>
            <a:r>
              <a:rPr lang="en-CA" sz="2400" dirty="0" err="1" smtClean="0">
                <a:effectLst/>
                <a:latin typeface="+mn-lt"/>
                <a:ea typeface="+mn-ea"/>
                <a:cs typeface="+mn-cs"/>
                <a:sym typeface="Avenir Roman"/>
              </a:rPr>
              <a:t>d’Études</a:t>
            </a:r>
            <a:r>
              <a:rPr lang="en-CA" sz="2400" dirty="0" smtClean="0">
                <a:effectLst/>
                <a:latin typeface="+mn-lt"/>
                <a:ea typeface="+mn-ea"/>
                <a:cs typeface="+mn-cs"/>
                <a:sym typeface="Avenir Roman"/>
              </a:rPr>
              <a:t> </a:t>
            </a:r>
            <a:r>
              <a:rPr lang="en-CA" sz="2400" dirty="0" err="1" smtClean="0">
                <a:effectLst/>
                <a:latin typeface="+mn-lt"/>
                <a:ea typeface="+mn-ea"/>
                <a:cs typeface="+mn-cs"/>
                <a:sym typeface="Avenir Roman"/>
              </a:rPr>
              <a:t>Spatiales</a:t>
            </a:r>
            <a:r>
              <a:rPr lang="en-CA" sz="2400" dirty="0" smtClean="0">
                <a:effectLst/>
                <a:latin typeface="+mn-lt"/>
                <a:ea typeface="+mn-ea"/>
                <a:cs typeface="+mn-cs"/>
                <a:sym typeface="Avenir Roman"/>
              </a:rPr>
              <a:t> (CNES) and the European Space Agency (ESA) a thematic session called “</a:t>
            </a:r>
            <a:r>
              <a:rPr lang="en-CA" sz="2400" i="1" dirty="0" smtClean="0">
                <a:effectLst/>
                <a:latin typeface="+mn-lt"/>
                <a:ea typeface="+mn-ea"/>
                <a:cs typeface="+mn-cs"/>
                <a:sym typeface="Avenir Roman"/>
              </a:rPr>
              <a:t>Tele-Epidemiology and Public Health</a:t>
            </a:r>
            <a:r>
              <a:rPr lang="en-CA" sz="2400" dirty="0" smtClean="0">
                <a:effectLst/>
                <a:latin typeface="+mn-lt"/>
                <a:ea typeface="+mn-ea"/>
                <a:cs typeface="+mn-cs"/>
                <a:sym typeface="Avenir Roman"/>
              </a:rPr>
              <a:t>” during the ESA Living Planet Symposium (May 9 2016, Prague). The objective of this special session was to bring together Canadian and European leaders and experts in Earth Observation (EO) to present, discuss, establish and strengthen collaborations and partnerships on applications, products and services related to public health issues with a focus on infectious diseases. It will also be an opportunity for multiple organizations (e.g. CNES, IRD, PHAC) active in </a:t>
            </a:r>
            <a:r>
              <a:rPr lang="en-CA" sz="2400" dirty="0" err="1" smtClean="0">
                <a:effectLst/>
                <a:latin typeface="+mn-lt"/>
                <a:ea typeface="+mn-ea"/>
                <a:cs typeface="+mn-cs"/>
                <a:sym typeface="Avenir Roman"/>
              </a:rPr>
              <a:t>tele</a:t>
            </a:r>
            <a:r>
              <a:rPr lang="en-CA" sz="2400" dirty="0" smtClean="0">
                <a:effectLst/>
                <a:latin typeface="+mn-lt"/>
                <a:ea typeface="+mn-ea"/>
                <a:cs typeface="+mn-cs"/>
                <a:sym typeface="Avenir Roman"/>
              </a:rPr>
              <a:t>-epidemiology and public health to connect with space experts and existing EO networks (academia, industry, </a:t>
            </a:r>
            <a:r>
              <a:rPr lang="en-CA" sz="2400" dirty="0" err="1" smtClean="0">
                <a:effectLst/>
                <a:latin typeface="+mn-lt"/>
                <a:ea typeface="+mn-ea"/>
                <a:cs typeface="+mn-cs"/>
                <a:sym typeface="Avenir Roman"/>
              </a:rPr>
              <a:t>gov.</a:t>
            </a:r>
            <a:r>
              <a:rPr lang="en-CA" sz="2400" dirty="0" smtClean="0">
                <a:effectLst/>
                <a:latin typeface="+mn-lt"/>
                <a:ea typeface="+mn-ea"/>
                <a:cs typeface="+mn-cs"/>
                <a:sym typeface="Avenir Roman"/>
              </a:rPr>
              <a:t>). This event is directly aligned and in support of the Sustainable Development Goals (i.e. </a:t>
            </a:r>
            <a:r>
              <a:rPr lang="en-CA" sz="2400" i="1" dirty="0" smtClean="0">
                <a:effectLst/>
                <a:latin typeface="+mn-lt"/>
                <a:ea typeface="+mn-ea"/>
                <a:cs typeface="+mn-cs"/>
                <a:sym typeface="Avenir Roman"/>
              </a:rPr>
              <a:t>Targets 3: Ensure Healthy Lives and Promote Well-Being for All Ages</a:t>
            </a:r>
            <a:r>
              <a:rPr lang="en-CA" sz="2400" dirty="0" smtClean="0">
                <a:effectLst/>
                <a:latin typeface="+mn-lt"/>
                <a:ea typeface="+mn-ea"/>
                <a:cs typeface="+mn-cs"/>
                <a:sym typeface="Avenir Roman"/>
              </a:rPr>
              <a:t>) and to the GEO strategic objectives and Societal Benefit Areas (SBAs) related to public health. This event gave high visibility to PHAC and CSA EO programs, EO applications projects and supported missions (Radarsat-2, RCM, etc.) and highlights the CSA support in this emerging field of technology (i.e. </a:t>
            </a:r>
            <a:r>
              <a:rPr lang="en-CA" sz="2400" dirty="0" err="1" smtClean="0">
                <a:effectLst/>
                <a:latin typeface="+mn-lt"/>
                <a:ea typeface="+mn-ea"/>
                <a:cs typeface="+mn-cs"/>
                <a:sym typeface="Avenir Roman"/>
              </a:rPr>
              <a:t>tele</a:t>
            </a:r>
            <a:r>
              <a:rPr lang="en-CA" sz="2400" dirty="0" smtClean="0">
                <a:effectLst/>
                <a:latin typeface="+mn-lt"/>
                <a:ea typeface="+mn-ea"/>
                <a:cs typeface="+mn-cs"/>
                <a:sym typeface="Avenir Roman"/>
              </a:rPr>
              <a:t>-epidemiology, EO &amp; health).</a:t>
            </a:r>
            <a:endParaRPr lang="en-US" sz="2400" dirty="0" smtClean="0">
              <a:effectLst/>
              <a:latin typeface="+mn-lt"/>
              <a:ea typeface="+mn-ea"/>
              <a:cs typeface="+mn-cs"/>
              <a:sym typeface="Avenir Roman"/>
            </a:endParaRPr>
          </a:p>
          <a:p>
            <a:endParaRPr lang="en-US" sz="2400" dirty="0" smtClean="0">
              <a:effectLst/>
              <a:latin typeface="+mn-lt"/>
              <a:ea typeface="+mn-ea"/>
              <a:cs typeface="+mn-cs"/>
              <a:sym typeface="Avenir Roman"/>
            </a:endParaRPr>
          </a:p>
          <a:p>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99135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59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dirty="0" smtClean="0">
                <a:effectLst/>
                <a:latin typeface="+mn-lt"/>
                <a:ea typeface="+mn-ea"/>
                <a:cs typeface="+mn-cs"/>
                <a:sym typeface="Avenir Roman"/>
              </a:rPr>
              <a:t>Hi Guy, I only received the pdf version.</a:t>
            </a:r>
          </a:p>
          <a:p>
            <a:r>
              <a:rPr lang="en-CA" sz="2400" dirty="0" smtClean="0">
                <a:effectLst/>
                <a:latin typeface="+mn-lt"/>
                <a:ea typeface="+mn-ea"/>
                <a:cs typeface="+mn-cs"/>
                <a:sym typeface="Avenir Roman"/>
              </a:rPr>
              <a:t> </a:t>
            </a:r>
          </a:p>
          <a:p>
            <a:r>
              <a:rPr lang="en-CA" sz="2400" dirty="0" smtClean="0">
                <a:effectLst/>
                <a:latin typeface="+mn-lt"/>
                <a:ea typeface="+mn-ea"/>
                <a:cs typeface="+mn-cs"/>
                <a:sym typeface="Avenir Roman"/>
              </a:rPr>
              <a:t>The presentation is very good. I only missed reference to virtual participation and OER (Open Educational Resources) - making all presentations and recordings freely available on the internet (</a:t>
            </a:r>
            <a:r>
              <a:rPr lang="en-CA" sz="2400" u="sng" dirty="0" smtClean="0">
                <a:effectLst/>
                <a:latin typeface="+mn-lt"/>
                <a:ea typeface="+mn-ea"/>
                <a:cs typeface="+mn-cs"/>
                <a:sym typeface="Avenir Roman"/>
                <a:hlinkClick r:id="rId3"/>
              </a:rPr>
              <a:t>http://wiki.obt.inpe.br/doku.php?id=workshop-quebec</a:t>
            </a:r>
            <a:r>
              <a:rPr lang="en-CA" sz="2400" dirty="0" smtClean="0">
                <a:effectLst/>
                <a:latin typeface="+mn-lt"/>
                <a:ea typeface="+mn-ea"/>
                <a:cs typeface="+mn-cs"/>
                <a:sym typeface="Avenir Roman"/>
              </a:rPr>
              <a:t>). I believe it is worth to mention this.</a:t>
            </a:r>
          </a:p>
          <a:p>
            <a:r>
              <a:rPr lang="en-CA" sz="2400" dirty="0" smtClean="0">
                <a:effectLst/>
                <a:latin typeface="+mn-lt"/>
                <a:ea typeface="+mn-ea"/>
                <a:cs typeface="+mn-cs"/>
                <a:sym typeface="Avenir Roman"/>
              </a:rPr>
              <a:t> </a:t>
            </a:r>
          </a:p>
          <a:p>
            <a:r>
              <a:rPr lang="en-CA" sz="2400" dirty="0" smtClean="0">
                <a:effectLst/>
                <a:latin typeface="+mn-lt"/>
                <a:ea typeface="+mn-ea"/>
                <a:cs typeface="+mn-cs"/>
                <a:sym typeface="Avenir Roman"/>
              </a:rPr>
              <a:t>My tickets to Germany were bought at 8pm last night!! I am finalizing packing to go to airport in a couple of hours.</a:t>
            </a:r>
          </a:p>
          <a:p>
            <a:r>
              <a:rPr lang="en-CA" sz="2400" dirty="0" smtClean="0">
                <a:effectLst/>
                <a:latin typeface="+mn-lt"/>
                <a:ea typeface="+mn-ea"/>
                <a:cs typeface="+mn-cs"/>
                <a:sym typeface="Avenir Roman"/>
              </a:rPr>
              <a:t> </a:t>
            </a:r>
          </a:p>
          <a:p>
            <a:r>
              <a:rPr lang="en-CA" sz="2400" dirty="0" smtClean="0">
                <a:effectLst/>
                <a:latin typeface="+mn-lt"/>
                <a:ea typeface="+mn-ea"/>
                <a:cs typeface="+mn-cs"/>
                <a:sym typeface="Avenir Roman"/>
              </a:rPr>
              <a:t>Best</a:t>
            </a:r>
          </a:p>
          <a:p>
            <a:r>
              <a:rPr lang="en-CA" sz="2400" dirty="0" smtClean="0">
                <a:effectLst/>
                <a:latin typeface="+mn-lt"/>
                <a:ea typeface="+mn-ea"/>
                <a:cs typeface="+mn-cs"/>
                <a:sym typeface="Avenir Roman"/>
              </a:rPr>
              <a:t> </a:t>
            </a:r>
          </a:p>
          <a:p>
            <a:r>
              <a:rPr lang="en-CA" sz="2400" dirty="0" smtClean="0">
                <a:effectLst/>
                <a:latin typeface="+mn-lt"/>
                <a:ea typeface="+mn-ea"/>
                <a:cs typeface="+mn-cs"/>
                <a:sym typeface="Avenir Roman"/>
              </a:rPr>
              <a:t>Hilcea</a:t>
            </a:r>
          </a:p>
          <a:p>
            <a:endParaRPr lang="en-CA" dirty="0"/>
          </a:p>
        </p:txBody>
      </p:sp>
    </p:spTree>
    <p:extLst>
      <p:ext uri="{BB962C8B-B14F-4D97-AF65-F5344CB8AC3E}">
        <p14:creationId xmlns:p14="http://schemas.microsoft.com/office/powerpoint/2010/main" val="237577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CA" sz="2400" b="1" u="sng" dirty="0" smtClean="0">
                <a:effectLst/>
                <a:latin typeface="+mn-lt"/>
                <a:ea typeface="+mn-ea"/>
                <a:cs typeface="+mn-cs"/>
                <a:sym typeface="Avenir Roman"/>
              </a:rPr>
              <a:t>Workshop on Earth Observation and Public Health Applications</a:t>
            </a:r>
            <a:r>
              <a:rPr lang="en-CA" sz="2400" dirty="0" smtClean="0">
                <a:effectLst/>
                <a:latin typeface="+mn-lt"/>
                <a:ea typeface="+mn-ea"/>
                <a:cs typeface="+mn-cs"/>
                <a:sym typeface="Avenir Roman"/>
              </a:rPr>
              <a:t> (June 22 2017, Montréal): following the success of the Prague workshop in May 2016, PHAC, CSA and CNES are organizing a workshop with the Canadian health community as part of the 2017 EO Summit in Montreal. PHAC and CSA are presently developing the preliminary program.</a:t>
            </a:r>
          </a:p>
          <a:p>
            <a:r>
              <a:rPr lang="en-CA" sz="2400" b="1" u="sng" dirty="0" smtClean="0">
                <a:effectLst/>
                <a:latin typeface="+mn-lt"/>
                <a:ea typeface="+mn-ea"/>
                <a:cs typeface="+mn-cs"/>
                <a:sym typeface="Avenir Roman"/>
              </a:rPr>
              <a:t>PHAC User Need Assessment in Earth Observation (2016-2017)</a:t>
            </a:r>
            <a:endParaRPr lang="en-US" sz="2400" dirty="0" smtClean="0">
              <a:effectLst/>
              <a:latin typeface="+mn-lt"/>
              <a:ea typeface="+mn-ea"/>
              <a:cs typeface="+mn-cs"/>
              <a:sym typeface="Avenir Roman"/>
            </a:endParaRPr>
          </a:p>
          <a:p>
            <a:r>
              <a:rPr lang="en-CA" sz="2400" dirty="0" smtClean="0">
                <a:effectLst/>
                <a:latin typeface="+mn-lt"/>
                <a:ea typeface="+mn-ea"/>
                <a:cs typeface="+mn-cs"/>
                <a:sym typeface="Avenir Roman"/>
              </a:rPr>
              <a:t>PHAC and CSA GRIP teams are presently in discussion to conduct a user need assessment study. This will lead to the development of the 1</a:t>
            </a:r>
            <a:r>
              <a:rPr lang="en-CA" sz="2400" baseline="30000" dirty="0" smtClean="0">
                <a:effectLst/>
                <a:latin typeface="+mn-lt"/>
                <a:ea typeface="+mn-ea"/>
                <a:cs typeface="+mn-cs"/>
                <a:sym typeface="Avenir Roman"/>
              </a:rPr>
              <a:t>st</a:t>
            </a:r>
            <a:r>
              <a:rPr lang="en-CA" sz="2400" dirty="0" smtClean="0">
                <a:effectLst/>
                <a:latin typeface="+mn-lt"/>
                <a:ea typeface="+mn-ea"/>
                <a:cs typeface="+mn-cs"/>
                <a:sym typeface="Avenir Roman"/>
              </a:rPr>
              <a:t> EO Strategy for PHAC. </a:t>
            </a:r>
          </a:p>
          <a:p>
            <a:endParaRPr lang="fr-CA" sz="2400" dirty="0" smtClean="0">
              <a:effectLst/>
              <a:latin typeface="+mn-lt"/>
              <a:ea typeface="+mn-ea"/>
              <a:cs typeface="+mn-cs"/>
              <a:sym typeface="Avenir Roman"/>
            </a:endParaRPr>
          </a:p>
          <a:p>
            <a:r>
              <a:rPr lang="en-US" sz="2400" b="1" dirty="0" smtClean="0">
                <a:effectLst/>
                <a:latin typeface="+mn-lt"/>
                <a:ea typeface="+mn-ea"/>
                <a:cs typeface="+mn-cs"/>
                <a:sym typeface="Avenir Roman"/>
              </a:rPr>
              <a:t>DESCRIPTION</a:t>
            </a:r>
            <a:endParaRPr lang="en-CA" sz="2400" b="1"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CA" sz="2400" dirty="0" smtClean="0">
              <a:effectLst/>
              <a:latin typeface="+mn-lt"/>
              <a:ea typeface="+mn-ea"/>
              <a:cs typeface="+mn-cs"/>
              <a:sym typeface="Avenir Roman"/>
            </a:endParaRPr>
          </a:p>
          <a:p>
            <a:r>
              <a:rPr lang="en-US" sz="2400" dirty="0" smtClean="0">
                <a:effectLst/>
                <a:latin typeface="+mn-lt"/>
                <a:ea typeface="+mn-ea"/>
                <a:cs typeface="+mn-cs"/>
                <a:sym typeface="Avenir Roman"/>
              </a:rPr>
              <a:t>Infectious diseases and chronic conditions are issues of concern for public health. The development of evidence-based knowledge is essential for the management of these issues. Research needs to clarify the mechanisms at work and identify factors that foster the appearance, spread and persistence of diseases. These factors may be environmental, climatic, demographic, socio-economic or behavioral. In this context, integrated approaches focusing on One Health and </a:t>
            </a:r>
            <a:r>
              <a:rPr lang="en-US" sz="2400" dirty="0" err="1" smtClean="0">
                <a:effectLst/>
                <a:latin typeface="+mn-lt"/>
                <a:ea typeface="+mn-ea"/>
                <a:cs typeface="+mn-cs"/>
                <a:sym typeface="Avenir Roman"/>
              </a:rPr>
              <a:t>EcoHealth</a:t>
            </a:r>
            <a:r>
              <a:rPr lang="en-US" sz="2400" dirty="0" smtClean="0">
                <a:effectLst/>
                <a:latin typeface="+mn-lt"/>
                <a:ea typeface="+mn-ea"/>
                <a:cs typeface="+mn-cs"/>
                <a:sym typeface="Avenir Roman"/>
              </a:rPr>
              <a:t> concepts have to be developed to investigate the close and complex relations between the environment, ecosystems and etiological agents responsible for disease in human, animal and plant populations. Some drivers such as forest density, presence of wetlands, agricultural areas, climate and urban areas can be identified from space, but not without efficient methods and relevant partnerships to turn remote sensing into a tool suitable for the characterization, mapping and monitoring of risk factors.</a:t>
            </a:r>
            <a:endParaRPr lang="en-CA" sz="2400" dirty="0" smtClean="0">
              <a:effectLst/>
              <a:latin typeface="+mn-lt"/>
              <a:ea typeface="+mn-ea"/>
              <a:cs typeface="+mn-cs"/>
              <a:sym typeface="Avenir Roman"/>
            </a:endParaRPr>
          </a:p>
          <a:p>
            <a:r>
              <a:rPr lang="en-US" sz="2400" dirty="0" smtClean="0">
                <a:effectLst/>
                <a:latin typeface="+mn-lt"/>
                <a:ea typeface="+mn-ea"/>
                <a:cs typeface="+mn-cs"/>
                <a:sym typeface="Avenir Roman"/>
              </a:rPr>
              <a:t>This workshop is an invitation to the large remote sensing community to seek the potential contribution from EO to address public health issues with their own field of expertise (technology, applications, methods).The workshop will unfold in three parts. The first part will entail presentations by the national and international communities on current EO applications, tools &amp; solutions for public health issues. The second part will allow participants to discuss different scenarios related to five public health themes (vector, water &amp; air borne diseases, vulnerable human populations, and emergency management). An expert in the field will facilitate the discussion for each scenario and help the participants answer a list of pre-established questions. The third part will be a discussion that will help inform a report regarding the potential new contribution of space-based EO to public health. </a:t>
            </a:r>
            <a:endParaRPr lang="en-CA" sz="2400" dirty="0" smtClean="0">
              <a:effectLst/>
              <a:latin typeface="+mn-lt"/>
              <a:ea typeface="+mn-ea"/>
              <a:cs typeface="+mn-cs"/>
              <a:sym typeface="Avenir Roman"/>
            </a:endParaRPr>
          </a:p>
          <a:p>
            <a:r>
              <a:rPr lang="en-US" sz="2400" dirty="0" smtClean="0">
                <a:effectLst/>
                <a:latin typeface="+mn-lt"/>
                <a:ea typeface="+mn-ea"/>
                <a:cs typeface="+mn-cs"/>
                <a:sym typeface="Avenir Roman"/>
              </a:rPr>
              <a:t>The workshop will take place during the EO Summit 2017 in Montreal, Canada. This event is co-lead by the Canadian Space Agency and the Public Health Agency of Canada in partnership with the Centre National </a:t>
            </a:r>
            <a:r>
              <a:rPr lang="en-US" sz="2400" dirty="0" err="1" smtClean="0">
                <a:effectLst/>
                <a:latin typeface="+mn-lt"/>
                <a:ea typeface="+mn-ea"/>
                <a:cs typeface="+mn-cs"/>
                <a:sym typeface="Avenir Roman"/>
              </a:rPr>
              <a:t>d’Études</a:t>
            </a:r>
            <a:r>
              <a:rPr lang="en-US" sz="2400" dirty="0" smtClean="0">
                <a:effectLst/>
                <a:latin typeface="+mn-lt"/>
                <a:ea typeface="+mn-ea"/>
                <a:cs typeface="+mn-cs"/>
                <a:sym typeface="Avenir Roman"/>
              </a:rPr>
              <a:t> </a:t>
            </a:r>
            <a:r>
              <a:rPr lang="en-US" sz="2400" dirty="0" err="1" smtClean="0">
                <a:effectLst/>
                <a:latin typeface="+mn-lt"/>
                <a:ea typeface="+mn-ea"/>
                <a:cs typeface="+mn-cs"/>
                <a:sym typeface="Avenir Roman"/>
              </a:rPr>
              <a:t>Spatiales</a:t>
            </a:r>
            <a:r>
              <a:rPr lang="en-US" sz="2400" dirty="0" smtClean="0">
                <a:effectLst/>
                <a:latin typeface="+mn-lt"/>
                <a:ea typeface="+mn-ea"/>
                <a:cs typeface="+mn-cs"/>
                <a:sym typeface="Avenir Roman"/>
              </a:rPr>
              <a:t> (CNES, France), the </a:t>
            </a:r>
            <a:r>
              <a:rPr lang="en-US" sz="2400" u="sng" dirty="0" smtClean="0">
                <a:effectLst/>
                <a:latin typeface="+mn-lt"/>
                <a:ea typeface="+mn-ea"/>
                <a:cs typeface="+mn-cs"/>
                <a:sym typeface="Avenir Roman"/>
                <a:hlinkClick r:id="rId3"/>
              </a:rPr>
              <a:t>CEOS Working Group on Capacity Building &amp; Data Democracy (</a:t>
            </a:r>
            <a:r>
              <a:rPr lang="en-US" sz="2400" u="sng" dirty="0" err="1" smtClean="0">
                <a:effectLst/>
                <a:latin typeface="+mn-lt"/>
                <a:ea typeface="+mn-ea"/>
                <a:cs typeface="+mn-cs"/>
                <a:sym typeface="Avenir Roman"/>
                <a:hlinkClick r:id="rId3"/>
              </a:rPr>
              <a:t>WGCapD</a:t>
            </a:r>
            <a:r>
              <a:rPr lang="en-US" sz="2400" u="sng" dirty="0" smtClean="0">
                <a:effectLst/>
                <a:latin typeface="+mn-lt"/>
                <a:ea typeface="+mn-ea"/>
                <a:cs typeface="+mn-cs"/>
                <a:sym typeface="Avenir Roman"/>
                <a:hlinkClick r:id="rId3"/>
              </a:rPr>
              <a:t>)</a:t>
            </a:r>
            <a:r>
              <a:rPr lang="en-US" sz="2400" dirty="0" smtClean="0">
                <a:effectLst/>
                <a:latin typeface="+mn-lt"/>
                <a:ea typeface="+mn-ea"/>
                <a:cs typeface="+mn-cs"/>
                <a:sym typeface="Avenir Roman"/>
              </a:rPr>
              <a:t>, the department of Applied </a:t>
            </a:r>
            <a:r>
              <a:rPr lang="en-US" sz="2400" dirty="0" err="1" smtClean="0">
                <a:effectLst/>
                <a:latin typeface="+mn-lt"/>
                <a:ea typeface="+mn-ea"/>
                <a:cs typeface="+mn-cs"/>
                <a:sym typeface="Avenir Roman"/>
              </a:rPr>
              <a:t>Geomatics</a:t>
            </a:r>
            <a:r>
              <a:rPr lang="en-US" sz="2400" dirty="0" smtClean="0">
                <a:effectLst/>
                <a:latin typeface="+mn-lt"/>
                <a:ea typeface="+mn-ea"/>
                <a:cs typeface="+mn-cs"/>
                <a:sym typeface="Avenir Roman"/>
              </a:rPr>
              <a:t> from </a:t>
            </a:r>
            <a:r>
              <a:rPr lang="en-US" sz="2400" dirty="0" err="1" smtClean="0">
                <a:effectLst/>
                <a:latin typeface="+mn-lt"/>
                <a:ea typeface="+mn-ea"/>
                <a:cs typeface="+mn-cs"/>
                <a:sym typeface="Avenir Roman"/>
              </a:rPr>
              <a:t>Université</a:t>
            </a:r>
            <a:r>
              <a:rPr lang="en-US" sz="2400" dirty="0" smtClean="0">
                <a:effectLst/>
                <a:latin typeface="+mn-lt"/>
                <a:ea typeface="+mn-ea"/>
                <a:cs typeface="+mn-cs"/>
                <a:sym typeface="Avenir Roman"/>
              </a:rPr>
              <a:t> de </a:t>
            </a:r>
            <a:r>
              <a:rPr lang="en-US" sz="2400" dirty="0" err="1" smtClean="0">
                <a:effectLst/>
                <a:latin typeface="+mn-lt"/>
                <a:ea typeface="+mn-ea"/>
                <a:cs typeface="+mn-cs"/>
                <a:sym typeface="Avenir Roman"/>
              </a:rPr>
              <a:t>Sherbrooke</a:t>
            </a:r>
            <a:r>
              <a:rPr lang="en-US" sz="2400" dirty="0" smtClean="0">
                <a:effectLst/>
                <a:latin typeface="+mn-lt"/>
                <a:ea typeface="+mn-ea"/>
                <a:cs typeface="+mn-cs"/>
                <a:sym typeface="Avenir Roman"/>
              </a:rPr>
              <a:t> (Canada), the </a:t>
            </a:r>
            <a:r>
              <a:rPr lang="en-US" sz="2400" dirty="0" err="1" smtClean="0">
                <a:effectLst/>
                <a:latin typeface="+mn-lt"/>
                <a:ea typeface="+mn-ea"/>
                <a:cs typeface="+mn-cs"/>
                <a:sym typeface="Avenir Roman"/>
              </a:rPr>
              <a:t>Institut</a:t>
            </a:r>
            <a:r>
              <a:rPr lang="en-US" sz="2400" dirty="0" smtClean="0">
                <a:effectLst/>
                <a:latin typeface="+mn-lt"/>
                <a:ea typeface="+mn-ea"/>
                <a:cs typeface="+mn-cs"/>
                <a:sym typeface="Avenir Roman"/>
              </a:rPr>
              <a:t> de </a:t>
            </a:r>
            <a:r>
              <a:rPr lang="en-US" sz="2400" dirty="0" err="1" smtClean="0">
                <a:effectLst/>
                <a:latin typeface="+mn-lt"/>
                <a:ea typeface="+mn-ea"/>
                <a:cs typeface="+mn-cs"/>
                <a:sym typeface="Avenir Roman"/>
              </a:rPr>
              <a:t>recherche</a:t>
            </a:r>
            <a:r>
              <a:rPr lang="en-US" sz="2400" dirty="0" smtClean="0">
                <a:effectLst/>
                <a:latin typeface="+mn-lt"/>
                <a:ea typeface="+mn-ea"/>
                <a:cs typeface="+mn-cs"/>
                <a:sym typeface="Avenir Roman"/>
              </a:rPr>
              <a:t> pour le </a:t>
            </a:r>
            <a:r>
              <a:rPr lang="en-US" sz="2400" dirty="0" err="1" smtClean="0">
                <a:effectLst/>
                <a:latin typeface="+mn-lt"/>
                <a:ea typeface="+mn-ea"/>
                <a:cs typeface="+mn-cs"/>
                <a:sym typeface="Avenir Roman"/>
              </a:rPr>
              <a:t>développement</a:t>
            </a:r>
            <a:r>
              <a:rPr lang="en-US" sz="2400" dirty="0" smtClean="0">
                <a:effectLst/>
                <a:latin typeface="+mn-lt"/>
                <a:ea typeface="+mn-ea"/>
                <a:cs typeface="+mn-cs"/>
                <a:sym typeface="Avenir Roman"/>
              </a:rPr>
              <a:t> (IRD, France), and </a:t>
            </a:r>
            <a:r>
              <a:rPr lang="en-US" sz="2400" dirty="0" err="1" smtClean="0">
                <a:effectLst/>
                <a:latin typeface="+mn-lt"/>
                <a:ea typeface="+mn-ea"/>
                <a:cs typeface="+mn-cs"/>
                <a:sym typeface="Avenir Roman"/>
              </a:rPr>
              <a:t>VetAgro</a:t>
            </a:r>
            <a:r>
              <a:rPr lang="en-US" sz="2400" dirty="0" smtClean="0">
                <a:effectLst/>
                <a:latin typeface="+mn-lt"/>
                <a:ea typeface="+mn-ea"/>
                <a:cs typeface="+mn-cs"/>
                <a:sym typeface="Avenir Roman"/>
              </a:rPr>
              <a:t> Sup (France) with the participation of GEO (Group on Earth Observation) and UN-COPUOS Space and Global Health expert team. This event is directly aligned and in support of the </a:t>
            </a:r>
            <a:r>
              <a:rPr lang="en-US" sz="2400" u="sng" dirty="0" smtClean="0">
                <a:effectLst/>
                <a:latin typeface="+mn-lt"/>
                <a:ea typeface="+mn-ea"/>
                <a:cs typeface="+mn-cs"/>
                <a:sym typeface="Avenir Roman"/>
                <a:hlinkClick r:id="rId4"/>
              </a:rPr>
              <a:t>Sustainable Development Goals</a:t>
            </a:r>
            <a:r>
              <a:rPr lang="en-US" sz="2400" dirty="0" smtClean="0">
                <a:effectLst/>
                <a:latin typeface="+mn-lt"/>
                <a:ea typeface="+mn-ea"/>
                <a:cs typeface="+mn-cs"/>
                <a:sym typeface="Avenir Roman"/>
              </a:rPr>
              <a:t> (i.e. Goal 3: Ensure Healthy Lives and Promote Well-Being for All Ages) and to the </a:t>
            </a:r>
            <a:r>
              <a:rPr lang="en-US" sz="2400" u="sng" dirty="0" smtClean="0">
                <a:effectLst/>
                <a:latin typeface="+mn-lt"/>
                <a:ea typeface="+mn-ea"/>
                <a:cs typeface="+mn-cs"/>
                <a:sym typeface="Avenir Roman"/>
                <a:hlinkClick r:id="rId5"/>
              </a:rPr>
              <a:t>GEO</a:t>
            </a:r>
            <a:r>
              <a:rPr lang="en-US" sz="2400" dirty="0" smtClean="0">
                <a:effectLst/>
                <a:latin typeface="+mn-lt"/>
                <a:ea typeface="+mn-ea"/>
                <a:cs typeface="+mn-cs"/>
                <a:sym typeface="Avenir Roman"/>
              </a:rPr>
              <a:t> strategic objectives and Societal Benefit Areas (SBAs) related to public health. </a:t>
            </a:r>
            <a:endParaRPr lang="en-CA" sz="2400" dirty="0" smtClean="0">
              <a:effectLst/>
              <a:latin typeface="+mn-lt"/>
              <a:ea typeface="+mn-ea"/>
              <a:cs typeface="+mn-cs"/>
              <a:sym typeface="Avenir Roman"/>
            </a:endParaRPr>
          </a:p>
          <a:p>
            <a:r>
              <a:rPr lang="en-US" sz="2400" b="1" dirty="0" smtClean="0">
                <a:effectLst/>
                <a:latin typeface="+mn-lt"/>
                <a:ea typeface="+mn-ea"/>
                <a:cs typeface="+mn-cs"/>
                <a:sym typeface="Avenir Roman"/>
              </a:rPr>
              <a:t> </a:t>
            </a:r>
            <a:endParaRPr lang="en-CA" sz="2400" b="1" dirty="0" smtClean="0">
              <a:effectLst/>
              <a:latin typeface="+mn-lt"/>
              <a:ea typeface="+mn-ea"/>
              <a:cs typeface="+mn-cs"/>
              <a:sym typeface="Avenir Roman"/>
            </a:endParaRPr>
          </a:p>
          <a:p>
            <a:r>
              <a:rPr lang="en-US" sz="2400" b="1" dirty="0" smtClean="0">
                <a:effectLst/>
                <a:latin typeface="+mn-lt"/>
                <a:ea typeface="+mn-ea"/>
                <a:cs typeface="+mn-cs"/>
                <a:sym typeface="Avenir Roman"/>
              </a:rPr>
              <a:t>OBJECTIVES</a:t>
            </a:r>
            <a:endParaRPr lang="en-CA" sz="2400" b="1"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CA" sz="2400" dirty="0" smtClean="0">
              <a:effectLst/>
              <a:latin typeface="+mn-lt"/>
              <a:ea typeface="+mn-ea"/>
              <a:cs typeface="+mn-cs"/>
              <a:sym typeface="Avenir Roman"/>
            </a:endParaRPr>
          </a:p>
          <a:p>
            <a:pPr lvl="0"/>
            <a:r>
              <a:rPr lang="en-CA" sz="2400" dirty="0" smtClean="0">
                <a:effectLst/>
                <a:latin typeface="+mn-lt"/>
                <a:ea typeface="+mn-ea"/>
                <a:cs typeface="+mn-cs"/>
                <a:sym typeface="Avenir Roman"/>
              </a:rPr>
              <a:t>To better understand the links between environment, climate, society and public health in the Earth observation context.</a:t>
            </a:r>
          </a:p>
          <a:p>
            <a:r>
              <a:rPr lang="en-CA" sz="2400" dirty="0" smtClean="0">
                <a:effectLst/>
                <a:latin typeface="+mn-lt"/>
                <a:ea typeface="+mn-ea"/>
                <a:cs typeface="+mn-cs"/>
                <a:sym typeface="Avenir Roman"/>
              </a:rPr>
              <a:t> </a:t>
            </a:r>
          </a:p>
          <a:p>
            <a:pPr lvl="0"/>
            <a:r>
              <a:rPr lang="en-CA" sz="2400" dirty="0" smtClean="0">
                <a:effectLst/>
                <a:latin typeface="+mn-lt"/>
                <a:ea typeface="+mn-ea"/>
                <a:cs typeface="+mn-cs"/>
                <a:sym typeface="Avenir Roman"/>
              </a:rPr>
              <a:t>To demonstrate the relevance of existing applications derived from satellite EO in the public health sector. </a:t>
            </a:r>
          </a:p>
          <a:p>
            <a:r>
              <a:rPr lang="en-CA" sz="2400" dirty="0" smtClean="0">
                <a:effectLst/>
                <a:latin typeface="+mn-lt"/>
                <a:ea typeface="+mn-ea"/>
                <a:cs typeface="+mn-cs"/>
                <a:sym typeface="Avenir Roman"/>
              </a:rPr>
              <a:t> </a:t>
            </a:r>
          </a:p>
          <a:p>
            <a:pPr lvl="0"/>
            <a:r>
              <a:rPr lang="en-CA" sz="2400" dirty="0" smtClean="0">
                <a:effectLst/>
                <a:latin typeface="+mn-lt"/>
                <a:ea typeface="+mn-ea"/>
                <a:cs typeface="+mn-cs"/>
                <a:sym typeface="Avenir Roman"/>
              </a:rPr>
              <a:t>To identify existing or potential data, indicators, methods and technologies developed from EO that can support the public health sector.</a:t>
            </a:r>
          </a:p>
          <a:p>
            <a:r>
              <a:rPr lang="en-CA" sz="2400" dirty="0" smtClean="0">
                <a:effectLst/>
                <a:latin typeface="+mn-lt"/>
                <a:ea typeface="+mn-ea"/>
                <a:cs typeface="+mn-cs"/>
                <a:sym typeface="Avenir Roman"/>
              </a:rPr>
              <a:t> </a:t>
            </a:r>
          </a:p>
          <a:p>
            <a:pPr lvl="0"/>
            <a:r>
              <a:rPr lang="en-CA" sz="2400" dirty="0" smtClean="0">
                <a:effectLst/>
                <a:latin typeface="+mn-lt"/>
                <a:ea typeface="+mn-ea"/>
                <a:cs typeface="+mn-cs"/>
                <a:sym typeface="Avenir Roman"/>
              </a:rPr>
              <a:t>To bring together leaders and experts in EO and public health to explore, discuss, establish or strengthen collaborations and partnerships on novel EO applications, products and services to support public health.</a:t>
            </a:r>
          </a:p>
          <a:p>
            <a:r>
              <a:rPr lang="en-CA" sz="2400" dirty="0" smtClean="0">
                <a:effectLst/>
                <a:latin typeface="+mn-lt"/>
                <a:ea typeface="+mn-ea"/>
                <a:cs typeface="+mn-cs"/>
                <a:sym typeface="Avenir Roman"/>
              </a:rPr>
              <a:t> </a:t>
            </a:r>
          </a:p>
          <a:p>
            <a:endParaRPr lang="en-US" sz="2400" dirty="0" smtClean="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929287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J8far-PbSAhWo44MKHcJNCXUQjRwIBw&amp;url=http://kateoffexploring.com/5-things-i-love-about-canada/&amp;psig=AFQjCNE8RkakDd-_KK4ZouSz7Etk9pRX1w&amp;ust=149071286759436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a/url?sa=i&amp;rct=j&amp;q=&amp;esrc=s&amp;source=images&amp;cd=&amp;cad=rja&amp;uact=8&amp;ved=0ahUKEwjd_Mnh__bSAhVLw4MKHTrnCaMQjRwIBw&amp;url=http://www.asc-csa.gc.ca/eng/satellites/radarsat/&amp;bvm=bv.150729734,d.amc&amp;psig=AFQjCNEyYC3KWILj_rUsHQxw7-3i205j6w&amp;ust=1490714857288454"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mailto:hilcea@dpi.inpe.br" TargetMode="External"/><Relationship Id="rId2" Type="http://schemas.openxmlformats.org/officeDocument/2006/relationships/hyperlink" Target="mailto:guy.aube@canada.ca" TargetMode="External"/><Relationship Id="rId1" Type="http://schemas.openxmlformats.org/officeDocument/2006/relationships/slideLayout" Target="../slideLayouts/slideLayout2.xml"/><Relationship Id="rId6" Type="http://schemas.openxmlformats.org/officeDocument/2006/relationships/hyperlink" Target="http://www.sommetot2017-eosummit2017.ca/" TargetMode="Externa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8354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3200" b="1" dirty="0" smtClean="0">
                <a:solidFill>
                  <a:srgbClr val="FFFFFF"/>
                </a:solidFill>
              </a:rPr>
              <a:t>Building Awareness: Partnership with </a:t>
            </a:r>
            <a:r>
              <a:rPr lang="en-CA" sz="3200" b="1" dirty="0" err="1" smtClean="0">
                <a:solidFill>
                  <a:srgbClr val="FFFFFF"/>
                </a:solidFill>
              </a:rPr>
              <a:t>WGCapD</a:t>
            </a:r>
            <a:r>
              <a:rPr lang="en-CA" sz="3200" b="1" dirty="0" smtClean="0">
                <a:solidFill>
                  <a:srgbClr val="FFFFFF"/>
                </a:solidFill>
              </a:rPr>
              <a:t> – Public Health Workshop</a:t>
            </a:r>
            <a:endParaRPr sz="3200" b="1" dirty="0">
              <a:solidFill>
                <a:srgbClr val="FFFFFF"/>
              </a:solidFill>
            </a:endParaRPr>
          </a:p>
        </p:txBody>
      </p:sp>
      <p:sp>
        <p:nvSpPr>
          <p:cNvPr id="11" name="Shape 11"/>
          <p:cNvSpPr/>
          <p:nvPr/>
        </p:nvSpPr>
        <p:spPr>
          <a:xfrm>
            <a:off x="609600" y="3759200"/>
            <a:ext cx="6019800"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smtClean="0">
                <a:solidFill>
                  <a:srgbClr val="FFFFFF"/>
                </a:solidFill>
                <a:latin typeface="Arial Bold"/>
                <a:ea typeface="Arial Bold"/>
                <a:cs typeface="Arial Bold"/>
                <a:sym typeface="Arial Bold"/>
              </a:rPr>
              <a:t>Guy Aube, Canadian Space Agency </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CA" dirty="0" smtClean="0">
                <a:solidFill>
                  <a:srgbClr val="FFFFFF"/>
                </a:solidFill>
                <a:latin typeface="Arial Bold"/>
                <a:ea typeface="Arial Bold"/>
                <a:cs typeface="Arial Bold"/>
                <a:sym typeface="Arial Bold"/>
              </a:rPr>
              <a:t> 36 CB-11</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CEOS </a:t>
            </a:r>
            <a:r>
              <a:rPr lang="en-US" dirty="0" smtClean="0">
                <a:solidFill>
                  <a:srgbClr val="FFFFFF"/>
                </a:solidFill>
                <a:latin typeface="Arial Bold"/>
                <a:ea typeface="Arial Bold"/>
                <a:cs typeface="Arial Bold"/>
                <a:sym typeface="Arial Bold"/>
              </a:rPr>
              <a:t>6</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Working Group for Capacity Building </a:t>
            </a:r>
            <a:r>
              <a:rPr lang="en-US" dirty="0">
                <a:solidFill>
                  <a:srgbClr val="FFFFFF"/>
                </a:solidFill>
                <a:latin typeface="Arial Bold"/>
                <a:ea typeface="Arial Bold"/>
                <a:cs typeface="Arial Bold"/>
                <a:sym typeface="Arial Bold"/>
              </a:rPr>
              <a:t>&amp;</a:t>
            </a:r>
            <a:r>
              <a:rPr lang="en-US" dirty="0" smtClean="0">
                <a:solidFill>
                  <a:srgbClr val="FFFFFF"/>
                </a:solidFill>
                <a:latin typeface="Arial Bold"/>
                <a:ea typeface="Arial Bold"/>
                <a:cs typeface="Arial Bold"/>
                <a:sym typeface="Arial Bold"/>
              </a:rPr>
              <a:t> Data Democracy (WGCapD)-6 Annual Meeting</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DLR</a:t>
            </a:r>
            <a:r>
              <a:rPr lang="en-US" dirty="0">
                <a:solidFill>
                  <a:srgbClr val="FFFFFF"/>
                </a:solidFill>
                <a:latin typeface="Arial Bold"/>
                <a:ea typeface="Arial Bold"/>
                <a:cs typeface="Arial Bold"/>
                <a:sym typeface="Arial Bold"/>
              </a:rPr>
              <a:t> </a:t>
            </a:r>
            <a:r>
              <a:rPr lang="en-US" dirty="0" err="1" smtClean="0">
                <a:solidFill>
                  <a:srgbClr val="FFFFFF"/>
                </a:solidFill>
                <a:latin typeface="Arial Bold"/>
                <a:ea typeface="Arial Bold"/>
                <a:cs typeface="Arial Bold"/>
                <a:sym typeface="Arial Bold"/>
              </a:rPr>
              <a:t>Oberpfaffenhofen</a:t>
            </a:r>
            <a:r>
              <a:rPr dirty="0" smtClean="0">
                <a:solidFill>
                  <a:srgbClr val="FFFFFF"/>
                </a:solidFill>
                <a:latin typeface="Arial Bold"/>
                <a:ea typeface="Arial Bold"/>
                <a:cs typeface="Arial Bold"/>
                <a:sym typeface="Arial Bold"/>
              </a:rPr>
              <a:t>, </a:t>
            </a:r>
            <a:r>
              <a:rPr lang="en-US" dirty="0" smtClean="0">
                <a:solidFill>
                  <a:srgbClr val="FFFFFF"/>
                </a:solidFill>
                <a:latin typeface="Arial Bold"/>
                <a:ea typeface="Arial Bold"/>
                <a:cs typeface="Arial Bold"/>
                <a:sym typeface="Arial Bold"/>
              </a:rPr>
              <a:t>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2</a:t>
            </a:r>
            <a:r>
              <a:rPr dirty="0" smtClean="0">
                <a:solidFill>
                  <a:srgbClr val="FFFFFF"/>
                </a:solidFill>
                <a:latin typeface="Arial Bold"/>
                <a:ea typeface="Arial Bold"/>
                <a:cs typeface="Arial Bold"/>
                <a:sym typeface="Arial Bold"/>
              </a:rPr>
              <a:t>7th-</a:t>
            </a:r>
            <a:r>
              <a:rPr lang="en-US" dirty="0" smtClean="0">
                <a:solidFill>
                  <a:srgbClr val="FFFFFF"/>
                </a:solidFill>
                <a:latin typeface="Arial Bold"/>
                <a:ea typeface="Arial Bold"/>
                <a:cs typeface="Arial Bold"/>
                <a:sym typeface="Arial Bold"/>
              </a:rPr>
              <a:t>29</a:t>
            </a:r>
            <a:r>
              <a:rPr dirty="0" smtClean="0">
                <a:solidFill>
                  <a:srgbClr val="FFFFFF"/>
                </a:solidFill>
                <a:latin typeface="Arial Bold"/>
                <a:ea typeface="Arial Bold"/>
                <a:cs typeface="Arial Bold"/>
                <a:sym typeface="Arial Bold"/>
              </a:rPr>
              <a:t>th </a:t>
            </a:r>
            <a:r>
              <a:rPr lang="en-US" dirty="0" smtClean="0">
                <a:solidFill>
                  <a:srgbClr val="FFFFFF"/>
                </a:solidFill>
                <a:latin typeface="Arial Bold"/>
                <a:ea typeface="Arial Bold"/>
                <a:cs typeface="Arial Bold"/>
                <a:sym typeface="Arial Bold"/>
              </a:rPr>
              <a:t>March, 2017</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221903"/>
            <a:ext cx="4650929" cy="6924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
        <p:nvSpPr>
          <p:cNvPr id="3" name="Content Placeholder 2"/>
          <p:cNvSpPr>
            <a:spLocks noGrp="1"/>
          </p:cNvSpPr>
          <p:nvPr>
            <p:ph sz="quarter" idx="10"/>
          </p:nvPr>
        </p:nvSpPr>
        <p:spPr>
          <a:xfrm>
            <a:off x="381000" y="2362200"/>
            <a:ext cx="4953000" cy="4724400"/>
          </a:xfrm>
        </p:spPr>
        <p:txBody>
          <a:bodyPr/>
          <a:lstStyle/>
          <a:p>
            <a:pPr marL="0" indent="0">
              <a:buNone/>
            </a:pPr>
            <a:r>
              <a:rPr lang="en-US" sz="2400" b="1" dirty="0" smtClean="0">
                <a:solidFill>
                  <a:schemeClr val="tx2"/>
                </a:solidFill>
              </a:rPr>
              <a:t>CSA’s Earth Observation (EO) capacity building activities with federal departments in Canada</a:t>
            </a:r>
            <a:endParaRPr lang="en-US" sz="2400" dirty="0" smtClean="0">
              <a:solidFill>
                <a:schemeClr val="tx2"/>
              </a:solidFill>
            </a:endParaRPr>
          </a:p>
          <a:p>
            <a:r>
              <a:rPr lang="en-US" sz="2400" dirty="0" smtClean="0">
                <a:solidFill>
                  <a:schemeClr val="tx2"/>
                </a:solidFill>
              </a:rPr>
              <a:t>Support to governement organizations, incl. Public Health Agency Canada (PHAC)</a:t>
            </a:r>
          </a:p>
          <a:p>
            <a:r>
              <a:rPr lang="en-US" sz="2400" dirty="0" smtClean="0">
                <a:solidFill>
                  <a:schemeClr val="tx2"/>
                </a:solidFill>
              </a:rPr>
              <a:t>EO applications </a:t>
            </a:r>
            <a:r>
              <a:rPr lang="en-US" sz="2400" dirty="0">
                <a:solidFill>
                  <a:schemeClr val="tx2"/>
                </a:solidFill>
              </a:rPr>
              <a:t>d</a:t>
            </a:r>
            <a:r>
              <a:rPr lang="en-US" sz="2400" dirty="0" smtClean="0">
                <a:solidFill>
                  <a:schemeClr val="tx2"/>
                </a:solidFill>
              </a:rPr>
              <a:t>evelopment </a:t>
            </a:r>
            <a:r>
              <a:rPr lang="en-US" sz="2400" dirty="0">
                <a:solidFill>
                  <a:schemeClr val="tx2"/>
                </a:solidFill>
              </a:rPr>
              <a:t>p</a:t>
            </a:r>
            <a:r>
              <a:rPr lang="en-US" sz="2400" dirty="0" smtClean="0">
                <a:solidFill>
                  <a:schemeClr val="tx2"/>
                </a:solidFill>
              </a:rPr>
              <a:t>rogram, with industry and government departments</a:t>
            </a:r>
          </a:p>
        </p:txBody>
      </p:sp>
      <p:sp>
        <p:nvSpPr>
          <p:cNvPr id="4" name="TextBox 3"/>
          <p:cNvSpPr txBox="1"/>
          <p:nvPr/>
        </p:nvSpPr>
        <p:spPr>
          <a:xfrm>
            <a:off x="381000" y="1548827"/>
            <a:ext cx="831413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smtClean="0"/>
              <a:t>Canadian Space Agency:  2016-17 Summary</a:t>
            </a:r>
            <a:endParaRPr kumimoji="0" lang="en-US" sz="3200" b="0" i="0" u="none" strike="noStrike" cap="none" spc="0" normalizeH="0" baseline="0" dirty="0">
              <a:ln>
                <a:noFill/>
              </a:ln>
              <a:solidFill>
                <a:srgbClr val="002569"/>
              </a:solidFill>
              <a:effectLst/>
              <a:uFillTx/>
            </a:endParaRPr>
          </a:p>
        </p:txBody>
      </p:sp>
      <p:pic>
        <p:nvPicPr>
          <p:cNvPr id="4098" name="Picture 2" descr="Image result for Radarsat-2 mosaic canad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038600"/>
            <a:ext cx="3450823" cy="2514600"/>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Radarsat Constell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62200"/>
            <a:ext cx="3450823" cy="1523999"/>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826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221903"/>
            <a:ext cx="4650929" cy="6924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
        <p:nvSpPr>
          <p:cNvPr id="2" name="Content Placeholder 1"/>
          <p:cNvSpPr>
            <a:spLocks noGrp="1"/>
          </p:cNvSpPr>
          <p:nvPr>
            <p:ph sz="quarter" idx="10"/>
          </p:nvPr>
        </p:nvSpPr>
        <p:spPr>
          <a:xfrm>
            <a:off x="533400" y="2438400"/>
            <a:ext cx="4572000" cy="4724400"/>
          </a:xfrm>
        </p:spPr>
        <p:txBody>
          <a:bodyPr/>
          <a:lstStyle/>
          <a:p>
            <a:pPr marL="0" indent="0">
              <a:buNone/>
            </a:pPr>
            <a:r>
              <a:rPr lang="en-US" b="1" dirty="0" smtClean="0"/>
              <a:t>Focus on </a:t>
            </a:r>
            <a:r>
              <a:rPr lang="en-US" b="1" dirty="0" err="1" smtClean="0"/>
              <a:t>WGCapD</a:t>
            </a:r>
            <a:r>
              <a:rPr lang="en-US" b="1" dirty="0" smtClean="0"/>
              <a:t> and related  Health </a:t>
            </a:r>
            <a:r>
              <a:rPr lang="en-US" b="1" dirty="0"/>
              <a:t>Theme – Past Activities</a:t>
            </a:r>
          </a:p>
          <a:p>
            <a:r>
              <a:rPr lang="en-US" dirty="0"/>
              <a:t>EO and Tele-epidemiology </a:t>
            </a:r>
            <a:r>
              <a:rPr lang="en-US" dirty="0" smtClean="0"/>
              <a:t>review for UN-Committee on the Peaceful Uses of Outer Space</a:t>
            </a:r>
            <a:endParaRPr lang="en-US" dirty="0"/>
          </a:p>
          <a:p>
            <a:r>
              <a:rPr lang="en-US" dirty="0"/>
              <a:t>Joint </a:t>
            </a:r>
            <a:r>
              <a:rPr lang="en-US" dirty="0" smtClean="0"/>
              <a:t>Project </a:t>
            </a:r>
            <a:r>
              <a:rPr lang="en-US" dirty="0"/>
              <a:t>with </a:t>
            </a:r>
            <a:r>
              <a:rPr lang="en-US" dirty="0" smtClean="0"/>
              <a:t>Public Health Agency Canada (PHAC) on environmental health determinants</a:t>
            </a:r>
            <a:endParaRPr lang="en-US" dirty="0"/>
          </a:p>
          <a:p>
            <a:r>
              <a:rPr lang="en-US" i="1" dirty="0" smtClean="0"/>
              <a:t>Living </a:t>
            </a:r>
            <a:r>
              <a:rPr lang="en-US" i="1" dirty="0"/>
              <a:t>Planet </a:t>
            </a:r>
            <a:r>
              <a:rPr lang="en-US" dirty="0" smtClean="0"/>
              <a:t>Workshop </a:t>
            </a:r>
            <a:r>
              <a:rPr lang="en-US" dirty="0"/>
              <a:t>in Prague </a:t>
            </a:r>
            <a:r>
              <a:rPr lang="en-US" dirty="0" smtClean="0"/>
              <a:t>“Tele-epidemiology &amp; Public Health”</a:t>
            </a:r>
          </a:p>
          <a:p>
            <a:pPr marL="0" indent="0">
              <a:buNone/>
            </a:pPr>
            <a:r>
              <a:rPr lang="en-US" dirty="0" smtClean="0"/>
              <a:t> </a:t>
            </a:r>
            <a:endParaRPr lang="en-US" dirty="0"/>
          </a:p>
          <a:p>
            <a:endParaRPr lang="en-US" dirty="0"/>
          </a:p>
        </p:txBody>
      </p:sp>
      <p:pic>
        <p:nvPicPr>
          <p:cNvPr id="6" name="Picture 5" descr="new front page tele-epi r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222" y="2590800"/>
            <a:ext cx="3851178" cy="3276600"/>
          </a:xfrm>
          <a:prstGeom prst="rect">
            <a:avLst/>
          </a:prstGeom>
          <a:ln w="19050">
            <a:solidFill>
              <a:schemeClr val="tx1"/>
            </a:solidFill>
          </a:ln>
          <a:effectLst>
            <a:outerShdw blurRad="50800" dist="38100" dir="5400000" algn="t" rotWithShape="0">
              <a:prstClr val="black">
                <a:alpha val="40000"/>
              </a:prstClr>
            </a:outerShdw>
          </a:effectLst>
        </p:spPr>
      </p:pic>
      <p:sp>
        <p:nvSpPr>
          <p:cNvPr id="7" name="TextBox 6"/>
          <p:cNvSpPr txBox="1"/>
          <p:nvPr/>
        </p:nvSpPr>
        <p:spPr>
          <a:xfrm>
            <a:off x="381000" y="1548827"/>
            <a:ext cx="831413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smtClean="0"/>
              <a:t>Canadian Space Agency:  2016-17 Summary</a:t>
            </a:r>
            <a:endParaRPr kumimoji="0" lang="en-US" sz="3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7969571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7127">
            <a:off x="139673" y="2320994"/>
            <a:ext cx="5931080" cy="4504168"/>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8600" y="1334869"/>
            <a:ext cx="8915400" cy="830997"/>
          </a:xfrm>
          <a:prstGeom prst="rect">
            <a:avLst/>
          </a:prstGeom>
        </p:spPr>
        <p:txBody>
          <a:bodyPr wrap="square">
            <a:spAutoFit/>
          </a:bodyPr>
          <a:lstStyle/>
          <a:p>
            <a:pPr marL="0" indent="0">
              <a:buNone/>
            </a:pPr>
            <a:r>
              <a:rPr lang="en-US" sz="2400" b="1" dirty="0" smtClean="0">
                <a:solidFill>
                  <a:schemeClr val="tx2"/>
                </a:solidFill>
              </a:rPr>
              <a:t>CSA </a:t>
            </a:r>
            <a:r>
              <a:rPr lang="fr-CA" sz="2400" b="1" dirty="0" smtClean="0">
                <a:solidFill>
                  <a:schemeClr val="tx2"/>
                </a:solidFill>
              </a:rPr>
              <a:t>/ PHAC </a:t>
            </a:r>
            <a:r>
              <a:rPr lang="fr-CA" sz="2400" b="1" dirty="0" err="1" smtClean="0">
                <a:solidFill>
                  <a:schemeClr val="tx2"/>
                </a:solidFill>
              </a:rPr>
              <a:t>Tele</a:t>
            </a:r>
            <a:r>
              <a:rPr lang="fr-CA" sz="2400" b="1" dirty="0" err="1">
                <a:solidFill>
                  <a:schemeClr val="tx2"/>
                </a:solidFill>
              </a:rPr>
              <a:t>-</a:t>
            </a:r>
            <a:r>
              <a:rPr lang="fr-CA" sz="2400" b="1" dirty="0" err="1" smtClean="0">
                <a:solidFill>
                  <a:schemeClr val="tx2"/>
                </a:solidFill>
              </a:rPr>
              <a:t>Epidemiology</a:t>
            </a:r>
            <a:r>
              <a:rPr lang="fr-CA" sz="2400" b="1" dirty="0" smtClean="0">
                <a:solidFill>
                  <a:schemeClr val="tx2"/>
                </a:solidFill>
              </a:rPr>
              <a:t> Session, Prague 2016: </a:t>
            </a:r>
          </a:p>
          <a:p>
            <a:pPr marL="0" indent="0">
              <a:buNone/>
            </a:pPr>
            <a:r>
              <a:rPr lang="fr-CA" sz="2400" b="1" dirty="0" smtClean="0">
                <a:solidFill>
                  <a:srgbClr val="00B050"/>
                </a:solidFill>
              </a:rPr>
              <a:t>First time a </a:t>
            </a:r>
            <a:r>
              <a:rPr lang="fr-CA" sz="2400" b="1" i="1" dirty="0" err="1" smtClean="0">
                <a:solidFill>
                  <a:srgbClr val="00B050"/>
                </a:solidFill>
              </a:rPr>
              <a:t>Health</a:t>
            </a:r>
            <a:r>
              <a:rPr lang="fr-CA" sz="2400" b="1" i="1" dirty="0" smtClean="0">
                <a:solidFill>
                  <a:srgbClr val="00B050"/>
                </a:solidFill>
              </a:rPr>
              <a:t> &amp; EO </a:t>
            </a:r>
            <a:r>
              <a:rPr lang="fr-CA" sz="2400" b="1" dirty="0" err="1" smtClean="0">
                <a:solidFill>
                  <a:srgbClr val="00B050"/>
                </a:solidFill>
              </a:rPr>
              <a:t>theme</a:t>
            </a:r>
            <a:r>
              <a:rPr lang="fr-CA" sz="2400" b="1" dirty="0" smtClean="0">
                <a:solidFill>
                  <a:srgbClr val="00B050"/>
                </a:solidFill>
              </a:rPr>
              <a:t> </a:t>
            </a:r>
            <a:r>
              <a:rPr lang="fr-CA" sz="2400" b="1" dirty="0" err="1" smtClean="0">
                <a:solidFill>
                  <a:srgbClr val="00B050"/>
                </a:solidFill>
              </a:rPr>
              <a:t>was</a:t>
            </a:r>
            <a:r>
              <a:rPr lang="fr-CA" sz="2400" b="1" dirty="0" smtClean="0">
                <a:solidFill>
                  <a:srgbClr val="00B050"/>
                </a:solidFill>
              </a:rPr>
              <a:t> part of </a:t>
            </a:r>
            <a:r>
              <a:rPr lang="fr-CA" sz="2400" b="1" dirty="0" err="1" smtClean="0">
                <a:solidFill>
                  <a:srgbClr val="00B050"/>
                </a:solidFill>
              </a:rPr>
              <a:t>this</a:t>
            </a:r>
            <a:r>
              <a:rPr lang="fr-CA" sz="2400" b="1" dirty="0" smtClean="0">
                <a:solidFill>
                  <a:srgbClr val="00B050"/>
                </a:solidFill>
              </a:rPr>
              <a:t> symposium</a:t>
            </a:r>
            <a:endParaRPr lang="en-US" sz="2400" b="1" dirty="0">
              <a:solidFill>
                <a:srgbClr val="00B050"/>
              </a:solidFill>
            </a:endParaRPr>
          </a:p>
        </p:txBody>
      </p:sp>
      <p:pic>
        <p:nvPicPr>
          <p:cNvPr id="1028" name="Picture 4" descr="C:\Users\gaube\Desktop\Black Berry - Photos ALL 2016 - Originaux - Ne pas effacer\IMG_20160509_1814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286000"/>
            <a:ext cx="2781174" cy="2016568"/>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410801"/>
            <a:ext cx="2781174" cy="1989999"/>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Shape 3"/>
          <p:cNvSpPr>
            <a:spLocks noGrp="1"/>
          </p:cNvSpPr>
          <p:nvPr>
            <p:ph sz="quarter" idx="11"/>
          </p:nvPr>
        </p:nvSpPr>
        <p:spPr>
          <a:xfrm>
            <a:off x="2057400" y="228600"/>
            <a:ext cx="4953000" cy="5334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9469158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1" y="2057400"/>
            <a:ext cx="3886199" cy="3886200"/>
          </a:xfrm>
        </p:spPr>
        <p:txBody>
          <a:bodyPr/>
          <a:lstStyle/>
          <a:p>
            <a:r>
              <a:rPr lang="en-US" sz="1600" dirty="0" smtClean="0"/>
              <a:t>Organizers and nine partner organizations</a:t>
            </a:r>
          </a:p>
          <a:p>
            <a:r>
              <a:rPr lang="en-US" sz="1600" dirty="0" smtClean="0"/>
              <a:t>Scope: understand risks</a:t>
            </a:r>
            <a:r>
              <a:rPr lang="en-US" sz="1600" dirty="0"/>
              <a:t>, </a:t>
            </a:r>
            <a:r>
              <a:rPr lang="en-US" sz="1600" dirty="0" smtClean="0"/>
              <a:t>prevent disasters </a:t>
            </a:r>
            <a:r>
              <a:rPr lang="en-US" sz="1600" dirty="0"/>
              <a:t>and </a:t>
            </a:r>
            <a:r>
              <a:rPr lang="en-US" sz="1600" dirty="0" smtClean="0"/>
              <a:t>mitigate impacts </a:t>
            </a:r>
            <a:r>
              <a:rPr lang="en-US" sz="1600" dirty="0"/>
              <a:t>with EO </a:t>
            </a:r>
            <a:r>
              <a:rPr lang="en-US" sz="1600" dirty="0" smtClean="0"/>
              <a:t>services</a:t>
            </a:r>
          </a:p>
          <a:p>
            <a:r>
              <a:rPr lang="en-US" sz="1600" dirty="0" smtClean="0"/>
              <a:t>Virtual participation, </a:t>
            </a:r>
            <a:r>
              <a:rPr lang="en-US" sz="1600" b="1" i="1" dirty="0" smtClean="0">
                <a:solidFill>
                  <a:srgbClr val="0000FF"/>
                </a:solidFill>
              </a:rPr>
              <a:t>*</a:t>
            </a:r>
            <a:r>
              <a:rPr lang="en-US" sz="1600" dirty="0" smtClean="0"/>
              <a:t>Open Education Resources (OER)</a:t>
            </a:r>
          </a:p>
          <a:p>
            <a:r>
              <a:rPr lang="en-US" sz="1600" dirty="0" smtClean="0"/>
              <a:t>11 presentations, ~120 participants</a:t>
            </a:r>
          </a:p>
          <a:p>
            <a:r>
              <a:rPr lang="en-US" sz="1600" dirty="0" smtClean="0"/>
              <a:t>Two sessions and discussion panels</a:t>
            </a:r>
          </a:p>
          <a:p>
            <a:r>
              <a:rPr lang="en-US" sz="1600" dirty="0" smtClean="0"/>
              <a:t>Certificate of participation</a:t>
            </a:r>
          </a:p>
          <a:p>
            <a:endParaRPr lang="en-US" sz="1800" dirty="0" smtClean="0"/>
          </a:p>
          <a:p>
            <a:pPr marL="0" indent="0">
              <a:buNone/>
            </a:pPr>
            <a:endParaRPr lang="en-US" sz="1800" dirty="0"/>
          </a:p>
        </p:txBody>
      </p:sp>
      <p:sp>
        <p:nvSpPr>
          <p:cNvPr id="6" name="Shape 3"/>
          <p:cNvSpPr/>
          <p:nvPr/>
        </p:nvSpPr>
        <p:spPr>
          <a:xfrm>
            <a:off x="2130871" y="221903"/>
            <a:ext cx="4650929" cy="6924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pic>
        <p:nvPicPr>
          <p:cNvPr id="3" name="Picture 2" descr="IMG_4681 cl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28" y="1981200"/>
            <a:ext cx="2283172" cy="3124200"/>
          </a:xfrm>
          <a:prstGeom prst="rect">
            <a:avLst/>
          </a:prstGeom>
          <a:ln w="19050" cmpd="sng">
            <a:solidFill>
              <a:schemeClr val="tx1"/>
            </a:solidFill>
          </a:ln>
          <a:effectLst>
            <a:outerShdw blurRad="50800" dist="38100" dir="5400000" algn="t" rotWithShape="0">
              <a:prstClr val="black">
                <a:alpha val="40000"/>
              </a:prstClr>
            </a:outerShdw>
          </a:effectLst>
        </p:spPr>
      </p:pic>
      <p:pic>
        <p:nvPicPr>
          <p:cNvPr id="2050" name="Picture 2" descr="U:\AQT\Congres 2015 - Quebec\Photos du 27 au 30 oct - INRS\IMG_46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181601"/>
            <a:ext cx="2286000" cy="1600200"/>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1981200"/>
            <a:ext cx="2743200" cy="3333751"/>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399" y="5181600"/>
            <a:ext cx="1905000" cy="1600200"/>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9209" y="5527117"/>
            <a:ext cx="2707591" cy="873683"/>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76200" y="6172200"/>
            <a:ext cx="1981200" cy="830997"/>
          </a:xfrm>
          <a:prstGeom prst="rect">
            <a:avLst/>
          </a:prstGeom>
        </p:spPr>
        <p:txBody>
          <a:bodyPr wrap="square">
            <a:spAutoFit/>
          </a:bodyPr>
          <a:lstStyle/>
          <a:p>
            <a:r>
              <a:rPr lang="en-CA" sz="1200" b="1" dirty="0">
                <a:solidFill>
                  <a:srgbClr val="0070C0"/>
                </a:solidFill>
                <a:latin typeface="Arial" panose="020B0604020202020204" pitchFamily="34" charset="0"/>
                <a:cs typeface="Arial" panose="020B0604020202020204" pitchFamily="34" charset="0"/>
              </a:rPr>
              <a:t>http://ceos.org/meetings/civil-security-and-eo-workshop</a:t>
            </a:r>
            <a:r>
              <a:rPr lang="en-CA" sz="1200" b="1" dirty="0" smtClean="0">
                <a:solidFill>
                  <a:srgbClr val="0070C0"/>
                </a:solidFill>
                <a:latin typeface="Arial" panose="020B0604020202020204" pitchFamily="34" charset="0"/>
                <a:cs typeface="Arial" panose="020B0604020202020204" pitchFamily="34" charset="0"/>
              </a:rPr>
              <a:t>/</a:t>
            </a:r>
          </a:p>
          <a:p>
            <a:endParaRPr lang="en-CA" sz="1200" dirty="0">
              <a:solidFill>
                <a:srgbClr val="0070C0"/>
              </a:solidFill>
              <a:latin typeface="Arial" panose="020B0604020202020204" pitchFamily="34" charset="0"/>
              <a:cs typeface="Arial" panose="020B0604020202020204" pitchFamily="34" charset="0"/>
            </a:endParaRPr>
          </a:p>
        </p:txBody>
      </p:sp>
      <p:sp>
        <p:nvSpPr>
          <p:cNvPr id="16" name="Rectangle 15"/>
          <p:cNvSpPr/>
          <p:nvPr/>
        </p:nvSpPr>
        <p:spPr>
          <a:xfrm>
            <a:off x="2133600" y="6248400"/>
            <a:ext cx="2783791" cy="646331"/>
          </a:xfrm>
          <a:prstGeom prst="rect">
            <a:avLst/>
          </a:prstGeom>
        </p:spPr>
        <p:txBody>
          <a:bodyPr wrap="square">
            <a:spAutoFit/>
          </a:bodyPr>
          <a:lstStyle/>
          <a:p>
            <a:endParaRPr lang="en-US" sz="1200" dirty="0"/>
          </a:p>
          <a:p>
            <a:pPr marL="0" indent="0">
              <a:buNone/>
            </a:pPr>
            <a:r>
              <a:rPr lang="en-US" sz="1200" b="1" i="1" dirty="0" smtClean="0">
                <a:solidFill>
                  <a:srgbClr val="0070C0"/>
                </a:solidFill>
              </a:rPr>
              <a:t>*</a:t>
            </a:r>
            <a:r>
              <a:rPr lang="en-US" sz="1200" b="1" dirty="0" smtClean="0">
                <a:solidFill>
                  <a:srgbClr val="0070C0"/>
                </a:solidFill>
                <a:latin typeface="Arial" panose="020B0604020202020204" pitchFamily="34" charset="0"/>
                <a:cs typeface="Arial" panose="020B0604020202020204" pitchFamily="34" charset="0"/>
              </a:rPr>
              <a:t>http</a:t>
            </a:r>
            <a:r>
              <a:rPr lang="en-US" sz="1200" b="1" dirty="0">
                <a:solidFill>
                  <a:srgbClr val="0070C0"/>
                </a:solidFill>
                <a:latin typeface="Arial" panose="020B0604020202020204" pitchFamily="34" charset="0"/>
                <a:cs typeface="Arial" panose="020B0604020202020204" pitchFamily="34" charset="0"/>
              </a:rPr>
              <a:t>://</a:t>
            </a:r>
            <a:r>
              <a:rPr lang="en-US" sz="1200" b="1" dirty="0" smtClean="0">
                <a:solidFill>
                  <a:srgbClr val="0070C0"/>
                </a:solidFill>
                <a:latin typeface="Arial" panose="020B0604020202020204" pitchFamily="34" charset="0"/>
                <a:cs typeface="Arial" panose="020B0604020202020204" pitchFamily="34" charset="0"/>
              </a:rPr>
              <a:t>wiki.obt.inpe.br/doku.php?id=workshop-quebec</a:t>
            </a:r>
            <a:endParaRPr lang="en-US" sz="1200" b="1" dirty="0">
              <a:solidFill>
                <a:srgbClr val="0070C0"/>
              </a:solidFill>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5391151"/>
            <a:ext cx="1752600" cy="1390649"/>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57201" y="1600200"/>
            <a:ext cx="8991599" cy="369332"/>
          </a:xfrm>
          <a:prstGeom prst="rect">
            <a:avLst/>
          </a:prstGeom>
        </p:spPr>
        <p:txBody>
          <a:bodyPr wrap="square">
            <a:spAutoFit/>
          </a:bodyPr>
          <a:lstStyle/>
          <a:p>
            <a:pPr marL="0" indent="0">
              <a:buNone/>
            </a:pPr>
            <a:r>
              <a:rPr lang="en-US" b="1" dirty="0" err="1" smtClean="0"/>
              <a:t>WGCapD</a:t>
            </a:r>
            <a:r>
              <a:rPr lang="en-US" b="1" dirty="0" smtClean="0"/>
              <a:t> </a:t>
            </a:r>
            <a:r>
              <a:rPr lang="en-US" b="1" dirty="0"/>
              <a:t>Workshop in </a:t>
            </a:r>
            <a:r>
              <a:rPr lang="en-US" b="1" dirty="0" smtClean="0"/>
              <a:t>Quebec City </a:t>
            </a:r>
            <a:r>
              <a:rPr lang="en-US" b="1" dirty="0"/>
              <a:t>(with </a:t>
            </a:r>
            <a:r>
              <a:rPr lang="en-US" b="1" dirty="0" smtClean="0"/>
              <a:t>int. </a:t>
            </a:r>
            <a:r>
              <a:rPr lang="en-US" b="1" dirty="0"/>
              <a:t>partners): Civil Security &amp; </a:t>
            </a:r>
            <a:r>
              <a:rPr lang="en-US" b="1" dirty="0" smtClean="0"/>
              <a:t>EO</a:t>
            </a:r>
            <a:endParaRPr lang="en-US" b="1" dirty="0"/>
          </a:p>
        </p:txBody>
      </p:sp>
      <p:sp>
        <p:nvSpPr>
          <p:cNvPr id="17" name="TextBox 16"/>
          <p:cNvSpPr txBox="1"/>
          <p:nvPr/>
        </p:nvSpPr>
        <p:spPr>
          <a:xfrm>
            <a:off x="441223" y="1091627"/>
            <a:ext cx="748357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smtClean="0"/>
              <a:t>Canadian Space Agency: 2016 Activities</a:t>
            </a:r>
            <a:endParaRPr kumimoji="0" lang="en-US" sz="3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19340409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752600"/>
            <a:ext cx="4724400" cy="4724400"/>
          </a:xfrm>
        </p:spPr>
        <p:txBody>
          <a:bodyPr/>
          <a:lstStyle/>
          <a:p>
            <a:pPr marL="0" indent="0">
              <a:buNone/>
            </a:pPr>
            <a:r>
              <a:rPr lang="en-US" b="1" dirty="0" err="1" smtClean="0"/>
              <a:t>WGCapD</a:t>
            </a:r>
            <a:r>
              <a:rPr lang="en-US" b="1" dirty="0" smtClean="0"/>
              <a:t> workshop in Canada     (with international experts)</a:t>
            </a:r>
            <a:endParaRPr lang="en-US" b="1" dirty="0"/>
          </a:p>
          <a:p>
            <a:r>
              <a:rPr lang="en-US" i="1" dirty="0"/>
              <a:t>One Earth – One Health: </a:t>
            </a:r>
            <a:r>
              <a:rPr lang="en-US" i="1" dirty="0" smtClean="0"/>
              <a:t> </a:t>
            </a:r>
            <a:r>
              <a:rPr lang="en-US" sz="1800" i="1" dirty="0" smtClean="0"/>
              <a:t>Contribution </a:t>
            </a:r>
            <a:r>
              <a:rPr lang="en-US" sz="1800" i="1" dirty="0"/>
              <a:t>of Satellite Earth Observation to Public Health </a:t>
            </a:r>
            <a:r>
              <a:rPr lang="en-US" sz="1800" i="1" dirty="0" smtClean="0"/>
              <a:t>Practices</a:t>
            </a:r>
          </a:p>
          <a:p>
            <a:r>
              <a:rPr lang="en-US" sz="1800" dirty="0" smtClean="0"/>
              <a:t>Expand on several scenarios of EO applications in </a:t>
            </a:r>
            <a:r>
              <a:rPr lang="en-US" sz="1800" dirty="0"/>
              <a:t>p</a:t>
            </a:r>
            <a:r>
              <a:rPr lang="en-US" sz="1800" dirty="0" smtClean="0"/>
              <a:t>ublic health, </a:t>
            </a:r>
            <a:r>
              <a:rPr lang="en-US" sz="1800" i="1" dirty="0" smtClean="0"/>
              <a:t>e.g. </a:t>
            </a:r>
            <a:r>
              <a:rPr lang="en-US" sz="1800" dirty="0" smtClean="0"/>
              <a:t>vector-borne diseases, vulnerable populations, health emergencies </a:t>
            </a:r>
          </a:p>
          <a:p>
            <a:r>
              <a:rPr lang="en-US" sz="1800" dirty="0" smtClean="0"/>
              <a:t>Report &amp; recommendations on EO-related strategies for Public Health Agency</a:t>
            </a:r>
            <a:endParaRPr lang="en-US" sz="1800" dirty="0"/>
          </a:p>
        </p:txBody>
      </p:sp>
      <p:sp>
        <p:nvSpPr>
          <p:cNvPr id="4" name="TextBox 3"/>
          <p:cNvSpPr txBox="1"/>
          <p:nvPr/>
        </p:nvSpPr>
        <p:spPr>
          <a:xfrm>
            <a:off x="441223" y="1167827"/>
            <a:ext cx="748357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smtClean="0"/>
              <a:t>Canadian Space Agency: 2017 Activities</a:t>
            </a:r>
            <a:endParaRPr kumimoji="0" lang="en-US" sz="3200" b="0" i="0" u="none" strike="noStrike" cap="none" spc="0" normalizeH="0" baseline="0" dirty="0">
              <a:ln>
                <a:noFill/>
              </a:ln>
              <a:solidFill>
                <a:srgbClr val="002569"/>
              </a:solidFill>
              <a:effectLst/>
              <a:uFillTx/>
            </a:endParaRPr>
          </a:p>
        </p:txBody>
      </p:sp>
      <p:pic>
        <p:nvPicPr>
          <p:cNvPr id="5" name="Picture 4" descr="wksp poster 1Earth-1Health 20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30049"/>
            <a:ext cx="3962400" cy="4927357"/>
          </a:xfrm>
          <a:prstGeom prst="rect">
            <a:avLst/>
          </a:prstGeom>
          <a:ln w="19050">
            <a:solidFill>
              <a:schemeClr val="tx1"/>
            </a:solidFill>
          </a:ln>
          <a:effectLst>
            <a:outerShdw blurRad="50800" dist="38100" dir="5400000" algn="t" rotWithShape="0">
              <a:prstClr val="black">
                <a:alpha val="40000"/>
              </a:prstClr>
            </a:outerShdw>
          </a:effectLst>
        </p:spPr>
      </p:pic>
      <p:sp>
        <p:nvSpPr>
          <p:cNvPr id="7" name="Shape 3"/>
          <p:cNvSpPr/>
          <p:nvPr/>
        </p:nvSpPr>
        <p:spPr>
          <a:xfrm>
            <a:off x="2130871" y="221903"/>
            <a:ext cx="4650929" cy="6924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587" y="6488599"/>
            <a:ext cx="293201" cy="29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6550407"/>
            <a:ext cx="762000" cy="23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6629400"/>
            <a:ext cx="554001" cy="12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515100"/>
            <a:ext cx="533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331" y="6269182"/>
            <a:ext cx="762000" cy="20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8800" y="5553670"/>
            <a:ext cx="3303578" cy="923330"/>
          </a:xfrm>
          <a:prstGeom prst="rect">
            <a:avLst/>
          </a:prstGeom>
        </p:spPr>
        <p:txBody>
          <a:bodyPr wrap="square">
            <a:spAutoFit/>
          </a:bodyPr>
          <a:lstStyle/>
          <a:p>
            <a:r>
              <a:rPr lang="en-CA" dirty="0">
                <a:solidFill>
                  <a:srgbClr val="0070C0"/>
                </a:solidFill>
              </a:rPr>
              <a:t>http://ceos.org/meetings/wgcapd-one-earth-one-health-workshop/</a:t>
            </a: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5410200"/>
            <a:ext cx="1774844" cy="1371600"/>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422609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
          <p:cNvSpPr/>
          <p:nvPr/>
        </p:nvSpPr>
        <p:spPr>
          <a:xfrm>
            <a:off x="2130871" y="221903"/>
            <a:ext cx="4650929" cy="6924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DLR</a:t>
            </a:r>
            <a:r>
              <a:rPr lang="en-US" sz="1500" dirty="0">
                <a:solidFill>
                  <a:srgbClr val="FFFFFF"/>
                </a:solidFill>
                <a:latin typeface="Proxima Nova Regular"/>
                <a:ea typeface="Proxima Nova Regular"/>
                <a:cs typeface="Proxima Nova Regular"/>
                <a:sym typeface="Proxima Nova Regular"/>
              </a:rPr>
              <a:t>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
        <p:nvSpPr>
          <p:cNvPr id="2" name="Rectangle 1"/>
          <p:cNvSpPr/>
          <p:nvPr/>
        </p:nvSpPr>
        <p:spPr>
          <a:xfrm>
            <a:off x="228600" y="1447086"/>
            <a:ext cx="7162800" cy="3785652"/>
          </a:xfrm>
          <a:prstGeom prst="rect">
            <a:avLst/>
          </a:prstGeom>
        </p:spPr>
        <p:txBody>
          <a:bodyPr wrap="square">
            <a:spAutoFit/>
          </a:bodyPr>
          <a:lstStyle/>
          <a:p>
            <a:pPr lvl="0" defTabSz="914400">
              <a:lnSpc>
                <a:spcPct val="150000"/>
              </a:lnSpc>
              <a:defRPr>
                <a:solidFill>
                  <a:srgbClr val="000000"/>
                </a:solidFill>
              </a:defRPr>
            </a:pPr>
            <a:r>
              <a:rPr lang="en-CA" sz="3200" dirty="0" smtClean="0">
                <a:solidFill>
                  <a:srgbClr val="92D050"/>
                </a:solidFill>
                <a:latin typeface="Arial Bold"/>
                <a:ea typeface="Arial Bold"/>
                <a:cs typeface="Arial Bold"/>
                <a:sym typeface="Arial Bold"/>
              </a:rPr>
              <a:t>Thank you!</a:t>
            </a:r>
            <a:endParaRPr lang="en-CA" sz="2400" dirty="0" smtClean="0">
              <a:solidFill>
                <a:srgbClr val="92D050"/>
              </a:solidFill>
              <a:latin typeface="Arial Bold"/>
              <a:ea typeface="Arial Bold"/>
              <a:cs typeface="Arial Bold"/>
              <a:sym typeface="Arial Bold"/>
            </a:endParaRPr>
          </a:p>
          <a:p>
            <a:pPr lvl="0" defTabSz="914400">
              <a:lnSpc>
                <a:spcPct val="150000"/>
              </a:lnSpc>
              <a:defRPr>
                <a:solidFill>
                  <a:srgbClr val="000000"/>
                </a:solidFill>
              </a:defRPr>
            </a:pPr>
            <a:endParaRPr lang="en-CA" sz="1600" u="sng" dirty="0" smtClean="0">
              <a:solidFill>
                <a:srgbClr val="92D050"/>
              </a:solidFill>
              <a:latin typeface="Arial Bold"/>
              <a:ea typeface="Arial Bold"/>
              <a:cs typeface="Arial Bold"/>
              <a:sym typeface="Arial Bold"/>
            </a:endParaRPr>
          </a:p>
          <a:p>
            <a:pPr lvl="0" defTabSz="914400">
              <a:lnSpc>
                <a:spcPct val="150000"/>
              </a:lnSpc>
              <a:defRPr>
                <a:solidFill>
                  <a:srgbClr val="000000"/>
                </a:solidFill>
              </a:defRPr>
            </a:pPr>
            <a:r>
              <a:rPr lang="en-CA" sz="1600" u="sng" dirty="0" smtClean="0">
                <a:solidFill>
                  <a:schemeClr val="tx1"/>
                </a:solidFill>
                <a:latin typeface="Arial Bold"/>
                <a:ea typeface="Arial Bold"/>
                <a:cs typeface="Arial Bold"/>
                <a:sym typeface="Arial Bold"/>
              </a:rPr>
              <a:t>Information</a:t>
            </a:r>
            <a:r>
              <a:rPr lang="en-CA" sz="1600" dirty="0" smtClean="0">
                <a:solidFill>
                  <a:schemeClr val="tx1"/>
                </a:solidFill>
                <a:latin typeface="Arial Bold"/>
                <a:ea typeface="Arial Bold"/>
                <a:cs typeface="Arial Bold"/>
                <a:sym typeface="Arial Bold"/>
              </a:rPr>
              <a:t>:</a:t>
            </a:r>
          </a:p>
          <a:p>
            <a:pPr lvl="0" defTabSz="914400">
              <a:lnSpc>
                <a:spcPct val="150000"/>
              </a:lnSpc>
              <a:defRPr>
                <a:solidFill>
                  <a:srgbClr val="000000"/>
                </a:solidFill>
              </a:defRPr>
            </a:pPr>
            <a:endParaRPr lang="en-CA" sz="1600" dirty="0" smtClean="0">
              <a:solidFill>
                <a:schemeClr val="tx1"/>
              </a:solidFill>
              <a:latin typeface="Arial Bold"/>
              <a:ea typeface="Arial Bold"/>
              <a:cs typeface="Arial Bold"/>
              <a:sym typeface="Arial Bold"/>
            </a:endParaRPr>
          </a:p>
          <a:p>
            <a:pPr lvl="0" defTabSz="914400">
              <a:lnSpc>
                <a:spcPct val="150000"/>
              </a:lnSpc>
              <a:defRPr>
                <a:solidFill>
                  <a:srgbClr val="000000"/>
                </a:solidFill>
              </a:defRPr>
            </a:pPr>
            <a:r>
              <a:rPr lang="en-CA" sz="1600" dirty="0" smtClean="0">
                <a:solidFill>
                  <a:schemeClr val="tx1"/>
                </a:solidFill>
                <a:latin typeface="Arial Bold"/>
                <a:ea typeface="Arial Bold"/>
                <a:cs typeface="Arial Bold"/>
                <a:sym typeface="Arial Bold"/>
              </a:rPr>
              <a:t>Guy </a:t>
            </a:r>
            <a:r>
              <a:rPr lang="en-CA" sz="1600" dirty="0">
                <a:solidFill>
                  <a:schemeClr val="tx1"/>
                </a:solidFill>
                <a:latin typeface="Arial Bold"/>
                <a:ea typeface="Arial Bold"/>
                <a:cs typeface="Arial Bold"/>
                <a:sym typeface="Arial Bold"/>
              </a:rPr>
              <a:t>Aube, </a:t>
            </a:r>
            <a:r>
              <a:rPr lang="en-CA" sz="1600" dirty="0" smtClean="0">
                <a:solidFill>
                  <a:schemeClr val="tx1"/>
                </a:solidFill>
                <a:latin typeface="Arial Bold"/>
                <a:ea typeface="Arial Bold"/>
                <a:cs typeface="Arial Bold"/>
                <a:sym typeface="Arial Bold"/>
              </a:rPr>
              <a:t>CSA</a:t>
            </a:r>
          </a:p>
          <a:p>
            <a:pPr lvl="0" defTabSz="914400">
              <a:lnSpc>
                <a:spcPct val="150000"/>
              </a:lnSpc>
              <a:defRPr>
                <a:solidFill>
                  <a:srgbClr val="000000"/>
                </a:solidFill>
              </a:defRPr>
            </a:pPr>
            <a:r>
              <a:rPr lang="en-CA" sz="1600" dirty="0" smtClean="0">
                <a:solidFill>
                  <a:srgbClr val="92D050"/>
                </a:solidFill>
                <a:latin typeface="Arial Bold"/>
                <a:ea typeface="Arial Bold"/>
                <a:cs typeface="Arial Bold"/>
                <a:sym typeface="Arial Bold"/>
                <a:hlinkClick r:id="rId2"/>
              </a:rPr>
              <a:t>guy.aube@canada.ca</a:t>
            </a:r>
            <a:r>
              <a:rPr lang="en-CA" sz="1600" dirty="0" smtClean="0">
                <a:solidFill>
                  <a:srgbClr val="92D050"/>
                </a:solidFill>
                <a:latin typeface="Arial Bold"/>
                <a:ea typeface="Arial Bold"/>
                <a:cs typeface="Arial Bold"/>
                <a:sym typeface="Arial Bold"/>
              </a:rPr>
              <a:t> </a:t>
            </a:r>
          </a:p>
          <a:p>
            <a:pPr defTabSz="914400">
              <a:lnSpc>
                <a:spcPct val="150000"/>
              </a:lnSpc>
              <a:defRPr>
                <a:solidFill>
                  <a:srgbClr val="000000"/>
                </a:solidFill>
              </a:defRPr>
            </a:pPr>
            <a:endParaRPr lang="en-CA" sz="1600" dirty="0" smtClean="0">
              <a:solidFill>
                <a:schemeClr val="tx1"/>
              </a:solidFill>
              <a:latin typeface="Arial Bold"/>
              <a:ea typeface="Arial Bold"/>
              <a:cs typeface="Arial Bold"/>
              <a:sym typeface="Arial Bold"/>
            </a:endParaRPr>
          </a:p>
          <a:p>
            <a:pPr defTabSz="914400">
              <a:lnSpc>
                <a:spcPct val="150000"/>
              </a:lnSpc>
              <a:defRPr>
                <a:solidFill>
                  <a:srgbClr val="000000"/>
                </a:solidFill>
              </a:defRPr>
            </a:pPr>
            <a:r>
              <a:rPr lang="en-CA" sz="1600" dirty="0" smtClean="0">
                <a:solidFill>
                  <a:schemeClr val="tx1"/>
                </a:solidFill>
                <a:latin typeface="Arial Bold"/>
                <a:ea typeface="Arial Bold"/>
                <a:cs typeface="Arial Bold"/>
                <a:sym typeface="Arial Bold"/>
              </a:rPr>
              <a:t>Hilcea </a:t>
            </a:r>
            <a:r>
              <a:rPr lang="en-CA" sz="1600" dirty="0">
                <a:solidFill>
                  <a:schemeClr val="tx1"/>
                </a:solidFill>
                <a:latin typeface="Arial Bold"/>
                <a:ea typeface="Arial Bold"/>
                <a:cs typeface="Arial Bold"/>
                <a:sym typeface="Arial Bold"/>
              </a:rPr>
              <a:t>Ferreira, </a:t>
            </a:r>
            <a:r>
              <a:rPr lang="en-CA" sz="1600" dirty="0" smtClean="0">
                <a:solidFill>
                  <a:schemeClr val="tx1"/>
                </a:solidFill>
                <a:latin typeface="Arial Bold"/>
                <a:ea typeface="Arial Bold"/>
                <a:cs typeface="Arial Bold"/>
                <a:sym typeface="Arial Bold"/>
              </a:rPr>
              <a:t>INPE</a:t>
            </a:r>
          </a:p>
          <a:p>
            <a:pPr lvl="0" defTabSz="914400">
              <a:lnSpc>
                <a:spcPct val="150000"/>
              </a:lnSpc>
              <a:defRPr>
                <a:solidFill>
                  <a:srgbClr val="000000"/>
                </a:solidFill>
              </a:defRPr>
            </a:pPr>
            <a:r>
              <a:rPr lang="en-CA" sz="1600" dirty="0" smtClean="0">
                <a:solidFill>
                  <a:srgbClr val="92D050"/>
                </a:solidFill>
                <a:latin typeface="Arial Bold"/>
                <a:ea typeface="Arial Bold"/>
                <a:cs typeface="Arial Bold"/>
                <a:sym typeface="Arial Bold"/>
                <a:hlinkClick r:id="rId3"/>
              </a:rPr>
              <a:t>hilcea@dpi.inpe.br</a:t>
            </a:r>
            <a:r>
              <a:rPr lang="en-CA" sz="1600" dirty="0" smtClean="0">
                <a:solidFill>
                  <a:srgbClr val="92D050"/>
                </a:solidFill>
                <a:latin typeface="Arial Bold"/>
                <a:ea typeface="Arial Bold"/>
                <a:cs typeface="Arial Bold"/>
                <a:sym typeface="Arial Bold"/>
              </a:rPr>
              <a:t> </a:t>
            </a:r>
            <a:endParaRPr lang="en-CA" sz="1600" dirty="0">
              <a:solidFill>
                <a:srgbClr val="92D050"/>
              </a:solidFill>
              <a:latin typeface="Arial Bold"/>
              <a:ea typeface="Arial Bold"/>
              <a:cs typeface="Arial Bold"/>
              <a:sym typeface="Arial Bold"/>
            </a:endParaRPr>
          </a:p>
        </p:txBody>
      </p:sp>
      <p:pic>
        <p:nvPicPr>
          <p:cNvPr id="2050" name="Picture 2" descr="U:\Conferences et ateliers\2017 - EO Summit - 20-22 juin Montreal\Image R2 de Montreal - MDA\Montreal Low 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191000"/>
            <a:ext cx="4639343" cy="2514600"/>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572" y="1352907"/>
            <a:ext cx="6143028" cy="2679502"/>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590607" y="6044627"/>
            <a:ext cx="373379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A" sz="800" b="0" i="0" u="none" strike="noStrike" cap="none" spc="0" normalizeH="0" baseline="0" dirty="0" smtClean="0">
                <a:ln>
                  <a:noFill/>
                </a:ln>
                <a:solidFill>
                  <a:schemeClr val="bg1"/>
                </a:solidFill>
                <a:effectLst/>
                <a:uFillTx/>
              </a:rPr>
              <a:t>Montreal,</a:t>
            </a:r>
            <a:r>
              <a:rPr kumimoji="0" lang="en-CA" sz="800" b="0" i="0" u="none" strike="noStrike" cap="none" spc="0" normalizeH="0" dirty="0" smtClean="0">
                <a:ln>
                  <a:noFill/>
                </a:ln>
                <a:solidFill>
                  <a:schemeClr val="bg1"/>
                </a:solidFill>
                <a:effectLst/>
                <a:uFillTx/>
              </a:rPr>
              <a:t> Canada</a:t>
            </a:r>
            <a:endParaRPr kumimoji="0" lang="en-CA" sz="800" b="0" i="0" u="none" strike="noStrike" cap="none" spc="0" normalizeH="0" baseline="0" dirty="0" smtClean="0">
              <a:ln>
                <a:noFill/>
              </a:ln>
              <a:solidFill>
                <a:schemeClr val="bg1"/>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CA" sz="800" dirty="0">
              <a:solidFill>
                <a:schemeClr val="bg1"/>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CA" sz="800" b="0" i="0" u="none" strike="noStrike" cap="none" spc="0" normalizeH="0" baseline="0" dirty="0" smtClean="0">
                <a:ln>
                  <a:noFill/>
                </a:ln>
                <a:solidFill>
                  <a:schemeClr val="bg1"/>
                </a:solidFill>
                <a:effectLst/>
                <a:uFillTx/>
              </a:rPr>
              <a:t>Radarsat-2 data &amp; products. MDA Ltd (2016).</a:t>
            </a:r>
            <a:r>
              <a:rPr kumimoji="0" lang="en-CA" sz="800" b="0" i="0" u="none" strike="noStrike" cap="none" spc="0" normalizeH="0" dirty="0" smtClean="0">
                <a:ln>
                  <a:noFill/>
                </a:ln>
                <a:solidFill>
                  <a:schemeClr val="bg1"/>
                </a:solidFill>
                <a:effectLst/>
                <a:uFillTx/>
              </a:rPr>
              <a:t> All rights reserved. </a:t>
            </a:r>
            <a:r>
              <a:rPr kumimoji="0" lang="en-CA" sz="800" b="0" i="0" u="none" strike="noStrike" cap="none" spc="0" normalizeH="0" dirty="0" err="1" smtClean="0">
                <a:ln>
                  <a:noFill/>
                </a:ln>
                <a:solidFill>
                  <a:schemeClr val="bg1"/>
                </a:solidFill>
                <a:effectLst/>
                <a:uFillTx/>
              </a:rPr>
              <a:t>Radarsat</a:t>
            </a:r>
            <a:r>
              <a:rPr kumimoji="0" lang="en-CA" sz="800" b="0" i="0" u="none" strike="noStrike" cap="none" spc="0" normalizeH="0" dirty="0" smtClean="0">
                <a:ln>
                  <a:noFill/>
                </a:ln>
                <a:solidFill>
                  <a:schemeClr val="bg1"/>
                </a:solidFill>
                <a:effectLst/>
                <a:uFillTx/>
              </a:rPr>
              <a:t> is an official trade mark of the CSA.</a:t>
            </a:r>
            <a:endParaRPr kumimoji="0" lang="en-CA" sz="800" b="0" i="0" u="none" strike="noStrike" cap="none" spc="0" normalizeH="0" baseline="0" dirty="0">
              <a:ln>
                <a:noFill/>
              </a:ln>
              <a:solidFill>
                <a:schemeClr val="bg1"/>
              </a:solidFill>
              <a:effectLst/>
              <a:uFillTx/>
            </a:endParaRPr>
          </a:p>
        </p:txBody>
      </p:sp>
      <p:sp>
        <p:nvSpPr>
          <p:cNvPr id="8" name="Rectangle 7"/>
          <p:cNvSpPr/>
          <p:nvPr/>
        </p:nvSpPr>
        <p:spPr>
          <a:xfrm>
            <a:off x="3886200" y="1307068"/>
            <a:ext cx="4172937" cy="369332"/>
          </a:xfrm>
          <a:prstGeom prst="rect">
            <a:avLst/>
          </a:prstGeom>
        </p:spPr>
        <p:txBody>
          <a:bodyPr wrap="none">
            <a:spAutoFit/>
          </a:bodyPr>
          <a:lstStyle/>
          <a:p>
            <a:r>
              <a:rPr lang="en-CA" dirty="0">
                <a:hlinkClick r:id="rId6"/>
              </a:rPr>
              <a:t>www.sommetot2017-eosummit2017.ca</a:t>
            </a:r>
            <a:endParaRPr lang="en-CA" dirty="0"/>
          </a:p>
        </p:txBody>
      </p:sp>
    </p:spTree>
    <p:extLst>
      <p:ext uri="{BB962C8B-B14F-4D97-AF65-F5344CB8AC3E}">
        <p14:creationId xmlns:p14="http://schemas.microsoft.com/office/powerpoint/2010/main" val="402389314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9251</TotalTime>
  <Words>510</Words>
  <Application>Microsoft Office PowerPoint</Application>
  <PresentationFormat>On-screen Show (4:3)</PresentationFormat>
  <Paragraphs>104</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vt:lpstr>
      <vt:lpstr>Building Awareness: Partnership with WGCapD – Public Health Workshop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Aubé, Guy</cp:lastModifiedBy>
  <cp:revision>76</cp:revision>
  <dcterms:modified xsi:type="dcterms:W3CDTF">2017-03-27T20:22:38Z</dcterms:modified>
</cp:coreProperties>
</file>