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60" r:id="rId3"/>
    <p:sldId id="262" r:id="rId4"/>
    <p:sldId id="259" r:id="rId5"/>
    <p:sldId id="263" r:id="rId6"/>
    <p:sldId id="261" r:id="rId7"/>
    <p:sldId id="264" r:id="rId8"/>
    <p:sldId id="265" r:id="rId9"/>
    <p:sldId id="266" r:id="rId10"/>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14"/>
  </p:normalViewPr>
  <p:slideViewPr>
    <p:cSldViewPr>
      <p:cViewPr>
        <p:scale>
          <a:sx n="70" d="100"/>
          <a:sy n="70" d="100"/>
        </p:scale>
        <p:origin x="-1356" y="-7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xmlns=""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cstate="print"/>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prstGeom prst="rect">
            <a:avLst/>
          </a:prstGeom>
        </p:spPr>
        <p:txBody>
          <a:bodyPr/>
          <a:lstStyle/>
          <a:p>
            <a:pPr lvl="0"/>
            <a:fld id="{86CB4B4D-7CA3-9044-876B-883B54F8677D}" type="slidenum">
              <a:rPr/>
              <a:pPr lvl="0"/>
              <a:t>‹nº›</a:t>
            </a:fld>
            <a:endParaRPr/>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Arial" panose="020B0604020202020204" pitchFamily="34" charset="0"/>
                <a:cs typeface="Arial" panose="020B0604020202020204" pitchFamily="34" charset="0"/>
              </a:defRPr>
            </a:lvl1pPr>
            <a:lvl2pPr marL="768927" indent="-311727">
              <a:buFont typeface="Courier New" panose="02070309020205020404" pitchFamily="49" charset="0"/>
              <a:buChar char="o"/>
              <a:defRPr sz="2000">
                <a:latin typeface="Arial" panose="020B0604020202020204" pitchFamily="34" charset="0"/>
                <a:cs typeface="Arial" panose="020B0604020202020204" pitchFamily="34" charset="0"/>
              </a:defRPr>
            </a:lvl2pPr>
            <a:lvl3pPr marL="1188719" indent="-274319">
              <a:buFont typeface="Wingdings" panose="05000000000000000000" pitchFamily="2" charset="2"/>
              <a:buChar char="§"/>
              <a:defRPr sz="20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Content Placeholder 4"/>
          <p:cNvSpPr>
            <a:spLocks noGrp="1"/>
          </p:cNvSpPr>
          <p:nvPr>
            <p:ph sz="quarter" idx="11" hasCustomPrompt="1"/>
          </p:nvPr>
        </p:nvSpPr>
        <p:spPr>
          <a:xfrm>
            <a:off x="2057400" y="304800"/>
            <a:ext cx="4953000" cy="533400"/>
          </a:xfrm>
          <a:prstGeom prst="rect">
            <a:avLst/>
          </a:prstGeom>
        </p:spPr>
        <p:txBody>
          <a:bodyPr/>
          <a:lstStyle>
            <a:lvl1pPr marL="0" indent="0">
              <a:buNone/>
              <a:defRPr>
                <a:solidFill>
                  <a:schemeClr val="bg1"/>
                </a:solidFill>
                <a:latin typeface="Proxima Nova Regular"/>
              </a:defRPr>
            </a:lvl1pPr>
          </a:lstStyle>
          <a:p>
            <a:pPr lvl="0"/>
            <a:r>
              <a:rPr lang="en-US" dirty="0" smtClean="0"/>
              <a:t>Title Goes Here</a:t>
            </a:r>
            <a:endParaRPr lang="en-US" dirty="0"/>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cstate="print"/>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rPr/>
              <a:pPr lvl="0"/>
              <a:t>‹nº›</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ransition spd="med"/>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en.wikipedia.org/wiki/Instructional_design"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5746243" cy="993131"/>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GB" sz="4000" b="0" dirty="0" smtClean="0">
                <a:solidFill>
                  <a:schemeClr val="bg1"/>
                </a:solidFill>
              </a:rPr>
              <a:t>CB-15: Best Practices</a:t>
            </a:r>
            <a:endParaRPr sz="4000" dirty="0" smtClean="0">
              <a:solidFill>
                <a:schemeClr val="bg1"/>
              </a:solidFill>
            </a:endParaRPr>
          </a:p>
        </p:txBody>
      </p:sp>
      <p:sp>
        <p:nvSpPr>
          <p:cNvPr id="11" name="Shape 11"/>
          <p:cNvSpPr/>
          <p:nvPr/>
        </p:nvSpPr>
        <p:spPr>
          <a:xfrm>
            <a:off x="457200" y="3759200"/>
            <a:ext cx="4810858" cy="27940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p>
            <a:pPr lvl="0" defTabSz="914400">
              <a:lnSpc>
                <a:spcPct val="150000"/>
              </a:lnSpc>
              <a:defRPr>
                <a:solidFill>
                  <a:srgbClr val="000000"/>
                </a:solidFill>
              </a:defRPr>
            </a:pPr>
            <a:r>
              <a:rPr lang="pt-BR" dirty="0" smtClean="0">
                <a:solidFill>
                  <a:srgbClr val="FFFFFF"/>
                </a:solidFill>
                <a:latin typeface="Arial Bold"/>
                <a:ea typeface="Arial Bold"/>
                <a:cs typeface="Arial Bold"/>
                <a:sym typeface="Arial Bold"/>
              </a:rPr>
              <a:t>INPE - Hilcéa Ferreira</a:t>
            </a:r>
          </a:p>
          <a:p>
            <a:pPr lvl="0" defTabSz="914400">
              <a:lnSpc>
                <a:spcPct val="150000"/>
              </a:lnSpc>
              <a:defRPr>
                <a:solidFill>
                  <a:srgbClr val="000000"/>
                </a:solidFill>
              </a:defRPr>
            </a:pPr>
            <a:r>
              <a:rPr lang="pt-BR" dirty="0" smtClean="0">
                <a:solidFill>
                  <a:srgbClr val="FFFFFF"/>
                </a:solidFill>
                <a:latin typeface="Arial Bold"/>
                <a:ea typeface="Arial Bold"/>
                <a:cs typeface="Arial Bold"/>
                <a:sym typeface="Arial Bold"/>
              </a:rPr>
              <a:t>NASA – Nancy </a:t>
            </a:r>
            <a:r>
              <a:rPr lang="pt-BR" dirty="0" err="1" smtClean="0">
                <a:solidFill>
                  <a:srgbClr val="FFFFFF"/>
                </a:solidFill>
                <a:latin typeface="Arial Bold"/>
                <a:ea typeface="Arial Bold"/>
                <a:cs typeface="Arial Bold"/>
                <a:sym typeface="Arial Bold"/>
              </a:rPr>
              <a:t>Searby</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dirty="0" smtClean="0">
                <a:solidFill>
                  <a:srgbClr val="FFFFFF"/>
                </a:solidFill>
                <a:latin typeface="Arial Bold"/>
                <a:ea typeface="Arial Bold"/>
                <a:cs typeface="Arial Bold"/>
                <a:sym typeface="Arial Bold"/>
              </a:rPr>
              <a:t>Agenda </a:t>
            </a:r>
            <a:r>
              <a:rPr dirty="0">
                <a:solidFill>
                  <a:srgbClr val="FFFFFF"/>
                </a:solidFill>
                <a:latin typeface="Arial Bold"/>
                <a:ea typeface="Arial Bold"/>
                <a:cs typeface="Arial Bold"/>
                <a:sym typeface="Arial Bold"/>
              </a:rPr>
              <a:t>Item </a:t>
            </a:r>
            <a:r>
              <a:rPr lang="pt-BR" dirty="0" smtClean="0">
                <a:solidFill>
                  <a:srgbClr val="FFFFFF"/>
                </a:solidFill>
                <a:latin typeface="Arial Bold"/>
                <a:ea typeface="Arial Bold"/>
                <a:cs typeface="Arial Bold"/>
                <a:sym typeface="Arial Bold"/>
              </a:rPr>
              <a:t>34</a:t>
            </a:r>
            <a:endParaRPr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sz="1600" dirty="0" smtClean="0">
                <a:solidFill>
                  <a:srgbClr val="FFFFFF"/>
                </a:solidFill>
                <a:latin typeface="Arial Bold"/>
                <a:ea typeface="Arial Bold"/>
                <a:cs typeface="Arial Bold"/>
                <a:sym typeface="Arial Bold"/>
              </a:rPr>
              <a:t>CEOS </a:t>
            </a:r>
            <a:r>
              <a:rPr lang="en-US" sz="1600" dirty="0" smtClean="0">
                <a:solidFill>
                  <a:srgbClr val="FFFFFF"/>
                </a:solidFill>
                <a:latin typeface="Arial Bold"/>
                <a:ea typeface="Arial Bold"/>
                <a:cs typeface="Arial Bold"/>
                <a:sym typeface="Arial Bold"/>
              </a:rPr>
              <a:t>6</a:t>
            </a:r>
            <a:r>
              <a:rPr lang="en-US" sz="1600" baseline="30000" dirty="0" smtClean="0">
                <a:solidFill>
                  <a:srgbClr val="FFFFFF"/>
                </a:solidFill>
                <a:latin typeface="Arial Bold"/>
                <a:ea typeface="Arial Bold"/>
                <a:cs typeface="Arial Bold"/>
                <a:sym typeface="Arial Bold"/>
              </a:rPr>
              <a:t>th</a:t>
            </a:r>
            <a:r>
              <a:rPr lang="en-US" sz="1600" dirty="0" smtClean="0">
                <a:solidFill>
                  <a:srgbClr val="FFFFFF"/>
                </a:solidFill>
                <a:latin typeface="Arial Bold"/>
                <a:ea typeface="Arial Bold"/>
                <a:cs typeface="Arial Bold"/>
                <a:sym typeface="Arial Bold"/>
              </a:rPr>
              <a:t> Working Group for Capacity Building and Data Democracy (WGCapD)-6 Annual Meeting</a:t>
            </a:r>
            <a:endParaRPr sz="1600"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US" sz="1600" dirty="0" smtClean="0">
                <a:solidFill>
                  <a:srgbClr val="FFFFFF"/>
                </a:solidFill>
                <a:latin typeface="Arial Bold"/>
                <a:ea typeface="Arial Bold"/>
                <a:cs typeface="Arial Bold"/>
                <a:sym typeface="Arial Bold"/>
              </a:rPr>
              <a:t>DLR</a:t>
            </a:r>
            <a:r>
              <a:rPr lang="en-US" sz="1600" dirty="0">
                <a:solidFill>
                  <a:srgbClr val="FFFFFF"/>
                </a:solidFill>
                <a:latin typeface="Arial Bold"/>
                <a:ea typeface="Arial Bold"/>
                <a:cs typeface="Arial Bold"/>
                <a:sym typeface="Arial Bold"/>
              </a:rPr>
              <a:t> </a:t>
            </a:r>
            <a:r>
              <a:rPr lang="en-US" sz="1600" dirty="0" err="1" smtClean="0">
                <a:solidFill>
                  <a:srgbClr val="FFFFFF"/>
                </a:solidFill>
                <a:latin typeface="Arial Bold"/>
                <a:ea typeface="Arial Bold"/>
                <a:cs typeface="Arial Bold"/>
                <a:sym typeface="Arial Bold"/>
              </a:rPr>
              <a:t>Oberpfaffenhofen</a:t>
            </a:r>
            <a:r>
              <a:rPr sz="1600" dirty="0" smtClean="0">
                <a:solidFill>
                  <a:srgbClr val="FFFFFF"/>
                </a:solidFill>
                <a:latin typeface="Arial Bold"/>
                <a:ea typeface="Arial Bold"/>
                <a:cs typeface="Arial Bold"/>
                <a:sym typeface="Arial Bold"/>
              </a:rPr>
              <a:t>, </a:t>
            </a:r>
            <a:r>
              <a:rPr lang="en-US" sz="1600" dirty="0" smtClean="0">
                <a:solidFill>
                  <a:srgbClr val="FFFFFF"/>
                </a:solidFill>
                <a:latin typeface="Arial Bold"/>
                <a:ea typeface="Arial Bold"/>
                <a:cs typeface="Arial Bold"/>
                <a:sym typeface="Arial Bold"/>
              </a:rPr>
              <a:t>Germany</a:t>
            </a:r>
            <a:endParaRPr sz="1600" dirty="0">
              <a:solidFill>
                <a:srgbClr val="FFFFFF"/>
              </a:solidFill>
              <a:latin typeface="Arial Bold"/>
              <a:ea typeface="Arial Bold"/>
              <a:cs typeface="Arial Bold"/>
              <a:sym typeface="Arial Bold"/>
            </a:endParaRPr>
          </a:p>
          <a:p>
            <a:pPr lvl="0" defTabSz="914400">
              <a:lnSpc>
                <a:spcPct val="150000"/>
              </a:lnSpc>
              <a:defRPr>
                <a:solidFill>
                  <a:srgbClr val="000000"/>
                </a:solidFill>
              </a:defRPr>
            </a:pPr>
            <a:r>
              <a:rPr lang="en-US" sz="1600" dirty="0">
                <a:solidFill>
                  <a:srgbClr val="FFFFFF"/>
                </a:solidFill>
                <a:latin typeface="Arial Bold"/>
                <a:ea typeface="Arial Bold"/>
                <a:cs typeface="Arial Bold"/>
                <a:sym typeface="Arial Bold"/>
              </a:rPr>
              <a:t>2</a:t>
            </a:r>
            <a:r>
              <a:rPr sz="1600" dirty="0" smtClean="0">
                <a:solidFill>
                  <a:srgbClr val="FFFFFF"/>
                </a:solidFill>
                <a:latin typeface="Arial Bold"/>
                <a:ea typeface="Arial Bold"/>
                <a:cs typeface="Arial Bold"/>
                <a:sym typeface="Arial Bold"/>
              </a:rPr>
              <a:t>7th-</a:t>
            </a:r>
            <a:r>
              <a:rPr lang="en-US" sz="1600" dirty="0" smtClean="0">
                <a:solidFill>
                  <a:srgbClr val="FFFFFF"/>
                </a:solidFill>
                <a:latin typeface="Arial Bold"/>
                <a:ea typeface="Arial Bold"/>
                <a:cs typeface="Arial Bold"/>
                <a:sym typeface="Arial Bold"/>
              </a:rPr>
              <a:t>29</a:t>
            </a:r>
            <a:r>
              <a:rPr sz="1600" dirty="0" smtClean="0">
                <a:solidFill>
                  <a:srgbClr val="FFFFFF"/>
                </a:solidFill>
                <a:latin typeface="Arial Bold"/>
                <a:ea typeface="Arial Bold"/>
                <a:cs typeface="Arial Bold"/>
                <a:sym typeface="Arial Bold"/>
              </a:rPr>
              <a:t>th </a:t>
            </a:r>
            <a:r>
              <a:rPr lang="en-US" sz="1600" dirty="0" smtClean="0">
                <a:solidFill>
                  <a:srgbClr val="FFFFFF"/>
                </a:solidFill>
                <a:latin typeface="Arial Bold"/>
                <a:ea typeface="Arial Bold"/>
                <a:cs typeface="Arial Bold"/>
                <a:sym typeface="Arial Bold"/>
              </a:rPr>
              <a:t>March, 2017</a:t>
            </a:r>
            <a:endParaRPr sz="1600" dirty="0">
              <a:solidFill>
                <a:srgbClr val="FFFFFF"/>
              </a:solidFill>
              <a:latin typeface="Arial Bold"/>
              <a:ea typeface="Arial Bold"/>
              <a:cs typeface="Arial Bold"/>
              <a:sym typeface="Arial Bold"/>
            </a:endParaRPr>
          </a:p>
        </p:txBody>
      </p:sp>
      <p:pic>
        <p:nvPicPr>
          <p:cNvPr id="12" name="ceos_logo.png"/>
          <p:cNvPicPr/>
          <p:nvPr/>
        </p:nvPicPr>
        <p:blipFill>
          <a:blip r:embed="rId2" cstate="print">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ma14="http://schemas.microsoft.com/office/mac/drawingml/2011/main" xmlns=""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rPr>
              <a:t>Committee on Earth Observation Satellites</a:t>
            </a:r>
            <a:endParaRPr lang="en-US" sz="1050" dirty="0">
              <a:solidFill>
                <a:schemeClr val="bg1">
                  <a:lumMod val="20000"/>
                  <a:lumOff val="80000"/>
                </a:schemeClr>
              </a:solidFill>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197677" y="1700400"/>
            <a:ext cx="8717723" cy="3024000"/>
          </a:xfrm>
          <a:prstGeom prst="rect">
            <a:avLst/>
          </a:prstGeom>
          <a:noFill/>
          <a:ln w="9525">
            <a:noFill/>
            <a:miter lim="800000"/>
            <a:headEnd/>
            <a:tailEnd/>
          </a:ln>
        </p:spPr>
      </p:pic>
      <p:sp>
        <p:nvSpPr>
          <p:cNvPr id="6" name="Shape 3"/>
          <p:cNvSpPr/>
          <p:nvPr/>
        </p:nvSpPr>
        <p:spPr>
          <a:xfrm>
            <a:off x="2130871" y="190714"/>
            <a:ext cx="4955729" cy="754053"/>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defTabSz="914400">
              <a:spcAft>
                <a:spcPts val="600"/>
              </a:spcAft>
              <a:defRPr>
                <a:solidFill>
                  <a:srgbClr val="000000"/>
                </a:solidFill>
              </a:defRPr>
            </a:pPr>
            <a:r>
              <a:rPr lang="en-US" sz="1500" dirty="0" smtClean="0">
                <a:solidFill>
                  <a:srgbClr val="FFFFFF"/>
                </a:solidFill>
                <a:latin typeface="Proxima Nova Regular"/>
                <a:ea typeface="Proxima Nova Regular"/>
                <a:cs typeface="Proxima Nova Regular"/>
                <a:sym typeface="Proxima Nova Regular"/>
              </a:rPr>
              <a:t>WGCapD-6 Annual Meeting 2017 - DLR Oberpfaffenhofen, Germany - 27</a:t>
            </a:r>
            <a:r>
              <a:rPr lang="en-US" sz="1500" baseline="30666" dirty="0" smtClean="0">
                <a:solidFill>
                  <a:srgbClr val="FFFFFF"/>
                </a:solidFill>
                <a:latin typeface="Proxima Nova Regular"/>
                <a:ea typeface="Proxima Nova Regular"/>
                <a:cs typeface="Proxima Nova Regular"/>
                <a:sym typeface="Proxima Nova Regular"/>
              </a:rPr>
              <a:t>th</a:t>
            </a:r>
            <a:r>
              <a:rPr lang="en-US" sz="1500" dirty="0" smtClean="0">
                <a:solidFill>
                  <a:srgbClr val="FFFFFF"/>
                </a:solidFill>
                <a:latin typeface="Proxima Nova Regular"/>
                <a:ea typeface="Proxima Nova Regular"/>
                <a:cs typeface="Proxima Nova Regular"/>
                <a:sym typeface="Proxima Nova Regular"/>
              </a:rPr>
              <a:t>-29</a:t>
            </a:r>
            <a:r>
              <a:rPr lang="en-US" sz="1500" baseline="30666" dirty="0" smtClean="0">
                <a:solidFill>
                  <a:srgbClr val="FFFFFF"/>
                </a:solidFill>
                <a:latin typeface="Proxima Nova Regular"/>
                <a:ea typeface="Proxima Nova Regular"/>
                <a:cs typeface="Proxima Nova Regular"/>
                <a:sym typeface="Proxima Nova Regular"/>
              </a:rPr>
              <a:t>th</a:t>
            </a:r>
            <a:r>
              <a:rPr lang="en-US" sz="1500" dirty="0" smtClean="0">
                <a:solidFill>
                  <a:srgbClr val="FFFFFF"/>
                </a:solidFill>
                <a:latin typeface="Proxima Nova Regular"/>
                <a:ea typeface="Proxima Nova Regular"/>
                <a:cs typeface="Proxima Nova Regular"/>
                <a:sym typeface="Proxima Nova Regular"/>
              </a:rPr>
              <a:t> March 2017</a:t>
            </a:r>
          </a:p>
          <a:p>
            <a:pPr lvl="0" algn="ctr" defTabSz="914400">
              <a:spcAft>
                <a:spcPts val="600"/>
              </a:spcAft>
              <a:defRPr>
                <a:solidFill>
                  <a:srgbClr val="000000"/>
                </a:solidFill>
              </a:defRPr>
            </a:pPr>
            <a:r>
              <a:rPr lang="en-US" sz="1400" b="1" dirty="0" smtClean="0">
                <a:solidFill>
                  <a:srgbClr val="FFFFFF"/>
                </a:solidFill>
                <a:latin typeface="Proxima Nova Regular"/>
                <a:ea typeface="Proxima Nova Regular"/>
                <a:cs typeface="Proxima Nova Regular"/>
                <a:sym typeface="Proxima Nova Regular"/>
              </a:rPr>
              <a:t>CEOS Work Plan – 2017-2019</a:t>
            </a:r>
            <a:endParaRPr lang="en-US" sz="1200" b="1" dirty="0" smtClean="0">
              <a:solidFill>
                <a:srgbClr val="FFFFFF"/>
              </a:solidFill>
              <a:latin typeface="Proxima Nova Regular"/>
              <a:ea typeface="Proxima Nova Regular"/>
              <a:cs typeface="Proxima Nova Regular"/>
              <a:sym typeface="Proxima Nova Regular"/>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sz="quarter" idx="10"/>
          </p:nvPr>
        </p:nvSpPr>
        <p:spPr>
          <a:xfrm>
            <a:off x="381000" y="1447800"/>
            <a:ext cx="8382000" cy="5105400"/>
          </a:xfrm>
        </p:spPr>
        <p:txBody>
          <a:bodyPr/>
          <a:lstStyle/>
          <a:p>
            <a:pPr>
              <a:buNone/>
            </a:pPr>
            <a:r>
              <a:rPr lang="pt-BR" b="1" dirty="0" smtClean="0"/>
              <a:t>Background</a:t>
            </a:r>
          </a:p>
          <a:p>
            <a:pPr>
              <a:buNone/>
            </a:pPr>
            <a:endParaRPr lang="pt-BR" b="1" dirty="0" smtClean="0"/>
          </a:p>
          <a:p>
            <a:r>
              <a:rPr lang="en-US" sz="1800" dirty="0" smtClean="0"/>
              <a:t>Kick-of document  - October 2016/January 2017</a:t>
            </a:r>
          </a:p>
          <a:p>
            <a:pPr lvl="1"/>
            <a:r>
              <a:rPr lang="en-US" sz="1800" dirty="0" smtClean="0"/>
              <a:t>Nancy/Ana </a:t>
            </a:r>
            <a:r>
              <a:rPr lang="en-US" sz="1800" dirty="0" err="1" smtClean="0"/>
              <a:t>Prados</a:t>
            </a:r>
            <a:r>
              <a:rPr lang="en-US" sz="1800" dirty="0" smtClean="0"/>
              <a:t>/Alyssa... </a:t>
            </a:r>
          </a:p>
          <a:p>
            <a:pPr lvl="1"/>
            <a:r>
              <a:rPr lang="en-US" sz="1800" dirty="0" smtClean="0"/>
              <a:t>CEOS WGCapD Training Good Practices</a:t>
            </a:r>
          </a:p>
          <a:p>
            <a:r>
              <a:rPr lang="en-US" sz="1800" dirty="0" smtClean="0"/>
              <a:t>Version 2 –  March 2016</a:t>
            </a:r>
          </a:p>
          <a:p>
            <a:pPr lvl="1"/>
            <a:r>
              <a:rPr lang="en-US" sz="1800" dirty="0" smtClean="0"/>
              <a:t>Kim Holloway</a:t>
            </a:r>
          </a:p>
          <a:p>
            <a:pPr lvl="1"/>
            <a:r>
              <a:rPr lang="en-US" sz="1800" dirty="0" err="1" smtClean="0"/>
              <a:t>WgCapD</a:t>
            </a:r>
            <a:r>
              <a:rPr lang="en-US" sz="1800" dirty="0" smtClean="0"/>
              <a:t> Training </a:t>
            </a:r>
            <a:r>
              <a:rPr lang="en-US" sz="1800" dirty="0" smtClean="0"/>
              <a:t>Best Practices</a:t>
            </a:r>
            <a:endParaRPr lang="en-US" sz="1800" dirty="0" smtClean="0"/>
          </a:p>
          <a:p>
            <a:pPr lvl="1"/>
            <a:r>
              <a:rPr lang="en-US" sz="1800" dirty="0" smtClean="0"/>
              <a:t>CEOS standard format</a:t>
            </a:r>
          </a:p>
          <a:p>
            <a:r>
              <a:rPr lang="en-US" sz="1800" dirty="0" smtClean="0"/>
              <a:t>Version  3 –under construction (April 10)</a:t>
            </a:r>
          </a:p>
          <a:p>
            <a:pPr lvl="1"/>
            <a:r>
              <a:rPr lang="en-US" sz="1800" dirty="0" smtClean="0"/>
              <a:t>Hilcea Ferreira</a:t>
            </a:r>
          </a:p>
          <a:p>
            <a:pPr lvl="1"/>
            <a:r>
              <a:rPr lang="en-US" sz="1800" dirty="0" smtClean="0"/>
              <a:t>WGCapD </a:t>
            </a:r>
            <a:r>
              <a:rPr lang="en-US" sz="1800" dirty="0" smtClean="0"/>
              <a:t>Training </a:t>
            </a:r>
            <a:r>
              <a:rPr lang="en-US" sz="1800" dirty="0" smtClean="0"/>
              <a:t>Methods and Best </a:t>
            </a:r>
            <a:r>
              <a:rPr lang="en-US" sz="1800" dirty="0" smtClean="0"/>
              <a:t>Practices</a:t>
            </a:r>
          </a:p>
          <a:p>
            <a:pPr lvl="1"/>
            <a:endParaRPr lang="pt-BR" sz="1600" dirty="0"/>
          </a:p>
        </p:txBody>
      </p:sp>
      <p:sp>
        <p:nvSpPr>
          <p:cNvPr id="6" name="Shape 3"/>
          <p:cNvSpPr/>
          <p:nvPr/>
        </p:nvSpPr>
        <p:spPr>
          <a:xfrm>
            <a:off x="2130871" y="190714"/>
            <a:ext cx="4955729" cy="815608"/>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defTabSz="914400">
              <a:spcAft>
                <a:spcPts val="600"/>
              </a:spcAft>
              <a:defRPr>
                <a:solidFill>
                  <a:srgbClr val="000000"/>
                </a:solidFill>
              </a:defRPr>
            </a:pPr>
            <a:r>
              <a:rPr lang="en-US" sz="1500" dirty="0" smtClean="0">
                <a:solidFill>
                  <a:srgbClr val="FFFFFF"/>
                </a:solidFill>
                <a:latin typeface="Proxima Nova Regular"/>
                <a:ea typeface="Proxima Nova Regular"/>
                <a:cs typeface="Proxima Nova Regular"/>
                <a:sym typeface="Proxima Nova Regular"/>
              </a:rPr>
              <a:t>WGCapD-6 Annual Meeting 2017 - DLR Oberpfaffenhofen, Germany - 27</a:t>
            </a:r>
            <a:r>
              <a:rPr lang="en-US" sz="1500" baseline="30666" dirty="0" smtClean="0">
                <a:solidFill>
                  <a:srgbClr val="FFFFFF"/>
                </a:solidFill>
                <a:latin typeface="Proxima Nova Regular"/>
                <a:ea typeface="Proxima Nova Regular"/>
                <a:cs typeface="Proxima Nova Regular"/>
                <a:sym typeface="Proxima Nova Regular"/>
              </a:rPr>
              <a:t>th</a:t>
            </a:r>
            <a:r>
              <a:rPr lang="en-US" sz="1500" dirty="0" smtClean="0">
                <a:solidFill>
                  <a:srgbClr val="FFFFFF"/>
                </a:solidFill>
                <a:latin typeface="Proxima Nova Regular"/>
                <a:ea typeface="Proxima Nova Regular"/>
                <a:cs typeface="Proxima Nova Regular"/>
                <a:sym typeface="Proxima Nova Regular"/>
              </a:rPr>
              <a:t>-29</a:t>
            </a:r>
            <a:r>
              <a:rPr lang="en-US" sz="1500" baseline="30666" dirty="0" smtClean="0">
                <a:solidFill>
                  <a:srgbClr val="FFFFFF"/>
                </a:solidFill>
                <a:latin typeface="Proxima Nova Regular"/>
                <a:ea typeface="Proxima Nova Regular"/>
                <a:cs typeface="Proxima Nova Regular"/>
                <a:sym typeface="Proxima Nova Regular"/>
              </a:rPr>
              <a:t>th</a:t>
            </a:r>
            <a:r>
              <a:rPr lang="en-US" sz="1500" dirty="0" smtClean="0">
                <a:solidFill>
                  <a:srgbClr val="FFFFFF"/>
                </a:solidFill>
                <a:latin typeface="Proxima Nova Regular"/>
                <a:ea typeface="Proxima Nova Regular"/>
                <a:cs typeface="Proxima Nova Regular"/>
                <a:sym typeface="Proxima Nova Regular"/>
              </a:rPr>
              <a:t> March 2017</a:t>
            </a:r>
          </a:p>
          <a:p>
            <a:pPr lvl="0" algn="ctr" defTabSz="914400">
              <a:spcAft>
                <a:spcPts val="600"/>
              </a:spcAft>
              <a:defRPr>
                <a:solidFill>
                  <a:srgbClr val="000000"/>
                </a:solidFill>
              </a:defRPr>
            </a:pPr>
            <a:r>
              <a:rPr lang="en-US" b="1" dirty="0" smtClean="0">
                <a:solidFill>
                  <a:srgbClr val="FFFFFF"/>
                </a:solidFill>
                <a:latin typeface="Proxima Nova Regular"/>
                <a:ea typeface="Proxima Nova Regular"/>
                <a:cs typeface="Proxima Nova Regular"/>
                <a:sym typeface="Proxima Nova Regular"/>
              </a:rPr>
              <a:t>Action Development</a:t>
            </a:r>
            <a:endParaRPr lang="en-US" sz="1600" b="1" dirty="0" smtClean="0">
              <a:solidFill>
                <a:srgbClr val="FFFFFF"/>
              </a:solidFill>
              <a:latin typeface="Proxima Nova Regular"/>
              <a:ea typeface="Proxima Nova Regular"/>
              <a:cs typeface="Proxima Nova Regular"/>
              <a:sym typeface="Proxima Nova Regular"/>
            </a:endParaRP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381000" y="1143000"/>
            <a:ext cx="8153400" cy="5486400"/>
          </a:xfrm>
        </p:spPr>
        <p:txBody>
          <a:bodyPr/>
          <a:lstStyle/>
          <a:p>
            <a:pPr marL="0" indent="0">
              <a:buNone/>
            </a:pPr>
            <a:r>
              <a:rPr lang="en-US" sz="1800" b="1" dirty="0" smtClean="0"/>
              <a:t>Planning next steps</a:t>
            </a:r>
          </a:p>
          <a:p>
            <a:r>
              <a:rPr lang="en-US" sz="1800" dirty="0" smtClean="0">
                <a:solidFill>
                  <a:srgbClr val="FF0000"/>
                </a:solidFill>
              </a:rPr>
              <a:t>Document Improvement</a:t>
            </a:r>
          </a:p>
          <a:p>
            <a:pPr lvl="1"/>
            <a:r>
              <a:rPr lang="en-US" sz="1800" dirty="0" smtClean="0">
                <a:solidFill>
                  <a:srgbClr val="FF0000"/>
                </a:solidFill>
              </a:rPr>
              <a:t>"Literature Review"</a:t>
            </a:r>
            <a:endParaRPr lang="pt-BR" sz="1800" dirty="0" smtClean="0">
              <a:solidFill>
                <a:srgbClr val="FF0000"/>
              </a:solidFill>
            </a:endParaRPr>
          </a:p>
          <a:p>
            <a:pPr lvl="1"/>
            <a:r>
              <a:rPr lang="en-US" sz="1800" dirty="0" smtClean="0">
                <a:solidFill>
                  <a:srgbClr val="FF0000"/>
                </a:solidFill>
              </a:rPr>
              <a:t>Instructional Design and ADDIE Model</a:t>
            </a:r>
            <a:endParaRPr lang="pt-BR" sz="1800" dirty="0" smtClean="0">
              <a:solidFill>
                <a:srgbClr val="FF0000"/>
              </a:solidFill>
            </a:endParaRPr>
          </a:p>
          <a:p>
            <a:pPr lvl="1"/>
            <a:r>
              <a:rPr lang="en-US" sz="1800" dirty="0" smtClean="0">
                <a:solidFill>
                  <a:srgbClr val="FF0000"/>
                </a:solidFill>
              </a:rPr>
              <a:t>Structure</a:t>
            </a:r>
          </a:p>
          <a:p>
            <a:pPr lvl="2"/>
            <a:r>
              <a:rPr lang="en-US" sz="1800" dirty="0" smtClean="0">
                <a:solidFill>
                  <a:srgbClr val="FF0000"/>
                </a:solidFill>
              </a:rPr>
              <a:t>General Best Practices</a:t>
            </a:r>
            <a:endParaRPr lang="pt-BR" sz="1800" dirty="0" smtClean="0">
              <a:solidFill>
                <a:srgbClr val="FF0000"/>
              </a:solidFill>
            </a:endParaRPr>
          </a:p>
          <a:p>
            <a:pPr lvl="2"/>
            <a:r>
              <a:rPr lang="en-US" sz="1800" dirty="0" smtClean="0">
                <a:solidFill>
                  <a:srgbClr val="FF0000"/>
                </a:solidFill>
              </a:rPr>
              <a:t>Related to Specific Areas: Geosciences, Meteorology</a:t>
            </a:r>
            <a:endParaRPr lang="pt-BR" sz="1800" dirty="0" smtClean="0">
              <a:solidFill>
                <a:srgbClr val="FF0000"/>
              </a:solidFill>
            </a:endParaRPr>
          </a:p>
          <a:p>
            <a:pPr lvl="1"/>
            <a:r>
              <a:rPr lang="en-US" sz="1800" dirty="0" smtClean="0">
                <a:solidFill>
                  <a:srgbClr val="FF0000"/>
                </a:solidFill>
              </a:rPr>
              <a:t>Adding mor</a:t>
            </a:r>
            <a:r>
              <a:rPr lang="en-US" sz="1800" dirty="0" smtClean="0">
                <a:solidFill>
                  <a:srgbClr val="FF0000"/>
                </a:solidFill>
              </a:rPr>
              <a:t>e delivery modes (offline, monitoring &amp; evaluation and others) </a:t>
            </a:r>
          </a:p>
          <a:p>
            <a:r>
              <a:rPr lang="en-US" sz="1800" dirty="0" smtClean="0"/>
              <a:t>Planning the review process</a:t>
            </a:r>
          </a:p>
          <a:p>
            <a:pPr lvl="1">
              <a:buFont typeface="Wingdings" pitchFamily="2" charset="2"/>
              <a:buChar char="§"/>
            </a:pPr>
            <a:r>
              <a:rPr lang="en-US" sz="1800" dirty="0" smtClean="0"/>
              <a:t>Release within the group and ask for feedback (or to a group of key people?)</a:t>
            </a:r>
          </a:p>
          <a:p>
            <a:pPr lvl="1">
              <a:buFont typeface="Wingdings" pitchFamily="2" charset="2"/>
              <a:buChar char="§"/>
            </a:pPr>
            <a:r>
              <a:rPr lang="en-US" sz="1800" dirty="0" smtClean="0"/>
              <a:t>Due date for finalize review </a:t>
            </a:r>
          </a:p>
          <a:p>
            <a:r>
              <a:rPr lang="en-US" sz="1800" dirty="0" smtClean="0"/>
              <a:t>Public release</a:t>
            </a:r>
          </a:p>
          <a:p>
            <a:r>
              <a:rPr lang="en-US" sz="1800" dirty="0" smtClean="0"/>
              <a:t>Marketing</a:t>
            </a:r>
          </a:p>
          <a:p>
            <a:r>
              <a:rPr lang="en-US" sz="1800" dirty="0" smtClean="0"/>
              <a:t>Further steps – </a:t>
            </a:r>
            <a:r>
              <a:rPr lang="en-US" sz="1800" smtClean="0"/>
              <a:t>living document …</a:t>
            </a:r>
            <a:endParaRPr lang="en-US" sz="1800" dirty="0" smtClean="0"/>
          </a:p>
          <a:p>
            <a:endParaRPr lang="en-US" sz="1800" dirty="0"/>
          </a:p>
        </p:txBody>
      </p:sp>
      <p:sp>
        <p:nvSpPr>
          <p:cNvPr id="6" name="Shape 3"/>
          <p:cNvSpPr/>
          <p:nvPr/>
        </p:nvSpPr>
        <p:spPr>
          <a:xfrm>
            <a:off x="2130871" y="190714"/>
            <a:ext cx="4955729" cy="815608"/>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defTabSz="914400">
              <a:spcAft>
                <a:spcPts val="600"/>
              </a:spcAft>
              <a:defRPr>
                <a:solidFill>
                  <a:srgbClr val="000000"/>
                </a:solidFill>
              </a:defRPr>
            </a:pPr>
            <a:r>
              <a:rPr lang="en-US" sz="1500" dirty="0" smtClean="0">
                <a:solidFill>
                  <a:srgbClr val="FFFFFF"/>
                </a:solidFill>
                <a:latin typeface="Proxima Nova Regular"/>
                <a:ea typeface="Proxima Nova Regular"/>
                <a:cs typeface="Proxima Nova Regular"/>
                <a:sym typeface="Proxima Nova Regular"/>
              </a:rPr>
              <a:t>WGCapD-6 Annual Meeting 2017 - DLR Oberpfaffenhofen, Germany - 27</a:t>
            </a:r>
            <a:r>
              <a:rPr lang="en-US" sz="1500" baseline="30666" dirty="0" smtClean="0">
                <a:solidFill>
                  <a:srgbClr val="FFFFFF"/>
                </a:solidFill>
                <a:latin typeface="Proxima Nova Regular"/>
                <a:ea typeface="Proxima Nova Regular"/>
                <a:cs typeface="Proxima Nova Regular"/>
                <a:sym typeface="Proxima Nova Regular"/>
              </a:rPr>
              <a:t>th</a:t>
            </a:r>
            <a:r>
              <a:rPr lang="en-US" sz="1500" dirty="0" smtClean="0">
                <a:solidFill>
                  <a:srgbClr val="FFFFFF"/>
                </a:solidFill>
                <a:latin typeface="Proxima Nova Regular"/>
                <a:ea typeface="Proxima Nova Regular"/>
                <a:cs typeface="Proxima Nova Regular"/>
                <a:sym typeface="Proxima Nova Regular"/>
              </a:rPr>
              <a:t>-29</a:t>
            </a:r>
            <a:r>
              <a:rPr lang="en-US" sz="1500" baseline="30666" dirty="0" smtClean="0">
                <a:solidFill>
                  <a:srgbClr val="FFFFFF"/>
                </a:solidFill>
                <a:latin typeface="Proxima Nova Regular"/>
                <a:ea typeface="Proxima Nova Regular"/>
                <a:cs typeface="Proxima Nova Regular"/>
                <a:sym typeface="Proxima Nova Regular"/>
              </a:rPr>
              <a:t>th</a:t>
            </a:r>
            <a:r>
              <a:rPr lang="en-US" sz="1500" dirty="0" smtClean="0">
                <a:solidFill>
                  <a:srgbClr val="FFFFFF"/>
                </a:solidFill>
                <a:latin typeface="Proxima Nova Regular"/>
                <a:ea typeface="Proxima Nova Regular"/>
                <a:cs typeface="Proxima Nova Regular"/>
                <a:sym typeface="Proxima Nova Regular"/>
              </a:rPr>
              <a:t> March 2017</a:t>
            </a:r>
          </a:p>
          <a:p>
            <a:pPr lvl="0" algn="ctr" defTabSz="914400">
              <a:spcAft>
                <a:spcPts val="600"/>
              </a:spcAft>
              <a:defRPr>
                <a:solidFill>
                  <a:srgbClr val="000000"/>
                </a:solidFill>
              </a:defRPr>
            </a:pPr>
            <a:r>
              <a:rPr lang="en-US" b="1" dirty="0" smtClean="0">
                <a:solidFill>
                  <a:srgbClr val="FFFFFF"/>
                </a:solidFill>
                <a:latin typeface="Proxima Nova Regular"/>
                <a:ea typeface="Proxima Nova Regular"/>
                <a:cs typeface="Proxima Nova Regular"/>
                <a:sym typeface="Proxima Nova Regular"/>
              </a:rPr>
              <a:t>Action Development</a:t>
            </a:r>
            <a:endParaRPr lang="en-US" sz="1600" b="1" dirty="0" smtClean="0">
              <a:solidFill>
                <a:srgbClr val="FFFFFF"/>
              </a:solidFill>
              <a:latin typeface="Proxima Nova Regular"/>
              <a:ea typeface="Proxima Nova Regular"/>
              <a:cs typeface="Proxima Nova Regular"/>
              <a:sym typeface="Proxima Nova Regular"/>
            </a:endParaRPr>
          </a:p>
        </p:txBody>
      </p:sp>
    </p:spTree>
    <p:extLst>
      <p:ext uri="{BB962C8B-B14F-4D97-AF65-F5344CB8AC3E}">
        <p14:creationId xmlns:p14="http://schemas.microsoft.com/office/powerpoint/2010/main" xmlns="" val="1974323787"/>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sz="quarter" idx="10"/>
          </p:nvPr>
        </p:nvSpPr>
        <p:spPr>
          <a:xfrm>
            <a:off x="457200" y="1600200"/>
            <a:ext cx="8153400" cy="5257800"/>
          </a:xfrm>
        </p:spPr>
        <p:txBody>
          <a:bodyPr/>
          <a:lstStyle/>
          <a:p>
            <a:pPr>
              <a:buNone/>
            </a:pPr>
            <a:r>
              <a:rPr lang="en-US" sz="1800" b="1" dirty="0" err="1" smtClean="0"/>
              <a:t>Stepehn</a:t>
            </a:r>
            <a:r>
              <a:rPr lang="en-US" sz="1800" b="1" dirty="0" smtClean="0"/>
              <a:t> </a:t>
            </a:r>
            <a:r>
              <a:rPr lang="en-US" sz="1800" b="1" dirty="0" err="1" smtClean="0"/>
              <a:t>Bojinski</a:t>
            </a:r>
            <a:r>
              <a:rPr lang="en-US" sz="1800" b="1" dirty="0" smtClean="0"/>
              <a:t> (WMO Space </a:t>
            </a:r>
            <a:r>
              <a:rPr lang="en-US" sz="1800" b="1" dirty="0" err="1" smtClean="0"/>
              <a:t>Programme</a:t>
            </a:r>
            <a:r>
              <a:rPr lang="en-US" sz="1800" b="1" dirty="0" smtClean="0"/>
              <a:t>)</a:t>
            </a:r>
          </a:p>
          <a:p>
            <a:r>
              <a:rPr lang="en-US" sz="1800" dirty="0" smtClean="0"/>
              <a:t>Satellite </a:t>
            </a:r>
            <a:r>
              <a:rPr lang="en-US" sz="1800" dirty="0" smtClean="0"/>
              <a:t>Skills and </a:t>
            </a:r>
            <a:r>
              <a:rPr lang="en-US" sz="1800" dirty="0" smtClean="0"/>
              <a:t>Knowledge</a:t>
            </a:r>
          </a:p>
          <a:p>
            <a:r>
              <a:rPr lang="en-US" sz="1800" dirty="0" smtClean="0"/>
              <a:t>Training </a:t>
            </a:r>
            <a:r>
              <a:rPr lang="en-US" sz="1800" dirty="0" smtClean="0"/>
              <a:t>Development Plan (Template</a:t>
            </a:r>
            <a:r>
              <a:rPr lang="en-US" sz="1800" dirty="0" smtClean="0"/>
              <a:t>)</a:t>
            </a:r>
            <a:endParaRPr lang="en-US" sz="1800" dirty="0" smtClean="0"/>
          </a:p>
          <a:p>
            <a:pPr>
              <a:buNone/>
            </a:pPr>
            <a:endParaRPr lang="en-US" sz="1800" b="1" dirty="0" smtClean="0"/>
          </a:p>
          <a:p>
            <a:pPr>
              <a:buNone/>
            </a:pPr>
            <a:r>
              <a:rPr lang="en-US" sz="1800" b="1" dirty="0" err="1" smtClean="0"/>
              <a:t>VLab</a:t>
            </a:r>
            <a:r>
              <a:rPr lang="en-US" sz="1800" b="1" dirty="0" smtClean="0"/>
              <a:t> webinar – best practices</a:t>
            </a:r>
          </a:p>
          <a:p>
            <a:pPr>
              <a:buNone/>
            </a:pPr>
            <a:endParaRPr lang="en-US" sz="1800" b="1" dirty="0" smtClean="0"/>
          </a:p>
          <a:p>
            <a:pPr>
              <a:buNone/>
            </a:pPr>
            <a:r>
              <a:rPr lang="en-US" sz="1800" b="1" dirty="0" smtClean="0"/>
              <a:t>Remote </a:t>
            </a:r>
            <a:r>
              <a:rPr lang="en-US" sz="1800" b="1" dirty="0" smtClean="0"/>
              <a:t>Sensing Training: Methods &amp; Best Practices</a:t>
            </a:r>
            <a:r>
              <a:rPr lang="en-US" sz="1800" dirty="0" smtClean="0"/>
              <a:t>. NASA’s Applied Remote Sensing Training Program (ARSET). </a:t>
            </a:r>
            <a:r>
              <a:rPr lang="en-US" sz="1800" dirty="0" smtClean="0"/>
              <a:t>2016</a:t>
            </a:r>
          </a:p>
          <a:p>
            <a:pPr>
              <a:buNone/>
            </a:pPr>
            <a:r>
              <a:rPr lang="en-US" sz="1800" b="1" dirty="0" smtClean="0"/>
              <a:t>Evaluation Reports</a:t>
            </a:r>
          </a:p>
          <a:p>
            <a:r>
              <a:rPr lang="en-US" sz="1800" dirty="0" smtClean="0"/>
              <a:t>International </a:t>
            </a:r>
            <a:r>
              <a:rPr lang="en-US" sz="1800" dirty="0" smtClean="0"/>
              <a:t>e-learning course on Introduction to Remote Sensing Technology </a:t>
            </a:r>
            <a:r>
              <a:rPr lang="en-US" sz="1800" dirty="0" smtClean="0"/>
              <a:t>– 2013 </a:t>
            </a:r>
          </a:p>
          <a:p>
            <a:r>
              <a:rPr lang="en-US" sz="1800" dirty="0" smtClean="0"/>
              <a:t>Webinar </a:t>
            </a:r>
            <a:r>
              <a:rPr lang="en-US" sz="1800" dirty="0" smtClean="0"/>
              <a:t>Series - Remote Sensing Technology for Disaster Management Webinars on Disasters</a:t>
            </a:r>
          </a:p>
          <a:p>
            <a:pPr>
              <a:buNone/>
            </a:pPr>
            <a:r>
              <a:rPr lang="en-US" sz="1800" b="1" dirty="0" smtClean="0"/>
              <a:t>Penn </a:t>
            </a:r>
            <a:r>
              <a:rPr lang="en-US" sz="1800" b="1" dirty="0" smtClean="0"/>
              <a:t>State World Campus </a:t>
            </a:r>
            <a:r>
              <a:rPr lang="en-US" sz="1800" dirty="0" smtClean="0"/>
              <a:t>- </a:t>
            </a:r>
            <a:r>
              <a:rPr lang="en-US" sz="1800" dirty="0" smtClean="0"/>
              <a:t>Faculty </a:t>
            </a:r>
            <a:r>
              <a:rPr lang="en-US" sz="1800" dirty="0" smtClean="0"/>
              <a:t>Development Courses</a:t>
            </a:r>
          </a:p>
          <a:p>
            <a:pPr>
              <a:buNone/>
            </a:pPr>
            <a:r>
              <a:rPr lang="en-US" sz="1800" b="1" dirty="0" smtClean="0"/>
              <a:t>Research</a:t>
            </a:r>
            <a:r>
              <a:rPr lang="en-US" sz="1800" dirty="0" smtClean="0"/>
              <a:t> - TTool </a:t>
            </a:r>
            <a:r>
              <a:rPr lang="en-US" sz="1800" dirty="0" smtClean="0"/>
              <a:t>Model: ADDIE + Bloom´s Taxonomy + Competencies</a:t>
            </a:r>
          </a:p>
        </p:txBody>
      </p:sp>
      <p:sp>
        <p:nvSpPr>
          <p:cNvPr id="4" name="Shape 3"/>
          <p:cNvSpPr/>
          <p:nvPr/>
        </p:nvSpPr>
        <p:spPr>
          <a:xfrm>
            <a:off x="2130871" y="190714"/>
            <a:ext cx="4955729" cy="84638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defTabSz="914400">
              <a:spcAft>
                <a:spcPts val="600"/>
              </a:spcAft>
              <a:defRPr>
                <a:solidFill>
                  <a:srgbClr val="000000"/>
                </a:solidFill>
              </a:defRPr>
            </a:pPr>
            <a:r>
              <a:rPr lang="en-US" sz="1500" dirty="0" smtClean="0">
                <a:solidFill>
                  <a:srgbClr val="FFFFFF"/>
                </a:solidFill>
                <a:latin typeface="Proxima Nova Regular"/>
                <a:ea typeface="Proxima Nova Regular"/>
                <a:cs typeface="Proxima Nova Regular"/>
                <a:sym typeface="Proxima Nova Regular"/>
              </a:rPr>
              <a:t>WGCapD-6 Annual Meeting 2017 - DLR Oberpfaffenhofen, Germany - 27</a:t>
            </a:r>
            <a:r>
              <a:rPr lang="en-US" sz="1500" baseline="30666" dirty="0" smtClean="0">
                <a:solidFill>
                  <a:srgbClr val="FFFFFF"/>
                </a:solidFill>
                <a:latin typeface="Proxima Nova Regular"/>
                <a:ea typeface="Proxima Nova Regular"/>
                <a:cs typeface="Proxima Nova Regular"/>
                <a:sym typeface="Proxima Nova Regular"/>
              </a:rPr>
              <a:t>th</a:t>
            </a:r>
            <a:r>
              <a:rPr lang="en-US" sz="1500" dirty="0" smtClean="0">
                <a:solidFill>
                  <a:srgbClr val="FFFFFF"/>
                </a:solidFill>
                <a:latin typeface="Proxima Nova Regular"/>
                <a:ea typeface="Proxima Nova Regular"/>
                <a:cs typeface="Proxima Nova Regular"/>
                <a:sym typeface="Proxima Nova Regular"/>
              </a:rPr>
              <a:t>-29</a:t>
            </a:r>
            <a:r>
              <a:rPr lang="en-US" sz="1500" baseline="30666" dirty="0" smtClean="0">
                <a:solidFill>
                  <a:srgbClr val="FFFFFF"/>
                </a:solidFill>
                <a:latin typeface="Proxima Nova Regular"/>
                <a:ea typeface="Proxima Nova Regular"/>
                <a:cs typeface="Proxima Nova Regular"/>
                <a:sym typeface="Proxima Nova Regular"/>
              </a:rPr>
              <a:t>th</a:t>
            </a:r>
            <a:r>
              <a:rPr lang="en-US" sz="1500" dirty="0" smtClean="0">
                <a:solidFill>
                  <a:srgbClr val="FFFFFF"/>
                </a:solidFill>
                <a:latin typeface="Proxima Nova Regular"/>
                <a:ea typeface="Proxima Nova Regular"/>
                <a:cs typeface="Proxima Nova Regular"/>
                <a:sym typeface="Proxima Nova Regular"/>
              </a:rPr>
              <a:t> March 2017</a:t>
            </a:r>
          </a:p>
          <a:p>
            <a:pPr algn="ctr"/>
            <a:r>
              <a:rPr lang="en-US" sz="2000" b="1" dirty="0" smtClean="0">
                <a:solidFill>
                  <a:srgbClr val="FFFFFF"/>
                </a:solidFill>
                <a:latin typeface="Proxima Nova Regular"/>
                <a:ea typeface="Proxima Nova Regular"/>
                <a:cs typeface="Proxima Nova Regular"/>
                <a:sym typeface="Proxima Nova Regular"/>
              </a:rPr>
              <a:t>Literature Review</a:t>
            </a:r>
            <a:endParaRPr lang="en-US" sz="2000" b="1" dirty="0" smtClean="0">
              <a:solidFill>
                <a:srgbClr val="FFFFFF"/>
              </a:solidFill>
              <a:latin typeface="Proxima Nova Regular"/>
              <a:ea typeface="Proxima Nova Regular"/>
              <a:cs typeface="Proxima Nova Regular"/>
              <a:sym typeface="Proxima Nova Regular"/>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sz="quarter" idx="10"/>
          </p:nvPr>
        </p:nvSpPr>
        <p:spPr>
          <a:xfrm>
            <a:off x="457200" y="1600200"/>
            <a:ext cx="8153400" cy="5029200"/>
          </a:xfrm>
        </p:spPr>
        <p:txBody>
          <a:bodyPr/>
          <a:lstStyle/>
          <a:p>
            <a:pPr>
              <a:buNone/>
            </a:pPr>
            <a:r>
              <a:rPr lang="en-US" b="1" dirty="0" smtClean="0"/>
              <a:t>Instructional </a:t>
            </a:r>
            <a:r>
              <a:rPr lang="en-US" b="1" dirty="0" smtClean="0"/>
              <a:t>design</a:t>
            </a:r>
            <a:r>
              <a:rPr lang="en-US" dirty="0" smtClean="0"/>
              <a:t> </a:t>
            </a:r>
            <a:r>
              <a:rPr lang="en-US" dirty="0" smtClean="0"/>
              <a:t>or </a:t>
            </a:r>
            <a:r>
              <a:rPr lang="en-US" b="1" dirty="0" smtClean="0"/>
              <a:t>instructional systems design</a:t>
            </a:r>
            <a:r>
              <a:rPr lang="en-US" dirty="0" smtClean="0"/>
              <a:t> (</a:t>
            </a:r>
            <a:r>
              <a:rPr lang="en-US" b="1" dirty="0" smtClean="0"/>
              <a:t>ISD</a:t>
            </a:r>
            <a:r>
              <a:rPr lang="en-US" dirty="0" smtClean="0"/>
              <a:t>)</a:t>
            </a:r>
          </a:p>
          <a:p>
            <a:r>
              <a:rPr lang="en-US" sz="1800" dirty="0" smtClean="0"/>
              <a:t>Practice </a:t>
            </a:r>
            <a:r>
              <a:rPr lang="en-US" sz="1800" dirty="0" smtClean="0"/>
              <a:t>of creating "instructional experiences which make the acquisition of knowledge and skill more efficient, effective, and appealing</a:t>
            </a:r>
            <a:r>
              <a:rPr lang="en-US" sz="1800" dirty="0" smtClean="0"/>
              <a:t>."</a:t>
            </a:r>
            <a:r>
              <a:rPr lang="en-US" sz="1800" baseline="30000" dirty="0" smtClean="0">
                <a:hlinkClick r:id="rId2"/>
              </a:rPr>
              <a:t>[</a:t>
            </a:r>
            <a:endParaRPr lang="en-US" sz="1800" baseline="30000" dirty="0" smtClean="0"/>
          </a:p>
          <a:p>
            <a:endParaRPr lang="en-US" sz="1800" dirty="0" smtClean="0"/>
          </a:p>
          <a:p>
            <a:r>
              <a:rPr lang="en-US" sz="1800" dirty="0" smtClean="0"/>
              <a:t>Determining </a:t>
            </a:r>
            <a:r>
              <a:rPr lang="en-US" sz="1800" dirty="0" smtClean="0"/>
              <a:t>the state and needs of the learner, defining the end goal of instruction, and creating some "intervention" to assist in the transition. The outcome of this instruction may be directly observable and scientifically measured or completely hidden and assumed</a:t>
            </a:r>
            <a:r>
              <a:rPr lang="en-US" sz="1800" dirty="0" smtClean="0"/>
              <a:t>.</a:t>
            </a:r>
            <a:endParaRPr lang="en-US" sz="1800" baseline="30000" dirty="0" smtClean="0"/>
          </a:p>
          <a:p>
            <a:endParaRPr lang="en-US" sz="1800" dirty="0" smtClean="0"/>
          </a:p>
          <a:p>
            <a:r>
              <a:rPr lang="en-US" sz="1800" dirty="0" smtClean="0"/>
              <a:t>There </a:t>
            </a:r>
            <a:r>
              <a:rPr lang="en-US" sz="1800" dirty="0" smtClean="0"/>
              <a:t>are many instructional design models but many are based on the </a:t>
            </a:r>
            <a:r>
              <a:rPr lang="en-US" sz="1800" b="1" dirty="0" smtClean="0"/>
              <a:t>ADDIE model </a:t>
            </a:r>
            <a:r>
              <a:rPr lang="en-US" sz="1800" dirty="0" smtClean="0"/>
              <a:t>with the five phases: </a:t>
            </a:r>
            <a:endParaRPr lang="en-US" sz="1800" dirty="0" smtClean="0"/>
          </a:p>
          <a:p>
            <a:pPr lvl="1">
              <a:buFont typeface="Wingdings" pitchFamily="2" charset="2"/>
              <a:buChar char="§"/>
            </a:pPr>
            <a:r>
              <a:rPr lang="en-US" sz="1600" dirty="0" smtClean="0"/>
              <a:t>Analysis</a:t>
            </a:r>
          </a:p>
          <a:p>
            <a:pPr lvl="1">
              <a:buFont typeface="Wingdings" pitchFamily="2" charset="2"/>
              <a:buChar char="§"/>
            </a:pPr>
            <a:r>
              <a:rPr lang="en-US" sz="1600" dirty="0" smtClean="0"/>
              <a:t>Design</a:t>
            </a:r>
          </a:p>
          <a:p>
            <a:pPr lvl="1">
              <a:buFont typeface="Wingdings" pitchFamily="2" charset="2"/>
              <a:buChar char="§"/>
            </a:pPr>
            <a:r>
              <a:rPr lang="en-US" sz="1600" dirty="0" smtClean="0"/>
              <a:t>Development</a:t>
            </a:r>
          </a:p>
          <a:p>
            <a:pPr lvl="1">
              <a:buFont typeface="Wingdings" pitchFamily="2" charset="2"/>
              <a:buChar char="§"/>
            </a:pPr>
            <a:r>
              <a:rPr lang="en-US" sz="1600" dirty="0" smtClean="0"/>
              <a:t>Implementation</a:t>
            </a:r>
          </a:p>
          <a:p>
            <a:pPr lvl="1">
              <a:buFont typeface="Wingdings" pitchFamily="2" charset="2"/>
              <a:buChar char="§"/>
            </a:pPr>
            <a:r>
              <a:rPr lang="en-US" sz="1600" dirty="0" smtClean="0"/>
              <a:t>Evaluation</a:t>
            </a:r>
            <a:endParaRPr lang="en-US" sz="1400" dirty="0" smtClean="0"/>
          </a:p>
          <a:p>
            <a:pPr lvl="1"/>
            <a:endParaRPr lang="pt-BR" dirty="0"/>
          </a:p>
        </p:txBody>
      </p:sp>
      <p:sp>
        <p:nvSpPr>
          <p:cNvPr id="4" name="Shape 3"/>
          <p:cNvSpPr/>
          <p:nvPr/>
        </p:nvSpPr>
        <p:spPr>
          <a:xfrm>
            <a:off x="2130871" y="190714"/>
            <a:ext cx="4955729" cy="84638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defTabSz="914400">
              <a:spcAft>
                <a:spcPts val="600"/>
              </a:spcAft>
              <a:defRPr>
                <a:solidFill>
                  <a:srgbClr val="000000"/>
                </a:solidFill>
              </a:defRPr>
            </a:pPr>
            <a:r>
              <a:rPr lang="en-US" sz="1500" dirty="0" smtClean="0">
                <a:solidFill>
                  <a:srgbClr val="FFFFFF"/>
                </a:solidFill>
                <a:latin typeface="Proxima Nova Regular"/>
                <a:ea typeface="Proxima Nova Regular"/>
                <a:cs typeface="Proxima Nova Regular"/>
                <a:sym typeface="Proxima Nova Regular"/>
              </a:rPr>
              <a:t>WGCapD-6 Annual Meeting 2017 - DLR Oberpfaffenhofen, Germany - 27</a:t>
            </a:r>
            <a:r>
              <a:rPr lang="en-US" sz="1500" baseline="30666" dirty="0" smtClean="0">
                <a:solidFill>
                  <a:srgbClr val="FFFFFF"/>
                </a:solidFill>
                <a:latin typeface="Proxima Nova Regular"/>
                <a:ea typeface="Proxima Nova Regular"/>
                <a:cs typeface="Proxima Nova Regular"/>
                <a:sym typeface="Proxima Nova Regular"/>
              </a:rPr>
              <a:t>th</a:t>
            </a:r>
            <a:r>
              <a:rPr lang="en-US" sz="1500" dirty="0" smtClean="0">
                <a:solidFill>
                  <a:srgbClr val="FFFFFF"/>
                </a:solidFill>
                <a:latin typeface="Proxima Nova Regular"/>
                <a:ea typeface="Proxima Nova Regular"/>
                <a:cs typeface="Proxima Nova Regular"/>
                <a:sym typeface="Proxima Nova Regular"/>
              </a:rPr>
              <a:t>-29</a:t>
            </a:r>
            <a:r>
              <a:rPr lang="en-US" sz="1500" baseline="30666" dirty="0" smtClean="0">
                <a:solidFill>
                  <a:srgbClr val="FFFFFF"/>
                </a:solidFill>
                <a:latin typeface="Proxima Nova Regular"/>
                <a:ea typeface="Proxima Nova Regular"/>
                <a:cs typeface="Proxima Nova Regular"/>
                <a:sym typeface="Proxima Nova Regular"/>
              </a:rPr>
              <a:t>th</a:t>
            </a:r>
            <a:r>
              <a:rPr lang="en-US" sz="1500" dirty="0" smtClean="0">
                <a:solidFill>
                  <a:srgbClr val="FFFFFF"/>
                </a:solidFill>
                <a:latin typeface="Proxima Nova Regular"/>
                <a:ea typeface="Proxima Nova Regular"/>
                <a:cs typeface="Proxima Nova Regular"/>
                <a:sym typeface="Proxima Nova Regular"/>
              </a:rPr>
              <a:t> March 2017</a:t>
            </a:r>
          </a:p>
          <a:p>
            <a:pPr algn="ctr"/>
            <a:r>
              <a:rPr lang="en-US" sz="2000" b="1" dirty="0" smtClean="0">
                <a:solidFill>
                  <a:srgbClr val="FFFFFF"/>
                </a:solidFill>
                <a:latin typeface="Proxima Nova Regular"/>
                <a:ea typeface="Proxima Nova Regular"/>
                <a:cs typeface="Proxima Nova Regular"/>
                <a:sym typeface="Proxima Nova Regular"/>
              </a:rPr>
              <a:t>Document Improvement</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sz="quarter" idx="10"/>
          </p:nvPr>
        </p:nvSpPr>
        <p:spPr>
          <a:xfrm>
            <a:off x="457200" y="1600200"/>
            <a:ext cx="8153400" cy="5029200"/>
          </a:xfrm>
        </p:spPr>
        <p:txBody>
          <a:bodyPr/>
          <a:lstStyle/>
          <a:p>
            <a:pPr>
              <a:buNone/>
            </a:pPr>
            <a:r>
              <a:rPr lang="en-US" sz="1600" b="1" dirty="0" smtClean="0"/>
              <a:t>ANALYSIS - more general</a:t>
            </a:r>
          </a:p>
          <a:p>
            <a:pPr>
              <a:buNone/>
            </a:pPr>
            <a:r>
              <a:rPr lang="en-US" b="1" dirty="0" smtClean="0"/>
              <a:t>•	</a:t>
            </a:r>
            <a:r>
              <a:rPr lang="en-US" sz="1600" dirty="0" smtClean="0"/>
              <a:t>Context</a:t>
            </a:r>
          </a:p>
          <a:p>
            <a:pPr>
              <a:buNone/>
            </a:pPr>
            <a:r>
              <a:rPr lang="en-US" sz="1600" dirty="0" smtClean="0"/>
              <a:t>•	</a:t>
            </a:r>
            <a:r>
              <a:rPr lang="en-US" sz="1600" dirty="0" smtClean="0"/>
              <a:t>Needs assessment</a:t>
            </a:r>
          </a:p>
          <a:p>
            <a:pPr>
              <a:buNone/>
            </a:pPr>
            <a:r>
              <a:rPr lang="en-US" sz="1600" dirty="0" smtClean="0"/>
              <a:t>•	Constrains and risks</a:t>
            </a:r>
          </a:p>
          <a:p>
            <a:pPr>
              <a:buNone/>
            </a:pPr>
            <a:r>
              <a:rPr lang="en-US" sz="1600" b="1" dirty="0" smtClean="0"/>
              <a:t>After Analysis  Learning </a:t>
            </a:r>
            <a:r>
              <a:rPr lang="en-US" sz="1600" b="1" dirty="0" smtClean="0"/>
              <a:t>Solutions </a:t>
            </a:r>
            <a:r>
              <a:rPr lang="en-US" sz="1600" b="1" dirty="0" smtClean="0">
                <a:sym typeface="Wingdings" pitchFamily="2" charset="2"/>
              </a:rPr>
              <a:t> </a:t>
            </a:r>
            <a:r>
              <a:rPr lang="en-US" sz="1600" b="1" dirty="0" smtClean="0"/>
              <a:t>DESIGN </a:t>
            </a:r>
          </a:p>
          <a:p>
            <a:r>
              <a:rPr lang="en-US" sz="1600" dirty="0" smtClean="0"/>
              <a:t>Define </a:t>
            </a:r>
            <a:r>
              <a:rPr lang="en-US" sz="1600" dirty="0" smtClean="0"/>
              <a:t>model </a:t>
            </a:r>
          </a:p>
          <a:p>
            <a:pPr>
              <a:buNone/>
            </a:pPr>
            <a:r>
              <a:rPr lang="en-US" sz="1600" dirty="0" smtClean="0"/>
              <a:t>•	Short/Long Course</a:t>
            </a:r>
          </a:p>
          <a:p>
            <a:pPr>
              <a:buNone/>
            </a:pPr>
            <a:r>
              <a:rPr lang="en-US" sz="1600" dirty="0" smtClean="0"/>
              <a:t>•	Delivery mode (online, onsite)</a:t>
            </a:r>
          </a:p>
          <a:p>
            <a:pPr>
              <a:buNone/>
            </a:pPr>
            <a:r>
              <a:rPr lang="en-US" sz="1600" dirty="0" smtClean="0"/>
              <a:t>•	Practical (Hands-on)/</a:t>
            </a:r>
            <a:r>
              <a:rPr lang="en-US" sz="1600" dirty="0" smtClean="0"/>
              <a:t>Theoretical</a:t>
            </a:r>
          </a:p>
          <a:p>
            <a:r>
              <a:rPr lang="en-US" sz="1600" dirty="0" smtClean="0"/>
              <a:t>Planning</a:t>
            </a:r>
            <a:endParaRPr lang="en-US" sz="1600" dirty="0" smtClean="0"/>
          </a:p>
          <a:p>
            <a:pPr>
              <a:buNone/>
            </a:pPr>
            <a:r>
              <a:rPr lang="en-US" sz="1600" dirty="0" smtClean="0"/>
              <a:t>•	Milestones</a:t>
            </a:r>
          </a:p>
          <a:p>
            <a:pPr>
              <a:buNone/>
            </a:pPr>
            <a:r>
              <a:rPr lang="en-US" sz="1600" dirty="0" smtClean="0"/>
              <a:t>•	</a:t>
            </a:r>
            <a:r>
              <a:rPr lang="en-US" sz="1600" dirty="0" smtClean="0"/>
              <a:t>Deliverables</a:t>
            </a:r>
          </a:p>
          <a:p>
            <a:r>
              <a:rPr lang="en-US" sz="1600" dirty="0" smtClean="0"/>
              <a:t>Competencies</a:t>
            </a:r>
          </a:p>
          <a:p>
            <a:r>
              <a:rPr lang="en-US" sz="1600" dirty="0" smtClean="0"/>
              <a:t>Expected Outcomes</a:t>
            </a:r>
          </a:p>
          <a:p>
            <a:r>
              <a:rPr lang="en-US" sz="1600" dirty="0" smtClean="0"/>
              <a:t>Assessment design</a:t>
            </a:r>
            <a:endParaRPr lang="en-US" sz="1600" dirty="0" smtClean="0"/>
          </a:p>
        </p:txBody>
      </p:sp>
      <p:sp>
        <p:nvSpPr>
          <p:cNvPr id="4" name="Shape 3"/>
          <p:cNvSpPr/>
          <p:nvPr/>
        </p:nvSpPr>
        <p:spPr>
          <a:xfrm>
            <a:off x="2130871" y="190714"/>
            <a:ext cx="4955729" cy="84638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defTabSz="914400">
              <a:spcAft>
                <a:spcPts val="600"/>
              </a:spcAft>
              <a:defRPr>
                <a:solidFill>
                  <a:srgbClr val="000000"/>
                </a:solidFill>
              </a:defRPr>
            </a:pPr>
            <a:r>
              <a:rPr lang="en-US" sz="1500" dirty="0" smtClean="0">
                <a:solidFill>
                  <a:srgbClr val="FFFFFF"/>
                </a:solidFill>
                <a:latin typeface="Proxima Nova Regular"/>
                <a:ea typeface="Proxima Nova Regular"/>
                <a:cs typeface="Proxima Nova Regular"/>
                <a:sym typeface="Proxima Nova Regular"/>
              </a:rPr>
              <a:t>WGCapD-6 Annual Meeting 2017 - DLR Oberpfaffenhofen, Germany - 27</a:t>
            </a:r>
            <a:r>
              <a:rPr lang="en-US" sz="1500" baseline="30666" dirty="0" smtClean="0">
                <a:solidFill>
                  <a:srgbClr val="FFFFFF"/>
                </a:solidFill>
                <a:latin typeface="Proxima Nova Regular"/>
                <a:ea typeface="Proxima Nova Regular"/>
                <a:cs typeface="Proxima Nova Regular"/>
                <a:sym typeface="Proxima Nova Regular"/>
              </a:rPr>
              <a:t>th</a:t>
            </a:r>
            <a:r>
              <a:rPr lang="en-US" sz="1500" dirty="0" smtClean="0">
                <a:solidFill>
                  <a:srgbClr val="FFFFFF"/>
                </a:solidFill>
                <a:latin typeface="Proxima Nova Regular"/>
                <a:ea typeface="Proxima Nova Regular"/>
                <a:cs typeface="Proxima Nova Regular"/>
                <a:sym typeface="Proxima Nova Regular"/>
              </a:rPr>
              <a:t>-29</a:t>
            </a:r>
            <a:r>
              <a:rPr lang="en-US" sz="1500" baseline="30666" dirty="0" smtClean="0">
                <a:solidFill>
                  <a:srgbClr val="FFFFFF"/>
                </a:solidFill>
                <a:latin typeface="Proxima Nova Regular"/>
                <a:ea typeface="Proxima Nova Regular"/>
                <a:cs typeface="Proxima Nova Regular"/>
                <a:sym typeface="Proxima Nova Regular"/>
              </a:rPr>
              <a:t>th</a:t>
            </a:r>
            <a:r>
              <a:rPr lang="en-US" sz="1500" dirty="0" smtClean="0">
                <a:solidFill>
                  <a:srgbClr val="FFFFFF"/>
                </a:solidFill>
                <a:latin typeface="Proxima Nova Regular"/>
                <a:ea typeface="Proxima Nova Regular"/>
                <a:cs typeface="Proxima Nova Regular"/>
                <a:sym typeface="Proxima Nova Regular"/>
              </a:rPr>
              <a:t> March 2017</a:t>
            </a:r>
          </a:p>
          <a:p>
            <a:pPr algn="ctr"/>
            <a:r>
              <a:rPr lang="en-US" sz="2000" b="1" dirty="0" smtClean="0">
                <a:solidFill>
                  <a:srgbClr val="FFFFFF"/>
                </a:solidFill>
                <a:latin typeface="Proxima Nova Regular"/>
                <a:ea typeface="Proxima Nova Regular"/>
                <a:cs typeface="Proxima Nova Regular"/>
                <a:sym typeface="Proxima Nova Regular"/>
              </a:rPr>
              <a:t>Document Improvement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sz="quarter" idx="10"/>
          </p:nvPr>
        </p:nvSpPr>
        <p:spPr>
          <a:xfrm>
            <a:off x="457200" y="1600200"/>
            <a:ext cx="8153400" cy="5029200"/>
          </a:xfrm>
        </p:spPr>
        <p:txBody>
          <a:bodyPr/>
          <a:lstStyle/>
          <a:p>
            <a:pPr>
              <a:buNone/>
            </a:pPr>
            <a:r>
              <a:rPr lang="en-US" sz="1600" b="1" dirty="0" smtClean="0"/>
              <a:t>DEVELOPMENT</a:t>
            </a:r>
            <a:endParaRPr lang="en-US" sz="1600" b="1" dirty="0" smtClean="0"/>
          </a:p>
          <a:p>
            <a:pPr>
              <a:buNone/>
            </a:pPr>
            <a:endParaRPr lang="en-US" sz="1600" dirty="0" smtClean="0"/>
          </a:p>
          <a:p>
            <a:pPr>
              <a:buNone/>
            </a:pPr>
            <a:r>
              <a:rPr lang="en-US" sz="1600" b="1" dirty="0" smtClean="0"/>
              <a:t>IMPLEMENTATION</a:t>
            </a:r>
          </a:p>
          <a:p>
            <a:pPr>
              <a:buNone/>
            </a:pPr>
            <a:endParaRPr lang="en-US" sz="1600" dirty="0" smtClean="0"/>
          </a:p>
          <a:p>
            <a:pPr>
              <a:buNone/>
            </a:pPr>
            <a:r>
              <a:rPr lang="en-US" sz="1600" b="1" dirty="0" smtClean="0"/>
              <a:t>EVALUATION</a:t>
            </a:r>
          </a:p>
          <a:p>
            <a:pPr lvl="1">
              <a:buNone/>
            </a:pPr>
            <a:r>
              <a:rPr lang="en-US" b="1" dirty="0" smtClean="0"/>
              <a:t>•	</a:t>
            </a:r>
            <a:r>
              <a:rPr lang="en-US" sz="1600" dirty="0" smtClean="0"/>
              <a:t>Course evaluation (from students perspective, instructors, organizers)</a:t>
            </a:r>
          </a:p>
          <a:p>
            <a:pPr lvl="1">
              <a:buNone/>
            </a:pPr>
            <a:r>
              <a:rPr lang="en-US" sz="1600" dirty="0" smtClean="0"/>
              <a:t>•	Impact assessment</a:t>
            </a:r>
          </a:p>
          <a:p>
            <a:pPr lvl="1"/>
            <a:endParaRPr lang="pt-BR" dirty="0"/>
          </a:p>
        </p:txBody>
      </p:sp>
      <p:sp>
        <p:nvSpPr>
          <p:cNvPr id="4" name="Shape 3"/>
          <p:cNvSpPr/>
          <p:nvPr/>
        </p:nvSpPr>
        <p:spPr>
          <a:xfrm>
            <a:off x="2130871" y="190714"/>
            <a:ext cx="4955729" cy="84638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defTabSz="914400">
              <a:spcAft>
                <a:spcPts val="600"/>
              </a:spcAft>
              <a:defRPr>
                <a:solidFill>
                  <a:srgbClr val="000000"/>
                </a:solidFill>
              </a:defRPr>
            </a:pPr>
            <a:r>
              <a:rPr lang="en-US" sz="1500" dirty="0" smtClean="0">
                <a:solidFill>
                  <a:srgbClr val="FFFFFF"/>
                </a:solidFill>
                <a:latin typeface="Proxima Nova Regular"/>
                <a:ea typeface="Proxima Nova Regular"/>
                <a:cs typeface="Proxima Nova Regular"/>
                <a:sym typeface="Proxima Nova Regular"/>
              </a:rPr>
              <a:t>WGCapD-6 Annual Meeting 2017 - DLR Oberpfaffenhofen, Germany - 27</a:t>
            </a:r>
            <a:r>
              <a:rPr lang="en-US" sz="1500" baseline="30666" dirty="0" smtClean="0">
                <a:solidFill>
                  <a:srgbClr val="FFFFFF"/>
                </a:solidFill>
                <a:latin typeface="Proxima Nova Regular"/>
                <a:ea typeface="Proxima Nova Regular"/>
                <a:cs typeface="Proxima Nova Regular"/>
                <a:sym typeface="Proxima Nova Regular"/>
              </a:rPr>
              <a:t>th</a:t>
            </a:r>
            <a:r>
              <a:rPr lang="en-US" sz="1500" dirty="0" smtClean="0">
                <a:solidFill>
                  <a:srgbClr val="FFFFFF"/>
                </a:solidFill>
                <a:latin typeface="Proxima Nova Regular"/>
                <a:ea typeface="Proxima Nova Regular"/>
                <a:cs typeface="Proxima Nova Regular"/>
                <a:sym typeface="Proxima Nova Regular"/>
              </a:rPr>
              <a:t>-29</a:t>
            </a:r>
            <a:r>
              <a:rPr lang="en-US" sz="1500" baseline="30666" dirty="0" smtClean="0">
                <a:solidFill>
                  <a:srgbClr val="FFFFFF"/>
                </a:solidFill>
                <a:latin typeface="Proxima Nova Regular"/>
                <a:ea typeface="Proxima Nova Regular"/>
                <a:cs typeface="Proxima Nova Regular"/>
                <a:sym typeface="Proxima Nova Regular"/>
              </a:rPr>
              <a:t>th</a:t>
            </a:r>
            <a:r>
              <a:rPr lang="en-US" sz="1500" dirty="0" smtClean="0">
                <a:solidFill>
                  <a:srgbClr val="FFFFFF"/>
                </a:solidFill>
                <a:latin typeface="Proxima Nova Regular"/>
                <a:ea typeface="Proxima Nova Regular"/>
                <a:cs typeface="Proxima Nova Regular"/>
                <a:sym typeface="Proxima Nova Regular"/>
              </a:rPr>
              <a:t> March 2017</a:t>
            </a:r>
          </a:p>
          <a:p>
            <a:pPr algn="ctr"/>
            <a:r>
              <a:rPr lang="en-US" sz="2000" b="1" dirty="0" smtClean="0">
                <a:solidFill>
                  <a:srgbClr val="FFFFFF"/>
                </a:solidFill>
                <a:latin typeface="Proxima Nova Regular"/>
                <a:ea typeface="Proxima Nova Regular"/>
                <a:cs typeface="Proxima Nova Regular"/>
                <a:sym typeface="Proxima Nova Regular"/>
              </a:rPr>
              <a:t>Document Improvement</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Conteúdo 1"/>
          <p:cNvSpPr>
            <a:spLocks noGrp="1"/>
          </p:cNvSpPr>
          <p:nvPr>
            <p:ph sz="quarter" idx="10"/>
          </p:nvPr>
        </p:nvSpPr>
        <p:spPr>
          <a:xfrm>
            <a:off x="457200" y="1600200"/>
            <a:ext cx="8153400" cy="5029200"/>
          </a:xfrm>
        </p:spPr>
        <p:txBody>
          <a:bodyPr/>
          <a:lstStyle/>
          <a:p>
            <a:pPr algn="ctr">
              <a:buNone/>
            </a:pPr>
            <a:endParaRPr lang="en-US" sz="1600" b="1" dirty="0" smtClean="0"/>
          </a:p>
          <a:p>
            <a:pPr algn="ctr">
              <a:buNone/>
            </a:pPr>
            <a:endParaRPr lang="en-US" sz="1600" b="1" dirty="0" smtClean="0"/>
          </a:p>
          <a:p>
            <a:pPr algn="ctr">
              <a:buNone/>
            </a:pPr>
            <a:r>
              <a:rPr lang="en-US" sz="1600" b="1" dirty="0" smtClean="0"/>
              <a:t>THOUGHTS?</a:t>
            </a:r>
          </a:p>
          <a:p>
            <a:pPr algn="ctr">
              <a:buNone/>
            </a:pPr>
            <a:endParaRPr lang="en-US" sz="1600" b="1" dirty="0" smtClean="0"/>
          </a:p>
          <a:p>
            <a:pPr algn="ctr">
              <a:buNone/>
            </a:pPr>
            <a:r>
              <a:rPr lang="en-US" sz="1600" b="1" dirty="0" smtClean="0"/>
              <a:t>SUGESTIONS?</a:t>
            </a:r>
          </a:p>
          <a:p>
            <a:pPr algn="ctr">
              <a:buNone/>
            </a:pPr>
            <a:endParaRPr lang="en-US" sz="1600" b="1" dirty="0" smtClean="0"/>
          </a:p>
          <a:p>
            <a:pPr algn="ctr">
              <a:buNone/>
            </a:pPr>
            <a:r>
              <a:rPr lang="en-US" sz="1600" b="1" dirty="0" smtClean="0"/>
              <a:t>WHO WANTS TO JOIN THE TEAM?</a:t>
            </a:r>
          </a:p>
          <a:p>
            <a:pPr algn="ctr">
              <a:buNone/>
            </a:pPr>
            <a:endParaRPr lang="en-US" sz="1600" b="1" dirty="0" smtClean="0"/>
          </a:p>
          <a:p>
            <a:pPr algn="ctr">
              <a:buNone/>
            </a:pPr>
            <a:r>
              <a:rPr lang="en-US" sz="1600" b="1" dirty="0" smtClean="0"/>
              <a:t>Thanks</a:t>
            </a:r>
          </a:p>
          <a:p>
            <a:pPr algn="ctr">
              <a:buNone/>
            </a:pPr>
            <a:endParaRPr lang="en-US" sz="1600" b="1" dirty="0" smtClean="0"/>
          </a:p>
          <a:p>
            <a:pPr algn="ctr">
              <a:buNone/>
            </a:pPr>
            <a:r>
              <a:rPr lang="en-US" sz="1600" b="1" dirty="0" smtClean="0"/>
              <a:t>hilcea@dpi.inpe.br</a:t>
            </a:r>
            <a:endParaRPr lang="en-US" sz="1600" dirty="0" smtClean="0"/>
          </a:p>
          <a:p>
            <a:pPr lvl="1" algn="ctr"/>
            <a:endParaRPr lang="pt-BR" dirty="0"/>
          </a:p>
        </p:txBody>
      </p:sp>
      <p:sp>
        <p:nvSpPr>
          <p:cNvPr id="4" name="Shape 3"/>
          <p:cNvSpPr/>
          <p:nvPr/>
        </p:nvSpPr>
        <p:spPr>
          <a:xfrm>
            <a:off x="2130871" y="190714"/>
            <a:ext cx="4955729" cy="846386"/>
          </a:xfrm>
          <a:prstGeom prst="rect">
            <a:avLst/>
          </a:prstGeom>
          <a:ln w="12700">
            <a:miter lim="400000"/>
          </a:ln>
          <a:extLst>
            <a:ext uri="{C572A759-6A51-4108-AA02-DFA0A04FC94B}">
              <ma14:wrappingTextBoxFlag xmlns="" xmlns:ma14="http://schemas.microsoft.com/office/mac/drawingml/2011/main" val="1"/>
            </a:ext>
          </a:extLst>
        </p:spPr>
        <p:txBody>
          <a:bodyPr wrap="square" lIns="0" tIns="0" rIns="0" bIns="0">
            <a:spAutoFit/>
          </a:bodyPr>
          <a:lstStyle/>
          <a:p>
            <a:pPr lvl="0" defTabSz="914400">
              <a:spcAft>
                <a:spcPts val="600"/>
              </a:spcAft>
              <a:defRPr>
                <a:solidFill>
                  <a:srgbClr val="000000"/>
                </a:solidFill>
              </a:defRPr>
            </a:pPr>
            <a:r>
              <a:rPr lang="en-US" sz="1500" dirty="0" smtClean="0">
                <a:solidFill>
                  <a:srgbClr val="FFFFFF"/>
                </a:solidFill>
                <a:latin typeface="Proxima Nova Regular"/>
                <a:ea typeface="Proxima Nova Regular"/>
                <a:cs typeface="Proxima Nova Regular"/>
                <a:sym typeface="Proxima Nova Regular"/>
              </a:rPr>
              <a:t>WGCapD-6 Annual Meeting 2017 - DLR Oberpfaffenhofen, Germany - 27</a:t>
            </a:r>
            <a:r>
              <a:rPr lang="en-US" sz="1500" baseline="30666" dirty="0" smtClean="0">
                <a:solidFill>
                  <a:srgbClr val="FFFFFF"/>
                </a:solidFill>
                <a:latin typeface="Proxima Nova Regular"/>
                <a:ea typeface="Proxima Nova Regular"/>
                <a:cs typeface="Proxima Nova Regular"/>
                <a:sym typeface="Proxima Nova Regular"/>
              </a:rPr>
              <a:t>th</a:t>
            </a:r>
            <a:r>
              <a:rPr lang="en-US" sz="1500" dirty="0" smtClean="0">
                <a:solidFill>
                  <a:srgbClr val="FFFFFF"/>
                </a:solidFill>
                <a:latin typeface="Proxima Nova Regular"/>
                <a:ea typeface="Proxima Nova Regular"/>
                <a:cs typeface="Proxima Nova Regular"/>
                <a:sym typeface="Proxima Nova Regular"/>
              </a:rPr>
              <a:t>-29</a:t>
            </a:r>
            <a:r>
              <a:rPr lang="en-US" sz="1500" baseline="30666" dirty="0" smtClean="0">
                <a:solidFill>
                  <a:srgbClr val="FFFFFF"/>
                </a:solidFill>
                <a:latin typeface="Proxima Nova Regular"/>
                <a:ea typeface="Proxima Nova Regular"/>
                <a:cs typeface="Proxima Nova Regular"/>
                <a:sym typeface="Proxima Nova Regular"/>
              </a:rPr>
              <a:t>th</a:t>
            </a:r>
            <a:r>
              <a:rPr lang="en-US" sz="1500" dirty="0" smtClean="0">
                <a:solidFill>
                  <a:srgbClr val="FFFFFF"/>
                </a:solidFill>
                <a:latin typeface="Proxima Nova Regular"/>
                <a:ea typeface="Proxima Nova Regular"/>
                <a:cs typeface="Proxima Nova Regular"/>
                <a:sym typeface="Proxima Nova Regular"/>
              </a:rPr>
              <a:t> March 2017</a:t>
            </a:r>
          </a:p>
          <a:p>
            <a:pPr algn="ctr"/>
            <a:r>
              <a:rPr lang="en-US" sz="2000" b="1" dirty="0" smtClean="0">
                <a:solidFill>
                  <a:srgbClr val="FFFFFF"/>
                </a:solidFill>
                <a:latin typeface="Proxima Nova Regular"/>
                <a:ea typeface="Proxima Nova Regular"/>
                <a:cs typeface="Proxima Nova Regular"/>
                <a:sym typeface="Proxima Nova Regular"/>
              </a:rPr>
              <a:t>Document Improvement</a:t>
            </a:r>
          </a:p>
        </p:txBody>
      </p:sp>
    </p:spTree>
  </p:cSld>
  <p:clrMapOvr>
    <a:masterClrMapping/>
  </p:clrMapOvr>
  <p:transition spd="med"/>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8998</TotalTime>
  <Words>495</Words>
  <Application>Microsoft Office PowerPoint</Application>
  <PresentationFormat>Apresentação na tela (4:3)</PresentationFormat>
  <Paragraphs>106</Paragraphs>
  <Slides>9</Slides>
  <Notes>0</Notes>
  <HiddenSlides>0</HiddenSlides>
  <MMClips>0</MMClips>
  <ScaleCrop>false</ScaleCrop>
  <HeadingPairs>
    <vt:vector size="4" baseType="variant">
      <vt:variant>
        <vt:lpstr>Tema</vt:lpstr>
      </vt:variant>
      <vt:variant>
        <vt:i4>1</vt:i4>
      </vt:variant>
      <vt:variant>
        <vt:lpstr>Títulos de slides</vt:lpstr>
      </vt:variant>
      <vt:variant>
        <vt:i4>9</vt:i4>
      </vt:variant>
    </vt:vector>
  </HeadingPairs>
  <TitlesOfParts>
    <vt:vector size="10" baseType="lpstr">
      <vt:lpstr>Default</vt:lpstr>
      <vt:lpstr>CB-15: Best Practices</vt:lpstr>
      <vt:lpstr>Slide 2</vt:lpstr>
      <vt:lpstr>Slide 3</vt:lpstr>
      <vt:lpstr>Slide 4</vt:lpstr>
      <vt:lpstr>Slide 5</vt:lpstr>
      <vt:lpstr>Slide 6</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Hilcea</cp:lastModifiedBy>
  <cp:revision>36</cp:revision>
  <dcterms:modified xsi:type="dcterms:W3CDTF">2017-03-28T11:34:49Z</dcterms:modified>
</cp:coreProperties>
</file>