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7" r:id="rId3"/>
  </p:sldMasterIdLst>
  <p:sldIdLst>
    <p:sldId id="273" r:id="rId4"/>
    <p:sldId id="272" r:id="rId5"/>
    <p:sldId id="269" r:id="rId6"/>
    <p:sldId id="262" r:id="rId7"/>
    <p:sldId id="270" r:id="rId8"/>
    <p:sldId id="259" r:id="rId9"/>
    <p:sldId id="257" r:id="rId10"/>
    <p:sldId id="263" r:id="rId11"/>
    <p:sldId id="264" r:id="rId12"/>
    <p:sldId id="265" r:id="rId13"/>
    <p:sldId id="258" r:id="rId14"/>
    <p:sldId id="266" r:id="rId15"/>
    <p:sldId id="267" r:id="rId16"/>
    <p:sldId id="268" r:id="rId17"/>
    <p:sldId id="271" r:id="rId18"/>
    <p:sldId id="260" r:id="rId19"/>
    <p:sldId id="261" r:id="rId20"/>
    <p:sldId id="276" r:id="rId21"/>
    <p:sldId id="275" r:id="rId2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917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76C99E-6A35-44B6-989E-5525B7FBCB23}" type="slidenum">
              <a:rPr lang="pt-BR">
                <a:solidFill>
                  <a:srgbClr val="002569"/>
                </a:solidFill>
              </a:rPr>
              <a:pPr/>
              <a:t>‹#›</a:t>
            </a:fld>
            <a:endParaRPr lang="pt-BR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2496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4374492-3C51-41DE-9D76-1A06CEB3D4D5}" type="datetimeFigureOut">
              <a:rPr lang="en-US">
                <a:solidFill>
                  <a:srgbClr val="002569"/>
                </a:solidFill>
              </a:rPr>
              <a:pPr/>
              <a:t>3/28/2017</a:t>
            </a:fld>
            <a:endParaRPr lang="en-US">
              <a:solidFill>
                <a:srgbClr val="00256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25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0767-CF6D-4FA5-8873-9189A88B40A2}" type="slidenum">
              <a:rPr lang="en-US" smtClean="0">
                <a:solidFill>
                  <a:srgbClr val="002569"/>
                </a:solidFill>
              </a:rPr>
              <a:pPr/>
              <a:t>‹#›</a:t>
            </a:fld>
            <a:endParaRPr lang="en-US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2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75761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345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31620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8884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sldNum" sz="quarter" idx="2"/>
          </p:nvPr>
        </p:nvSpPr>
        <p:spPr bwMode="auto">
          <a:xfrm>
            <a:off x="7239000" y="6546854"/>
            <a:ext cx="1905000" cy="20774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ts val="450"/>
              </a:spcBef>
              <a:defRPr sz="750">
                <a:latin typeface="Calibri" pitchFamily="34" charset="0"/>
                <a:sym typeface="Calibri" pitchFamily="34" charset="0"/>
              </a:defRPr>
            </a:lvl1pPr>
          </a:lstStyle>
          <a:p>
            <a:pPr defTabSz="342900" fontAlgn="base">
              <a:spcAft>
                <a:spcPct val="0"/>
              </a:spcAft>
            </a:pPr>
            <a:fld id="{18C76363-E72B-46C0-A05D-302BD031FBFA}" type="slidenum">
              <a:rPr lang="pt-BR" smtClean="0">
                <a:solidFill>
                  <a:srgbClr val="002569"/>
                </a:solidFill>
                <a:cs typeface="Arial" pitchFamily="34" charset="0"/>
              </a:rPr>
              <a:pPr defTabSz="342900" fontAlgn="base">
                <a:spcAft>
                  <a:spcPct val="0"/>
                </a:spcAft>
              </a:pPr>
              <a:t>‹#›</a:t>
            </a:fld>
            <a:endParaRPr lang="pt-BR">
              <a:solidFill>
                <a:srgbClr val="00256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3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Bold"/>
          <a:ea typeface="Arial Bold"/>
          <a:cs typeface="Arial Bold"/>
          <a:sym typeface="Arial Bold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Bold"/>
          <a:ea typeface="Arial Bold"/>
          <a:cs typeface="Arial Bold"/>
          <a:sym typeface="Arial Bold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Bold"/>
          <a:ea typeface="Arial Bold"/>
          <a:cs typeface="Arial Bold"/>
          <a:sym typeface="Arial Bold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Bold"/>
          <a:ea typeface="Arial Bold"/>
          <a:cs typeface="Arial Bold"/>
          <a:sym typeface="Arial Bold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Bold"/>
          <a:ea typeface="Arial Bold"/>
          <a:cs typeface="Arial Bold"/>
          <a:sym typeface="Arial Bold" pitchFamily="34" charset="0"/>
        </a:defRPr>
      </a:lvl5pPr>
      <a:lvl6pPr indent="342900"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685800"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028700"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371600" algn="r">
        <a:defRPr sz="24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257175" indent="-257175" algn="l" rtl="0" eaLnBrk="0" fontAlgn="base" hangingPunct="0">
        <a:spcBef>
          <a:spcPts val="375"/>
        </a:spcBef>
        <a:spcAft>
          <a:spcPct val="0"/>
        </a:spcAft>
        <a:buSzPct val="100000"/>
        <a:buFont typeface="Arial" pitchFamily="34" charset="0"/>
        <a:buChar char="•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 pitchFamily="34" charset="0"/>
        </a:defRPr>
      </a:lvl1pPr>
      <a:lvl2pPr marL="576263" indent="-233363" algn="l" rtl="0" eaLnBrk="0" fontAlgn="base" hangingPunct="0">
        <a:spcBef>
          <a:spcPts val="375"/>
        </a:spcBef>
        <a:spcAft>
          <a:spcPct val="0"/>
        </a:spcAft>
        <a:buSzPct val="100000"/>
        <a:buFont typeface="Arial" pitchFamily="34" charset="0"/>
        <a:buChar char="•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 pitchFamily="34" charset="0"/>
        </a:defRPr>
      </a:lvl2pPr>
      <a:lvl3pPr marL="890588" indent="-204788" algn="l" rtl="0" eaLnBrk="0" fontAlgn="base" hangingPunct="0">
        <a:spcBef>
          <a:spcPts val="375"/>
        </a:spcBef>
        <a:spcAft>
          <a:spcPct val="0"/>
        </a:spcAft>
        <a:buSzPct val="100000"/>
        <a:buFont typeface="Arial" pitchFamily="34" charset="0"/>
        <a:buChar char="o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 pitchFamily="34" charset="0"/>
        </a:defRPr>
      </a:lvl3pPr>
      <a:lvl4pPr marL="1257300" indent="-228600" algn="l" rtl="0" eaLnBrk="0" fontAlgn="base" hangingPunct="0">
        <a:spcBef>
          <a:spcPts val="375"/>
        </a:spcBef>
        <a:spcAft>
          <a:spcPct val="0"/>
        </a:spcAft>
        <a:buSzPct val="100000"/>
        <a:buFont typeface="Arial" pitchFamily="34" charset="0"/>
        <a:buChar char="▪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 pitchFamily="34" charset="0"/>
        </a:defRPr>
      </a:lvl4pPr>
      <a:lvl5pPr marL="1628775" indent="-257175" algn="l" rtl="0" eaLnBrk="0" fontAlgn="base" hangingPunct="0">
        <a:spcBef>
          <a:spcPts val="375"/>
        </a:spcBef>
        <a:spcAft>
          <a:spcPct val="0"/>
        </a:spcAft>
        <a:buSzPct val="100000"/>
        <a:buFont typeface="Arial" pitchFamily="34" charset="0"/>
        <a:buChar char="•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 pitchFamily="34" charset="0"/>
        </a:defRPr>
      </a:lvl5pPr>
      <a:lvl6pPr indent="1714500">
        <a:spcBef>
          <a:spcPts val="375"/>
        </a:spcBef>
        <a:buFont typeface="Arial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057400">
        <a:spcBef>
          <a:spcPts val="375"/>
        </a:spcBef>
        <a:buFont typeface="Arial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2400300">
        <a:spcBef>
          <a:spcPts val="375"/>
        </a:spcBef>
        <a:buFont typeface="Arial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2743200">
        <a:spcBef>
          <a:spcPts val="375"/>
        </a:spcBef>
        <a:buFont typeface="Arial"/>
        <a:defRPr sz="18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3429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6858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0287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3716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17145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0574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24003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2743200" algn="r" defTabSz="342900">
        <a:spcBef>
          <a:spcPts val="450"/>
        </a:spcBef>
        <a:defRPr sz="75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kern="0">
                <a:solidFill>
                  <a:srgbClr val="002569"/>
                </a:solidFill>
              </a:rPr>
              <a:pPr defTabSz="457200"/>
              <a:t>‹#›</a:t>
            </a:fld>
            <a:endParaRPr kern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7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kern="0">
                <a:solidFill>
                  <a:srgbClr val="002569"/>
                </a:solidFill>
              </a:rPr>
              <a:pPr defTabSz="457200"/>
              <a:t>‹#›</a:t>
            </a:fld>
            <a:endParaRPr kern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084983" y="1590346"/>
            <a:ext cx="4371267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</a:rPr>
              <a:t>Webinars</a:t>
            </a:r>
            <a:endParaRPr sz="42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kern="0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A.Senthil</a:t>
            </a:r>
            <a:r>
              <a:rPr lang="en-US" kern="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Kumar (ISRO0</a:t>
            </a:r>
            <a:endParaRPr kern="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kern="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kern="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lang="en-US" kern="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34 (CB-13)</a:t>
            </a:r>
            <a:endParaRPr kern="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kern="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kern="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</a:t>
            </a:r>
            <a:r>
              <a:rPr lang="en-US" kern="0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kern="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Working Group for Capacity Building and Data Democracy (WGCapD)-6 Annual Meeting</a:t>
            </a:r>
            <a:endParaRPr kern="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kern="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DLR</a:t>
            </a:r>
            <a:r>
              <a:rPr lang="en-US" kern="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kern="0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Oberpfaffenhofen</a:t>
            </a:r>
            <a:r>
              <a:rPr kern="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kern="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Germany</a:t>
            </a:r>
            <a:endParaRPr kern="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kern="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  <a:r>
              <a:rPr kern="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7th-</a:t>
            </a:r>
            <a:r>
              <a:rPr lang="en-US" kern="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29</a:t>
            </a:r>
            <a:r>
              <a:rPr kern="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 </a:t>
            </a:r>
            <a:r>
              <a:rPr lang="en-US" kern="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March, 2017</a:t>
            </a:r>
            <a:endParaRPr kern="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1050" b="0" kern="0" dirty="0" smtClean="0">
                <a:solidFill>
                  <a:prstClr val="white">
                    <a:lumMod val="20000"/>
                    <a:lumOff val="80000"/>
                  </a:prstClr>
                </a:solidFill>
              </a:rPr>
              <a:t>Committee on Earth Observation Satellites</a:t>
            </a:r>
            <a:endParaRPr lang="en-US" sz="1050" b="0" kern="0" dirty="0">
              <a:solidFill>
                <a:prstClr val="white">
                  <a:lumMod val="20000"/>
                  <a:lumOff val="8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670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741" y="1435552"/>
            <a:ext cx="4774689" cy="5155257"/>
          </a:xfrm>
          <a:prstGeom prst="rect">
            <a:avLst/>
          </a:prstGeom>
          <a:solidFill>
            <a:srgbClr val="EAEAEA">
              <a:alpha val="40000"/>
            </a:srgbClr>
          </a:solidFill>
          <a:ln w="1905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W4: Basics of SAR </a:t>
            </a:r>
            <a:r>
              <a:rPr lang="en-US" sz="2000" b="1" dirty="0" err="1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Polarimetry</a:t>
            </a:r>
            <a:r>
              <a:rPr lang="en-US" sz="2000" b="1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Interferometry by 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ISRO/ </a:t>
            </a:r>
            <a:endParaRPr lang="en-US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Polarimetric</a:t>
            </a: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 Remote Sensing, </a:t>
            </a:r>
            <a:endParaRPr lang="en-US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 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need of </a:t>
            </a:r>
            <a:r>
              <a:rPr lang="en-US" dirty="0" err="1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PolSAR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data, </a:t>
            </a:r>
            <a:endParaRPr lang="en-US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Stokes 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Vector, </a:t>
            </a:r>
            <a:r>
              <a:rPr lang="en-US" dirty="0" err="1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Polarimetric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Scattering, Scattering Matrix and decomposition modeling. </a:t>
            </a:r>
            <a:endParaRPr lang="en-US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Interference, Phase Information, SAR Interferometry, Baseline, Altitude of Ambiguity, </a:t>
            </a:r>
            <a:r>
              <a:rPr lang="en-US" dirty="0" err="1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Interferogram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Generation, Coherence Generation,  Phase Unwrapping, </a:t>
            </a:r>
            <a:endParaRPr lang="en-US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 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SAR Backscatter, Coherence &amp; </a:t>
            </a:r>
            <a:r>
              <a:rPr lang="en-US" dirty="0" err="1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Interferogram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 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Effective Scattering Centre.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94946" y="1476281"/>
            <a:ext cx="3349952" cy="3877983"/>
            <a:chOff x="5084747" y="3033756"/>
            <a:chExt cx="3349952" cy="3877983"/>
          </a:xfrm>
        </p:grpSpPr>
        <p:sp>
          <p:nvSpPr>
            <p:cNvPr id="5" name="TextBox 4"/>
            <p:cNvSpPr txBox="1"/>
            <p:nvPr/>
          </p:nvSpPr>
          <p:spPr>
            <a:xfrm>
              <a:off x="5084747" y="3033756"/>
              <a:ext cx="3349952" cy="3877983"/>
            </a:xfrm>
            <a:prstGeom prst="rect">
              <a:avLst/>
            </a:prstGeom>
            <a:noFill/>
            <a:ln w="19050" cap="flat">
              <a:solidFill>
                <a:schemeClr val="tx1">
                  <a:lumMod val="60000"/>
                  <a:lumOff val="40000"/>
                </a:schemeClr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IN" sz="1800" b="0" i="0" u="none" strike="noStrike" cap="none" spc="0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Mr.</a:t>
              </a:r>
              <a:r>
                <a:rPr kumimoji="0" lang="en-IN" sz="1800" b="0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 </a:t>
              </a:r>
              <a:r>
                <a:rPr kumimoji="0" lang="en-IN" sz="1800" b="0" i="0" u="none" strike="noStrike" cap="none" spc="0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Shashi</a:t>
              </a:r>
              <a:r>
                <a:rPr kumimoji="0" lang="en-IN" sz="1800" b="0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 Kumar 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IN" dirty="0" smtClean="0">
                <a:solidFill>
                  <a:srgbClr val="FF0000"/>
                </a:solidFill>
              </a:endParaRP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IN" dirty="0">
                <a:solidFill>
                  <a:srgbClr val="FF0000"/>
                </a:solidFill>
              </a:endParaRP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IN" dirty="0" smtClean="0">
                <a:solidFill>
                  <a:srgbClr val="FF0000"/>
                </a:solidFill>
              </a:endParaRP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IN" dirty="0">
                <a:solidFill>
                  <a:srgbClr val="FF0000"/>
                </a:solidFill>
              </a:endParaRPr>
            </a:p>
            <a:p>
              <a:pPr marL="285750" indent="-285750" defTabSz="457200" latinLnBrk="1" hangingPunct="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IN" dirty="0"/>
                <a:t>Senior Scientist, IIRS/ISRO</a:t>
              </a:r>
            </a:p>
            <a:p>
              <a:pPr marL="285750" indent="-285750" defTabSz="457200" latinLnBrk="1" hangingPunct="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IN" dirty="0"/>
                <a:t>8 yrs. Teaching &amp; Research</a:t>
              </a:r>
            </a:p>
            <a:p>
              <a:pPr marL="285750" indent="-285750" defTabSz="457200" latinLnBrk="1" hangingPunct="0">
                <a:buFont typeface="Wingdings" panose="05000000000000000000" pitchFamily="2" charset="2"/>
                <a:buChar char="Ø"/>
              </a:pPr>
              <a:r>
                <a:rPr lang="en-IN" dirty="0"/>
                <a:t>SAR remote sensing, SAR </a:t>
              </a:r>
            </a:p>
            <a:p>
              <a:pPr defTabSz="457200" latinLnBrk="1" hangingPunct="0"/>
              <a:r>
                <a:rPr lang="en-IN" dirty="0"/>
                <a:t>    data processing, Polarimetry </a:t>
              </a:r>
            </a:p>
            <a:p>
              <a:pPr defTabSz="457200" latinLnBrk="1" hangingPunct="0"/>
              <a:r>
                <a:rPr lang="en-IN" dirty="0"/>
                <a:t>    SAR, Interferometry</a:t>
              </a:r>
            </a:p>
            <a:p>
              <a:pPr marL="285750" indent="-285750" defTabSz="457200" latinLnBrk="1" hangingPunct="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IN" dirty="0"/>
                <a:t>Delivering regular lectures in ISRO DLPs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889" y="3110668"/>
              <a:ext cx="990600" cy="125730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897692" y="470896"/>
            <a:ext cx="5686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W4: Basics of SAR Polarimetry and Interferometry</a:t>
            </a:r>
            <a:endParaRPr lang="en-I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823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34117"/>
            <a:ext cx="4958862" cy="3385542"/>
          </a:xfrm>
          <a:prstGeom prst="rect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-89297"/>
            <a:r>
              <a:rPr lang="en-US" sz="2000" b="1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W5: SAR </a:t>
            </a:r>
            <a:r>
              <a:rPr lang="en-US" sz="2000" b="1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Sensing for Geological Applications by  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ISRO/ DLR</a:t>
            </a:r>
          </a:p>
          <a:p>
            <a:pPr indent="-89297"/>
            <a:endParaRPr lang="en-US" sz="20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453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1E59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Terrain </a:t>
            </a:r>
            <a:r>
              <a:rPr lang="en-US" dirty="0">
                <a:solidFill>
                  <a:srgbClr val="001E59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and Analysis, </a:t>
            </a:r>
            <a:endParaRPr lang="en-US" dirty="0" smtClean="0">
              <a:solidFill>
                <a:srgbClr val="001E59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453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1E59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</a:t>
            </a:r>
            <a:r>
              <a:rPr lang="en-US" dirty="0">
                <a:solidFill>
                  <a:srgbClr val="001E59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Interferometry for  </a:t>
            </a:r>
            <a:endParaRPr lang="en-US" dirty="0" smtClean="0">
              <a:solidFill>
                <a:srgbClr val="001E59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3653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1E59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Landslide Mapping</a:t>
            </a:r>
          </a:p>
          <a:p>
            <a:pPr marL="653653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1E59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</a:t>
            </a:r>
            <a:r>
              <a:rPr lang="en-US" dirty="0">
                <a:solidFill>
                  <a:srgbClr val="001E59">
                    <a:lumMod val="90000"/>
                    <a:lumOff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Subsidence Monitoring</a:t>
            </a:r>
          </a:p>
          <a:p>
            <a:pPr marL="391716" lvl="2"/>
            <a:endParaRPr lang="en-US" sz="1400" dirty="0">
              <a:solidFill>
                <a:srgbClr val="001E59">
                  <a:lumMod val="90000"/>
                  <a:lumOff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8891" lvl="2" indent="-257175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6761" y="1355553"/>
            <a:ext cx="3645227" cy="4739757"/>
          </a:xfrm>
          <a:prstGeom prst="rect">
            <a:avLst/>
          </a:prstGeom>
          <a:noFill/>
          <a:ln w="19050" cap="flat">
            <a:solidFill>
              <a:schemeClr val="tx1">
                <a:lumMod val="60000"/>
                <a:lumOff val="4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RS </a:t>
            </a:r>
            <a:r>
              <a:rPr lang="en-US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Chatterji</a:t>
            </a:r>
            <a:endParaRPr lang="en-US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latinLnBrk="1" hangingPunct="0"/>
            <a:endPara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latinLnBrk="1" hangingPunct="0"/>
            <a:endParaRPr lang="en-US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latinLnBrk="1" hangingPunct="0"/>
            <a:endPara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latinLnBrk="1" hangingPunct="0"/>
            <a:endParaRPr lang="en-US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latinLnBrk="1" hangingPunct="0"/>
            <a:endPara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 latinLnBrk="1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dirty="0"/>
              <a:t>Senior Scientist, IIRS/ISRO</a:t>
            </a:r>
          </a:p>
          <a:p>
            <a:pPr marL="285750" indent="-285750" defTabSz="457200" latinLnBrk="1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dirty="0" smtClean="0"/>
              <a:t>20 </a:t>
            </a:r>
            <a:r>
              <a:rPr lang="en-IN" dirty="0"/>
              <a:t>yrs</a:t>
            </a:r>
            <a:r>
              <a:rPr lang="en-IN" dirty="0" smtClean="0"/>
              <a:t>. Teaching &amp; Research</a:t>
            </a:r>
            <a:endParaRPr lang="en-IN" dirty="0"/>
          </a:p>
          <a:p>
            <a:pPr marL="285750" indent="-285750" defTabSz="457200" latinLnBrk="1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dirty="0" smtClean="0"/>
              <a:t>SAR applications in Geological applications</a:t>
            </a:r>
            <a:endParaRPr lang="en-IN" dirty="0"/>
          </a:p>
          <a:p>
            <a:pPr marL="285750" indent="-285750" defTabSz="457200" latinLnBrk="1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dirty="0"/>
              <a:t>Worked on various </a:t>
            </a:r>
            <a:r>
              <a:rPr lang="en-IN" dirty="0" smtClean="0"/>
              <a:t>SAR sensor </a:t>
            </a:r>
            <a:r>
              <a:rPr lang="en-IN" dirty="0"/>
              <a:t>data</a:t>
            </a:r>
          </a:p>
          <a:p>
            <a:pPr marL="285750" indent="-285750" defTabSz="457200" latinLnBrk="1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dirty="0"/>
              <a:t>Delivering regular lectures </a:t>
            </a:r>
            <a:r>
              <a:rPr lang="en-IN" dirty="0" smtClean="0"/>
              <a:t>in     ISRO DLPs</a:t>
            </a:r>
            <a:endParaRPr kumimoji="0" lang="en-IN" sz="1800" b="0" i="0" u="none" strike="noStrike" cap="none" spc="0" normalizeH="0" baseline="0" dirty="0">
              <a:ln>
                <a:noFill/>
              </a:ln>
              <a:effectLst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77" y="1493823"/>
            <a:ext cx="1238250" cy="1238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472123" y="189542"/>
            <a:ext cx="3760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W5: SAR Remote Sensing 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Geological </a:t>
            </a: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en-IN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646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340" y="1603719"/>
            <a:ext cx="4572000" cy="2416046"/>
          </a:xfrm>
          <a:prstGeom prst="rect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W6: SAR Remote Sensing for Forest, crop and soil moisture By 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ISRO</a:t>
            </a:r>
          </a:p>
          <a:p>
            <a:endParaRPr lang="en-US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Requirement of SAR for Forest Biophysical Parameter Assessment, </a:t>
            </a:r>
            <a:endParaRPr lang="en-US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and monitoring and </a:t>
            </a:r>
            <a:endParaRPr lang="en-US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moisture estimation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6431" y="1545104"/>
            <a:ext cx="3843745" cy="4985978"/>
          </a:xfrm>
          <a:prstGeom prst="rect">
            <a:avLst/>
          </a:prstGeom>
          <a:noFill/>
          <a:ln w="19050" cap="flat">
            <a:solidFill>
              <a:schemeClr val="tx1">
                <a:lumMod val="60000"/>
                <a:lumOff val="4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Heather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McNairn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Agriculture and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Agrifood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Canada) and 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latinLnBrk="1" hangingPunct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(bio-data not available)</a:t>
            </a:r>
          </a:p>
          <a:p>
            <a:pPr defTabSz="457200" latinLnBrk="1" hangingPunct="0"/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latinLnBrk="1" hangingPunct="0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Hitendra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Padaliya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latinLnBrk="1" hangingPunct="0"/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latinLnBrk="1" hangingPunct="0"/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latinLnBrk="1" hangingPunct="0"/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latinLnBrk="1" hangingPunct="0"/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 latinLnBrk="1" hangingPunct="0">
              <a:buFont typeface="Wingdings" panose="05000000000000000000" pitchFamily="2" charset="2"/>
              <a:buChar char="Ø"/>
            </a:pPr>
            <a:r>
              <a:rPr lang="en-IN" dirty="0"/>
              <a:t>Senior Scientist, IIRS/ISRO</a:t>
            </a:r>
          </a:p>
          <a:p>
            <a:pPr marL="285750" indent="-285750" defTabSz="457200" latinLnBrk="1" hangingPunct="0">
              <a:buFont typeface="Wingdings" panose="05000000000000000000" pitchFamily="2" charset="2"/>
              <a:buChar char="Ø"/>
            </a:pPr>
            <a:r>
              <a:rPr lang="en-IN" dirty="0"/>
              <a:t>14 yrs</a:t>
            </a:r>
            <a:r>
              <a:rPr lang="en-IN" dirty="0" smtClean="0"/>
              <a:t>. Teaching &amp; Research</a:t>
            </a:r>
            <a:endParaRPr lang="en-IN" dirty="0"/>
          </a:p>
          <a:p>
            <a:pPr marL="285750" indent="-285750" defTabSz="457200" latinLnBrk="1" hangingPunct="0">
              <a:buFont typeface="Wingdings" panose="05000000000000000000" pitchFamily="2" charset="2"/>
              <a:buChar char="Ø"/>
            </a:pPr>
            <a:r>
              <a:rPr lang="en-IN" dirty="0" smtClean="0"/>
              <a:t>Forest monitoring and biophysical   parameter retrieval using SAR</a:t>
            </a:r>
            <a:endParaRPr lang="en-IN" dirty="0"/>
          </a:p>
          <a:p>
            <a:pPr marL="285750" indent="-285750" defTabSz="457200" latinLnBrk="1" hangingPunct="0">
              <a:buFont typeface="Wingdings" panose="05000000000000000000" pitchFamily="2" charset="2"/>
              <a:buChar char="Ø"/>
            </a:pPr>
            <a:r>
              <a:rPr lang="en-IN" dirty="0" smtClean="0"/>
              <a:t>Worked on various SAR sensor   data</a:t>
            </a:r>
            <a:endParaRPr lang="en-IN" dirty="0"/>
          </a:p>
          <a:p>
            <a:pPr marL="285750" indent="-285750" defTabSz="457200" latinLnBrk="1" hangingPunct="0">
              <a:buFont typeface="Wingdings" panose="05000000000000000000" pitchFamily="2" charset="2"/>
              <a:buChar char="Ø"/>
            </a:pPr>
            <a:r>
              <a:rPr lang="en-IN" dirty="0"/>
              <a:t>Delivering regular lectures in </a:t>
            </a:r>
            <a:r>
              <a:rPr lang="en-IN" dirty="0" smtClean="0"/>
              <a:t>       ISRO </a:t>
            </a:r>
            <a:r>
              <a:rPr lang="en-IN" dirty="0"/>
              <a:t>DLPs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latinLnBrk="1" hangingPunct="0"/>
            <a:endParaRPr lang="en-IN" sz="1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362" y="2726217"/>
            <a:ext cx="1017232" cy="13080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7016" y="2219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W6: 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 Remote Sensing for Forest, 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Crop 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moisture</a:t>
            </a:r>
            <a:endParaRPr lang="en-I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441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019" y="1787856"/>
            <a:ext cx="4019811" cy="3508653"/>
          </a:xfrm>
          <a:prstGeom prst="rect">
            <a:avLst/>
          </a:prstGeom>
          <a:solidFill>
            <a:srgbClr val="EAEAEA">
              <a:alpha val="40000"/>
            </a:srgbClr>
          </a:solidFill>
          <a:ln w="1905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W7: </a:t>
            </a:r>
            <a:r>
              <a:rPr lang="en-US" sz="2000" b="1" dirty="0" err="1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PolSAR</a:t>
            </a:r>
            <a:r>
              <a:rPr lang="en-US" sz="2000" b="1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 err="1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InSAR</a:t>
            </a:r>
            <a:r>
              <a:rPr lang="en-US" sz="2000" b="1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Applications in Snow and Glacier Studies by  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DLR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ISRO</a:t>
            </a:r>
          </a:p>
          <a:p>
            <a:endParaRPr lang="en-US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 Data for Parameter Retrieval of</a:t>
            </a:r>
          </a:p>
          <a:p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 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Area(SCA</a:t>
            </a: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 Density (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 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 (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SWE),</a:t>
            </a: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 Wetness (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SW) </a:t>
            </a:r>
            <a:endParaRPr lang="en-US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en-US" dirty="0" err="1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InSAR</a:t>
            </a: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Glacial Movements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27704" y="1324598"/>
            <a:ext cx="3377014" cy="4278092"/>
            <a:chOff x="5185872" y="1880075"/>
            <a:chExt cx="3377014" cy="4278092"/>
          </a:xfrm>
        </p:grpSpPr>
        <p:sp>
          <p:nvSpPr>
            <p:cNvPr id="3" name="TextBox 2"/>
            <p:cNvSpPr txBox="1"/>
            <p:nvPr/>
          </p:nvSpPr>
          <p:spPr>
            <a:xfrm>
              <a:off x="5185872" y="1880075"/>
              <a:ext cx="3377014" cy="4278092"/>
            </a:xfrm>
            <a:prstGeom prst="rect">
              <a:avLst/>
            </a:prstGeom>
            <a:noFill/>
            <a:ln w="19050" cap="flat">
              <a:solidFill>
                <a:schemeClr val="tx1">
                  <a:lumMod val="60000"/>
                  <a:lumOff val="40000"/>
                </a:schemeClr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200" latinLnBrk="1" hangingPunct="0"/>
              <a:r>
                <a:rPr lang="en-US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Dr. Praveen K. </a:t>
              </a:r>
              <a:r>
                <a:rPr lang="en-US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Thakur</a:t>
              </a:r>
            </a:p>
            <a:p>
              <a:pPr defTabSz="457200" latinLnBrk="1" hangingPunct="0"/>
              <a:endPara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 latinLnBrk="1" hangingPunct="0"/>
              <a:endPara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 latinLnBrk="1" hangingPunct="0"/>
              <a:endPara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 latinLnBrk="1" hangingPunct="0"/>
              <a:endPara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defTabSz="457200" latinLnBrk="1" hangingPunct="0">
                <a:buFont typeface="Wingdings" panose="05000000000000000000" pitchFamily="2" charset="2"/>
                <a:buChar char="Ø"/>
              </a:pPr>
              <a:endParaRPr lang="en-IN" dirty="0" smtClean="0">
                <a:solidFill>
                  <a:srgbClr val="FF0000"/>
                </a:solidFill>
              </a:endParaRPr>
            </a:p>
            <a:p>
              <a:pPr marL="285750" indent="-285750" defTabSz="457200" latinLnBrk="1" hangingPunct="0">
                <a:buFont typeface="Wingdings" panose="05000000000000000000" pitchFamily="2" charset="2"/>
                <a:buChar char="Ø"/>
              </a:pPr>
              <a:endParaRPr lang="en-IN" dirty="0">
                <a:solidFill>
                  <a:srgbClr val="FF0000"/>
                </a:solidFill>
              </a:endParaRPr>
            </a:p>
            <a:p>
              <a:pPr marL="285750" indent="-285750" defTabSz="457200" latinLnBrk="1" hangingPunct="0">
                <a:buFont typeface="Wingdings" panose="05000000000000000000" pitchFamily="2" charset="2"/>
                <a:buChar char="Ø"/>
              </a:pPr>
              <a:r>
                <a:rPr lang="en-IN" sz="1600" dirty="0" smtClean="0"/>
                <a:t>Senior </a:t>
              </a:r>
              <a:r>
                <a:rPr lang="en-IN" sz="1600" dirty="0"/>
                <a:t>Scientist, IIRS/ISRO</a:t>
              </a:r>
            </a:p>
            <a:p>
              <a:pPr marL="285750" indent="-285750" defTabSz="457200" latinLnBrk="1" hangingPunct="0">
                <a:buFont typeface="Wingdings" panose="05000000000000000000" pitchFamily="2" charset="2"/>
                <a:buChar char="Ø"/>
              </a:pPr>
              <a:r>
                <a:rPr lang="en-IN" sz="1600" dirty="0" smtClean="0"/>
                <a:t>14 </a:t>
              </a:r>
              <a:r>
                <a:rPr lang="en-IN" sz="1600" dirty="0"/>
                <a:t>yrs</a:t>
              </a:r>
              <a:r>
                <a:rPr lang="en-IN" sz="1600" dirty="0" smtClean="0"/>
                <a:t>. Teaching &amp; Experience</a:t>
              </a:r>
              <a:endParaRPr lang="en-IN" sz="1600" dirty="0"/>
            </a:p>
            <a:p>
              <a:pPr marL="285750" indent="-285750" defTabSz="457200" latinLnBrk="1" hangingPunct="0">
                <a:buFont typeface="Wingdings" panose="05000000000000000000" pitchFamily="2" charset="2"/>
                <a:buChar char="Ø"/>
              </a:pPr>
              <a:r>
                <a:rPr lang="en-IN" sz="1600" dirty="0"/>
                <a:t>SAR remote </a:t>
              </a:r>
              <a:r>
                <a:rPr lang="en-IN" sz="1600" dirty="0" smtClean="0"/>
                <a:t>sensing for </a:t>
              </a:r>
            </a:p>
            <a:p>
              <a:pPr defTabSz="457200" latinLnBrk="1" hangingPunct="0"/>
              <a:r>
                <a:rPr lang="en-IN" sz="1600" dirty="0" smtClean="0"/>
                <a:t>     Snow and </a:t>
              </a:r>
              <a:r>
                <a:rPr lang="en-IN" sz="1600" dirty="0" err="1" smtClean="0"/>
                <a:t>Glaciar</a:t>
              </a:r>
              <a:r>
                <a:rPr lang="en-IN" sz="1600" dirty="0" smtClean="0"/>
                <a:t> studies</a:t>
              </a:r>
            </a:p>
            <a:p>
              <a:pPr marL="285750" indent="-285750" defTabSz="457200" latinLnBrk="1" hangingPunct="0">
                <a:buFont typeface="Wingdings" panose="05000000000000000000" pitchFamily="2" charset="2"/>
                <a:buChar char="Ø"/>
              </a:pPr>
              <a:r>
                <a:rPr lang="en-IN" sz="1600" dirty="0" smtClean="0"/>
                <a:t>Field experience of Himalayan glaciers and Antarctica</a:t>
              </a:r>
            </a:p>
            <a:p>
              <a:pPr marL="285750" indent="-285750" defTabSz="457200" latinLnBrk="1" hangingPunct="0">
                <a:buFont typeface="Wingdings" panose="05000000000000000000" pitchFamily="2" charset="2"/>
                <a:buChar char="Ø"/>
              </a:pPr>
              <a:r>
                <a:rPr lang="en-IN" sz="1600" dirty="0" smtClean="0"/>
                <a:t>Delivering regular lectures in       ISRO DLPs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N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pic>
          <p:nvPicPr>
            <p:cNvPr id="1026" name="Picture 2" descr="PK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5804" y="2250719"/>
              <a:ext cx="1257300" cy="150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403231" y="2336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W7: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PolSAR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InSAR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Applications in Snow and Glacier Studies</a:t>
            </a:r>
            <a:endParaRPr lang="en-I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35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917" y="1404012"/>
            <a:ext cx="4251314" cy="1692771"/>
          </a:xfrm>
          <a:prstGeom prst="rect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91716" lvl="2"/>
            <a:endParaRPr lang="en-US" sz="1400" dirty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W8: SAR data for Flood Mapping </a:t>
            </a:r>
            <a:r>
              <a:rPr lang="en-US" b="1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 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ESA/ ARSET(NASA)</a:t>
            </a:r>
            <a:endParaRPr lang="en-US" b="1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/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 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Sensing for flood inundation mapping and  monitoring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4471" y="3327805"/>
            <a:ext cx="4268624" cy="3139319"/>
          </a:xfrm>
          <a:prstGeom prst="rect">
            <a:avLst/>
          </a:prstGeom>
          <a:noFill/>
          <a:ln w="19050" cap="flat">
            <a:solidFill>
              <a:schemeClr val="tx1">
                <a:lumMod val="60000"/>
                <a:lumOff val="4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GB" dirty="0" smtClean="0">
                <a:solidFill>
                  <a:srgbClr val="FF0000"/>
                </a:solidFill>
              </a:rPr>
              <a:t>Erika </a:t>
            </a:r>
            <a:r>
              <a:rPr lang="en-GB" dirty="0" err="1">
                <a:solidFill>
                  <a:srgbClr val="FF0000"/>
                </a:solidFill>
              </a:rPr>
              <a:t>Podest</a:t>
            </a:r>
            <a:r>
              <a:rPr lang="en-US" dirty="0">
                <a:solidFill>
                  <a:srgbClr val="FF0000"/>
                </a:solidFill>
              </a:rPr>
              <a:t> , ARSET (NASA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defTabSz="457200" latinLnBrk="1" hangingPunct="0"/>
            <a:endParaRPr lang="en-US" dirty="0">
              <a:solidFill>
                <a:srgbClr val="FF0000"/>
              </a:solidFill>
            </a:endParaRPr>
          </a:p>
          <a:p>
            <a:pPr defTabSz="457200" latinLnBrk="1" hangingPunct="0"/>
            <a:endParaRPr lang="en-US" dirty="0" smtClean="0">
              <a:solidFill>
                <a:srgbClr val="FF0000"/>
              </a:solidFill>
            </a:endParaRPr>
          </a:p>
          <a:p>
            <a:pPr defTabSz="457200" latinLnBrk="1" hangingPunct="0"/>
            <a:endParaRPr lang="en-US" dirty="0">
              <a:solidFill>
                <a:srgbClr val="FF0000"/>
              </a:solidFill>
            </a:endParaRPr>
          </a:p>
          <a:p>
            <a:pPr marL="342900" indent="-342900" defTabSz="457200" latinLnBrk="1" hangingPunct="0">
              <a:buFont typeface="Wingdings" panose="05000000000000000000" pitchFamily="2" charset="2"/>
              <a:buChar char="Ø"/>
            </a:pPr>
            <a:r>
              <a:rPr lang="en-IN" dirty="0" smtClean="0"/>
              <a:t>Scientist </a:t>
            </a:r>
            <a:r>
              <a:rPr lang="en-IN" dirty="0"/>
              <a:t>with the Water and Carbon Cycles Group in JPL's Earth Science Division </a:t>
            </a:r>
            <a:endParaRPr lang="en-IN" dirty="0" smtClean="0"/>
          </a:p>
          <a:p>
            <a:pPr marL="342900" indent="-342900" defTabSz="457200" latinLnBrk="1" hangingPunct="0">
              <a:buFont typeface="Wingdings" panose="05000000000000000000" pitchFamily="2" charset="2"/>
              <a:buChar char="Ø"/>
            </a:pPr>
            <a:r>
              <a:rPr lang="en-IN" dirty="0"/>
              <a:t>Ph.D., Applied Physics Specializing in Remote Sensing </a:t>
            </a:r>
            <a:r>
              <a:rPr lang="en-IN" dirty="0" smtClean="0"/>
              <a:t>&amp; </a:t>
            </a:r>
            <a:r>
              <a:rPr lang="en-IN" dirty="0"/>
              <a:t>Image Processing </a:t>
            </a:r>
            <a:endParaRPr lang="en-IN" dirty="0" smtClean="0"/>
          </a:p>
          <a:p>
            <a:pPr marL="285750" indent="-285750" defTabSz="457200" latinLnBrk="1" hangingPunct="0">
              <a:buFont typeface="Wingdings" panose="05000000000000000000" pitchFamily="2" charset="2"/>
              <a:buChar char="Ø"/>
            </a:pPr>
            <a:r>
              <a:rPr lang="en-IN" dirty="0" smtClean="0"/>
              <a:t>10+ </a:t>
            </a:r>
            <a:r>
              <a:rPr lang="en-IN" dirty="0"/>
              <a:t>years </a:t>
            </a:r>
            <a:r>
              <a:rPr lang="en-IN" dirty="0" smtClean="0"/>
              <a:t>Experience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9846" y="1467211"/>
            <a:ext cx="3854154" cy="4985978"/>
          </a:xfrm>
          <a:prstGeom prst="rect">
            <a:avLst/>
          </a:prstGeom>
          <a:noFill/>
          <a:ln w="19050" cap="flat">
            <a:solidFill>
              <a:schemeClr val="tx1">
                <a:lumMod val="60000"/>
                <a:lumOff val="4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dirty="0" smtClean="0">
                <a:solidFill>
                  <a:srgbClr val="FF0000"/>
                </a:solidFill>
              </a:rPr>
              <a:t>Dr. Magdalena </a:t>
            </a:r>
            <a:r>
              <a:rPr lang="en-US" dirty="0" err="1">
                <a:solidFill>
                  <a:srgbClr val="FF0000"/>
                </a:solidFill>
              </a:rPr>
              <a:t>Fitrzyk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defTabSz="457200" latinLnBrk="1" hangingPunct="0"/>
            <a:endParaRPr lang="en-US" dirty="0" smtClean="0">
              <a:solidFill>
                <a:srgbClr val="FF0000"/>
              </a:solidFill>
            </a:endParaRPr>
          </a:p>
          <a:p>
            <a:pPr defTabSz="457200" latinLnBrk="1" hangingPunct="0"/>
            <a:endParaRPr lang="en-US" dirty="0" smtClean="0">
              <a:solidFill>
                <a:srgbClr val="FF0000"/>
              </a:solidFill>
            </a:endParaRPr>
          </a:p>
          <a:p>
            <a:pPr defTabSz="457200" latinLnBrk="1" hangingPunct="0"/>
            <a:endParaRPr lang="en-US" dirty="0">
              <a:solidFill>
                <a:srgbClr val="FF0000"/>
              </a:solidFill>
            </a:endParaRPr>
          </a:p>
          <a:p>
            <a:pPr marL="285750" indent="-285750" defTabSz="457200" latinLnBrk="1" hangingPunct="0">
              <a:buFont typeface="Wingdings" panose="05000000000000000000" pitchFamily="2" charset="2"/>
              <a:buChar char="Ø"/>
            </a:pPr>
            <a:r>
              <a:rPr lang="en-US" dirty="0" smtClean="0"/>
              <a:t>Research Fellow, ESA</a:t>
            </a:r>
          </a:p>
          <a:p>
            <a:pPr marL="285750" indent="-285750" defTabSz="457200" latinLnBrk="1" hangingPunct="0">
              <a:buFont typeface="Wingdings" panose="05000000000000000000" pitchFamily="2" charset="2"/>
              <a:buChar char="Ø"/>
            </a:pPr>
            <a:r>
              <a:rPr lang="en-US" dirty="0" err="1" smtClean="0"/>
              <a:t>Ph.D</a:t>
            </a:r>
            <a:r>
              <a:rPr lang="en-US" dirty="0" smtClean="0"/>
              <a:t> (</a:t>
            </a:r>
            <a:r>
              <a:rPr lang="en-IN" sz="1600" dirty="0"/>
              <a:t>Geodesy and cartography, </a:t>
            </a:r>
            <a:endParaRPr lang="en-IN" sz="1600" dirty="0" smtClean="0"/>
          </a:p>
          <a:p>
            <a:pPr defTabSz="457200" latinLnBrk="1" hangingPunct="0"/>
            <a:r>
              <a:rPr lang="en-IN" sz="1600" dirty="0"/>
              <a:t>	</a:t>
            </a:r>
            <a:r>
              <a:rPr lang="en-IN" sz="1600" dirty="0" err="1" smtClean="0"/>
              <a:t>spec.remote</a:t>
            </a:r>
            <a:r>
              <a:rPr lang="en-IN" sz="1600" dirty="0" smtClean="0"/>
              <a:t> sensing)</a:t>
            </a:r>
          </a:p>
          <a:p>
            <a:pPr marL="285750" indent="-285750" defTabSz="457200" latinLnBrk="1" hangingPunct="0">
              <a:buFont typeface="Wingdings" panose="05000000000000000000" pitchFamily="2" charset="2"/>
              <a:buChar char="Ø"/>
            </a:pPr>
            <a:r>
              <a:rPr lang="en-IN" sz="1600" dirty="0" smtClean="0"/>
              <a:t>10 years Experience</a:t>
            </a:r>
          </a:p>
          <a:p>
            <a:pPr marL="285750" indent="-285750" defTabSz="457200" latinLnBrk="1" hangingPunct="0">
              <a:buFont typeface="Wingdings" panose="05000000000000000000" pitchFamily="2" charset="2"/>
              <a:buChar char="Ø"/>
            </a:pPr>
            <a:endParaRPr lang="en-IN" sz="1600" dirty="0" smtClean="0">
              <a:solidFill>
                <a:srgbClr val="FF0000"/>
              </a:solidFill>
            </a:endParaRPr>
          </a:p>
          <a:p>
            <a:pPr defTabSz="457200" latinLnBrk="1" hangingPunct="0"/>
            <a:r>
              <a:rPr lang="en-US" dirty="0" smtClean="0">
                <a:solidFill>
                  <a:srgbClr val="FF0000"/>
                </a:solidFill>
              </a:rPr>
              <a:t>Chris Stewart</a:t>
            </a:r>
          </a:p>
          <a:p>
            <a:pPr defTabSz="457200" latinLnBrk="1" hangingPunct="0"/>
            <a:endParaRPr lang="en-US" dirty="0" smtClean="0">
              <a:solidFill>
                <a:srgbClr val="FF0000"/>
              </a:solidFill>
            </a:endParaRPr>
          </a:p>
          <a:p>
            <a:pPr marL="342900" indent="-342900" defTabSz="457200" latinLnBrk="1" hangingPunct="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342900" indent="-342900" defTabSz="457200" latinLnBrk="1" hangingPunct="0">
              <a:buFont typeface="Wingdings" panose="05000000000000000000" pitchFamily="2" charset="2"/>
              <a:buChar char="Ø"/>
            </a:pPr>
            <a:r>
              <a:rPr lang="en-US" dirty="0" smtClean="0"/>
              <a:t>Scientific Consultant</a:t>
            </a:r>
          </a:p>
          <a:p>
            <a:pPr defTabSz="457200" latinLnBrk="1" hangingPunct="0"/>
            <a:r>
              <a:rPr lang="en-US" dirty="0" smtClean="0"/>
              <a:t>    (Remote sensing applications </a:t>
            </a:r>
          </a:p>
          <a:p>
            <a:pPr defTabSz="457200" latinLnBrk="1" hangingPunct="0"/>
            <a:r>
              <a:rPr lang="en-US" dirty="0" smtClean="0"/>
              <a:t>      cons. Ltd c/o ESA)</a:t>
            </a:r>
          </a:p>
          <a:p>
            <a:pPr marL="285750" indent="-285750" defTabSz="457200" latinLnBrk="1" hangingPunct="0">
              <a:buFont typeface="Wingdings" panose="05000000000000000000" pitchFamily="2" charset="2"/>
              <a:buChar char="Ø"/>
            </a:pPr>
            <a:r>
              <a:rPr lang="en-IN" dirty="0" smtClean="0"/>
              <a:t>12 </a:t>
            </a:r>
            <a:r>
              <a:rPr lang="en-IN" dirty="0"/>
              <a:t>years </a:t>
            </a:r>
            <a:r>
              <a:rPr lang="en-IN" dirty="0" smtClean="0"/>
              <a:t>Experience</a:t>
            </a:r>
            <a:endParaRPr lang="en-US" dirty="0" smtClean="0"/>
          </a:p>
          <a:p>
            <a:pPr defTabSz="457200" latinLnBrk="1" hangingPunct="0"/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25" y="3797661"/>
            <a:ext cx="918317" cy="918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08" y="1530547"/>
            <a:ext cx="1001638" cy="1001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398996"/>
            <a:ext cx="821110" cy="9935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0858" y="313565"/>
            <a:ext cx="4243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W8: SAR data for Flood Mapping </a:t>
            </a:r>
            <a:endParaRPr lang="en-IN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946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72" y="1347060"/>
            <a:ext cx="9024359" cy="5428877"/>
          </a:xfrm>
          <a:solidFill>
            <a:srgbClr val="EAEAEA"/>
          </a:solidFill>
        </p:spPr>
        <p:txBody>
          <a:bodyPr/>
          <a:lstStyle/>
          <a:p>
            <a:pPr lvl="0"/>
            <a:r>
              <a:rPr lang="en-US" sz="1600" dirty="0" smtClean="0"/>
              <a:t>CEOS website: January 28, 2017</a:t>
            </a:r>
            <a:endParaRPr lang="en-IN" sz="1600" dirty="0"/>
          </a:p>
          <a:p>
            <a:pPr lvl="0"/>
            <a:r>
              <a:rPr lang="en-US" sz="1600" dirty="0"/>
              <a:t>List of practitioners provided by ISRO and CEOS</a:t>
            </a:r>
            <a:endParaRPr lang="en-IN" sz="1600" dirty="0"/>
          </a:p>
          <a:p>
            <a:pPr lvl="0"/>
            <a:r>
              <a:rPr lang="en-IN" sz="1600" dirty="0" smtClean="0"/>
              <a:t>Any other agency viz. GEOS, ARSET</a:t>
            </a:r>
            <a:endParaRPr lang="en-IN" sz="1600" dirty="0"/>
          </a:p>
          <a:p>
            <a:pPr lvl="0"/>
            <a:r>
              <a:rPr lang="en-US" sz="1600" dirty="0"/>
              <a:t>Regional Centers for Space Science and Technology Education (affiliated with United Nations)</a:t>
            </a:r>
            <a:endParaRPr lang="en-IN" sz="1600" dirty="0"/>
          </a:p>
          <a:p>
            <a:pPr lvl="1"/>
            <a:r>
              <a:rPr lang="en-US" sz="1600" dirty="0"/>
              <a:t>Latin America and the Caribbean (Mexico and Brazil): CRECTEALC (Regional Center for Space Science and Technology Education for Latin America and the Caribbean)</a:t>
            </a:r>
            <a:endParaRPr lang="en-IN" sz="1600" dirty="0"/>
          </a:p>
          <a:p>
            <a:pPr lvl="1"/>
            <a:r>
              <a:rPr lang="en-US" sz="1600" dirty="0"/>
              <a:t>Asia and the Pacific (India): CSSTEAP (Centre for Space Science and Technology Education in Asia and the Pacific)</a:t>
            </a:r>
            <a:endParaRPr lang="en-IN" sz="1600" dirty="0"/>
          </a:p>
          <a:p>
            <a:pPr lvl="1"/>
            <a:r>
              <a:rPr lang="en-US" sz="1600" dirty="0"/>
              <a:t>Africa (Morocco): CRASTE-LF (African Regional Centre for Space Science and Technology Education in French Language)</a:t>
            </a:r>
            <a:endParaRPr lang="en-IN" sz="1600" dirty="0"/>
          </a:p>
          <a:p>
            <a:pPr lvl="1"/>
            <a:r>
              <a:rPr lang="en-US" sz="1600" dirty="0"/>
              <a:t>Africa (Nigeria): ARCSSTE-E (African Regional Centre for Space Science and Technology Education in English Language)</a:t>
            </a:r>
            <a:endParaRPr lang="en-IN" sz="1600" dirty="0"/>
          </a:p>
          <a:p>
            <a:pPr lvl="1"/>
            <a:r>
              <a:rPr lang="en-US" sz="1600" dirty="0"/>
              <a:t>Western Asia (Jordan): Regional Centre for Space Science and Technology Education for Western Asia</a:t>
            </a:r>
            <a:endParaRPr lang="en-IN" sz="1600" dirty="0"/>
          </a:p>
          <a:p>
            <a:pPr lvl="0"/>
            <a:r>
              <a:rPr lang="en-US" sz="1600" dirty="0" smtClean="0"/>
              <a:t>Regional </a:t>
            </a:r>
            <a:r>
              <a:rPr lang="en-US" sz="1600" dirty="0"/>
              <a:t>Centers </a:t>
            </a:r>
            <a:endParaRPr lang="en-IN" sz="1600" dirty="0"/>
          </a:p>
          <a:p>
            <a:pPr lvl="1"/>
            <a:r>
              <a:rPr lang="en-US" sz="1600" dirty="0"/>
              <a:t>Regional Centre for Mapping Resource for Development (RCMRD) IN Nairobi, Kenya</a:t>
            </a:r>
            <a:endParaRPr lang="en-IN" sz="1600" dirty="0"/>
          </a:p>
          <a:p>
            <a:pPr lvl="1"/>
            <a:r>
              <a:rPr lang="en-US" sz="1600" dirty="0"/>
              <a:t>Regional Centre for Training in Aerospace Surveys (RECTAS) located within the campus of </a:t>
            </a:r>
            <a:r>
              <a:rPr lang="en-US" sz="1600" dirty="0" err="1"/>
              <a:t>Obafemi</a:t>
            </a:r>
            <a:r>
              <a:rPr lang="en-US" sz="1600" dirty="0"/>
              <a:t> </a:t>
            </a:r>
            <a:r>
              <a:rPr lang="en-US" sz="1600" dirty="0" err="1"/>
              <a:t>Awolowo</a:t>
            </a:r>
            <a:r>
              <a:rPr lang="en-US" sz="1600" dirty="0"/>
              <a:t> University, Ile-Ife, Nigeria.</a:t>
            </a:r>
            <a:endParaRPr lang="en-IN" sz="1600" dirty="0"/>
          </a:p>
          <a:p>
            <a:endParaRPr lang="en-IN" sz="1400" dirty="0"/>
          </a:p>
        </p:txBody>
      </p:sp>
      <p:sp>
        <p:nvSpPr>
          <p:cNvPr id="4" name="Rectangle 3"/>
          <p:cNvSpPr/>
          <p:nvPr/>
        </p:nvSpPr>
        <p:spPr>
          <a:xfrm>
            <a:off x="3389657" y="424222"/>
            <a:ext cx="2770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0">
              <a:buNone/>
            </a:pPr>
            <a:r>
              <a:rPr lang="en-IE" sz="2400" b="1" dirty="0">
                <a:solidFill>
                  <a:srgbClr val="FFFFFF"/>
                </a:solidFill>
              </a:rPr>
              <a:t>Announcement</a:t>
            </a:r>
            <a:endParaRPr lang="en-IN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874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3" y="1452456"/>
            <a:ext cx="9116099" cy="51278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56915" y="2070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42900" latinLnBrk="1" hangingPunct="0"/>
            <a:r>
              <a:rPr lang="en-IN" b="1" dirty="0" smtClean="0">
                <a:solidFill>
                  <a:srgbClr val="696969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LMS for  Webinar Series</a:t>
            </a:r>
          </a:p>
          <a:p>
            <a:pPr algn="ctr" defTabSz="342900" latinLnBrk="1" hangingPunct="0"/>
            <a:r>
              <a:rPr lang="en-IN" dirty="0" smtClean="0">
                <a:solidFill>
                  <a:srgbClr val="FFFF00"/>
                </a:solidFill>
              </a:rPr>
              <a:t>http://elearning.iirs.gov.in/wgcapd/CEOS</a:t>
            </a:r>
            <a:r>
              <a:rPr lang="en-IN" dirty="0">
                <a:solidFill>
                  <a:srgbClr val="FFFF00"/>
                </a:solidFill>
              </a:rPr>
              <a:t>/</a:t>
            </a:r>
            <a:endParaRPr lang="en-IN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86213" y="4717279"/>
            <a:ext cx="1273323" cy="42729"/>
          </a:xfrm>
          <a:prstGeom prst="straightConnector1">
            <a:avLst/>
          </a:prstGeom>
          <a:noFill/>
          <a:ln w="57150" cap="flat">
            <a:solidFill>
              <a:srgbClr val="FF9A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41457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07694" y="1478422"/>
            <a:ext cx="2920028" cy="3139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IN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Participants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IN" dirty="0" smtClean="0">
                <a:solidFill>
                  <a:srgbClr val="002569"/>
                </a:solidFill>
              </a:rPr>
              <a:t>Faculty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IN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Webinar topics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IN" dirty="0" smtClean="0">
                <a:solidFill>
                  <a:srgbClr val="002569"/>
                </a:solidFill>
              </a:rPr>
              <a:t>Participants submissions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IN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Webinar routine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IN" dirty="0" smtClean="0">
                <a:solidFill>
                  <a:srgbClr val="002569"/>
                </a:solidFill>
              </a:rPr>
              <a:t>Study material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IN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Daily attendance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IN" dirty="0" smtClean="0">
                <a:solidFill>
                  <a:srgbClr val="002569"/>
                </a:solidFill>
              </a:rPr>
              <a:t>Exam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IN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Notification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IN" dirty="0" smtClean="0">
                <a:solidFill>
                  <a:srgbClr val="002569"/>
                </a:solidFill>
              </a:rPr>
              <a:t>Messages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IN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Account</a:t>
            </a: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26" y="1478422"/>
            <a:ext cx="5414664" cy="3045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9952" y="444381"/>
            <a:ext cx="172104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18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</a:rPr>
              <a:t>Faculty Account</a:t>
            </a: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96269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72" y="1347060"/>
            <a:ext cx="9024359" cy="5428877"/>
          </a:xfrm>
          <a:solidFill>
            <a:srgbClr val="EAEAEA"/>
          </a:solidFill>
        </p:spPr>
        <p:txBody>
          <a:bodyPr/>
          <a:lstStyle/>
          <a:p>
            <a:r>
              <a:rPr lang="en-IN" sz="2400" smtClean="0"/>
              <a:t>2015</a:t>
            </a:r>
            <a:r>
              <a:rPr lang="en-IN" sz="2400" smtClean="0"/>
              <a:t> </a:t>
            </a:r>
            <a:r>
              <a:rPr lang="en-IN" sz="2400" dirty="0" smtClean="0"/>
              <a:t>Webinar Participants Statistics:</a:t>
            </a:r>
          </a:p>
          <a:p>
            <a:pPr lvl="1"/>
            <a:endParaRPr lang="en-IN" sz="2400" dirty="0"/>
          </a:p>
          <a:p>
            <a:pPr lvl="1"/>
            <a:r>
              <a:rPr lang="en-IN" sz="2400" dirty="0" smtClean="0"/>
              <a:t>Total Applicants  			: 144 </a:t>
            </a:r>
          </a:p>
          <a:p>
            <a:pPr lvl="1"/>
            <a:r>
              <a:rPr lang="en-IN" sz="2400" dirty="0" smtClean="0"/>
              <a:t>Selected 				:   99 </a:t>
            </a:r>
          </a:p>
          <a:p>
            <a:pPr lvl="1"/>
            <a:r>
              <a:rPr lang="en-IN" sz="2400" dirty="0" smtClean="0"/>
              <a:t>Finally Completed</a:t>
            </a:r>
          </a:p>
          <a:p>
            <a:pPr marL="342900" lvl="1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(50% marks + 75% attendance)	:   46 </a:t>
            </a:r>
          </a:p>
          <a:p>
            <a:pPr marL="342900" lvl="1" indent="0">
              <a:buNone/>
            </a:pPr>
            <a:endParaRPr lang="en-IN" sz="2400" dirty="0" smtClean="0"/>
          </a:p>
          <a:p>
            <a:pPr marL="403225" lvl="1" indent="-342900"/>
            <a:r>
              <a:rPr lang="en-IN" sz="2400" dirty="0" smtClean="0"/>
              <a:t>Need to increase no. of participants …</a:t>
            </a:r>
          </a:p>
          <a:p>
            <a:pPr marL="60325" lvl="1" indent="0">
              <a:buNone/>
            </a:pPr>
            <a:endParaRPr lang="en-IN" sz="2400" dirty="0" smtClean="0"/>
          </a:p>
          <a:p>
            <a:pPr marL="403225" lvl="1" indent="-342900"/>
            <a:r>
              <a:rPr lang="en-IN" sz="2400" dirty="0" smtClean="0">
                <a:solidFill>
                  <a:srgbClr val="FF0000"/>
                </a:solidFill>
              </a:rPr>
              <a:t>Request Agencies to please share their potential participants list to Kim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1842" y="353883"/>
            <a:ext cx="5185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0">
              <a:buNone/>
            </a:pPr>
            <a:r>
              <a:rPr lang="en-IE" sz="2400" b="1" dirty="0" smtClean="0">
                <a:solidFill>
                  <a:srgbClr val="FFFFFF"/>
                </a:solidFill>
              </a:rPr>
              <a:t>Need for Enhancing Attendance</a:t>
            </a:r>
            <a:endParaRPr lang="en-IN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25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1676400"/>
            <a:ext cx="83058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GB" sz="4000" dirty="0" smtClean="0">
                <a:solidFill>
                  <a:schemeClr val="bg1"/>
                </a:solidFill>
              </a:rPr>
              <a:t>Thank you for attention</a:t>
            </a:r>
            <a:br>
              <a:rPr lang="en-GB" sz="4000" dirty="0" smtClean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/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>Q &amp; A</a:t>
            </a:r>
            <a:endParaRPr sz="4000" dirty="0">
              <a:solidFill>
                <a:schemeClr val="bg1"/>
              </a:solidFill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524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304800" y="11816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1050" b="0" kern="0" dirty="0" smtClean="0">
                <a:solidFill>
                  <a:prstClr val="white">
                    <a:lumMod val="20000"/>
                    <a:lumOff val="80000"/>
                  </a:prstClr>
                </a:solidFill>
              </a:rPr>
              <a:t>Committee on Earth Observation Satellites</a:t>
            </a:r>
            <a:endParaRPr lang="en-US" sz="1050" b="0" kern="0" dirty="0">
              <a:solidFill>
                <a:prstClr val="white">
                  <a:lumMod val="20000"/>
                  <a:lumOff val="8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55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3092" y="18317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42900" latinLnBrk="1" hangingPunct="0"/>
            <a:r>
              <a:rPr lang="en-IN" sz="2400" b="1" dirty="0">
                <a:solidFill>
                  <a:srgbClr val="696969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Series on SAR data </a:t>
            </a:r>
          </a:p>
          <a:p>
            <a:pPr algn="ctr" defTabSz="342900" latinLnBrk="1" hangingPunct="0"/>
            <a:r>
              <a:rPr lang="en-IN" sz="2400" b="1" dirty="0">
                <a:solidFill>
                  <a:srgbClr val="696969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 and </a:t>
            </a:r>
            <a:r>
              <a:rPr lang="en-IN" sz="2400" b="1" dirty="0" smtClean="0">
                <a:solidFill>
                  <a:srgbClr val="696969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en-IN" sz="2400" b="1" dirty="0">
              <a:solidFill>
                <a:srgbClr val="696969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578" y="1824991"/>
            <a:ext cx="7135028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IN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Recommended during</a:t>
            </a:r>
            <a:r>
              <a:rPr kumimoji="0" lang="en-IN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5</a:t>
            </a:r>
            <a:r>
              <a:rPr kumimoji="0" lang="en-IN" sz="1800" b="0" i="0" u="none" strike="noStrike" cap="none" spc="0" normalizeH="0" baseline="3000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</a:t>
            </a:r>
            <a:r>
              <a:rPr kumimoji="0" lang="en-IN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Annual </a:t>
            </a:r>
            <a:r>
              <a:rPr lang="en-IN" dirty="0">
                <a:solidFill>
                  <a:srgbClr val="002569"/>
                </a:solidFill>
              </a:rPr>
              <a:t>M</a:t>
            </a:r>
            <a:r>
              <a:rPr kumimoji="0" lang="en-IN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eet at Langley, USA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IN" dirty="0">
              <a:solidFill>
                <a:srgbClr val="002569"/>
              </a:solidFill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IN" dirty="0" smtClean="0">
                <a:solidFill>
                  <a:srgbClr val="002569"/>
                </a:solidFill>
              </a:rPr>
              <a:t>2 Special </a:t>
            </a:r>
            <a:r>
              <a:rPr lang="en-IN" dirty="0">
                <a:solidFill>
                  <a:srgbClr val="002569"/>
                </a:solidFill>
              </a:rPr>
              <a:t>T</a:t>
            </a:r>
            <a:r>
              <a:rPr lang="en-IN" dirty="0" smtClean="0">
                <a:solidFill>
                  <a:srgbClr val="002569"/>
                </a:solidFill>
              </a:rPr>
              <a:t>elecons organized for finalizing the syllabus and faculty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IN" sz="1800" b="0" i="0" u="none" strike="noStrike" cap="none" spc="0" normalizeH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IN" dirty="0" smtClean="0">
                <a:solidFill>
                  <a:srgbClr val="002569"/>
                </a:solidFill>
              </a:rPr>
              <a:t>Presented progress and plans during monthly Telecons</a:t>
            </a:r>
            <a:endParaRPr kumimoji="0" lang="en-IN" sz="1800" b="0" i="0" u="none" strike="noStrike" cap="none" spc="0" normalizeH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IN" baseline="0" dirty="0">
              <a:solidFill>
                <a:srgbClr val="002569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021" y="3732284"/>
            <a:ext cx="3732068" cy="245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25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3722" y="2312023"/>
            <a:ext cx="8053755" cy="1200327"/>
          </a:xfrm>
          <a:prstGeom prst="rect">
            <a:avLst/>
          </a:prstGeom>
          <a:solidFill>
            <a:srgbClr val="F8F8F8">
              <a:alpha val="4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n-US"/>
            </a:defPPr>
            <a:lvl1pPr lvl="0" defTabSz="457200" latinLnBrk="1" hangingPunct="0">
              <a:defRPr kumimoji="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defRPr>
            </a:lvl1pPr>
          </a:lstStyle>
          <a:p>
            <a:r>
              <a:rPr lang="en-IN" dirty="0"/>
              <a:t>To provide an overview on SAR data availability, access, processing and its </a:t>
            </a:r>
          </a:p>
          <a:p>
            <a:r>
              <a:rPr lang="en-IN" dirty="0"/>
              <a:t>applications  in different thematic disciplines which </a:t>
            </a:r>
            <a:r>
              <a:rPr lang="en-IN" dirty="0" smtClean="0"/>
              <a:t>include </a:t>
            </a:r>
            <a:r>
              <a:rPr lang="en-IN" dirty="0"/>
              <a:t>vegetation,</a:t>
            </a:r>
          </a:p>
          <a:p>
            <a:r>
              <a:rPr lang="en-IN" dirty="0"/>
              <a:t>Geology, Cryosphere and floods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773722" y="1714472"/>
            <a:ext cx="1882247" cy="523220"/>
          </a:xfrm>
          <a:prstGeom prst="rect">
            <a:avLst/>
          </a:prstGeom>
          <a:solidFill>
            <a:srgbClr val="F8F8F8">
              <a:alpha val="40000"/>
            </a:srgbClr>
          </a:solidFill>
        </p:spPr>
        <p:txBody>
          <a:bodyPr wrap="none"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Objective: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722" y="3568371"/>
            <a:ext cx="8297876" cy="1661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defTabSz="457200" latinLnBrk="1" hangingPunct="0"/>
            <a:r>
              <a:rPr kumimoji="0" lang="en-IN" sz="2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Target Participants: </a:t>
            </a:r>
          </a:p>
          <a:p>
            <a:pPr lvl="0" defTabSz="457200" latinLnBrk="1" hangingPunct="0"/>
            <a:endParaRPr kumimoji="0" lang="en-IN" sz="24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lvl="0" defTabSz="457200" latinLnBrk="1" hangingPunct="0"/>
            <a:r>
              <a:rPr lang="en-US" dirty="0" smtClean="0">
                <a:solidFill>
                  <a:srgbClr val="002569"/>
                </a:solidFill>
              </a:rPr>
              <a:t>Academicians, </a:t>
            </a:r>
            <a:r>
              <a:rPr lang="en-US" dirty="0">
                <a:solidFill>
                  <a:srgbClr val="002569"/>
                </a:solidFill>
              </a:rPr>
              <a:t>Scientists, Researchers and Professionals </a:t>
            </a:r>
            <a:r>
              <a:rPr lang="en-US" dirty="0" smtClean="0">
                <a:solidFill>
                  <a:srgbClr val="002569"/>
                </a:solidFill>
              </a:rPr>
              <a:t>interested </a:t>
            </a:r>
            <a:r>
              <a:rPr lang="en-US" dirty="0">
                <a:solidFill>
                  <a:srgbClr val="002569"/>
                </a:solidFill>
              </a:rPr>
              <a:t>in </a:t>
            </a:r>
            <a:r>
              <a:rPr lang="en-US" dirty="0" smtClean="0">
                <a:solidFill>
                  <a:srgbClr val="002569"/>
                </a:solidFill>
              </a:rPr>
              <a:t>SAR </a:t>
            </a:r>
          </a:p>
          <a:p>
            <a:pPr lvl="0" defTabSz="457200" latinLnBrk="1" hangingPunct="0"/>
            <a:r>
              <a:rPr lang="en-US" dirty="0" smtClean="0">
                <a:solidFill>
                  <a:srgbClr val="002569"/>
                </a:solidFill>
              </a:rPr>
              <a:t>Remote </a:t>
            </a:r>
            <a:r>
              <a:rPr lang="en-US" dirty="0">
                <a:solidFill>
                  <a:srgbClr val="002569"/>
                </a:solidFill>
              </a:rPr>
              <a:t>Sensing, data processing and applications.</a:t>
            </a:r>
            <a:endParaRPr lang="en-IN" dirty="0">
              <a:solidFill>
                <a:srgbClr val="002569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dirty="0">
                <a:solidFill>
                  <a:srgbClr val="002569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3721" y="5086017"/>
            <a:ext cx="776399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latinLnBrk="1" hangingPunct="0"/>
            <a:r>
              <a:rPr lang="en-IN" sz="2400" dirty="0">
                <a:solidFill>
                  <a:srgbClr val="FF0000"/>
                </a:solidFill>
              </a:rPr>
              <a:t>Target </a:t>
            </a:r>
            <a:r>
              <a:rPr lang="en-IE" sz="2400" dirty="0" smtClean="0">
                <a:solidFill>
                  <a:srgbClr val="FF0000"/>
                </a:solidFill>
              </a:rPr>
              <a:t>Region</a:t>
            </a:r>
          </a:p>
          <a:p>
            <a:pPr defTabSz="457200" latinLnBrk="1" hangingPunct="0"/>
            <a:endParaRPr lang="en-IN" sz="2400" dirty="0">
              <a:solidFill>
                <a:srgbClr val="002569"/>
              </a:solidFill>
            </a:endParaRPr>
          </a:p>
          <a:p>
            <a:pPr lvl="0" defTabSz="457200" latinLnBrk="1" hangingPunct="0"/>
            <a:r>
              <a:rPr lang="en-IN" dirty="0">
                <a:solidFill>
                  <a:srgbClr val="002569"/>
                </a:solidFill>
              </a:rPr>
              <a:t> </a:t>
            </a:r>
            <a:r>
              <a:rPr lang="en-US" dirty="0" smtClean="0">
                <a:solidFill>
                  <a:srgbClr val="002569"/>
                </a:solidFill>
              </a:rPr>
              <a:t>The </a:t>
            </a:r>
            <a:r>
              <a:rPr lang="en-US" dirty="0">
                <a:solidFill>
                  <a:srgbClr val="002569"/>
                </a:solidFill>
              </a:rPr>
              <a:t>course is open to participants from all countries.</a:t>
            </a:r>
            <a:endParaRPr lang="en-IN" dirty="0">
              <a:solidFill>
                <a:srgbClr val="00256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6339" y="160412"/>
            <a:ext cx="4528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latinLnBrk="1" hangingPunct="0"/>
            <a:r>
              <a:rPr lang="en-IN" sz="2400" b="1" dirty="0" smtClean="0">
                <a:solidFill>
                  <a:srgbClr val="696969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Series on SAR data processing and applications</a:t>
            </a:r>
            <a:endParaRPr lang="en-IN" sz="2400" b="1" dirty="0">
              <a:solidFill>
                <a:srgbClr val="696969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79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2804" y="172861"/>
            <a:ext cx="5563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latinLnBrk="1" hangingPunct="0"/>
            <a:r>
              <a:rPr lang="en-IN" sz="2400" b="1" dirty="0">
                <a:solidFill>
                  <a:srgbClr val="696969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Series on SAR data </a:t>
            </a:r>
            <a:endParaRPr lang="en-IN" sz="2400" b="1" dirty="0" smtClean="0">
              <a:solidFill>
                <a:srgbClr val="696969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 latinLnBrk="1" hangingPunct="0"/>
            <a:r>
              <a:rPr lang="en-IN" sz="2400" b="1" dirty="0" smtClean="0">
                <a:solidFill>
                  <a:srgbClr val="696969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 </a:t>
            </a:r>
            <a:r>
              <a:rPr lang="en-IN" sz="2400" b="1" dirty="0">
                <a:solidFill>
                  <a:srgbClr val="696969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IN" sz="2400" b="1" dirty="0" smtClean="0">
                <a:solidFill>
                  <a:srgbClr val="696969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en-IN" sz="2400" b="1" dirty="0">
              <a:solidFill>
                <a:srgbClr val="696969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403" y="2054429"/>
            <a:ext cx="7141377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kumimoji="0" lang="en-IN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Duration</a:t>
            </a:r>
            <a:r>
              <a:rPr kumimoji="0" lang="en-IN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:</a:t>
            </a:r>
            <a:r>
              <a:rPr kumimoji="0" lang="en-IN" sz="18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April 17 – June 9,  2017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1800" b="1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N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Schedule</a:t>
            </a:r>
            <a:r>
              <a:rPr kumimoji="0" lang="en-IN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: Every Monday at 1300 UTC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IN" b="1" dirty="0">
              <a:solidFill>
                <a:srgbClr val="002569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IN" b="1" dirty="0" smtClean="0">
                <a:solidFill>
                  <a:srgbClr val="FF0000"/>
                </a:solidFill>
              </a:rPr>
              <a:t>Time for each webinar</a:t>
            </a:r>
            <a:r>
              <a:rPr lang="en-IN" b="1" dirty="0" smtClean="0">
                <a:solidFill>
                  <a:srgbClr val="002569"/>
                </a:solidFill>
              </a:rPr>
              <a:t>: 60 minutes lecture and 30 minutes Q&amp;As</a:t>
            </a:r>
            <a:endParaRPr kumimoji="0" lang="en-IN" sz="1800" b="1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IN" b="1" dirty="0">
              <a:solidFill>
                <a:srgbClr val="002569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25985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914" y="2372957"/>
            <a:ext cx="8317523" cy="3693319"/>
          </a:xfrm>
          <a:prstGeom prst="rect">
            <a:avLst/>
          </a:prstGeom>
          <a:solidFill>
            <a:srgbClr val="F8F8F8">
              <a:alpha val="40000"/>
            </a:srgbClr>
          </a:solidFill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  <a:buSzPts val="1400"/>
            </a:pPr>
            <a:r>
              <a:rPr lang="en-IE" dirty="0">
                <a:solidFill>
                  <a:srgbClr val="002569"/>
                </a:solidFill>
              </a:rPr>
              <a:t>	</a:t>
            </a:r>
            <a:r>
              <a:rPr lang="en-US" dirty="0">
                <a:solidFill>
                  <a:srgbClr val="002569"/>
                </a:solidFill>
              </a:rPr>
              <a:t>	</a:t>
            </a:r>
            <a:endParaRPr lang="en-IN" dirty="0">
              <a:solidFill>
                <a:srgbClr val="002569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569"/>
                </a:solidFill>
              </a:rPr>
              <a:t>This course is an online distance education </a:t>
            </a:r>
            <a:r>
              <a:rPr lang="en-US" dirty="0" smtClean="0">
                <a:solidFill>
                  <a:srgbClr val="002569"/>
                </a:solidFill>
              </a:rPr>
              <a:t>(interactive) program </a:t>
            </a:r>
            <a:r>
              <a:rPr lang="en-US" dirty="0">
                <a:solidFill>
                  <a:srgbClr val="002569"/>
                </a:solidFill>
              </a:rPr>
              <a:t>that allows participants to fully engage with program content, their peers, and their instructors via live lectures, through discussion forums, online chat, question/answer session and feedback mechanisms. </a:t>
            </a:r>
            <a:endParaRPr lang="en-IN" dirty="0">
              <a:solidFill>
                <a:srgbClr val="002569"/>
              </a:solidFill>
            </a:endParaRPr>
          </a:p>
          <a:p>
            <a:pPr marL="810260" indent="-179705" algn="just">
              <a:spcAft>
                <a:spcPts val="0"/>
              </a:spcAft>
            </a:pPr>
            <a:r>
              <a:rPr lang="en-US" dirty="0">
                <a:solidFill>
                  <a:srgbClr val="002569"/>
                </a:solidFill>
              </a:rPr>
              <a:t> </a:t>
            </a:r>
            <a:endParaRPr lang="en-IN" dirty="0">
              <a:solidFill>
                <a:srgbClr val="002569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569"/>
                </a:solidFill>
              </a:rPr>
              <a:t>The Learning Platform Moodle </a:t>
            </a:r>
            <a:r>
              <a:rPr lang="en-US" dirty="0" smtClean="0">
                <a:solidFill>
                  <a:srgbClr val="002569"/>
                </a:solidFill>
              </a:rPr>
              <a:t>(Modular Object-Oriented Dynamic Learning Environment</a:t>
            </a:r>
            <a:r>
              <a:rPr lang="en-US" dirty="0">
                <a:solidFill>
                  <a:srgbClr val="002569"/>
                </a:solidFill>
              </a:rPr>
              <a:t>) will be used for the course administration, documentation, tracking, reporting and delivery system. It will be hosted at the Indian Space Research Organisation – ISRO LMS Platform</a:t>
            </a:r>
            <a:endParaRPr lang="en-IN" dirty="0">
              <a:solidFill>
                <a:srgbClr val="002569"/>
              </a:solidFill>
            </a:endParaRPr>
          </a:p>
          <a:p>
            <a:pPr marL="810260" indent="-179705">
              <a:spcAft>
                <a:spcPts val="0"/>
              </a:spcAft>
            </a:pPr>
            <a:r>
              <a:rPr lang="en-US" dirty="0">
                <a:solidFill>
                  <a:srgbClr val="002569"/>
                </a:solidFill>
              </a:rPr>
              <a:t> </a:t>
            </a:r>
            <a:endParaRPr lang="en-IN" dirty="0">
              <a:solidFill>
                <a:srgbClr val="002569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569"/>
                </a:solidFill>
              </a:rPr>
              <a:t>Citrix </a:t>
            </a:r>
            <a:r>
              <a:rPr lang="en-US" i="1" dirty="0" smtClean="0">
                <a:solidFill>
                  <a:srgbClr val="002569"/>
                </a:solidFill>
              </a:rPr>
              <a:t>gotowebinar</a:t>
            </a:r>
            <a:r>
              <a:rPr lang="en-US" dirty="0" smtClean="0">
                <a:solidFill>
                  <a:srgbClr val="002569"/>
                </a:solidFill>
              </a:rPr>
              <a:t> or ISRO’s </a:t>
            </a:r>
            <a:r>
              <a:rPr lang="en-US" i="1" dirty="0" smtClean="0">
                <a:solidFill>
                  <a:srgbClr val="002569"/>
                </a:solidFill>
              </a:rPr>
              <a:t>A-view</a:t>
            </a:r>
            <a:r>
              <a:rPr lang="en-US" dirty="0" smtClean="0">
                <a:solidFill>
                  <a:srgbClr val="002569"/>
                </a:solidFill>
              </a:rPr>
              <a:t> </a:t>
            </a:r>
            <a:r>
              <a:rPr lang="en-US" dirty="0">
                <a:solidFill>
                  <a:srgbClr val="002569"/>
                </a:solidFill>
              </a:rPr>
              <a:t>will be used for synchronous communication among teachers and students and live sessions</a:t>
            </a:r>
            <a:r>
              <a:rPr lang="en-US" sz="1200" dirty="0">
                <a:latin typeface="Garamond" panose="02020404030301010803" pitchFamily="18" charset="0"/>
                <a:ea typeface="Times New Roman" panose="02020603050405020304" pitchFamily="18" charset="0"/>
              </a:rPr>
              <a:t>. </a:t>
            </a:r>
            <a:endParaRPr lang="en-IN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8989" y="1573796"/>
            <a:ext cx="2246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dirty="0" smtClean="0">
                <a:solidFill>
                  <a:srgbClr val="FF0000"/>
                </a:solidFill>
              </a:rPr>
              <a:t>Methodology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0748" y="143666"/>
            <a:ext cx="6510131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342900" latinLnBrk="1" hangingPunct="0"/>
            <a:r>
              <a:rPr lang="en-IN" sz="2000" b="1" dirty="0" smtClean="0">
                <a:solidFill>
                  <a:srgbClr val="696969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 on </a:t>
            </a:r>
            <a:r>
              <a:rPr lang="en-IN" sz="2000" b="1" dirty="0">
                <a:solidFill>
                  <a:srgbClr val="696969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 data processing and </a:t>
            </a:r>
            <a:r>
              <a:rPr lang="en-IN" sz="2000" b="1" dirty="0" smtClean="0">
                <a:solidFill>
                  <a:srgbClr val="696969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en-IN" sz="2000" b="1" dirty="0">
              <a:solidFill>
                <a:srgbClr val="696969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 latinLnBrk="1" hangingPunct="0"/>
            <a:r>
              <a:rPr lang="en-IN" sz="2000" b="1" dirty="0">
                <a:solidFill>
                  <a:srgbClr val="696969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17 – June 9,  2017 </a:t>
            </a:r>
            <a:endParaRPr lang="en-IN" sz="2000" b="1" dirty="0" smtClean="0">
              <a:solidFill>
                <a:srgbClr val="696969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34745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748" y="143666"/>
            <a:ext cx="6510131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342900" latinLnBrk="1" hangingPunct="0"/>
            <a:r>
              <a:rPr lang="en-IN" sz="2000" b="1" dirty="0" smtClean="0">
                <a:solidFill>
                  <a:srgbClr val="696969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 on </a:t>
            </a:r>
            <a:r>
              <a:rPr lang="en-IN" sz="2000" b="1" dirty="0">
                <a:solidFill>
                  <a:srgbClr val="696969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 data processing and </a:t>
            </a:r>
            <a:r>
              <a:rPr lang="en-IN" sz="2000" b="1" dirty="0" smtClean="0">
                <a:solidFill>
                  <a:srgbClr val="696969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en-IN" sz="2000" b="1" dirty="0">
              <a:solidFill>
                <a:srgbClr val="696969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 latinLnBrk="1" hangingPunct="0"/>
            <a:r>
              <a:rPr lang="en-IN" sz="2000" b="1" dirty="0">
                <a:solidFill>
                  <a:srgbClr val="696969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17 – June 9,  2017 </a:t>
            </a:r>
            <a:endParaRPr lang="en-IN" sz="2000" b="1" dirty="0" smtClean="0">
              <a:solidFill>
                <a:srgbClr val="696969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015818"/>
              </p:ext>
            </p:extLst>
          </p:nvPr>
        </p:nvGraphicFramePr>
        <p:xfrm>
          <a:off x="132522" y="1423505"/>
          <a:ext cx="8878957" cy="4880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739"/>
                <a:gridCol w="4598504"/>
                <a:gridCol w="2822714"/>
              </a:tblGrid>
              <a:tr h="46459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Web. No./</a:t>
                      </a:r>
                    </a:p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(Date)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45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W1(17-04-17)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25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Overview of SAR Remote Sensing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45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W2(24-04-17)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25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 data Format,  and Tools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45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W3(01-05-17)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25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 data processing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45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W4(08-05-17)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25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Basics of SAR Polarimetry and Interferometry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45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W5(15-05-17)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0025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 Remote Sensing for Geological Applications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DLR</a:t>
                      </a:r>
                      <a:r>
                        <a:rPr lang="en-US" sz="1600" b="1" i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ISRO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45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W6(22-05-17)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5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 Remote Sensing for Forest, crop and soil moisture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Agriculture and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Agrifood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Canada and ISRO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45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W7(29-05-17)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rgbClr val="0025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PolSAR</a:t>
                      </a:r>
                      <a:r>
                        <a:rPr lang="en-US" sz="1600" b="1" dirty="0" smtClean="0">
                          <a:solidFill>
                            <a:srgbClr val="0025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600" b="1" dirty="0" err="1" smtClean="0">
                          <a:solidFill>
                            <a:srgbClr val="0025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InSAR</a:t>
                      </a:r>
                      <a:r>
                        <a:rPr lang="en-US" sz="1600" b="1" dirty="0" smtClean="0">
                          <a:solidFill>
                            <a:srgbClr val="0025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Applications in Snow and Glacier Studies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DLR and ISRO</a:t>
                      </a:r>
                      <a:endParaRPr lang="en-US" sz="1600" b="1" dirty="0" smtClean="0">
                        <a:solidFill>
                          <a:srgbClr val="00256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45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W8(05-06-17)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56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 data for Flood Mapping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342900" eaLnBrk="1" fontAlgn="auto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ESA and ARSET(NASA)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284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0811" y="281558"/>
            <a:ext cx="5694185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defTabSz="342900" latinLnBrk="1" hangingPunct="0"/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W1: Overview of SAR Remote Sensing</a:t>
            </a:r>
            <a:endParaRPr lang="en-IN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349" y="1288651"/>
            <a:ext cx="5052208" cy="5262977"/>
          </a:xfrm>
          <a:prstGeom prst="rect">
            <a:avLst/>
          </a:prstGeom>
          <a:solidFill>
            <a:srgbClr val="F8F8F8">
              <a:alpha val="40000"/>
            </a:srgbClr>
          </a:solidFill>
          <a:ln w="28575" cap="flat">
            <a:solidFill>
              <a:schemeClr val="tx1">
                <a:lumMod val="60000"/>
                <a:lumOff val="4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W1: Overview of SAR Remote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Sensing 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(ISRO)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Principles </a:t>
            </a:r>
            <a:r>
              <a:rPr lang="en-US" dirty="0"/>
              <a:t>of Microwave Remote Sensing (Imaging and Non imaging), 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Microwave </a:t>
            </a:r>
            <a:r>
              <a:rPr lang="en-US" dirty="0"/>
              <a:t>Bands, 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Imaging </a:t>
            </a:r>
            <a:r>
              <a:rPr lang="en-US" dirty="0"/>
              <a:t>Radar Geometry, 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Basic </a:t>
            </a:r>
            <a:r>
              <a:rPr lang="en-US" dirty="0"/>
              <a:t>Concept of Mono-, Bi-static &amp; Multi-static SAR Sensors, 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Synthetic </a:t>
            </a:r>
            <a:r>
              <a:rPr lang="en-US" dirty="0"/>
              <a:t>Aperture Radar (SAR), SAR versus other Earth Observation Instruments, 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SAR </a:t>
            </a:r>
            <a:r>
              <a:rPr lang="en-US" dirty="0" err="1"/>
              <a:t>Polarisation</a:t>
            </a:r>
            <a:r>
              <a:rPr lang="en-US" dirty="0"/>
              <a:t>, SAR Resolution Cell, Azimuth Resolution, Range Resolution, Complex SAR Image, Application of SAR Remote </a:t>
            </a:r>
            <a:r>
              <a:rPr lang="en-US" dirty="0" smtClean="0"/>
              <a:t>Sensing</a:t>
            </a:r>
            <a:endParaRPr lang="en-IN" dirty="0"/>
          </a:p>
        </p:txBody>
      </p:sp>
      <p:grpSp>
        <p:nvGrpSpPr>
          <p:cNvPr id="8" name="Group 7"/>
          <p:cNvGrpSpPr/>
          <p:nvPr/>
        </p:nvGrpSpPr>
        <p:grpSpPr>
          <a:xfrm>
            <a:off x="5546220" y="1521151"/>
            <a:ext cx="3349952" cy="3877983"/>
            <a:chOff x="5084747" y="3033756"/>
            <a:chExt cx="3349952" cy="3877983"/>
          </a:xfrm>
        </p:grpSpPr>
        <p:sp>
          <p:nvSpPr>
            <p:cNvPr id="9" name="TextBox 8"/>
            <p:cNvSpPr txBox="1"/>
            <p:nvPr/>
          </p:nvSpPr>
          <p:spPr>
            <a:xfrm>
              <a:off x="5084747" y="3033756"/>
              <a:ext cx="3349952" cy="3877983"/>
            </a:xfrm>
            <a:prstGeom prst="rect">
              <a:avLst/>
            </a:prstGeom>
            <a:noFill/>
            <a:ln w="19050" cap="flat">
              <a:solidFill>
                <a:schemeClr val="tx1">
                  <a:lumMod val="60000"/>
                  <a:lumOff val="40000"/>
                </a:schemeClr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IN" sz="1800" b="0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Shashi Kumar 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IN" dirty="0" smtClean="0">
                <a:solidFill>
                  <a:srgbClr val="FF0000"/>
                </a:solidFill>
              </a:endParaRP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IN" dirty="0">
                <a:solidFill>
                  <a:srgbClr val="FF0000"/>
                </a:solidFill>
              </a:endParaRP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IN" dirty="0" smtClean="0">
                <a:solidFill>
                  <a:srgbClr val="FF0000"/>
                </a:solidFill>
              </a:endParaRP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IN" dirty="0">
                <a:solidFill>
                  <a:srgbClr val="FF0000"/>
                </a:solidFill>
              </a:endParaRPr>
            </a:p>
            <a:p>
              <a:pPr marL="285750" marR="0" indent="-285750" algn="l" defTabSz="457200" rtl="0" fontAlgn="auto" latinLnBrk="1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r>
                <a:rPr kumimoji="0" lang="en-IN" sz="1800" b="0" i="0" u="none" strike="noStrike" cap="none" spc="0" normalizeH="0" baseline="0" dirty="0" smtClean="0">
                  <a:ln>
                    <a:noFill/>
                  </a:ln>
                  <a:effectLst/>
                  <a:uFillTx/>
                </a:rPr>
                <a:t>Senior Scientist, IIRS/ISRO</a:t>
              </a:r>
            </a:p>
            <a:p>
              <a:pPr marL="285750" marR="0" indent="-285750" algn="l" defTabSz="457200" rtl="0" fontAlgn="auto" latinLnBrk="1" hangingPunct="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  <a:tabLst/>
              </a:pPr>
              <a:r>
                <a:rPr lang="en-IN" dirty="0" smtClean="0"/>
                <a:t>8 yrs. Teaching &amp; Research</a:t>
              </a:r>
            </a:p>
            <a:p>
              <a:pPr marL="285750" marR="0" indent="-285750" algn="l" defTabSz="457200" rtl="0" fontAlgn="auto" latinLnBrk="1" hangingPunct="0">
                <a:lnSpc>
                  <a:spcPct val="100000"/>
                </a:lnSpc>
                <a:buClrTx/>
                <a:buSzTx/>
                <a:buFont typeface="Wingdings" panose="05000000000000000000" pitchFamily="2" charset="2"/>
                <a:buChar char="Ø"/>
                <a:tabLst/>
              </a:pPr>
              <a:r>
                <a:rPr kumimoji="0" lang="en-IN" sz="1800" b="0" i="0" u="none" strike="noStrike" cap="none" spc="0" normalizeH="0" baseline="0" dirty="0" smtClean="0">
                  <a:ln>
                    <a:noFill/>
                  </a:ln>
                  <a:effectLst/>
                  <a:uFillTx/>
                </a:rPr>
                <a:t>SAR</a:t>
              </a:r>
              <a:r>
                <a:rPr kumimoji="0" lang="en-IN" sz="1800" b="0" i="0" u="none" strike="noStrike" cap="none" spc="0" normalizeH="0" dirty="0" smtClean="0">
                  <a:ln>
                    <a:noFill/>
                  </a:ln>
                  <a:effectLst/>
                  <a:uFillTx/>
                </a:rPr>
                <a:t> remote sensing, SAR </a:t>
              </a:r>
            </a:p>
            <a:p>
              <a:pPr marR="0" algn="l" defTabSz="457200" rtl="0" fontAlgn="auto" latinLnBrk="1" hangingPunct="0">
                <a:lnSpc>
                  <a:spcPct val="100000"/>
                </a:lnSpc>
                <a:buClrTx/>
                <a:buSzTx/>
                <a:tabLst/>
              </a:pPr>
              <a:r>
                <a:rPr lang="en-IN" dirty="0"/>
                <a:t> </a:t>
              </a:r>
              <a:r>
                <a:rPr lang="en-IN" dirty="0" smtClean="0"/>
                <a:t>   </a:t>
              </a:r>
              <a:r>
                <a:rPr kumimoji="0" lang="en-IN" sz="1800" b="0" i="0" u="none" strike="noStrike" cap="none" spc="0" normalizeH="0" dirty="0" smtClean="0">
                  <a:ln>
                    <a:noFill/>
                  </a:ln>
                  <a:effectLst/>
                  <a:uFillTx/>
                </a:rPr>
                <a:t>data processing, Polarimetry </a:t>
              </a:r>
            </a:p>
            <a:p>
              <a:pPr marR="0" algn="l" defTabSz="457200" rtl="0" fontAlgn="auto" latinLnBrk="1" hangingPunct="0">
                <a:lnSpc>
                  <a:spcPct val="100000"/>
                </a:lnSpc>
                <a:buClrTx/>
                <a:buSzTx/>
                <a:tabLst/>
              </a:pPr>
              <a:r>
                <a:rPr lang="en-IN" dirty="0"/>
                <a:t> </a:t>
              </a:r>
              <a:r>
                <a:rPr lang="en-IN" dirty="0" smtClean="0"/>
                <a:t>   </a:t>
              </a:r>
              <a:r>
                <a:rPr kumimoji="0" lang="en-IN" sz="1800" b="0" i="0" u="none" strike="noStrike" cap="none" spc="0" normalizeH="0" dirty="0" smtClean="0">
                  <a:ln>
                    <a:noFill/>
                  </a:ln>
                  <a:effectLst/>
                  <a:uFillTx/>
                </a:rPr>
                <a:t>SAR, Interferometry</a:t>
              </a:r>
              <a:endParaRPr lang="en-IN" dirty="0" smtClean="0"/>
            </a:p>
            <a:p>
              <a:pPr marL="285750" indent="-285750" defTabSz="457200" latinLnBrk="1" hangingPunct="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IN" dirty="0"/>
                <a:t>Delivering regular lectures in ISRO </a:t>
              </a:r>
              <a:r>
                <a:rPr lang="en-IN" dirty="0" smtClean="0"/>
                <a:t>DLPs</a:t>
              </a:r>
              <a:endParaRPr kumimoji="0" lang="en-IN" sz="1800" b="0" i="0" u="none" strike="noStrike" cap="none" spc="0" normalizeH="0" baseline="0" dirty="0">
                <a:ln>
                  <a:noFill/>
                </a:ln>
                <a:effectLst/>
                <a:uFillTx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889" y="3110668"/>
              <a:ext cx="990600" cy="1257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7771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523" y="1531291"/>
            <a:ext cx="4646596" cy="5032147"/>
          </a:xfrm>
          <a:prstGeom prst="rect">
            <a:avLst/>
          </a:prstGeom>
          <a:solidFill>
            <a:srgbClr val="F8F8F8">
              <a:alpha val="40000"/>
            </a:srgb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W2:</a:t>
            </a:r>
            <a:r>
              <a:rPr lang="en-US" sz="2000" b="1" dirty="0"/>
              <a:t>SAR Data Format, SAR Missions and data </a:t>
            </a:r>
            <a:r>
              <a:rPr lang="en-US" sz="2000" b="1" dirty="0" smtClean="0"/>
              <a:t>access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Different </a:t>
            </a:r>
            <a:r>
              <a:rPr lang="en-US" dirty="0"/>
              <a:t>types of SAR system, </a:t>
            </a:r>
            <a:endParaRPr lang="en-US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Imaging </a:t>
            </a:r>
            <a:r>
              <a:rPr lang="en-US" dirty="0"/>
              <a:t>platforms and wavelength used in SAR remote sensing, </a:t>
            </a:r>
            <a:endParaRPr lang="en-US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Active </a:t>
            </a:r>
            <a:r>
              <a:rPr lang="en-US" dirty="0"/>
              <a:t>and Passive Microwave Sensors, Imaging Modes, </a:t>
            </a:r>
            <a:endParaRPr lang="en-US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Spot-</a:t>
            </a:r>
            <a:r>
              <a:rPr lang="en-US" dirty="0"/>
              <a:t>, Strip- &amp; Scan-Mode, </a:t>
            </a:r>
            <a:endParaRPr lang="en-US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SAR </a:t>
            </a:r>
            <a:r>
              <a:rPr lang="en-US" dirty="0"/>
              <a:t>data format RAW SLC </a:t>
            </a:r>
            <a:r>
              <a:rPr lang="en-US" dirty="0" err="1"/>
              <a:t>Multilook</a:t>
            </a:r>
            <a:r>
              <a:rPr lang="en-US" dirty="0"/>
              <a:t>, Geocoded: Terrain Corrected Geo Coded Products, </a:t>
            </a:r>
            <a:endParaRPr lang="en-US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Polarimetry </a:t>
            </a:r>
            <a:r>
              <a:rPr lang="en-US" dirty="0"/>
              <a:t>Data, recent and historical SAR missions, </a:t>
            </a:r>
            <a:endParaRPr lang="en-US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SAR </a:t>
            </a:r>
            <a:r>
              <a:rPr lang="en-US" dirty="0"/>
              <a:t>data access</a:t>
            </a:r>
            <a:endParaRPr lang="en-IN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6023" y="1531291"/>
            <a:ext cx="3854154" cy="5139867"/>
          </a:xfrm>
          <a:prstGeom prst="rect">
            <a:avLst/>
          </a:prstGeom>
          <a:noFill/>
          <a:ln w="19050" cap="flat">
            <a:solidFill>
              <a:schemeClr val="tx1">
                <a:lumMod val="60000"/>
                <a:lumOff val="4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dirty="0" smtClean="0">
                <a:solidFill>
                  <a:srgbClr val="FF0000"/>
                </a:solidFill>
              </a:rPr>
              <a:t>Magdalena </a:t>
            </a:r>
            <a:r>
              <a:rPr lang="en-US" dirty="0" err="1">
                <a:solidFill>
                  <a:srgbClr val="FF0000"/>
                </a:solidFill>
              </a:rPr>
              <a:t>Fitrzyk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defTabSz="457200" latinLnBrk="1" hangingPunct="0"/>
            <a:endParaRPr lang="en-US" dirty="0" smtClean="0">
              <a:solidFill>
                <a:srgbClr val="FF0000"/>
              </a:solidFill>
            </a:endParaRPr>
          </a:p>
          <a:p>
            <a:pPr defTabSz="457200" latinLnBrk="1" hangingPunct="0"/>
            <a:endParaRPr lang="en-US" dirty="0" smtClean="0">
              <a:solidFill>
                <a:srgbClr val="FF0000"/>
              </a:solidFill>
            </a:endParaRPr>
          </a:p>
          <a:p>
            <a:pPr defTabSz="457200" latinLnBrk="1" hangingPunct="0"/>
            <a:endParaRPr lang="en-US" dirty="0">
              <a:solidFill>
                <a:srgbClr val="FF0000"/>
              </a:solidFill>
            </a:endParaRPr>
          </a:p>
          <a:p>
            <a:pPr marL="285750" indent="-285750" defTabSz="457200" latinLnBrk="1" hangingPunct="0">
              <a:buFont typeface="Wingdings" panose="05000000000000000000" pitchFamily="2" charset="2"/>
              <a:buChar char="Ø"/>
            </a:pPr>
            <a:r>
              <a:rPr lang="en-US" sz="1600" dirty="0" smtClean="0"/>
              <a:t>Research Fellow, ESA</a:t>
            </a:r>
          </a:p>
          <a:p>
            <a:pPr marL="285750" indent="-285750" defTabSz="457200" latinLnBrk="1" hangingPunct="0">
              <a:buFont typeface="Wingdings" panose="05000000000000000000" pitchFamily="2" charset="2"/>
              <a:buChar char="Ø"/>
            </a:pPr>
            <a:r>
              <a:rPr lang="en-US" sz="1600" dirty="0" err="1" smtClean="0"/>
              <a:t>Ph.D</a:t>
            </a:r>
            <a:r>
              <a:rPr lang="en-US" sz="1600" dirty="0" smtClean="0"/>
              <a:t> (</a:t>
            </a:r>
            <a:r>
              <a:rPr lang="en-IN" sz="1600" dirty="0"/>
              <a:t>Geodesy and cartography, </a:t>
            </a:r>
            <a:endParaRPr lang="en-IN" sz="1600" dirty="0" smtClean="0"/>
          </a:p>
          <a:p>
            <a:pPr defTabSz="457200" latinLnBrk="1" hangingPunct="0"/>
            <a:r>
              <a:rPr lang="en-IN" sz="1600" dirty="0"/>
              <a:t>	</a:t>
            </a:r>
            <a:r>
              <a:rPr lang="en-IN" sz="1600" dirty="0" smtClean="0"/>
              <a:t>spec. remote sensing)</a:t>
            </a:r>
          </a:p>
          <a:p>
            <a:pPr marL="285750" indent="-285750" defTabSz="457200" latinLnBrk="1" hangingPunct="0">
              <a:buFont typeface="Wingdings" panose="05000000000000000000" pitchFamily="2" charset="2"/>
              <a:buChar char="Ø"/>
            </a:pPr>
            <a:r>
              <a:rPr lang="en-IN" sz="1600" dirty="0" smtClean="0"/>
              <a:t>10 years Experience</a:t>
            </a:r>
          </a:p>
          <a:p>
            <a:pPr marL="285750" indent="-285750" defTabSz="457200" latinLnBrk="1" hangingPunct="0">
              <a:buFont typeface="Wingdings" panose="05000000000000000000" pitchFamily="2" charset="2"/>
              <a:buChar char="Ø"/>
            </a:pPr>
            <a:endParaRPr lang="en-IN" sz="1600" dirty="0" smtClean="0">
              <a:solidFill>
                <a:srgbClr val="FF0000"/>
              </a:solidFill>
            </a:endParaRPr>
          </a:p>
          <a:p>
            <a:pPr marL="285750" indent="-285750" defTabSz="457200" latinLnBrk="1" hangingPunct="0">
              <a:buFont typeface="Wingdings" panose="05000000000000000000" pitchFamily="2" charset="2"/>
              <a:buChar char="Ø"/>
            </a:pPr>
            <a:endParaRPr lang="en-IN" sz="1600" dirty="0">
              <a:solidFill>
                <a:srgbClr val="FF0000"/>
              </a:solidFill>
            </a:endParaRPr>
          </a:p>
          <a:p>
            <a:pPr marL="285750" indent="-285750" defTabSz="457200" latinLnBrk="1" hangingPunct="0">
              <a:buFont typeface="Wingdings" panose="05000000000000000000" pitchFamily="2" charset="2"/>
              <a:buChar char="Ø"/>
            </a:pPr>
            <a:endParaRPr lang="en-IN" sz="1600" dirty="0" smtClean="0">
              <a:solidFill>
                <a:srgbClr val="FF0000"/>
              </a:solidFill>
            </a:endParaRPr>
          </a:p>
          <a:p>
            <a:pPr defTabSz="457200" latinLnBrk="1" hangingPunct="0"/>
            <a:r>
              <a:rPr lang="en-US" dirty="0" smtClean="0">
                <a:solidFill>
                  <a:srgbClr val="FF0000"/>
                </a:solidFill>
              </a:rPr>
              <a:t>Chris Stewart</a:t>
            </a:r>
          </a:p>
          <a:p>
            <a:pPr defTabSz="457200" latinLnBrk="1" hangingPunct="0"/>
            <a:endParaRPr lang="en-US" dirty="0" smtClean="0">
              <a:solidFill>
                <a:srgbClr val="FF0000"/>
              </a:solidFill>
            </a:endParaRPr>
          </a:p>
          <a:p>
            <a:pPr marL="342900" indent="-342900" defTabSz="457200" latinLnBrk="1" hangingPunct="0">
              <a:buFont typeface="Wingdings" panose="05000000000000000000" pitchFamily="2" charset="2"/>
              <a:buChar char="Ø"/>
            </a:pPr>
            <a:r>
              <a:rPr lang="en-US" dirty="0" smtClean="0"/>
              <a:t>Scientific Consultant</a:t>
            </a:r>
          </a:p>
          <a:p>
            <a:pPr defTabSz="457200" latinLnBrk="1" hangingPunct="0"/>
            <a:r>
              <a:rPr lang="en-US" dirty="0" smtClean="0"/>
              <a:t>(Remote sensing applications cons. Ltd c/o ESA)</a:t>
            </a:r>
          </a:p>
          <a:p>
            <a:pPr marL="285750" indent="-285750" defTabSz="457200" latinLnBrk="1" hangingPunct="0">
              <a:buFont typeface="Wingdings" panose="05000000000000000000" pitchFamily="2" charset="2"/>
              <a:buChar char="Ø"/>
            </a:pPr>
            <a:r>
              <a:rPr lang="en-IN" dirty="0" smtClean="0"/>
              <a:t>12 </a:t>
            </a:r>
            <a:r>
              <a:rPr lang="en-IN" dirty="0"/>
              <a:t>years </a:t>
            </a:r>
            <a:r>
              <a:rPr lang="en-IN" dirty="0" smtClean="0"/>
              <a:t>Experience</a:t>
            </a:r>
            <a:endParaRPr lang="en-US" dirty="0" smtClean="0"/>
          </a:p>
          <a:p>
            <a:pPr defTabSz="457200" latinLnBrk="1" hangingPunct="0"/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4705" y="63532"/>
            <a:ext cx="6490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W2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SAR 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Data Format, SAR Missions </a:t>
            </a:r>
            <a:endParaRPr lang="en-US" sz="24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data access </a:t>
            </a:r>
            <a:endParaRPr lang="en-IN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40" y="3727865"/>
            <a:ext cx="1076234" cy="1076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39" y="1618667"/>
            <a:ext cx="1001638" cy="100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70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742" y="1686977"/>
            <a:ext cx="4572000" cy="4139595"/>
          </a:xfrm>
          <a:prstGeom prst="rect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W3: SAR data processing by  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ISRO</a:t>
            </a:r>
          </a:p>
          <a:p>
            <a:endParaRPr lang="en-US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of SAR Data, </a:t>
            </a:r>
            <a:endParaRPr lang="en-US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 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Focusing- RAW Data Processing, Single Look Complex (SLC) Data, </a:t>
            </a:r>
            <a:endParaRPr lang="en-US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 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Generation, </a:t>
            </a:r>
            <a:endParaRPr lang="en-US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Slant 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Ambiguity &amp; Slant to Ground Range Conversion, </a:t>
            </a:r>
            <a:endParaRPr lang="en-US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Multi-look 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 Data, </a:t>
            </a:r>
            <a:endParaRPr lang="en-US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Speckle 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Filtering, </a:t>
            </a:r>
            <a:endParaRPr lang="en-US" dirty="0" smtClean="0">
              <a:solidFill>
                <a:srgbClr val="002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Normalized </a:t>
            </a:r>
            <a:r>
              <a:rPr lang="en-US" dirty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Backscatter Cross Section.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7969" y="248158"/>
            <a:ext cx="4014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W3: SAR data processing </a:t>
            </a:r>
            <a:endParaRPr lang="en-IN" sz="2400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46220" y="1521151"/>
            <a:ext cx="3349952" cy="3877983"/>
            <a:chOff x="5084747" y="3033756"/>
            <a:chExt cx="3349952" cy="3877983"/>
          </a:xfrm>
        </p:grpSpPr>
        <p:sp>
          <p:nvSpPr>
            <p:cNvPr id="6" name="TextBox 5"/>
            <p:cNvSpPr txBox="1"/>
            <p:nvPr/>
          </p:nvSpPr>
          <p:spPr>
            <a:xfrm>
              <a:off x="5084747" y="3033756"/>
              <a:ext cx="3349952" cy="3877983"/>
            </a:xfrm>
            <a:prstGeom prst="rect">
              <a:avLst/>
            </a:prstGeom>
            <a:noFill/>
            <a:ln w="19050" cap="flat">
              <a:solidFill>
                <a:schemeClr val="tx1">
                  <a:lumMod val="60000"/>
                  <a:lumOff val="40000"/>
                </a:schemeClr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IN" sz="1800" b="0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</a:rPr>
                <a:t>Shashi Kumar 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IN" dirty="0" smtClean="0">
                <a:solidFill>
                  <a:srgbClr val="FF0000"/>
                </a:solidFill>
              </a:endParaRP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IN" dirty="0">
                <a:solidFill>
                  <a:srgbClr val="FF0000"/>
                </a:solidFill>
              </a:endParaRP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IN" dirty="0" smtClean="0">
                <a:solidFill>
                  <a:srgbClr val="FF0000"/>
                </a:solidFill>
              </a:endParaRP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IN" dirty="0">
                <a:solidFill>
                  <a:srgbClr val="FF0000"/>
                </a:solidFill>
              </a:endParaRPr>
            </a:p>
            <a:p>
              <a:pPr marL="285750" indent="-285750" defTabSz="457200" latinLnBrk="1" hangingPunct="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IN" dirty="0"/>
                <a:t>Senior Scientist, IIRS/ISRO</a:t>
              </a:r>
            </a:p>
            <a:p>
              <a:pPr marL="285750" indent="-285750" defTabSz="457200" latinLnBrk="1" hangingPunct="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IN" dirty="0"/>
                <a:t>8 yrs. Teaching &amp; Research</a:t>
              </a:r>
            </a:p>
            <a:p>
              <a:pPr marL="285750" indent="-285750" defTabSz="457200" latinLnBrk="1" hangingPunct="0">
                <a:buFont typeface="Wingdings" panose="05000000000000000000" pitchFamily="2" charset="2"/>
                <a:buChar char="Ø"/>
              </a:pPr>
              <a:r>
                <a:rPr lang="en-IN" dirty="0"/>
                <a:t>SAR remote sensing, SAR </a:t>
              </a:r>
            </a:p>
            <a:p>
              <a:pPr defTabSz="457200" latinLnBrk="1" hangingPunct="0"/>
              <a:r>
                <a:rPr lang="en-IN" dirty="0"/>
                <a:t>    data processing, Polarimetry </a:t>
              </a:r>
            </a:p>
            <a:p>
              <a:pPr defTabSz="457200" latinLnBrk="1" hangingPunct="0"/>
              <a:r>
                <a:rPr lang="en-IN" dirty="0"/>
                <a:t>    SAR, Interferometry</a:t>
              </a:r>
            </a:p>
            <a:p>
              <a:pPr marL="285750" indent="-285750" defTabSz="457200" latinLnBrk="1" hangingPunct="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en-IN" dirty="0"/>
                <a:t>Delivering regular lectures in ISRO DLPs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889" y="3110668"/>
              <a:ext cx="990600" cy="1257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5689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1278</Words>
  <Application>Microsoft Office PowerPoint</Application>
  <PresentationFormat>On-screen Show (4:3)</PresentationFormat>
  <Paragraphs>289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Arial Bold</vt:lpstr>
      <vt:lpstr>Avenir Roman</vt:lpstr>
      <vt:lpstr>Calibri</vt:lpstr>
      <vt:lpstr>Courier New</vt:lpstr>
      <vt:lpstr>Droid Serif</vt:lpstr>
      <vt:lpstr>Garamond</vt:lpstr>
      <vt:lpstr>Proxima Nova Regular</vt:lpstr>
      <vt:lpstr>Symbol</vt:lpstr>
      <vt:lpstr>Times New Roman</vt:lpstr>
      <vt:lpstr>Wingdings</vt:lpstr>
      <vt:lpstr>Default</vt:lpstr>
      <vt:lpstr>1_Default</vt:lpstr>
      <vt:lpstr>2_Default</vt:lpstr>
      <vt:lpstr>Webinars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attention  Q &amp; 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A Senthil Kumar</cp:lastModifiedBy>
  <cp:revision>53</cp:revision>
  <cp:lastPrinted>2017-03-09T05:15:16Z</cp:lastPrinted>
  <dcterms:created xsi:type="dcterms:W3CDTF">2016-10-27T11:58:42Z</dcterms:created>
  <dcterms:modified xsi:type="dcterms:W3CDTF">2017-03-28T04:36:33Z</dcterms:modified>
</cp:coreProperties>
</file>