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62" r:id="rId4"/>
    <p:sldId id="273" r:id="rId5"/>
    <p:sldId id="263" r:id="rId6"/>
    <p:sldId id="282" r:id="rId7"/>
    <p:sldId id="284" r:id="rId8"/>
    <p:sldId id="283" r:id="rId9"/>
    <p:sldId id="286" r:id="rId10"/>
    <p:sldId id="287" r:id="rId11"/>
    <p:sldId id="288" r:id="rId12"/>
    <p:sldId id="281" r:id="rId13"/>
    <p:sldId id="274" r:id="rId14"/>
    <p:sldId id="261" r:id="rId15"/>
    <p:sldId id="275" r:id="rId16"/>
    <p:sldId id="277" r:id="rId17"/>
    <p:sldId id="276" r:id="rId18"/>
    <p:sldId id="279" r:id="rId19"/>
    <p:sldId id="280" r:id="rId20"/>
    <p:sldId id="278" r:id="rId21"/>
    <p:sldId id="285" r:id="rId22"/>
    <p:sldId id="266" r:id="rId23"/>
    <p:sldId id="269" r:id="rId24"/>
    <p:sldId id="264" r:id="rId25"/>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4"/>
  </p:normalViewPr>
  <p:slideViewPr>
    <p:cSldViewPr>
      <p:cViewPr varScale="1">
        <p:scale>
          <a:sx n="64" d="100"/>
          <a:sy n="64" d="100"/>
        </p:scale>
        <p:origin x="1268"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998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3918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Proxima Nova Regular"/>
              </a:defRPr>
            </a:lvl1pPr>
          </a:lstStyle>
          <a:p>
            <a:pPr lvl="0"/>
            <a:r>
              <a:rPr lang="en-US" dirty="0" smtClean="0"/>
              <a:t>Title Goes Here</a:t>
            </a:r>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228600" y="2519789"/>
            <a:ext cx="85212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rPr>
              <a:t>WGCapD – Achievements of 2016</a:t>
            </a:r>
            <a:endParaRPr sz="4200" b="1" dirty="0">
              <a:solidFill>
                <a:srgbClr val="FFFFFF"/>
              </a:solidFill>
            </a:endParaRPr>
          </a:p>
        </p:txBody>
      </p:sp>
      <p:sp>
        <p:nvSpPr>
          <p:cNvPr id="11" name="Shape 11"/>
          <p:cNvSpPr/>
          <p:nvPr/>
        </p:nvSpPr>
        <p:spPr>
          <a:xfrm>
            <a:off x="457200" y="40386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dirty="0" smtClean="0">
                <a:solidFill>
                  <a:srgbClr val="FFFF00"/>
                </a:solidFill>
                <a:latin typeface="Arial Bold"/>
                <a:ea typeface="Arial Bold"/>
                <a:cs typeface="Arial Bold"/>
                <a:sym typeface="Arial Bold"/>
              </a:rPr>
              <a:t>Agenda </a:t>
            </a:r>
            <a:r>
              <a:rPr dirty="0" smtClean="0">
                <a:solidFill>
                  <a:srgbClr val="FFFF00"/>
                </a:solidFill>
                <a:latin typeface="Arial Bold"/>
                <a:ea typeface="Arial Bold"/>
                <a:cs typeface="Arial Bold"/>
                <a:sym typeface="Arial Bold"/>
              </a:rPr>
              <a:t>Item</a:t>
            </a:r>
            <a:r>
              <a:rPr lang="en-US" dirty="0" smtClean="0">
                <a:solidFill>
                  <a:srgbClr val="FFFF00"/>
                </a:solidFill>
                <a:latin typeface="Arial Bold"/>
                <a:ea typeface="Arial Bold"/>
                <a:cs typeface="Arial Bold"/>
                <a:sym typeface="Arial Bold"/>
              </a:rPr>
              <a:t>:</a:t>
            </a:r>
            <a:r>
              <a:rPr dirty="0" smtClean="0">
                <a:solidFill>
                  <a:srgbClr val="FFFF00"/>
                </a:solidFill>
                <a:latin typeface="Arial Bold"/>
                <a:ea typeface="Arial Bold"/>
                <a:cs typeface="Arial Bold"/>
                <a:sym typeface="Arial Bold"/>
              </a:rPr>
              <a:t> </a:t>
            </a:r>
            <a:r>
              <a:rPr lang="en-US" dirty="0" smtClean="0">
                <a:solidFill>
                  <a:srgbClr val="FFFF00"/>
                </a:solidFill>
                <a:latin typeface="Arial Bold"/>
                <a:ea typeface="Arial Bold"/>
                <a:cs typeface="Arial Bold"/>
                <a:sym typeface="Arial Bold"/>
              </a:rPr>
              <a:t>26</a:t>
            </a:r>
            <a:endParaRPr dirty="0">
              <a:solidFill>
                <a:srgbClr val="FFFF00"/>
              </a:solidFill>
              <a:latin typeface="Arial Bold"/>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Arial Bold"/>
                <a:ea typeface="Arial Bold"/>
                <a:cs typeface="Arial Bold"/>
                <a:sym typeface="Arial Bold"/>
              </a:rPr>
              <a:t>CEOS </a:t>
            </a:r>
            <a:r>
              <a:rPr lang="en-US" dirty="0" smtClean="0">
                <a:solidFill>
                  <a:srgbClr val="FFFFFF"/>
                </a:solidFill>
                <a:latin typeface="Arial Bold"/>
                <a:ea typeface="Arial Bold"/>
                <a:cs typeface="Arial Bold"/>
                <a:sym typeface="Arial Bold"/>
              </a:rPr>
              <a:t>6</a:t>
            </a:r>
            <a:r>
              <a:rPr lang="en-US" baseline="30000" dirty="0" smtClean="0">
                <a:solidFill>
                  <a:srgbClr val="FFFFFF"/>
                </a:solidFill>
                <a:latin typeface="Arial Bold"/>
                <a:ea typeface="Arial Bold"/>
                <a:cs typeface="Arial Bold"/>
                <a:sym typeface="Arial Bold"/>
              </a:rPr>
              <a:t>th</a:t>
            </a:r>
            <a:r>
              <a:rPr lang="en-US" dirty="0" smtClean="0">
                <a:solidFill>
                  <a:srgbClr val="FFFFFF"/>
                </a:solidFill>
                <a:latin typeface="Arial Bold"/>
                <a:ea typeface="Arial Bold"/>
                <a:cs typeface="Arial Bold"/>
                <a:sym typeface="Arial Bold"/>
              </a:rPr>
              <a:t> Working Group for Capacity Building and Data Democracy (WGCapD)-6 Annual Meeting</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DLR</a:t>
            </a:r>
            <a:r>
              <a:rPr lang="en-US" dirty="0">
                <a:solidFill>
                  <a:srgbClr val="FFFFFF"/>
                </a:solidFill>
                <a:latin typeface="Arial Bold"/>
                <a:ea typeface="Arial Bold"/>
                <a:cs typeface="Arial Bold"/>
                <a:sym typeface="Arial Bold"/>
              </a:rPr>
              <a:t> </a:t>
            </a:r>
            <a:r>
              <a:rPr lang="en-US" dirty="0" err="1" smtClean="0">
                <a:solidFill>
                  <a:srgbClr val="FFFFFF"/>
                </a:solidFill>
                <a:latin typeface="Arial Bold"/>
                <a:ea typeface="Arial Bold"/>
                <a:cs typeface="Arial Bold"/>
                <a:sym typeface="Arial Bold"/>
              </a:rPr>
              <a:t>Oberpfaffenhofen</a:t>
            </a:r>
            <a:r>
              <a:rPr dirty="0" smtClean="0">
                <a:solidFill>
                  <a:srgbClr val="FFFFFF"/>
                </a:solidFill>
                <a:latin typeface="Arial Bold"/>
                <a:ea typeface="Arial Bold"/>
                <a:cs typeface="Arial Bold"/>
                <a:sym typeface="Arial Bold"/>
              </a:rPr>
              <a:t>, </a:t>
            </a:r>
            <a:r>
              <a:rPr lang="en-US" dirty="0" smtClean="0">
                <a:solidFill>
                  <a:srgbClr val="FFFFFF"/>
                </a:solidFill>
                <a:latin typeface="Arial Bold"/>
                <a:ea typeface="Arial Bold"/>
                <a:cs typeface="Arial Bold"/>
                <a:sym typeface="Arial Bold"/>
              </a:rPr>
              <a:t>Germany</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2</a:t>
            </a:r>
            <a:r>
              <a:rPr dirty="0" smtClean="0">
                <a:solidFill>
                  <a:srgbClr val="FFFFFF"/>
                </a:solidFill>
                <a:latin typeface="Arial Bold"/>
                <a:ea typeface="Arial Bold"/>
                <a:cs typeface="Arial Bold"/>
                <a:sym typeface="Arial Bold"/>
              </a:rPr>
              <a:t>7th-</a:t>
            </a:r>
            <a:r>
              <a:rPr lang="en-US" dirty="0" smtClean="0">
                <a:solidFill>
                  <a:srgbClr val="FFFFFF"/>
                </a:solidFill>
                <a:latin typeface="Arial Bold"/>
                <a:ea typeface="Arial Bold"/>
                <a:cs typeface="Arial Bold"/>
                <a:sym typeface="Arial Bold"/>
              </a:rPr>
              <a:t>29</a:t>
            </a:r>
            <a:r>
              <a:rPr dirty="0" smtClean="0">
                <a:solidFill>
                  <a:srgbClr val="FFFFFF"/>
                </a:solidFill>
                <a:latin typeface="Arial Bold"/>
                <a:ea typeface="Arial Bold"/>
                <a:cs typeface="Arial Bold"/>
                <a:sym typeface="Arial Bold"/>
              </a:rPr>
              <a:t>th </a:t>
            </a:r>
            <a:r>
              <a:rPr lang="en-US" dirty="0" smtClean="0">
                <a:solidFill>
                  <a:srgbClr val="FFFFFF"/>
                </a:solidFill>
                <a:latin typeface="Arial Bold"/>
                <a:ea typeface="Arial Bold"/>
                <a:cs typeface="Arial Bold"/>
                <a:sym typeface="Arial Bold"/>
              </a:rPr>
              <a:t>March, 2017</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
        <p:nvSpPr>
          <p:cNvPr id="2" name="Rectangle 1"/>
          <p:cNvSpPr/>
          <p:nvPr/>
        </p:nvSpPr>
        <p:spPr>
          <a:xfrm>
            <a:off x="424070" y="3613868"/>
            <a:ext cx="3801041" cy="424732"/>
          </a:xfrm>
          <a:prstGeom prst="rect">
            <a:avLst/>
          </a:prstGeom>
        </p:spPr>
        <p:txBody>
          <a:bodyPr wrap="none">
            <a:spAutoFit/>
          </a:bodyPr>
          <a:lstStyle/>
          <a:p>
            <a:pPr lvl="0" defTabSz="914400">
              <a:lnSpc>
                <a:spcPct val="120000"/>
              </a:lnSpc>
              <a:defRPr>
                <a:solidFill>
                  <a:srgbClr val="000000"/>
                </a:solidFill>
              </a:defRPr>
            </a:pPr>
            <a:r>
              <a:rPr lang="en-US" dirty="0">
                <a:solidFill>
                  <a:srgbClr val="FFFF00"/>
                </a:solidFill>
                <a:latin typeface="Arial Bold"/>
                <a:ea typeface="Arial Bold"/>
                <a:cs typeface="Arial Bold"/>
                <a:sym typeface="Arial Bold"/>
              </a:rPr>
              <a:t>A. Senthil Kumar, ISRO, Co-chair</a:t>
            </a:r>
            <a:endParaRPr lang="en-US" dirty="0">
              <a:solidFill>
                <a:srgbClr val="FFFF00"/>
              </a:solidFill>
              <a:latin typeface="Arial Bold"/>
              <a:ea typeface="Arial Bold"/>
              <a:cs typeface="Arial Bold"/>
              <a:sym typeface="Arial Bold"/>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endParaRPr lang="en-US"/>
          </a:p>
        </p:txBody>
      </p:sp>
      <p:pic>
        <p:nvPicPr>
          <p:cNvPr id="4" name="Picture 3"/>
          <p:cNvPicPr/>
          <p:nvPr/>
        </p:nvPicPr>
        <p:blipFill rotWithShape="1">
          <a:blip r:embed="rId2"/>
          <a:srcRect l="39645" t="19476" r="19748" b="8152"/>
          <a:stretch/>
        </p:blipFill>
        <p:spPr bwMode="auto">
          <a:xfrm>
            <a:off x="-114300" y="1741715"/>
            <a:ext cx="4686300" cy="4659085"/>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4724400" y="1752600"/>
            <a:ext cx="4419600" cy="3454792"/>
          </a:xfrm>
          <a:prstGeom prst="rect">
            <a:avLst/>
          </a:prstGeom>
        </p:spPr>
        <p:txBody>
          <a:bodyPr wrap="square">
            <a:spAutoFit/>
          </a:bodyPr>
          <a:lstStyle/>
          <a:p>
            <a:pPr marL="342900" marR="0" indent="-342900">
              <a:lnSpc>
                <a:spcPct val="115000"/>
              </a:lnSpc>
              <a:spcBef>
                <a:spcPts val="0"/>
              </a:spcBef>
              <a:spcAft>
                <a:spcPts val="0"/>
              </a:spcAft>
              <a:buFont typeface="+mj-lt"/>
              <a:buAutoNum type="arabicPeriod"/>
            </a:pP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Course too technical with many mathematical calculations</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p>
          <a:p>
            <a:pPr marL="342900" marR="0" indent="-342900">
              <a:lnSpc>
                <a:spcPct val="115000"/>
              </a:lnSpc>
              <a:spcBef>
                <a:spcPts val="0"/>
              </a:spcBef>
              <a:spcAft>
                <a:spcPts val="0"/>
              </a:spcAft>
              <a:buFont typeface="+mj-lt"/>
              <a:buAutoNum type="arabicPeriod"/>
            </a:pPr>
            <a:endPar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342900" marR="0" indent="-342900">
              <a:lnSpc>
                <a:spcPct val="115000"/>
              </a:lnSpc>
              <a:spcBef>
                <a:spcPts val="0"/>
              </a:spcBef>
              <a:spcAft>
                <a:spcPts val="0"/>
              </a:spcAft>
              <a:buFont typeface="+mj-lt"/>
              <a:buAutoNum type="arabicPeriod"/>
            </a:pP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Good</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very </a:t>
            </a:r>
            <a:r>
              <a:rPr lang="en-GB"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very</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good, some of them capture my focus but living in a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French speaking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country, I had problem to tilted between accent from different countries but before a few time, it was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better</a:t>
            </a:r>
          </a:p>
          <a:p>
            <a:pPr marL="0" marR="0">
              <a:lnSpc>
                <a:spcPct val="115000"/>
              </a:lnSpc>
              <a:spcBef>
                <a:spcPts val="0"/>
              </a:spcBef>
              <a:spcAft>
                <a:spcPts val="0"/>
              </a:spcAft>
            </a:pPr>
            <a:endParaRPr lang="en-GB" sz="2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225394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Feedback</a:t>
            </a:r>
            <a:endParaRPr lang="en-US" dirty="0"/>
          </a:p>
        </p:txBody>
      </p:sp>
      <p:sp>
        <p:nvSpPr>
          <p:cNvPr id="5" name="Rectangle 4"/>
          <p:cNvSpPr/>
          <p:nvPr/>
        </p:nvSpPr>
        <p:spPr>
          <a:xfrm>
            <a:off x="4422140" y="2057400"/>
            <a:ext cx="4798060" cy="3970318"/>
          </a:xfrm>
          <a:prstGeom prst="rect">
            <a:avLst/>
          </a:prstGeom>
        </p:spPr>
        <p:txBody>
          <a:bodyPr wrap="square">
            <a:spAutoFit/>
          </a:bodyPr>
          <a:lstStyle/>
          <a:p>
            <a:pPr marL="342900" indent="-342900">
              <a:buFont typeface="+mj-lt"/>
              <a:buAutoNum type="arabicPeriod"/>
            </a:pPr>
            <a:r>
              <a:rPr lang="en-GB" dirty="0"/>
              <a:t>Except for TD floods. The trainer was too </a:t>
            </a:r>
            <a:r>
              <a:rPr lang="en-GB" dirty="0" smtClean="0"/>
              <a:t>fast</a:t>
            </a:r>
            <a:endParaRPr lang="en-US" dirty="0"/>
          </a:p>
          <a:p>
            <a:pPr marL="342900" indent="-342900">
              <a:buFont typeface="+mj-lt"/>
              <a:buAutoNum type="arabicPeriod"/>
            </a:pPr>
            <a:r>
              <a:rPr lang="en-GB" dirty="0" smtClean="0"/>
              <a:t>Much </a:t>
            </a:r>
            <a:r>
              <a:rPr lang="en-GB" dirty="0"/>
              <a:t>time should be allocated to </a:t>
            </a:r>
            <a:r>
              <a:rPr lang="en-GB" dirty="0" smtClean="0"/>
              <a:t>practical's</a:t>
            </a:r>
            <a:endParaRPr lang="en-US" dirty="0"/>
          </a:p>
          <a:p>
            <a:pPr marL="342900" indent="-342900">
              <a:buFont typeface="+mj-lt"/>
              <a:buAutoNum type="arabicPeriod"/>
            </a:pPr>
            <a:r>
              <a:rPr lang="en-GB" dirty="0" smtClean="0"/>
              <a:t>But </a:t>
            </a:r>
            <a:r>
              <a:rPr lang="en-GB" dirty="0"/>
              <a:t>not that </a:t>
            </a:r>
            <a:r>
              <a:rPr lang="en-GB" dirty="0" smtClean="0"/>
              <a:t>enough</a:t>
            </a:r>
            <a:r>
              <a:rPr lang="en-US" dirty="0"/>
              <a:t> </a:t>
            </a:r>
            <a:r>
              <a:rPr lang="en-GB" dirty="0" smtClean="0"/>
              <a:t>for practical </a:t>
            </a:r>
            <a:r>
              <a:rPr lang="en-GB" dirty="0"/>
              <a:t>It must be purely </a:t>
            </a:r>
            <a:r>
              <a:rPr lang="en-GB" dirty="0" smtClean="0"/>
              <a:t>practical.</a:t>
            </a:r>
            <a:endParaRPr lang="en-US" dirty="0"/>
          </a:p>
          <a:p>
            <a:pPr marL="342900" indent="-342900">
              <a:buFont typeface="+mj-lt"/>
              <a:buAutoNum type="arabicPeriod"/>
            </a:pPr>
            <a:r>
              <a:rPr lang="en-GB" dirty="0" smtClean="0"/>
              <a:t>very </a:t>
            </a:r>
            <a:r>
              <a:rPr lang="en-GB" dirty="0"/>
              <a:t>good too but the time was too short to go deeper in </a:t>
            </a:r>
            <a:r>
              <a:rPr lang="en-GB" dirty="0" smtClean="0"/>
              <a:t>software. </a:t>
            </a:r>
            <a:r>
              <a:rPr lang="en-GB" dirty="0"/>
              <a:t>I would like to learn more to produce data for applications like flood mapping or </a:t>
            </a:r>
            <a:r>
              <a:rPr lang="en-GB" dirty="0" smtClean="0"/>
              <a:t>forestry</a:t>
            </a:r>
            <a:endParaRPr lang="en-US" dirty="0"/>
          </a:p>
          <a:p>
            <a:pPr marL="342900" indent="-342900">
              <a:buFont typeface="+mj-lt"/>
              <a:buAutoNum type="arabicPeriod"/>
            </a:pPr>
            <a:r>
              <a:rPr lang="en-GB" dirty="0" smtClean="0"/>
              <a:t>Insufficient </a:t>
            </a:r>
            <a:r>
              <a:rPr lang="en-GB" dirty="0"/>
              <a:t>time for too </a:t>
            </a:r>
            <a:r>
              <a:rPr lang="en-GB" dirty="0" smtClean="0"/>
              <a:t>knowledges</a:t>
            </a:r>
            <a:endParaRPr lang="en-US" dirty="0"/>
          </a:p>
          <a:p>
            <a:pPr marL="342900" indent="-342900">
              <a:buFont typeface="+mj-lt"/>
              <a:buAutoNum type="arabicPeriod"/>
            </a:pPr>
            <a:r>
              <a:rPr lang="en-GB" dirty="0" smtClean="0"/>
              <a:t>I </a:t>
            </a:r>
            <a:r>
              <a:rPr lang="en-GB" dirty="0"/>
              <a:t>would have liked that </a:t>
            </a:r>
            <a:r>
              <a:rPr lang="en-GB" dirty="0" smtClean="0"/>
              <a:t>practical </a:t>
            </a:r>
            <a:r>
              <a:rPr lang="en-GB" dirty="0"/>
              <a:t>sessions to be </a:t>
            </a:r>
            <a:r>
              <a:rPr lang="en-GB" dirty="0" smtClean="0"/>
              <a:t>longer</a:t>
            </a:r>
            <a:endParaRPr lang="en-US" dirty="0"/>
          </a:p>
          <a:p>
            <a:pPr marL="342900" indent="-342900">
              <a:buFont typeface="+mj-lt"/>
              <a:buAutoNum type="arabicPeriod"/>
            </a:pPr>
            <a:r>
              <a:rPr lang="en-GB" dirty="0" smtClean="0"/>
              <a:t>Quick</a:t>
            </a:r>
            <a:endParaRPr lang="en-US" dirty="0"/>
          </a:p>
        </p:txBody>
      </p:sp>
      <p:pic>
        <p:nvPicPr>
          <p:cNvPr id="6" name="Picture 5"/>
          <p:cNvPicPr/>
          <p:nvPr/>
        </p:nvPicPr>
        <p:blipFill rotWithShape="1">
          <a:blip r:embed="rId2"/>
          <a:srcRect l="39940" t="15286" r="19823" b="12967"/>
          <a:stretch/>
        </p:blipFill>
        <p:spPr bwMode="auto">
          <a:xfrm>
            <a:off x="-141514" y="1981200"/>
            <a:ext cx="4563654" cy="47135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351578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4" name="Content Placeholder 3"/>
          <p:cNvSpPr>
            <a:spLocks noGrp="1"/>
          </p:cNvSpPr>
          <p:nvPr>
            <p:ph sz="quarter" idx="11"/>
          </p:nvPr>
        </p:nvSpPr>
        <p:spPr>
          <a:xfrm>
            <a:off x="1981200" y="152400"/>
            <a:ext cx="4953000" cy="533400"/>
          </a:xfrm>
        </p:spPr>
        <p:txBody>
          <a:bodyPr/>
          <a:lstStyle/>
          <a:p>
            <a:r>
              <a:rPr lang="en-US" b="1" dirty="0"/>
              <a:t>WGCapD participation in Geo-work Program </a:t>
            </a:r>
            <a:r>
              <a:rPr lang="en-US" b="1" dirty="0" smtClean="0"/>
              <a:t>Symposium -2016</a:t>
            </a:r>
            <a:endParaRPr lang="en-ZA" b="1" dirty="0"/>
          </a:p>
        </p:txBody>
      </p:sp>
      <p:graphicFrame>
        <p:nvGraphicFramePr>
          <p:cNvPr id="5" name="Table 4"/>
          <p:cNvGraphicFramePr>
            <a:graphicFrameLocks noGrp="1"/>
          </p:cNvGraphicFramePr>
          <p:nvPr>
            <p:extLst>
              <p:ext uri="{D42A27DB-BD31-4B8C-83A1-F6EECF244321}">
                <p14:modId xmlns:p14="http://schemas.microsoft.com/office/powerpoint/2010/main" val="676899115"/>
              </p:ext>
            </p:extLst>
          </p:nvPr>
        </p:nvGraphicFramePr>
        <p:xfrm>
          <a:off x="0" y="1159566"/>
          <a:ext cx="9144000" cy="5698434"/>
        </p:xfrm>
        <a:graphic>
          <a:graphicData uri="http://schemas.openxmlformats.org/drawingml/2006/table">
            <a:tbl>
              <a:tblPr firstRow="1" bandRow="1">
                <a:tableStyleId>{5940675A-B579-460E-94D1-54222C63F5DA}</a:tableStyleId>
              </a:tblPr>
              <a:tblGrid>
                <a:gridCol w="3276600"/>
                <a:gridCol w="5867400"/>
              </a:tblGrid>
              <a:tr h="345187">
                <a:tc>
                  <a:txBody>
                    <a:bodyPr/>
                    <a:lstStyle/>
                    <a:p>
                      <a:pPr algn="l"/>
                      <a:r>
                        <a:rPr lang="en-US" sz="1800" b="1" dirty="0" smtClean="0"/>
                        <a:t>Activity</a:t>
                      </a:r>
                      <a:endParaRPr lang="en-ZA" sz="1800" b="1" dirty="0"/>
                    </a:p>
                  </a:txBody>
                  <a:tcPr>
                    <a:solidFill>
                      <a:schemeClr val="accent1">
                        <a:lumMod val="20000"/>
                        <a:lumOff val="80000"/>
                      </a:schemeClr>
                    </a:solidFill>
                  </a:tcPr>
                </a:tc>
                <a:tc>
                  <a:txBody>
                    <a:bodyPr/>
                    <a:lstStyle/>
                    <a:p>
                      <a:pPr algn="ctr"/>
                      <a:r>
                        <a:rPr lang="en-US" sz="1800" b="1" dirty="0" smtClean="0"/>
                        <a:t>Report</a:t>
                      </a:r>
                      <a:endParaRPr lang="en-ZA" sz="1800" b="1" dirty="0"/>
                    </a:p>
                  </a:txBody>
                  <a:tcPr>
                    <a:solidFill>
                      <a:schemeClr val="accent1">
                        <a:lumMod val="20000"/>
                        <a:lumOff val="80000"/>
                      </a:schemeClr>
                    </a:solidFill>
                  </a:tcPr>
                </a:tc>
              </a:tr>
              <a:tr h="5332674">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endParaRPr lang="en-US" sz="1000" dirty="0" smtClean="0">
                        <a:solidFill>
                          <a:schemeClr val="tx1"/>
                        </a:solidFill>
                        <a:effectLst/>
                        <a:latin typeface="+mn-lt"/>
                        <a:ea typeface="+mn-ea"/>
                        <a:cs typeface="+mn-cs"/>
                        <a:sym typeface="Calibri"/>
                      </a:endParaRPr>
                    </a:p>
                    <a:p>
                      <a:pPr marL="0" marR="0" lvl="0" indent="0" algn="l" defTabSz="457200" eaLnBrk="1" fontAlgn="auto" latinLnBrk="0" hangingPunct="1">
                        <a:lnSpc>
                          <a:spcPct val="100000"/>
                        </a:lnSpc>
                        <a:spcBef>
                          <a:spcPts val="600"/>
                        </a:spcBef>
                        <a:spcAft>
                          <a:spcPts val="0"/>
                        </a:spcAft>
                        <a:buClrTx/>
                        <a:buSzTx/>
                        <a:buFontTx/>
                        <a:buNone/>
                        <a:tabLst/>
                        <a:defRPr/>
                      </a:pPr>
                      <a:endParaRPr lang="en-US" sz="1000" dirty="0" smtClean="0">
                        <a:solidFill>
                          <a:schemeClr val="tx1"/>
                        </a:solidFill>
                        <a:effectLst/>
                        <a:latin typeface="+mn-lt"/>
                        <a:ea typeface="+mn-ea"/>
                        <a:cs typeface="+mn-cs"/>
                        <a:sym typeface="Calibri"/>
                      </a:endParaRPr>
                    </a:p>
                    <a:p>
                      <a:pPr marL="0" marR="0" lvl="0" indent="0" algn="l" defTabSz="457200" eaLnBrk="1" fontAlgn="auto" latinLnBrk="0" hangingPunct="1">
                        <a:lnSpc>
                          <a:spcPct val="100000"/>
                        </a:lnSpc>
                        <a:spcBef>
                          <a:spcPts val="600"/>
                        </a:spcBef>
                        <a:spcAft>
                          <a:spcPts val="0"/>
                        </a:spcAft>
                        <a:buClrTx/>
                        <a:buSzTx/>
                        <a:buFontTx/>
                        <a:buNone/>
                        <a:tabLst/>
                        <a:defRPr/>
                      </a:pPr>
                      <a:endParaRPr lang="en-US" sz="1000" dirty="0" smtClean="0">
                        <a:solidFill>
                          <a:schemeClr val="tx1"/>
                        </a:solidFill>
                        <a:effectLst/>
                        <a:latin typeface="+mn-lt"/>
                        <a:ea typeface="+mn-ea"/>
                        <a:cs typeface="+mn-cs"/>
                        <a:sym typeface="Calibri"/>
                      </a:endParaRPr>
                    </a:p>
                    <a:p>
                      <a:pPr marL="0" marR="0" lvl="0" indent="0" algn="l" defTabSz="457200" eaLnBrk="1" fontAlgn="auto" latinLnBrk="0" hangingPunct="1">
                        <a:lnSpc>
                          <a:spcPct val="100000"/>
                        </a:lnSpc>
                        <a:spcBef>
                          <a:spcPts val="600"/>
                        </a:spcBef>
                        <a:spcAft>
                          <a:spcPts val="0"/>
                        </a:spcAft>
                        <a:buClrTx/>
                        <a:buSzTx/>
                        <a:buFontTx/>
                        <a:buNone/>
                        <a:tabLst/>
                        <a:defRPr/>
                      </a:pPr>
                      <a:endParaRPr lang="en-US" sz="1000" b="1" dirty="0" smtClean="0">
                        <a:solidFill>
                          <a:schemeClr val="tx1"/>
                        </a:solidFill>
                        <a:effectLst/>
                        <a:latin typeface="+mn-lt"/>
                        <a:ea typeface="+mn-ea"/>
                        <a:cs typeface="+mn-cs"/>
                        <a:sym typeface="Calibri"/>
                      </a:endParaRPr>
                    </a:p>
                    <a:p>
                      <a:pPr marL="0" indent="0" algn="just">
                        <a:buFont typeface="Arial" panose="020B0604020202020204" pitchFamily="34" charset="0"/>
                        <a:buNone/>
                      </a:pPr>
                      <a:r>
                        <a:rPr lang="en-US" sz="1200" b="1" dirty="0" smtClean="0"/>
                        <a:t>General</a:t>
                      </a:r>
                      <a:r>
                        <a:rPr lang="en-US" sz="1200" b="1" baseline="0" dirty="0" smtClean="0"/>
                        <a:t> Objectives: </a:t>
                      </a:r>
                    </a:p>
                    <a:p>
                      <a:pPr marL="171450" indent="-171450" algn="just">
                        <a:buFont typeface="Arial" panose="020B0604020202020204" pitchFamily="34" charset="0"/>
                        <a:buChar char="•"/>
                      </a:pPr>
                      <a:r>
                        <a:rPr lang="en-US" sz="1150" dirty="0" smtClean="0"/>
                        <a:t>Reflect on the GE0 2016-2025 SP, on its targets and on the implications on the activities that GEO should put in place; </a:t>
                      </a:r>
                    </a:p>
                    <a:p>
                      <a:pPr marL="171450" indent="-171450" algn="just">
                        <a:buFont typeface="Arial" panose="020B0604020202020204" pitchFamily="34" charset="0"/>
                        <a:buChar char="•"/>
                      </a:pPr>
                      <a:r>
                        <a:rPr lang="en-US" sz="1150" dirty="0" smtClean="0"/>
                        <a:t>Ensure a common understanding of the new arrangements defined by the Strategic Plan</a:t>
                      </a:r>
                    </a:p>
                    <a:p>
                      <a:pPr marL="171450" indent="-171450" algn="just">
                        <a:buFont typeface="Arial" panose="020B0604020202020204" pitchFamily="34" charset="0"/>
                        <a:buChar char="•"/>
                      </a:pPr>
                      <a:r>
                        <a:rPr lang="en-US" sz="1150" dirty="0" smtClean="0"/>
                        <a:t>Strengthen the participation of the users to the GEO activities; </a:t>
                      </a:r>
                    </a:p>
                    <a:p>
                      <a:pPr marL="171450" indent="-171450" algn="just">
                        <a:buFont typeface="Arial" panose="020B0604020202020204" pitchFamily="34" charset="0"/>
                        <a:buChar char="•"/>
                      </a:pPr>
                      <a:r>
                        <a:rPr lang="en-US" sz="1150" dirty="0" smtClean="0"/>
                        <a:t>Discuss the content of the GEO Work Programme 2017-2019</a:t>
                      </a:r>
                      <a:r>
                        <a:rPr lang="en-US" sz="1150" baseline="0" dirty="0" smtClean="0"/>
                        <a:t> &amp;</a:t>
                      </a:r>
                      <a:r>
                        <a:rPr lang="en-US" sz="1150" dirty="0" smtClean="0"/>
                        <a:t> provide clear inputs (technical and programmatic) for its development; </a:t>
                      </a:r>
                    </a:p>
                    <a:p>
                      <a:pPr marL="171450" indent="-171450" algn="just">
                        <a:buFont typeface="Arial" panose="020B0604020202020204" pitchFamily="34" charset="0"/>
                        <a:buChar char="•"/>
                      </a:pPr>
                      <a:r>
                        <a:rPr lang="en-US" sz="1150" dirty="0" smtClean="0"/>
                        <a:t>Strengthen the involvement of current stakeholders and involve new ones identified in the GE0 2016- 2025 SP; </a:t>
                      </a:r>
                    </a:p>
                    <a:p>
                      <a:pPr marL="171450" indent="-171450" algn="just">
                        <a:buFont typeface="Arial" panose="020B0604020202020204" pitchFamily="34" charset="0"/>
                        <a:buChar char="•"/>
                      </a:pPr>
                      <a:r>
                        <a:rPr lang="en-US" sz="1150" dirty="0" smtClean="0"/>
                        <a:t>Provide the opportunity to consolidate GEO activities at Global and/or Regional level and explore opportunities for new ones; </a:t>
                      </a:r>
                    </a:p>
                    <a:p>
                      <a:pPr marL="171450" indent="-171450" algn="just">
                        <a:buFont typeface="Arial" panose="020B0604020202020204" pitchFamily="34" charset="0"/>
                        <a:buChar char="•"/>
                      </a:pPr>
                      <a:r>
                        <a:rPr lang="en-US" sz="1150" dirty="0" smtClean="0"/>
                        <a:t>Explore opportunities with the private sector;  </a:t>
                      </a:r>
                    </a:p>
                  </a:txBody>
                  <a:tcPr>
                    <a:solidFill>
                      <a:schemeClr val="bg2"/>
                    </a:solidFill>
                  </a:tcPr>
                </a:tc>
                <a:tc>
                  <a:txBody>
                    <a:bodyPr/>
                    <a:lstStyle/>
                    <a:p>
                      <a:pPr marL="0" indent="0" algn="just">
                        <a:buFont typeface="Arial" panose="020B0604020202020204" pitchFamily="34" charset="0"/>
                        <a:buNone/>
                      </a:pPr>
                      <a:endParaRPr lang="en-US" dirty="0" smtClean="0"/>
                    </a:p>
                    <a:p>
                      <a:pPr marL="0" indent="0" algn="just">
                        <a:buFont typeface="Arial" panose="020B0604020202020204" pitchFamily="34" charset="0"/>
                        <a:buNone/>
                      </a:pPr>
                      <a:endParaRPr lang="en-US" dirty="0" smtClean="0"/>
                    </a:p>
                    <a:p>
                      <a:pPr marL="0" indent="0" algn="just">
                        <a:buFont typeface="Arial" panose="020B0604020202020204" pitchFamily="34" charset="0"/>
                        <a:buNone/>
                      </a:pPr>
                      <a:endParaRPr lang="en-US" dirty="0" smtClean="0"/>
                    </a:p>
                    <a:p>
                      <a:pPr marL="0" indent="0" algn="just">
                        <a:buFont typeface="Arial" panose="020B0604020202020204" pitchFamily="34" charset="0"/>
                        <a:buNone/>
                      </a:pPr>
                      <a:endParaRPr lang="en-US" dirty="0" smtClean="0"/>
                    </a:p>
                    <a:p>
                      <a:pPr marL="0" indent="0" algn="just">
                        <a:buFont typeface="Arial" panose="020B0604020202020204" pitchFamily="34" charset="0"/>
                        <a:buNone/>
                      </a:pPr>
                      <a:endParaRPr lang="en-US" dirty="0" smtClean="0"/>
                    </a:p>
                    <a:p>
                      <a:pPr marL="0" indent="0" algn="just">
                        <a:buFont typeface="Arial" panose="020B0604020202020204" pitchFamily="34" charset="0"/>
                        <a:buNone/>
                      </a:pPr>
                      <a:endParaRPr lang="en-US" dirty="0" smtClean="0"/>
                    </a:p>
                    <a:p>
                      <a:pPr marL="0" indent="0" algn="just">
                        <a:buFont typeface="Arial" panose="020B0604020202020204" pitchFamily="34" charset="0"/>
                        <a:buNone/>
                      </a:pPr>
                      <a:endParaRPr lang="en-US" dirty="0" smtClean="0"/>
                    </a:p>
                    <a:p>
                      <a:pPr marL="0" indent="0" algn="just">
                        <a:buFont typeface="Arial" panose="020B0604020202020204" pitchFamily="34" charset="0"/>
                        <a:buNone/>
                      </a:pPr>
                      <a:endParaRPr lang="en-US" dirty="0" smtClean="0"/>
                    </a:p>
                  </a:txBody>
                  <a:tcPr>
                    <a:solidFill>
                      <a:schemeClr val="bg2"/>
                    </a:solidFill>
                  </a:tcPr>
                </a:tc>
              </a:tr>
            </a:tbl>
          </a:graphicData>
        </a:graphic>
      </p:graphicFrame>
      <p:pic>
        <p:nvPicPr>
          <p:cNvPr id="3" name="Picture 2"/>
          <p:cNvPicPr>
            <a:picLocks noChangeAspect="1"/>
          </p:cNvPicPr>
          <p:nvPr/>
        </p:nvPicPr>
        <p:blipFill>
          <a:blip r:embed="rId2"/>
          <a:stretch>
            <a:fillRect/>
          </a:stretch>
        </p:blipFill>
        <p:spPr>
          <a:xfrm>
            <a:off x="76200" y="1502229"/>
            <a:ext cx="3001941" cy="900582"/>
          </a:xfrm>
          <a:prstGeom prst="rect">
            <a:avLst/>
          </a:prstGeom>
        </p:spPr>
      </p:pic>
      <p:pic>
        <p:nvPicPr>
          <p:cNvPr id="6" name="Picture 5"/>
          <p:cNvPicPr>
            <a:picLocks noChangeAspect="1"/>
          </p:cNvPicPr>
          <p:nvPr/>
        </p:nvPicPr>
        <p:blipFill>
          <a:blip r:embed="rId3"/>
          <a:stretch>
            <a:fillRect/>
          </a:stretch>
        </p:blipFill>
        <p:spPr>
          <a:xfrm>
            <a:off x="3276600" y="1502229"/>
            <a:ext cx="5013883" cy="2079171"/>
          </a:xfrm>
          <a:prstGeom prst="rect">
            <a:avLst/>
          </a:prstGeom>
        </p:spPr>
      </p:pic>
      <p:pic>
        <p:nvPicPr>
          <p:cNvPr id="8" name="Picture 7"/>
          <p:cNvPicPr>
            <a:picLocks noChangeAspect="1"/>
          </p:cNvPicPr>
          <p:nvPr/>
        </p:nvPicPr>
        <p:blipFill>
          <a:blip r:embed="rId4"/>
          <a:stretch>
            <a:fillRect/>
          </a:stretch>
        </p:blipFill>
        <p:spPr>
          <a:xfrm>
            <a:off x="3276600" y="3511958"/>
            <a:ext cx="5504778" cy="3324271"/>
          </a:xfrm>
          <a:prstGeom prst="rect">
            <a:avLst/>
          </a:prstGeom>
        </p:spPr>
      </p:pic>
      <p:sp>
        <p:nvSpPr>
          <p:cNvPr id="7" name="TextBox 6"/>
          <p:cNvSpPr txBox="1"/>
          <p:nvPr/>
        </p:nvSpPr>
        <p:spPr>
          <a:xfrm>
            <a:off x="7815943" y="4704361"/>
            <a:ext cx="441883"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002569"/>
                </a:solidFill>
                <a:effectLst/>
                <a:uFillTx/>
                <a:sym typeface="Wingdings" panose="05000000000000000000" pitchFamily="2" charset="2"/>
              </a:rPr>
              <a:t></a:t>
            </a:r>
            <a:endParaRPr kumimoji="0" lang="en-US" sz="32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93266282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8" name="Content Placeholder 7"/>
          <p:cNvSpPr>
            <a:spLocks noGrp="1"/>
          </p:cNvSpPr>
          <p:nvPr>
            <p:ph sz="quarter" idx="11"/>
          </p:nvPr>
        </p:nvSpPr>
        <p:spPr>
          <a:xfrm>
            <a:off x="2057400" y="228600"/>
            <a:ext cx="5562600" cy="533400"/>
          </a:xfrm>
        </p:spPr>
        <p:txBody>
          <a:bodyPr/>
          <a:lstStyle/>
          <a:p>
            <a:pPr algn="l">
              <a:lnSpc>
                <a:spcPct val="120000"/>
              </a:lnSpc>
            </a:pPr>
            <a:r>
              <a:rPr lang="en-US" b="1" dirty="0"/>
              <a:t>WGCapD participation in Geo-work Program Symposium </a:t>
            </a:r>
            <a:r>
              <a:rPr lang="en-US" b="1" dirty="0" smtClean="0"/>
              <a:t>-2017</a:t>
            </a:r>
            <a:endParaRPr lang="en-US" b="1" dirty="0"/>
          </a:p>
        </p:txBody>
      </p:sp>
      <p:sp>
        <p:nvSpPr>
          <p:cNvPr id="5" name="Rectangle 4"/>
          <p:cNvSpPr/>
          <p:nvPr/>
        </p:nvSpPr>
        <p:spPr>
          <a:xfrm>
            <a:off x="0" y="1383242"/>
            <a:ext cx="4550229" cy="4755148"/>
          </a:xfrm>
          <a:prstGeom prst="rect">
            <a:avLst/>
          </a:prstGeom>
          <a:solidFill>
            <a:schemeClr val="accent6">
              <a:lumMod val="20000"/>
              <a:lumOff val="80000"/>
            </a:schemeClr>
          </a:solidFill>
          <a:ln>
            <a:solidFill>
              <a:schemeClr val="bg2">
                <a:lumMod val="75000"/>
              </a:schemeClr>
            </a:solidFill>
          </a:ln>
        </p:spPr>
        <p:txBody>
          <a:bodyPr wrap="square">
            <a:spAutoFit/>
          </a:bodyPr>
          <a:lstStyle/>
          <a:p>
            <a:pPr algn="just"/>
            <a:r>
              <a:rPr lang="en-US" sz="3200" b="1" dirty="0">
                <a:solidFill>
                  <a:srgbClr val="184173"/>
                </a:solidFill>
                <a:latin typeface="Calibri" panose="020F0502020204030204" pitchFamily="34" charset="0"/>
              </a:rPr>
              <a:t>2017 </a:t>
            </a:r>
            <a:r>
              <a:rPr lang="en-US" sz="3200" b="1" dirty="0" smtClean="0">
                <a:solidFill>
                  <a:srgbClr val="184173"/>
                </a:solidFill>
                <a:latin typeface="Calibri" panose="020F0502020204030204" pitchFamily="34" charset="0"/>
              </a:rPr>
              <a:t>Deliverables: </a:t>
            </a:r>
          </a:p>
          <a:p>
            <a:pPr algn="just"/>
            <a:endParaRPr lang="en-US" sz="1100" b="1" dirty="0">
              <a:solidFill>
                <a:srgbClr val="184173"/>
              </a:solidFill>
              <a:latin typeface="Calibri" panose="020F0502020204030204" pitchFamily="34" charset="0"/>
            </a:endParaRPr>
          </a:p>
          <a:p>
            <a:pPr algn="l">
              <a:buFont typeface="+mj-lt"/>
              <a:buAutoNum type="arabicPeriod"/>
            </a:pPr>
            <a:r>
              <a:rPr lang="en-US" sz="2000" dirty="0" smtClean="0">
                <a:solidFill>
                  <a:srgbClr val="184173"/>
                </a:solidFill>
                <a:latin typeface="Trebuchet MS" panose="020B0603020202020204" pitchFamily="34" charset="0"/>
              </a:rPr>
              <a:t> </a:t>
            </a:r>
            <a:r>
              <a:rPr lang="en-US" sz="1600" dirty="0" smtClean="0">
                <a:solidFill>
                  <a:srgbClr val="184173"/>
                </a:solidFill>
                <a:latin typeface="Trebuchet MS" panose="020B0603020202020204" pitchFamily="34" charset="0"/>
              </a:rPr>
              <a:t>GEO </a:t>
            </a:r>
            <a:r>
              <a:rPr lang="en-US" sz="1600" dirty="0">
                <a:solidFill>
                  <a:srgbClr val="184173"/>
                </a:solidFill>
                <a:latin typeface="Trebuchet MS" panose="020B0603020202020204" pitchFamily="34" charset="0"/>
              </a:rPr>
              <a:t>capacity building baseline </a:t>
            </a:r>
            <a:r>
              <a:rPr lang="en-US" sz="1600" dirty="0" smtClean="0">
                <a:solidFill>
                  <a:srgbClr val="184173"/>
                </a:solidFill>
                <a:latin typeface="Trebuchet MS" panose="020B0603020202020204" pitchFamily="34" charset="0"/>
              </a:rPr>
              <a:t>  	assessment </a:t>
            </a:r>
            <a:r>
              <a:rPr lang="en-US" sz="1600" dirty="0">
                <a:solidFill>
                  <a:srgbClr val="184173"/>
                </a:solidFill>
                <a:latin typeface="Trebuchet MS" panose="020B0603020202020204" pitchFamily="34" charset="0"/>
              </a:rPr>
              <a:t>and annual review;</a:t>
            </a:r>
          </a:p>
          <a:p>
            <a:pPr algn="l">
              <a:buFont typeface="+mj-lt"/>
              <a:buAutoNum type="arabicPeriod"/>
            </a:pPr>
            <a:r>
              <a:rPr lang="en-US" sz="1600" dirty="0">
                <a:solidFill>
                  <a:srgbClr val="184173"/>
                </a:solidFill>
                <a:latin typeface="Trebuchet MS" panose="020B0603020202020204" pitchFamily="34" charset="0"/>
              </a:rPr>
              <a:t>Maintain resource facility (</a:t>
            </a:r>
            <a:r>
              <a:rPr lang="en-US" sz="1600" dirty="0" smtClean="0">
                <a:solidFill>
                  <a:srgbClr val="184173"/>
                </a:solidFill>
                <a:latin typeface="Trebuchet MS" panose="020B0603020202020204" pitchFamily="34" charset="0"/>
              </a:rPr>
              <a:t>GEOCAB 	Portal</a:t>
            </a:r>
            <a:r>
              <a:rPr lang="en-US" sz="1600" dirty="0">
                <a:solidFill>
                  <a:srgbClr val="184173"/>
                </a:solidFill>
                <a:latin typeface="Trebuchet MS" panose="020B0603020202020204" pitchFamily="34" charset="0"/>
              </a:rPr>
              <a:t>);</a:t>
            </a:r>
          </a:p>
          <a:p>
            <a:pPr algn="l">
              <a:buFont typeface="+mj-lt"/>
              <a:buAutoNum type="arabicPeriod"/>
            </a:pPr>
            <a:r>
              <a:rPr lang="en-US" sz="1600" dirty="0">
                <a:solidFill>
                  <a:srgbClr val="184173"/>
                </a:solidFill>
                <a:latin typeface="Trebuchet MS" panose="020B0603020202020204" pitchFamily="34" charset="0"/>
              </a:rPr>
              <a:t>Two meetings of the CB Working Group;</a:t>
            </a:r>
          </a:p>
          <a:p>
            <a:pPr algn="l">
              <a:buFont typeface="+mj-lt"/>
              <a:buAutoNum type="arabicPeriod"/>
            </a:pPr>
            <a:r>
              <a:rPr lang="en-US" sz="1600" dirty="0">
                <a:solidFill>
                  <a:srgbClr val="184173"/>
                </a:solidFill>
                <a:latin typeface="Trebuchet MS" panose="020B0603020202020204" pitchFamily="34" charset="0"/>
              </a:rPr>
              <a:t>Two meetings of the Capacity Building </a:t>
            </a:r>
            <a:r>
              <a:rPr lang="en-US" sz="1600" dirty="0" smtClean="0">
                <a:solidFill>
                  <a:srgbClr val="184173"/>
                </a:solidFill>
                <a:latin typeface="Trebuchet MS" panose="020B0603020202020204" pitchFamily="34" charset="0"/>
              </a:rPr>
              <a:t>	Forum </a:t>
            </a:r>
            <a:r>
              <a:rPr lang="en-US" sz="1600" dirty="0">
                <a:solidFill>
                  <a:srgbClr val="184173"/>
                </a:solidFill>
                <a:latin typeface="Trebuchet MS" panose="020B0603020202020204" pitchFamily="34" charset="0"/>
              </a:rPr>
              <a:t>(with participation of GEO </a:t>
            </a:r>
            <a:r>
              <a:rPr lang="en-US" sz="1600" dirty="0" smtClean="0">
                <a:solidFill>
                  <a:srgbClr val="184173"/>
                </a:solidFill>
                <a:latin typeface="Trebuchet MS" panose="020B0603020202020204" pitchFamily="34" charset="0"/>
              </a:rPr>
              <a:t>	Initiatives &amp; </a:t>
            </a:r>
            <a:r>
              <a:rPr lang="en-US" sz="1600" dirty="0">
                <a:solidFill>
                  <a:srgbClr val="184173"/>
                </a:solidFill>
                <a:latin typeface="Trebuchet MS" panose="020B0603020202020204" pitchFamily="34" charset="0"/>
              </a:rPr>
              <a:t>Flagships </a:t>
            </a:r>
            <a:r>
              <a:rPr lang="en-US" sz="1600" dirty="0" smtClean="0">
                <a:solidFill>
                  <a:srgbClr val="184173"/>
                </a:solidFill>
                <a:latin typeface="Trebuchet MS" panose="020B0603020202020204" pitchFamily="34" charset="0"/>
              </a:rPr>
              <a:t>Representatives</a:t>
            </a:r>
            <a:r>
              <a:rPr lang="en-US" sz="1600" dirty="0">
                <a:solidFill>
                  <a:srgbClr val="184173"/>
                </a:solidFill>
                <a:latin typeface="Trebuchet MS" panose="020B0603020202020204" pitchFamily="34" charset="0"/>
              </a:rPr>
              <a:t>);</a:t>
            </a:r>
          </a:p>
          <a:p>
            <a:pPr algn="l">
              <a:buFont typeface="+mj-lt"/>
              <a:buAutoNum type="arabicPeriod"/>
            </a:pPr>
            <a:r>
              <a:rPr lang="en-US" sz="1600" dirty="0">
                <a:solidFill>
                  <a:srgbClr val="184173"/>
                </a:solidFill>
                <a:latin typeface="Trebuchet MS" panose="020B0603020202020204" pitchFamily="34" charset="0"/>
              </a:rPr>
              <a:t>GEO Capacity Building Symposium;</a:t>
            </a:r>
          </a:p>
          <a:p>
            <a:pPr algn="l">
              <a:buFont typeface="+mj-lt"/>
              <a:buAutoNum type="arabicPeriod"/>
            </a:pPr>
            <a:r>
              <a:rPr lang="en-US" sz="1600" dirty="0">
                <a:solidFill>
                  <a:srgbClr val="184173"/>
                </a:solidFill>
                <a:latin typeface="Trebuchet MS" panose="020B0603020202020204" pitchFamily="34" charset="0"/>
              </a:rPr>
              <a:t>Capacity building database with resource </a:t>
            </a:r>
            <a:r>
              <a:rPr lang="en-US" sz="1600" dirty="0" smtClean="0">
                <a:solidFill>
                  <a:srgbClr val="184173"/>
                </a:solidFill>
                <a:latin typeface="Trebuchet MS" panose="020B0603020202020204" pitchFamily="34" charset="0"/>
              </a:rPr>
              <a:t>	providers</a:t>
            </a:r>
            <a:r>
              <a:rPr lang="en-US" sz="1600" dirty="0">
                <a:solidFill>
                  <a:srgbClr val="184173"/>
                </a:solidFill>
                <a:latin typeface="Trebuchet MS" panose="020B0603020202020204" pitchFamily="34" charset="0"/>
              </a:rPr>
              <a:t>, ongoing programmes </a:t>
            </a:r>
            <a:r>
              <a:rPr lang="en-US" sz="1600" dirty="0" smtClean="0">
                <a:solidFill>
                  <a:srgbClr val="184173"/>
                </a:solidFill>
                <a:latin typeface="Trebuchet MS" panose="020B0603020202020204" pitchFamily="34" charset="0"/>
              </a:rPr>
              <a:t>&amp; 	activities</a:t>
            </a:r>
            <a:r>
              <a:rPr lang="en-US" sz="1600" dirty="0">
                <a:solidFill>
                  <a:srgbClr val="184173"/>
                </a:solidFill>
                <a:latin typeface="Trebuchet MS" panose="020B0603020202020204" pitchFamily="34" charset="0"/>
              </a:rPr>
              <a:t>;</a:t>
            </a:r>
          </a:p>
          <a:p>
            <a:pPr algn="l">
              <a:buFont typeface="+mj-lt"/>
              <a:buAutoNum type="arabicPeriod"/>
            </a:pPr>
            <a:r>
              <a:rPr lang="en-US" sz="1600" dirty="0">
                <a:solidFill>
                  <a:srgbClr val="184173"/>
                </a:solidFill>
                <a:latin typeface="Trebuchet MS" panose="020B0603020202020204" pitchFamily="34" charset="0"/>
              </a:rPr>
              <a:t>Calendar of training activities;</a:t>
            </a:r>
          </a:p>
          <a:p>
            <a:pPr algn="l">
              <a:buFont typeface="+mj-lt"/>
              <a:buAutoNum type="arabicPeriod"/>
            </a:pPr>
            <a:r>
              <a:rPr lang="en-US" sz="1600" dirty="0">
                <a:solidFill>
                  <a:srgbClr val="184173"/>
                </a:solidFill>
                <a:latin typeface="Trebuchet MS" panose="020B0603020202020204" pitchFamily="34" charset="0"/>
              </a:rPr>
              <a:t>Brokered activities - match needs with </a:t>
            </a:r>
            <a:r>
              <a:rPr lang="en-US" sz="1600" dirty="0" smtClean="0">
                <a:solidFill>
                  <a:srgbClr val="184173"/>
                </a:solidFill>
                <a:latin typeface="Trebuchet MS" panose="020B0603020202020204" pitchFamily="34" charset="0"/>
              </a:rPr>
              <a:t>	capabilities</a:t>
            </a:r>
            <a:r>
              <a:rPr lang="en-US" sz="1600" dirty="0">
                <a:solidFill>
                  <a:srgbClr val="184173"/>
                </a:solidFill>
                <a:latin typeface="Trebuchet MS" panose="020B0603020202020204" pitchFamily="34" charset="0"/>
              </a:rPr>
              <a:t>; and</a:t>
            </a:r>
          </a:p>
          <a:p>
            <a:pPr algn="l">
              <a:buFont typeface="+mj-lt"/>
              <a:buAutoNum type="arabicPeriod"/>
            </a:pPr>
            <a:r>
              <a:rPr lang="en-US" sz="1600" dirty="0">
                <a:solidFill>
                  <a:srgbClr val="184173"/>
                </a:solidFill>
                <a:latin typeface="Trebuchet MS" panose="020B0603020202020204" pitchFamily="34" charset="0"/>
              </a:rPr>
              <a:t>Annual report on capacity building needs and </a:t>
            </a:r>
            <a:r>
              <a:rPr lang="en-US" sz="1600" dirty="0" smtClean="0">
                <a:solidFill>
                  <a:srgbClr val="184173"/>
                </a:solidFill>
                <a:latin typeface="Trebuchet MS" panose="020B0603020202020204" pitchFamily="34" charset="0"/>
              </a:rPr>
              <a:t>	activities </a:t>
            </a:r>
            <a:r>
              <a:rPr lang="en-US" sz="1600" dirty="0">
                <a:solidFill>
                  <a:srgbClr val="184173"/>
                </a:solidFill>
                <a:latin typeface="Trebuchet MS" panose="020B0603020202020204" pitchFamily="34" charset="0"/>
              </a:rPr>
              <a:t>in GEO.</a:t>
            </a:r>
            <a:endParaRPr lang="en-US" sz="1600" i="0" dirty="0">
              <a:solidFill>
                <a:srgbClr val="184173"/>
              </a:solidFill>
              <a:effectLst/>
              <a:latin typeface="Trebuchet MS" panose="020B0603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3040265"/>
              </p:ext>
            </p:extLst>
          </p:nvPr>
        </p:nvGraphicFramePr>
        <p:xfrm>
          <a:off x="4561115" y="1668629"/>
          <a:ext cx="4506685" cy="5189371"/>
        </p:xfrm>
        <a:graphic>
          <a:graphicData uri="http://schemas.openxmlformats.org/drawingml/2006/table">
            <a:tbl>
              <a:tblPr/>
              <a:tblGrid>
                <a:gridCol w="849085"/>
                <a:gridCol w="1447800"/>
                <a:gridCol w="1066800"/>
                <a:gridCol w="1143000"/>
              </a:tblGrid>
              <a:tr h="345953">
                <a:tc>
                  <a:txBody>
                    <a:bodyPr/>
                    <a:lstStyle/>
                    <a:p>
                      <a:pPr algn="ctr"/>
                      <a:r>
                        <a:rPr lang="en-US" sz="1000" dirty="0">
                          <a:effectLst/>
                        </a:rPr>
                        <a:t>Role</a:t>
                      </a:r>
                    </a:p>
                  </a:txBody>
                  <a:tcPr marL="73337" marR="73337" marT="36669" marB="36669" anchor="ctr">
                    <a:lnL>
                      <a:noFill/>
                    </a:lnL>
                    <a:lnR>
                      <a:noFill/>
                    </a:lnR>
                    <a:lnT>
                      <a:noFill/>
                    </a:lnT>
                    <a:lnB>
                      <a:noFill/>
                    </a:lnB>
                    <a:solidFill>
                      <a:srgbClr val="FFFFFF"/>
                    </a:solidFill>
                  </a:tcPr>
                </a:tc>
                <a:tc>
                  <a:txBody>
                    <a:bodyPr/>
                    <a:lstStyle/>
                    <a:p>
                      <a:pPr algn="ctr"/>
                      <a:r>
                        <a:rPr lang="en-US" sz="1000" dirty="0">
                          <a:effectLst/>
                        </a:rPr>
                        <a:t>Name</a:t>
                      </a:r>
                    </a:p>
                  </a:txBody>
                  <a:tcPr marL="73337" marR="73337" marT="36669" marB="36669" anchor="ctr">
                    <a:lnL>
                      <a:noFill/>
                    </a:lnL>
                    <a:lnR>
                      <a:noFill/>
                    </a:lnR>
                    <a:lnT>
                      <a:noFill/>
                    </a:lnT>
                    <a:lnB>
                      <a:noFill/>
                    </a:lnB>
                    <a:solidFill>
                      <a:srgbClr val="FFFFFF"/>
                    </a:solidFill>
                  </a:tcPr>
                </a:tc>
                <a:tc>
                  <a:txBody>
                    <a:bodyPr/>
                    <a:lstStyle/>
                    <a:p>
                      <a:pPr algn="ctr"/>
                      <a:r>
                        <a:rPr lang="en-US" sz="1000">
                          <a:effectLst/>
                        </a:rPr>
                        <a:t>Member/PO</a:t>
                      </a:r>
                    </a:p>
                  </a:txBody>
                  <a:tcPr marL="73337" marR="73337" marT="36669" marB="36669" anchor="ctr">
                    <a:lnL>
                      <a:noFill/>
                    </a:lnL>
                    <a:lnR>
                      <a:noFill/>
                    </a:lnR>
                    <a:lnT>
                      <a:noFill/>
                    </a:lnT>
                    <a:lnB>
                      <a:noFill/>
                    </a:lnB>
                    <a:solidFill>
                      <a:srgbClr val="FFFFFF"/>
                    </a:solidFill>
                  </a:tcPr>
                </a:tc>
                <a:tc>
                  <a:txBody>
                    <a:bodyPr/>
                    <a:lstStyle/>
                    <a:p>
                      <a:pPr algn="ctr"/>
                      <a:r>
                        <a:rPr lang="en-US" sz="1000" dirty="0">
                          <a:effectLst/>
                        </a:rPr>
                        <a:t>Implementing Entity</a:t>
                      </a:r>
                    </a:p>
                  </a:txBody>
                  <a:tcPr marL="73337" marR="73337" marT="36669" marB="36669" anchor="ctr">
                    <a:lnL>
                      <a:noFill/>
                    </a:lnL>
                    <a:lnR>
                      <a:noFill/>
                    </a:lnR>
                    <a:lnT>
                      <a:noFill/>
                    </a:lnT>
                    <a:lnB>
                      <a:noFill/>
                    </a:lnB>
                    <a:solidFill>
                      <a:srgbClr val="FFFFFF"/>
                    </a:solidFill>
                  </a:tcPr>
                </a:tc>
              </a:tr>
              <a:tr h="345953">
                <a:tc>
                  <a:txBody>
                    <a:bodyPr/>
                    <a:lstStyle/>
                    <a:p>
                      <a:pPr algn="ctr"/>
                      <a:r>
                        <a:rPr lang="en-US" sz="1000" dirty="0">
                          <a:effectLst/>
                        </a:rPr>
                        <a:t>Lead (</a:t>
                      </a:r>
                      <a:r>
                        <a:rPr lang="en-US" sz="1000" dirty="0" err="1">
                          <a:effectLst/>
                        </a:rPr>
                        <a:t>PoC</a:t>
                      </a:r>
                      <a:r>
                        <a:rPr lang="en-US" sz="1000" dirty="0">
                          <a:effectLst/>
                        </a:rPr>
                        <a:t>)</a:t>
                      </a:r>
                    </a:p>
                  </a:txBody>
                  <a:tcPr marL="73337" marR="73337" marT="36669" marB="36669" anchor="ctr">
                    <a:lnL>
                      <a:noFill/>
                    </a:lnL>
                    <a:lnR>
                      <a:noFill/>
                    </a:lnR>
                    <a:lnT>
                      <a:noFill/>
                    </a:lnT>
                    <a:lnB>
                      <a:noFill/>
                    </a:lnB>
                    <a:solidFill>
                      <a:srgbClr val="F1F1F1"/>
                    </a:solidFill>
                  </a:tcPr>
                </a:tc>
                <a:tc>
                  <a:txBody>
                    <a:bodyPr/>
                    <a:lstStyle/>
                    <a:p>
                      <a:pPr algn="ctr"/>
                      <a:r>
                        <a:rPr lang="en-US" sz="1000">
                          <a:effectLst/>
                        </a:rPr>
                        <a:t>Andiswa Mlisa</a:t>
                      </a:r>
                    </a:p>
                  </a:txBody>
                  <a:tcPr marL="73337" marR="73337" marT="36669" marB="36669" anchor="ctr">
                    <a:lnL>
                      <a:noFill/>
                    </a:lnL>
                    <a:lnR>
                      <a:noFill/>
                    </a:lnR>
                    <a:lnT>
                      <a:noFill/>
                    </a:lnT>
                    <a:lnB>
                      <a:noFill/>
                    </a:lnB>
                    <a:solidFill>
                      <a:srgbClr val="F1F1F1"/>
                    </a:solidFill>
                  </a:tcPr>
                </a:tc>
                <a:tc>
                  <a:txBody>
                    <a:bodyPr/>
                    <a:lstStyle/>
                    <a:p>
                      <a:pPr algn="ctr"/>
                      <a:r>
                        <a:rPr lang="en-US" sz="1000">
                          <a:effectLst/>
                        </a:rPr>
                        <a:t>GEO Secretariat</a:t>
                      </a:r>
                    </a:p>
                  </a:txBody>
                  <a:tcPr marL="73337" marR="73337" marT="36669" marB="36669" anchor="ctr">
                    <a:lnL>
                      <a:noFill/>
                    </a:lnL>
                    <a:lnR>
                      <a:noFill/>
                    </a:lnR>
                    <a:lnT>
                      <a:noFill/>
                    </a:lnT>
                    <a:lnB>
                      <a:noFill/>
                    </a:lnB>
                    <a:solidFill>
                      <a:srgbClr val="F1F1F1"/>
                    </a:solidFill>
                  </a:tcPr>
                </a:tc>
                <a:tc>
                  <a:txBody>
                    <a:bodyPr/>
                    <a:lstStyle/>
                    <a:p>
                      <a:pPr algn="ctr"/>
                      <a:r>
                        <a:rPr lang="en-US" sz="1000">
                          <a:effectLst/>
                        </a:rPr>
                        <a:t>GEO</a:t>
                      </a:r>
                    </a:p>
                  </a:txBody>
                  <a:tcPr marL="73337" marR="73337" marT="36669" marB="36669" anchor="ctr">
                    <a:lnL>
                      <a:noFill/>
                    </a:lnL>
                    <a:lnR>
                      <a:noFill/>
                    </a:lnR>
                    <a:lnT>
                      <a:noFill/>
                    </a:lnT>
                    <a:lnB>
                      <a:noFill/>
                    </a:lnB>
                    <a:solidFill>
                      <a:srgbClr val="F1F1F1"/>
                    </a:solidFill>
                  </a:tcPr>
                </a:tc>
              </a:tr>
              <a:tr h="217116">
                <a:tc>
                  <a:txBody>
                    <a:bodyPr/>
                    <a:lstStyle/>
                    <a:p>
                      <a:pPr algn="ctr"/>
                      <a:r>
                        <a:rPr lang="en-US" sz="1000" dirty="0">
                          <a:effectLst/>
                        </a:rPr>
                        <a:t>Lead</a:t>
                      </a:r>
                    </a:p>
                  </a:txBody>
                  <a:tcPr marL="73337" marR="73337" marT="36669" marB="36669" anchor="ctr">
                    <a:lnL>
                      <a:noFill/>
                    </a:lnL>
                    <a:lnR>
                      <a:noFill/>
                    </a:lnR>
                    <a:lnT>
                      <a:noFill/>
                    </a:lnT>
                    <a:lnB>
                      <a:noFill/>
                    </a:lnB>
                    <a:solidFill>
                      <a:srgbClr val="FFFFFF"/>
                    </a:solidFill>
                  </a:tcPr>
                </a:tc>
                <a:tc>
                  <a:txBody>
                    <a:bodyPr/>
                    <a:lstStyle/>
                    <a:p>
                      <a:pPr algn="ctr"/>
                      <a:r>
                        <a:rPr lang="en-US" sz="1000">
                          <a:effectLst/>
                        </a:rPr>
                        <a:t>Mark Noort</a:t>
                      </a:r>
                    </a:p>
                  </a:txBody>
                  <a:tcPr marL="73337" marR="73337" marT="36669" marB="36669" anchor="ctr">
                    <a:lnL>
                      <a:noFill/>
                    </a:lnL>
                    <a:lnR>
                      <a:noFill/>
                    </a:lnR>
                    <a:lnT>
                      <a:noFill/>
                    </a:lnT>
                    <a:lnB>
                      <a:noFill/>
                    </a:lnB>
                    <a:solidFill>
                      <a:srgbClr val="FFFFFF"/>
                    </a:solidFill>
                  </a:tcPr>
                </a:tc>
                <a:tc>
                  <a:txBody>
                    <a:bodyPr/>
                    <a:lstStyle/>
                    <a:p>
                      <a:pPr algn="ctr"/>
                      <a:r>
                        <a:rPr lang="en-US" sz="1000">
                          <a:effectLst/>
                        </a:rPr>
                        <a:t>Netherlands</a:t>
                      </a:r>
                    </a:p>
                  </a:txBody>
                  <a:tcPr marL="73337" marR="73337" marT="36669" marB="36669" anchor="ctr">
                    <a:lnL>
                      <a:noFill/>
                    </a:lnL>
                    <a:lnR>
                      <a:noFill/>
                    </a:lnR>
                    <a:lnT>
                      <a:noFill/>
                    </a:lnT>
                    <a:lnB>
                      <a:noFill/>
                    </a:lnB>
                    <a:solidFill>
                      <a:srgbClr val="FFFFFF"/>
                    </a:solidFill>
                  </a:tcPr>
                </a:tc>
                <a:tc>
                  <a:txBody>
                    <a:bodyPr/>
                    <a:lstStyle/>
                    <a:p>
                      <a:pPr algn="ctr"/>
                      <a:r>
                        <a:rPr lang="en-US" sz="1000">
                          <a:effectLst/>
                        </a:rPr>
                        <a:t>n/a</a:t>
                      </a:r>
                    </a:p>
                  </a:txBody>
                  <a:tcPr marL="73337" marR="73337" marT="36669" marB="36669" anchor="ctr">
                    <a:lnL>
                      <a:noFill/>
                    </a:lnL>
                    <a:lnR>
                      <a:noFill/>
                    </a:lnR>
                    <a:lnT>
                      <a:noFill/>
                    </a:lnT>
                    <a:lnB>
                      <a:noFill/>
                    </a:lnB>
                    <a:solidFill>
                      <a:srgbClr val="FFFFFF"/>
                    </a:solidFill>
                  </a:tcPr>
                </a:tc>
              </a:tr>
              <a:tr h="345953">
                <a:tc>
                  <a:txBody>
                    <a:bodyPr/>
                    <a:lstStyle/>
                    <a:p>
                      <a:pPr algn="ctr"/>
                      <a:r>
                        <a:rPr lang="en-US" sz="1000" dirty="0">
                          <a:effectLst/>
                        </a:rPr>
                        <a:t>Lead</a:t>
                      </a:r>
                    </a:p>
                  </a:txBody>
                  <a:tcPr marL="73337" marR="73337" marT="36669" marB="36669" anchor="ctr">
                    <a:lnL>
                      <a:noFill/>
                    </a:lnL>
                    <a:lnR>
                      <a:noFill/>
                    </a:lnR>
                    <a:lnT>
                      <a:noFill/>
                    </a:lnT>
                    <a:lnB>
                      <a:noFill/>
                    </a:lnB>
                    <a:solidFill>
                      <a:srgbClr val="F1F1F1"/>
                    </a:solidFill>
                  </a:tcPr>
                </a:tc>
                <a:tc>
                  <a:txBody>
                    <a:bodyPr/>
                    <a:lstStyle/>
                    <a:p>
                      <a:pPr algn="ctr"/>
                      <a:r>
                        <a:rPr lang="en-US" sz="1000">
                          <a:effectLst/>
                        </a:rPr>
                        <a:t>Freek Van Der Meer</a:t>
                      </a:r>
                    </a:p>
                  </a:txBody>
                  <a:tcPr marL="73337" marR="73337" marT="36669" marB="36669" anchor="ctr">
                    <a:lnL>
                      <a:noFill/>
                    </a:lnL>
                    <a:lnR>
                      <a:noFill/>
                    </a:lnR>
                    <a:lnT>
                      <a:noFill/>
                    </a:lnT>
                    <a:lnB>
                      <a:noFill/>
                    </a:lnB>
                    <a:solidFill>
                      <a:srgbClr val="F1F1F1"/>
                    </a:solidFill>
                  </a:tcPr>
                </a:tc>
                <a:tc>
                  <a:txBody>
                    <a:bodyPr/>
                    <a:lstStyle/>
                    <a:p>
                      <a:pPr algn="ctr"/>
                      <a:r>
                        <a:rPr lang="en-US" sz="1000">
                          <a:effectLst/>
                        </a:rPr>
                        <a:t>ITC</a:t>
                      </a:r>
                    </a:p>
                  </a:txBody>
                  <a:tcPr marL="73337" marR="73337" marT="36669" marB="36669" anchor="ctr">
                    <a:lnL>
                      <a:noFill/>
                    </a:lnL>
                    <a:lnR>
                      <a:noFill/>
                    </a:lnR>
                    <a:lnT>
                      <a:noFill/>
                    </a:lnT>
                    <a:lnB>
                      <a:noFill/>
                    </a:lnB>
                    <a:solidFill>
                      <a:srgbClr val="F1F1F1"/>
                    </a:solidFill>
                  </a:tcPr>
                </a:tc>
                <a:tc>
                  <a:txBody>
                    <a:bodyPr/>
                    <a:lstStyle/>
                    <a:p>
                      <a:pPr algn="ctr"/>
                      <a:r>
                        <a:rPr lang="en-US" sz="1000">
                          <a:effectLst/>
                        </a:rPr>
                        <a:t>n/a</a:t>
                      </a:r>
                    </a:p>
                  </a:txBody>
                  <a:tcPr marL="73337" marR="73337" marT="36669" marB="36669" anchor="ctr">
                    <a:lnL>
                      <a:noFill/>
                    </a:lnL>
                    <a:lnR>
                      <a:noFill/>
                    </a:lnR>
                    <a:lnT>
                      <a:noFill/>
                    </a:lnT>
                    <a:lnB>
                      <a:noFill/>
                    </a:lnB>
                    <a:solidFill>
                      <a:srgbClr val="F1F1F1"/>
                    </a:solidFill>
                  </a:tcPr>
                </a:tc>
              </a:tr>
              <a:tr h="206525">
                <a:tc>
                  <a:txBody>
                    <a:bodyPr/>
                    <a:lstStyle/>
                    <a:p>
                      <a:pPr algn="ctr"/>
                      <a:r>
                        <a:rPr lang="en-US" sz="1000" dirty="0">
                          <a:effectLst/>
                        </a:rPr>
                        <a:t>Contributor</a:t>
                      </a:r>
                    </a:p>
                  </a:txBody>
                  <a:tcPr marL="73337" marR="73337" marT="36669" marB="36669" anchor="ctr">
                    <a:lnL>
                      <a:noFill/>
                    </a:lnL>
                    <a:lnR>
                      <a:noFill/>
                    </a:lnR>
                    <a:lnT>
                      <a:noFill/>
                    </a:lnT>
                    <a:lnB>
                      <a:noFill/>
                    </a:lnB>
                    <a:solidFill>
                      <a:srgbClr val="FFFFFF"/>
                    </a:solidFill>
                  </a:tcPr>
                </a:tc>
                <a:tc>
                  <a:txBody>
                    <a:bodyPr/>
                    <a:lstStyle/>
                    <a:p>
                      <a:pPr algn="ctr"/>
                      <a:r>
                        <a:rPr lang="en-US" sz="1000" b="1" dirty="0" err="1">
                          <a:solidFill>
                            <a:srgbClr val="FF0000"/>
                          </a:solidFill>
                          <a:effectLst/>
                        </a:rPr>
                        <a:t>Hilcéa</a:t>
                      </a:r>
                      <a:r>
                        <a:rPr lang="en-US" sz="1000" b="1" dirty="0">
                          <a:solidFill>
                            <a:srgbClr val="FF0000"/>
                          </a:solidFill>
                          <a:effectLst/>
                        </a:rPr>
                        <a:t> Ferreira</a:t>
                      </a:r>
                    </a:p>
                  </a:txBody>
                  <a:tcPr marL="73337" marR="73337" marT="36669" marB="36669" anchor="ctr">
                    <a:lnL>
                      <a:noFill/>
                    </a:lnL>
                    <a:lnR>
                      <a:noFill/>
                    </a:lnR>
                    <a:lnT>
                      <a:noFill/>
                    </a:lnT>
                    <a:lnB>
                      <a:noFill/>
                    </a:lnB>
                    <a:solidFill>
                      <a:srgbClr val="FFFFFF"/>
                    </a:solidFill>
                  </a:tcPr>
                </a:tc>
                <a:tc>
                  <a:txBody>
                    <a:bodyPr/>
                    <a:lstStyle/>
                    <a:p>
                      <a:pPr algn="ctr"/>
                      <a:r>
                        <a:rPr lang="en-US" sz="1000">
                          <a:effectLst/>
                        </a:rPr>
                        <a:t>Brazil</a:t>
                      </a:r>
                    </a:p>
                  </a:txBody>
                  <a:tcPr marL="73337" marR="73337" marT="36669" marB="36669" anchor="ctr">
                    <a:lnL>
                      <a:noFill/>
                    </a:lnL>
                    <a:lnR>
                      <a:noFill/>
                    </a:lnR>
                    <a:lnT>
                      <a:noFill/>
                    </a:lnT>
                    <a:lnB>
                      <a:noFill/>
                    </a:lnB>
                    <a:solidFill>
                      <a:srgbClr val="FFFFFF"/>
                    </a:solidFill>
                  </a:tcPr>
                </a:tc>
                <a:tc>
                  <a:txBody>
                    <a:bodyPr/>
                    <a:lstStyle/>
                    <a:p>
                      <a:pPr algn="ctr"/>
                      <a:r>
                        <a:rPr lang="en-US" sz="1000">
                          <a:effectLst/>
                        </a:rPr>
                        <a:t>n/a</a:t>
                      </a:r>
                    </a:p>
                  </a:txBody>
                  <a:tcPr marL="73337" marR="73337" marT="36669" marB="36669" anchor="ctr">
                    <a:lnL>
                      <a:noFill/>
                    </a:lnL>
                    <a:lnR>
                      <a:noFill/>
                    </a:lnR>
                    <a:lnT>
                      <a:noFill/>
                    </a:lnT>
                    <a:lnB>
                      <a:noFill/>
                    </a:lnB>
                    <a:solidFill>
                      <a:srgbClr val="FFFFFF"/>
                    </a:solidFill>
                  </a:tcPr>
                </a:tc>
              </a:tr>
              <a:tr h="485382">
                <a:tc>
                  <a:txBody>
                    <a:bodyPr/>
                    <a:lstStyle/>
                    <a:p>
                      <a:pPr algn="ctr"/>
                      <a:r>
                        <a:rPr lang="en-US" sz="1000" dirty="0">
                          <a:effectLst/>
                        </a:rPr>
                        <a:t>Contributor</a:t>
                      </a:r>
                    </a:p>
                  </a:txBody>
                  <a:tcPr marL="73337" marR="73337" marT="36669" marB="36669" anchor="ctr">
                    <a:lnL>
                      <a:noFill/>
                    </a:lnL>
                    <a:lnR>
                      <a:noFill/>
                    </a:lnR>
                    <a:lnT>
                      <a:noFill/>
                    </a:lnT>
                    <a:lnB>
                      <a:noFill/>
                    </a:lnB>
                    <a:solidFill>
                      <a:srgbClr val="F1F1F1"/>
                    </a:solidFill>
                  </a:tcPr>
                </a:tc>
                <a:tc>
                  <a:txBody>
                    <a:bodyPr/>
                    <a:lstStyle/>
                    <a:p>
                      <a:pPr algn="ctr"/>
                      <a:r>
                        <a:rPr lang="en-US" sz="1000">
                          <a:effectLst/>
                        </a:rPr>
                        <a:t>Jean-Christophe Desconnets</a:t>
                      </a:r>
                    </a:p>
                  </a:txBody>
                  <a:tcPr marL="73337" marR="73337" marT="36669" marB="36669" anchor="ctr">
                    <a:lnL>
                      <a:noFill/>
                    </a:lnL>
                    <a:lnR>
                      <a:noFill/>
                    </a:lnR>
                    <a:lnT>
                      <a:noFill/>
                    </a:lnT>
                    <a:lnB>
                      <a:noFill/>
                    </a:lnB>
                    <a:solidFill>
                      <a:srgbClr val="F1F1F1"/>
                    </a:solidFill>
                  </a:tcPr>
                </a:tc>
                <a:tc>
                  <a:txBody>
                    <a:bodyPr/>
                    <a:lstStyle/>
                    <a:p>
                      <a:pPr algn="ctr"/>
                      <a:r>
                        <a:rPr lang="en-US" sz="1000" dirty="0">
                          <a:effectLst/>
                        </a:rPr>
                        <a:t>France</a:t>
                      </a:r>
                    </a:p>
                  </a:txBody>
                  <a:tcPr marL="73337" marR="73337" marT="36669" marB="36669" anchor="ctr">
                    <a:lnL>
                      <a:noFill/>
                    </a:lnL>
                    <a:lnR>
                      <a:noFill/>
                    </a:lnR>
                    <a:lnT>
                      <a:noFill/>
                    </a:lnT>
                    <a:lnB>
                      <a:noFill/>
                    </a:lnB>
                    <a:solidFill>
                      <a:srgbClr val="F1F1F1"/>
                    </a:solidFill>
                  </a:tcPr>
                </a:tc>
                <a:tc>
                  <a:txBody>
                    <a:bodyPr/>
                    <a:lstStyle/>
                    <a:p>
                      <a:pPr algn="ctr"/>
                      <a:r>
                        <a:rPr lang="en-US" sz="1000" dirty="0">
                          <a:effectLst/>
                        </a:rPr>
                        <a:t>n/a</a:t>
                      </a:r>
                    </a:p>
                  </a:txBody>
                  <a:tcPr marL="73337" marR="73337" marT="36669" marB="36669" anchor="ctr">
                    <a:lnL>
                      <a:noFill/>
                    </a:lnL>
                    <a:lnR>
                      <a:noFill/>
                    </a:lnR>
                    <a:lnT>
                      <a:noFill/>
                    </a:lnT>
                    <a:lnB>
                      <a:noFill/>
                    </a:lnB>
                    <a:solidFill>
                      <a:srgbClr val="F1F1F1"/>
                    </a:solidFill>
                  </a:tcPr>
                </a:tc>
              </a:tr>
              <a:tr h="345953">
                <a:tc>
                  <a:txBody>
                    <a:bodyPr/>
                    <a:lstStyle/>
                    <a:p>
                      <a:pPr algn="ctr"/>
                      <a:r>
                        <a:rPr lang="en-US" sz="1000" dirty="0">
                          <a:effectLst/>
                        </a:rPr>
                        <a:t>Contributor</a:t>
                      </a:r>
                    </a:p>
                  </a:txBody>
                  <a:tcPr marL="73337" marR="73337" marT="36669" marB="36669" anchor="ctr">
                    <a:lnL>
                      <a:noFill/>
                    </a:lnL>
                    <a:lnR>
                      <a:noFill/>
                    </a:lnR>
                    <a:lnT>
                      <a:noFill/>
                    </a:lnT>
                    <a:lnB>
                      <a:noFill/>
                    </a:lnB>
                    <a:solidFill>
                      <a:srgbClr val="FFFFFF"/>
                    </a:solidFill>
                  </a:tcPr>
                </a:tc>
                <a:tc>
                  <a:txBody>
                    <a:bodyPr/>
                    <a:lstStyle/>
                    <a:p>
                      <a:pPr algn="ctr"/>
                      <a:r>
                        <a:rPr lang="en-US" sz="1000" dirty="0">
                          <a:effectLst/>
                        </a:rPr>
                        <a:t>Gregory Giuliani</a:t>
                      </a:r>
                    </a:p>
                  </a:txBody>
                  <a:tcPr marL="73337" marR="73337" marT="36669" marB="36669" anchor="ctr">
                    <a:lnL>
                      <a:noFill/>
                    </a:lnL>
                    <a:lnR>
                      <a:noFill/>
                    </a:lnR>
                    <a:lnT>
                      <a:noFill/>
                    </a:lnT>
                    <a:lnB>
                      <a:noFill/>
                    </a:lnB>
                    <a:solidFill>
                      <a:srgbClr val="FFFFFF"/>
                    </a:solidFill>
                  </a:tcPr>
                </a:tc>
                <a:tc>
                  <a:txBody>
                    <a:bodyPr/>
                    <a:lstStyle/>
                    <a:p>
                      <a:pPr algn="ctr"/>
                      <a:r>
                        <a:rPr lang="en-US" sz="1000">
                          <a:effectLst/>
                        </a:rPr>
                        <a:t>Switzerland</a:t>
                      </a:r>
                    </a:p>
                  </a:txBody>
                  <a:tcPr marL="73337" marR="73337" marT="36669" marB="36669" anchor="ctr">
                    <a:lnL>
                      <a:noFill/>
                    </a:lnL>
                    <a:lnR>
                      <a:noFill/>
                    </a:lnR>
                    <a:lnT>
                      <a:noFill/>
                    </a:lnT>
                    <a:lnB>
                      <a:noFill/>
                    </a:lnB>
                    <a:solidFill>
                      <a:srgbClr val="FFFFFF"/>
                    </a:solidFill>
                  </a:tcPr>
                </a:tc>
                <a:tc>
                  <a:txBody>
                    <a:bodyPr/>
                    <a:lstStyle/>
                    <a:p>
                      <a:pPr algn="ctr"/>
                      <a:r>
                        <a:rPr lang="en-US" sz="1000" dirty="0">
                          <a:effectLst/>
                        </a:rPr>
                        <a:t>University of Geneva</a:t>
                      </a:r>
                    </a:p>
                  </a:txBody>
                  <a:tcPr marL="73337" marR="73337" marT="36669" marB="36669" anchor="ctr">
                    <a:lnL>
                      <a:noFill/>
                    </a:lnL>
                    <a:lnR>
                      <a:noFill/>
                    </a:lnR>
                    <a:lnT>
                      <a:noFill/>
                    </a:lnT>
                    <a:lnB>
                      <a:noFill/>
                    </a:lnB>
                    <a:solidFill>
                      <a:srgbClr val="FFFFFF"/>
                    </a:solidFill>
                  </a:tcPr>
                </a:tc>
              </a:tr>
              <a:tr h="485382">
                <a:tc>
                  <a:txBody>
                    <a:bodyPr/>
                    <a:lstStyle/>
                    <a:p>
                      <a:pPr algn="ctr"/>
                      <a:r>
                        <a:rPr lang="en-US" sz="1000">
                          <a:effectLst/>
                        </a:rPr>
                        <a:t>Contributor</a:t>
                      </a:r>
                    </a:p>
                  </a:txBody>
                  <a:tcPr marL="73337" marR="73337" marT="36669" marB="36669" anchor="ctr">
                    <a:lnL>
                      <a:noFill/>
                    </a:lnL>
                    <a:lnR>
                      <a:noFill/>
                    </a:lnR>
                    <a:lnT>
                      <a:noFill/>
                    </a:lnT>
                    <a:lnB>
                      <a:noFill/>
                    </a:lnB>
                    <a:solidFill>
                      <a:srgbClr val="F1F1F1"/>
                    </a:solidFill>
                  </a:tcPr>
                </a:tc>
                <a:tc>
                  <a:txBody>
                    <a:bodyPr/>
                    <a:lstStyle/>
                    <a:p>
                      <a:pPr algn="ctr"/>
                      <a:r>
                        <a:rPr lang="en-US" sz="1000" b="1" dirty="0">
                          <a:solidFill>
                            <a:srgbClr val="FF0000"/>
                          </a:solidFill>
                          <a:effectLst/>
                        </a:rPr>
                        <a:t>Angelica Gutierrez-</a:t>
                      </a:r>
                      <a:r>
                        <a:rPr lang="en-US" sz="1000" b="1" dirty="0" err="1">
                          <a:solidFill>
                            <a:srgbClr val="FF0000"/>
                          </a:solidFill>
                          <a:effectLst/>
                        </a:rPr>
                        <a:t>Magness</a:t>
                      </a:r>
                      <a:endParaRPr lang="en-US" sz="1000" b="1" dirty="0">
                        <a:solidFill>
                          <a:srgbClr val="FF0000"/>
                        </a:solidFill>
                        <a:effectLst/>
                      </a:endParaRPr>
                    </a:p>
                  </a:txBody>
                  <a:tcPr marL="73337" marR="73337" marT="36669" marB="36669" anchor="ctr">
                    <a:lnL>
                      <a:noFill/>
                    </a:lnL>
                    <a:lnR>
                      <a:noFill/>
                    </a:lnR>
                    <a:lnT>
                      <a:noFill/>
                    </a:lnT>
                    <a:lnB>
                      <a:noFill/>
                    </a:lnB>
                    <a:solidFill>
                      <a:srgbClr val="F1F1F1"/>
                    </a:solidFill>
                  </a:tcPr>
                </a:tc>
                <a:tc>
                  <a:txBody>
                    <a:bodyPr/>
                    <a:lstStyle/>
                    <a:p>
                      <a:pPr algn="ctr"/>
                      <a:r>
                        <a:rPr lang="en-US" sz="1000">
                          <a:effectLst/>
                        </a:rPr>
                        <a:t>United States</a:t>
                      </a:r>
                    </a:p>
                  </a:txBody>
                  <a:tcPr marL="73337" marR="73337" marT="36669" marB="36669" anchor="ctr">
                    <a:lnL>
                      <a:noFill/>
                    </a:lnL>
                    <a:lnR>
                      <a:noFill/>
                    </a:lnR>
                    <a:lnT>
                      <a:noFill/>
                    </a:lnT>
                    <a:lnB>
                      <a:noFill/>
                    </a:lnB>
                    <a:solidFill>
                      <a:srgbClr val="F1F1F1"/>
                    </a:solidFill>
                  </a:tcPr>
                </a:tc>
                <a:tc>
                  <a:txBody>
                    <a:bodyPr/>
                    <a:lstStyle/>
                    <a:p>
                      <a:pPr algn="ctr"/>
                      <a:r>
                        <a:rPr lang="en-US" sz="1000">
                          <a:effectLst/>
                        </a:rPr>
                        <a:t>NOAA</a:t>
                      </a:r>
                    </a:p>
                  </a:txBody>
                  <a:tcPr marL="73337" marR="73337" marT="36669" marB="36669" anchor="ctr">
                    <a:lnL>
                      <a:noFill/>
                    </a:lnL>
                    <a:lnR>
                      <a:noFill/>
                    </a:lnR>
                    <a:lnT>
                      <a:noFill/>
                    </a:lnT>
                    <a:lnB>
                      <a:noFill/>
                    </a:lnB>
                    <a:solidFill>
                      <a:srgbClr val="F1F1F1"/>
                    </a:solidFill>
                  </a:tcPr>
                </a:tc>
              </a:tr>
              <a:tr h="217116">
                <a:tc>
                  <a:txBody>
                    <a:bodyPr/>
                    <a:lstStyle/>
                    <a:p>
                      <a:pPr algn="ctr"/>
                      <a:r>
                        <a:rPr lang="en-US" sz="1000">
                          <a:effectLst/>
                        </a:rPr>
                        <a:t>Contributor</a:t>
                      </a:r>
                    </a:p>
                  </a:txBody>
                  <a:tcPr marL="73337" marR="73337" marT="36669" marB="36669" anchor="ctr">
                    <a:lnL>
                      <a:noFill/>
                    </a:lnL>
                    <a:lnR>
                      <a:noFill/>
                    </a:lnR>
                    <a:lnT>
                      <a:noFill/>
                    </a:lnT>
                    <a:lnB>
                      <a:noFill/>
                    </a:lnB>
                    <a:solidFill>
                      <a:srgbClr val="FFFFFF"/>
                    </a:solidFill>
                  </a:tcPr>
                </a:tc>
                <a:tc>
                  <a:txBody>
                    <a:bodyPr/>
                    <a:lstStyle/>
                    <a:p>
                      <a:pPr algn="ctr"/>
                      <a:r>
                        <a:rPr lang="en-US" sz="1000" b="1" dirty="0">
                          <a:solidFill>
                            <a:srgbClr val="FF0000"/>
                          </a:solidFill>
                          <a:effectLst/>
                        </a:rPr>
                        <a:t>Nancy </a:t>
                      </a:r>
                      <a:r>
                        <a:rPr lang="en-US" sz="1000" b="1" dirty="0" err="1">
                          <a:solidFill>
                            <a:srgbClr val="FF0000"/>
                          </a:solidFill>
                          <a:effectLst/>
                        </a:rPr>
                        <a:t>Searby</a:t>
                      </a:r>
                      <a:endParaRPr lang="en-US" sz="1000" b="1" dirty="0">
                        <a:solidFill>
                          <a:srgbClr val="FF0000"/>
                        </a:solidFill>
                        <a:effectLst/>
                      </a:endParaRPr>
                    </a:p>
                  </a:txBody>
                  <a:tcPr marL="73337" marR="73337" marT="36669" marB="36669" anchor="ctr">
                    <a:lnL>
                      <a:noFill/>
                    </a:lnL>
                    <a:lnR>
                      <a:noFill/>
                    </a:lnR>
                    <a:lnT>
                      <a:noFill/>
                    </a:lnT>
                    <a:lnB>
                      <a:noFill/>
                    </a:lnB>
                    <a:solidFill>
                      <a:srgbClr val="FFFFFF"/>
                    </a:solidFill>
                  </a:tcPr>
                </a:tc>
                <a:tc>
                  <a:txBody>
                    <a:bodyPr/>
                    <a:lstStyle/>
                    <a:p>
                      <a:pPr algn="ctr"/>
                      <a:r>
                        <a:rPr lang="en-US" sz="1000">
                          <a:effectLst/>
                        </a:rPr>
                        <a:t>United States</a:t>
                      </a:r>
                    </a:p>
                  </a:txBody>
                  <a:tcPr marL="73337" marR="73337" marT="36669" marB="36669" anchor="ctr">
                    <a:lnL>
                      <a:noFill/>
                    </a:lnL>
                    <a:lnR>
                      <a:noFill/>
                    </a:lnR>
                    <a:lnT>
                      <a:noFill/>
                    </a:lnT>
                    <a:lnB>
                      <a:noFill/>
                    </a:lnB>
                    <a:solidFill>
                      <a:srgbClr val="FFFFFF"/>
                    </a:solidFill>
                  </a:tcPr>
                </a:tc>
                <a:tc>
                  <a:txBody>
                    <a:bodyPr/>
                    <a:lstStyle/>
                    <a:p>
                      <a:pPr algn="ctr"/>
                      <a:r>
                        <a:rPr lang="en-US" sz="1000">
                          <a:effectLst/>
                        </a:rPr>
                        <a:t>n/a</a:t>
                      </a:r>
                    </a:p>
                  </a:txBody>
                  <a:tcPr marL="73337" marR="73337" marT="36669" marB="36669" anchor="ctr">
                    <a:lnL>
                      <a:noFill/>
                    </a:lnL>
                    <a:lnR>
                      <a:noFill/>
                    </a:lnR>
                    <a:lnT>
                      <a:noFill/>
                    </a:lnT>
                    <a:lnB>
                      <a:noFill/>
                    </a:lnB>
                    <a:solidFill>
                      <a:srgbClr val="FFFFFF"/>
                    </a:solidFill>
                  </a:tcPr>
                </a:tc>
              </a:tr>
              <a:tr h="206525">
                <a:tc>
                  <a:txBody>
                    <a:bodyPr/>
                    <a:lstStyle/>
                    <a:p>
                      <a:pPr algn="ctr"/>
                      <a:r>
                        <a:rPr lang="en-US" sz="1000">
                          <a:effectLst/>
                        </a:rPr>
                        <a:t>Contributor</a:t>
                      </a:r>
                    </a:p>
                  </a:txBody>
                  <a:tcPr marL="73337" marR="73337" marT="36669" marB="36669" anchor="ctr">
                    <a:lnL>
                      <a:noFill/>
                    </a:lnL>
                    <a:lnR>
                      <a:noFill/>
                    </a:lnR>
                    <a:lnT>
                      <a:noFill/>
                    </a:lnT>
                    <a:lnB>
                      <a:noFill/>
                    </a:lnB>
                    <a:solidFill>
                      <a:srgbClr val="F1F1F1"/>
                    </a:solidFill>
                  </a:tcPr>
                </a:tc>
                <a:tc>
                  <a:txBody>
                    <a:bodyPr/>
                    <a:lstStyle/>
                    <a:p>
                      <a:pPr algn="ctr"/>
                      <a:r>
                        <a:rPr lang="en-US" sz="1000" b="1" dirty="0">
                          <a:solidFill>
                            <a:srgbClr val="FF0000"/>
                          </a:solidFill>
                          <a:effectLst/>
                        </a:rPr>
                        <a:t>Eric Wood</a:t>
                      </a:r>
                    </a:p>
                  </a:txBody>
                  <a:tcPr marL="73337" marR="73337" marT="36669" marB="36669" anchor="ctr">
                    <a:lnL>
                      <a:noFill/>
                    </a:lnL>
                    <a:lnR>
                      <a:noFill/>
                    </a:lnR>
                    <a:lnT>
                      <a:noFill/>
                    </a:lnT>
                    <a:lnB>
                      <a:noFill/>
                    </a:lnB>
                    <a:solidFill>
                      <a:srgbClr val="F1F1F1"/>
                    </a:solidFill>
                  </a:tcPr>
                </a:tc>
                <a:tc>
                  <a:txBody>
                    <a:bodyPr/>
                    <a:lstStyle/>
                    <a:p>
                      <a:pPr algn="ctr"/>
                      <a:r>
                        <a:rPr lang="en-US" sz="1000">
                          <a:effectLst/>
                        </a:rPr>
                        <a:t>United States</a:t>
                      </a:r>
                    </a:p>
                  </a:txBody>
                  <a:tcPr marL="73337" marR="73337" marT="36669" marB="36669" anchor="ctr">
                    <a:lnL>
                      <a:noFill/>
                    </a:lnL>
                    <a:lnR>
                      <a:noFill/>
                    </a:lnR>
                    <a:lnT>
                      <a:noFill/>
                    </a:lnT>
                    <a:lnB>
                      <a:noFill/>
                    </a:lnB>
                    <a:solidFill>
                      <a:srgbClr val="F1F1F1"/>
                    </a:solidFill>
                  </a:tcPr>
                </a:tc>
                <a:tc>
                  <a:txBody>
                    <a:bodyPr/>
                    <a:lstStyle/>
                    <a:p>
                      <a:pPr algn="ctr"/>
                      <a:r>
                        <a:rPr lang="en-US" sz="1000">
                          <a:effectLst/>
                        </a:rPr>
                        <a:t>USGS</a:t>
                      </a:r>
                    </a:p>
                  </a:txBody>
                  <a:tcPr marL="73337" marR="73337" marT="36669" marB="36669" anchor="ctr">
                    <a:lnL>
                      <a:noFill/>
                    </a:lnL>
                    <a:lnR>
                      <a:noFill/>
                    </a:lnR>
                    <a:lnT>
                      <a:noFill/>
                    </a:lnT>
                    <a:lnB>
                      <a:noFill/>
                    </a:lnB>
                    <a:solidFill>
                      <a:srgbClr val="F1F1F1"/>
                    </a:solidFill>
                  </a:tcPr>
                </a:tc>
              </a:tr>
              <a:tr h="206525">
                <a:tc>
                  <a:txBody>
                    <a:bodyPr/>
                    <a:lstStyle/>
                    <a:p>
                      <a:pPr algn="ctr"/>
                      <a:r>
                        <a:rPr lang="en-US" sz="1000">
                          <a:effectLst/>
                        </a:rPr>
                        <a:t>Contributor</a:t>
                      </a:r>
                    </a:p>
                  </a:txBody>
                  <a:tcPr marL="73337" marR="73337" marT="36669" marB="36669" anchor="ctr">
                    <a:lnL>
                      <a:noFill/>
                    </a:lnL>
                    <a:lnR>
                      <a:noFill/>
                    </a:lnR>
                    <a:lnT>
                      <a:noFill/>
                    </a:lnT>
                    <a:lnB>
                      <a:noFill/>
                    </a:lnB>
                    <a:solidFill>
                      <a:srgbClr val="FFFFFF"/>
                    </a:solidFill>
                  </a:tcPr>
                </a:tc>
                <a:tc>
                  <a:txBody>
                    <a:bodyPr/>
                    <a:lstStyle/>
                    <a:p>
                      <a:pPr algn="ctr"/>
                      <a:r>
                        <a:rPr lang="en-US" sz="1000" dirty="0">
                          <a:effectLst/>
                        </a:rPr>
                        <a:t>Simon </a:t>
                      </a:r>
                      <a:r>
                        <a:rPr lang="en-US" sz="1000" dirty="0" err="1">
                          <a:effectLst/>
                        </a:rPr>
                        <a:t>Hodson</a:t>
                      </a:r>
                      <a:endParaRPr lang="en-US" sz="1000" dirty="0">
                        <a:effectLst/>
                      </a:endParaRPr>
                    </a:p>
                  </a:txBody>
                  <a:tcPr marL="73337" marR="73337" marT="36669" marB="36669" anchor="ctr">
                    <a:lnL>
                      <a:noFill/>
                    </a:lnL>
                    <a:lnR>
                      <a:noFill/>
                    </a:lnR>
                    <a:lnT>
                      <a:noFill/>
                    </a:lnT>
                    <a:lnB>
                      <a:noFill/>
                    </a:lnB>
                    <a:solidFill>
                      <a:srgbClr val="FFFFFF"/>
                    </a:solidFill>
                  </a:tcPr>
                </a:tc>
                <a:tc>
                  <a:txBody>
                    <a:bodyPr/>
                    <a:lstStyle/>
                    <a:p>
                      <a:pPr algn="ctr"/>
                      <a:r>
                        <a:rPr lang="en-US" sz="1000">
                          <a:effectLst/>
                        </a:rPr>
                        <a:t>CODATA</a:t>
                      </a:r>
                    </a:p>
                  </a:txBody>
                  <a:tcPr marL="73337" marR="73337" marT="36669" marB="36669" anchor="ctr">
                    <a:lnL>
                      <a:noFill/>
                    </a:lnL>
                    <a:lnR>
                      <a:noFill/>
                    </a:lnR>
                    <a:lnT>
                      <a:noFill/>
                    </a:lnT>
                    <a:lnB>
                      <a:noFill/>
                    </a:lnB>
                    <a:solidFill>
                      <a:srgbClr val="FFFFFF"/>
                    </a:solidFill>
                  </a:tcPr>
                </a:tc>
                <a:tc>
                  <a:txBody>
                    <a:bodyPr/>
                    <a:lstStyle/>
                    <a:p>
                      <a:pPr algn="ctr"/>
                      <a:r>
                        <a:rPr lang="en-US" sz="1000">
                          <a:effectLst/>
                        </a:rPr>
                        <a:t>n/a</a:t>
                      </a:r>
                    </a:p>
                  </a:txBody>
                  <a:tcPr marL="73337" marR="73337" marT="36669" marB="36669" anchor="ctr">
                    <a:lnL>
                      <a:noFill/>
                    </a:lnL>
                    <a:lnR>
                      <a:noFill/>
                    </a:lnR>
                    <a:lnT>
                      <a:noFill/>
                    </a:lnT>
                    <a:lnB>
                      <a:noFill/>
                    </a:lnB>
                    <a:solidFill>
                      <a:srgbClr val="FFFFFF"/>
                    </a:solidFill>
                  </a:tcPr>
                </a:tc>
              </a:tr>
              <a:tr h="345953">
                <a:tc>
                  <a:txBody>
                    <a:bodyPr/>
                    <a:lstStyle/>
                    <a:p>
                      <a:pPr algn="ctr"/>
                      <a:r>
                        <a:rPr lang="en-US" sz="1000">
                          <a:effectLst/>
                        </a:rPr>
                        <a:t>Contributor</a:t>
                      </a:r>
                    </a:p>
                  </a:txBody>
                  <a:tcPr marL="73337" marR="73337" marT="36669" marB="36669" anchor="ctr">
                    <a:lnL>
                      <a:noFill/>
                    </a:lnL>
                    <a:lnR>
                      <a:noFill/>
                    </a:lnR>
                    <a:lnT>
                      <a:noFill/>
                    </a:lnT>
                    <a:lnB>
                      <a:noFill/>
                    </a:lnB>
                    <a:solidFill>
                      <a:srgbClr val="F1F1F1"/>
                    </a:solidFill>
                  </a:tcPr>
                </a:tc>
                <a:tc>
                  <a:txBody>
                    <a:bodyPr/>
                    <a:lstStyle/>
                    <a:p>
                      <a:pPr algn="ctr"/>
                      <a:r>
                        <a:rPr lang="en-US" sz="1000" dirty="0">
                          <a:effectLst/>
                        </a:rPr>
                        <a:t>Lucia </a:t>
                      </a:r>
                      <a:r>
                        <a:rPr lang="en-US" sz="1000" dirty="0" err="1">
                          <a:effectLst/>
                        </a:rPr>
                        <a:t>Lovison-Golob</a:t>
                      </a:r>
                      <a:endParaRPr lang="en-US" sz="1000" dirty="0">
                        <a:effectLst/>
                      </a:endParaRPr>
                    </a:p>
                  </a:txBody>
                  <a:tcPr marL="73337" marR="73337" marT="36669" marB="36669" anchor="ctr">
                    <a:lnL>
                      <a:noFill/>
                    </a:lnL>
                    <a:lnR>
                      <a:noFill/>
                    </a:lnR>
                    <a:lnT>
                      <a:noFill/>
                    </a:lnT>
                    <a:lnB>
                      <a:noFill/>
                    </a:lnB>
                    <a:solidFill>
                      <a:srgbClr val="F1F1F1"/>
                    </a:solidFill>
                  </a:tcPr>
                </a:tc>
                <a:tc>
                  <a:txBody>
                    <a:bodyPr/>
                    <a:lstStyle/>
                    <a:p>
                      <a:pPr algn="ctr"/>
                      <a:r>
                        <a:rPr lang="en-US" sz="1000">
                          <a:effectLst/>
                        </a:rPr>
                        <a:t>OGC</a:t>
                      </a:r>
                    </a:p>
                  </a:txBody>
                  <a:tcPr marL="73337" marR="73337" marT="36669" marB="36669" anchor="ctr">
                    <a:lnL>
                      <a:noFill/>
                    </a:lnL>
                    <a:lnR>
                      <a:noFill/>
                    </a:lnR>
                    <a:lnT>
                      <a:noFill/>
                    </a:lnT>
                    <a:lnB>
                      <a:noFill/>
                    </a:lnB>
                    <a:solidFill>
                      <a:srgbClr val="F1F1F1"/>
                    </a:solidFill>
                  </a:tcPr>
                </a:tc>
                <a:tc>
                  <a:txBody>
                    <a:bodyPr/>
                    <a:lstStyle/>
                    <a:p>
                      <a:pPr algn="ctr"/>
                      <a:r>
                        <a:rPr lang="en-US" sz="1000">
                          <a:effectLst/>
                        </a:rPr>
                        <a:t>n/a</a:t>
                      </a:r>
                    </a:p>
                  </a:txBody>
                  <a:tcPr marL="73337" marR="73337" marT="36669" marB="36669" anchor="ctr">
                    <a:lnL>
                      <a:noFill/>
                    </a:lnL>
                    <a:lnR>
                      <a:noFill/>
                    </a:lnR>
                    <a:lnT>
                      <a:noFill/>
                    </a:lnT>
                    <a:lnB>
                      <a:noFill/>
                    </a:lnB>
                    <a:solidFill>
                      <a:srgbClr val="F1F1F1"/>
                    </a:solidFill>
                  </a:tcPr>
                </a:tc>
              </a:tr>
              <a:tr h="345953">
                <a:tc>
                  <a:txBody>
                    <a:bodyPr/>
                    <a:lstStyle/>
                    <a:p>
                      <a:pPr algn="ctr"/>
                      <a:r>
                        <a:rPr lang="en-US" sz="1000">
                          <a:effectLst/>
                        </a:rPr>
                        <a:t>Contributor</a:t>
                      </a:r>
                    </a:p>
                  </a:txBody>
                  <a:tcPr marL="73337" marR="73337" marT="36669" marB="36669" anchor="ctr">
                    <a:lnL>
                      <a:noFill/>
                    </a:lnL>
                    <a:lnR>
                      <a:noFill/>
                    </a:lnR>
                    <a:lnT>
                      <a:noFill/>
                    </a:lnT>
                    <a:lnB>
                      <a:noFill/>
                    </a:lnB>
                    <a:solidFill>
                      <a:srgbClr val="FFFFFF"/>
                    </a:solidFill>
                  </a:tcPr>
                </a:tc>
                <a:tc>
                  <a:txBody>
                    <a:bodyPr/>
                    <a:lstStyle/>
                    <a:p>
                      <a:pPr algn="ctr"/>
                      <a:r>
                        <a:rPr lang="en-US" sz="1000" dirty="0">
                          <a:effectLst/>
                        </a:rPr>
                        <a:t>Sophie </a:t>
                      </a:r>
                      <a:r>
                        <a:rPr lang="en-US" sz="1000" dirty="0" err="1">
                          <a:effectLst/>
                        </a:rPr>
                        <a:t>Seeyave</a:t>
                      </a:r>
                      <a:endParaRPr lang="en-US" sz="1000" dirty="0">
                        <a:effectLst/>
                      </a:endParaRPr>
                    </a:p>
                  </a:txBody>
                  <a:tcPr marL="73337" marR="73337" marT="36669" marB="36669" anchor="ctr">
                    <a:lnL>
                      <a:noFill/>
                    </a:lnL>
                    <a:lnR>
                      <a:noFill/>
                    </a:lnR>
                    <a:lnT>
                      <a:noFill/>
                    </a:lnT>
                    <a:lnB>
                      <a:noFill/>
                    </a:lnB>
                    <a:solidFill>
                      <a:srgbClr val="FFFFFF"/>
                    </a:solidFill>
                  </a:tcPr>
                </a:tc>
                <a:tc>
                  <a:txBody>
                    <a:bodyPr/>
                    <a:lstStyle/>
                    <a:p>
                      <a:pPr algn="ctr"/>
                      <a:r>
                        <a:rPr lang="en-US" sz="1000">
                          <a:effectLst/>
                        </a:rPr>
                        <a:t>POGO</a:t>
                      </a:r>
                    </a:p>
                  </a:txBody>
                  <a:tcPr marL="73337" marR="73337" marT="36669" marB="36669" anchor="ctr">
                    <a:lnL>
                      <a:noFill/>
                    </a:lnL>
                    <a:lnR>
                      <a:noFill/>
                    </a:lnR>
                    <a:lnT>
                      <a:noFill/>
                    </a:lnT>
                    <a:lnB>
                      <a:noFill/>
                    </a:lnB>
                    <a:solidFill>
                      <a:srgbClr val="FFFFFF"/>
                    </a:solidFill>
                  </a:tcPr>
                </a:tc>
                <a:tc>
                  <a:txBody>
                    <a:bodyPr/>
                    <a:lstStyle/>
                    <a:p>
                      <a:pPr algn="ctr"/>
                      <a:r>
                        <a:rPr lang="en-US" sz="1000">
                          <a:effectLst/>
                        </a:rPr>
                        <a:t>n/a</a:t>
                      </a:r>
                    </a:p>
                  </a:txBody>
                  <a:tcPr marL="73337" marR="73337" marT="36669" marB="36669" anchor="ctr">
                    <a:lnL>
                      <a:noFill/>
                    </a:lnL>
                    <a:lnR>
                      <a:noFill/>
                    </a:lnR>
                    <a:lnT>
                      <a:noFill/>
                    </a:lnT>
                    <a:lnB>
                      <a:noFill/>
                    </a:lnB>
                    <a:solidFill>
                      <a:srgbClr val="FFFFFF"/>
                    </a:solidFill>
                  </a:tcPr>
                </a:tc>
              </a:tr>
              <a:tr h="206525">
                <a:tc>
                  <a:txBody>
                    <a:bodyPr/>
                    <a:lstStyle/>
                    <a:p>
                      <a:pPr algn="ctr"/>
                      <a:r>
                        <a:rPr lang="en-US" sz="1000">
                          <a:effectLst/>
                        </a:rPr>
                        <a:t>Contributor</a:t>
                      </a:r>
                    </a:p>
                  </a:txBody>
                  <a:tcPr marL="73337" marR="73337" marT="36669" marB="36669" anchor="ctr">
                    <a:lnL>
                      <a:noFill/>
                    </a:lnL>
                    <a:lnR>
                      <a:noFill/>
                    </a:lnR>
                    <a:lnT>
                      <a:noFill/>
                    </a:lnT>
                    <a:lnB>
                      <a:noFill/>
                    </a:lnB>
                    <a:solidFill>
                      <a:srgbClr val="F1F1F1"/>
                    </a:solidFill>
                  </a:tcPr>
                </a:tc>
                <a:tc>
                  <a:txBody>
                    <a:bodyPr/>
                    <a:lstStyle/>
                    <a:p>
                      <a:pPr algn="ctr"/>
                      <a:r>
                        <a:rPr lang="en-US" sz="1000" dirty="0">
                          <a:effectLst/>
                        </a:rPr>
                        <a:t>Luca </a:t>
                      </a:r>
                      <a:r>
                        <a:rPr lang="en-US" sz="1000" dirty="0" err="1">
                          <a:effectLst/>
                        </a:rPr>
                        <a:t>Delloro</a:t>
                      </a:r>
                      <a:endParaRPr lang="en-US" sz="1000" dirty="0">
                        <a:effectLst/>
                      </a:endParaRPr>
                    </a:p>
                  </a:txBody>
                  <a:tcPr marL="73337" marR="73337" marT="36669" marB="36669" anchor="ctr">
                    <a:lnL>
                      <a:noFill/>
                    </a:lnL>
                    <a:lnR>
                      <a:noFill/>
                    </a:lnR>
                    <a:lnT>
                      <a:noFill/>
                    </a:lnT>
                    <a:lnB>
                      <a:noFill/>
                    </a:lnB>
                    <a:solidFill>
                      <a:srgbClr val="F1F1F1"/>
                    </a:solidFill>
                  </a:tcPr>
                </a:tc>
                <a:tc>
                  <a:txBody>
                    <a:bodyPr/>
                    <a:lstStyle/>
                    <a:p>
                      <a:pPr algn="ctr"/>
                      <a:r>
                        <a:rPr lang="en-US" sz="1000" dirty="0">
                          <a:effectLst/>
                        </a:rPr>
                        <a:t>UNITAR</a:t>
                      </a:r>
                    </a:p>
                  </a:txBody>
                  <a:tcPr marL="73337" marR="73337" marT="36669" marB="36669" anchor="ctr">
                    <a:lnL>
                      <a:noFill/>
                    </a:lnL>
                    <a:lnR>
                      <a:noFill/>
                    </a:lnR>
                    <a:lnT>
                      <a:noFill/>
                    </a:lnT>
                    <a:lnB>
                      <a:noFill/>
                    </a:lnB>
                    <a:solidFill>
                      <a:srgbClr val="F1F1F1"/>
                    </a:solidFill>
                  </a:tcPr>
                </a:tc>
                <a:tc>
                  <a:txBody>
                    <a:bodyPr/>
                    <a:lstStyle/>
                    <a:p>
                      <a:pPr algn="ctr"/>
                      <a:r>
                        <a:rPr lang="en-US" sz="1000">
                          <a:effectLst/>
                        </a:rPr>
                        <a:t>n/a</a:t>
                      </a:r>
                    </a:p>
                  </a:txBody>
                  <a:tcPr marL="73337" marR="73337" marT="36669" marB="36669" anchor="ctr">
                    <a:lnL>
                      <a:noFill/>
                    </a:lnL>
                    <a:lnR>
                      <a:noFill/>
                    </a:lnR>
                    <a:lnT>
                      <a:noFill/>
                    </a:lnT>
                    <a:lnB>
                      <a:noFill/>
                    </a:lnB>
                    <a:solidFill>
                      <a:srgbClr val="F1F1F1"/>
                    </a:solidFill>
                  </a:tcPr>
                </a:tc>
              </a:tr>
              <a:tr h="345953">
                <a:tc>
                  <a:txBody>
                    <a:bodyPr/>
                    <a:lstStyle/>
                    <a:p>
                      <a:pPr algn="ctr"/>
                      <a:r>
                        <a:rPr lang="en-US" sz="1000">
                          <a:effectLst/>
                        </a:rPr>
                        <a:t>Contributor</a:t>
                      </a:r>
                    </a:p>
                  </a:txBody>
                  <a:tcPr marL="73337" marR="73337" marT="36669" marB="36669" anchor="ctr">
                    <a:lnL>
                      <a:noFill/>
                    </a:lnL>
                    <a:lnR>
                      <a:noFill/>
                    </a:lnR>
                    <a:lnT>
                      <a:noFill/>
                    </a:lnT>
                    <a:lnB>
                      <a:noFill/>
                    </a:lnB>
                    <a:solidFill>
                      <a:srgbClr val="FFFFFF"/>
                    </a:solidFill>
                  </a:tcPr>
                </a:tc>
                <a:tc>
                  <a:txBody>
                    <a:bodyPr/>
                    <a:lstStyle/>
                    <a:p>
                      <a:pPr algn="ctr"/>
                      <a:r>
                        <a:rPr lang="en-US" sz="1000">
                          <a:effectLst/>
                        </a:rPr>
                        <a:t>Joerg Szarzynski</a:t>
                      </a:r>
                    </a:p>
                  </a:txBody>
                  <a:tcPr marL="73337" marR="73337" marT="36669" marB="36669" anchor="ctr">
                    <a:lnL>
                      <a:noFill/>
                    </a:lnL>
                    <a:lnR>
                      <a:noFill/>
                    </a:lnR>
                    <a:lnT>
                      <a:noFill/>
                    </a:lnT>
                    <a:lnB>
                      <a:noFill/>
                    </a:lnB>
                    <a:solidFill>
                      <a:srgbClr val="FFFFFF"/>
                    </a:solidFill>
                  </a:tcPr>
                </a:tc>
                <a:tc>
                  <a:txBody>
                    <a:bodyPr/>
                    <a:lstStyle/>
                    <a:p>
                      <a:pPr algn="ctr"/>
                      <a:r>
                        <a:rPr lang="en-US" sz="1000" dirty="0">
                          <a:effectLst/>
                        </a:rPr>
                        <a:t>UNU</a:t>
                      </a:r>
                    </a:p>
                  </a:txBody>
                  <a:tcPr marL="73337" marR="73337" marT="36669" marB="36669" anchor="ctr">
                    <a:lnL>
                      <a:noFill/>
                    </a:lnL>
                    <a:lnR>
                      <a:noFill/>
                    </a:lnR>
                    <a:lnT>
                      <a:noFill/>
                    </a:lnT>
                    <a:lnB>
                      <a:noFill/>
                    </a:lnB>
                    <a:solidFill>
                      <a:srgbClr val="FFFFFF"/>
                    </a:solidFill>
                  </a:tcPr>
                </a:tc>
                <a:tc>
                  <a:txBody>
                    <a:bodyPr/>
                    <a:lstStyle/>
                    <a:p>
                      <a:pPr algn="ctr"/>
                      <a:r>
                        <a:rPr lang="en-US" sz="1000">
                          <a:effectLst/>
                        </a:rPr>
                        <a:t>n/a</a:t>
                      </a:r>
                    </a:p>
                  </a:txBody>
                  <a:tcPr marL="73337" marR="73337" marT="36669" marB="36669" anchor="ctr">
                    <a:lnL>
                      <a:noFill/>
                    </a:lnL>
                    <a:lnR>
                      <a:noFill/>
                    </a:lnR>
                    <a:lnT>
                      <a:noFill/>
                    </a:lnT>
                    <a:lnB>
                      <a:noFill/>
                    </a:lnB>
                    <a:solidFill>
                      <a:srgbClr val="FFFFFF"/>
                    </a:solidFill>
                  </a:tcPr>
                </a:tc>
              </a:tr>
              <a:tr h="345953">
                <a:tc>
                  <a:txBody>
                    <a:bodyPr/>
                    <a:lstStyle/>
                    <a:p>
                      <a:pPr algn="ctr"/>
                      <a:r>
                        <a:rPr lang="en-US" sz="1000" dirty="0">
                          <a:effectLst/>
                        </a:rPr>
                        <a:t>Contributor</a:t>
                      </a:r>
                    </a:p>
                  </a:txBody>
                  <a:tcPr marL="73337" marR="73337" marT="36669" marB="36669" anchor="ctr">
                    <a:lnL>
                      <a:noFill/>
                    </a:lnL>
                    <a:lnR>
                      <a:noFill/>
                    </a:lnR>
                    <a:lnT>
                      <a:noFill/>
                    </a:lnT>
                    <a:lnB>
                      <a:noFill/>
                    </a:lnB>
                    <a:solidFill>
                      <a:srgbClr val="F1F1F1"/>
                    </a:solidFill>
                  </a:tcPr>
                </a:tc>
                <a:tc>
                  <a:txBody>
                    <a:bodyPr/>
                    <a:lstStyle/>
                    <a:p>
                      <a:pPr algn="ctr"/>
                      <a:r>
                        <a:rPr lang="en-US" sz="1000" dirty="0" err="1">
                          <a:effectLst/>
                        </a:rPr>
                        <a:t>Rohini</a:t>
                      </a:r>
                      <a:r>
                        <a:rPr lang="en-US" sz="1000" dirty="0">
                          <a:effectLst/>
                        </a:rPr>
                        <a:t> </a:t>
                      </a:r>
                      <a:r>
                        <a:rPr lang="en-US" sz="1000" dirty="0" err="1">
                          <a:effectLst/>
                        </a:rPr>
                        <a:t>Swaminathan</a:t>
                      </a:r>
                      <a:endParaRPr lang="en-US" sz="1000" dirty="0">
                        <a:effectLst/>
                      </a:endParaRPr>
                    </a:p>
                  </a:txBody>
                  <a:tcPr marL="73337" marR="73337" marT="36669" marB="36669" anchor="ctr">
                    <a:lnL>
                      <a:noFill/>
                    </a:lnL>
                    <a:lnR>
                      <a:noFill/>
                    </a:lnR>
                    <a:lnT>
                      <a:noFill/>
                    </a:lnT>
                    <a:lnB>
                      <a:noFill/>
                    </a:lnB>
                    <a:solidFill>
                      <a:srgbClr val="F1F1F1"/>
                    </a:solidFill>
                  </a:tcPr>
                </a:tc>
                <a:tc>
                  <a:txBody>
                    <a:bodyPr/>
                    <a:lstStyle/>
                    <a:p>
                      <a:pPr algn="ctr"/>
                      <a:r>
                        <a:rPr lang="en-US" sz="1000" dirty="0">
                          <a:effectLst/>
                        </a:rPr>
                        <a:t>WHO</a:t>
                      </a:r>
                    </a:p>
                  </a:txBody>
                  <a:tcPr marL="73337" marR="73337" marT="36669" marB="36669" anchor="ctr">
                    <a:lnL>
                      <a:noFill/>
                    </a:lnL>
                    <a:lnR>
                      <a:noFill/>
                    </a:lnR>
                    <a:lnT>
                      <a:noFill/>
                    </a:lnT>
                    <a:lnB>
                      <a:noFill/>
                    </a:lnB>
                    <a:solidFill>
                      <a:srgbClr val="F1F1F1"/>
                    </a:solidFill>
                  </a:tcPr>
                </a:tc>
                <a:tc>
                  <a:txBody>
                    <a:bodyPr/>
                    <a:lstStyle/>
                    <a:p>
                      <a:pPr algn="ctr"/>
                      <a:r>
                        <a:rPr lang="en-US" sz="1000" dirty="0">
                          <a:effectLst/>
                        </a:rPr>
                        <a:t>n/a</a:t>
                      </a:r>
                    </a:p>
                  </a:txBody>
                  <a:tcPr marL="73337" marR="73337" marT="36669" marB="36669" anchor="ctr">
                    <a:lnL>
                      <a:noFill/>
                    </a:lnL>
                    <a:lnR>
                      <a:noFill/>
                    </a:lnR>
                    <a:lnT>
                      <a:noFill/>
                    </a:lnT>
                    <a:lnB>
                      <a:noFill/>
                    </a:lnB>
                    <a:solidFill>
                      <a:srgbClr val="F1F1F1"/>
                    </a:solidFill>
                  </a:tcPr>
                </a:tc>
              </a:tr>
            </a:tbl>
          </a:graphicData>
        </a:graphic>
      </p:graphicFrame>
      <p:sp>
        <p:nvSpPr>
          <p:cNvPr id="7" name="Rectangle 1"/>
          <p:cNvSpPr>
            <a:spLocks noChangeArrowheads="1"/>
          </p:cNvSpPr>
          <p:nvPr/>
        </p:nvSpPr>
        <p:spPr bwMode="auto">
          <a:xfrm>
            <a:off x="4836194" y="1230868"/>
            <a:ext cx="3774406"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184173"/>
                </a:solidFill>
                <a:effectLst/>
                <a:latin typeface="Calibri" panose="020F0502020204030204" pitchFamily="34" charset="0"/>
                <a:cs typeface="Calibri" panose="020F0502020204030204" pitchFamily="34" charset="0"/>
              </a:rPr>
              <a:t>Leads/Contributors (</a:t>
            </a:r>
            <a:r>
              <a:rPr lang="en-US" altLang="en-US" b="1" dirty="0" smtClean="0">
                <a:solidFill>
                  <a:srgbClr val="184173"/>
                </a:solidFill>
                <a:latin typeface="Calibri" panose="020F0502020204030204" pitchFamily="34" charset="0"/>
                <a:cs typeface="Calibri" panose="020F0502020204030204" pitchFamily="34" charset="0"/>
              </a:rPr>
              <a:t>being populated)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131529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4" name="Content Placeholder 3"/>
          <p:cNvSpPr>
            <a:spLocks noGrp="1"/>
          </p:cNvSpPr>
          <p:nvPr>
            <p:ph sz="quarter" idx="11"/>
          </p:nvPr>
        </p:nvSpPr>
        <p:spPr/>
        <p:txBody>
          <a:bodyPr/>
          <a:lstStyle/>
          <a:p>
            <a:r>
              <a:rPr lang="en-US" b="1" dirty="0" smtClean="0"/>
              <a:t>CB-17 SAR Training @ Bogota</a:t>
            </a:r>
            <a:endParaRPr lang="en-ZA" b="1" dirty="0"/>
          </a:p>
        </p:txBody>
      </p:sp>
      <p:graphicFrame>
        <p:nvGraphicFramePr>
          <p:cNvPr id="5" name="Table 4"/>
          <p:cNvGraphicFramePr>
            <a:graphicFrameLocks noGrp="1"/>
          </p:cNvGraphicFramePr>
          <p:nvPr>
            <p:extLst>
              <p:ext uri="{D42A27DB-BD31-4B8C-83A1-F6EECF244321}">
                <p14:modId xmlns:p14="http://schemas.microsoft.com/office/powerpoint/2010/main" val="3652549191"/>
              </p:ext>
            </p:extLst>
          </p:nvPr>
        </p:nvGraphicFramePr>
        <p:xfrm>
          <a:off x="0" y="1159566"/>
          <a:ext cx="9144000" cy="5516880"/>
        </p:xfrm>
        <a:graphic>
          <a:graphicData uri="http://schemas.openxmlformats.org/drawingml/2006/table">
            <a:tbl>
              <a:tblPr firstRow="1" bandRow="1">
                <a:tableStyleId>{5940675A-B579-460E-94D1-54222C63F5DA}</a:tableStyleId>
              </a:tblPr>
              <a:tblGrid>
                <a:gridCol w="2623930"/>
                <a:gridCol w="6520070"/>
              </a:tblGrid>
              <a:tr h="345187">
                <a:tc>
                  <a:txBody>
                    <a:bodyPr/>
                    <a:lstStyle/>
                    <a:p>
                      <a:pPr algn="l"/>
                      <a:r>
                        <a:rPr lang="en-US" sz="1800" b="1" dirty="0" smtClean="0"/>
                        <a:t>Activity</a:t>
                      </a:r>
                      <a:endParaRPr lang="en-ZA" sz="1800" b="1" dirty="0"/>
                    </a:p>
                  </a:txBody>
                  <a:tcPr>
                    <a:solidFill>
                      <a:schemeClr val="accent1">
                        <a:lumMod val="20000"/>
                        <a:lumOff val="80000"/>
                      </a:schemeClr>
                    </a:solidFill>
                  </a:tcPr>
                </a:tc>
                <a:tc>
                  <a:txBody>
                    <a:bodyPr/>
                    <a:lstStyle/>
                    <a:p>
                      <a:pPr algn="ctr"/>
                      <a:r>
                        <a:rPr lang="en-US" sz="1800" b="1" dirty="0" smtClean="0"/>
                        <a:t>Report</a:t>
                      </a:r>
                      <a:endParaRPr lang="en-ZA" sz="1800" b="1" dirty="0"/>
                    </a:p>
                  </a:txBody>
                  <a:tcPr>
                    <a:solidFill>
                      <a:schemeClr val="accent1">
                        <a:lumMod val="20000"/>
                        <a:lumOff val="80000"/>
                      </a:schemeClr>
                    </a:solidFill>
                  </a:tcPr>
                </a:tc>
              </a:tr>
              <a:tr h="5141213">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lang="en-ZA" sz="1400" b="1" dirty="0" smtClean="0"/>
                        <a:t>CB-9</a:t>
                      </a:r>
                      <a:r>
                        <a:rPr lang="en-ZA" sz="1400" b="1" baseline="0" dirty="0" smtClean="0"/>
                        <a:t> :</a:t>
                      </a:r>
                      <a:r>
                        <a:rPr lang="en-US" sz="1400" b="1" dirty="0" smtClean="0"/>
                        <a:t>SAR Training Workshops in Bogota (Columbia,</a:t>
                      </a:r>
                      <a:r>
                        <a:rPr lang="en-US" sz="1400" b="1" baseline="0" dirty="0" smtClean="0"/>
                        <a:t> South America) with GEOGLAM </a:t>
                      </a:r>
                    </a:p>
                    <a:p>
                      <a:pPr marL="0" marR="0" lvl="0" indent="0" algn="l" defTabSz="457200" eaLnBrk="1" fontAlgn="auto" latinLnBrk="0" hangingPunct="1">
                        <a:lnSpc>
                          <a:spcPct val="100000"/>
                        </a:lnSpc>
                        <a:spcBef>
                          <a:spcPts val="600"/>
                        </a:spcBef>
                        <a:spcAft>
                          <a:spcPts val="0"/>
                        </a:spcAft>
                        <a:buClrTx/>
                        <a:buSzTx/>
                        <a:buFontTx/>
                        <a:buNone/>
                        <a:tabLst/>
                        <a:defRPr/>
                      </a:pPr>
                      <a:r>
                        <a:rPr lang="en-US" sz="1400" b="1" dirty="0" smtClean="0">
                          <a:solidFill>
                            <a:schemeClr val="tx1"/>
                          </a:solidFill>
                          <a:effectLst/>
                          <a:latin typeface="+mn-lt"/>
                          <a:ea typeface="+mn-ea"/>
                          <a:cs typeface="+mn-cs"/>
                          <a:sym typeface="Calibri"/>
                        </a:rPr>
                        <a:t>6-9 June 2016</a:t>
                      </a:r>
                      <a:r>
                        <a:rPr lang="en-US" sz="1600" dirty="0" smtClean="0">
                          <a:solidFill>
                            <a:schemeClr val="tx1"/>
                          </a:solidFill>
                          <a:effectLst/>
                          <a:latin typeface="+mn-lt"/>
                          <a:ea typeface="+mn-ea"/>
                          <a:cs typeface="+mn-cs"/>
                          <a:sym typeface="Calibri"/>
                        </a:rPr>
                        <a:t> </a:t>
                      </a:r>
                    </a:p>
                    <a:p>
                      <a:pPr marL="0" marR="0" lvl="0" indent="0" algn="l" defTabSz="457200" eaLnBrk="1" fontAlgn="auto" latinLnBrk="0" hangingPunct="1">
                        <a:lnSpc>
                          <a:spcPct val="100000"/>
                        </a:lnSpc>
                        <a:spcBef>
                          <a:spcPts val="600"/>
                        </a:spcBef>
                        <a:spcAft>
                          <a:spcPts val="0"/>
                        </a:spcAft>
                        <a:buClrTx/>
                        <a:buSzTx/>
                        <a:buFontTx/>
                        <a:buNone/>
                        <a:tabLst/>
                        <a:defRPr/>
                      </a:pPr>
                      <a:r>
                        <a:rPr lang="en-US" sz="1000" dirty="0" smtClean="0">
                          <a:solidFill>
                            <a:schemeClr val="tx1"/>
                          </a:solidFill>
                          <a:effectLst/>
                          <a:latin typeface="+mn-lt"/>
                          <a:ea typeface="+mn-ea"/>
                          <a:cs typeface="+mn-cs"/>
                          <a:sym typeface="Calibri"/>
                        </a:rPr>
                        <a:t>Location: National University of Colombia, Bogota, Colombia</a:t>
                      </a:r>
                    </a:p>
                    <a:p>
                      <a:pPr marL="0" marR="0" lvl="0" indent="0" algn="l" defTabSz="457200" eaLnBrk="1" fontAlgn="auto" latinLnBrk="0" hangingPunct="1">
                        <a:lnSpc>
                          <a:spcPct val="100000"/>
                        </a:lnSpc>
                        <a:spcBef>
                          <a:spcPts val="600"/>
                        </a:spcBef>
                        <a:spcAft>
                          <a:spcPts val="0"/>
                        </a:spcAft>
                        <a:buClrTx/>
                        <a:buSzTx/>
                        <a:buFontTx/>
                        <a:buNone/>
                        <a:tabLst/>
                        <a:defRPr/>
                      </a:pPr>
                      <a:r>
                        <a:rPr lang="en-US" sz="1000" dirty="0" smtClean="0">
                          <a:solidFill>
                            <a:schemeClr val="tx1"/>
                          </a:solidFill>
                          <a:effectLst/>
                          <a:latin typeface="+mn-lt"/>
                          <a:ea typeface="+mn-ea"/>
                          <a:cs typeface="+mn-cs"/>
                          <a:sym typeface="Calibri"/>
                        </a:rPr>
                        <a:t>Hosted by: The government's Institute of Hydrology, Meteorology, and Environmental Studies (IDEAM) hosted the meeting on the campus of the National University of Colombia</a:t>
                      </a:r>
                    </a:p>
                    <a:p>
                      <a:pPr marL="0" marR="0" lvl="0" indent="0" algn="l" defTabSz="457200" eaLnBrk="1" fontAlgn="auto" latinLnBrk="0" hangingPunct="1">
                        <a:lnSpc>
                          <a:spcPct val="100000"/>
                        </a:lnSpc>
                        <a:spcBef>
                          <a:spcPts val="600"/>
                        </a:spcBef>
                        <a:spcAft>
                          <a:spcPts val="0"/>
                        </a:spcAft>
                        <a:buClrTx/>
                        <a:buSzTx/>
                        <a:buFontTx/>
                        <a:buNone/>
                        <a:tabLst/>
                        <a:defRPr/>
                      </a:pPr>
                      <a:r>
                        <a:rPr lang="en-US" sz="1000" dirty="0" smtClean="0">
                          <a:solidFill>
                            <a:schemeClr val="tx1"/>
                          </a:solidFill>
                          <a:effectLst/>
                          <a:latin typeface="+mn-lt"/>
                          <a:ea typeface="+mn-ea"/>
                          <a:cs typeface="+mn-cs"/>
                          <a:sym typeface="Calibri"/>
                        </a:rPr>
                        <a:t>Participants in AmeriGEOSS Week 2016, including Americas Caucus members, Coordination Working Group members, and training participants.</a:t>
                      </a:r>
                    </a:p>
                    <a:p>
                      <a:pPr marL="0" marR="0" lvl="0" indent="0" algn="l" defTabSz="457200" eaLnBrk="1" fontAlgn="auto" latinLnBrk="0" hangingPunct="1">
                        <a:lnSpc>
                          <a:spcPct val="100000"/>
                        </a:lnSpc>
                        <a:spcBef>
                          <a:spcPts val="600"/>
                        </a:spcBef>
                        <a:spcAft>
                          <a:spcPts val="0"/>
                        </a:spcAft>
                        <a:buClrTx/>
                        <a:buSzTx/>
                        <a:buFontTx/>
                        <a:buNone/>
                        <a:tabLst/>
                        <a:defRPr/>
                      </a:pPr>
                      <a:r>
                        <a:rPr lang="en-US" sz="1000" b="1" dirty="0" smtClean="0">
                          <a:solidFill>
                            <a:srgbClr val="FF0000"/>
                          </a:solidFill>
                          <a:effectLst/>
                          <a:latin typeface="+mn-lt"/>
                          <a:ea typeface="+mn-ea"/>
                          <a:cs typeface="+mn-cs"/>
                          <a:sym typeface="Calibri"/>
                        </a:rPr>
                        <a:t>WGCapD member from ESA (Francisco </a:t>
                      </a:r>
                      <a:r>
                        <a:rPr lang="en-US" sz="1000" b="1" dirty="0" err="1" smtClean="0">
                          <a:solidFill>
                            <a:srgbClr val="FF0000"/>
                          </a:solidFill>
                          <a:effectLst/>
                          <a:latin typeface="+mn-lt"/>
                          <a:ea typeface="+mn-ea"/>
                          <a:cs typeface="+mn-cs"/>
                          <a:sym typeface="Calibri"/>
                        </a:rPr>
                        <a:t>Sarti</a:t>
                      </a:r>
                      <a:r>
                        <a:rPr lang="en-US" sz="1000" b="1" dirty="0" smtClean="0">
                          <a:solidFill>
                            <a:srgbClr val="FF0000"/>
                          </a:solidFill>
                          <a:effectLst/>
                          <a:latin typeface="+mn-lt"/>
                          <a:ea typeface="+mn-ea"/>
                          <a:cs typeface="+mn-cs"/>
                          <a:sym typeface="Calibri"/>
                        </a:rPr>
                        <a:t>) </a:t>
                      </a:r>
                      <a:r>
                        <a:rPr lang="en-US" sz="1000" dirty="0" smtClean="0">
                          <a:solidFill>
                            <a:schemeClr val="tx1"/>
                          </a:solidFill>
                          <a:effectLst/>
                          <a:latin typeface="+mn-lt"/>
                          <a:ea typeface="+mn-ea"/>
                          <a:cs typeface="+mn-cs"/>
                          <a:sym typeface="Calibri"/>
                        </a:rPr>
                        <a:t>provided support for Dr. Jill </a:t>
                      </a:r>
                      <a:r>
                        <a:rPr lang="en-US" sz="1000" dirty="0" err="1" smtClean="0">
                          <a:solidFill>
                            <a:schemeClr val="tx1"/>
                          </a:solidFill>
                          <a:effectLst/>
                          <a:latin typeface="+mn-lt"/>
                          <a:ea typeface="+mn-ea"/>
                          <a:cs typeface="+mn-cs"/>
                          <a:sym typeface="Calibri"/>
                        </a:rPr>
                        <a:t>Pearse</a:t>
                      </a:r>
                      <a:r>
                        <a:rPr lang="en-US" sz="1000" dirty="0" smtClean="0">
                          <a:solidFill>
                            <a:schemeClr val="tx1"/>
                          </a:solidFill>
                          <a:effectLst/>
                          <a:latin typeface="+mn-lt"/>
                          <a:ea typeface="+mn-ea"/>
                          <a:cs typeface="+mn-cs"/>
                          <a:sym typeface="Calibri"/>
                        </a:rPr>
                        <a:t> from the Universidad </a:t>
                      </a:r>
                      <a:r>
                        <a:rPr lang="en-US" sz="1000" b="0" dirty="0" smtClean="0">
                          <a:solidFill>
                            <a:schemeClr val="tx1"/>
                          </a:solidFill>
                          <a:effectLst/>
                          <a:latin typeface="+mn-lt"/>
                          <a:ea typeface="+mn-ea"/>
                          <a:cs typeface="+mn-cs"/>
                          <a:sym typeface="Calibri"/>
                        </a:rPr>
                        <a:t>de </a:t>
                      </a:r>
                      <a:r>
                        <a:rPr lang="en-US" sz="1000" b="0" dirty="0" err="1" smtClean="0">
                          <a:solidFill>
                            <a:schemeClr val="tx1"/>
                          </a:solidFill>
                          <a:effectLst/>
                          <a:latin typeface="+mn-lt"/>
                          <a:ea typeface="+mn-ea"/>
                          <a:cs typeface="+mn-cs"/>
                          <a:sym typeface="Calibri"/>
                        </a:rPr>
                        <a:t>los</a:t>
                      </a:r>
                      <a:r>
                        <a:rPr lang="en-US" sz="1000" b="0" dirty="0" smtClean="0">
                          <a:solidFill>
                            <a:schemeClr val="tx1"/>
                          </a:solidFill>
                          <a:effectLst/>
                          <a:latin typeface="+mn-lt"/>
                          <a:ea typeface="+mn-ea"/>
                          <a:cs typeface="+mn-cs"/>
                          <a:sym typeface="Calibri"/>
                        </a:rPr>
                        <a:t> Andes to provide SAR training. </a:t>
                      </a:r>
                      <a:r>
                        <a:rPr lang="en-US" sz="1000" b="1" dirty="0" smtClean="0">
                          <a:solidFill>
                            <a:srgbClr val="FF0000"/>
                          </a:solidFill>
                          <a:effectLst/>
                          <a:latin typeface="+mn-lt"/>
                          <a:ea typeface="+mn-ea"/>
                          <a:cs typeface="+mn-cs"/>
                          <a:sym typeface="Calibri"/>
                        </a:rPr>
                        <a:t>On behalf of </a:t>
                      </a:r>
                      <a:r>
                        <a:rPr lang="en-US" sz="1000" b="1" dirty="0" err="1" smtClean="0">
                          <a:solidFill>
                            <a:srgbClr val="FF0000"/>
                          </a:solidFill>
                          <a:effectLst/>
                          <a:latin typeface="+mn-lt"/>
                          <a:ea typeface="+mn-ea"/>
                          <a:cs typeface="+mn-cs"/>
                          <a:sym typeface="Calibri"/>
                        </a:rPr>
                        <a:t>WGcapD</a:t>
                      </a:r>
                      <a:r>
                        <a:rPr lang="en-US" sz="1000" b="1" dirty="0" smtClean="0">
                          <a:solidFill>
                            <a:srgbClr val="FF0000"/>
                          </a:solidFill>
                          <a:effectLst/>
                          <a:latin typeface="+mn-lt"/>
                          <a:ea typeface="+mn-ea"/>
                          <a:cs typeface="+mn-cs"/>
                          <a:sym typeface="Calibri"/>
                        </a:rPr>
                        <a:t>, instruction was provided on the application of SAR data for two days. </a:t>
                      </a:r>
                      <a:r>
                        <a:rPr lang="en-US" sz="1000" dirty="0" smtClean="0">
                          <a:solidFill>
                            <a:schemeClr val="tx1"/>
                          </a:solidFill>
                          <a:effectLst/>
                          <a:latin typeface="+mn-lt"/>
                          <a:ea typeface="+mn-ea"/>
                          <a:cs typeface="+mn-cs"/>
                          <a:sym typeface="Calibri"/>
                        </a:rPr>
                        <a:t>Instruction for the remaining two days was provided by NASA.</a:t>
                      </a:r>
                    </a:p>
                    <a:p>
                      <a:pPr marL="0" marR="0" lvl="0" indent="0" algn="l" defTabSz="457200" eaLnBrk="1" fontAlgn="auto" latinLnBrk="0" hangingPunct="1">
                        <a:lnSpc>
                          <a:spcPct val="100000"/>
                        </a:lnSpc>
                        <a:spcBef>
                          <a:spcPts val="600"/>
                        </a:spcBef>
                        <a:spcAft>
                          <a:spcPts val="0"/>
                        </a:spcAft>
                        <a:buClrTx/>
                        <a:buSzTx/>
                        <a:buFontTx/>
                        <a:buNone/>
                        <a:tabLst/>
                        <a:defRPr/>
                      </a:pPr>
                      <a:r>
                        <a:rPr lang="en-US" sz="1000" b="1" dirty="0" smtClean="0">
                          <a:solidFill>
                            <a:srgbClr val="FF0000"/>
                          </a:solidFill>
                          <a:effectLst/>
                          <a:latin typeface="+mn-lt"/>
                          <a:ea typeface="+mn-ea"/>
                          <a:cs typeface="+mn-cs"/>
                          <a:sym typeface="Calibri"/>
                        </a:rPr>
                        <a:t>Other CEOS WGCapD members contributed significantly to the training,. These contributors include NOAA, USGS, and INPE.</a:t>
                      </a:r>
                    </a:p>
                  </a:txBody>
                  <a:tcPr>
                    <a:solidFill>
                      <a:schemeClr val="bg2"/>
                    </a:solidFill>
                  </a:tcPr>
                </a:tc>
                <a:tc>
                  <a:txBody>
                    <a:bodyPr/>
                    <a:lstStyle/>
                    <a:p>
                      <a:pPr algn="just"/>
                      <a:r>
                        <a:rPr lang="en-ZA" sz="1400" dirty="0" smtClean="0"/>
                        <a:t>Two of the four courses</a:t>
                      </a:r>
                      <a:r>
                        <a:rPr lang="en-ZA" sz="1400" baseline="0" dirty="0" smtClean="0"/>
                        <a:t> were </a:t>
                      </a:r>
                      <a:r>
                        <a:rPr lang="en-ZA" sz="1400" b="1" baseline="0" dirty="0" smtClean="0"/>
                        <a:t>SAR</a:t>
                      </a:r>
                      <a:r>
                        <a:rPr lang="en-ZA" sz="1400" baseline="0" dirty="0" smtClean="0"/>
                        <a:t> related</a:t>
                      </a:r>
                      <a:r>
                        <a:rPr lang="en-ZA" sz="1400" dirty="0" smtClean="0"/>
                        <a:t> (1) </a:t>
                      </a:r>
                      <a:r>
                        <a:rPr lang="en-ZA" sz="1400" b="1" dirty="0" smtClean="0"/>
                        <a:t>GEOGLAM</a:t>
                      </a:r>
                      <a:r>
                        <a:rPr lang="en-ZA" sz="1400" dirty="0" smtClean="0"/>
                        <a:t>, (50 students) </a:t>
                      </a:r>
                    </a:p>
                    <a:p>
                      <a:pPr algn="just"/>
                      <a:r>
                        <a:rPr lang="en-ZA" sz="1400" dirty="0" smtClean="0"/>
                        <a:t>Introduction to the use of aperture radar (SAR) data for monitoring agriculture -</a:t>
                      </a:r>
                      <a:r>
                        <a:rPr lang="en-ZA" sz="1400" baseline="0" dirty="0" smtClean="0"/>
                        <a:t> </a:t>
                      </a:r>
                      <a:r>
                        <a:rPr lang="en-ZA" sz="1400" dirty="0" smtClean="0"/>
                        <a:t>available systems, Pre-processing and  general view of the application of SAR and its use in the monitoring of agriculture. </a:t>
                      </a:r>
                    </a:p>
                    <a:p>
                      <a:pPr algn="just"/>
                      <a:r>
                        <a:rPr lang="en-ZA" sz="1400" dirty="0" smtClean="0"/>
                        <a:t>The second session of </a:t>
                      </a:r>
                      <a:r>
                        <a:rPr lang="en-ZA" sz="1400" b="1" dirty="0" smtClean="0"/>
                        <a:t>SAR</a:t>
                      </a:r>
                      <a:r>
                        <a:rPr lang="en-ZA" sz="1400" dirty="0" smtClean="0"/>
                        <a:t> (25 students) focused on applications in the areas of </a:t>
                      </a:r>
                      <a:r>
                        <a:rPr lang="en-ZA" sz="1400" b="1" dirty="0" smtClean="0"/>
                        <a:t>seismology and volcanology</a:t>
                      </a:r>
                      <a:r>
                        <a:rPr lang="en-ZA" sz="1400" dirty="0" smtClean="0"/>
                        <a:t>. </a:t>
                      </a:r>
                      <a:r>
                        <a:rPr lang="en-US" sz="1400" dirty="0" smtClean="0">
                          <a:solidFill>
                            <a:schemeClr val="tx1"/>
                          </a:solidFill>
                          <a:effectLst/>
                          <a:latin typeface="+mn-lt"/>
                          <a:ea typeface="+mn-ea"/>
                          <a:cs typeface="+mn-cs"/>
                          <a:sym typeface="Calibri"/>
                        </a:rPr>
                        <a:t>The training included an overview of SAR, an introduction to </a:t>
                      </a:r>
                      <a:r>
                        <a:rPr lang="en-US" sz="1400" dirty="0" err="1" smtClean="0">
                          <a:solidFill>
                            <a:schemeClr val="tx1"/>
                          </a:solidFill>
                          <a:effectLst/>
                          <a:latin typeface="+mn-lt"/>
                          <a:ea typeface="+mn-ea"/>
                          <a:cs typeface="+mn-cs"/>
                          <a:sym typeface="Calibri"/>
                        </a:rPr>
                        <a:t>geohazards</a:t>
                      </a:r>
                      <a:r>
                        <a:rPr lang="en-US" sz="1400" dirty="0" smtClean="0">
                          <a:solidFill>
                            <a:schemeClr val="tx1"/>
                          </a:solidFill>
                          <a:effectLst/>
                          <a:latin typeface="+mn-lt"/>
                          <a:ea typeface="+mn-ea"/>
                          <a:cs typeface="+mn-cs"/>
                          <a:sym typeface="Calibri"/>
                        </a:rPr>
                        <a:t> applications of </a:t>
                      </a:r>
                      <a:r>
                        <a:rPr lang="en-US" sz="1400" dirty="0" err="1" smtClean="0">
                          <a:solidFill>
                            <a:schemeClr val="tx1"/>
                          </a:solidFill>
                          <a:effectLst/>
                          <a:latin typeface="+mn-lt"/>
                          <a:ea typeface="+mn-ea"/>
                          <a:cs typeface="+mn-cs"/>
                          <a:sym typeface="Calibri"/>
                        </a:rPr>
                        <a:t>InSAR</a:t>
                      </a:r>
                      <a:r>
                        <a:rPr lang="en-US" sz="1400" dirty="0" smtClean="0">
                          <a:solidFill>
                            <a:schemeClr val="tx1"/>
                          </a:solidFill>
                          <a:effectLst/>
                          <a:latin typeface="+mn-lt"/>
                          <a:ea typeface="+mn-ea"/>
                          <a:cs typeface="+mn-cs"/>
                          <a:sym typeface="Calibri"/>
                        </a:rPr>
                        <a:t>, and the specific application to volcanic deformation and the seismic cycle.</a:t>
                      </a:r>
                    </a:p>
                    <a:p>
                      <a:pPr algn="l"/>
                      <a:r>
                        <a:rPr lang="en-US" sz="1400" dirty="0" smtClean="0">
                          <a:solidFill>
                            <a:schemeClr val="tx1"/>
                          </a:solidFill>
                          <a:effectLst/>
                          <a:latin typeface="+mn-lt"/>
                          <a:ea typeface="+mn-ea"/>
                          <a:cs typeface="+mn-cs"/>
                          <a:sym typeface="Calibri"/>
                        </a:rPr>
                        <a:t>On the last day of the workshop, the participants were required to complete a survey of the course, with the following results: </a:t>
                      </a:r>
                    </a:p>
                    <a:p>
                      <a:pPr algn="l"/>
                      <a:r>
                        <a:rPr lang="en-US" sz="1400" dirty="0" smtClean="0">
                          <a:solidFill>
                            <a:schemeClr val="tx1"/>
                          </a:solidFill>
                          <a:effectLst/>
                          <a:latin typeface="+mn-lt"/>
                          <a:ea typeface="+mn-ea"/>
                          <a:cs typeface="+mn-cs"/>
                          <a:sym typeface="Calibri"/>
                        </a:rPr>
                        <a:t>•</a:t>
                      </a:r>
                      <a:r>
                        <a:rPr lang="en-US" sz="1400" baseline="0" dirty="0" smtClean="0">
                          <a:solidFill>
                            <a:schemeClr val="tx1"/>
                          </a:solidFill>
                          <a:effectLst/>
                          <a:latin typeface="+mn-lt"/>
                          <a:ea typeface="+mn-ea"/>
                          <a:cs typeface="+mn-cs"/>
                          <a:sym typeface="Calibri"/>
                        </a:rPr>
                        <a:t>  </a:t>
                      </a:r>
                      <a:r>
                        <a:rPr lang="en-US" sz="1200" dirty="0" smtClean="0">
                          <a:solidFill>
                            <a:schemeClr val="tx1"/>
                          </a:solidFill>
                          <a:effectLst/>
                          <a:latin typeface="+mn-lt"/>
                          <a:ea typeface="+mn-ea"/>
                          <a:cs typeface="+mn-cs"/>
                          <a:sym typeface="Calibri"/>
                        </a:rPr>
                        <a:t>More than 50% highly agreed or agreed objectives were clearly defined. </a:t>
                      </a:r>
                    </a:p>
                    <a:p>
                      <a:pPr algn="l"/>
                      <a:r>
                        <a:rPr lang="en-US" sz="1200" dirty="0" smtClean="0">
                          <a:solidFill>
                            <a:schemeClr val="tx1"/>
                          </a:solidFill>
                          <a:effectLst/>
                          <a:latin typeface="+mn-lt"/>
                          <a:ea typeface="+mn-ea"/>
                          <a:cs typeface="+mn-cs"/>
                          <a:sym typeface="Calibri"/>
                        </a:rPr>
                        <a:t>•  Less than 50% thought participation was promoted.</a:t>
                      </a:r>
                    </a:p>
                    <a:p>
                      <a:pPr algn="l"/>
                      <a:r>
                        <a:rPr lang="en-US" sz="1200" dirty="0" smtClean="0">
                          <a:solidFill>
                            <a:schemeClr val="tx1"/>
                          </a:solidFill>
                          <a:effectLst/>
                          <a:latin typeface="+mn-lt"/>
                          <a:ea typeface="+mn-ea"/>
                          <a:cs typeface="+mn-cs"/>
                          <a:sym typeface="Calibri"/>
                        </a:rPr>
                        <a:t>•  More than 50% found the topics relevant to their work</a:t>
                      </a:r>
                    </a:p>
                    <a:p>
                      <a:pPr algn="l"/>
                      <a:r>
                        <a:rPr lang="en-US" sz="1200" dirty="0" smtClean="0">
                          <a:solidFill>
                            <a:schemeClr val="tx1"/>
                          </a:solidFill>
                          <a:effectLst/>
                          <a:latin typeface="+mn-lt"/>
                          <a:ea typeface="+mn-ea"/>
                          <a:cs typeface="+mn-cs"/>
                          <a:sym typeface="Calibri"/>
                        </a:rPr>
                        <a:t>•</a:t>
                      </a:r>
                      <a:r>
                        <a:rPr lang="en-US" sz="1200" baseline="0" dirty="0" smtClean="0">
                          <a:solidFill>
                            <a:schemeClr val="tx1"/>
                          </a:solidFill>
                          <a:effectLst/>
                          <a:latin typeface="+mn-lt"/>
                          <a:ea typeface="+mn-ea"/>
                          <a:cs typeface="+mn-cs"/>
                          <a:sym typeface="Calibri"/>
                        </a:rPr>
                        <a:t>  </a:t>
                      </a:r>
                      <a:r>
                        <a:rPr lang="en-US" sz="1200" dirty="0" smtClean="0">
                          <a:solidFill>
                            <a:schemeClr val="tx1"/>
                          </a:solidFill>
                          <a:effectLst/>
                          <a:latin typeface="+mn-lt"/>
                          <a:ea typeface="+mn-ea"/>
                          <a:cs typeface="+mn-cs"/>
                          <a:sym typeface="Calibri"/>
                        </a:rPr>
                        <a:t>Over 50% thought the content was organized and easy to follow.</a:t>
                      </a:r>
                    </a:p>
                    <a:p>
                      <a:pPr algn="l"/>
                      <a:r>
                        <a:rPr lang="en-US" sz="1200" dirty="0" smtClean="0">
                          <a:solidFill>
                            <a:schemeClr val="tx1"/>
                          </a:solidFill>
                          <a:effectLst/>
                          <a:latin typeface="+mn-lt"/>
                          <a:ea typeface="+mn-ea"/>
                          <a:cs typeface="+mn-cs"/>
                          <a:sym typeface="Calibri"/>
                        </a:rPr>
                        <a:t>•</a:t>
                      </a:r>
                      <a:r>
                        <a:rPr lang="en-US" sz="1200" baseline="0" dirty="0" smtClean="0">
                          <a:solidFill>
                            <a:schemeClr val="tx1"/>
                          </a:solidFill>
                          <a:effectLst/>
                          <a:latin typeface="+mn-lt"/>
                          <a:ea typeface="+mn-ea"/>
                          <a:cs typeface="+mn-cs"/>
                          <a:sym typeface="Calibri"/>
                        </a:rPr>
                        <a:t>  </a:t>
                      </a:r>
                      <a:r>
                        <a:rPr lang="en-US" sz="1200" dirty="0" smtClean="0">
                          <a:solidFill>
                            <a:schemeClr val="tx1"/>
                          </a:solidFill>
                          <a:effectLst/>
                          <a:latin typeface="+mn-lt"/>
                          <a:ea typeface="+mn-ea"/>
                          <a:cs typeface="+mn-cs"/>
                          <a:sym typeface="Calibri"/>
                        </a:rPr>
                        <a:t>More than 75% found the material and presentations helpful.</a:t>
                      </a:r>
                    </a:p>
                    <a:p>
                      <a:pPr algn="l"/>
                      <a:r>
                        <a:rPr lang="en-US" sz="1200" dirty="0" smtClean="0">
                          <a:solidFill>
                            <a:schemeClr val="tx1"/>
                          </a:solidFill>
                          <a:effectLst/>
                          <a:latin typeface="+mn-lt"/>
                          <a:ea typeface="+mn-ea"/>
                          <a:cs typeface="+mn-cs"/>
                          <a:sym typeface="Calibri"/>
                        </a:rPr>
                        <a:t>•</a:t>
                      </a:r>
                      <a:r>
                        <a:rPr lang="en-US" sz="1200" baseline="0" dirty="0" smtClean="0">
                          <a:solidFill>
                            <a:schemeClr val="tx1"/>
                          </a:solidFill>
                          <a:effectLst/>
                          <a:latin typeface="+mn-lt"/>
                          <a:ea typeface="+mn-ea"/>
                          <a:cs typeface="+mn-cs"/>
                          <a:sym typeface="Calibri"/>
                        </a:rPr>
                        <a:t>  </a:t>
                      </a:r>
                      <a:r>
                        <a:rPr lang="en-US" sz="1200" dirty="0" smtClean="0">
                          <a:solidFill>
                            <a:schemeClr val="tx1"/>
                          </a:solidFill>
                          <a:effectLst/>
                          <a:latin typeface="+mn-lt"/>
                          <a:ea typeface="+mn-ea"/>
                          <a:cs typeface="+mn-cs"/>
                          <a:sym typeface="Calibri"/>
                        </a:rPr>
                        <a:t>More than 75% acquired knowledge useful to their work.</a:t>
                      </a:r>
                    </a:p>
                    <a:p>
                      <a:pPr algn="l"/>
                      <a:r>
                        <a:rPr lang="en-US" sz="1400" b="1" dirty="0" smtClean="0">
                          <a:solidFill>
                            <a:schemeClr val="tx1"/>
                          </a:solidFill>
                          <a:effectLst/>
                          <a:latin typeface="+mn-lt"/>
                          <a:ea typeface="+mn-ea"/>
                          <a:cs typeface="+mn-cs"/>
                          <a:sym typeface="Calibri"/>
                        </a:rPr>
                        <a:t>Lessons learned from the instructors </a:t>
                      </a:r>
                      <a:r>
                        <a:rPr lang="en-US" sz="1400" dirty="0" smtClean="0">
                          <a:solidFill>
                            <a:schemeClr val="tx1"/>
                          </a:solidFill>
                          <a:effectLst/>
                          <a:latin typeface="+mn-lt"/>
                          <a:ea typeface="+mn-ea"/>
                          <a:cs typeface="+mn-cs"/>
                          <a:sym typeface="Calibri"/>
                        </a:rPr>
                        <a:t>was the importance of teaching in Spanish for better uptake by the participants. </a:t>
                      </a:r>
                    </a:p>
                    <a:p>
                      <a:pPr algn="l"/>
                      <a:r>
                        <a:rPr lang="en-US" sz="1400" b="1" dirty="0" smtClean="0">
                          <a:solidFill>
                            <a:schemeClr val="tx1"/>
                          </a:solidFill>
                          <a:effectLst/>
                          <a:latin typeface="+mn-lt"/>
                          <a:ea typeface="+mn-ea"/>
                          <a:cs typeface="+mn-cs"/>
                          <a:sym typeface="Calibri"/>
                        </a:rPr>
                        <a:t>Lessons learned by the organizers </a:t>
                      </a:r>
                      <a:r>
                        <a:rPr lang="en-US" sz="1400" dirty="0" smtClean="0">
                          <a:solidFill>
                            <a:schemeClr val="tx1"/>
                          </a:solidFill>
                          <a:effectLst/>
                          <a:latin typeface="+mn-lt"/>
                          <a:ea typeface="+mn-ea"/>
                          <a:cs typeface="+mn-cs"/>
                          <a:sym typeface="Calibri"/>
                        </a:rPr>
                        <a:t>is the importance to be clear about responsibilities and attribution between the various contributors to the training.</a:t>
                      </a:r>
                      <a:endParaRPr lang="en-US" dirty="0" smtClean="0"/>
                    </a:p>
                  </a:txBody>
                  <a:tcPr>
                    <a:solidFill>
                      <a:schemeClr val="bg2"/>
                    </a:solidFill>
                  </a:tcPr>
                </a:tc>
              </a:tr>
            </a:tbl>
          </a:graphicData>
        </a:graphic>
      </p:graphicFrame>
    </p:spTree>
    <p:extLst>
      <p:ext uri="{BB962C8B-B14F-4D97-AF65-F5344CB8AC3E}">
        <p14:creationId xmlns:p14="http://schemas.microsoft.com/office/powerpoint/2010/main" val="236349669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4" name="Content Placeholder 3"/>
          <p:cNvSpPr>
            <a:spLocks noGrp="1"/>
          </p:cNvSpPr>
          <p:nvPr>
            <p:ph sz="quarter" idx="11"/>
          </p:nvPr>
        </p:nvSpPr>
        <p:spPr>
          <a:xfrm>
            <a:off x="2057400" y="152400"/>
            <a:ext cx="5638800" cy="533400"/>
          </a:xfrm>
        </p:spPr>
        <p:txBody>
          <a:bodyPr/>
          <a:lstStyle/>
          <a:p>
            <a:r>
              <a:rPr lang="en-US" b="1" dirty="0" smtClean="0"/>
              <a:t>SRTM-2 Digital Elevation Model Applications Training Workshop </a:t>
            </a:r>
          </a:p>
        </p:txBody>
      </p:sp>
      <p:sp>
        <p:nvSpPr>
          <p:cNvPr id="9" name="TextBox 8"/>
          <p:cNvSpPr txBox="1"/>
          <p:nvPr/>
        </p:nvSpPr>
        <p:spPr>
          <a:xfrm>
            <a:off x="533400" y="2743200"/>
            <a:ext cx="55626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2569"/>
                </a:solidFill>
                <a:effectLst/>
                <a:uFillTx/>
              </a:rPr>
              <a:t>Objectives</a:t>
            </a:r>
            <a:endParaRPr kumimoji="0" lang="en-US" sz="2400" b="1" i="0" u="none" strike="noStrike" cap="none" spc="0" normalizeH="0" baseline="0" dirty="0">
              <a:ln>
                <a:noFill/>
              </a:ln>
              <a:solidFill>
                <a:srgbClr val="002569"/>
              </a:solidFill>
              <a:effectLst/>
              <a:uFillTx/>
            </a:endParaRPr>
          </a:p>
        </p:txBody>
      </p:sp>
      <p:pic>
        <p:nvPicPr>
          <p:cNvPr id="10" name="Picture 9"/>
          <p:cNvPicPr>
            <a:picLocks noChangeAspect="1"/>
          </p:cNvPicPr>
          <p:nvPr/>
        </p:nvPicPr>
        <p:blipFill>
          <a:blip r:embed="rId2"/>
          <a:stretch>
            <a:fillRect/>
          </a:stretch>
        </p:blipFill>
        <p:spPr>
          <a:xfrm>
            <a:off x="512284" y="1376447"/>
            <a:ext cx="8229600" cy="5448502"/>
          </a:xfrm>
          <a:prstGeom prst="rect">
            <a:avLst/>
          </a:prstGeom>
        </p:spPr>
      </p:pic>
      <p:pic>
        <p:nvPicPr>
          <p:cNvPr id="6" name="Picture 5"/>
          <p:cNvPicPr>
            <a:picLocks noChangeAspect="1"/>
          </p:cNvPicPr>
          <p:nvPr/>
        </p:nvPicPr>
        <p:blipFill rotWithShape="1">
          <a:blip r:embed="rId3"/>
          <a:srcRect l="9479" t="40817" r="9005"/>
          <a:stretch/>
        </p:blipFill>
        <p:spPr>
          <a:xfrm>
            <a:off x="1159525" y="1164474"/>
            <a:ext cx="6553200" cy="1104900"/>
          </a:xfrm>
          <a:prstGeom prst="rect">
            <a:avLst/>
          </a:prstGeom>
        </p:spPr>
      </p:pic>
    </p:spTree>
    <p:extLst>
      <p:ext uri="{BB962C8B-B14F-4D97-AF65-F5344CB8AC3E}">
        <p14:creationId xmlns:p14="http://schemas.microsoft.com/office/powerpoint/2010/main" val="419340444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
        <p:nvSpPr>
          <p:cNvPr id="4" name="Content Placeholder 3"/>
          <p:cNvSpPr>
            <a:spLocks noGrp="1"/>
          </p:cNvSpPr>
          <p:nvPr>
            <p:ph sz="quarter" idx="11"/>
          </p:nvPr>
        </p:nvSpPr>
        <p:spPr>
          <a:xfrm>
            <a:off x="2057400" y="152400"/>
            <a:ext cx="5638800" cy="533400"/>
          </a:xfrm>
        </p:spPr>
        <p:txBody>
          <a:bodyPr/>
          <a:lstStyle/>
          <a:p>
            <a:r>
              <a:rPr lang="en-US" b="1" dirty="0" smtClean="0"/>
              <a:t>SRTM-2 Digital Elevation Model Applications Training Workshop </a:t>
            </a:r>
          </a:p>
        </p:txBody>
      </p:sp>
      <p:sp>
        <p:nvSpPr>
          <p:cNvPr id="8" name="Rectangle 7"/>
          <p:cNvSpPr/>
          <p:nvPr/>
        </p:nvSpPr>
        <p:spPr>
          <a:xfrm>
            <a:off x="304800" y="1450031"/>
            <a:ext cx="8610600" cy="5216813"/>
          </a:xfrm>
          <a:prstGeom prst="rect">
            <a:avLst/>
          </a:prstGeom>
          <a:solidFill>
            <a:srgbClr val="C2C2C2">
              <a:alpha val="32941"/>
            </a:srgbClr>
          </a:solidFill>
        </p:spPr>
        <p:txBody>
          <a:bodyPr wrap="square">
            <a:spAutoFit/>
          </a:bodyPr>
          <a:lstStyle/>
          <a:p>
            <a:r>
              <a:rPr lang="en-US" sz="2400" b="1" dirty="0" smtClean="0"/>
              <a:t> </a:t>
            </a:r>
            <a:endParaRPr lang="en-US" sz="2400" b="1" dirty="0"/>
          </a:p>
          <a:p>
            <a:r>
              <a:rPr lang="en-US" sz="2200" b="1" dirty="0"/>
              <a:t>The  training  focused on </a:t>
            </a:r>
            <a:r>
              <a:rPr lang="en-US" sz="2200" b="1" dirty="0" smtClean="0"/>
              <a:t>use </a:t>
            </a:r>
            <a:r>
              <a:rPr lang="en-US" sz="2200" b="1" dirty="0"/>
              <a:t>of </a:t>
            </a:r>
            <a:r>
              <a:rPr lang="en-US" sz="2200" b="1" dirty="0" smtClean="0"/>
              <a:t>freely </a:t>
            </a:r>
            <a:r>
              <a:rPr lang="en-US" sz="2200" b="1" dirty="0"/>
              <a:t>and publicly </a:t>
            </a:r>
            <a:r>
              <a:rPr lang="en-US" sz="2200" b="1" dirty="0" smtClean="0"/>
              <a:t>available 30-meter </a:t>
            </a:r>
            <a:r>
              <a:rPr lang="en-US" sz="2200" b="1" dirty="0"/>
              <a:t>elevation SRTM-2 datasets, </a:t>
            </a:r>
            <a:r>
              <a:rPr lang="en-US" sz="2200" b="1" dirty="0" smtClean="0"/>
              <a:t>for </a:t>
            </a:r>
          </a:p>
          <a:p>
            <a:pPr lvl="1"/>
            <a:r>
              <a:rPr lang="en-US" sz="2200" b="1" dirty="0"/>
              <a:t> </a:t>
            </a:r>
            <a:r>
              <a:rPr lang="en-US" sz="2200" dirty="0" smtClean="0"/>
              <a:t>Extracting </a:t>
            </a:r>
            <a:r>
              <a:rPr lang="en-US" sz="2200" dirty="0"/>
              <a:t>terrain parameters   </a:t>
            </a:r>
            <a:endParaRPr lang="en-US" sz="2200" dirty="0" smtClean="0"/>
          </a:p>
          <a:p>
            <a:pPr lvl="1"/>
            <a:r>
              <a:rPr lang="en-US" sz="2200" dirty="0" smtClean="0"/>
              <a:t> </a:t>
            </a:r>
            <a:r>
              <a:rPr lang="en-US" sz="2200" dirty="0"/>
              <a:t>Modeling water flow for hydrology  </a:t>
            </a:r>
            <a:endParaRPr lang="en-US" sz="2200" dirty="0" smtClean="0"/>
          </a:p>
          <a:p>
            <a:pPr lvl="1"/>
            <a:r>
              <a:rPr lang="en-US" sz="2200" dirty="0" smtClean="0"/>
              <a:t> </a:t>
            </a:r>
            <a:r>
              <a:rPr lang="en-US" sz="2200" dirty="0"/>
              <a:t>Creation of relief maps  </a:t>
            </a:r>
            <a:endParaRPr lang="en-US" sz="2200" dirty="0" smtClean="0"/>
          </a:p>
          <a:p>
            <a:pPr lvl="1"/>
            <a:r>
              <a:rPr lang="en-US" sz="2200" dirty="0" smtClean="0"/>
              <a:t> </a:t>
            </a:r>
            <a:r>
              <a:rPr lang="en-US" sz="2200" dirty="0"/>
              <a:t>Rendering of 3D visualizations  </a:t>
            </a:r>
            <a:endParaRPr lang="en-US" sz="2200" dirty="0" smtClean="0"/>
          </a:p>
          <a:p>
            <a:pPr lvl="1"/>
            <a:r>
              <a:rPr lang="en-US" sz="2200" dirty="0" smtClean="0"/>
              <a:t> </a:t>
            </a:r>
            <a:r>
              <a:rPr lang="en-US" sz="2200" dirty="0"/>
              <a:t>Base mapping  </a:t>
            </a:r>
            <a:endParaRPr lang="en-US" sz="2200" dirty="0" smtClean="0"/>
          </a:p>
          <a:p>
            <a:pPr lvl="1"/>
            <a:r>
              <a:rPr lang="en-US" sz="2200" dirty="0" smtClean="0"/>
              <a:t> </a:t>
            </a:r>
            <a:r>
              <a:rPr lang="en-US" sz="2200" dirty="0"/>
              <a:t>Surface analysis </a:t>
            </a:r>
            <a:endParaRPr lang="en-US" sz="2200" dirty="0" smtClean="0"/>
          </a:p>
          <a:p>
            <a:endParaRPr lang="en-US" sz="2200" dirty="0" smtClean="0"/>
          </a:p>
          <a:p>
            <a:r>
              <a:rPr lang="en-US" sz="2000" b="1" dirty="0" smtClean="0"/>
              <a:t>This Workshop was continued effort of NASA, USAID, NOAA and USGS to support the use and promotion of SRTM-2 data through Regional Workshops.</a:t>
            </a:r>
          </a:p>
          <a:p>
            <a:endParaRPr lang="en-US" sz="1100" b="1" dirty="0"/>
          </a:p>
          <a:p>
            <a:r>
              <a:rPr lang="en-US" sz="2000" b="1" dirty="0" smtClean="0"/>
              <a:t>This was built on previous SRTM-2 workshops in Nairobi, Kenya (2013), </a:t>
            </a:r>
            <a:r>
              <a:rPr lang="es-ES" sz="2000" b="1" dirty="0"/>
              <a:t>Pretoria, South </a:t>
            </a:r>
            <a:r>
              <a:rPr lang="es-ES" sz="2000" b="1" dirty="0" err="1"/>
              <a:t>Africa</a:t>
            </a:r>
            <a:r>
              <a:rPr lang="es-ES" sz="2000" b="1" dirty="0"/>
              <a:t> (2015), and Puebla, </a:t>
            </a:r>
            <a:r>
              <a:rPr lang="es-ES" sz="2000" b="1" dirty="0" err="1"/>
              <a:t>Mexico</a:t>
            </a:r>
            <a:r>
              <a:rPr lang="es-ES" sz="2000" b="1" dirty="0"/>
              <a:t> (2015).</a:t>
            </a:r>
            <a:endParaRPr lang="en-US" sz="2000" b="1" dirty="0"/>
          </a:p>
        </p:txBody>
      </p:sp>
      <p:sp>
        <p:nvSpPr>
          <p:cNvPr id="9" name="TextBox 8"/>
          <p:cNvSpPr txBox="1"/>
          <p:nvPr/>
        </p:nvSpPr>
        <p:spPr>
          <a:xfrm>
            <a:off x="440675" y="1219200"/>
            <a:ext cx="55626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FF0000"/>
                </a:solidFill>
                <a:effectLst/>
                <a:uFillTx/>
              </a:rPr>
              <a:t>Objectives</a:t>
            </a:r>
            <a:endParaRPr kumimoji="0" lang="en-US" sz="2400" b="1" i="0" u="none" strike="noStrike" cap="none" spc="0" normalizeH="0" baseline="0" dirty="0">
              <a:ln>
                <a:noFill/>
              </a:ln>
              <a:solidFill>
                <a:srgbClr val="FF0000"/>
              </a:solidFill>
              <a:effectLst/>
              <a:uFillTx/>
            </a:endParaRPr>
          </a:p>
        </p:txBody>
      </p:sp>
    </p:spTree>
    <p:extLst>
      <p:ext uri="{BB962C8B-B14F-4D97-AF65-F5344CB8AC3E}">
        <p14:creationId xmlns:p14="http://schemas.microsoft.com/office/powerpoint/2010/main" val="351472642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4" name="Content Placeholder 3"/>
          <p:cNvSpPr>
            <a:spLocks noGrp="1"/>
          </p:cNvSpPr>
          <p:nvPr>
            <p:ph sz="quarter" idx="11"/>
          </p:nvPr>
        </p:nvSpPr>
        <p:spPr>
          <a:xfrm>
            <a:off x="2057400" y="152400"/>
            <a:ext cx="5638800" cy="533400"/>
          </a:xfrm>
        </p:spPr>
        <p:txBody>
          <a:bodyPr/>
          <a:lstStyle/>
          <a:p>
            <a:r>
              <a:rPr lang="en-US" b="1" dirty="0" smtClean="0"/>
              <a:t>SRTM-2 Digital Elevation Model Applications Training Workshop </a:t>
            </a:r>
          </a:p>
        </p:txBody>
      </p:sp>
      <p:sp>
        <p:nvSpPr>
          <p:cNvPr id="7" name="Rectangle 6"/>
          <p:cNvSpPr/>
          <p:nvPr/>
        </p:nvSpPr>
        <p:spPr>
          <a:xfrm>
            <a:off x="152400" y="1786632"/>
            <a:ext cx="8839200" cy="5016758"/>
          </a:xfrm>
          <a:prstGeom prst="rect">
            <a:avLst/>
          </a:prstGeom>
        </p:spPr>
        <p:txBody>
          <a:bodyPr wrap="square">
            <a:spAutoFit/>
          </a:bodyPr>
          <a:lstStyle/>
          <a:p>
            <a:pPr marL="342900" indent="-342900">
              <a:buFont typeface="Arial" panose="020B0604020202020204" pitchFamily="34" charset="0"/>
              <a:buChar char="•"/>
            </a:pPr>
            <a:r>
              <a:rPr lang="en-US" sz="2200" b="1" dirty="0" smtClean="0"/>
              <a:t>Ability to describe availability, applications, and limitations of Satellite DEMs at varying spatial scales, from </a:t>
            </a:r>
            <a:r>
              <a:rPr lang="en-US" sz="2200" b="1" dirty="0" err="1" smtClean="0"/>
              <a:t>submeter</a:t>
            </a:r>
            <a:r>
              <a:rPr lang="en-US" sz="2200" b="1" dirty="0" smtClean="0"/>
              <a:t> to 90 m. especially for</a:t>
            </a:r>
          </a:p>
          <a:p>
            <a:r>
              <a:rPr lang="en-US" sz="2200" b="1" dirty="0" smtClean="0"/>
              <a:t>	 </a:t>
            </a:r>
            <a:r>
              <a:rPr lang="en-US" sz="2000" dirty="0" smtClean="0"/>
              <a:t>Watershed </a:t>
            </a:r>
            <a:r>
              <a:rPr lang="en-US" sz="2000" dirty="0"/>
              <a:t>delineation </a:t>
            </a:r>
            <a:endParaRPr lang="en-US" sz="2000" dirty="0" smtClean="0"/>
          </a:p>
          <a:p>
            <a:r>
              <a:rPr lang="en-US" sz="2000" dirty="0"/>
              <a:t>	</a:t>
            </a:r>
            <a:r>
              <a:rPr lang="en-US" sz="2000" dirty="0" smtClean="0"/>
              <a:t> </a:t>
            </a:r>
            <a:r>
              <a:rPr lang="en-US" sz="2000" dirty="0"/>
              <a:t>Landslide hazard zonation </a:t>
            </a:r>
            <a:endParaRPr lang="en-US" sz="2000" dirty="0" smtClean="0"/>
          </a:p>
          <a:p>
            <a:r>
              <a:rPr lang="en-US" sz="2000" dirty="0"/>
              <a:t>	</a:t>
            </a:r>
            <a:r>
              <a:rPr lang="en-US" sz="2000" dirty="0" smtClean="0"/>
              <a:t> </a:t>
            </a:r>
            <a:r>
              <a:rPr lang="en-US" sz="2000" dirty="0"/>
              <a:t>Height Above Nearest Drainage (HAND): Flood Inundation </a:t>
            </a:r>
            <a:endParaRPr lang="en-US" sz="2000" dirty="0" smtClean="0"/>
          </a:p>
          <a:p>
            <a:r>
              <a:rPr lang="en-US" sz="2000" dirty="0" smtClean="0"/>
              <a:t>	 </a:t>
            </a:r>
            <a:r>
              <a:rPr lang="en-US" sz="2000" dirty="0"/>
              <a:t>Identification of Priority Areas for Soil Erosion Management in </a:t>
            </a:r>
            <a:r>
              <a:rPr lang="en-US" sz="2000" dirty="0" smtClean="0"/>
              <a:t>				the </a:t>
            </a:r>
            <a:r>
              <a:rPr lang="en-US" sz="2000" dirty="0" err="1"/>
              <a:t>Koshi</a:t>
            </a:r>
            <a:r>
              <a:rPr lang="en-US" sz="2000" dirty="0"/>
              <a:t> Basin</a:t>
            </a:r>
            <a:endParaRPr lang="en-US" sz="2000" dirty="0" smtClean="0"/>
          </a:p>
          <a:p>
            <a:endParaRPr lang="en-US" sz="1000" b="1" dirty="0" smtClean="0"/>
          </a:p>
          <a:p>
            <a:pPr marL="342900" indent="-342900">
              <a:buFont typeface="Arial" panose="020B0604020202020204" pitchFamily="34" charset="0"/>
              <a:buChar char="•"/>
            </a:pPr>
            <a:r>
              <a:rPr lang="en-US" b="1" dirty="0" smtClean="0"/>
              <a:t>Ability to use DEM data for delineation of river basin;</a:t>
            </a:r>
          </a:p>
          <a:p>
            <a:pPr marL="342900" indent="-342900">
              <a:buFont typeface="Arial" panose="020B0604020202020204" pitchFamily="34" charset="0"/>
              <a:buChar char="•"/>
            </a:pPr>
            <a:endParaRPr lang="en-US" sz="800" b="1" dirty="0" smtClean="0"/>
          </a:p>
          <a:p>
            <a:pPr marL="342900" indent="-342900">
              <a:buFont typeface="Arial" panose="020B0604020202020204" pitchFamily="34" charset="0"/>
              <a:buChar char="•"/>
            </a:pPr>
            <a:r>
              <a:rPr lang="en-US" b="1" dirty="0" smtClean="0"/>
              <a:t>Ability to use DEM data for flood modelling and inundation mapping</a:t>
            </a:r>
          </a:p>
          <a:p>
            <a:pPr marL="342900" indent="-342900">
              <a:buFont typeface="Arial" panose="020B0604020202020204" pitchFamily="34" charset="0"/>
              <a:buChar char="•"/>
            </a:pPr>
            <a:endParaRPr lang="en-US" sz="800" b="1" dirty="0" smtClean="0"/>
          </a:p>
          <a:p>
            <a:pPr marL="342900" indent="-342900">
              <a:buFont typeface="Arial" panose="020B0604020202020204" pitchFamily="34" charset="0"/>
              <a:buChar char="•"/>
            </a:pPr>
            <a:r>
              <a:rPr lang="en-US" b="1" dirty="0" smtClean="0"/>
              <a:t>Understanding of accuracies of flood mas produced using DEMs at various spatial scales;</a:t>
            </a:r>
          </a:p>
          <a:p>
            <a:pPr marL="342900" indent="-342900">
              <a:buFont typeface="Arial" panose="020B0604020202020204" pitchFamily="34" charset="0"/>
              <a:buChar char="•"/>
            </a:pPr>
            <a:endParaRPr lang="en-US" sz="800" b="1" dirty="0" smtClean="0"/>
          </a:p>
          <a:p>
            <a:pPr marL="342900" indent="-342900">
              <a:buFont typeface="Arial" panose="020B0604020202020204" pitchFamily="34" charset="0"/>
              <a:buChar char="•"/>
            </a:pPr>
            <a:r>
              <a:rPr lang="en-US" b="1" dirty="0" smtClean="0"/>
              <a:t>Ability to describe applications and accuracies of using DEMs in flood modeling and inundation maps.</a:t>
            </a:r>
            <a:endParaRPr lang="en-US" b="1" dirty="0"/>
          </a:p>
        </p:txBody>
      </p:sp>
      <p:sp>
        <p:nvSpPr>
          <p:cNvPr id="10" name="TextBox 9"/>
          <p:cNvSpPr txBox="1"/>
          <p:nvPr/>
        </p:nvSpPr>
        <p:spPr>
          <a:xfrm>
            <a:off x="228600" y="1263414"/>
            <a:ext cx="55626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800" b="1" dirty="0" smtClean="0">
                <a:solidFill>
                  <a:srgbClr val="FF0000"/>
                </a:solidFill>
              </a:rPr>
              <a:t>Training Focus</a:t>
            </a:r>
            <a:endParaRPr kumimoji="0" lang="en-US" sz="2800" b="1" i="0" u="none" strike="noStrike" cap="none" spc="0" normalizeH="0" baseline="0" dirty="0">
              <a:ln>
                <a:noFill/>
              </a:ln>
              <a:solidFill>
                <a:srgbClr val="FF0000"/>
              </a:solidFill>
              <a:effectLst/>
              <a:uFillTx/>
            </a:endParaRPr>
          </a:p>
        </p:txBody>
      </p:sp>
    </p:spTree>
    <p:extLst>
      <p:ext uri="{BB962C8B-B14F-4D97-AF65-F5344CB8AC3E}">
        <p14:creationId xmlns:p14="http://schemas.microsoft.com/office/powerpoint/2010/main" val="423221009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sp>
        <p:nvSpPr>
          <p:cNvPr id="4" name="Content Placeholder 3"/>
          <p:cNvSpPr>
            <a:spLocks noGrp="1"/>
          </p:cNvSpPr>
          <p:nvPr>
            <p:ph sz="quarter" idx="11"/>
          </p:nvPr>
        </p:nvSpPr>
        <p:spPr>
          <a:xfrm>
            <a:off x="2057400" y="152400"/>
            <a:ext cx="5638800" cy="533400"/>
          </a:xfrm>
        </p:spPr>
        <p:txBody>
          <a:bodyPr/>
          <a:lstStyle/>
          <a:p>
            <a:r>
              <a:rPr lang="en-US" b="1" dirty="0" smtClean="0"/>
              <a:t>SRTM-2 Digital Elevation Model Applications Training Workshop </a:t>
            </a:r>
          </a:p>
        </p:txBody>
      </p:sp>
      <p:sp>
        <p:nvSpPr>
          <p:cNvPr id="7" name="Rectangle 6"/>
          <p:cNvSpPr/>
          <p:nvPr/>
        </p:nvSpPr>
        <p:spPr>
          <a:xfrm>
            <a:off x="152400" y="2133600"/>
            <a:ext cx="8610600" cy="4154984"/>
          </a:xfrm>
          <a:prstGeom prst="rect">
            <a:avLst/>
          </a:prstGeom>
        </p:spPr>
        <p:txBody>
          <a:bodyPr wrap="square">
            <a:spAutoFit/>
          </a:bodyPr>
          <a:lstStyle/>
          <a:p>
            <a:pPr marL="342900" indent="-342900">
              <a:buFont typeface="Arial" panose="020B0604020202020204" pitchFamily="34" charset="0"/>
              <a:buChar char="•"/>
            </a:pPr>
            <a:r>
              <a:rPr lang="en-US" sz="2200" b="1" dirty="0"/>
              <a:t>A total of 22 participants, with 9 females, attended the training, comprising of representations from 18 different agencies. </a:t>
            </a:r>
            <a:endParaRPr lang="en-US" sz="2200" b="1" dirty="0" smtClean="0"/>
          </a:p>
          <a:p>
            <a:pPr marL="342900" indent="-342900">
              <a:buFont typeface="Arial" panose="020B0604020202020204" pitchFamily="34" charset="0"/>
              <a:buChar char="•"/>
            </a:pPr>
            <a:endParaRPr lang="en-US" sz="2200" b="1" dirty="0"/>
          </a:p>
          <a:p>
            <a:pPr marL="342900" indent="-342900">
              <a:buFont typeface="Arial" panose="020B0604020202020204" pitchFamily="34" charset="0"/>
              <a:buChar char="•"/>
            </a:pPr>
            <a:r>
              <a:rPr lang="en-US" sz="2200" b="1" dirty="0" smtClean="0"/>
              <a:t>Participants are from </a:t>
            </a:r>
            <a:r>
              <a:rPr lang="en-US" sz="2200" b="1" dirty="0"/>
              <a:t>relevant Government Ministries and agencies in Hindu Kush Himalaya (HKH) and Mekong regional </a:t>
            </a:r>
            <a:r>
              <a:rPr lang="en-US" sz="2200" b="1" dirty="0" smtClean="0"/>
              <a:t>countries.</a:t>
            </a:r>
          </a:p>
          <a:p>
            <a:pPr marL="342900" indent="-342900">
              <a:buFont typeface="Arial" panose="020B0604020202020204" pitchFamily="34" charset="0"/>
              <a:buChar char="•"/>
            </a:pPr>
            <a:endParaRPr lang="en-US" sz="2200" b="1" dirty="0" smtClean="0"/>
          </a:p>
          <a:p>
            <a:pPr marL="342900" indent="-342900">
              <a:buFont typeface="Arial" panose="020B0604020202020204" pitchFamily="34" charset="0"/>
              <a:buChar char="•"/>
            </a:pPr>
            <a:r>
              <a:rPr lang="en-US" sz="2200" b="1" dirty="0" smtClean="0"/>
              <a:t>Training </a:t>
            </a:r>
            <a:r>
              <a:rPr lang="en-US" sz="2200" b="1" dirty="0"/>
              <a:t>was facilitated by subject experts from SERVIR hubs based in ICIMOD, Regional Center for Mapping of Resources for Development (RCMRD) based in Nairobi, Kenya and the University of Washington, Seattle</a:t>
            </a:r>
            <a:r>
              <a:rPr lang="en-US" sz="2200" b="1" dirty="0" smtClean="0"/>
              <a:t>. </a:t>
            </a:r>
          </a:p>
        </p:txBody>
      </p:sp>
      <p:sp>
        <p:nvSpPr>
          <p:cNvPr id="10" name="TextBox 9"/>
          <p:cNvSpPr txBox="1"/>
          <p:nvPr/>
        </p:nvSpPr>
        <p:spPr>
          <a:xfrm>
            <a:off x="304800" y="1371600"/>
            <a:ext cx="55626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800" b="1" dirty="0" smtClean="0">
                <a:solidFill>
                  <a:srgbClr val="FF0000"/>
                </a:solidFill>
              </a:rPr>
              <a:t>Trainees and Trainers</a:t>
            </a:r>
            <a:endParaRPr kumimoji="0" lang="en-US" sz="2800" b="1" i="0" u="none" strike="noStrike" cap="none" spc="0" normalizeH="0" baseline="0" dirty="0">
              <a:ln>
                <a:noFill/>
              </a:ln>
              <a:solidFill>
                <a:srgbClr val="FF0000"/>
              </a:solidFill>
              <a:effectLst/>
              <a:uFillTx/>
            </a:endParaRPr>
          </a:p>
        </p:txBody>
      </p:sp>
    </p:spTree>
    <p:extLst>
      <p:ext uri="{BB962C8B-B14F-4D97-AF65-F5344CB8AC3E}">
        <p14:creationId xmlns:p14="http://schemas.microsoft.com/office/powerpoint/2010/main" val="127927604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And the Trainers</a:t>
            </a:r>
            <a:endParaRPr lang="en-US" dirty="0"/>
          </a:p>
        </p:txBody>
      </p:sp>
      <p:pic>
        <p:nvPicPr>
          <p:cNvPr id="6" name="Picture 5"/>
          <p:cNvPicPr>
            <a:picLocks noChangeAspect="1"/>
          </p:cNvPicPr>
          <p:nvPr/>
        </p:nvPicPr>
        <p:blipFill rotWithShape="1">
          <a:blip r:embed="rId2"/>
          <a:srcRect t="49051" r="30990"/>
          <a:stretch/>
        </p:blipFill>
        <p:spPr>
          <a:xfrm>
            <a:off x="-76200" y="1295400"/>
            <a:ext cx="5105400" cy="5112724"/>
          </a:xfrm>
          <a:prstGeom prst="rect">
            <a:avLst/>
          </a:prstGeom>
          <a:ln>
            <a:solidFill>
              <a:schemeClr val="tx1"/>
            </a:solidFill>
          </a:ln>
        </p:spPr>
      </p:pic>
      <p:pic>
        <p:nvPicPr>
          <p:cNvPr id="2" name="Picture 1"/>
          <p:cNvPicPr>
            <a:picLocks noChangeAspect="1"/>
          </p:cNvPicPr>
          <p:nvPr/>
        </p:nvPicPr>
        <p:blipFill rotWithShape="1">
          <a:blip r:embed="rId3"/>
          <a:srcRect r="31620"/>
          <a:stretch/>
        </p:blipFill>
        <p:spPr>
          <a:xfrm>
            <a:off x="5029200" y="4149967"/>
            <a:ext cx="4141304" cy="2058683"/>
          </a:xfrm>
          <a:prstGeom prst="rect">
            <a:avLst/>
          </a:prstGeom>
          <a:ln>
            <a:solidFill>
              <a:schemeClr val="tx1"/>
            </a:solidFill>
          </a:ln>
        </p:spPr>
      </p:pic>
      <p:pic>
        <p:nvPicPr>
          <p:cNvPr id="5" name="Picture 2"/>
          <p:cNvPicPr>
            <a:picLocks noGrp="1" noChangeAspect="1" noChangeArrowheads="1"/>
          </p:cNvPicPr>
          <p:nvPr>
            <p:ph sz="quarter" idx="10"/>
          </p:nvPr>
        </p:nvPicPr>
        <p:blipFill>
          <a:blip r:embed="rId4">
            <a:extLst>
              <a:ext uri="{28A0092B-C50C-407E-A947-70E740481C1C}">
                <a14:useLocalDpi xmlns:a14="http://schemas.microsoft.com/office/drawing/2010/main" val="0"/>
              </a:ext>
            </a:extLst>
          </a:blip>
          <a:srcRect/>
          <a:stretch>
            <a:fillRect/>
          </a:stretch>
        </p:blipFill>
        <p:spPr bwMode="auto">
          <a:xfrm>
            <a:off x="5029200" y="1078706"/>
            <a:ext cx="4265545" cy="287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79997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1905000" y="304800"/>
            <a:ext cx="5717729" cy="46166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r>
              <a:rPr lang="en-US" sz="1500" dirty="0" smtClean="0">
                <a:solidFill>
                  <a:srgbClr val="FFFFFF"/>
                </a:solidFill>
                <a:latin typeface="Proxima Nova Regular"/>
                <a:ea typeface="Proxima Nova Regular"/>
                <a:cs typeface="Proxima Nova Regular"/>
                <a:sym typeface="Proxima Nova Regular"/>
              </a:rPr>
              <a:t>WGCapD-6 Annual Meeting </a:t>
            </a:r>
            <a:r>
              <a:rPr sz="1500" dirty="0" smtClean="0">
                <a:solidFill>
                  <a:srgbClr val="FFFFFF"/>
                </a:solidFill>
                <a:latin typeface="Proxima Nova Regular"/>
                <a:ea typeface="Proxima Nova Regular"/>
                <a:cs typeface="Proxima Nova Regular"/>
                <a:sym typeface="Proxima Nova Regular"/>
              </a:rPr>
              <a:t>201</a:t>
            </a:r>
            <a:r>
              <a:rPr lang="en-US" sz="1500" dirty="0" smtClean="0">
                <a:solidFill>
                  <a:srgbClr val="FFFFFF"/>
                </a:solidFill>
                <a:latin typeface="Proxima Nova Regular"/>
                <a:ea typeface="Proxima Nova Regular"/>
                <a:cs typeface="Proxima Nova Regular"/>
                <a:sym typeface="Proxima Nova Regular"/>
              </a:rPr>
              <a:t>7, DLR </a:t>
            </a:r>
            <a:r>
              <a:rPr lang="en-US" sz="1500" dirty="0" err="1" smtClean="0">
                <a:solidFill>
                  <a:srgbClr val="FFFFFF"/>
                </a:solidFill>
                <a:latin typeface="Proxima Nova Regular"/>
                <a:ea typeface="Proxima Nova Regular"/>
                <a:cs typeface="Proxima Nova Regular"/>
                <a:sym typeface="Proxima Nova Regular"/>
              </a:rPr>
              <a:t>Oberpfaffenhofen</a:t>
            </a:r>
            <a:r>
              <a:rPr sz="1500" dirty="0" smtClean="0">
                <a:solidFill>
                  <a:srgbClr val="FFFFFF"/>
                </a:solidFill>
                <a:latin typeface="Proxima Nova Regular"/>
                <a:ea typeface="Proxima Nova Regular"/>
                <a:cs typeface="Proxima Nova Regular"/>
                <a:sym typeface="Proxima Nova Regular"/>
              </a:rPr>
              <a:t>, </a:t>
            </a:r>
            <a:r>
              <a:rPr lang="en-US" sz="1500" dirty="0" smtClean="0">
                <a:solidFill>
                  <a:srgbClr val="FFFFFF"/>
                </a:solidFill>
                <a:latin typeface="Proxima Nova Regular"/>
                <a:ea typeface="Proxima Nova Regular"/>
                <a:cs typeface="Proxima Nova Regular"/>
                <a:sym typeface="Proxima Nova Regular"/>
              </a:rPr>
              <a:t>Germany, 2</a:t>
            </a:r>
            <a:r>
              <a:rPr sz="1500" dirty="0" smtClean="0">
                <a:solidFill>
                  <a:srgbClr val="FFFFFF"/>
                </a:solidFill>
                <a:latin typeface="Proxima Nova Regular"/>
                <a:ea typeface="Proxima Nova Regular"/>
                <a:cs typeface="Proxima Nova Regular"/>
                <a:sym typeface="Proxima Nova Regular"/>
              </a:rPr>
              <a:t>7</a:t>
            </a:r>
            <a:r>
              <a:rPr sz="1500" baseline="30666" dirty="0" smtClean="0">
                <a:solidFill>
                  <a:srgbClr val="FFFFFF"/>
                </a:solidFill>
                <a:latin typeface="Proxima Nova Regular"/>
                <a:ea typeface="Proxima Nova Regular"/>
                <a:cs typeface="Proxima Nova Regular"/>
                <a:sym typeface="Proxima Nova Regular"/>
              </a:rPr>
              <a:t>th</a:t>
            </a:r>
            <a:r>
              <a:rPr sz="1500" dirty="0" smtClean="0">
                <a:solidFill>
                  <a:srgbClr val="FFFFFF"/>
                </a:solidFill>
                <a:latin typeface="Proxima Nova Regular"/>
                <a:ea typeface="Proxima Nova Regular"/>
                <a:cs typeface="Proxima Nova Regular"/>
                <a:sym typeface="Proxima Nova Regular"/>
              </a:rPr>
              <a:t>-</a:t>
            </a:r>
            <a:r>
              <a:rPr lang="en-US" sz="1500" dirty="0" smtClean="0">
                <a:solidFill>
                  <a:srgbClr val="FFFFFF"/>
                </a:solidFill>
                <a:latin typeface="Proxima Nova Regular"/>
                <a:ea typeface="Proxima Nova Regular"/>
                <a:cs typeface="Proxima Nova Regular"/>
                <a:sym typeface="Proxima Nova Regular"/>
              </a:rPr>
              <a:t>29</a:t>
            </a:r>
            <a:r>
              <a:rPr sz="1500" baseline="30666" dirty="0" smtClean="0">
                <a:solidFill>
                  <a:srgbClr val="FFFFFF"/>
                </a:solidFill>
                <a:latin typeface="Proxima Nova Regular"/>
                <a:ea typeface="Proxima Nova Regular"/>
                <a:cs typeface="Proxima Nova Regular"/>
                <a:sym typeface="Proxima Nova Regular"/>
              </a:rPr>
              <a:t>th</a:t>
            </a:r>
            <a:r>
              <a:rPr sz="1500" dirty="0" smtClean="0">
                <a:solidFill>
                  <a:srgbClr val="FFFFFF"/>
                </a:solidFill>
                <a:latin typeface="Proxima Nova Regular"/>
                <a:ea typeface="Proxima Nova Regular"/>
                <a:cs typeface="Proxima Nova Regular"/>
                <a:sym typeface="Proxima Nova Regular"/>
              </a:rPr>
              <a:t> </a:t>
            </a:r>
            <a:r>
              <a:rPr lang="en-US" sz="1500" dirty="0" smtClean="0">
                <a:solidFill>
                  <a:srgbClr val="FFFFFF"/>
                </a:solidFill>
                <a:latin typeface="Proxima Nova Regular"/>
                <a:ea typeface="Proxima Nova Regular"/>
                <a:cs typeface="Proxima Nova Regular"/>
                <a:sym typeface="Proxima Nova Regular"/>
              </a:rPr>
              <a:t>March </a:t>
            </a:r>
            <a:r>
              <a:rPr sz="1500" dirty="0" smtClean="0">
                <a:solidFill>
                  <a:srgbClr val="FFFFFF"/>
                </a:solidFill>
                <a:latin typeface="Proxima Nova Regular"/>
                <a:ea typeface="Proxima Nova Regular"/>
                <a:cs typeface="Proxima Nova Regular"/>
                <a:sym typeface="Proxima Nova Regular"/>
              </a:rPr>
              <a:t>201</a:t>
            </a:r>
            <a:r>
              <a:rPr lang="en-US" sz="1500" dirty="0" smtClean="0">
                <a:solidFill>
                  <a:srgbClr val="FFFFFF"/>
                </a:solidFill>
                <a:latin typeface="Proxima Nova Regular"/>
                <a:ea typeface="Proxima Nova Regular"/>
                <a:cs typeface="Proxima Nova Regular"/>
                <a:sym typeface="Proxima Nova Regular"/>
              </a:rPr>
              <a:t>7</a:t>
            </a:r>
            <a:endParaRPr sz="1500" dirty="0">
              <a:solidFill>
                <a:srgbClr val="FFFFFF"/>
              </a:solidFill>
              <a:latin typeface="Proxima Nova Regular"/>
              <a:ea typeface="Proxima Nova Regular"/>
              <a:cs typeface="Proxima Nova Regular"/>
              <a:sym typeface="Proxima Nova Regular"/>
            </a:endParaRPr>
          </a:p>
        </p:txBody>
      </p:sp>
      <p:sp>
        <p:nvSpPr>
          <p:cNvPr id="3" name="Content Placeholder 2"/>
          <p:cNvSpPr>
            <a:spLocks noGrp="1"/>
          </p:cNvSpPr>
          <p:nvPr>
            <p:ph sz="quarter" idx="10"/>
          </p:nvPr>
        </p:nvSpPr>
        <p:spPr>
          <a:xfrm>
            <a:off x="228600" y="1371600"/>
            <a:ext cx="8686800" cy="4724400"/>
          </a:xfrm>
        </p:spPr>
        <p:txBody>
          <a:bodyPr/>
          <a:lstStyle/>
          <a:p>
            <a:pPr marL="0" indent="0">
              <a:lnSpc>
                <a:spcPct val="120000"/>
              </a:lnSpc>
              <a:buNone/>
            </a:pPr>
            <a:r>
              <a:rPr lang="en-US" sz="3200" b="1" dirty="0" smtClean="0">
                <a:solidFill>
                  <a:srgbClr val="FF0000"/>
                </a:solidFill>
              </a:rPr>
              <a:t>Summary</a:t>
            </a:r>
            <a:r>
              <a:rPr lang="en-US" sz="3200" b="1" dirty="0" smtClean="0"/>
              <a:t> </a:t>
            </a:r>
          </a:p>
          <a:p>
            <a:pPr algn="l">
              <a:lnSpc>
                <a:spcPct val="120000"/>
              </a:lnSpc>
              <a:buFont typeface="Wingdings" panose="05000000000000000000" pitchFamily="2" charset="2"/>
              <a:buChar char="v"/>
            </a:pPr>
            <a:r>
              <a:rPr lang="en-US" sz="2400" b="1" dirty="0" smtClean="0"/>
              <a:t>SAR </a:t>
            </a:r>
            <a:r>
              <a:rPr lang="en-US" sz="2400" b="1" dirty="0"/>
              <a:t>Training Workshops </a:t>
            </a:r>
            <a:endParaRPr lang="en-US" sz="2400" b="1" dirty="0" smtClean="0"/>
          </a:p>
          <a:p>
            <a:pPr lvl="1" algn="l">
              <a:lnSpc>
                <a:spcPct val="120000"/>
              </a:lnSpc>
            </a:pPr>
            <a:r>
              <a:rPr lang="en-US" dirty="0"/>
              <a:t>1</a:t>
            </a:r>
            <a:r>
              <a:rPr lang="en-US" baseline="30000" dirty="0"/>
              <a:t>st</a:t>
            </a:r>
            <a:r>
              <a:rPr lang="en-US" dirty="0"/>
              <a:t> SAR Training Workshop Zambia </a:t>
            </a:r>
            <a:r>
              <a:rPr lang="en-US" dirty="0" smtClean="0"/>
              <a:t>October, 2016</a:t>
            </a:r>
          </a:p>
          <a:p>
            <a:pPr lvl="1" algn="l">
              <a:lnSpc>
                <a:spcPct val="120000"/>
              </a:lnSpc>
            </a:pPr>
            <a:r>
              <a:rPr lang="en-US" dirty="0" smtClean="0"/>
              <a:t>2</a:t>
            </a:r>
            <a:r>
              <a:rPr lang="en-US" baseline="30000" dirty="0" smtClean="0"/>
              <a:t>nd</a:t>
            </a:r>
            <a:r>
              <a:rPr lang="en-US" dirty="0" smtClean="0"/>
              <a:t> </a:t>
            </a:r>
            <a:r>
              <a:rPr lang="en-US" dirty="0"/>
              <a:t>SAR Training Workshop (Pretoria) </a:t>
            </a:r>
            <a:r>
              <a:rPr lang="en-US" dirty="0" smtClean="0"/>
              <a:t>January </a:t>
            </a:r>
            <a:r>
              <a:rPr lang="en-US" dirty="0"/>
              <a:t>2017 </a:t>
            </a:r>
          </a:p>
          <a:p>
            <a:pPr lvl="1" algn="l">
              <a:lnSpc>
                <a:spcPct val="120000"/>
              </a:lnSpc>
            </a:pPr>
            <a:r>
              <a:rPr lang="en-US" dirty="0" smtClean="0"/>
              <a:t>3</a:t>
            </a:r>
            <a:r>
              <a:rPr lang="en-US" baseline="30000" dirty="0" smtClean="0"/>
              <a:t>rd</a:t>
            </a:r>
            <a:r>
              <a:rPr lang="en-US" dirty="0" smtClean="0"/>
              <a:t> </a:t>
            </a:r>
            <a:r>
              <a:rPr lang="en-US" dirty="0"/>
              <a:t>SAR Training Workshop (Gabon)  </a:t>
            </a:r>
            <a:r>
              <a:rPr lang="en-US" dirty="0" smtClean="0"/>
              <a:t> </a:t>
            </a:r>
            <a:r>
              <a:rPr lang="en-US" dirty="0"/>
              <a:t>February </a:t>
            </a:r>
            <a:r>
              <a:rPr lang="en-US" dirty="0" smtClean="0"/>
              <a:t>2017 </a:t>
            </a:r>
            <a:endParaRPr lang="en-US" sz="2400" b="1" dirty="0"/>
          </a:p>
          <a:p>
            <a:pPr algn="l">
              <a:lnSpc>
                <a:spcPct val="120000"/>
              </a:lnSpc>
              <a:buFont typeface="Wingdings" panose="05000000000000000000" pitchFamily="2" charset="2"/>
              <a:buChar char="v"/>
            </a:pPr>
            <a:r>
              <a:rPr lang="en-US" sz="2400" b="1" dirty="0"/>
              <a:t>WGCapD participation in Geo-work Program Symposium Geneva May 2016 </a:t>
            </a:r>
          </a:p>
          <a:p>
            <a:pPr algn="l">
              <a:lnSpc>
                <a:spcPct val="120000"/>
              </a:lnSpc>
              <a:buFont typeface="Wingdings" panose="05000000000000000000" pitchFamily="2" charset="2"/>
              <a:buChar char="v"/>
            </a:pPr>
            <a:r>
              <a:rPr lang="en-US" sz="2400" b="1" dirty="0" smtClean="0"/>
              <a:t>WGCapD in AmeriGEOSS </a:t>
            </a:r>
            <a:r>
              <a:rPr lang="en-US" sz="2400" b="1" dirty="0"/>
              <a:t>Week </a:t>
            </a:r>
            <a:r>
              <a:rPr lang="en-US" sz="2400" b="1" dirty="0" smtClean="0"/>
              <a:t>on Disasters June 2016</a:t>
            </a:r>
          </a:p>
          <a:p>
            <a:pPr algn="l">
              <a:lnSpc>
                <a:spcPct val="120000"/>
              </a:lnSpc>
              <a:buFont typeface="Wingdings" panose="05000000000000000000" pitchFamily="2" charset="2"/>
              <a:buChar char="v"/>
            </a:pPr>
            <a:r>
              <a:rPr lang="en-US" sz="2400" b="1" dirty="0" smtClean="0"/>
              <a:t>SAR Webinar series: topic and content finalization</a:t>
            </a:r>
          </a:p>
          <a:p>
            <a:pPr algn="l">
              <a:lnSpc>
                <a:spcPct val="120000"/>
              </a:lnSpc>
              <a:buFont typeface="Wingdings" panose="05000000000000000000" pitchFamily="2" charset="2"/>
              <a:buChar char="v"/>
            </a:pPr>
            <a:r>
              <a:rPr lang="en-US" sz="2400" b="1" dirty="0"/>
              <a:t>SRTM-2 Training Workshop Nepal September </a:t>
            </a:r>
            <a:r>
              <a:rPr lang="en-US" sz="2400" b="1" dirty="0" smtClean="0"/>
              <a:t>2016</a:t>
            </a:r>
            <a:endParaRPr lang="en-US" sz="2400" dirty="0" smtClean="0"/>
          </a:p>
          <a:p>
            <a:pPr marL="0" indent="0" algn="l">
              <a:lnSpc>
                <a:spcPct val="120000"/>
              </a:lnSpc>
              <a:buNone/>
            </a:pPr>
            <a:endParaRPr lang="en-US" sz="2400" b="1" dirty="0" smtClean="0"/>
          </a:p>
        </p:txBody>
      </p:sp>
    </p:spTree>
    <p:extLst>
      <p:ext uri="{BB962C8B-B14F-4D97-AF65-F5344CB8AC3E}">
        <p14:creationId xmlns:p14="http://schemas.microsoft.com/office/powerpoint/2010/main" val="197432378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SRTM-2 Participants</a:t>
            </a:r>
            <a:endParaRPr lang="en-US" dirty="0"/>
          </a:p>
        </p:txBody>
      </p:sp>
      <p:pic>
        <p:nvPicPr>
          <p:cNvPr id="4" name="Picture 3"/>
          <p:cNvPicPr>
            <a:picLocks noChangeAspect="1"/>
          </p:cNvPicPr>
          <p:nvPr/>
        </p:nvPicPr>
        <p:blipFill rotWithShape="1">
          <a:blip r:embed="rId2"/>
          <a:srcRect r="30821"/>
          <a:stretch/>
        </p:blipFill>
        <p:spPr>
          <a:xfrm>
            <a:off x="1" y="1219200"/>
            <a:ext cx="2971800" cy="5455217"/>
          </a:xfrm>
          <a:prstGeom prst="rect">
            <a:avLst/>
          </a:prstGeom>
        </p:spPr>
      </p:pic>
      <p:pic>
        <p:nvPicPr>
          <p:cNvPr id="5" name="Picture 4"/>
          <p:cNvPicPr>
            <a:picLocks noChangeAspect="1"/>
          </p:cNvPicPr>
          <p:nvPr/>
        </p:nvPicPr>
        <p:blipFill rotWithShape="1">
          <a:blip r:embed="rId3"/>
          <a:srcRect r="30475"/>
          <a:stretch/>
        </p:blipFill>
        <p:spPr>
          <a:xfrm>
            <a:off x="2981387" y="1653416"/>
            <a:ext cx="2843150" cy="5224462"/>
          </a:xfrm>
          <a:prstGeom prst="rect">
            <a:avLst/>
          </a:prstGeom>
        </p:spPr>
      </p:pic>
      <p:pic>
        <p:nvPicPr>
          <p:cNvPr id="6" name="Picture 5"/>
          <p:cNvPicPr>
            <a:picLocks noChangeAspect="1"/>
          </p:cNvPicPr>
          <p:nvPr/>
        </p:nvPicPr>
        <p:blipFill rotWithShape="1">
          <a:blip r:embed="rId4"/>
          <a:srcRect t="5839" r="30990" b="50949"/>
          <a:stretch/>
        </p:blipFill>
        <p:spPr>
          <a:xfrm>
            <a:off x="5834123" y="2895600"/>
            <a:ext cx="3319463" cy="2819400"/>
          </a:xfrm>
          <a:prstGeom prst="rect">
            <a:avLst/>
          </a:prstGeom>
          <a:ln>
            <a:solidFill>
              <a:schemeClr val="tx1"/>
            </a:solidFill>
          </a:ln>
        </p:spPr>
      </p:pic>
    </p:spTree>
    <p:extLst>
      <p:ext uri="{BB962C8B-B14F-4D97-AF65-F5344CB8AC3E}">
        <p14:creationId xmlns:p14="http://schemas.microsoft.com/office/powerpoint/2010/main" val="326052408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First proposal was made in last Annual Meet.</a:t>
            </a:r>
          </a:p>
          <a:p>
            <a:r>
              <a:rPr lang="en-US" dirty="0" smtClean="0"/>
              <a:t>Discussed in all </a:t>
            </a:r>
            <a:r>
              <a:rPr lang="en-US" dirty="0" err="1" smtClean="0"/>
              <a:t>Telecons</a:t>
            </a:r>
            <a:r>
              <a:rPr lang="en-US" dirty="0" smtClean="0"/>
              <a:t> as Agenda point.</a:t>
            </a:r>
          </a:p>
          <a:p>
            <a:r>
              <a:rPr lang="en-US" dirty="0" smtClean="0"/>
              <a:t>ISRO presented a proposal of SAR Webinars</a:t>
            </a:r>
          </a:p>
          <a:p>
            <a:r>
              <a:rPr lang="en-US" dirty="0" smtClean="0"/>
              <a:t>It was decided to do it in 2017</a:t>
            </a:r>
          </a:p>
          <a:p>
            <a:r>
              <a:rPr lang="en-US" dirty="0" smtClean="0"/>
              <a:t>Exclusive </a:t>
            </a:r>
            <a:r>
              <a:rPr lang="en-US" dirty="0" err="1" smtClean="0"/>
              <a:t>telecons</a:t>
            </a:r>
            <a:r>
              <a:rPr lang="en-US" dirty="0" smtClean="0"/>
              <a:t> were conducted for discussing and finalizing the topics and participating agencies.</a:t>
            </a:r>
          </a:p>
          <a:p>
            <a:r>
              <a:rPr lang="en-US" dirty="0" smtClean="0"/>
              <a:t>Final version of the Webinars agreed by WG will be presented in Annual Meet (item# 32)</a:t>
            </a:r>
            <a:endParaRPr lang="en-US" dirty="0"/>
          </a:p>
        </p:txBody>
      </p:sp>
      <p:sp>
        <p:nvSpPr>
          <p:cNvPr id="3" name="Content Placeholder 2"/>
          <p:cNvSpPr>
            <a:spLocks noGrp="1"/>
          </p:cNvSpPr>
          <p:nvPr>
            <p:ph sz="quarter" idx="11"/>
          </p:nvPr>
        </p:nvSpPr>
        <p:spPr/>
        <p:txBody>
          <a:bodyPr/>
          <a:lstStyle/>
          <a:p>
            <a:r>
              <a:rPr lang="en-US" dirty="0" smtClean="0"/>
              <a:t>CEOS: SAR Webinars</a:t>
            </a:r>
            <a:endParaRPr lang="en-US" dirty="0"/>
          </a:p>
        </p:txBody>
      </p:sp>
    </p:spTree>
    <p:extLst>
      <p:ext uri="{BB962C8B-B14F-4D97-AF65-F5344CB8AC3E}">
        <p14:creationId xmlns:p14="http://schemas.microsoft.com/office/powerpoint/2010/main" val="271850810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22</a:t>
            </a:fld>
            <a:endParaRPr lang="uk-UA" dirty="0"/>
          </a:p>
        </p:txBody>
      </p:sp>
      <p:sp>
        <p:nvSpPr>
          <p:cNvPr id="4" name="Content Placeholder 3"/>
          <p:cNvSpPr>
            <a:spLocks noGrp="1"/>
          </p:cNvSpPr>
          <p:nvPr>
            <p:ph sz="quarter" idx="11"/>
          </p:nvPr>
        </p:nvSpPr>
        <p:spPr/>
        <p:txBody>
          <a:bodyPr/>
          <a:lstStyle/>
          <a:p>
            <a:r>
              <a:rPr lang="en-US" b="1" dirty="0" smtClean="0"/>
              <a:t>Gift Workshop for Teachers </a:t>
            </a:r>
            <a:endParaRPr lang="en-ZA" b="1" dirty="0"/>
          </a:p>
        </p:txBody>
      </p:sp>
      <p:graphicFrame>
        <p:nvGraphicFramePr>
          <p:cNvPr id="5" name="Table 4"/>
          <p:cNvGraphicFramePr>
            <a:graphicFrameLocks noGrp="1"/>
          </p:cNvGraphicFramePr>
          <p:nvPr>
            <p:extLst>
              <p:ext uri="{D42A27DB-BD31-4B8C-83A1-F6EECF244321}">
                <p14:modId xmlns:p14="http://schemas.microsoft.com/office/powerpoint/2010/main" val="2230573384"/>
              </p:ext>
            </p:extLst>
          </p:nvPr>
        </p:nvGraphicFramePr>
        <p:xfrm>
          <a:off x="152400" y="1131182"/>
          <a:ext cx="8591550" cy="5452498"/>
        </p:xfrm>
        <a:graphic>
          <a:graphicData uri="http://schemas.openxmlformats.org/drawingml/2006/table">
            <a:tbl>
              <a:tblPr firstRow="1" bandRow="1">
                <a:tableStyleId>{5940675A-B579-460E-94D1-54222C63F5DA}</a:tableStyleId>
              </a:tblPr>
              <a:tblGrid>
                <a:gridCol w="4023644"/>
                <a:gridCol w="4567906"/>
              </a:tblGrid>
              <a:tr h="408058">
                <a:tc>
                  <a:txBody>
                    <a:bodyPr/>
                    <a:lstStyle/>
                    <a:p>
                      <a:pPr algn="l"/>
                      <a:r>
                        <a:rPr lang="en-US" sz="1800" b="1" dirty="0" smtClean="0"/>
                        <a:t>Activity</a:t>
                      </a:r>
                      <a:endParaRPr lang="en-ZA" sz="1800" b="1" dirty="0"/>
                    </a:p>
                  </a:txBody>
                  <a:tcPr>
                    <a:solidFill>
                      <a:schemeClr val="accent1">
                        <a:lumMod val="20000"/>
                        <a:lumOff val="80000"/>
                      </a:schemeClr>
                    </a:solidFill>
                  </a:tcPr>
                </a:tc>
                <a:tc>
                  <a:txBody>
                    <a:bodyPr/>
                    <a:lstStyle/>
                    <a:p>
                      <a:r>
                        <a:rPr lang="en-US" sz="1800" b="1" dirty="0" smtClean="0"/>
                        <a:t>Progress</a:t>
                      </a:r>
                      <a:endParaRPr lang="en-ZA" sz="1800" b="1" dirty="0"/>
                    </a:p>
                  </a:txBody>
                  <a:tcPr>
                    <a:solidFill>
                      <a:schemeClr val="accent1">
                        <a:lumMod val="20000"/>
                        <a:lumOff val="80000"/>
                      </a:schemeClr>
                    </a:solidFill>
                  </a:tcPr>
                </a:tc>
              </a:tr>
              <a:tr h="4316342">
                <a:tc>
                  <a:txBody>
                    <a:bodyPr/>
                    <a:lstStyle/>
                    <a:p>
                      <a:pPr algn="l"/>
                      <a:endParaRPr lang="en-US" dirty="0" smtClean="0"/>
                    </a:p>
                    <a:p>
                      <a:pPr algn="l"/>
                      <a:r>
                        <a:rPr lang="en-US" dirty="0" smtClean="0"/>
                        <a:t> </a:t>
                      </a:r>
                      <a:r>
                        <a:rPr lang="en-US" sz="2000" dirty="0" smtClean="0"/>
                        <a:t>Geosciences</a:t>
                      </a:r>
                      <a:r>
                        <a:rPr lang="en-US" sz="2000" baseline="0" dirty="0" smtClean="0"/>
                        <a:t> for Teachers (GIFT)</a:t>
                      </a:r>
                      <a:r>
                        <a:rPr lang="en-US" sz="2000" dirty="0" smtClean="0"/>
                        <a:t> Workshop in Cape Town, SA</a:t>
                      </a:r>
                    </a:p>
                    <a:p>
                      <a:pPr algn="l"/>
                      <a:r>
                        <a:rPr lang="en-ZA" sz="2000" b="0" i="0" u="none" strike="noStrike" baseline="0" dirty="0" smtClean="0">
                          <a:solidFill>
                            <a:schemeClr val="tx1"/>
                          </a:solidFill>
                          <a:latin typeface="+mn-lt"/>
                          <a:ea typeface="+mn-ea"/>
                          <a:cs typeface="+mn-cs"/>
                          <a:sym typeface="Calibri"/>
                        </a:rPr>
                        <a:t>27-28 August 2016,</a:t>
                      </a:r>
                      <a:r>
                        <a:rPr lang="en-ZA" sz="2000" b="1" i="0" u="none" strike="noStrike" baseline="0" dirty="0" smtClean="0">
                          <a:solidFill>
                            <a:schemeClr val="tx1"/>
                          </a:solidFill>
                          <a:latin typeface="+mn-lt"/>
                          <a:ea typeface="+mn-ea"/>
                          <a:cs typeface="+mn-cs"/>
                          <a:sym typeface="Calibri"/>
                        </a:rPr>
                        <a:t> </a:t>
                      </a:r>
                      <a:endParaRPr lang="en-ZA" sz="2000" b="0" i="0" u="none" strike="noStrike" baseline="0" dirty="0" smtClean="0">
                        <a:solidFill>
                          <a:schemeClr val="tx1"/>
                        </a:solidFill>
                        <a:latin typeface="+mn-lt"/>
                        <a:ea typeface="+mn-ea"/>
                        <a:cs typeface="+mn-cs"/>
                        <a:sym typeface="Calibri"/>
                      </a:endParaRPr>
                    </a:p>
                    <a:p>
                      <a:pPr algn="l"/>
                      <a:r>
                        <a:rPr lang="en-ZA" sz="2000" b="0" i="0" u="none" strike="noStrike" baseline="0" dirty="0" smtClean="0">
                          <a:solidFill>
                            <a:schemeClr val="tx1"/>
                          </a:solidFill>
                          <a:latin typeface="+mn-lt"/>
                          <a:ea typeface="+mn-ea"/>
                          <a:cs typeface="+mn-cs"/>
                          <a:sym typeface="Calibri"/>
                        </a:rPr>
                        <a:t> </a:t>
                      </a:r>
                    </a:p>
                    <a:p>
                      <a:pPr algn="l"/>
                      <a:r>
                        <a:rPr lang="en-ZA" sz="2000" b="0" i="0" u="none" strike="noStrike" baseline="0" dirty="0" smtClean="0">
                          <a:solidFill>
                            <a:schemeClr val="tx1"/>
                          </a:solidFill>
                          <a:latin typeface="+mn-lt"/>
                          <a:ea typeface="+mn-ea"/>
                          <a:cs typeface="+mn-cs"/>
                          <a:sym typeface="Calibri"/>
                        </a:rPr>
                        <a:t>Location: Iziko Museum </a:t>
                      </a:r>
                    </a:p>
                    <a:p>
                      <a:pPr algn="l"/>
                      <a:endParaRPr lang="en-ZA" sz="2000" b="0" i="0" u="none" strike="noStrike" baseline="0" dirty="0" smtClean="0">
                        <a:solidFill>
                          <a:schemeClr val="tx1"/>
                        </a:solidFill>
                        <a:latin typeface="+mn-lt"/>
                        <a:ea typeface="+mn-ea"/>
                        <a:cs typeface="+mn-cs"/>
                        <a:sym typeface="Calibri"/>
                      </a:endParaRPr>
                    </a:p>
                    <a:p>
                      <a:pPr algn="l"/>
                      <a:r>
                        <a:rPr lang="en-ZA" sz="2000" b="0" i="0" u="none" strike="noStrike" baseline="0" dirty="0" smtClean="0">
                          <a:solidFill>
                            <a:schemeClr val="tx1"/>
                          </a:solidFill>
                          <a:latin typeface="+mn-lt"/>
                          <a:ea typeface="+mn-ea"/>
                          <a:cs typeface="+mn-cs"/>
                          <a:sym typeface="Calibri"/>
                        </a:rPr>
                        <a:t>Organised: European Geoscience Union </a:t>
                      </a:r>
                    </a:p>
                    <a:p>
                      <a:pPr algn="l"/>
                      <a:endParaRPr lang="en-ZA" sz="2000" b="0" i="0" u="none" strike="noStrike" baseline="0" dirty="0" smtClean="0">
                        <a:solidFill>
                          <a:schemeClr val="tx1"/>
                        </a:solidFill>
                        <a:latin typeface="+mn-lt"/>
                        <a:ea typeface="+mn-ea"/>
                        <a:cs typeface="+mn-cs"/>
                        <a:sym typeface="Calibri"/>
                      </a:endParaRPr>
                    </a:p>
                    <a:p>
                      <a:pPr algn="l"/>
                      <a:r>
                        <a:rPr lang="en-ZA" sz="2000" b="0" i="0" u="none" strike="noStrike" baseline="0" dirty="0" smtClean="0">
                          <a:solidFill>
                            <a:schemeClr val="tx1"/>
                          </a:solidFill>
                          <a:latin typeface="+mn-lt"/>
                          <a:ea typeface="+mn-ea"/>
                          <a:cs typeface="+mn-cs"/>
                          <a:sym typeface="Calibri"/>
                        </a:rPr>
                        <a:t>Workshop Theme: Mineral Resources and Natural Hazards.</a:t>
                      </a:r>
                    </a:p>
                    <a:p>
                      <a:pPr algn="l"/>
                      <a:endParaRPr lang="en-ZA" sz="2000" b="0" i="0" u="none" strike="noStrike" baseline="0" dirty="0" smtClean="0">
                        <a:solidFill>
                          <a:schemeClr val="tx1"/>
                        </a:solidFill>
                        <a:latin typeface="+mn-lt"/>
                        <a:ea typeface="+mn-ea"/>
                        <a:cs typeface="+mn-cs"/>
                        <a:sym typeface="Calibri"/>
                      </a:endParaRPr>
                    </a:p>
                    <a:p>
                      <a:pPr marL="0" indent="0" algn="l">
                        <a:buNone/>
                      </a:pPr>
                      <a:endParaRPr lang="en-US" dirty="0" smtClean="0"/>
                    </a:p>
                    <a:p>
                      <a:pPr algn="l"/>
                      <a:endParaRPr lang="en-ZA"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pPr algn="l"/>
                      <a:r>
                        <a:rPr lang="en-US" sz="1800" b="0" i="0" u="none" strike="noStrike" baseline="0" dirty="0" smtClean="0">
                          <a:solidFill>
                            <a:schemeClr val="tx1"/>
                          </a:solidFill>
                          <a:latin typeface="+mn-lt"/>
                          <a:ea typeface="+mn-ea"/>
                          <a:cs typeface="+mn-cs"/>
                          <a:sym typeface="Calibri"/>
                        </a:rPr>
                        <a:t>WGCapD  represented by ESA and SANSA</a:t>
                      </a:r>
                    </a:p>
                    <a:p>
                      <a:pPr algn="l"/>
                      <a:endParaRPr lang="en-US" sz="1800" b="0" i="0" u="none" strike="noStrike" baseline="0" dirty="0" smtClean="0">
                        <a:solidFill>
                          <a:schemeClr val="tx1"/>
                        </a:solidFill>
                        <a:latin typeface="+mn-lt"/>
                        <a:ea typeface="+mn-ea"/>
                        <a:cs typeface="+mn-cs"/>
                        <a:sym typeface="Calibri"/>
                      </a:endParaRPr>
                    </a:p>
                    <a:p>
                      <a:pPr algn="l"/>
                      <a:r>
                        <a:rPr lang="en-US" sz="1800" b="0" i="0" u="none" strike="noStrike" baseline="0" dirty="0" smtClean="0">
                          <a:solidFill>
                            <a:schemeClr val="tx1"/>
                          </a:solidFill>
                          <a:latin typeface="+mn-lt"/>
                          <a:ea typeface="+mn-ea"/>
                          <a:cs typeface="+mn-cs"/>
                          <a:sym typeface="Calibri"/>
                        </a:rPr>
                        <a:t>Also distributed:  ESA School Atlas, SANSA School Atlas, SANSA FUNDISA Disc and access to the its Portal</a:t>
                      </a:r>
                      <a:endParaRPr lang="en-US" sz="1800" dirty="0" smtClean="0"/>
                    </a:p>
                    <a:p>
                      <a:endParaRPr lang="en-ZA" dirty="0"/>
                    </a:p>
                  </a:txBody>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57400"/>
            <a:ext cx="3479584" cy="2050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65205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
        <p:nvSpPr>
          <p:cNvPr id="2" name="TextBox 1"/>
          <p:cNvSpPr txBox="1"/>
          <p:nvPr/>
        </p:nvSpPr>
        <p:spPr>
          <a:xfrm>
            <a:off x="381000" y="3811480"/>
            <a:ext cx="5975205"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600" b="0" i="1" u="none" strike="noStrike" cap="none" spc="0" normalizeH="0" baseline="0" dirty="0" smtClean="0">
                <a:ln>
                  <a:noFill/>
                </a:ln>
                <a:solidFill>
                  <a:schemeClr val="bg1"/>
                </a:solidFill>
                <a:effectLst/>
                <a:uFillTx/>
              </a:rPr>
              <a:t>Thank you for your support</a:t>
            </a:r>
            <a:endParaRPr kumimoji="0" lang="en-ZA" sz="3600" b="0" i="1"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171030836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24</a:t>
            </a:fld>
            <a:endParaRPr lang="uk-UA" dirty="0"/>
          </a:p>
        </p:txBody>
      </p:sp>
      <p:sp>
        <p:nvSpPr>
          <p:cNvPr id="3" name="Content Placeholder 2"/>
          <p:cNvSpPr>
            <a:spLocks noGrp="1"/>
          </p:cNvSpPr>
          <p:nvPr>
            <p:ph sz="quarter" idx="10"/>
          </p:nvPr>
        </p:nvSpPr>
        <p:spPr>
          <a:xfrm>
            <a:off x="304800" y="1447800"/>
            <a:ext cx="8686800" cy="4724400"/>
          </a:xfrm>
        </p:spPr>
        <p:txBody>
          <a:bodyPr/>
          <a:lstStyle/>
          <a:p>
            <a:r>
              <a:rPr lang="en-US" sz="1600" dirty="0" smtClean="0"/>
              <a:t>A four-day Regional Training on Shuttle Radar Topography Mission (SRTM-2) took  place from 19 – 22 September 2016 at the International Centre for Integrated Mountain Development (ICIMOD) Headquarters, Kathmandu, Nepal. </a:t>
            </a:r>
          </a:p>
          <a:p>
            <a:r>
              <a:rPr lang="en-US" sz="1600" dirty="0" smtClean="0"/>
              <a:t>The  training  focused on  the use of 30-meter elevation SRTM-2 datasets, which are freely and publicly available, and are extremely valuable for addressing critical issues impacted by the Earth’s topography, including water flow, heavy rainfall, river plain flooding, coastal storm surges, agricultural stresses; and public health challenges. </a:t>
            </a:r>
          </a:p>
          <a:p>
            <a:r>
              <a:rPr lang="en-US" sz="1600" dirty="0" smtClean="0"/>
              <a:t>Participants  were  from relevant Government Ministries and agencies in Hindu Kush Himalaya (HKH) and Mekong regional countries, the training was  facilitated   by experts from NASA SERVIR hubs </a:t>
            </a:r>
          </a:p>
          <a:p>
            <a:r>
              <a:rPr lang="en-US" sz="1600" dirty="0" smtClean="0"/>
              <a:t> Expected outcomes: The  ability to describe the availability, applications, and limitations of satellite DEMs at varying spatial scales in different thematic areas</a:t>
            </a:r>
            <a:endParaRPr lang="en-ZA" sz="1600" dirty="0" smtClean="0"/>
          </a:p>
          <a:p>
            <a:pPr lvl="0"/>
            <a:r>
              <a:rPr lang="en-US" sz="1600" dirty="0" smtClean="0"/>
              <a:t>Ability to use DEM data for demarcation of river basins, flood inundation mapping, and hydrological modeling</a:t>
            </a:r>
            <a:endParaRPr lang="en-ZA" sz="1600" dirty="0" smtClean="0"/>
          </a:p>
          <a:p>
            <a:pPr lvl="0"/>
            <a:r>
              <a:rPr lang="en-US" sz="1600" dirty="0" smtClean="0"/>
              <a:t>Understanding of the accuracies of DEM derived products at various spatial scales. </a:t>
            </a:r>
          </a:p>
          <a:p>
            <a:pPr lvl="0"/>
            <a:r>
              <a:rPr lang="en-US" sz="1600" dirty="0" smtClean="0"/>
              <a:t>The US Government (NASA, USAID, NOAA and USGS) and CEOS (WGCapD), and the Secure World Foundation (SWF) </a:t>
            </a:r>
            <a:r>
              <a:rPr lang="en-US" sz="1600" dirty="0"/>
              <a:t> </a:t>
            </a:r>
            <a:r>
              <a:rPr lang="en-US" sz="1600" dirty="0" smtClean="0"/>
              <a:t>were partners  and collaborators  with ICIMOD to organize the training.</a:t>
            </a:r>
          </a:p>
          <a:p>
            <a:pPr marL="0" lvl="0" indent="0">
              <a:buNone/>
            </a:pPr>
            <a:endParaRPr lang="en-ZA" sz="1600" dirty="0"/>
          </a:p>
        </p:txBody>
      </p:sp>
      <p:sp>
        <p:nvSpPr>
          <p:cNvPr id="4" name="Content Placeholder 3"/>
          <p:cNvSpPr>
            <a:spLocks noGrp="1"/>
          </p:cNvSpPr>
          <p:nvPr>
            <p:ph sz="quarter" idx="11"/>
          </p:nvPr>
        </p:nvSpPr>
        <p:spPr>
          <a:xfrm>
            <a:off x="2057400" y="152400"/>
            <a:ext cx="5410200" cy="685800"/>
          </a:xfrm>
        </p:spPr>
        <p:txBody>
          <a:bodyPr/>
          <a:lstStyle/>
          <a:p>
            <a:pPr algn="l"/>
            <a:r>
              <a:rPr lang="en-ZA" b="1" dirty="0" smtClean="0">
                <a:sym typeface="Calibri"/>
              </a:rPr>
              <a:t>SRTM- Training Workshops </a:t>
            </a:r>
          </a:p>
          <a:p>
            <a:pPr algn="l"/>
            <a:r>
              <a:rPr lang="en-ZA" b="1" dirty="0" smtClean="0">
                <a:sym typeface="Calibri"/>
              </a:rPr>
              <a:t>19-22 Sept- 2016</a:t>
            </a:r>
          </a:p>
          <a:p>
            <a:pPr algn="l"/>
            <a:endParaRPr lang="en-ZA" b="1" dirty="0">
              <a:sym typeface="Calibri"/>
            </a:endParaRPr>
          </a:p>
          <a:p>
            <a:endParaRPr lang="en-ZA" b="1" dirty="0"/>
          </a:p>
        </p:txBody>
      </p:sp>
    </p:spTree>
    <p:extLst>
      <p:ext uri="{BB962C8B-B14F-4D97-AF65-F5344CB8AC3E}">
        <p14:creationId xmlns:p14="http://schemas.microsoft.com/office/powerpoint/2010/main" val="47330319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4" name="Content Placeholder 3"/>
          <p:cNvSpPr>
            <a:spLocks noGrp="1"/>
          </p:cNvSpPr>
          <p:nvPr>
            <p:ph sz="quarter" idx="11"/>
          </p:nvPr>
        </p:nvSpPr>
        <p:spPr/>
        <p:txBody>
          <a:bodyPr/>
          <a:lstStyle/>
          <a:p>
            <a:r>
              <a:rPr lang="en-US" dirty="0"/>
              <a:t>Zambia SAR  Training Workshop 10-14 </a:t>
            </a:r>
            <a:r>
              <a:rPr lang="en-US" dirty="0" smtClean="0"/>
              <a:t>October: Objectives</a:t>
            </a:r>
            <a:endParaRPr lang="en-ZA" dirty="0"/>
          </a:p>
        </p:txBody>
      </p:sp>
      <p:sp>
        <p:nvSpPr>
          <p:cNvPr id="7" name="Rectangle 6"/>
          <p:cNvSpPr/>
          <p:nvPr/>
        </p:nvSpPr>
        <p:spPr>
          <a:xfrm>
            <a:off x="457200" y="5181600"/>
            <a:ext cx="8686800" cy="1446550"/>
          </a:xfrm>
          <a:prstGeom prst="rect">
            <a:avLst/>
          </a:prstGeom>
          <a:solidFill>
            <a:srgbClr val="EAEAEA">
              <a:alpha val="40000"/>
            </a:srgbClr>
          </a:solidFill>
        </p:spPr>
        <p:txBody>
          <a:bodyPr wrap="square">
            <a:spAutoFit/>
          </a:bodyPr>
          <a:lstStyle/>
          <a:p>
            <a:r>
              <a:rPr lang="en-IE" sz="2200" b="1" dirty="0"/>
              <a:t>C</a:t>
            </a:r>
            <a:r>
              <a:rPr lang="en-IE" sz="2200" b="1" dirty="0" smtClean="0"/>
              <a:t>ontribute </a:t>
            </a:r>
            <a:r>
              <a:rPr lang="en-IE" sz="2200" b="1" dirty="0"/>
              <a:t>in bridging the skills gap of SAR technology in the region and to provide </a:t>
            </a:r>
            <a:r>
              <a:rPr lang="en-IE" sz="2200" b="1" dirty="0" smtClean="0"/>
              <a:t> </a:t>
            </a:r>
            <a:r>
              <a:rPr lang="en-IE" sz="2200" b="1" dirty="0"/>
              <a:t>awareness on how and where to access freely available SAR data and processing </a:t>
            </a:r>
            <a:r>
              <a:rPr lang="en-IE" sz="2200" b="1" dirty="0" smtClean="0"/>
              <a:t>software </a:t>
            </a:r>
            <a:r>
              <a:rPr lang="en-IE" sz="2200" b="1" dirty="0"/>
              <a:t>such as the Sentinel Application Platform, commonly </a:t>
            </a:r>
            <a:r>
              <a:rPr lang="en-IE" sz="2200" b="1" dirty="0" smtClean="0"/>
              <a:t>known </a:t>
            </a:r>
            <a:r>
              <a:rPr lang="en-IE" sz="2200" b="1" dirty="0"/>
              <a:t>as SNAP</a:t>
            </a:r>
            <a:r>
              <a:rPr lang="en-IE" sz="2200" b="1" dirty="0" smtClean="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18" y="1295400"/>
            <a:ext cx="7943836" cy="2921648"/>
          </a:xfrm>
          <a:prstGeom prst="rect">
            <a:avLst/>
          </a:prstGeom>
        </p:spPr>
      </p:pic>
      <p:sp>
        <p:nvSpPr>
          <p:cNvPr id="8" name="TextBox 7"/>
          <p:cNvSpPr txBox="1"/>
          <p:nvPr/>
        </p:nvSpPr>
        <p:spPr>
          <a:xfrm>
            <a:off x="486888" y="4495800"/>
            <a:ext cx="55626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smtClean="0">
                <a:ln>
                  <a:noFill/>
                </a:ln>
                <a:solidFill>
                  <a:srgbClr val="FF0000"/>
                </a:solidFill>
                <a:effectLst/>
                <a:uFillTx/>
              </a:rPr>
              <a:t>Objectives</a:t>
            </a:r>
            <a:endParaRPr kumimoji="0" lang="en-US" sz="2800" b="1" i="0" u="none" strike="noStrike" cap="none" spc="0" normalizeH="0" baseline="0" dirty="0">
              <a:ln>
                <a:noFill/>
              </a:ln>
              <a:solidFill>
                <a:srgbClr val="FF0000"/>
              </a:solidFill>
              <a:effectLst/>
              <a:uFillTx/>
            </a:endParaRPr>
          </a:p>
        </p:txBody>
      </p:sp>
    </p:spTree>
    <p:extLst>
      <p:ext uri="{BB962C8B-B14F-4D97-AF65-F5344CB8AC3E}">
        <p14:creationId xmlns:p14="http://schemas.microsoft.com/office/powerpoint/2010/main" val="15339263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826097302"/>
              </p:ext>
            </p:extLst>
          </p:nvPr>
        </p:nvGraphicFramePr>
        <p:xfrm>
          <a:off x="133350" y="2627446"/>
          <a:ext cx="8496300" cy="4265482"/>
        </p:xfrm>
        <a:graphic>
          <a:graphicData uri="http://schemas.openxmlformats.org/drawingml/2006/table">
            <a:tbl>
              <a:tblPr firstRow="1" firstCol="1" bandRow="1">
                <a:tableStyleId>{5940675A-B579-460E-94D1-54222C63F5DA}</a:tableStyleId>
              </a:tblPr>
              <a:tblGrid>
                <a:gridCol w="610934"/>
                <a:gridCol w="987822"/>
                <a:gridCol w="1097962"/>
                <a:gridCol w="2805138"/>
                <a:gridCol w="1125498"/>
                <a:gridCol w="1868946"/>
              </a:tblGrid>
              <a:tr h="343330">
                <a:tc>
                  <a:txBody>
                    <a:bodyPr/>
                    <a:lstStyle/>
                    <a:p>
                      <a:pPr algn="ctr">
                        <a:spcAft>
                          <a:spcPts val="0"/>
                        </a:spcAft>
                      </a:pPr>
                      <a:r>
                        <a:rPr lang="en-ZA" sz="1200" b="1" dirty="0">
                          <a:effectLst/>
                        </a:rPr>
                        <a:t>Title</a:t>
                      </a:r>
                      <a:endParaRPr lang="en-ZA" sz="1200" b="1" dirty="0">
                        <a:effectLst/>
                        <a:latin typeface="Times New Roman"/>
                        <a:ea typeface="Times New Roman"/>
                        <a:cs typeface="Times"/>
                      </a:endParaRPr>
                    </a:p>
                  </a:txBody>
                  <a:tcPr marL="68580" marR="68580" marT="0" marB="0" anchor="ctr"/>
                </a:tc>
                <a:tc>
                  <a:txBody>
                    <a:bodyPr/>
                    <a:lstStyle/>
                    <a:p>
                      <a:pPr algn="ctr">
                        <a:spcAft>
                          <a:spcPts val="0"/>
                        </a:spcAft>
                      </a:pPr>
                      <a:r>
                        <a:rPr lang="en-ZA" sz="1200" b="1">
                          <a:effectLst/>
                        </a:rPr>
                        <a:t>Name</a:t>
                      </a:r>
                      <a:endParaRPr lang="en-ZA" sz="1200" b="1">
                        <a:effectLst/>
                        <a:latin typeface="Times New Roman"/>
                        <a:ea typeface="Times New Roman"/>
                        <a:cs typeface="Times"/>
                      </a:endParaRPr>
                    </a:p>
                  </a:txBody>
                  <a:tcPr marL="68580" marR="68580" marT="0" marB="0" anchor="ctr"/>
                </a:tc>
                <a:tc>
                  <a:txBody>
                    <a:bodyPr/>
                    <a:lstStyle/>
                    <a:p>
                      <a:pPr algn="ctr">
                        <a:spcAft>
                          <a:spcPts val="0"/>
                        </a:spcAft>
                      </a:pPr>
                      <a:r>
                        <a:rPr lang="en-ZA" sz="1200" b="1">
                          <a:effectLst/>
                        </a:rPr>
                        <a:t>Surname</a:t>
                      </a:r>
                      <a:endParaRPr lang="en-ZA" sz="1200" b="1">
                        <a:effectLst/>
                        <a:latin typeface="Times New Roman"/>
                        <a:ea typeface="Times New Roman"/>
                        <a:cs typeface="Times"/>
                      </a:endParaRPr>
                    </a:p>
                  </a:txBody>
                  <a:tcPr marL="68580" marR="68580" marT="0" marB="0" anchor="ctr"/>
                </a:tc>
                <a:tc>
                  <a:txBody>
                    <a:bodyPr/>
                    <a:lstStyle/>
                    <a:p>
                      <a:pPr algn="ctr">
                        <a:spcAft>
                          <a:spcPts val="0"/>
                        </a:spcAft>
                      </a:pPr>
                      <a:r>
                        <a:rPr lang="en-ZA" sz="1200" b="1">
                          <a:effectLst/>
                        </a:rPr>
                        <a:t>Organization</a:t>
                      </a:r>
                      <a:endParaRPr lang="en-ZA" sz="1200" b="1">
                        <a:effectLst/>
                        <a:latin typeface="Times New Roman"/>
                        <a:ea typeface="Times New Roman"/>
                        <a:cs typeface="Times"/>
                      </a:endParaRPr>
                    </a:p>
                  </a:txBody>
                  <a:tcPr marL="68580" marR="68580" marT="0" marB="0" anchor="ctr"/>
                </a:tc>
                <a:tc>
                  <a:txBody>
                    <a:bodyPr/>
                    <a:lstStyle/>
                    <a:p>
                      <a:pPr algn="ctr">
                        <a:spcAft>
                          <a:spcPts val="0"/>
                        </a:spcAft>
                      </a:pPr>
                      <a:r>
                        <a:rPr lang="en-ZA" sz="1200" b="1" dirty="0">
                          <a:effectLst/>
                        </a:rPr>
                        <a:t>Country</a:t>
                      </a:r>
                      <a:endParaRPr lang="en-ZA" sz="1200" b="1" dirty="0">
                        <a:effectLst/>
                        <a:latin typeface="Times New Roman"/>
                        <a:ea typeface="Times New Roman"/>
                        <a:cs typeface="Times"/>
                      </a:endParaRPr>
                    </a:p>
                  </a:txBody>
                  <a:tcPr marL="68580" marR="68580" marT="0" marB="0" anchor="ctr"/>
                </a:tc>
                <a:tc>
                  <a:txBody>
                    <a:bodyPr/>
                    <a:lstStyle/>
                    <a:p>
                      <a:pPr algn="ctr">
                        <a:spcAft>
                          <a:spcPts val="0"/>
                        </a:spcAft>
                      </a:pPr>
                      <a:r>
                        <a:rPr lang="en-ZA" sz="1200" b="1" dirty="0">
                          <a:effectLst/>
                        </a:rPr>
                        <a:t>Responsibility</a:t>
                      </a:r>
                      <a:endParaRPr lang="en-ZA" sz="1200" b="1" dirty="0">
                        <a:effectLst/>
                        <a:latin typeface="Times New Roman"/>
                        <a:ea typeface="Times New Roman"/>
                        <a:cs typeface="Times"/>
                      </a:endParaRPr>
                    </a:p>
                  </a:txBody>
                  <a:tcPr marL="68580" marR="68580" marT="0" marB="0" anchor="ctr"/>
                </a:tc>
              </a:tr>
              <a:tr h="227371">
                <a:tc>
                  <a:txBody>
                    <a:bodyPr/>
                    <a:lstStyle/>
                    <a:p>
                      <a:pPr algn="ctr">
                        <a:spcAft>
                          <a:spcPts val="0"/>
                        </a:spcAft>
                      </a:pPr>
                      <a:r>
                        <a:rPr lang="en-ZA" sz="1200">
                          <a:effectLst/>
                        </a:rPr>
                        <a:t>Mr </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Phila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dirty="0" err="1">
                          <a:effectLst/>
                        </a:rPr>
                        <a:t>Sibandze</a:t>
                      </a:r>
                      <a:endParaRPr lang="en-ZA" sz="1200" dirty="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SANSA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South Africa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dirty="0">
                          <a:effectLst/>
                        </a:rPr>
                        <a:t>Course Coordinator</a:t>
                      </a:r>
                      <a:endParaRPr lang="en-ZA" sz="1200" dirty="0">
                        <a:effectLst/>
                        <a:latin typeface="Times New Roman"/>
                        <a:ea typeface="Times New Roman"/>
                        <a:cs typeface="Times"/>
                      </a:endParaRPr>
                    </a:p>
                  </a:txBody>
                  <a:tcPr marL="68580" marR="68580" marT="0" marB="0" anchor="ctr"/>
                </a:tc>
              </a:tr>
              <a:tr h="238740">
                <a:tc>
                  <a:txBody>
                    <a:bodyPr/>
                    <a:lstStyle/>
                    <a:p>
                      <a:pPr algn="ctr">
                        <a:spcAft>
                          <a:spcPts val="0"/>
                        </a:spcAft>
                      </a:pPr>
                      <a:r>
                        <a:rPr lang="en-ZA" sz="1200">
                          <a:effectLst/>
                        </a:rPr>
                        <a:t>Prof</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Christy</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Hansen</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Delft University of Technology</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Netherlands</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Course Coordinator</a:t>
                      </a:r>
                      <a:endParaRPr lang="en-ZA" sz="1200">
                        <a:effectLst/>
                        <a:latin typeface="Times New Roman"/>
                        <a:ea typeface="Times New Roman"/>
                        <a:cs typeface="Times"/>
                      </a:endParaRPr>
                    </a:p>
                  </a:txBody>
                  <a:tcPr marL="68580" marR="68580" marT="0" marB="0" anchor="ctr"/>
                </a:tc>
              </a:tr>
              <a:tr h="238740">
                <a:tc>
                  <a:txBody>
                    <a:bodyPr/>
                    <a:lstStyle/>
                    <a:p>
                      <a:pPr algn="ctr">
                        <a:spcAft>
                          <a:spcPts val="0"/>
                        </a:spcAft>
                      </a:pPr>
                      <a:r>
                        <a:rPr lang="en-ZA" sz="1200">
                          <a:effectLst/>
                        </a:rPr>
                        <a:t>Prof</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Chris</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Schmullius</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Friedrich-Schiller-University Jena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Germany</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Course Coordinator</a:t>
                      </a:r>
                      <a:endParaRPr lang="en-ZA" sz="1200">
                        <a:effectLst/>
                        <a:latin typeface="Times New Roman"/>
                        <a:ea typeface="Times New Roman"/>
                        <a:cs typeface="Times"/>
                      </a:endParaRPr>
                    </a:p>
                  </a:txBody>
                  <a:tcPr marL="68580" marR="68580" marT="0" marB="0" anchor="ctr"/>
                </a:tc>
              </a:tr>
              <a:tr h="238740">
                <a:tc>
                  <a:txBody>
                    <a:bodyPr/>
                    <a:lstStyle/>
                    <a:p>
                      <a:pPr algn="ctr">
                        <a:spcAft>
                          <a:spcPts val="0"/>
                        </a:spcAft>
                      </a:pPr>
                      <a:r>
                        <a:rPr lang="en-ZA" sz="1200">
                          <a:effectLst/>
                        </a:rPr>
                        <a:t>Prof</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Chris</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Stewart</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European Space Agency</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Italy</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Course Coordinator</a:t>
                      </a:r>
                      <a:endParaRPr lang="en-ZA" sz="1200">
                        <a:effectLst/>
                        <a:latin typeface="Times New Roman"/>
                        <a:ea typeface="Times New Roman"/>
                        <a:cs typeface="Times"/>
                      </a:endParaRPr>
                    </a:p>
                  </a:txBody>
                  <a:tcPr marL="68580" marR="68580" marT="0" marB="0" anchor="ctr"/>
                </a:tc>
              </a:tr>
              <a:tr h="238740">
                <a:tc>
                  <a:txBody>
                    <a:bodyPr/>
                    <a:lstStyle/>
                    <a:p>
                      <a:pPr algn="ctr">
                        <a:spcAft>
                          <a:spcPts val="0"/>
                        </a:spcAft>
                      </a:pPr>
                      <a:r>
                        <a:rPr lang="en-ZA" sz="1200">
                          <a:effectLst/>
                        </a:rPr>
                        <a:t>Prof</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Mikhail</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Urbazaev</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Friedrich-Schiller-University Jena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dirty="0">
                          <a:effectLst/>
                        </a:rPr>
                        <a:t>Germany</a:t>
                      </a:r>
                      <a:endParaRPr lang="en-ZA" sz="1200" dirty="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Course Coordinator</a:t>
                      </a:r>
                      <a:endParaRPr lang="en-ZA" sz="1200">
                        <a:effectLst/>
                        <a:latin typeface="Times New Roman"/>
                        <a:ea typeface="Times New Roman"/>
                        <a:cs typeface="Times"/>
                      </a:endParaRPr>
                    </a:p>
                  </a:txBody>
                  <a:tcPr marL="68580" marR="68580" marT="0" marB="0" anchor="ctr"/>
                </a:tc>
              </a:tr>
              <a:tr h="227371">
                <a:tc>
                  <a:txBody>
                    <a:bodyPr/>
                    <a:lstStyle/>
                    <a:p>
                      <a:pPr algn="ctr">
                        <a:spcAft>
                          <a:spcPts val="0"/>
                        </a:spcAft>
                      </a:pPr>
                      <a:r>
                        <a:rPr lang="en-ZA" sz="1200">
                          <a:effectLst/>
                        </a:rPr>
                        <a:t>Mrs</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Joalane </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Marunye</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National University of Lesotho </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Lesotho</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Participant</a:t>
                      </a:r>
                      <a:endParaRPr lang="en-ZA" sz="1200">
                        <a:effectLst/>
                        <a:latin typeface="Times New Roman"/>
                        <a:ea typeface="Times New Roman"/>
                        <a:cs typeface="Times"/>
                      </a:endParaRPr>
                    </a:p>
                  </a:txBody>
                  <a:tcPr marL="68580" marR="68580" marT="0" marB="0" anchor="ctr"/>
                </a:tc>
              </a:tr>
              <a:tr h="227371">
                <a:tc>
                  <a:txBody>
                    <a:bodyPr/>
                    <a:lstStyle/>
                    <a:p>
                      <a:pPr algn="ctr">
                        <a:spcAft>
                          <a:spcPts val="0"/>
                        </a:spcAft>
                      </a:pPr>
                      <a:r>
                        <a:rPr lang="en-ZA" sz="1200">
                          <a:effectLst/>
                        </a:rPr>
                        <a:t>Mr</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Aniceto </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Chauque</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dirty="0" err="1">
                          <a:effectLst/>
                        </a:rPr>
                        <a:t>Universidade</a:t>
                      </a:r>
                      <a:r>
                        <a:rPr lang="en-ZA" sz="1200" dirty="0">
                          <a:effectLst/>
                        </a:rPr>
                        <a:t> Eduardo </a:t>
                      </a:r>
                      <a:r>
                        <a:rPr lang="en-ZA" sz="1200" dirty="0" err="1">
                          <a:effectLst/>
                        </a:rPr>
                        <a:t>Mondlane</a:t>
                      </a:r>
                      <a:endParaRPr lang="en-ZA" sz="1200" dirty="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Mozambique</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Participant</a:t>
                      </a:r>
                      <a:endParaRPr lang="en-ZA" sz="1200">
                        <a:effectLst/>
                        <a:latin typeface="Times New Roman"/>
                        <a:ea typeface="Times New Roman"/>
                        <a:cs typeface="Times"/>
                      </a:endParaRPr>
                    </a:p>
                  </a:txBody>
                  <a:tcPr marL="68580" marR="68580" marT="0" marB="0" anchor="ctr"/>
                </a:tc>
              </a:tr>
              <a:tr h="227371">
                <a:tc>
                  <a:txBody>
                    <a:bodyPr/>
                    <a:lstStyle/>
                    <a:p>
                      <a:pPr algn="ctr">
                        <a:spcAft>
                          <a:spcPts val="0"/>
                        </a:spcAft>
                      </a:pPr>
                      <a:r>
                        <a:rPr lang="en-ZA" sz="1200">
                          <a:effectLst/>
                        </a:rPr>
                        <a:t>Ms</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dirty="0" err="1">
                          <a:effectLst/>
                        </a:rPr>
                        <a:t>Hilma</a:t>
                      </a:r>
                      <a:r>
                        <a:rPr lang="en-ZA" sz="1200" dirty="0">
                          <a:effectLst/>
                        </a:rPr>
                        <a:t> </a:t>
                      </a:r>
                      <a:endParaRPr lang="en-ZA" sz="1200" dirty="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Nghiyalwa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University of Namibia </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Namibia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Participant</a:t>
                      </a:r>
                      <a:endParaRPr lang="en-ZA" sz="1200">
                        <a:effectLst/>
                        <a:latin typeface="Times New Roman"/>
                        <a:ea typeface="Times New Roman"/>
                        <a:cs typeface="Times"/>
                      </a:endParaRPr>
                    </a:p>
                  </a:txBody>
                  <a:tcPr marL="68580" marR="68580" marT="0" marB="0" anchor="ctr"/>
                </a:tc>
              </a:tr>
              <a:tr h="227371">
                <a:tc>
                  <a:txBody>
                    <a:bodyPr/>
                    <a:lstStyle/>
                    <a:p>
                      <a:pPr algn="ctr">
                        <a:spcAft>
                          <a:spcPts val="0"/>
                        </a:spcAft>
                      </a:pPr>
                      <a:r>
                        <a:rPr lang="en-ZA" sz="1200">
                          <a:effectLst/>
                        </a:rPr>
                        <a:t>Ms</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dirty="0" err="1">
                          <a:effectLst/>
                        </a:rPr>
                        <a:t>Zodwa</a:t>
                      </a:r>
                      <a:endParaRPr lang="en-ZA" sz="1200" dirty="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Ndlela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University of Swaziland </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Swaziland</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Participant</a:t>
                      </a:r>
                      <a:endParaRPr lang="en-ZA" sz="1200">
                        <a:effectLst/>
                        <a:latin typeface="Times New Roman"/>
                        <a:ea typeface="Times New Roman"/>
                        <a:cs typeface="Times"/>
                      </a:endParaRPr>
                    </a:p>
                  </a:txBody>
                  <a:tcPr marL="68580" marR="68580" marT="0" marB="0" anchor="ctr"/>
                </a:tc>
              </a:tr>
              <a:tr h="227371">
                <a:tc>
                  <a:txBody>
                    <a:bodyPr/>
                    <a:lstStyle/>
                    <a:p>
                      <a:pPr algn="ctr">
                        <a:spcAft>
                          <a:spcPts val="0"/>
                        </a:spcAft>
                      </a:pPr>
                      <a:r>
                        <a:rPr lang="en-ZA" sz="1200">
                          <a:effectLst/>
                        </a:rPr>
                        <a:t>Dr</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Fadzai </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Zengeya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dirty="0">
                          <a:effectLst/>
                        </a:rPr>
                        <a:t>University of Zimbabwe</a:t>
                      </a:r>
                      <a:endParaRPr lang="en-ZA" sz="1200" dirty="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Zimbabwe</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Participant</a:t>
                      </a:r>
                      <a:endParaRPr lang="en-ZA" sz="1200">
                        <a:effectLst/>
                        <a:latin typeface="Times New Roman"/>
                        <a:ea typeface="Times New Roman"/>
                        <a:cs typeface="Times"/>
                      </a:endParaRPr>
                    </a:p>
                  </a:txBody>
                  <a:tcPr marL="68580" marR="68580" marT="0" marB="0" anchor="ctr"/>
                </a:tc>
              </a:tr>
              <a:tr h="227371">
                <a:tc>
                  <a:txBody>
                    <a:bodyPr/>
                    <a:lstStyle/>
                    <a:p>
                      <a:pPr algn="ctr">
                        <a:spcAft>
                          <a:spcPts val="0"/>
                        </a:spcAft>
                      </a:pPr>
                      <a:r>
                        <a:rPr lang="en-ZA" sz="1200">
                          <a:effectLst/>
                        </a:rPr>
                        <a:t>Dr</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Cosmo </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Ngongondo</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University of Malawi (UNIMA)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Malawi</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Participant</a:t>
                      </a:r>
                      <a:endParaRPr lang="en-ZA" sz="1200">
                        <a:effectLst/>
                        <a:latin typeface="Times New Roman"/>
                        <a:ea typeface="Times New Roman"/>
                        <a:cs typeface="Times"/>
                      </a:endParaRPr>
                    </a:p>
                  </a:txBody>
                  <a:tcPr marL="68580" marR="68580" marT="0" marB="0" anchor="ctr"/>
                </a:tc>
              </a:tr>
              <a:tr h="227371">
                <a:tc>
                  <a:txBody>
                    <a:bodyPr/>
                    <a:lstStyle/>
                    <a:p>
                      <a:pPr algn="ctr">
                        <a:spcAft>
                          <a:spcPts val="0"/>
                        </a:spcAft>
                      </a:pPr>
                      <a:r>
                        <a:rPr lang="en-ZA" sz="1200">
                          <a:effectLst/>
                        </a:rPr>
                        <a:t>Dr</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Proches </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Msigula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Sokoine University of Agriculture</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Tanzania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Participant</a:t>
                      </a:r>
                      <a:endParaRPr lang="en-ZA" sz="1200">
                        <a:effectLst/>
                        <a:latin typeface="Times New Roman"/>
                        <a:ea typeface="Times New Roman"/>
                        <a:cs typeface="Times"/>
                      </a:endParaRPr>
                    </a:p>
                  </a:txBody>
                  <a:tcPr marL="68580" marR="68580" marT="0" marB="0" anchor="ctr"/>
                </a:tc>
              </a:tr>
              <a:tr h="227371">
                <a:tc>
                  <a:txBody>
                    <a:bodyPr/>
                    <a:lstStyle/>
                    <a:p>
                      <a:pPr algn="ctr">
                        <a:spcAft>
                          <a:spcPts val="0"/>
                        </a:spcAft>
                      </a:pPr>
                      <a:r>
                        <a:rPr lang="en-ZA" sz="1200">
                          <a:effectLst/>
                        </a:rPr>
                        <a:t>Dr</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George</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Chirima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Agricultural Research Council</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South Africa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Participant</a:t>
                      </a:r>
                      <a:endParaRPr lang="en-ZA" sz="1200">
                        <a:effectLst/>
                        <a:latin typeface="Times New Roman"/>
                        <a:ea typeface="Times New Roman"/>
                        <a:cs typeface="Times"/>
                      </a:endParaRPr>
                    </a:p>
                  </a:txBody>
                  <a:tcPr marL="68580" marR="68580" marT="0" marB="0" anchor="ctr"/>
                </a:tc>
              </a:tr>
              <a:tr h="227371">
                <a:tc>
                  <a:txBody>
                    <a:bodyPr/>
                    <a:lstStyle/>
                    <a:p>
                      <a:pPr algn="ctr">
                        <a:spcAft>
                          <a:spcPts val="0"/>
                        </a:spcAft>
                      </a:pPr>
                      <a:r>
                        <a:rPr lang="en-ZA" sz="1200">
                          <a:effectLst/>
                        </a:rPr>
                        <a:t>Mr </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Moses</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Chisola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dirty="0">
                          <a:effectLst/>
                        </a:rPr>
                        <a:t>University of Zambia</a:t>
                      </a:r>
                      <a:endParaRPr lang="en-ZA" sz="1200" dirty="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Zambia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Participant</a:t>
                      </a:r>
                      <a:endParaRPr lang="en-ZA" sz="1200">
                        <a:effectLst/>
                        <a:latin typeface="Times New Roman"/>
                        <a:ea typeface="Times New Roman"/>
                        <a:cs typeface="Times"/>
                      </a:endParaRPr>
                    </a:p>
                  </a:txBody>
                  <a:tcPr marL="68580" marR="68580" marT="0" marB="0" anchor="ctr"/>
                </a:tc>
              </a:tr>
              <a:tr h="227371">
                <a:tc>
                  <a:txBody>
                    <a:bodyPr/>
                    <a:lstStyle/>
                    <a:p>
                      <a:pPr algn="ctr">
                        <a:spcAft>
                          <a:spcPts val="0"/>
                        </a:spcAft>
                      </a:pPr>
                      <a:r>
                        <a:rPr lang="en-ZA" sz="1200">
                          <a:effectLst/>
                        </a:rPr>
                        <a:t>Dr </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Douty</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Chibamba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University of Zambia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Zambia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Participant</a:t>
                      </a:r>
                      <a:endParaRPr lang="en-ZA" sz="1200">
                        <a:effectLst/>
                        <a:latin typeface="Times New Roman"/>
                        <a:ea typeface="Times New Roman"/>
                        <a:cs typeface="Times"/>
                      </a:endParaRPr>
                    </a:p>
                  </a:txBody>
                  <a:tcPr marL="68580" marR="68580" marT="0" marB="0" anchor="ctr"/>
                </a:tc>
              </a:tr>
              <a:tr h="227371">
                <a:tc>
                  <a:txBody>
                    <a:bodyPr/>
                    <a:lstStyle/>
                    <a:p>
                      <a:pPr algn="ctr">
                        <a:spcAft>
                          <a:spcPts val="0"/>
                        </a:spcAft>
                      </a:pPr>
                      <a:r>
                        <a:rPr lang="en-ZA" sz="1200">
                          <a:effectLst/>
                        </a:rPr>
                        <a:t>Mr</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Michael </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Phiri</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National Remote Sensing Centre</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Zambia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Participant</a:t>
                      </a:r>
                      <a:endParaRPr lang="en-ZA" sz="1200">
                        <a:effectLst/>
                        <a:latin typeface="Times New Roman"/>
                        <a:ea typeface="Times New Roman"/>
                        <a:cs typeface="Times"/>
                      </a:endParaRPr>
                    </a:p>
                  </a:txBody>
                  <a:tcPr marL="68580" marR="68580" marT="0" marB="0" anchor="ctr"/>
                </a:tc>
              </a:tr>
              <a:tr h="238740">
                <a:tc>
                  <a:txBody>
                    <a:bodyPr/>
                    <a:lstStyle/>
                    <a:p>
                      <a:pPr algn="ctr">
                        <a:spcAft>
                          <a:spcPts val="0"/>
                        </a:spcAft>
                      </a:pPr>
                      <a:r>
                        <a:rPr lang="en-ZA" sz="1200">
                          <a:effectLst/>
                        </a:rPr>
                        <a:t>Ms </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Phoebe</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Odour</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dirty="0">
                          <a:effectLst/>
                        </a:rPr>
                        <a:t>RCMRD</a:t>
                      </a:r>
                      <a:endParaRPr lang="en-ZA" sz="1200" dirty="0">
                        <a:effectLst/>
                        <a:latin typeface="Times New Roman"/>
                        <a:ea typeface="Times New Roman"/>
                        <a:cs typeface="Times"/>
                      </a:endParaRPr>
                    </a:p>
                  </a:txBody>
                  <a:tcPr marL="68580" marR="68580" marT="0" marB="0" anchor="ctr"/>
                </a:tc>
                <a:tc>
                  <a:txBody>
                    <a:bodyPr/>
                    <a:lstStyle/>
                    <a:p>
                      <a:pPr algn="ctr">
                        <a:spcAft>
                          <a:spcPts val="0"/>
                        </a:spcAft>
                      </a:pPr>
                      <a:r>
                        <a:rPr lang="en-ZA" sz="1200">
                          <a:effectLst/>
                        </a:rPr>
                        <a:t>Kenya</a:t>
                      </a:r>
                      <a:endParaRPr lang="en-ZA" sz="1200">
                        <a:effectLst/>
                        <a:latin typeface="Times New Roman"/>
                        <a:ea typeface="Times New Roman"/>
                        <a:cs typeface="Times"/>
                      </a:endParaRPr>
                    </a:p>
                  </a:txBody>
                  <a:tcPr marL="68580" marR="68580" marT="0" marB="0" anchor="ctr"/>
                </a:tc>
                <a:tc>
                  <a:txBody>
                    <a:bodyPr/>
                    <a:lstStyle/>
                    <a:p>
                      <a:pPr algn="ctr">
                        <a:spcAft>
                          <a:spcPts val="0"/>
                        </a:spcAft>
                      </a:pPr>
                      <a:r>
                        <a:rPr lang="en-ZA" sz="1200" dirty="0">
                          <a:effectLst/>
                        </a:rPr>
                        <a:t>Participant</a:t>
                      </a:r>
                      <a:endParaRPr lang="en-ZA" sz="1200" dirty="0">
                        <a:effectLst/>
                        <a:latin typeface="Times New Roman"/>
                        <a:ea typeface="Times New Roman"/>
                        <a:cs typeface="Times"/>
                      </a:endParaRPr>
                    </a:p>
                  </a:txBody>
                  <a:tcPr marL="68580" marR="68580" marT="0" marB="0" anchor="ctr"/>
                </a:tc>
              </a:tr>
            </a:tbl>
          </a:graphicData>
        </a:graphic>
      </p:graphicFrame>
      <p:sp>
        <p:nvSpPr>
          <p:cNvPr id="4" name="Content Placeholder 3"/>
          <p:cNvSpPr>
            <a:spLocks noGrp="1"/>
          </p:cNvSpPr>
          <p:nvPr>
            <p:ph sz="quarter" idx="11"/>
          </p:nvPr>
        </p:nvSpPr>
        <p:spPr/>
        <p:txBody>
          <a:bodyPr/>
          <a:lstStyle/>
          <a:p>
            <a:r>
              <a:rPr lang="en-US" dirty="0"/>
              <a:t>Zambia SAR  Training Workshop 10-14 </a:t>
            </a:r>
            <a:r>
              <a:rPr lang="en-US" dirty="0" smtClean="0"/>
              <a:t>October: Participants</a:t>
            </a:r>
            <a:endParaRPr lang="en-ZA" dirty="0"/>
          </a:p>
        </p:txBody>
      </p:sp>
      <p:sp>
        <p:nvSpPr>
          <p:cNvPr id="3" name="TextBox 2"/>
          <p:cNvSpPr txBox="1"/>
          <p:nvPr/>
        </p:nvSpPr>
        <p:spPr>
          <a:xfrm>
            <a:off x="133350" y="1219200"/>
            <a:ext cx="8858250" cy="16312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FF0000"/>
                </a:solidFill>
                <a:effectLst/>
                <a:uFillTx/>
              </a:rPr>
              <a:t>Whom it was addressed?</a:t>
            </a:r>
          </a:p>
          <a:p>
            <a:pPr marL="0" marR="0" indent="0" algn="l" defTabSz="457200" rtl="0" fontAlgn="auto" latinLnBrk="1" hangingPunct="0">
              <a:lnSpc>
                <a:spcPct val="100000"/>
              </a:lnSpc>
              <a:spcBef>
                <a:spcPts val="0"/>
              </a:spcBef>
              <a:spcAft>
                <a:spcPts val="0"/>
              </a:spcAft>
              <a:buClrTx/>
              <a:buSzTx/>
              <a:buFontTx/>
              <a:buNone/>
              <a:tabLst/>
            </a:pPr>
            <a:endParaRPr kumimoji="0" lang="en-US" sz="1000" b="1" i="0" u="none" strike="noStrike" cap="none" spc="0" normalizeH="0" baseline="0" dirty="0" smtClean="0">
              <a:ln>
                <a:noFill/>
              </a:ln>
              <a:solidFill>
                <a:srgbClr val="FF0000"/>
              </a:solidFill>
              <a:effectLst/>
              <a:uFillTx/>
            </a:endParaRPr>
          </a:p>
          <a:p>
            <a:pPr algn="l" rtl="0" latinLnBrk="1" hangingPunct="0"/>
            <a:r>
              <a:rPr lang="en-IE" sz="1600" b="1" dirty="0"/>
              <a:t>The  working group’s contribution to the “</a:t>
            </a:r>
            <a:r>
              <a:rPr lang="en-IE" sz="1600" b="1" i="1" dirty="0">
                <a:solidFill>
                  <a:srgbClr val="FF0000"/>
                </a:solidFill>
              </a:rPr>
              <a:t>Training the Trainer</a:t>
            </a:r>
            <a:r>
              <a:rPr lang="en-IE" sz="1600" b="1" dirty="0"/>
              <a:t>” initiative, about 95% of the workshop participants were lecturers at universities. Such an approach ensures that the </a:t>
            </a:r>
            <a:r>
              <a:rPr lang="en-IE" sz="1600" b="1" dirty="0" smtClean="0"/>
              <a:t>  knowledge </a:t>
            </a:r>
            <a:r>
              <a:rPr lang="en-IE" sz="1600" b="1" dirty="0"/>
              <a:t>and material acquired can be shared with students. </a:t>
            </a:r>
            <a:endParaRPr lang="en-ZA" sz="1600" b="1" dirty="0"/>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smtClean="0">
              <a:ln>
                <a:noFill/>
              </a:ln>
              <a:solidFill>
                <a:srgbClr val="002569"/>
              </a:solidFill>
              <a:effectLst/>
              <a:uFillTx/>
            </a:endParaRPr>
          </a:p>
        </p:txBody>
      </p:sp>
    </p:spTree>
    <p:extLst>
      <p:ext uri="{BB962C8B-B14F-4D97-AF65-F5344CB8AC3E}">
        <p14:creationId xmlns:p14="http://schemas.microsoft.com/office/powerpoint/2010/main" val="234714113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4" name="Content Placeholder 3"/>
          <p:cNvSpPr>
            <a:spLocks noGrp="1"/>
          </p:cNvSpPr>
          <p:nvPr>
            <p:ph sz="quarter" idx="11"/>
          </p:nvPr>
        </p:nvSpPr>
        <p:spPr>
          <a:xfrm>
            <a:off x="2057400" y="152400"/>
            <a:ext cx="5638800" cy="533400"/>
          </a:xfrm>
        </p:spPr>
        <p:txBody>
          <a:bodyPr/>
          <a:lstStyle/>
          <a:p>
            <a:r>
              <a:rPr lang="en-US" b="1" dirty="0" smtClean="0"/>
              <a:t>Zambia SAR  Training Workshop </a:t>
            </a:r>
          </a:p>
          <a:p>
            <a:r>
              <a:rPr lang="en-US" b="1" dirty="0" smtClean="0"/>
              <a:t>(10-14) October: Feedback</a:t>
            </a:r>
            <a:endParaRPr lang="en-ZA" b="1" dirty="0"/>
          </a:p>
        </p:txBody>
      </p:sp>
      <p:pic>
        <p:nvPicPr>
          <p:cNvPr id="5" name="Content Placeholder 4"/>
          <p:cNvPicPr>
            <a:picLocks noGrp="1"/>
          </p:cNvPicPr>
          <p:nvPr>
            <p:ph sz="quarter" idx="10"/>
          </p:nvPr>
        </p:nvPicPr>
        <p:blipFill>
          <a:blip r:embed="rId2">
            <a:extLst>
              <a:ext uri="{28A0092B-C50C-407E-A947-70E740481C1C}">
                <a14:useLocalDpi xmlns:a14="http://schemas.microsoft.com/office/drawing/2010/main" val="0"/>
              </a:ext>
            </a:extLst>
          </a:blip>
          <a:stretch>
            <a:fillRect/>
          </a:stretch>
        </p:blipFill>
        <p:spPr>
          <a:xfrm>
            <a:off x="1295400" y="1447800"/>
            <a:ext cx="6705600" cy="3200400"/>
          </a:xfrm>
          <a:prstGeom prst="rect">
            <a:avLst/>
          </a:prstGeom>
          <a:ln>
            <a:solidFill>
              <a:schemeClr val="accent1"/>
            </a:solidFill>
          </a:ln>
        </p:spPr>
      </p:pic>
      <p:sp>
        <p:nvSpPr>
          <p:cNvPr id="3" name="TextBox 2"/>
          <p:cNvSpPr txBox="1"/>
          <p:nvPr/>
        </p:nvSpPr>
        <p:spPr>
          <a:xfrm>
            <a:off x="571500" y="4765121"/>
            <a:ext cx="8153400" cy="1969768"/>
          </a:xfrm>
          <a:prstGeom prst="rect">
            <a:avLst/>
          </a:prstGeom>
          <a:solidFill>
            <a:schemeClr val="accent1">
              <a:lumMod val="20000"/>
              <a:lumOff val="80000"/>
              <a:alpha val="5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400" dirty="0">
                <a:solidFill>
                  <a:srgbClr val="FF0000"/>
                </a:solidFill>
              </a:rPr>
              <a:t> </a:t>
            </a:r>
            <a:r>
              <a:rPr lang="en-US" sz="2400" b="1" dirty="0" smtClean="0">
                <a:solidFill>
                  <a:srgbClr val="FF0000"/>
                </a:solidFill>
              </a:rPr>
              <a:t>Future plan for these  SAR Workshops</a:t>
            </a:r>
          </a:p>
          <a:p>
            <a:pPr marL="0" marR="0" indent="0" algn="l" defTabSz="457200" rtl="0" fontAlgn="auto" latinLnBrk="1" hangingPunct="0">
              <a:lnSpc>
                <a:spcPct val="100000"/>
              </a:lnSpc>
              <a:spcBef>
                <a:spcPts val="0"/>
              </a:spcBef>
              <a:spcAft>
                <a:spcPts val="0"/>
              </a:spcAft>
              <a:buClrTx/>
              <a:buSzTx/>
              <a:buFontTx/>
              <a:buNone/>
              <a:tabLst/>
            </a:pPr>
            <a:endParaRPr lang="en-US" dirty="0" smtClean="0"/>
          </a:p>
          <a:p>
            <a:pPr marL="0" marR="0" indent="0" algn="l" defTabSz="457200" rtl="0" fontAlgn="auto" latinLnBrk="1" hangingPunct="0">
              <a:lnSpc>
                <a:spcPct val="100000"/>
              </a:lnSpc>
              <a:spcBef>
                <a:spcPts val="0"/>
              </a:spcBef>
              <a:spcAft>
                <a:spcPts val="0"/>
              </a:spcAft>
              <a:buClrTx/>
              <a:buSzTx/>
              <a:buFontTx/>
              <a:buNone/>
              <a:tabLst/>
            </a:pPr>
            <a:r>
              <a:rPr lang="en-US" sz="2000" dirty="0" smtClean="0"/>
              <a:t>Collating  all available SAR tutorials, tools and online courses   and      provide access to  those that have participated in  face-to- face  SAR     training workshops.  (ESA, DLR , NASA and SANSA).  WGISS– CEOS Data Discovery Webinar</a:t>
            </a:r>
            <a:endParaRPr kumimoji="0" lang="en-ZA" sz="20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91565499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4" name="Content Placeholder 3"/>
          <p:cNvSpPr>
            <a:spLocks noGrp="1"/>
          </p:cNvSpPr>
          <p:nvPr>
            <p:ph sz="quarter" idx="11"/>
          </p:nvPr>
        </p:nvSpPr>
        <p:spPr/>
        <p:txBody>
          <a:bodyPr/>
          <a:lstStyle/>
          <a:p>
            <a:r>
              <a:rPr lang="en-US" b="1" dirty="0" smtClean="0"/>
              <a:t>CB-17 SAR Training @ Pretoria</a:t>
            </a:r>
            <a:endParaRPr lang="en-ZA" b="1" dirty="0"/>
          </a:p>
        </p:txBody>
      </p:sp>
      <p:graphicFrame>
        <p:nvGraphicFramePr>
          <p:cNvPr id="5" name="Table 4"/>
          <p:cNvGraphicFramePr>
            <a:graphicFrameLocks noGrp="1"/>
          </p:cNvGraphicFramePr>
          <p:nvPr>
            <p:extLst>
              <p:ext uri="{D42A27DB-BD31-4B8C-83A1-F6EECF244321}">
                <p14:modId xmlns:p14="http://schemas.microsoft.com/office/powerpoint/2010/main" val="4077127563"/>
              </p:ext>
            </p:extLst>
          </p:nvPr>
        </p:nvGraphicFramePr>
        <p:xfrm>
          <a:off x="0" y="1159566"/>
          <a:ext cx="9144000" cy="5506973"/>
        </p:xfrm>
        <a:graphic>
          <a:graphicData uri="http://schemas.openxmlformats.org/drawingml/2006/table">
            <a:tbl>
              <a:tblPr firstRow="1" bandRow="1">
                <a:tableStyleId>{5940675A-B579-460E-94D1-54222C63F5DA}</a:tableStyleId>
              </a:tblPr>
              <a:tblGrid>
                <a:gridCol w="2623930"/>
                <a:gridCol w="6520070"/>
              </a:tblGrid>
              <a:tr h="345187">
                <a:tc>
                  <a:txBody>
                    <a:bodyPr/>
                    <a:lstStyle/>
                    <a:p>
                      <a:pPr algn="l"/>
                      <a:r>
                        <a:rPr lang="en-US" sz="1800" b="1" dirty="0" smtClean="0"/>
                        <a:t>Activity</a:t>
                      </a:r>
                      <a:endParaRPr lang="en-ZA" sz="1800" b="1" dirty="0"/>
                    </a:p>
                  </a:txBody>
                  <a:tcPr>
                    <a:solidFill>
                      <a:schemeClr val="accent1">
                        <a:lumMod val="20000"/>
                        <a:lumOff val="80000"/>
                      </a:schemeClr>
                    </a:solidFill>
                  </a:tcPr>
                </a:tc>
                <a:tc>
                  <a:txBody>
                    <a:bodyPr/>
                    <a:lstStyle/>
                    <a:p>
                      <a:pPr algn="ctr"/>
                      <a:r>
                        <a:rPr lang="en-US" sz="1800" b="1" dirty="0" smtClean="0"/>
                        <a:t>Report</a:t>
                      </a:r>
                      <a:endParaRPr lang="en-ZA" sz="1800" b="1" dirty="0"/>
                    </a:p>
                  </a:txBody>
                  <a:tcPr>
                    <a:solidFill>
                      <a:schemeClr val="accent1">
                        <a:lumMod val="20000"/>
                        <a:lumOff val="80000"/>
                      </a:schemeClr>
                    </a:solidFill>
                  </a:tcPr>
                </a:tc>
              </a:tr>
              <a:tr h="5141213">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lang="en-ZA" sz="1400" b="1" dirty="0" smtClean="0"/>
                        <a:t>CB-17</a:t>
                      </a:r>
                      <a:r>
                        <a:rPr lang="en-ZA" sz="1400" b="1" baseline="0" dirty="0" smtClean="0"/>
                        <a:t> :</a:t>
                      </a:r>
                      <a:r>
                        <a:rPr lang="en-US" sz="1400" b="1" dirty="0" smtClean="0"/>
                        <a:t>SAR Training Workshops</a:t>
                      </a:r>
                    </a:p>
                    <a:p>
                      <a:pPr marL="0" marR="0" lvl="0" indent="0" algn="l" defTabSz="457200" eaLnBrk="1" fontAlgn="auto" latinLnBrk="0" hangingPunct="1">
                        <a:lnSpc>
                          <a:spcPct val="100000"/>
                        </a:lnSpc>
                        <a:spcBef>
                          <a:spcPts val="600"/>
                        </a:spcBef>
                        <a:spcAft>
                          <a:spcPts val="0"/>
                        </a:spcAft>
                        <a:buClrTx/>
                        <a:buSzTx/>
                        <a:buFontTx/>
                        <a:buNone/>
                        <a:tabLst/>
                        <a:defRPr/>
                      </a:pPr>
                      <a:endParaRPr lang="en-US" sz="1400" b="1" baseline="0" dirty="0" smtClean="0"/>
                    </a:p>
                    <a:p>
                      <a:pPr marL="0" marR="0" lvl="0" indent="0" algn="l" defTabSz="457200" eaLnBrk="1" fontAlgn="auto" latinLnBrk="0" hangingPunct="1">
                        <a:lnSpc>
                          <a:spcPct val="100000"/>
                        </a:lnSpc>
                        <a:spcBef>
                          <a:spcPts val="600"/>
                        </a:spcBef>
                        <a:spcAft>
                          <a:spcPts val="0"/>
                        </a:spcAft>
                        <a:buClrTx/>
                        <a:buSzTx/>
                        <a:buFontTx/>
                        <a:buNone/>
                        <a:tabLst/>
                        <a:defRPr/>
                      </a:pPr>
                      <a:r>
                        <a:rPr lang="en-US" sz="2000" dirty="0" smtClean="0">
                          <a:solidFill>
                            <a:schemeClr val="tx1"/>
                          </a:solidFill>
                          <a:effectLst/>
                          <a:latin typeface="+mn-lt"/>
                          <a:ea typeface="+mn-ea"/>
                          <a:cs typeface="+mn-cs"/>
                          <a:sym typeface="Calibri"/>
                        </a:rPr>
                        <a:t>Location: </a:t>
                      </a:r>
                      <a:r>
                        <a:rPr lang="en-US" sz="2000" b="1" dirty="0" smtClean="0"/>
                        <a:t>Pretoria,</a:t>
                      </a:r>
                      <a:r>
                        <a:rPr lang="en-US" sz="2000" b="1" baseline="0" dirty="0" smtClean="0"/>
                        <a:t> South Africa</a:t>
                      </a:r>
                      <a:endParaRPr lang="en-US" sz="2000" dirty="0" smtClean="0">
                        <a:solidFill>
                          <a:schemeClr val="tx1"/>
                        </a:solidFill>
                        <a:effectLst/>
                        <a:latin typeface="+mn-lt"/>
                        <a:ea typeface="+mn-ea"/>
                        <a:cs typeface="+mn-cs"/>
                        <a:sym typeface="Calibri"/>
                      </a:endParaRPr>
                    </a:p>
                    <a:p>
                      <a:pPr marL="0" marR="0" lvl="0" indent="0" algn="l" defTabSz="457200" eaLnBrk="1" fontAlgn="auto" latinLnBrk="0" hangingPunct="1">
                        <a:lnSpc>
                          <a:spcPct val="100000"/>
                        </a:lnSpc>
                        <a:spcBef>
                          <a:spcPts val="600"/>
                        </a:spcBef>
                        <a:spcAft>
                          <a:spcPts val="0"/>
                        </a:spcAft>
                        <a:buClrTx/>
                        <a:buSzTx/>
                        <a:buFontTx/>
                        <a:buNone/>
                        <a:tabLst/>
                        <a:defRPr/>
                      </a:pPr>
                      <a:r>
                        <a:rPr lang="en-US" sz="2000" dirty="0" smtClean="0">
                          <a:solidFill>
                            <a:schemeClr val="tx1"/>
                          </a:solidFill>
                          <a:effectLst/>
                          <a:latin typeface="+mn-lt"/>
                          <a:ea typeface="+mn-ea"/>
                          <a:cs typeface="+mn-cs"/>
                          <a:sym typeface="Calibri"/>
                        </a:rPr>
                        <a:t>Hosted by: SANSA ,</a:t>
                      </a:r>
                      <a:r>
                        <a:rPr lang="en-US" sz="2000" baseline="0" dirty="0" smtClean="0">
                          <a:solidFill>
                            <a:schemeClr val="tx1"/>
                          </a:solidFill>
                          <a:effectLst/>
                          <a:latin typeface="+mn-lt"/>
                          <a:ea typeface="+mn-ea"/>
                          <a:cs typeface="+mn-cs"/>
                          <a:sym typeface="Calibri"/>
                        </a:rPr>
                        <a:t> supported by </a:t>
                      </a:r>
                      <a:r>
                        <a:rPr lang="en-US" sz="2000" dirty="0" smtClean="0">
                          <a:solidFill>
                            <a:schemeClr val="tx1"/>
                          </a:solidFill>
                          <a:effectLst/>
                          <a:latin typeface="+mn-lt"/>
                          <a:ea typeface="+mn-ea"/>
                          <a:cs typeface="+mn-cs"/>
                          <a:sym typeface="Calibri"/>
                        </a:rPr>
                        <a:t>Japan International Cooperation Agency (JICA) </a:t>
                      </a:r>
                    </a:p>
                    <a:p>
                      <a:pPr marL="0" marR="0" lvl="0" indent="0" algn="l" defTabSz="457200" eaLnBrk="1" fontAlgn="auto" latinLnBrk="0" hangingPunct="1">
                        <a:lnSpc>
                          <a:spcPct val="100000"/>
                        </a:lnSpc>
                        <a:spcBef>
                          <a:spcPts val="600"/>
                        </a:spcBef>
                        <a:spcAft>
                          <a:spcPts val="0"/>
                        </a:spcAft>
                        <a:buClrTx/>
                        <a:buSzTx/>
                        <a:buFontTx/>
                        <a:buNone/>
                        <a:tabLst/>
                        <a:defRPr/>
                      </a:pPr>
                      <a:r>
                        <a:rPr lang="en-US" sz="2000" dirty="0" smtClean="0">
                          <a:solidFill>
                            <a:schemeClr val="tx1"/>
                          </a:solidFill>
                          <a:effectLst/>
                          <a:latin typeface="+mn-lt"/>
                          <a:ea typeface="+mn-ea"/>
                          <a:cs typeface="+mn-cs"/>
                          <a:sym typeface="Calibri"/>
                        </a:rPr>
                        <a:t>Participants: 13 Southern African Development Community (SADC) region.</a:t>
                      </a:r>
                      <a:endParaRPr lang="en-US" sz="2000" b="1" dirty="0" smtClean="0">
                        <a:solidFill>
                          <a:srgbClr val="FF0000"/>
                        </a:solidFill>
                        <a:effectLst/>
                        <a:latin typeface="+mn-lt"/>
                        <a:ea typeface="+mn-ea"/>
                        <a:cs typeface="+mn-cs"/>
                        <a:sym typeface="Calibri"/>
                      </a:endParaRPr>
                    </a:p>
                  </a:txBody>
                  <a:tcPr>
                    <a:solidFill>
                      <a:schemeClr val="bg2"/>
                    </a:solidFill>
                  </a:tcPr>
                </a:tc>
                <a:tc>
                  <a:txBody>
                    <a:bodyPr/>
                    <a:lstStyle/>
                    <a:p>
                      <a:pPr lvl="0" algn="just"/>
                      <a:r>
                        <a:rPr lang="en-US" sz="2000" b="1" i="0" dirty="0" smtClean="0">
                          <a:solidFill>
                            <a:schemeClr val="tx1"/>
                          </a:solidFill>
                          <a:effectLst/>
                          <a:latin typeface="+mn-lt"/>
                          <a:ea typeface="+mn-ea"/>
                          <a:cs typeface="+mn-cs"/>
                          <a:sym typeface="Calibri"/>
                        </a:rPr>
                        <a:t>Objective</a:t>
                      </a:r>
                      <a:r>
                        <a:rPr lang="en-US" sz="2000" b="0" i="0" dirty="0" smtClean="0">
                          <a:solidFill>
                            <a:schemeClr val="tx1"/>
                          </a:solidFill>
                          <a:effectLst/>
                          <a:latin typeface="+mn-lt"/>
                          <a:ea typeface="+mn-ea"/>
                          <a:cs typeface="+mn-cs"/>
                          <a:sym typeface="Calibri"/>
                        </a:rPr>
                        <a:t>: To build SAR capacity in the region. </a:t>
                      </a:r>
                    </a:p>
                    <a:p>
                      <a:pPr lvl="0" algn="just"/>
                      <a:endParaRPr lang="en-US" sz="2000" b="0" i="0" dirty="0" smtClean="0">
                        <a:solidFill>
                          <a:schemeClr val="tx1"/>
                        </a:solidFill>
                        <a:effectLst/>
                        <a:latin typeface="+mn-lt"/>
                        <a:ea typeface="+mn-ea"/>
                        <a:cs typeface="+mn-cs"/>
                        <a:sym typeface="Calibri"/>
                      </a:endParaRPr>
                    </a:p>
                    <a:p>
                      <a:pPr lvl="0" algn="just"/>
                      <a:r>
                        <a:rPr lang="en-US" sz="2000" b="1" i="0" dirty="0" smtClean="0">
                          <a:solidFill>
                            <a:schemeClr val="tx1"/>
                          </a:solidFill>
                          <a:effectLst/>
                          <a:latin typeface="+mn-lt"/>
                          <a:ea typeface="+mn-ea"/>
                          <a:cs typeface="+mn-cs"/>
                          <a:sym typeface="Calibri"/>
                        </a:rPr>
                        <a:t>Rationale</a:t>
                      </a:r>
                      <a:r>
                        <a:rPr lang="en-US" sz="2000" b="0" i="0" dirty="0" smtClean="0">
                          <a:solidFill>
                            <a:schemeClr val="tx1"/>
                          </a:solidFill>
                          <a:effectLst/>
                          <a:latin typeface="+mn-lt"/>
                          <a:ea typeface="+mn-ea"/>
                          <a:cs typeface="+mn-cs"/>
                          <a:sym typeface="Calibri"/>
                        </a:rPr>
                        <a:t>: Having noticed that most training and capacity building initiatives in Earth observation were addressing optical remote sensing, a gap that was identified by the Working Group and had to be filled in building capacity in SAR technology as well.</a:t>
                      </a:r>
                    </a:p>
                    <a:p>
                      <a:pPr lvl="0" algn="just"/>
                      <a:endParaRPr lang="en-US" sz="2000" b="0" i="0" dirty="0" smtClean="0">
                        <a:solidFill>
                          <a:schemeClr val="tx1"/>
                        </a:solidFill>
                        <a:effectLst/>
                        <a:latin typeface="+mn-lt"/>
                        <a:ea typeface="+mn-ea"/>
                        <a:cs typeface="+mn-cs"/>
                        <a:sym typeface="Calibri"/>
                      </a:endParaRPr>
                    </a:p>
                    <a:p>
                      <a:pPr marL="0" marR="0" lvl="0" indent="0" algn="just" defTabSz="457200" eaLnBrk="1" fontAlgn="auto" latinLnBrk="0" hangingPunct="1">
                        <a:lnSpc>
                          <a:spcPct val="100000"/>
                        </a:lnSpc>
                        <a:spcBef>
                          <a:spcPts val="600"/>
                        </a:spcBef>
                        <a:spcAft>
                          <a:spcPts val="0"/>
                        </a:spcAft>
                        <a:buClrTx/>
                        <a:buSzTx/>
                        <a:buFontTx/>
                        <a:buNone/>
                        <a:tabLst/>
                        <a:defRPr/>
                      </a:pPr>
                      <a:r>
                        <a:rPr lang="en-US" sz="2000" b="0" i="0" dirty="0" smtClean="0">
                          <a:solidFill>
                            <a:schemeClr val="tx1"/>
                          </a:solidFill>
                          <a:effectLst/>
                          <a:latin typeface="+mn-lt"/>
                          <a:ea typeface="+mn-ea"/>
                          <a:cs typeface="+mn-cs"/>
                          <a:sym typeface="Calibri"/>
                        </a:rPr>
                        <a:t>What will be of benefit to the countries of Central Africa experiencing significant cloud cover is that SAR data is seen as more suitable in a range of specific applications, and not restricted by such frequent cloud cover.</a:t>
                      </a:r>
                      <a:endParaRPr lang="en-US" sz="2000" dirty="0" smtClean="0"/>
                    </a:p>
                    <a:p>
                      <a:pPr lvl="0" algn="just"/>
                      <a:endParaRPr lang="en-US" sz="4000" dirty="0" smtClean="0">
                        <a:solidFill>
                          <a:schemeClr val="tx1"/>
                        </a:solidFill>
                        <a:effectLst/>
                        <a:latin typeface="+mn-lt"/>
                        <a:ea typeface="+mn-ea"/>
                        <a:cs typeface="+mn-cs"/>
                        <a:sym typeface="Calibri"/>
                      </a:endParaRPr>
                    </a:p>
                  </a:txBody>
                  <a:tcPr>
                    <a:solidFill>
                      <a:schemeClr val="bg2"/>
                    </a:solidFill>
                  </a:tcPr>
                </a:tc>
              </a:tr>
            </a:tbl>
          </a:graphicData>
        </a:graphic>
      </p:graphicFrame>
    </p:spTree>
    <p:extLst>
      <p:ext uri="{BB962C8B-B14F-4D97-AF65-F5344CB8AC3E}">
        <p14:creationId xmlns:p14="http://schemas.microsoft.com/office/powerpoint/2010/main" val="415977458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4" name="Content Placeholder 3"/>
          <p:cNvSpPr>
            <a:spLocks noGrp="1"/>
          </p:cNvSpPr>
          <p:nvPr>
            <p:ph sz="quarter" idx="11"/>
          </p:nvPr>
        </p:nvSpPr>
        <p:spPr/>
        <p:txBody>
          <a:bodyPr/>
          <a:lstStyle/>
          <a:p>
            <a:r>
              <a:rPr lang="en-US" b="1" dirty="0" smtClean="0"/>
              <a:t>CB-17 SAR Training @ Gabon</a:t>
            </a:r>
            <a:endParaRPr lang="en-ZA" b="1" dirty="0"/>
          </a:p>
        </p:txBody>
      </p:sp>
      <p:graphicFrame>
        <p:nvGraphicFramePr>
          <p:cNvPr id="5" name="Table 4"/>
          <p:cNvGraphicFramePr>
            <a:graphicFrameLocks noGrp="1"/>
          </p:cNvGraphicFramePr>
          <p:nvPr>
            <p:extLst>
              <p:ext uri="{D42A27DB-BD31-4B8C-83A1-F6EECF244321}">
                <p14:modId xmlns:p14="http://schemas.microsoft.com/office/powerpoint/2010/main" val="2817421484"/>
              </p:ext>
            </p:extLst>
          </p:nvPr>
        </p:nvGraphicFramePr>
        <p:xfrm>
          <a:off x="0" y="1159566"/>
          <a:ext cx="9144000" cy="5506973"/>
        </p:xfrm>
        <a:graphic>
          <a:graphicData uri="http://schemas.openxmlformats.org/drawingml/2006/table">
            <a:tbl>
              <a:tblPr firstRow="1" bandRow="1">
                <a:tableStyleId>{5940675A-B579-460E-94D1-54222C63F5DA}</a:tableStyleId>
              </a:tblPr>
              <a:tblGrid>
                <a:gridCol w="2623930"/>
                <a:gridCol w="6520070"/>
              </a:tblGrid>
              <a:tr h="345187">
                <a:tc>
                  <a:txBody>
                    <a:bodyPr/>
                    <a:lstStyle/>
                    <a:p>
                      <a:pPr algn="l"/>
                      <a:r>
                        <a:rPr lang="en-US" sz="1800" b="1" dirty="0" smtClean="0"/>
                        <a:t>Activity</a:t>
                      </a:r>
                      <a:endParaRPr lang="en-ZA" sz="1800" b="1" dirty="0"/>
                    </a:p>
                  </a:txBody>
                  <a:tcPr>
                    <a:solidFill>
                      <a:schemeClr val="accent1">
                        <a:lumMod val="20000"/>
                        <a:lumOff val="80000"/>
                      </a:schemeClr>
                    </a:solidFill>
                  </a:tcPr>
                </a:tc>
                <a:tc>
                  <a:txBody>
                    <a:bodyPr/>
                    <a:lstStyle/>
                    <a:p>
                      <a:pPr algn="ctr"/>
                      <a:r>
                        <a:rPr lang="en-US" sz="1800" b="1" dirty="0" smtClean="0"/>
                        <a:t>Report</a:t>
                      </a:r>
                      <a:endParaRPr lang="en-ZA" sz="1800" b="1" dirty="0"/>
                    </a:p>
                  </a:txBody>
                  <a:tcPr>
                    <a:solidFill>
                      <a:schemeClr val="accent1">
                        <a:lumMod val="20000"/>
                        <a:lumOff val="80000"/>
                      </a:schemeClr>
                    </a:solidFill>
                  </a:tcPr>
                </a:tc>
              </a:tr>
              <a:tr h="5141213">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lang="en-ZA" sz="1400" b="1" dirty="0" smtClean="0"/>
                        <a:t>CB-17</a:t>
                      </a:r>
                      <a:r>
                        <a:rPr lang="en-ZA" sz="1400" b="1" baseline="0" dirty="0" smtClean="0"/>
                        <a:t>:</a:t>
                      </a:r>
                      <a:r>
                        <a:rPr lang="en-US" sz="1400" b="1" dirty="0" smtClean="0"/>
                        <a:t>SAR Training Workshops in Gabon</a:t>
                      </a:r>
                      <a:r>
                        <a:rPr lang="en-US" sz="1400" b="1" baseline="0" dirty="0" smtClean="0"/>
                        <a:t>  </a:t>
                      </a:r>
                    </a:p>
                    <a:p>
                      <a:pPr marL="0" marR="0" lvl="0" indent="0" algn="l" defTabSz="457200" eaLnBrk="1" fontAlgn="auto" latinLnBrk="0" hangingPunct="1">
                        <a:lnSpc>
                          <a:spcPct val="100000"/>
                        </a:lnSpc>
                        <a:spcBef>
                          <a:spcPts val="600"/>
                        </a:spcBef>
                        <a:spcAft>
                          <a:spcPts val="0"/>
                        </a:spcAft>
                        <a:buClrTx/>
                        <a:buSzTx/>
                        <a:buFontTx/>
                        <a:buNone/>
                        <a:tabLst/>
                        <a:defRPr/>
                      </a:pPr>
                      <a:r>
                        <a:rPr lang="en-US" sz="1400" b="1" dirty="0" smtClean="0">
                          <a:solidFill>
                            <a:schemeClr val="tx1"/>
                          </a:solidFill>
                          <a:effectLst/>
                          <a:latin typeface="+mn-lt"/>
                          <a:ea typeface="+mn-ea"/>
                          <a:cs typeface="+mn-cs"/>
                          <a:sym typeface="Calibri"/>
                        </a:rPr>
                        <a:t>20-24 Feb.</a:t>
                      </a:r>
                      <a:r>
                        <a:rPr lang="en-US" sz="1400" b="1" baseline="0" dirty="0" smtClean="0">
                          <a:solidFill>
                            <a:schemeClr val="tx1"/>
                          </a:solidFill>
                          <a:effectLst/>
                          <a:latin typeface="+mn-lt"/>
                          <a:ea typeface="+mn-ea"/>
                          <a:cs typeface="+mn-cs"/>
                          <a:sym typeface="Calibri"/>
                        </a:rPr>
                        <a:t> 2017</a:t>
                      </a:r>
                      <a:endParaRPr lang="en-US" sz="1600" dirty="0" smtClean="0">
                        <a:solidFill>
                          <a:schemeClr val="tx1"/>
                        </a:solidFill>
                        <a:effectLst/>
                        <a:latin typeface="+mn-lt"/>
                        <a:ea typeface="+mn-ea"/>
                        <a:cs typeface="+mn-cs"/>
                        <a:sym typeface="Calibri"/>
                      </a:endParaRPr>
                    </a:p>
                    <a:p>
                      <a:pPr marL="0" marR="0" lvl="0" indent="0" algn="l" defTabSz="457200" eaLnBrk="1" fontAlgn="auto" latinLnBrk="0" hangingPunct="1">
                        <a:lnSpc>
                          <a:spcPct val="100000"/>
                        </a:lnSpc>
                        <a:spcBef>
                          <a:spcPts val="600"/>
                        </a:spcBef>
                        <a:spcAft>
                          <a:spcPts val="0"/>
                        </a:spcAft>
                        <a:buClrTx/>
                        <a:buSzTx/>
                        <a:buFontTx/>
                        <a:buNone/>
                        <a:tabLst/>
                        <a:defRPr/>
                      </a:pPr>
                      <a:r>
                        <a:rPr lang="en-US" sz="1400" dirty="0" smtClean="0">
                          <a:solidFill>
                            <a:schemeClr val="tx1"/>
                          </a:solidFill>
                          <a:effectLst/>
                          <a:latin typeface="+mn-lt"/>
                          <a:ea typeface="+mn-ea"/>
                          <a:cs typeface="+mn-cs"/>
                          <a:sym typeface="Calibri"/>
                        </a:rPr>
                        <a:t>Location: </a:t>
                      </a:r>
                      <a:r>
                        <a:rPr lang="en-US" sz="1400" b="0" i="0" dirty="0" smtClean="0">
                          <a:solidFill>
                            <a:schemeClr val="tx1"/>
                          </a:solidFill>
                          <a:effectLst/>
                          <a:latin typeface="+mn-lt"/>
                          <a:ea typeface="+mn-ea"/>
                          <a:cs typeface="+mn-cs"/>
                          <a:sym typeface="Calibri"/>
                        </a:rPr>
                        <a:t> </a:t>
                      </a:r>
                      <a:r>
                        <a:rPr lang="en-GB" sz="1000" b="1" dirty="0" smtClean="0">
                          <a:solidFill>
                            <a:schemeClr val="tx1"/>
                          </a:solidFill>
                          <a:effectLst/>
                          <a:latin typeface="+mn-lt"/>
                          <a:ea typeface="+mn-ea"/>
                          <a:cs typeface="+mn-cs"/>
                          <a:sym typeface="Calibri"/>
                        </a:rPr>
                        <a:t>AGEOS Ground Station Facility, Libreville, Gabon</a:t>
                      </a:r>
                      <a:endParaRPr lang="en-US" sz="1400" b="1" i="0" dirty="0" smtClean="0">
                        <a:solidFill>
                          <a:schemeClr val="tx1"/>
                        </a:solidFill>
                        <a:effectLst/>
                        <a:latin typeface="+mn-lt"/>
                        <a:ea typeface="+mn-ea"/>
                        <a:cs typeface="+mn-cs"/>
                        <a:sym typeface="Calibri"/>
                      </a:endParaRPr>
                    </a:p>
                    <a:p>
                      <a:pPr marL="0" marR="0" lvl="0" indent="0" algn="l" defTabSz="457200" eaLnBrk="1" fontAlgn="auto" latinLnBrk="0" hangingPunct="1">
                        <a:lnSpc>
                          <a:spcPct val="100000"/>
                        </a:lnSpc>
                        <a:spcBef>
                          <a:spcPts val="600"/>
                        </a:spcBef>
                        <a:spcAft>
                          <a:spcPts val="0"/>
                        </a:spcAft>
                        <a:buClrTx/>
                        <a:buSzTx/>
                        <a:buFontTx/>
                        <a:buNone/>
                        <a:tabLst/>
                        <a:defRPr/>
                      </a:pPr>
                      <a:r>
                        <a:rPr lang="en-US" sz="1400" b="0" i="0" dirty="0" smtClean="0">
                          <a:solidFill>
                            <a:schemeClr val="tx1"/>
                          </a:solidFill>
                          <a:effectLst/>
                          <a:latin typeface="+mn-lt"/>
                          <a:ea typeface="+mn-ea"/>
                          <a:cs typeface="+mn-cs"/>
                          <a:sym typeface="Calibri"/>
                        </a:rPr>
                        <a:t>Libreville, Gabon </a:t>
                      </a:r>
                    </a:p>
                    <a:p>
                      <a:pPr marL="0" marR="0" lvl="0" indent="0" algn="l" defTabSz="457200" eaLnBrk="1" fontAlgn="auto" latinLnBrk="0" hangingPunct="1">
                        <a:lnSpc>
                          <a:spcPct val="100000"/>
                        </a:lnSpc>
                        <a:spcBef>
                          <a:spcPts val="600"/>
                        </a:spcBef>
                        <a:spcAft>
                          <a:spcPts val="0"/>
                        </a:spcAft>
                        <a:buClrTx/>
                        <a:buSzTx/>
                        <a:buFontTx/>
                        <a:buNone/>
                        <a:tabLst/>
                        <a:defRPr/>
                      </a:pPr>
                      <a:endParaRPr lang="en-US" sz="1400" b="0" i="0" dirty="0" smtClean="0">
                        <a:solidFill>
                          <a:schemeClr val="tx1"/>
                        </a:solidFill>
                        <a:effectLst/>
                        <a:latin typeface="+mn-lt"/>
                        <a:ea typeface="+mn-ea"/>
                        <a:cs typeface="+mn-cs"/>
                        <a:sym typeface="Calibri"/>
                      </a:endParaRPr>
                    </a:p>
                    <a:p>
                      <a:pPr marL="0" marR="0" lvl="0" indent="0" algn="l" defTabSz="457200" eaLnBrk="1" fontAlgn="auto" latinLnBrk="0" hangingPunct="1">
                        <a:lnSpc>
                          <a:spcPct val="100000"/>
                        </a:lnSpc>
                        <a:spcBef>
                          <a:spcPts val="600"/>
                        </a:spcBef>
                        <a:spcAft>
                          <a:spcPts val="0"/>
                        </a:spcAft>
                        <a:buClrTx/>
                        <a:buSzTx/>
                        <a:buFontTx/>
                        <a:buNone/>
                        <a:tabLst/>
                        <a:defRPr/>
                      </a:pPr>
                      <a:r>
                        <a:rPr lang="en-US" sz="1400" dirty="0" smtClean="0">
                          <a:solidFill>
                            <a:schemeClr val="tx1"/>
                          </a:solidFill>
                          <a:effectLst/>
                          <a:latin typeface="+mn-lt"/>
                          <a:ea typeface="+mn-ea"/>
                          <a:cs typeface="+mn-cs"/>
                          <a:sym typeface="Calibri"/>
                        </a:rPr>
                        <a:t>Hosted by:</a:t>
                      </a:r>
                    </a:p>
                    <a:p>
                      <a:pPr marL="0" marR="0" lvl="0" indent="0" algn="l" defTabSz="457200" eaLnBrk="1" fontAlgn="auto" latinLnBrk="0" hangingPunct="1">
                        <a:lnSpc>
                          <a:spcPct val="100000"/>
                        </a:lnSpc>
                        <a:spcBef>
                          <a:spcPts val="600"/>
                        </a:spcBef>
                        <a:spcAft>
                          <a:spcPts val="0"/>
                        </a:spcAft>
                        <a:buClrTx/>
                        <a:buSzTx/>
                        <a:buFontTx/>
                        <a:buNone/>
                        <a:tabLst/>
                        <a:defRPr/>
                      </a:pPr>
                      <a:r>
                        <a:rPr lang="en-US" sz="1400" b="0" i="0" dirty="0" smtClean="0">
                          <a:solidFill>
                            <a:schemeClr val="tx1"/>
                          </a:solidFill>
                          <a:effectLst/>
                          <a:latin typeface="+mn-lt"/>
                          <a:ea typeface="+mn-ea"/>
                          <a:cs typeface="+mn-cs"/>
                          <a:sym typeface="Calibri"/>
                        </a:rPr>
                        <a:t>Gabonese Space Agency (AGEOS), the United Nations Office for Outer Space Affairs (UNOOSA) and the European Space Agency (Copernicus programme)</a:t>
                      </a:r>
                    </a:p>
                    <a:p>
                      <a:pPr marL="0" marR="0" lvl="0" indent="0" algn="l" defTabSz="457200" eaLnBrk="1" fontAlgn="auto" latinLnBrk="0" hangingPunct="1">
                        <a:lnSpc>
                          <a:spcPct val="100000"/>
                        </a:lnSpc>
                        <a:spcBef>
                          <a:spcPts val="600"/>
                        </a:spcBef>
                        <a:spcAft>
                          <a:spcPts val="0"/>
                        </a:spcAft>
                        <a:buClrTx/>
                        <a:buSzTx/>
                        <a:buFontTx/>
                        <a:buNone/>
                        <a:tabLst/>
                        <a:defRPr/>
                      </a:pPr>
                      <a:endParaRPr lang="en-US" sz="1400" dirty="0" smtClean="0">
                        <a:solidFill>
                          <a:schemeClr val="tx1"/>
                        </a:solidFill>
                        <a:effectLst/>
                        <a:latin typeface="+mn-lt"/>
                        <a:ea typeface="+mn-ea"/>
                        <a:cs typeface="+mn-cs"/>
                        <a:sym typeface="Calibri"/>
                      </a:endParaRPr>
                    </a:p>
                    <a:p>
                      <a:pPr marL="0" marR="0" lvl="0" indent="0" algn="l" defTabSz="457200" eaLnBrk="1" fontAlgn="auto" latinLnBrk="0" hangingPunct="1">
                        <a:lnSpc>
                          <a:spcPct val="100000"/>
                        </a:lnSpc>
                        <a:spcBef>
                          <a:spcPts val="600"/>
                        </a:spcBef>
                        <a:spcAft>
                          <a:spcPts val="0"/>
                        </a:spcAft>
                        <a:buClrTx/>
                        <a:buSzTx/>
                        <a:buFontTx/>
                        <a:buNone/>
                        <a:tabLst/>
                        <a:defRPr/>
                      </a:pPr>
                      <a:r>
                        <a:rPr lang="en-US" sz="1400" dirty="0" smtClean="0">
                          <a:solidFill>
                            <a:schemeClr val="tx1"/>
                          </a:solidFill>
                          <a:effectLst/>
                          <a:latin typeface="+mn-lt"/>
                          <a:ea typeface="+mn-ea"/>
                          <a:cs typeface="+mn-cs"/>
                          <a:sym typeface="Calibri"/>
                        </a:rPr>
                        <a:t>Participants:</a:t>
                      </a:r>
                    </a:p>
                    <a:p>
                      <a:pPr marL="0" marR="0" lvl="0" indent="0" algn="l" defTabSz="457200" eaLnBrk="1" fontAlgn="auto" latinLnBrk="0" hangingPunct="1">
                        <a:lnSpc>
                          <a:spcPct val="100000"/>
                        </a:lnSpc>
                        <a:spcBef>
                          <a:spcPts val="600"/>
                        </a:spcBef>
                        <a:spcAft>
                          <a:spcPts val="0"/>
                        </a:spcAft>
                        <a:buClrTx/>
                        <a:buSzTx/>
                        <a:buFontTx/>
                        <a:buNone/>
                        <a:tabLst/>
                        <a:defRPr/>
                      </a:pPr>
                      <a:r>
                        <a:rPr lang="en-US" sz="1400" b="0" i="0" dirty="0" smtClean="0">
                          <a:solidFill>
                            <a:schemeClr val="tx1"/>
                          </a:solidFill>
                          <a:effectLst/>
                          <a:latin typeface="+mn-lt"/>
                          <a:ea typeface="+mn-ea"/>
                          <a:cs typeface="+mn-cs"/>
                          <a:sym typeface="Calibri"/>
                        </a:rPr>
                        <a:t>From Rwanda, Cote d'Ivoire, Senegal, Tunisia, Morocco, Kenya, Ghana, Nigeria and Gabon.</a:t>
                      </a:r>
                      <a:endParaRPr lang="en-US" sz="1400" b="1" dirty="0" smtClean="0">
                        <a:solidFill>
                          <a:srgbClr val="FF0000"/>
                        </a:solidFill>
                        <a:effectLst/>
                        <a:latin typeface="+mn-lt"/>
                        <a:ea typeface="+mn-ea"/>
                        <a:cs typeface="+mn-cs"/>
                        <a:sym typeface="Calibri"/>
                      </a:endParaRPr>
                    </a:p>
                  </a:txBody>
                  <a:tcPr>
                    <a:solidFill>
                      <a:schemeClr val="bg2"/>
                    </a:solidFill>
                  </a:tcPr>
                </a:tc>
                <a:tc>
                  <a:txBody>
                    <a:bodyPr/>
                    <a:lstStyle/>
                    <a:p>
                      <a:pPr lvl="0" algn="just"/>
                      <a:r>
                        <a:rPr lang="en-US" sz="2000" b="1" dirty="0" smtClean="0">
                          <a:solidFill>
                            <a:schemeClr val="tx1"/>
                          </a:solidFill>
                          <a:effectLst/>
                          <a:latin typeface="+mn-lt"/>
                          <a:ea typeface="+mn-ea"/>
                          <a:cs typeface="+mn-cs"/>
                          <a:sym typeface="Calibri"/>
                        </a:rPr>
                        <a:t>Objective:</a:t>
                      </a:r>
                    </a:p>
                    <a:p>
                      <a:pPr algn="just"/>
                      <a:r>
                        <a:rPr lang="en-US" sz="1600" b="0" i="0" dirty="0" smtClean="0">
                          <a:solidFill>
                            <a:schemeClr val="tx1"/>
                          </a:solidFill>
                          <a:effectLst/>
                          <a:latin typeface="+mn-lt"/>
                          <a:ea typeface="+mn-ea"/>
                          <a:cs typeface="+mn-cs"/>
                          <a:sym typeface="Calibri"/>
                        </a:rPr>
                        <a:t>Same as Pretoria Workshop. The course focused on a number of SAR applications such as; crop monitoring, crop classification, biomass estimation, flood mapping, surface deformation, oil spill detection. </a:t>
                      </a:r>
                      <a:endParaRPr lang="en-US" sz="1600" dirty="0" smtClean="0"/>
                    </a:p>
                  </a:txBody>
                  <a:tcPr>
                    <a:solidFill>
                      <a:schemeClr val="bg2"/>
                    </a:solidFill>
                  </a:tcPr>
                </a:tc>
              </a:tr>
            </a:tbl>
          </a:graphicData>
        </a:graphic>
      </p:graphicFrame>
      <p:pic>
        <p:nvPicPr>
          <p:cNvPr id="3" name="Picture 2"/>
          <p:cNvPicPr>
            <a:picLocks noChangeAspect="1"/>
          </p:cNvPicPr>
          <p:nvPr/>
        </p:nvPicPr>
        <p:blipFill>
          <a:blip r:embed="rId2"/>
          <a:stretch>
            <a:fillRect/>
          </a:stretch>
        </p:blipFill>
        <p:spPr>
          <a:xfrm>
            <a:off x="2743199" y="3093468"/>
            <a:ext cx="6283965" cy="2697731"/>
          </a:xfrm>
          <a:prstGeom prst="rect">
            <a:avLst/>
          </a:prstGeom>
        </p:spPr>
      </p:pic>
    </p:spTree>
    <p:extLst>
      <p:ext uri="{BB962C8B-B14F-4D97-AF65-F5344CB8AC3E}">
        <p14:creationId xmlns:p14="http://schemas.microsoft.com/office/powerpoint/2010/main" val="98058629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General Feedback on SAR Training workshops - Lessons</a:t>
            </a:r>
            <a:endParaRPr lang="en-US" dirty="0"/>
          </a:p>
        </p:txBody>
      </p:sp>
      <p:pic>
        <p:nvPicPr>
          <p:cNvPr id="5" name="Picture 4"/>
          <p:cNvPicPr>
            <a:picLocks noChangeAspect="1"/>
          </p:cNvPicPr>
          <p:nvPr/>
        </p:nvPicPr>
        <p:blipFill rotWithShape="1">
          <a:blip r:embed="rId2"/>
          <a:srcRect l="2344" t="11352" r="4687" b="-1"/>
          <a:stretch/>
        </p:blipFill>
        <p:spPr>
          <a:xfrm>
            <a:off x="0" y="1219199"/>
            <a:ext cx="9067800" cy="5671457"/>
          </a:xfrm>
          <a:prstGeom prst="rect">
            <a:avLst/>
          </a:prstGeom>
        </p:spPr>
      </p:pic>
    </p:spTree>
    <p:extLst>
      <p:ext uri="{BB962C8B-B14F-4D97-AF65-F5344CB8AC3E}">
        <p14:creationId xmlns:p14="http://schemas.microsoft.com/office/powerpoint/2010/main" val="184251155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Feedback</a:t>
            </a:r>
            <a:endParaRPr lang="en-US" dirty="0"/>
          </a:p>
        </p:txBody>
      </p:sp>
      <p:pic>
        <p:nvPicPr>
          <p:cNvPr id="4" name="Picture 3"/>
          <p:cNvPicPr/>
          <p:nvPr/>
        </p:nvPicPr>
        <p:blipFill rotWithShape="1">
          <a:blip r:embed="rId2"/>
          <a:srcRect l="38972" t="13068" r="18787" b="14307"/>
          <a:stretch/>
        </p:blipFill>
        <p:spPr bwMode="auto">
          <a:xfrm>
            <a:off x="-141514" y="1817914"/>
            <a:ext cx="4574540" cy="47244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4422140" y="1828800"/>
            <a:ext cx="4798060" cy="3693319"/>
          </a:xfrm>
          <a:prstGeom prst="rect">
            <a:avLst/>
          </a:prstGeom>
        </p:spPr>
        <p:txBody>
          <a:bodyPr wrap="square">
            <a:spAutoFit/>
          </a:bodyPr>
          <a:lstStyle/>
          <a:p>
            <a:pPr marL="342900" marR="0" indent="-342900">
              <a:spcBef>
                <a:spcPts val="0"/>
              </a:spcBef>
              <a:spcAft>
                <a:spcPts val="0"/>
              </a:spcAft>
              <a:buFont typeface="+mj-lt"/>
              <a:buAutoNum type="arabicPeriod"/>
            </a:pP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The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course is very interesting, but in my case English has been a limit, because some parts like explanations of tomography and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practical work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on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biomass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have escaped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me.</a:t>
            </a:r>
          </a:p>
          <a:p>
            <a:pPr marL="342900" marR="0" indent="-342900">
              <a:spcBef>
                <a:spcPts val="0"/>
              </a:spcBef>
              <a:spcAft>
                <a:spcPts val="0"/>
              </a:spcAft>
              <a:buFont typeface="+mj-lt"/>
              <a:buAutoNum type="arabicPeriod"/>
            </a:pPr>
            <a:endPar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Good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plan but not well organized in terms of taking care of the trainees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from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abroad/ no enough fees to cover the basic needs like visa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and super</a:t>
            </a:r>
          </a:p>
          <a:p>
            <a:pPr marL="342900" marR="0" indent="-342900">
              <a:spcBef>
                <a:spcPts val="0"/>
              </a:spcBef>
              <a:spcAft>
                <a:spcPts val="0"/>
              </a:spcAft>
              <a:buFont typeface="+mj-lt"/>
              <a:buAutoNum type="arabicPeriod"/>
            </a:pPr>
            <a:endPar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I </a:t>
            </a:r>
            <a:r>
              <a:rPr lang="en-GB"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learnt a lot on SAR processing but I would more </a:t>
            </a:r>
            <a:r>
              <a:rPr lang="en-GB"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practice</a:t>
            </a:r>
          </a:p>
        </p:txBody>
      </p:sp>
    </p:spTree>
    <p:extLst>
      <p:ext uri="{BB962C8B-B14F-4D97-AF65-F5344CB8AC3E}">
        <p14:creationId xmlns:p14="http://schemas.microsoft.com/office/powerpoint/2010/main" val="283184660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9885</TotalTime>
  <Words>2103</Words>
  <Application>Microsoft Office PowerPoint</Application>
  <PresentationFormat>On-screen Show (4:3)</PresentationFormat>
  <Paragraphs>404</Paragraphs>
  <Slides>24</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Arial</vt:lpstr>
      <vt:lpstr>Arial Bold</vt:lpstr>
      <vt:lpstr>Avenir Roman</vt:lpstr>
      <vt:lpstr>Calibri</vt:lpstr>
      <vt:lpstr>Courier New</vt:lpstr>
      <vt:lpstr>Droid Serif</vt:lpstr>
      <vt:lpstr>Helvetica</vt:lpstr>
      <vt:lpstr>Proxima Nova Regular</vt:lpstr>
      <vt:lpstr>Times</vt:lpstr>
      <vt:lpstr>Times New Roman</vt:lpstr>
      <vt:lpstr>Trebuchet MS</vt:lpstr>
      <vt:lpstr>Wingdings</vt:lpstr>
      <vt:lpstr>Default</vt:lpstr>
      <vt:lpstr>WGCapD – Achievements of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A Senthil Kumar</cp:lastModifiedBy>
  <cp:revision>57</cp:revision>
  <dcterms:modified xsi:type="dcterms:W3CDTF">2017-03-28T04:32:09Z</dcterms:modified>
</cp:coreProperties>
</file>