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 Dempewolf" initials="" lastIdx="4" clrIdx="0"/>
  <p:cmAuthor id="1" name="Alyssa Whitcraft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0"/>
  </p:normalViewPr>
  <p:slideViewPr>
    <p:cSldViewPr snapToGrid="0" snapToObjects="1">
      <p:cViewPr varScale="1">
        <p:scale>
          <a:sx n="150" d="100"/>
          <a:sy n="150" d="100"/>
        </p:scale>
        <p:origin x="1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3T15:44:06.531" idx="2">
    <p:pos x="6000" y="200"/>
    <p:text>Do you have an example for regional networks? Are they already existing or is the idea to establish entirely new ones?</p:text>
  </p:cm>
  <p:cm authorId="1" dt="2017-03-23T15:44:06.531" idx="2">
    <p:pos x="6000" y="300"/>
    <p:text>They show up on the next slide (building a narrative)</p:text>
  </p:cm>
  <p:cm authorId="0" dt="2017-03-23T15:44:53.136" idx="1">
    <p:pos x="6000" y="0"/>
    <p:text>Can we list the main topics for the capacity building development plans? I think the more specific the better, so that the WGCapD members can right away start thinking about where and how they could contribute.</p:text>
  </p:cm>
  <p:cm authorId="1" dt="2017-03-23T15:44:53.136" idx="1">
    <p:pos x="6000" y="100"/>
    <p:text>For the last bullet you mean? It's a bit complicated. I put it in a proposal to NASA that Nancy Searby is the Program Manager on... and so I don't want to detail my intellectual property, so to speak, while actively trying to get it funded. Happy to send over to you for your reference.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3T15:48:13.038" idx="3">
    <p:pos x="6000" y="0"/>
    <p:text>The connectivity between efforts heavily depends on the efforts of the GEOGLAM member organizations. Can we 1) Show one slide with all GEOGLAM member organziations? I think there is one with all the logos (many, I know) and 2) Highlight some of the main efforts we are referring to here? This would make it more applied and practical for discussion</p:text>
  </p:cm>
  <p:cm authorId="1" dt="2017-03-23T15:48:13.038" idx="3">
    <p:pos x="6000" y="100"/>
    <p:text>I added the CoP slide. all of the other efforts are proposed - not underway really at all (except trying to secure funding). So it is tricky to highlight "Main efforts" - we can discuss. The fact is none of this will be done, in all likelihood, if I don't get funded on the proposal I've just put in. No one has even tried to do this before in GEOGLAM, so I doubt that someone will take over my ideas/efforts if I am unable to secure the funding to pay for them.</p:text>
  </p:cm>
  <p:cm authorId="0" dt="2017-03-23T15:48:43.216" idx="4">
    <p:pos x="6000" y="200"/>
    <p:text>Also need a bit more background on AmeriGEOSS, START, DEVELOP, ESA LEARN EO</p:text>
  </p:cm>
  <p:cm authorId="1" dt="2017-03-23T15:48:43.216" idx="4">
    <p:pos x="6000" y="300"/>
    <p:text>Again, for you or for the audience? The audience is familiar. I will tell you more about it on the call.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457200" marR="0" lvl="1" indent="2286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914400" marR="0" lvl="2" indent="4572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371600" marR="0" lvl="3" indent="6858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1828800" marR="0" lvl="4" indent="9144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286000" marR="0" lvl="5" indent="11430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2743200" marR="0" lvl="6" indent="13716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200400" marR="0" lvl="7" indent="16002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3657600" marR="0" lvl="8" indent="1828800" algn="l" rtl="0">
              <a:lnSpc>
                <a:spcPct val="125000"/>
              </a:lnSpc>
              <a:spcBef>
                <a:spcPts val="0"/>
              </a:spcBef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4999" cy="2565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3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500"/>
              </a:spcBef>
              <a:buClr>
                <a:srgbClr val="00256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68927" marR="0" lvl="1" indent="-184727" algn="l" rtl="0">
              <a:spcBef>
                <a:spcPts val="500"/>
              </a:spcBef>
              <a:buClr>
                <a:srgbClr val="002569"/>
              </a:buClr>
              <a:buSzPct val="100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8719" marR="0" lvl="2" indent="-147319" algn="l" rtl="0">
              <a:spcBef>
                <a:spcPts val="500"/>
              </a:spcBef>
              <a:buClr>
                <a:srgbClr val="002569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76400" marR="0" lvl="3" indent="-177800" algn="l" rtl="0">
              <a:spcBef>
                <a:spcPts val="500"/>
              </a:spcBef>
              <a:buClr>
                <a:srgbClr val="002569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215900" algn="l" rtl="0">
              <a:spcBef>
                <a:spcPts val="500"/>
              </a:spcBef>
              <a:buClr>
                <a:srgbClr val="00256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2286000" algn="l" rtl="0">
              <a:spcBef>
                <a:spcPts val="500"/>
              </a:spcBef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2743200" algn="l" rtl="0">
              <a:spcBef>
                <a:spcPts val="500"/>
              </a:spcBef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3200400" algn="l" rtl="0">
              <a:spcBef>
                <a:spcPts val="500"/>
              </a:spcBef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3657600" algn="l" rtl="0">
              <a:spcBef>
                <a:spcPts val="500"/>
              </a:spcBef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768927" marR="0" lvl="1" indent="-159327" algn="l" rtl="0">
              <a:spcBef>
                <a:spcPts val="500"/>
              </a:spcBef>
              <a:buClr>
                <a:srgbClr val="002569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8719" marR="0" lvl="2" indent="-121919" algn="l" rtl="0">
              <a:spcBef>
                <a:spcPts val="500"/>
              </a:spcBef>
              <a:buClr>
                <a:srgbClr val="002569"/>
              </a:buClr>
              <a:buSzPct val="1000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76400" marR="0" lvl="3" indent="-152400" algn="l" rtl="0">
              <a:spcBef>
                <a:spcPts val="500"/>
              </a:spcBef>
              <a:buClr>
                <a:srgbClr val="002569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190500" algn="l" rtl="0">
              <a:spcBef>
                <a:spcPts val="500"/>
              </a:spcBef>
              <a:buClr>
                <a:srgbClr val="002569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2286000" algn="l" rtl="0">
              <a:spcBef>
                <a:spcPts val="500"/>
              </a:spcBef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2743200" algn="l" rtl="0">
              <a:spcBef>
                <a:spcPts val="500"/>
              </a:spcBef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3200400" algn="l" rtl="0">
              <a:spcBef>
                <a:spcPts val="500"/>
              </a:spcBef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3657600" algn="l" rtl="0">
              <a:spcBef>
                <a:spcPts val="500"/>
              </a:spcBef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4999" cy="2565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 u="none" strike="noStrike" cap="none">
              <a:solidFill>
                <a:srgbClr val="002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kwhitcraft@geoglam.org" TargetMode="External"/><Relationship Id="rId4" Type="http://schemas.openxmlformats.org/officeDocument/2006/relationships/hyperlink" Target="mailto:dempewol@umd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33400" y="1600200"/>
            <a:ext cx="4734600" cy="99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GEOGLAM</a:t>
            </a:r>
          </a:p>
        </p:txBody>
      </p:sp>
      <p:sp>
        <p:nvSpPr>
          <p:cNvPr id="17" name="Shape 17"/>
          <p:cNvSpPr/>
          <p:nvPr/>
        </p:nvSpPr>
        <p:spPr>
          <a:xfrm>
            <a:off x="457200" y="2362200"/>
            <a:ext cx="4810800" cy="396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Alyssa Whitcraft and </a:t>
            </a:r>
            <a:r>
              <a:rPr lang="en-US" sz="18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Jan Dempewolf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 behalf of GEOGLAM Secretariat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i="1">
                <a:solidFill>
                  <a:srgbClr val="FFFFFF"/>
                </a:solidFill>
              </a:rPr>
              <a:t>    </a:t>
            </a:r>
            <a:r>
              <a:rPr lang="en-US" sz="1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(slides prepared by Alyssa Whitcraft)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60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 Item # 22</a:t>
            </a:r>
          </a:p>
          <a:p>
            <a:pPr marR="0"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600" b="1">
              <a:solidFill>
                <a:srgbClr val="FFFFFF"/>
              </a:solidFill>
            </a:endParaRPr>
          </a:p>
          <a:p>
            <a:pPr marR="0" lvl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CEOS 6</a:t>
            </a:r>
            <a:r>
              <a:rPr lang="en-US" sz="18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Working Group for Capacity Building and Data Democracy (WGCapD)-6 Annual Meeting</a:t>
            </a:r>
          </a:p>
          <a:p>
            <a:pPr marR="0" lvl="0" algn="ctr" rtl="0">
              <a:lnSpc>
                <a:spcPct val="150000"/>
              </a:lnSpc>
              <a:spcBef>
                <a:spcPts val="0"/>
              </a:spcBef>
              <a:buNone/>
            </a:pPr>
            <a:endParaRPr sz="6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DLR Oberpfaffenhofen, Germany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27th-29th March, 2017</a:t>
            </a:r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300" y="161941"/>
            <a:ext cx="2508000" cy="9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688300" y="1154950"/>
            <a:ext cx="2898600" cy="21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Committee on Earth Observation Satellites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1533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GEOGLAM’S GOAL: </a:t>
            </a: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25000"/>
              <a:buFont typeface="Arial"/>
              <a:buNone/>
            </a:pPr>
            <a:endParaRPr sz="2000" b="1" i="0" u="none" strike="noStrike" cap="non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25000"/>
              <a:buFont typeface="Arial"/>
              <a:buNone/>
            </a:pPr>
            <a:r>
              <a:rPr lang="en-US" sz="2000" b="0" i="1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Strengthened operational monitoring systems which use EO to generate information that empowers </a:t>
            </a:r>
            <a:r>
              <a:rPr lang="en-US" sz="2000" b="1" i="1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science-based decision making</a:t>
            </a:r>
            <a:r>
              <a:rPr lang="en-US" sz="2000" b="0" i="1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, action taking, and policy in realms of food security and sustainable agriculture, in the context of climate change.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25000"/>
              <a:buFont typeface="Arial"/>
              <a:buNone/>
            </a:pPr>
            <a:endParaRPr sz="2000" b="0" i="1" u="none" strike="noStrike" cap="non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Critical to this is developing </a:t>
            </a:r>
            <a:r>
              <a:rPr lang="en-US" sz="2000" b="0" i="1" u="sng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r>
              <a:rPr lang="en-US" sz="2000" b="0" i="1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capacity for using EO data – but it has to be </a:t>
            </a:r>
            <a:r>
              <a:rPr lang="en-US" sz="20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driven by the end-user needs</a:t>
            </a: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500"/>
              </a:spcBef>
              <a:buNone/>
            </a:pP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Some Context 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2057400" y="169332"/>
            <a:ext cx="54863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Some Context, 2/3</a:t>
            </a:r>
          </a:p>
          <a:p>
            <a:pPr marL="0" marR="0" lvl="0" indent="0" algn="l" rtl="0">
              <a:spcBef>
                <a:spcPts val="5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New Workflow Diagram for GEOGLAM</a:t>
            </a: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l="5282" r="7042"/>
          <a:stretch/>
        </p:blipFill>
        <p:spPr>
          <a:xfrm>
            <a:off x="0" y="1447800"/>
            <a:ext cx="6324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 rot="-9442330">
            <a:off x="4183113" y="3706807"/>
            <a:ext cx="1993153" cy="10988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rgbClr val="FF9A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00" y="1219200"/>
            <a:ext cx="2895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 flow from </a:t>
            </a: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through </a:t>
            </a: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decisions 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1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decisions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at the bottom drive all </a:t>
            </a: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needs!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Capacity development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is now</a:t>
            </a: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positioned as CRITICAL step to operational monitoring [our goal]</a:t>
            </a:r>
          </a:p>
          <a:p>
            <a:pPr marL="457200" marR="0" lvl="1" indent="0" algn="l" rtl="0">
              <a:spcBef>
                <a:spcPts val="500"/>
              </a:spcBef>
              <a:buClr>
                <a:srgbClr val="002569"/>
              </a:buClr>
              <a:buSzPct val="25000"/>
              <a:buFont typeface="Courier New"/>
              <a:buNone/>
            </a:pPr>
            <a:r>
              <a:rPr lang="en-US" sz="1800" b="0" i="0" u="sng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4" name="Shape 34"/>
          <p:cNvSpPr/>
          <p:nvPr/>
        </p:nvSpPr>
        <p:spPr>
          <a:xfrm>
            <a:off x="8735327" y="1371600"/>
            <a:ext cx="342899" cy="10667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735327" y="2756073"/>
            <a:ext cx="342899" cy="121919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595959"/>
          </a:solidFill>
          <a:ln w="25400" cap="flat" cmpd="sng">
            <a:solidFill>
              <a:srgbClr val="595959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153399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GEOGLAM’S GOAL: </a:t>
            </a: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ct val="25000"/>
              <a:buFont typeface="Arial"/>
              <a:buNone/>
            </a:pPr>
            <a:r>
              <a:rPr lang="en-US" sz="1600" b="0" i="1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Strengthened operational monitoring systems which use EO to generate information that empower science-based decision making, action taking, and policy.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25000"/>
              <a:buFont typeface="Arial"/>
              <a:buNone/>
            </a:pPr>
            <a:endParaRPr sz="1600" b="0" i="1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Historically, GEOGLAM’s capacity development activities were an assemblage of existing efforts – no real coordination.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We never quite reached the point of having a comprehensive plan or vision for GEOGLAM Coordination of CapDev…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…Based on end-user needs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…For connecting the dots between countries, activities, needs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…For ensuring carryover of results from one project to the next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…For connecting with other WGs, leveraging resources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…For facilitating/emphasizing South-South knowledge transfer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Starting in 2015, we recognized that </a:t>
            </a: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regional networks 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would be our key to accomplishing this.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Further, we are seeking funding now to develop </a:t>
            </a: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comprehensive capacity development plans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for GEOGLAM. </a:t>
            </a:r>
          </a:p>
          <a:p>
            <a:pPr marL="342900" marR="0" lvl="0" indent="-342900" algn="l" rtl="0">
              <a:spcBef>
                <a:spcPts val="500"/>
              </a:spcBef>
              <a:buClr>
                <a:srgbClr val="002569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Some Context 3/3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68429" y="1257300"/>
            <a:ext cx="39623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GEOGLAM-wide: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Re-endorsement of GEOGLAM by G20 – Signaling greater support, strengthened political mandate</a:t>
            </a:r>
          </a:p>
          <a:p>
            <a:pPr marL="1188719" marR="0" lvl="2" indent="-274319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EO for timely, reliable information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buClr>
                <a:srgbClr val="002569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2016 Accomplishments</a:t>
            </a: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1371600"/>
            <a:ext cx="4886755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468429" y="3810000"/>
            <a:ext cx="8534399" cy="30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Regional Network Highlights:</a:t>
            </a:r>
          </a:p>
          <a:p>
            <a:pPr marL="768926" marR="0" lvl="1" indent="-2990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4-day GEOGLAM Training at </a:t>
            </a:r>
            <a:r>
              <a:rPr lang="en-US" sz="16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AmeriGEOSS</a:t>
            </a: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Week, Colombia, June 2016</a:t>
            </a:r>
          </a:p>
          <a:p>
            <a:pPr marL="1188718" marR="0" lvl="2" indent="-261618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Noto Sans Symbols"/>
              <a:buChar char="▪"/>
            </a:pPr>
            <a:r>
              <a:rPr lang="en-US" sz="1600">
                <a:solidFill>
                  <a:srgbClr val="002569"/>
                </a:solidFill>
              </a:rPr>
              <a:t>Coordination between </a:t>
            </a:r>
            <a:r>
              <a:rPr lang="en-US" sz="1600" b="1">
                <a:solidFill>
                  <a:srgbClr val="002569"/>
                </a:solidFill>
              </a:rPr>
              <a:t>GEOGLAM Latinoamerica</a:t>
            </a:r>
            <a:r>
              <a:rPr lang="en-US" sz="1600">
                <a:solidFill>
                  <a:srgbClr val="002569"/>
                </a:solidFill>
              </a:rPr>
              <a:t> and AmeriGEOSS</a:t>
            </a:r>
          </a:p>
          <a:p>
            <a:pPr marL="768927" marR="0" lvl="1" indent="-2990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Launch of </a:t>
            </a:r>
            <a:r>
              <a:rPr lang="en-US" sz="16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AfriGAM</a:t>
            </a: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– joint contribution to AfriGEOSS and GEOGLAM</a:t>
            </a:r>
          </a:p>
          <a:p>
            <a:pPr marL="1188719" marR="0" lvl="2" indent="-261619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Full day workshop on needs, priorities, and objectives in Uganda, October 2016</a:t>
            </a:r>
          </a:p>
          <a:p>
            <a:pPr marL="768927" marR="0" lvl="1" indent="-2990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6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Asia-RiCE</a:t>
            </a: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SARI/LCLUC Workshop, Vietnam October 2016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JRC, FAO, UMD, USAID/FEWS NET, and other partners continue to have strong bilateral/multilateral relationships and accomplishments</a:t>
            </a:r>
          </a:p>
          <a:p>
            <a:pPr marL="342900" marR="0" lvl="0" indent="-342900" algn="l" rtl="0">
              <a:spcBef>
                <a:spcPts val="500"/>
              </a:spcBef>
              <a:buClr>
                <a:srgbClr val="002569"/>
              </a:buClr>
              <a:buFont typeface="Arial"/>
              <a:buNone/>
            </a:pPr>
            <a:endParaRPr sz="2000" b="0" i="0" u="none" strike="noStrike" cap="non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763000" cy="533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Activitie</a:t>
            </a:r>
            <a:r>
              <a:rPr lang="en-US" sz="1600" b="1"/>
              <a:t>s </a:t>
            </a:r>
            <a:r>
              <a:rPr lang="en-US" sz="1600" b="1" i="1"/>
              <a:t>[planned pending support]</a:t>
            </a:r>
            <a:r>
              <a:rPr lang="en-US" sz="16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Above all: secure funding for these activities; leverage existing funding for activities across GEOGLAM for better coordination around capacity development 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Build AmeriGEOSS alongside GEOGLAM Latinoamérica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Develop bilateral and multilateral collaborations in regional networks in the context of GEO, GEOSS, &amp; GEOGLAM</a:t>
            </a:r>
          </a:p>
          <a:p>
            <a:pPr marL="1188719" marR="0" lvl="2" indent="-274319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e.g. R&amp;D sites, training workshops (where desired), methods sharing, cal-val &amp; intercomparison activities 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Coordinate with other international &amp; national capacity development activities and groups (e.g. CEOS WG CapD; START; NASA SERVIR &amp; DEVELOP; ESA LEARN EO)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Develop a comprehensive capacity development plan to guide connectivity between efforts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Events: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May 28-31, 2017: GEOGLAM Latinoamérica session at Brazilian Remote Sensing Symposium (inc. 1-day training, Argentine/Brazilian instruction)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AmeriGEOSS Week (August 2017): provisional plans for agricultural monitoring training</a:t>
            </a:r>
          </a:p>
          <a:p>
            <a:pPr marL="342900" marR="0" lvl="0" indent="-342900" algn="l" rtl="0">
              <a:spcBef>
                <a:spcPts val="500"/>
              </a:spcBef>
              <a:buClr>
                <a:srgbClr val="002569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2017 Accomplishments &amp; Plans</a:t>
            </a:r>
          </a:p>
          <a:p>
            <a:pPr marL="0" marR="0" lvl="0" indent="0" algn="l" rtl="0">
              <a:spcBef>
                <a:spcPts val="5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GEOGLAM Community of Practice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712" y="1253074"/>
            <a:ext cx="7350374" cy="55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3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GEOGLAM has less use for training events and webinars – these are great for outreach and community building and great for developing </a:t>
            </a:r>
            <a:r>
              <a:rPr lang="en-US" sz="2000" b="0" i="1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interest and capacity…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…but without </a:t>
            </a:r>
            <a:r>
              <a:rPr lang="en-US" sz="2000" b="0" i="1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institutional </a:t>
            </a: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support, how can the </a:t>
            </a:r>
            <a:r>
              <a:rPr lang="en-US" sz="20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outcomes be sustained</a:t>
            </a: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? How can </a:t>
            </a:r>
            <a:r>
              <a:rPr lang="en-US" sz="2000" b="1" i="1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operational systems </a:t>
            </a:r>
            <a:r>
              <a:rPr lang="en-US" sz="20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be built</a:t>
            </a: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Institutional support comes through those stakeholders </a:t>
            </a:r>
            <a:r>
              <a:rPr lang="en-US" sz="1800" b="0" i="1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owning and driving 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the process based on their information needs… </a:t>
            </a:r>
          </a:p>
          <a:p>
            <a:pPr marL="1188719" marR="0" lvl="2" indent="-274319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Noto Sans Symbols"/>
              <a:buChar char="▪"/>
            </a:pPr>
            <a:r>
              <a:rPr lang="en-US" sz="1800" b="1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Needs assessments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are critical! 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Perhaps the big plan for 2017-2018 should be on identifying a few case studies and piloting a user-driven WGCapD-GEO[GLAM] collaboration on capacity development</a:t>
            </a: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We (esp. Whitcraft, GEOGLAM Sec/NASA/UMD) would be very interested in working in a concerted way on this with WGCapD</a:t>
            </a:r>
          </a:p>
          <a:p>
            <a:pPr marL="768927" marR="0" lvl="1" indent="-311727" algn="l" rtl="0">
              <a:spcBef>
                <a:spcPts val="500"/>
              </a:spcBef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Initial discussions with </a:t>
            </a:r>
            <a:r>
              <a:rPr lang="en-US" sz="1800"/>
              <a:t>Nancy </a:t>
            </a:r>
            <a:r>
              <a:rPr lang="en-US"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Searby (NASA) and others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The 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3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</a:p>
          <a:p>
            <a:pPr marL="768926" marR="0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/>
              <a:t>Alyssa Whitcraft –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akwhitcraft@geoglam.org</a:t>
            </a:r>
            <a:r>
              <a:rPr lang="en-US"/>
              <a:t> </a:t>
            </a:r>
          </a:p>
          <a:p>
            <a:pPr marL="768926" marR="0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ct val="100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Jan Dempewolf –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dempewol@umd.edu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Macintosh PowerPoint</Application>
  <PresentationFormat>On-screen Show (4:3)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Proxima Nova</vt:lpstr>
      <vt:lpstr>Courier New</vt:lpstr>
      <vt:lpstr>Noto Sans Symbols</vt:lpstr>
      <vt:lpstr>Droid Serif</vt:lpstr>
      <vt:lpstr>Arial</vt:lpstr>
      <vt:lpstr>Avenir</vt:lpstr>
      <vt:lpstr>Calibri</vt:lpstr>
      <vt:lpstr>Default</vt:lpstr>
      <vt:lpstr>GEOGLAM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GEOGLAM</dc:title>
  <cp:lastModifiedBy>Jan Dempewolf</cp:lastModifiedBy>
  <cp:revision>1</cp:revision>
  <dcterms:modified xsi:type="dcterms:W3CDTF">2017-03-26T09:28:08Z</dcterms:modified>
</cp:coreProperties>
</file>