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6" r:id="rId5"/>
    <p:sldId id="263" r:id="rId6"/>
    <p:sldId id="259" r:id="rId7"/>
    <p:sldId id="265" r:id="rId8"/>
    <p:sldId id="264" r:id="rId9"/>
    <p:sldId id="268" r:id="rId10"/>
    <p:sldId id="267" r:id="rId11"/>
    <p:sldId id="270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4"/>
  </p:normalViewPr>
  <p:slideViewPr>
    <p:cSldViewPr>
      <p:cViewPr>
        <p:scale>
          <a:sx n="114" d="100"/>
          <a:sy n="114" d="100"/>
        </p:scale>
        <p:origin x="-9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/>
          <a:lstStyle/>
          <a:p>
            <a:fld id="{EDF33987-6305-4E2A-BF18-EF013ECE927B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0554" y="6602324"/>
            <a:ext cx="857474" cy="246221"/>
          </a:xfrm>
        </p:spPr>
        <p:txBody>
          <a:bodyPr/>
          <a:lstStyle>
            <a:lvl1pPr>
              <a:defRPr/>
            </a:lvl1pPr>
          </a:lstStyle>
          <a:p>
            <a:fld id="{254BE64C-109C-4A63-9349-38A756159B4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4" y="6410327"/>
            <a:ext cx="1114715" cy="3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31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nwilson@usgs.gov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im.e.holloway@nas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gfoiseasiacapacitybuilding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sites.google.com/site/talleresgeof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21.jpeg"/><Relationship Id="rId4" Type="http://schemas.openxmlformats.org/officeDocument/2006/relationships/hyperlink" Target="https://sites.google.com/site/gfoiafricacapacitybuilding/home/first-gfoi-forest-monitoring-worksho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FFFFFF"/>
                </a:solidFill>
              </a:rPr>
              <a:t>Capacity Building GFOI SilvaCarbon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Organization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: USGS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SilvaCarbon Looking Forward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idx="4294967295"/>
          </p:nvPr>
        </p:nvSpPr>
        <p:spPr>
          <a:xfrm>
            <a:off x="-457200" y="1447800"/>
            <a:ext cx="8610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1700" dirty="0" smtClean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en-US" sz="1700" dirty="0" smtClean="0">
                <a:latin typeface="Century Gothic" panose="020B0502020202020204" pitchFamily="34" charset="0"/>
              </a:rPr>
              <a:t>         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FY17-19 strategy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priorities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bilateral engagement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collaboration with other capacity building programs in support of land cover monitoring</a:t>
            </a:r>
          </a:p>
          <a:p>
            <a:pPr marL="960120" lvl="4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Key technical support areas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Nationally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Determined Contributions 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NDCs)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baselines for REDD+ reference levels and NDCs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beyond forests/REDD+ to the landscape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subnational activities with national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Focusing on transparency </a:t>
            </a:r>
          </a:p>
          <a:p>
            <a:pPr marL="502920" indent="-457200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295400"/>
            <a:ext cx="2946694" cy="1304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703" y="5791200"/>
            <a:ext cx="2369191" cy="8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6663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27" y="3535935"/>
            <a:ext cx="8229600" cy="2057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/>
              <a:t>More information available at</a:t>
            </a:r>
          </a:p>
          <a:p>
            <a:pPr marL="0" indent="0" algn="ctr">
              <a:buNone/>
            </a:pPr>
            <a:r>
              <a:rPr lang="en-US" sz="2600" b="1" dirty="0" smtClean="0"/>
              <a:t>www.SilvaCarbon.org</a:t>
            </a:r>
            <a:endParaRPr lang="en-US" sz="2600" b="1" dirty="0"/>
          </a:p>
        </p:txBody>
      </p:sp>
      <p:pic>
        <p:nvPicPr>
          <p:cNvPr id="4" name="Picture 2" descr="C:\Documents and Settings\christamanderson\Desktop\tropical_header_1_botto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67" r="16319"/>
          <a:stretch/>
        </p:blipFill>
        <p:spPr bwMode="auto">
          <a:xfrm>
            <a:off x="0" y="4307461"/>
            <a:ext cx="9144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71600" y="10668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458" y="990602"/>
            <a:ext cx="529114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latin typeface="Calibri" pitchFamily="34" charset="0"/>
            </a:endParaRPr>
          </a:p>
          <a:p>
            <a:pPr algn="ctr">
              <a:defRPr/>
            </a:pPr>
            <a:endParaRPr lang="en-US" sz="2400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en-US" sz="2400" dirty="0" smtClean="0">
                <a:latin typeface="Calibri" pitchFamily="34" charset="0"/>
              </a:rPr>
              <a:t>Sylvia Wilson – USGS</a:t>
            </a:r>
          </a:p>
          <a:p>
            <a:pPr algn="ctr">
              <a:defRPr/>
            </a:pPr>
            <a:r>
              <a:rPr lang="en-US" sz="2400" dirty="0" smtClean="0">
                <a:latin typeface="Calibri" pitchFamily="34" charset="0"/>
                <a:hlinkClick r:id="rId3"/>
              </a:rPr>
              <a:t>snwilson@usgs.gov</a:t>
            </a:r>
            <a:endParaRPr lang="en-US" sz="2400" dirty="0" smtClean="0">
              <a:latin typeface="Calibri" pitchFamily="34" charset="0"/>
            </a:endParaRPr>
          </a:p>
          <a:p>
            <a:pPr algn="ctr"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02499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Presenter Guidance</a:t>
            </a:r>
          </a:p>
          <a:p>
            <a:r>
              <a:rPr lang="en-US" sz="1800" dirty="0" smtClean="0"/>
              <a:t>For the Agency, WG, GEO presentations (Agency numbers 6 – 22):</a:t>
            </a:r>
            <a:endParaRPr lang="en-US" sz="1800" dirty="0"/>
          </a:p>
          <a:p>
            <a:pPr lvl="1"/>
            <a:r>
              <a:rPr lang="en-US" sz="1800" dirty="0" smtClean="0"/>
              <a:t>Summarize 2016 accomplishments</a:t>
            </a:r>
          </a:p>
          <a:p>
            <a:pPr lvl="2"/>
            <a:r>
              <a:rPr lang="en-US" sz="1800" dirty="0" smtClean="0"/>
              <a:t>In capacity building for your agency</a:t>
            </a:r>
          </a:p>
          <a:p>
            <a:pPr lvl="2"/>
            <a:r>
              <a:rPr lang="en-US" sz="1800" dirty="0" smtClean="0"/>
              <a:t>In capacity building as a contribution to </a:t>
            </a:r>
            <a:r>
              <a:rPr lang="en-US" sz="1800" dirty="0" err="1" smtClean="0"/>
              <a:t>WGCapD</a:t>
            </a:r>
            <a:endParaRPr lang="en-US" sz="1800" dirty="0"/>
          </a:p>
          <a:p>
            <a:pPr lvl="1"/>
            <a:r>
              <a:rPr lang="en-US" sz="1800" dirty="0"/>
              <a:t>Summarize </a:t>
            </a:r>
            <a:r>
              <a:rPr lang="en-US" sz="1800" dirty="0" smtClean="0"/>
              <a:t>2017 accomplishments &amp; plans</a:t>
            </a:r>
            <a:endParaRPr lang="en-US" sz="1800" dirty="0"/>
          </a:p>
          <a:p>
            <a:pPr lvl="2"/>
            <a:r>
              <a:rPr lang="en-US" sz="1800" dirty="0"/>
              <a:t>In capacity building for your agency</a:t>
            </a:r>
          </a:p>
          <a:p>
            <a:pPr lvl="2"/>
            <a:r>
              <a:rPr lang="en-US" sz="1800" dirty="0"/>
              <a:t>In capacity building as a contribution to </a:t>
            </a:r>
            <a:r>
              <a:rPr lang="en-US" sz="1800" dirty="0" err="1" smtClean="0"/>
              <a:t>WGCapD</a:t>
            </a:r>
            <a:endParaRPr lang="en-US" sz="1800" dirty="0" smtClean="0"/>
          </a:p>
          <a:p>
            <a:pPr lvl="2"/>
            <a:r>
              <a:rPr lang="en-US" sz="1800" dirty="0" smtClean="0"/>
              <a:t>Please fill out schedule template also</a:t>
            </a:r>
          </a:p>
          <a:p>
            <a:pPr lvl="1"/>
            <a:r>
              <a:rPr lang="en-US" sz="1800" dirty="0"/>
              <a:t>Summarize </a:t>
            </a:r>
            <a:r>
              <a:rPr lang="en-US" sz="1800" dirty="0" smtClean="0"/>
              <a:t>2018-2019 plans (tentative schedules by quarter)</a:t>
            </a:r>
            <a:endParaRPr lang="en-US" sz="1800" dirty="0"/>
          </a:p>
          <a:p>
            <a:pPr lvl="2"/>
            <a:r>
              <a:rPr lang="en-US" sz="1800" dirty="0"/>
              <a:t>In capacity building for your agency</a:t>
            </a:r>
          </a:p>
          <a:p>
            <a:pPr lvl="2"/>
            <a:r>
              <a:rPr lang="en-US" sz="1800" dirty="0"/>
              <a:t>In capacity building as a contribution to </a:t>
            </a:r>
            <a:r>
              <a:rPr lang="en-US" sz="1800" dirty="0" err="1" smtClean="0"/>
              <a:t>WGCapD</a:t>
            </a:r>
            <a:endParaRPr lang="en-US" sz="1800" dirty="0" smtClean="0"/>
          </a:p>
          <a:p>
            <a:pPr lvl="2"/>
            <a:r>
              <a:rPr lang="en-US" sz="1800" dirty="0"/>
              <a:t>Please fill out schedule template </a:t>
            </a:r>
            <a:r>
              <a:rPr lang="en-US" sz="1800" dirty="0" smtClean="0"/>
              <a:t>also</a:t>
            </a:r>
            <a:endParaRPr lang="en-US" sz="1800" dirty="0"/>
          </a:p>
          <a:p>
            <a:r>
              <a:rPr lang="en-US" sz="1800" dirty="0"/>
              <a:t>Presentation materials should be sent to </a:t>
            </a:r>
            <a:r>
              <a:rPr lang="en-US" sz="1800" dirty="0" smtClean="0">
                <a:hlinkClick r:id="rId2"/>
              </a:rPr>
              <a:t>kim.e.holloway@nasa.gov</a:t>
            </a:r>
            <a:r>
              <a:rPr lang="en-US" sz="1800" dirty="0" smtClean="0"/>
              <a:t> no </a:t>
            </a:r>
            <a:r>
              <a:rPr lang="en-US" sz="1800" dirty="0"/>
              <a:t>later than </a:t>
            </a:r>
            <a:r>
              <a:rPr lang="en-US" sz="1800" dirty="0" smtClean="0"/>
              <a:t>Monday 20th March for </a:t>
            </a:r>
            <a:r>
              <a:rPr lang="en-US" sz="1800" dirty="0"/>
              <a:t>inclusion on the meeting website.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9851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dirty="0" smtClean="0"/>
              <a:t>Global Forest Observation Initiative (GFOI)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95300" y="1600200"/>
            <a:ext cx="8115300" cy="451363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organisations supporting the implementation</a:t>
            </a:r>
          </a:p>
          <a:p>
            <a:pPr marL="0" indent="0" defTabSz="91440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of REDD+ (UNREDD, FAO, World Bank …)</a:t>
            </a:r>
          </a:p>
          <a:p>
            <a:pPr marL="0" indent="0" defTabSz="91440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GFOI</a:t>
            </a:r>
            <a:r>
              <a:rPr lang="en-GB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 unique features are </a:t>
            </a:r>
          </a:p>
          <a:p>
            <a:pPr lvl="1" defTabSz="914400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its links to space agencies and their commitment to acquire data needed for annual forest monitoring</a:t>
            </a:r>
          </a:p>
          <a:p>
            <a:pPr lvl="1" defTabSz="914400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by many experts in Earth Observation, organisations involved in REDD+ and developing countries</a:t>
            </a:r>
          </a:p>
          <a:p>
            <a:pPr marL="457200" lvl="1" indent="0" defTabSz="914400">
              <a:spcBef>
                <a:spcPct val="0"/>
              </a:spcBef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GFOI has:</a:t>
            </a:r>
          </a:p>
          <a:p>
            <a:pPr lvl="1" defTabSz="914400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support and involvement of 13 space agencies</a:t>
            </a:r>
          </a:p>
          <a:p>
            <a:pPr lvl="1" defTabSz="914400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involvement of key REDD+ and GHG institutions: UNFCCC, FAO, WB, IPCC</a:t>
            </a:r>
          </a:p>
          <a:p>
            <a:pPr lvl="1" defTabSz="914400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endorsement by 90 countries (GEO) and 67 international organisations</a:t>
            </a:r>
          </a:p>
          <a:p>
            <a:pPr lvl="1" defTabSz="914400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involvement of developing country participants throughout FAO and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Silvacarbon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95400"/>
            <a:ext cx="1676400" cy="9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4237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dirty="0" smtClean="0"/>
              <a:t>USG SILVACARBON PARTNERS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762000" y="1828800"/>
            <a:ext cx="7205772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U.S. Agency for International Development</a:t>
            </a: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U.S. State Department</a:t>
            </a: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U.S. Geological Survey</a:t>
            </a: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U.S. Forest Service</a:t>
            </a: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U.S. Environmental Protection Agency</a:t>
            </a: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Smithsonian Institution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well as U.S. universities, NGOs, donors and industry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5340798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68095"/>
            <a:ext cx="1241425" cy="4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306485"/>
            <a:ext cx="710333" cy="60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000px-USGS_logo_green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449732"/>
            <a:ext cx="1153169" cy="4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322807"/>
            <a:ext cx="584729" cy="5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7412" y="5254256"/>
            <a:ext cx="689785" cy="6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christamanderson\My Documents\SilvaCarbon Global\Logos\Forest Servi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66159"/>
            <a:ext cx="598402" cy="6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3377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SILVACARBON OBJECTIVES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4419600" cy="1905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Forest Inventories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remote sensing</a:t>
            </a: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of remotely sensed and ground data </a:t>
            </a: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GHG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inventory and reporting (ALU tool)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Advancing research</a:t>
            </a:r>
          </a:p>
        </p:txBody>
      </p:sp>
      <p:pic>
        <p:nvPicPr>
          <p:cNvPr id="5" name="Picture 2" descr="http://lowemissionsasia.org/sites/default/files/Mangrove_Training_Trang_field%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318" y="1524000"/>
            <a:ext cx="33155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1" y="5791200"/>
            <a:ext cx="4113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 smtClean="0"/>
              <a:t>Goddard </a:t>
            </a:r>
            <a:r>
              <a:rPr lang="en-US" sz="1100" dirty="0"/>
              <a:t>Space Flight Center Scientific Visualization </a:t>
            </a:r>
            <a:r>
              <a:rPr lang="en-US" sz="1100" dirty="0" smtClean="0"/>
              <a:t>Studio/NASA. </a:t>
            </a:r>
            <a:r>
              <a:rPr lang="en-US" sz="1100" dirty="0" err="1" smtClean="0">
                <a:solidFill>
                  <a:prstClr val="black"/>
                </a:solidFill>
              </a:rPr>
              <a:t>ondoña</a:t>
            </a:r>
            <a:r>
              <a:rPr lang="en-US" sz="1100" dirty="0" smtClean="0">
                <a:solidFill>
                  <a:prstClr val="black"/>
                </a:solidFill>
              </a:rPr>
              <a:t>, Brazil – Human deforestation impact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733800"/>
            <a:ext cx="4113728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221" y="5715000"/>
            <a:ext cx="2064683" cy="7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9619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4384" y="1543245"/>
            <a:ext cx="7239000" cy="5053175"/>
            <a:chOff x="4418012" y="2133600"/>
            <a:chExt cx="7560794" cy="3999580"/>
          </a:xfrm>
        </p:grpSpPr>
        <p:pic>
          <p:nvPicPr>
            <p:cNvPr id="39" name="Imagen 1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012" y="2133600"/>
              <a:ext cx="6938930" cy="32036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" name="Group 39"/>
            <p:cNvGrpSpPr/>
            <p:nvPr/>
          </p:nvGrpSpPr>
          <p:grpSpPr>
            <a:xfrm>
              <a:off x="5968753" y="3617408"/>
              <a:ext cx="4028658" cy="835296"/>
              <a:chOff x="0" y="0"/>
              <a:chExt cx="2671039" cy="55380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Elipse 38"/>
              <p:cNvSpPr>
                <a:spLocks noChangeArrowheads="1"/>
              </p:cNvSpPr>
              <p:nvPr/>
            </p:nvSpPr>
            <p:spPr bwMode="auto">
              <a:xfrm>
                <a:off x="207169" y="147638"/>
                <a:ext cx="65951" cy="65814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5" name="Elipse 40"/>
              <p:cNvSpPr>
                <a:spLocks noChangeArrowheads="1"/>
              </p:cNvSpPr>
              <p:nvPr/>
            </p:nvSpPr>
            <p:spPr bwMode="auto">
              <a:xfrm>
                <a:off x="111919" y="142875"/>
                <a:ext cx="65951" cy="65814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6" name="Elipse 30"/>
              <p:cNvSpPr>
                <a:spLocks noChangeArrowheads="1"/>
              </p:cNvSpPr>
              <p:nvPr/>
            </p:nvSpPr>
            <p:spPr bwMode="auto">
              <a:xfrm>
                <a:off x="261938" y="338138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7" name="Elipse 31"/>
              <p:cNvSpPr>
                <a:spLocks noChangeArrowheads="1"/>
              </p:cNvSpPr>
              <p:nvPr/>
            </p:nvSpPr>
            <p:spPr bwMode="auto">
              <a:xfrm>
                <a:off x="273844" y="419100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8" name="Elipse 32"/>
              <p:cNvSpPr>
                <a:spLocks noChangeArrowheads="1"/>
              </p:cNvSpPr>
              <p:nvPr/>
            </p:nvSpPr>
            <p:spPr bwMode="auto">
              <a:xfrm>
                <a:off x="326231" y="488156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9" name="Elipse 33"/>
              <p:cNvSpPr>
                <a:spLocks noChangeArrowheads="1"/>
              </p:cNvSpPr>
              <p:nvPr/>
            </p:nvSpPr>
            <p:spPr bwMode="auto">
              <a:xfrm>
                <a:off x="1302544" y="252413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0" name="Elipse 34"/>
              <p:cNvSpPr>
                <a:spLocks noChangeArrowheads="1"/>
              </p:cNvSpPr>
              <p:nvPr/>
            </p:nvSpPr>
            <p:spPr bwMode="auto">
              <a:xfrm>
                <a:off x="1302544" y="316706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1" name="Elipse 35"/>
              <p:cNvSpPr>
                <a:spLocks noChangeArrowheads="1"/>
              </p:cNvSpPr>
              <p:nvPr/>
            </p:nvSpPr>
            <p:spPr bwMode="auto">
              <a:xfrm>
                <a:off x="1423988" y="383381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2" name="Elipse 41"/>
              <p:cNvSpPr>
                <a:spLocks noChangeArrowheads="1"/>
              </p:cNvSpPr>
              <p:nvPr/>
            </p:nvSpPr>
            <p:spPr bwMode="auto">
              <a:xfrm>
                <a:off x="61913" y="14287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3" name="Elipse 36"/>
              <p:cNvSpPr>
                <a:spLocks noChangeArrowheads="1"/>
              </p:cNvSpPr>
              <p:nvPr/>
            </p:nvSpPr>
            <p:spPr bwMode="auto">
              <a:xfrm>
                <a:off x="226219" y="21907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4" name="Elipse 39"/>
              <p:cNvSpPr>
                <a:spLocks noChangeArrowheads="1"/>
              </p:cNvSpPr>
              <p:nvPr/>
            </p:nvSpPr>
            <p:spPr bwMode="auto">
              <a:xfrm>
                <a:off x="161925" y="121444"/>
                <a:ext cx="65379" cy="65301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5" name="Elipse 42"/>
              <p:cNvSpPr>
                <a:spLocks noChangeArrowheads="1"/>
              </p:cNvSpPr>
              <p:nvPr/>
            </p:nvSpPr>
            <p:spPr bwMode="auto">
              <a:xfrm>
                <a:off x="126206" y="204788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6" name="Elipse 45"/>
              <p:cNvSpPr>
                <a:spLocks noChangeArrowheads="1"/>
              </p:cNvSpPr>
              <p:nvPr/>
            </p:nvSpPr>
            <p:spPr bwMode="auto">
              <a:xfrm>
                <a:off x="2581275" y="342900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7" name="Elipse 46"/>
              <p:cNvSpPr>
                <a:spLocks noChangeArrowheads="1"/>
              </p:cNvSpPr>
              <p:nvPr/>
            </p:nvSpPr>
            <p:spPr bwMode="auto">
              <a:xfrm>
                <a:off x="2605088" y="14287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8" name="Elipse 47"/>
              <p:cNvSpPr>
                <a:spLocks noChangeArrowheads="1"/>
              </p:cNvSpPr>
              <p:nvPr/>
            </p:nvSpPr>
            <p:spPr bwMode="auto">
              <a:xfrm>
                <a:off x="2247900" y="35719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9" name="Elipse 48"/>
              <p:cNvSpPr>
                <a:spLocks noChangeArrowheads="1"/>
              </p:cNvSpPr>
              <p:nvPr/>
            </p:nvSpPr>
            <p:spPr bwMode="auto">
              <a:xfrm>
                <a:off x="2145506" y="0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0" name="Elipse 49"/>
              <p:cNvSpPr>
                <a:spLocks noChangeArrowheads="1"/>
              </p:cNvSpPr>
              <p:nvPr/>
            </p:nvSpPr>
            <p:spPr bwMode="auto">
              <a:xfrm>
                <a:off x="2459831" y="173831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1" name="Elipse 50"/>
              <p:cNvSpPr>
                <a:spLocks noChangeArrowheads="1"/>
              </p:cNvSpPr>
              <p:nvPr/>
            </p:nvSpPr>
            <p:spPr bwMode="auto">
              <a:xfrm>
                <a:off x="2376488" y="211931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2" name="Elipse 51"/>
              <p:cNvSpPr>
                <a:spLocks noChangeArrowheads="1"/>
              </p:cNvSpPr>
              <p:nvPr/>
            </p:nvSpPr>
            <p:spPr bwMode="auto">
              <a:xfrm>
                <a:off x="2366963" y="130969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3" name="Elipse 52"/>
              <p:cNvSpPr>
                <a:spLocks noChangeArrowheads="1"/>
              </p:cNvSpPr>
              <p:nvPr/>
            </p:nvSpPr>
            <p:spPr bwMode="auto">
              <a:xfrm>
                <a:off x="2419350" y="4762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4" name="Elipse 37"/>
              <p:cNvSpPr>
                <a:spLocks noChangeArrowheads="1"/>
              </p:cNvSpPr>
              <p:nvPr/>
            </p:nvSpPr>
            <p:spPr bwMode="auto">
              <a:xfrm>
                <a:off x="157163" y="190500"/>
                <a:ext cx="65951" cy="65814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5" name="Elipse 33"/>
              <p:cNvSpPr>
                <a:spLocks noChangeArrowheads="1"/>
              </p:cNvSpPr>
              <p:nvPr/>
            </p:nvSpPr>
            <p:spPr bwMode="auto">
              <a:xfrm>
                <a:off x="1359694" y="330994"/>
                <a:ext cx="65379" cy="65301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6" name="Elipse 39"/>
              <p:cNvSpPr>
                <a:spLocks noChangeArrowheads="1"/>
              </p:cNvSpPr>
              <p:nvPr/>
            </p:nvSpPr>
            <p:spPr bwMode="auto">
              <a:xfrm>
                <a:off x="0" y="54769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7" name="Elipse 39"/>
              <p:cNvSpPr>
                <a:spLocks noChangeArrowheads="1"/>
              </p:cNvSpPr>
              <p:nvPr/>
            </p:nvSpPr>
            <p:spPr bwMode="auto">
              <a:xfrm>
                <a:off x="538163" y="423863"/>
                <a:ext cx="64711" cy="64695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68" name="Elipse 48"/>
              <p:cNvSpPr>
                <a:spLocks noChangeArrowheads="1"/>
              </p:cNvSpPr>
              <p:nvPr/>
            </p:nvSpPr>
            <p:spPr bwMode="auto">
              <a:xfrm>
                <a:off x="1490663" y="469106"/>
                <a:ext cx="65405" cy="65405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</p:grpSp>
        <p:sp>
          <p:nvSpPr>
            <p:cNvPr id="41" name="Text Box 320"/>
            <p:cNvSpPr txBox="1"/>
            <p:nvPr/>
          </p:nvSpPr>
          <p:spPr>
            <a:xfrm>
              <a:off x="4652172" y="2990056"/>
              <a:ext cx="1362446" cy="314312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b="1" u="sng" dirty="0">
                  <a:solidFill>
                    <a:schemeClr val="tx1"/>
                  </a:solidFill>
                </a:rPr>
                <a:t>Americas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Belize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Brazil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Colombia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Costa Rica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Ecuador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El Salvador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Guatemala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Honduras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Mexico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Nicaragua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Panama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Peru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2800" spc="-20" dirty="0">
                  <a:solidFill>
                    <a:srgbClr val="404040"/>
                  </a:solidFill>
                  <a:effectLst/>
                  <a:latin typeface="Source Sans Pro"/>
                  <a:ea typeface="MS Mincho" panose="02020609040205080304" pitchFamily="49" charset="-128"/>
                  <a:cs typeface="DIN-Regular"/>
                </a:rPr>
                <a:t> </a:t>
              </a:r>
              <a:endParaRPr lang="en-US" sz="1400" spc="-20" dirty="0">
                <a:solidFill>
                  <a:srgbClr val="000000"/>
                </a:solidFill>
                <a:effectLst/>
                <a:latin typeface="Source Sans Pro"/>
                <a:ea typeface="MS Mincho" panose="02020609040205080304" pitchFamily="49" charset="-128"/>
                <a:cs typeface="DIN-Regular"/>
              </a:endParaRPr>
            </a:p>
          </p:txBody>
        </p:sp>
        <p:sp>
          <p:nvSpPr>
            <p:cNvPr id="42" name="Text Box 317"/>
            <p:cNvSpPr txBox="1"/>
            <p:nvPr/>
          </p:nvSpPr>
          <p:spPr>
            <a:xfrm>
              <a:off x="7116130" y="4036081"/>
              <a:ext cx="1417437" cy="20780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b="1" u="sng" dirty="0">
                  <a:solidFill>
                    <a:schemeClr val="tx1"/>
                  </a:solidFill>
                </a:rPr>
                <a:t>Africa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Cameroon 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DR of Congo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Gabon 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R of Congo 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Zambia </a:t>
              </a:r>
            </a:p>
            <a:p>
              <a:pPr marL="0" marR="0"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700" spc="-20" dirty="0">
                  <a:solidFill>
                    <a:srgbClr val="404040"/>
                  </a:solidFill>
                  <a:effectLst/>
                  <a:latin typeface="Source Sans Pro"/>
                  <a:ea typeface="MS Mincho" panose="02020609040205080304" pitchFamily="49" charset="-128"/>
                  <a:cs typeface="DIN-Regular"/>
                </a:rPr>
                <a:t> </a:t>
              </a:r>
              <a:endParaRPr lang="en-US" sz="800" spc="-20" dirty="0">
                <a:solidFill>
                  <a:srgbClr val="000000"/>
                </a:solidFill>
                <a:effectLst/>
                <a:latin typeface="Source Sans Pro"/>
                <a:ea typeface="MS Mincho" panose="02020609040205080304" pitchFamily="49" charset="-128"/>
                <a:cs typeface="DIN-Regular"/>
              </a:endParaRPr>
            </a:p>
          </p:txBody>
        </p:sp>
        <p:sp>
          <p:nvSpPr>
            <p:cNvPr id="43" name="Text Box 318"/>
            <p:cNvSpPr txBox="1"/>
            <p:nvPr/>
          </p:nvSpPr>
          <p:spPr>
            <a:xfrm>
              <a:off x="10711883" y="2933596"/>
              <a:ext cx="1266923" cy="23229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b="1" u="sng" dirty="0">
                  <a:solidFill>
                    <a:schemeClr val="tx1"/>
                  </a:solidFill>
                </a:rPr>
                <a:t>Asia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Bangladesh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Cambodia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Indonesia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Lao PDR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Nepal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Philippines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Thailand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Vietnam 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18" y="6019800"/>
            <a:ext cx="1871688" cy="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SILVACARBON REMOTE SENSING AREA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2247" y="5867400"/>
            <a:ext cx="2064683" cy="74443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507869" y="1295400"/>
            <a:ext cx="8102732" cy="2667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1600" b="1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developed tools, but support the development and testing of tools. </a:t>
            </a:r>
          </a:p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GFOI capacity building efforts supporting forest cover mapping for reporting to REDD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countries establish partnerships and implementing remote sensing methodologies</a:t>
            </a:r>
          </a:p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research around EO for forest monitoring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603" y="4028497"/>
            <a:ext cx="2217911" cy="1663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134" y="4028497"/>
            <a:ext cx="2938069" cy="1657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028497"/>
            <a:ext cx="2217910" cy="16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2765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SILVACARBON ACTIVITIES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503" y="3650636"/>
            <a:ext cx="60186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Objectives</a:t>
            </a:r>
            <a:endParaRPr lang="en-AU" sz="1600" b="1" dirty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Showcase </a:t>
            </a: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operational methodologies for different aspects of forest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Provide and space </a:t>
            </a: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for discuss new cutting edge research 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Provide an space for testing and demonstration of field methods using new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4308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5181600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endParaRPr lang="en-AU" sz="1600" b="1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r>
              <a:rPr lang="en-AU" sz="1600" b="1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Regional GFOI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15 in Latin-America</a:t>
            </a:r>
            <a:endParaRPr lang="en-AU" sz="14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AU" sz="14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AU" sz="1400" dirty="0" smtClean="0">
                <a:latin typeface="Century Gothic" panose="020B0502020202020204" pitchFamily="34" charset="0"/>
                <a:hlinkClick r:id="rId2"/>
              </a:rPr>
              <a:t>sites.google.com/site/talleresgeofct</a:t>
            </a:r>
            <a:r>
              <a:rPr lang="en-AU" sz="14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/</a:t>
            </a:r>
            <a:endParaRPr lang="en-AU" sz="1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6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 in SE Asia</a:t>
            </a:r>
          </a:p>
          <a:p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  <a:hlinkClick r:id="rId3"/>
              </a:rPr>
              <a:t>https</a:t>
            </a: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  <a:hlinkClick r:id="rId3"/>
              </a:rPr>
              <a:t>://sites.google.com/site/gfoiseasiacapacitybuilding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  <a:hlinkClick r:id="rId3"/>
              </a:rPr>
              <a:t>/</a:t>
            </a:r>
            <a:endParaRPr lang="en-AU" sz="1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2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 in Central Africa</a:t>
            </a:r>
          </a:p>
          <a:p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  <a:hlinkClick r:id="rId4"/>
              </a:rPr>
              <a:t>sites.google.com/site/gfoiafricacapacitybuilding/home/first-gfoi-forest-monitoring-workshop</a:t>
            </a:r>
            <a:endParaRPr lang="en-AU" sz="1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1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2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2400" dirty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2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2400" dirty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2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2400" dirty="0">
              <a:solidFill>
                <a:srgbClr val="1430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4" descr="https://lh6.googleusercontent.com/-8g6WhBWJfrE/UvjJlyGmWTI/AAAAAAAAHxs/DJ4PDMicQrU/s1152/DSC_6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676400"/>
            <a:ext cx="3177837" cy="21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072" y="5611430"/>
            <a:ext cx="2012928" cy="72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668216"/>
            <a:ext cx="1676400" cy="9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1977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SilvaCarbon Key Accomplishments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75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USG Inter-agency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coordination in the REDD+ MRV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Leveraging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 to building NFMS that are operational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Strengthening national science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advisory role to nations and US policy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5596298"/>
            <a:ext cx="2057400" cy="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3905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637</Words>
  <Application>Microsoft Office PowerPoint</Application>
  <PresentationFormat>Apresentação na tela (4:3)</PresentationFormat>
  <Paragraphs>169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Default</vt:lpstr>
      <vt:lpstr>Capacity Building GFOI SilvaCarbon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Hilcea</cp:lastModifiedBy>
  <cp:revision>16</cp:revision>
  <dcterms:modified xsi:type="dcterms:W3CDTF">2017-03-27T12:25:31Z</dcterms:modified>
</cp:coreProperties>
</file>