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  <p:sldMasterId id="2147483707" r:id="rId3"/>
    <p:sldMasterId id="2147483719" r:id="rId4"/>
  </p:sldMasterIdLst>
  <p:notesMasterIdLst>
    <p:notesMasterId r:id="rId14"/>
  </p:notesMasterIdLst>
  <p:sldIdLst>
    <p:sldId id="256" r:id="rId5"/>
    <p:sldId id="515" r:id="rId6"/>
    <p:sldId id="514" r:id="rId7"/>
    <p:sldId id="504" r:id="rId8"/>
    <p:sldId id="455" r:id="rId9"/>
    <p:sldId id="456" r:id="rId10"/>
    <p:sldId id="458" r:id="rId11"/>
    <p:sldId id="517" r:id="rId12"/>
    <p:sldId id="516" r:id="rId13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6666FF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38"/>
    <p:restoredTop sz="86392" autoAdjust="0"/>
  </p:normalViewPr>
  <p:slideViewPr>
    <p:cSldViewPr>
      <p:cViewPr varScale="1">
        <p:scale>
          <a:sx n="105" d="100"/>
          <a:sy n="105" d="100"/>
        </p:scale>
        <p:origin x="74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3827" y="8684926"/>
            <a:ext cx="2972590" cy="457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/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46BBE0-5903-8148-8103-7D7D6F9BA880}" type="slidenum"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2</a:t>
            </a:fld>
            <a:endParaRPr lang="en-US" sz="10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591" cy="457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211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497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3827" y="8684926"/>
            <a:ext cx="2972590" cy="457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/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46BBE0-5903-8148-8103-7D7D6F9BA880}" type="slidenum"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4</a:t>
            </a:fld>
            <a:endParaRPr lang="en-US" sz="10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591" cy="457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024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3827" y="8684926"/>
            <a:ext cx="2972590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/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46BBE0-5903-8148-8103-7D7D6F9BA880}" type="slidenum"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5</a:t>
            </a:fld>
            <a:endParaRPr lang="en-US" sz="10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591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439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3827" y="8684926"/>
            <a:ext cx="2972590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/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46BBE0-5903-8148-8103-7D7D6F9BA880}" type="slidenum"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6</a:t>
            </a:fld>
            <a:endParaRPr lang="en-US" sz="10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591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325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3827" y="8684926"/>
            <a:ext cx="2972590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/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46BBE0-5903-8148-8103-7D7D6F9BA880}" type="slidenum"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7</a:t>
            </a:fld>
            <a:endParaRPr lang="en-US" sz="10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591" cy="45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198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580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883827" y="8684926"/>
            <a:ext cx="2972590" cy="457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43" tIns="45222" rIns="90443" bIns="45222"/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046BBE0-5903-8148-8103-7D7D6F9BA880}" type="slidenum"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pPr eaLnBrk="1" hangingPunct="1"/>
              <a:t>9</a:t>
            </a:fld>
            <a:endParaRPr lang="en-US" sz="1000" dirty="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81924" name="Header Placeholder 4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72591" cy="4575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43" tIns="45222" rIns="90443" bIns="45222" numCol="1" anchor="t" anchorCtr="0" compatLnSpc="1">
            <a:prstTxWarp prst="textNoShape">
              <a:avLst/>
            </a:prstTxWarp>
          </a:bodyPr>
          <a:lstStyle>
            <a:lvl1pPr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35" indent="-285744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2977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168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359" indent="-228596" defTabSz="977881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550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741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893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122" indent="-228596" defTabSz="97788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480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>
                <a:solidFill>
                  <a:srgbClr val="FFFFFF"/>
                </a:solidFill>
              </a:rPr>
              <a:t>Datacube Training Workshop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31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>
                <a:solidFill>
                  <a:srgbClr val="FFFFFF"/>
                </a:solidFill>
              </a:rPr>
              <a:t>Datacube Training Workshop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568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>
                <a:solidFill>
                  <a:srgbClr val="FFFFFF"/>
                </a:solidFill>
              </a:rPr>
              <a:t>Datacube Project – April 15</a:t>
            </a:r>
            <a:r>
              <a:rPr lang="en-AU" baseline="30000" dirty="0" smtClean="0">
                <a:solidFill>
                  <a:srgbClr val="FFFFFF"/>
                </a:solidFill>
              </a:rPr>
              <a:t>th</a:t>
            </a:r>
            <a:r>
              <a:rPr lang="en-AU" dirty="0" smtClean="0">
                <a:solidFill>
                  <a:srgbClr val="FFFFFF"/>
                </a:solidFill>
              </a:rPr>
              <a:t>, 2013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20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>
                <a:solidFill>
                  <a:srgbClr val="FFFFFF"/>
                </a:solidFill>
              </a:rPr>
              <a:t>Datacube Project – April 15</a:t>
            </a:r>
            <a:r>
              <a:rPr lang="en-AU" baseline="30000" dirty="0" smtClean="0">
                <a:solidFill>
                  <a:srgbClr val="FFFFFF"/>
                </a:solidFill>
              </a:rPr>
              <a:t>th</a:t>
            </a:r>
            <a:r>
              <a:rPr lang="en-AU" dirty="0" smtClean="0">
                <a:solidFill>
                  <a:srgbClr val="FFFFFF"/>
                </a:solidFill>
              </a:rPr>
              <a:t>, 2013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517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5925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5925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>
                <a:solidFill>
                  <a:srgbClr val="FFFFFF"/>
                </a:solidFill>
              </a:rPr>
              <a:t>Datacube Project – April 15</a:t>
            </a:r>
            <a:r>
              <a:rPr lang="en-AU" baseline="30000" dirty="0" smtClean="0">
                <a:solidFill>
                  <a:srgbClr val="FFFFFF"/>
                </a:solidFill>
              </a:rPr>
              <a:t>th</a:t>
            </a:r>
            <a:r>
              <a:rPr lang="en-AU" dirty="0" smtClean="0">
                <a:solidFill>
                  <a:srgbClr val="FFFFFF"/>
                </a:solidFill>
              </a:rPr>
              <a:t>, 2013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02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09" y="89224"/>
            <a:ext cx="6004205" cy="698785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759106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 algn="l" rtl="0">
              <a:defRPr/>
            </a:pPr>
            <a:r>
              <a:rPr lang="en-US" b="1" dirty="0" smtClean="0">
                <a:latin typeface="Avenir Roman"/>
                <a:ea typeface="Avenir Roman"/>
                <a:cs typeface="Avenir Roman"/>
              </a:rPr>
              <a:t>SDCG-8</a:t>
            </a:r>
          </a:p>
          <a:p>
            <a:pPr algn="l" rtl="0">
              <a:defRPr/>
            </a:pPr>
            <a:r>
              <a:rPr lang="en-US" b="1" dirty="0" smtClean="0">
                <a:latin typeface="Avenir Roman"/>
                <a:ea typeface="Avenir Roman"/>
                <a:cs typeface="Avenir Roman"/>
              </a:rPr>
              <a:t>DLR, Bonn, Germany</a:t>
            </a:r>
            <a:endParaRPr lang="en-US" sz="1000" b="1" dirty="0" smtClean="0">
              <a:latin typeface="Avenir Roman"/>
              <a:ea typeface="Avenir Roman"/>
              <a:cs typeface="Avenir Roman"/>
            </a:endParaRPr>
          </a:p>
          <a:p>
            <a:pPr algn="l" rtl="0">
              <a:defRPr/>
            </a:pPr>
            <a:r>
              <a:rPr lang="en-US" sz="1000" b="1" dirty="0" smtClean="0">
                <a:latin typeface="Avenir Roman"/>
                <a:ea typeface="Avenir Roman"/>
                <a:cs typeface="Avenir Roman"/>
              </a:rPr>
              <a:t>September 23</a:t>
            </a:r>
            <a:r>
              <a:rPr lang="en-US" sz="1000" b="1" baseline="30000" dirty="0" smtClean="0">
                <a:latin typeface="Avenir Roman"/>
                <a:ea typeface="Avenir Roman"/>
                <a:cs typeface="Avenir Roman"/>
              </a:rPr>
              <a:t>rd</a:t>
            </a:r>
            <a:r>
              <a:rPr lang="en-US" sz="1000" b="1" dirty="0" smtClean="0">
                <a:latin typeface="Avenir Roman"/>
                <a:ea typeface="Avenir Roman"/>
                <a:cs typeface="Avenir Roman"/>
              </a:rPr>
              <a:t>-25</a:t>
            </a:r>
            <a:r>
              <a:rPr lang="en-US" sz="1000" b="1" baseline="30000" dirty="0" smtClean="0">
                <a:latin typeface="Avenir Roman"/>
                <a:ea typeface="Avenir Roman"/>
                <a:cs typeface="Avenir Roman"/>
              </a:rPr>
              <a:t>th</a:t>
            </a:r>
            <a:r>
              <a:rPr lang="en-US" sz="1000" b="1" dirty="0" smtClean="0">
                <a:latin typeface="Avenir Roman"/>
                <a:ea typeface="Avenir Roman"/>
                <a:cs typeface="Avenir Roman"/>
              </a:rPr>
              <a:t> 2015</a:t>
            </a:r>
            <a:endParaRPr lang="en-US" sz="1000" dirty="0" smtClean="0">
              <a:latin typeface="Avenir Roman"/>
              <a:ea typeface="Avenir Roman"/>
              <a:cs typeface="Avenir Roman"/>
            </a:endParaRPr>
          </a:p>
          <a:p>
            <a:pPr algn="l" rtl="0"/>
            <a:endParaRPr lang="en-US" dirty="0">
              <a:latin typeface="Avenir Roman"/>
              <a:ea typeface="Avenir Roman"/>
              <a:cs typeface="Avenir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 rtl="0"/>
            <a:fld id="{82D36AB3-2316-484A-8EF9-67EFC1B9B32B}" type="slidenum">
              <a:rPr lang="en-US" smtClean="0">
                <a:latin typeface="Avenir Roman"/>
                <a:ea typeface="Avenir Roman"/>
                <a:cs typeface="Avenir Roman"/>
              </a:rPr>
              <a:pPr algn="ctr" rtl="0"/>
              <a:t>‹#›</a:t>
            </a:fld>
            <a:endParaRPr lang="en-US" dirty="0">
              <a:latin typeface="Avenir Roman"/>
              <a:ea typeface="Avenir Roman"/>
              <a:cs typeface="Avenir Roman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308" y="895405"/>
            <a:ext cx="9144000" cy="528303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>
              <a:solidFill>
                <a:srgbClr val="696969"/>
              </a:solidFill>
            </a:endParaRPr>
          </a:p>
        </p:txBody>
      </p:sp>
    </p:spTree>
    <p:extLst/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925"/>
            <a:ext cx="8229600" cy="488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2562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284663" y="6459538"/>
            <a:ext cx="4751387" cy="414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 rtl="0"/>
            <a:r>
              <a:rPr lang="en-AU" dirty="0" smtClean="0">
                <a:latin typeface="Avenir Roman"/>
                <a:ea typeface="Avenir Roman"/>
                <a:cs typeface="Avenir Roman"/>
              </a:rPr>
              <a:t>Datacube Training Workshop</a:t>
            </a:r>
            <a:endParaRPr lang="en-AU" dirty="0">
              <a:latin typeface="Avenir Roman"/>
              <a:ea typeface="Avenir Roman"/>
              <a:cs typeface="Avenir Roman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B16E3AB-8152-4C0F-AF27-CE4ED75772B0}" type="datetimeFigureOut">
              <a:rPr lang="en-US" smtClean="0"/>
              <a:pPr/>
              <a:t>3/26/17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546850"/>
            <a:ext cx="1905000" cy="246221"/>
          </a:xfrm>
          <a:prstGeom prst="rect">
            <a:avLst/>
          </a:prstGeom>
        </p:spPr>
        <p:txBody>
          <a:bodyPr/>
          <a:lstStyle/>
          <a:p>
            <a:fld id="{1917B5BD-2987-4E60-A91D-AE799D5A13FB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5925"/>
            <a:ext cx="8229600" cy="488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2562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284663" y="6459538"/>
            <a:ext cx="4751387" cy="4143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dirty="0" smtClean="0"/>
              <a:t>Datacube Training Workshop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94710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1219200"/>
            <a:ext cx="9144000" cy="563880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072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4363" y="1860550"/>
            <a:ext cx="7916862" cy="549275"/>
          </a:xfrm>
        </p:spPr>
        <p:txBody>
          <a:bodyPr lIns="90000" tIns="46800" rIns="90000" bIns="46800"/>
          <a:lstStyle>
            <a:lvl1pPr>
              <a:defRPr sz="3000">
                <a:solidFill>
                  <a:srgbClr val="4D4D4D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AU" noProof="0" smtClean="0"/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2482850"/>
            <a:ext cx="7916862" cy="396875"/>
          </a:xfrm>
        </p:spPr>
        <p:txBody>
          <a:bodyPr lIns="90000" tIns="46800" rIns="90000" bIns="46800">
            <a:spAutoFit/>
          </a:bodyPr>
          <a:lstStyle>
            <a:lvl1pPr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AU" noProof="0" smtClean="0"/>
          </a:p>
        </p:txBody>
      </p:sp>
    </p:spTree>
    <p:extLst>
      <p:ext uri="{BB962C8B-B14F-4D97-AF65-F5344CB8AC3E}">
        <p14:creationId xmlns:p14="http://schemas.microsoft.com/office/powerpoint/2010/main" val="245248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>
                <a:solidFill>
                  <a:srgbClr val="FFFFFF"/>
                </a:solidFill>
              </a:rPr>
              <a:t>Datacube Training Workshop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41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>
                <a:solidFill>
                  <a:srgbClr val="FFFFFF"/>
                </a:solidFill>
              </a:rPr>
              <a:t>Datacube Training Workshop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278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038600" cy="5256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>
                <a:solidFill>
                  <a:srgbClr val="FFFFFF"/>
                </a:solidFill>
              </a:rPr>
              <a:t>Datacube Training Workshop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822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>
                <a:solidFill>
                  <a:srgbClr val="FFFFFF"/>
                </a:solidFill>
              </a:rPr>
              <a:t>Datacube Training Workshop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13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 smtClean="0">
                <a:solidFill>
                  <a:srgbClr val="FFFFFF"/>
                </a:solidFill>
              </a:rPr>
              <a:t>Datacube Training Workshop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989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theme" Target="../theme/theme3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4" Type="http://schemas.openxmlformats.org/officeDocument/2006/relationships/theme" Target="../theme/theme4.xml"/><Relationship Id="rId5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5374" y="1188720"/>
            <a:ext cx="9144000" cy="566928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725" r:id="rId3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5925"/>
            <a:ext cx="82296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81075"/>
            <a:ext cx="822960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84663" y="6459538"/>
            <a:ext cx="4751387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000">
                <a:solidFill>
                  <a:schemeClr val="bg1"/>
                </a:solidFill>
              </a:defRPr>
            </a:lvl1pPr>
          </a:lstStyle>
          <a:p>
            <a:pPr defTabSz="914400" rtl="0" fontAlgn="base">
              <a:spcAft>
                <a:spcPct val="0"/>
              </a:spcAft>
            </a:pPr>
            <a:r>
              <a:rPr lang="en-AU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Phone: +61 2 6249 9111</a:t>
            </a:r>
          </a:p>
          <a:p>
            <a:pPr defTabSz="914400" rtl="0" fontAlgn="base">
              <a:spcAft>
                <a:spcPct val="0"/>
              </a:spcAft>
            </a:pPr>
            <a:r>
              <a:rPr lang="en-AU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Web: www.ga.gov.au</a:t>
            </a:r>
          </a:p>
          <a:p>
            <a:pPr defTabSz="914400" rtl="0" fontAlgn="base">
              <a:spcAft>
                <a:spcPct val="0"/>
              </a:spcAft>
            </a:pPr>
            <a:r>
              <a:rPr lang="en-AU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Email: feedback@ga.gov.au</a:t>
            </a:r>
          </a:p>
          <a:p>
            <a:pPr defTabSz="914400" rtl="0" fontAlgn="base">
              <a:spcAft>
                <a:spcPct val="0"/>
              </a:spcAft>
            </a:pPr>
            <a:r>
              <a:rPr lang="en-AU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Address: Cnr Jerrabomberra Avenue and Hindmarsh Drive, Symonston ACT 2609</a:t>
            </a:r>
          </a:p>
          <a:p>
            <a:pPr defTabSz="914400" rtl="0" fontAlgn="base">
              <a:spcAft>
                <a:spcPct val="0"/>
              </a:spcAft>
            </a:pPr>
            <a:r>
              <a:rPr lang="en-AU" kern="1200" dirty="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Postal Address: GPO Box 378, Canberra ACT 2601</a:t>
            </a:r>
            <a:endParaRPr lang="en-AU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80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50000"/>
        </a:spcBef>
        <a:spcAft>
          <a:spcPct val="0"/>
        </a:spcAft>
        <a:defRPr sz="2200">
          <a:solidFill>
            <a:srgbClr val="4D4D4D"/>
          </a:solidFill>
          <a:latin typeface="+mn-lt"/>
          <a:ea typeface="+mn-ea"/>
          <a:cs typeface="+mn-cs"/>
        </a:defRPr>
      </a:lvl1pPr>
      <a:lvl2pPr marL="447675" indent="-268288" algn="l" rtl="0" eaLnBrk="1" fontAlgn="base" hangingPunct="1">
        <a:spcBef>
          <a:spcPct val="50000"/>
        </a:spcBef>
        <a:spcAft>
          <a:spcPct val="0"/>
        </a:spcAft>
        <a:buChar char="•"/>
        <a:defRPr sz="2200">
          <a:solidFill>
            <a:srgbClr val="4D4D4D"/>
          </a:solidFill>
          <a:latin typeface="+mn-lt"/>
        </a:defRPr>
      </a:lvl2pPr>
      <a:lvl3pPr marL="895350" indent="-26828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3pPr>
      <a:lvl4pPr marL="1350963" indent="-271463" algn="l" rtl="0" eaLnBrk="1" fontAlgn="base" hangingPunct="1">
        <a:spcBef>
          <a:spcPct val="25000"/>
        </a:spcBef>
        <a:spcAft>
          <a:spcPct val="0"/>
        </a:spcAft>
        <a:buChar char="•"/>
        <a:defRPr sz="2000">
          <a:solidFill>
            <a:srgbClr val="4D4D4D"/>
          </a:solidFill>
          <a:latin typeface="+mn-lt"/>
        </a:defRPr>
      </a:lvl4pPr>
      <a:lvl5pPr marL="17922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5pPr>
      <a:lvl6pPr marL="22494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6pPr>
      <a:lvl7pPr marL="27066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7pPr>
      <a:lvl8pPr marL="31638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8pPr>
      <a:lvl9pPr marL="3621088" indent="-261938" algn="l" rtl="0" eaLnBrk="1" fontAlgn="base" hangingPunct="1">
        <a:spcBef>
          <a:spcPct val="25000"/>
        </a:spcBef>
        <a:spcAft>
          <a:spcPct val="0"/>
        </a:spcAft>
        <a:buFont typeface="Arial" charset="0"/>
        <a:buChar char="–"/>
        <a:defRPr sz="2000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5374" y="1188720"/>
            <a:ext cx="9144000" cy="566928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>
              <a:latin typeface="Avenir Roman"/>
              <a:ea typeface="Avenir Roman"/>
              <a:cs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51104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5374" y="1188720"/>
            <a:ext cx="9144000" cy="566928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l" rtl="0" latinLnBrk="1"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92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3" r:id="rId2"/>
    <p:sldLayoutId id="2147483724" r:id="rId3"/>
  </p:sldLayoutIdLst>
  <p:transition spd="med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tiff"/><Relationship Id="rId5" Type="http://schemas.openxmlformats.org/officeDocument/2006/relationships/image" Target="../media/image12.tiff"/><Relationship Id="rId6" Type="http://schemas.openxmlformats.org/officeDocument/2006/relationships/image" Target="../media/image13.tiff"/><Relationship Id="rId7" Type="http://schemas.openxmlformats.org/officeDocument/2006/relationships/image" Target="../media/image14.tiff"/><Relationship Id="rId8" Type="http://schemas.openxmlformats.org/officeDocument/2006/relationships/image" Target="../media/image15.tiff"/><Relationship Id="rId9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533400" y="1295400"/>
            <a:ext cx="8305800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US" sz="3600" b="1" smtClean="0">
                <a:solidFill>
                  <a:srgbClr val="FFFFFF"/>
                </a:solidFill>
              </a:rPr>
              <a:t>SEO Capacity Building</a:t>
            </a:r>
            <a:endParaRPr sz="2800" b="0" i="1" dirty="0">
              <a:solidFill>
                <a:srgbClr val="FFFFFF"/>
              </a:solidFill>
            </a:endParaRPr>
          </a:p>
        </p:txBody>
      </p:sp>
      <p:sp>
        <p:nvSpPr>
          <p:cNvPr id="11" name="Shape 11"/>
          <p:cNvSpPr/>
          <p:nvPr/>
        </p:nvSpPr>
        <p:spPr>
          <a:xfrm>
            <a:off x="533400" y="2057400"/>
            <a:ext cx="5867400" cy="3778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Agenda #15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endParaRPr lang="en-US" sz="20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Brian Killough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CEOS Systems Engineering </a:t>
            </a:r>
            <a:r>
              <a:rPr lang="en-US" sz="2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Office (SEO)</a:t>
            </a:r>
            <a:endParaRPr lang="en-US" sz="20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sz="2000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NASA Langley Research </a:t>
            </a:r>
            <a:r>
              <a:rPr lang="en-US" sz="2000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Center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endParaRPr lang="en-US" sz="20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CEOS </a:t>
            </a: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6th Working Group for 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/>
            </a:r>
            <a:b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</a:b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Capacity </a:t>
            </a: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Building and Data Democracy 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/>
            </a:r>
            <a:b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</a:b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(</a:t>
            </a:r>
            <a:r>
              <a:rPr lang="en-US" dirty="0" err="1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WGCapD</a:t>
            </a:r>
            <a:r>
              <a:rPr lang="en-US" dirty="0" smtClean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) Annual </a:t>
            </a: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Meeting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DLR </a:t>
            </a:r>
            <a:r>
              <a:rPr lang="en-US" dirty="0" err="1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Oberpfaffenhofen</a:t>
            </a: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, Germany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rPr>
              <a:t>27th-29th March, 2017</a:t>
            </a:r>
          </a:p>
          <a:p>
            <a:pPr lvl="0" defTabSz="914400">
              <a:defRPr>
                <a:solidFill>
                  <a:srgbClr val="000000"/>
                </a:solidFill>
              </a:defRPr>
            </a:pPr>
            <a:endParaRPr lang="en-US" sz="2000" dirty="0">
              <a:solidFill>
                <a:srgbClr val="FFFFFF"/>
              </a:solidFill>
              <a:latin typeface="Arial Bold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5483" y="149868"/>
            <a:ext cx="2507906" cy="9931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1981200" y="314980"/>
            <a:ext cx="5624945" cy="523220"/>
          </a:xfrm>
        </p:spPr>
        <p:txBody>
          <a:bodyPr wrap="square">
            <a:spAutoFit/>
          </a:bodyPr>
          <a:lstStyle/>
          <a:p>
            <a:pPr algn="l" eaLnBrk="1" hangingPunct="1"/>
            <a:r>
              <a:rPr lang="en-US" sz="2800" b="1" dirty="0" smtClean="0">
                <a:latin typeface="Tahoma" charset="0"/>
                <a:ea typeface="ＭＳ Ｐゴシック" charset="0"/>
                <a:cs typeface="ＭＳ Ｐゴシック" charset="0"/>
              </a:rPr>
              <a:t>SEO </a:t>
            </a:r>
            <a:r>
              <a:rPr lang="en-US" sz="2800" b="1" smtClean="0">
                <a:latin typeface="Tahoma" charset="0"/>
                <a:ea typeface="ＭＳ Ｐゴシック" charset="0"/>
                <a:cs typeface="ＭＳ Ｐゴシック" charset="0"/>
              </a:rPr>
              <a:t>CB Activities 2016/2017</a:t>
            </a:r>
            <a:endParaRPr lang="en-US" b="1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0" y="6284913"/>
            <a:ext cx="949325" cy="3444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304799" y="1449842"/>
            <a:ext cx="8610601" cy="517955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 defTabSz="914400" rtl="0">
              <a:buSzPct val="120000"/>
              <a:buNone/>
            </a:pPr>
            <a:r>
              <a:rPr lang="en-US" sz="2000" b="1" u="sng" kern="1200" dirty="0" smtClean="0">
                <a:latin typeface="Calibri" charset="0"/>
                <a:ea typeface="ＭＳ Ｐゴシック" charset="0"/>
                <a:cs typeface="Calibri" charset="0"/>
              </a:rPr>
              <a:t>2016 CB Activities for the CEOS SEO</a:t>
            </a:r>
          </a:p>
          <a:p>
            <a:pPr marL="287338" indent="-287338" algn="l" defTabSz="914400" rtl="0">
              <a:buSzPct val="120000"/>
              <a:buFont typeface="Wingdings" charset="2"/>
              <a:buChar char="§"/>
            </a:pP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COVE Training at </a:t>
            </a:r>
            <a:r>
              <a:rPr lang="en-US" sz="2000" kern="1200" dirty="0" err="1" smtClean="0">
                <a:latin typeface="Calibri" charset="0"/>
                <a:ea typeface="ＭＳ Ｐゴシック" charset="0"/>
                <a:cs typeface="Calibri" charset="0"/>
              </a:rPr>
              <a:t>SilvaCarbon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 Workshops – May, Panama</a:t>
            </a:r>
          </a:p>
          <a:p>
            <a:pPr marL="287338" indent="-287338" algn="l" defTabSz="914400" rtl="0">
              <a:buSzPct val="120000"/>
              <a:buFont typeface="Wingdings" charset="2"/>
              <a:buChar char="§"/>
            </a:pP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Colombia </a:t>
            </a:r>
            <a:r>
              <a:rPr lang="en-US" sz="2000" b="1" kern="1200" dirty="0" smtClean="0">
                <a:latin typeface="Calibri" charset="0"/>
                <a:ea typeface="ＭＳ Ｐゴシック" charset="0"/>
                <a:cs typeface="Calibri" charset="0"/>
              </a:rPr>
              <a:t>Data Cube </a:t>
            </a: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Training - Aug 2016, Bogota, Colombia</a:t>
            </a:r>
          </a:p>
          <a:p>
            <a:pPr marL="287338" indent="-287338" algn="l" defTabSz="914400" rtl="0">
              <a:buSzPct val="120000"/>
              <a:buFont typeface="Wingdings" charset="2"/>
              <a:buChar char="§"/>
            </a:pP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Global Open Data for Agriculture and Nutrition (GODAN) Conference, COVE and Data Cube exhibition booth, Sept 2016, New York, NY, USA </a:t>
            </a:r>
          </a:p>
          <a:p>
            <a:pPr marL="287338" indent="-287338" algn="l" defTabSz="914400" rtl="0">
              <a:buSzPct val="120000"/>
              <a:buFont typeface="Wingdings" charset="2"/>
              <a:buChar char="§"/>
            </a:pPr>
            <a: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  <a:t>World Bank visits – April, July, September – Washington, D.C., USA</a:t>
            </a:r>
            <a:br>
              <a:rPr lang="en-US" sz="2000" kern="1200" dirty="0" smtClean="0">
                <a:latin typeface="Calibri" charset="0"/>
                <a:ea typeface="ＭＳ Ｐゴシック" charset="0"/>
                <a:cs typeface="Calibri" charset="0"/>
              </a:rPr>
            </a:br>
            <a:endParaRPr lang="en-US" sz="2000" kern="1200" dirty="0" smtClean="0">
              <a:latin typeface="Calibri" charset="0"/>
              <a:ea typeface="ＭＳ Ｐゴシック" charset="0"/>
              <a:cs typeface="Calibri" charset="0"/>
            </a:endParaRPr>
          </a:p>
          <a:p>
            <a:pPr marL="0" indent="0" algn="l" defTabSz="914400" rtl="0">
              <a:buSzPct val="120000"/>
              <a:buNone/>
            </a:pPr>
            <a:r>
              <a:rPr lang="is-IS" sz="2000" b="1" u="sng" kern="1200" dirty="0" smtClean="0">
                <a:latin typeface="Calibri" charset="0"/>
                <a:ea typeface="ＭＳ Ｐゴシック" charset="0"/>
                <a:cs typeface="Calibri" charset="0"/>
              </a:rPr>
              <a:t>2017 CB Activities for the CEOS SEO</a:t>
            </a:r>
          </a:p>
          <a:p>
            <a:pPr marL="287338" indent="-287338" algn="l" defTabSz="914400" rtl="0">
              <a:buSzPct val="120000"/>
              <a:buFont typeface="Wingdings" charset="2"/>
              <a:buChar char="§"/>
            </a:pPr>
            <a:r>
              <a:rPr lang="is-IS" sz="2000" kern="1200" dirty="0" smtClean="0">
                <a:latin typeface="Calibri" charset="0"/>
                <a:ea typeface="ＭＳ Ｐゴシック" charset="0"/>
                <a:cs typeface="Calibri" charset="0"/>
              </a:rPr>
              <a:t>SERVIR </a:t>
            </a:r>
            <a:r>
              <a:rPr lang="is-IS" sz="2000" b="1" kern="1200" dirty="0" smtClean="0">
                <a:latin typeface="Calibri" charset="0"/>
                <a:ea typeface="ＭＳ Ｐゴシック" charset="0"/>
                <a:cs typeface="Calibri" charset="0"/>
              </a:rPr>
              <a:t>Data Cube </a:t>
            </a:r>
            <a:r>
              <a:rPr lang="is-IS" sz="2000" kern="1200" dirty="0" smtClean="0">
                <a:latin typeface="Calibri" charset="0"/>
                <a:ea typeface="ＭＳ Ｐゴシック" charset="0"/>
                <a:cs typeface="Calibri" charset="0"/>
              </a:rPr>
              <a:t>Training Workshop – Feb, Huntsville, AL, USA</a:t>
            </a:r>
          </a:p>
          <a:p>
            <a:pPr marL="287338" indent="-287338" algn="l" defTabSz="914400" rtl="0">
              <a:buSzPct val="120000"/>
              <a:buFont typeface="Wingdings" charset="2"/>
              <a:buChar char="§"/>
            </a:pPr>
            <a:r>
              <a:rPr lang="is-IS" sz="2000" kern="1200" dirty="0" smtClean="0">
                <a:latin typeface="Calibri" charset="0"/>
                <a:ea typeface="ＭＳ Ｐゴシック" charset="0"/>
                <a:cs typeface="Calibri" charset="0"/>
              </a:rPr>
              <a:t>World Bank visit – February – Washington, D.C., USA</a:t>
            </a:r>
          </a:p>
          <a:p>
            <a:pPr marL="287338" indent="-287338" algn="l" defTabSz="914400" rtl="0">
              <a:buSzPct val="120000"/>
              <a:buFont typeface="Wingdings" charset="2"/>
              <a:buChar char="§"/>
            </a:pPr>
            <a:r>
              <a:rPr lang="is-IS" sz="2000" kern="1200" dirty="0" smtClean="0">
                <a:latin typeface="Calibri" charset="0"/>
                <a:ea typeface="ＭＳ Ｐゴシック" charset="0"/>
                <a:cs typeface="Calibri" charset="0"/>
              </a:rPr>
              <a:t>Vietnam </a:t>
            </a:r>
            <a:r>
              <a:rPr lang="is-IS" sz="2000" b="1" kern="1200" dirty="0" smtClean="0">
                <a:latin typeface="Calibri" charset="0"/>
                <a:ea typeface="ＭＳ Ｐゴシック" charset="0"/>
                <a:cs typeface="Calibri" charset="0"/>
              </a:rPr>
              <a:t>Data Cube </a:t>
            </a:r>
            <a:r>
              <a:rPr lang="is-IS" sz="2000" kern="1200" dirty="0" smtClean="0">
                <a:latin typeface="Calibri" charset="0"/>
                <a:ea typeface="ＭＳ Ｐゴシック" charset="0"/>
                <a:cs typeface="Calibri" charset="0"/>
              </a:rPr>
              <a:t>Training – April, Hanoi, Vietnam</a:t>
            </a:r>
          </a:p>
          <a:p>
            <a:pPr marL="287338" indent="-287338" algn="l" defTabSz="914400" rtl="0">
              <a:buSzPct val="120000"/>
              <a:buFont typeface="Wingdings" charset="2"/>
              <a:buChar char="§"/>
            </a:pPr>
            <a:r>
              <a:rPr lang="is-IS" sz="2000" kern="1200" dirty="0" smtClean="0">
                <a:latin typeface="Calibri" charset="0"/>
                <a:ea typeface="ＭＳ Ｐゴシック" charset="0"/>
                <a:cs typeface="Calibri" charset="0"/>
              </a:rPr>
              <a:t>IGARSS </a:t>
            </a:r>
            <a:r>
              <a:rPr lang="is-IS" sz="2000" b="1" kern="1200" dirty="0" smtClean="0">
                <a:latin typeface="Calibri" charset="0"/>
                <a:ea typeface="ＭＳ Ｐゴシック" charset="0"/>
                <a:cs typeface="Calibri" charset="0"/>
              </a:rPr>
              <a:t>Data Cube </a:t>
            </a:r>
            <a:r>
              <a:rPr lang="is-IS" sz="2000" kern="1200" dirty="0" smtClean="0">
                <a:latin typeface="Calibri" charset="0"/>
                <a:ea typeface="ＭＳ Ｐゴシック" charset="0"/>
                <a:cs typeface="Calibri" charset="0"/>
              </a:rPr>
              <a:t>Workshop – July, Fort Worth, Texas, USA</a:t>
            </a:r>
          </a:p>
          <a:p>
            <a:pPr marL="287338" indent="-287338" algn="l" defTabSz="914400" rtl="0">
              <a:buSzPct val="120000"/>
              <a:buFont typeface="Wingdings" charset="2"/>
              <a:buChar char="§"/>
            </a:pPr>
            <a:r>
              <a:rPr lang="is-IS" sz="2000" kern="1200" dirty="0" smtClean="0">
                <a:latin typeface="Calibri" charset="0"/>
                <a:ea typeface="ＭＳ Ｐゴシック" charset="0"/>
                <a:cs typeface="Calibri" charset="0"/>
              </a:rPr>
              <a:t>GEO Plenary – CEOS exhibition booth – Oct, Washington, D.C., USA</a:t>
            </a:r>
          </a:p>
          <a:p>
            <a:pPr marL="287338" indent="-287338" algn="l" defTabSz="914400" rtl="0">
              <a:buSzPct val="120000"/>
              <a:buFont typeface="Wingdings" charset="2"/>
              <a:buChar char="§"/>
            </a:pPr>
            <a:endParaRPr lang="is-IS" sz="2000" kern="1200" dirty="0" smtClean="0">
              <a:latin typeface="Calibri" charset="0"/>
              <a:ea typeface="ＭＳ Ｐゴシック" charset="0"/>
              <a:cs typeface="Calibri" charset="0"/>
            </a:endParaRPr>
          </a:p>
          <a:p>
            <a:pPr marL="287338" indent="-287338" algn="l" defTabSz="914400" rtl="0">
              <a:buSzPct val="120000"/>
              <a:buFont typeface="Wingdings" charset="2"/>
              <a:buChar char="§"/>
            </a:pPr>
            <a:endParaRPr lang="en-US" sz="2000" kern="1200" dirty="0" smtClean="0">
              <a:latin typeface="Calibri" charset="0"/>
              <a:ea typeface="ＭＳ Ｐゴシック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462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57400" y="228600"/>
            <a:ext cx="5486400" cy="61555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4000" b="1" dirty="0">
                <a:latin typeface="Proxima Nova Regular"/>
                <a:ea typeface="Proxima Nova Regular"/>
                <a:cs typeface="Proxima Nova Regular"/>
              </a:rPr>
              <a:t>What are Data Cubes?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228600" y="1524000"/>
            <a:ext cx="4800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169863" indent="-169863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marL="166688" indent="-166688" defTabSz="914400">
              <a:spcBef>
                <a:spcPct val="20000"/>
              </a:spcBef>
              <a:buFont typeface="Arial"/>
              <a:buChar char="•"/>
            </a:pPr>
            <a:r>
              <a:rPr lang="en-US" sz="1900" b="1" dirty="0">
                <a:solidFill>
                  <a:srgbClr val="002569"/>
                </a:solidFill>
                <a:latin typeface="Calibri" charset="0"/>
                <a:cs typeface="Calibri" charset="0"/>
              </a:rPr>
              <a:t>Data Cube </a:t>
            </a:r>
            <a:r>
              <a:rPr lang="en-US" sz="1900" dirty="0">
                <a:solidFill>
                  <a:srgbClr val="002569"/>
                </a:solidFill>
                <a:latin typeface="Calibri" charset="0"/>
                <a:cs typeface="Calibri" charset="0"/>
              </a:rPr>
              <a:t>= </a:t>
            </a:r>
            <a:r>
              <a:rPr lang="en-US" sz="1900" dirty="0" smtClean="0">
                <a:solidFill>
                  <a:srgbClr val="002569"/>
                </a:solidFill>
                <a:latin typeface="Calibri" charset="0"/>
                <a:cs typeface="Calibri" charset="0"/>
              </a:rPr>
              <a:t>Time-series stack </a:t>
            </a:r>
            <a:r>
              <a:rPr lang="en-US" sz="1900" dirty="0">
                <a:solidFill>
                  <a:srgbClr val="002569"/>
                </a:solidFill>
                <a:latin typeface="Calibri" charset="0"/>
                <a:cs typeface="Calibri" charset="0"/>
              </a:rPr>
              <a:t>of spatially aligned pixels ready for analysis</a:t>
            </a:r>
          </a:p>
          <a:p>
            <a:pPr marL="166688" indent="-166688" defTabSz="914400">
              <a:spcBef>
                <a:spcPct val="20000"/>
              </a:spcBef>
              <a:buFont typeface="Arial"/>
              <a:buChar char="•"/>
            </a:pPr>
            <a:r>
              <a:rPr lang="en-US" sz="1900" b="1" dirty="0">
                <a:solidFill>
                  <a:srgbClr val="002569"/>
                </a:solidFill>
                <a:latin typeface="Calibri" charset="0"/>
                <a:cs typeface="Calibri" charset="0"/>
              </a:rPr>
              <a:t>Proven concept </a:t>
            </a:r>
            <a:r>
              <a:rPr lang="en-US" sz="1900" dirty="0">
                <a:solidFill>
                  <a:srgbClr val="002569"/>
                </a:solidFill>
                <a:latin typeface="Calibri" charset="0"/>
                <a:cs typeface="Calibri" charset="0"/>
              </a:rPr>
              <a:t>by Geoscience Australia (GA) and the Australian Space Agency (CSIRO) and planned for the future </a:t>
            </a:r>
            <a:r>
              <a:rPr lang="en-US" sz="1900" dirty="0" smtClean="0">
                <a:solidFill>
                  <a:srgbClr val="002569"/>
                </a:solidFill>
                <a:latin typeface="Calibri" charset="0"/>
                <a:cs typeface="Calibri" charset="0"/>
              </a:rPr>
              <a:t>USGS </a:t>
            </a:r>
            <a:r>
              <a:rPr lang="en-US" sz="1900" dirty="0" smtClean="0">
                <a:solidFill>
                  <a:srgbClr val="002569"/>
                </a:solidFill>
                <a:latin typeface="Calibri" charset="0"/>
                <a:cs typeface="Calibri" charset="0"/>
              </a:rPr>
              <a:t>Landsat </a:t>
            </a:r>
            <a:r>
              <a:rPr lang="en-US" sz="1900" dirty="0">
                <a:solidFill>
                  <a:srgbClr val="002569"/>
                </a:solidFill>
                <a:latin typeface="Calibri" charset="0"/>
                <a:cs typeface="Calibri" charset="0"/>
              </a:rPr>
              <a:t>archive.</a:t>
            </a:r>
          </a:p>
          <a:p>
            <a:pPr marL="166688" indent="-166688" defTabSz="914400">
              <a:spcBef>
                <a:spcPct val="20000"/>
              </a:spcBef>
              <a:buFont typeface="Arial"/>
              <a:buChar char="•"/>
            </a:pPr>
            <a:r>
              <a:rPr lang="en-US" sz="1900" b="1" dirty="0" smtClean="0">
                <a:solidFill>
                  <a:srgbClr val="002569"/>
                </a:solidFill>
                <a:latin typeface="Calibri" charset="0"/>
                <a:cs typeface="Calibri" charset="0"/>
              </a:rPr>
              <a:t>Analysis </a:t>
            </a:r>
            <a:r>
              <a:rPr lang="en-US" sz="1900" b="1" dirty="0">
                <a:solidFill>
                  <a:srgbClr val="002569"/>
                </a:solidFill>
                <a:latin typeface="Calibri" charset="0"/>
                <a:cs typeface="Calibri" charset="0"/>
              </a:rPr>
              <a:t>Ready Data (ARD) .</a:t>
            </a:r>
            <a:r>
              <a:rPr lang="en-US" sz="1900" dirty="0">
                <a:solidFill>
                  <a:srgbClr val="002569"/>
                </a:solidFill>
                <a:latin typeface="Calibri" charset="0"/>
                <a:cs typeface="Calibri" charset="0"/>
              </a:rPr>
              <a:t>.. </a:t>
            </a:r>
            <a:r>
              <a:rPr lang="en-US" sz="1900" dirty="0" smtClean="0">
                <a:solidFill>
                  <a:srgbClr val="002569"/>
                </a:solidFill>
                <a:latin typeface="Calibri" charset="0"/>
                <a:cs typeface="Calibri" charset="0"/>
              </a:rPr>
              <a:t>Data which has been pre-processed and ready for analyses, thereby reducing the burden </a:t>
            </a:r>
            <a:r>
              <a:rPr lang="en-US" sz="1900" dirty="0">
                <a:solidFill>
                  <a:srgbClr val="002569"/>
                </a:solidFill>
                <a:latin typeface="Calibri" charset="0"/>
                <a:cs typeface="Calibri" charset="0"/>
              </a:rPr>
              <a:t>on users</a:t>
            </a:r>
          </a:p>
          <a:p>
            <a:pPr marL="166688" indent="-166688" defTabSz="914400">
              <a:spcBef>
                <a:spcPct val="20000"/>
              </a:spcBef>
              <a:buFont typeface="Arial"/>
              <a:buChar char="•"/>
            </a:pPr>
            <a:r>
              <a:rPr lang="en-US" sz="1900" b="1" dirty="0">
                <a:solidFill>
                  <a:srgbClr val="002569"/>
                </a:solidFill>
                <a:latin typeface="Calibri" charset="0"/>
                <a:cs typeface="Calibri" charset="0"/>
              </a:rPr>
              <a:t>Open source </a:t>
            </a:r>
            <a:r>
              <a:rPr lang="en-US" sz="1900" dirty="0">
                <a:solidFill>
                  <a:srgbClr val="002569"/>
                </a:solidFill>
                <a:latin typeface="Calibri" charset="0"/>
                <a:cs typeface="Calibri" charset="0"/>
              </a:rPr>
              <a:t>software approach allows free access, promotes expanded capabilities, and increases data usage. </a:t>
            </a:r>
          </a:p>
          <a:p>
            <a:pPr marL="166688" indent="-166688" defTabSz="914400">
              <a:spcBef>
                <a:spcPct val="20000"/>
              </a:spcBef>
              <a:buFont typeface="Arial"/>
              <a:buChar char="•"/>
            </a:pPr>
            <a:r>
              <a:rPr lang="en-US" sz="1900" b="1" dirty="0">
                <a:solidFill>
                  <a:srgbClr val="002569"/>
                </a:solidFill>
                <a:latin typeface="Calibri" charset="0"/>
                <a:cs typeface="Calibri" charset="0"/>
              </a:rPr>
              <a:t>Unique features: </a:t>
            </a:r>
            <a:r>
              <a:rPr lang="en-US" sz="1900" dirty="0">
                <a:solidFill>
                  <a:srgbClr val="002569"/>
                </a:solidFill>
                <a:latin typeface="Calibri" charset="0"/>
                <a:cs typeface="Calibri" charset="0"/>
              </a:rPr>
              <a:t>exploits time series, increases data interoperability, and supports many new</a:t>
            </a:r>
            <a:r>
              <a:rPr lang="en-US" sz="1900" b="1" dirty="0">
                <a:solidFill>
                  <a:srgbClr val="002569"/>
                </a:solidFill>
                <a:latin typeface="Calibri" charset="0"/>
                <a:cs typeface="Calibri" charset="0"/>
              </a:rPr>
              <a:t> </a:t>
            </a:r>
            <a:r>
              <a:rPr lang="en-US" sz="1900" dirty="0">
                <a:solidFill>
                  <a:srgbClr val="002569"/>
                </a:solidFill>
                <a:latin typeface="Calibri" charset="0"/>
                <a:cs typeface="Calibri" charset="0"/>
              </a:rPr>
              <a:t>applications.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3886200"/>
            <a:ext cx="2133600" cy="2133600"/>
          </a:xfrm>
          <a:prstGeom prst="rect">
            <a:avLst/>
          </a:prstGeom>
        </p:spPr>
      </p:pic>
      <p:pic>
        <p:nvPicPr>
          <p:cNvPr id="3" name="Picture 2" descr="Cube_Layer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371600"/>
            <a:ext cx="2280693" cy="3204051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>
            <a:off x="6172200" y="2514600"/>
            <a:ext cx="0" cy="266700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triangle" w="med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867400" y="5257800"/>
            <a:ext cx="64371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b="1" dirty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66158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4953005" cy="646331"/>
          </a:xfrm>
        </p:spPr>
        <p:txBody>
          <a:bodyPr wrap="square">
            <a:spAutoFit/>
          </a:bodyPr>
          <a:lstStyle/>
          <a:p>
            <a:pPr algn="l" eaLnBrk="1" hangingPunct="1"/>
            <a:r>
              <a:rPr lang="en-US" sz="3600" b="1" smtClean="0">
                <a:latin typeface="Tahoma" charset="0"/>
                <a:ea typeface="ＭＳ Ｐゴシック" charset="0"/>
                <a:cs typeface="ＭＳ Ｐゴシック" charset="0"/>
              </a:rPr>
              <a:t>Our 5-year Vision</a:t>
            </a:r>
            <a:endParaRPr lang="en-US" sz="4000" b="1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0" y="6284913"/>
            <a:ext cx="949325" cy="3444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226" y="1464162"/>
            <a:ext cx="1964838" cy="1964838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328864" y="1531218"/>
            <a:ext cx="8815136" cy="4488582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algn="l" defTabSz="914400" rtl="0">
              <a:buSzPct val="120000"/>
              <a:buFont typeface="Arial"/>
              <a:buNone/>
            </a:pPr>
            <a:r>
              <a:rPr lang="en-AU" sz="1800" b="1" kern="1200" dirty="0" smtClean="0">
                <a:latin typeface="Calibri" charset="0"/>
                <a:ea typeface="ＭＳ Ｐゴシック" charset="0"/>
                <a:cs typeface="Calibri" charset="0"/>
              </a:rPr>
              <a:t>A </a:t>
            </a:r>
            <a:r>
              <a:rPr lang="en-AU" sz="1800" b="1" kern="1200" dirty="0">
                <a:latin typeface="Calibri" charset="0"/>
                <a:ea typeface="ＭＳ Ｐゴシック" charset="0"/>
                <a:cs typeface="Calibri" charset="0"/>
              </a:rPr>
              <a:t>solution </a:t>
            </a:r>
            <a:r>
              <a:rPr lang="en-AU" sz="1800" b="1" kern="1200" dirty="0" smtClean="0">
                <a:latin typeface="Calibri" charset="0"/>
                <a:ea typeface="ＭＳ Ｐゴシック" charset="0"/>
                <a:cs typeface="Calibri" charset="0"/>
              </a:rPr>
              <a:t>supporting CEOS objectives </a:t>
            </a:r>
            <a:r>
              <a:rPr lang="is-IS" sz="1800" b="1" kern="1200" dirty="0" smtClean="0">
                <a:latin typeface="Calibri" charset="0"/>
                <a:ea typeface="ＭＳ Ｐゴシック" charset="0"/>
                <a:cs typeface="Calibri" charset="0"/>
              </a:rPr>
              <a:t>…</a:t>
            </a:r>
            <a:endParaRPr lang="en-AU" sz="1800" b="1" kern="1200" dirty="0">
              <a:latin typeface="Calibri" charset="0"/>
              <a:ea typeface="ＭＳ Ｐゴシック" charset="0"/>
              <a:cs typeface="Calibri" charset="0"/>
            </a:endParaRPr>
          </a:p>
          <a:p>
            <a:pPr marL="603827" lvl="1" indent="-177800" algn="l" defTabSz="914400" rtl="0">
              <a:buSzPct val="120000"/>
              <a:buFont typeface="Wingdings" charset="2"/>
              <a:buChar char="§"/>
            </a:pPr>
            <a:r>
              <a:rPr lang="en-AU" sz="1800" kern="1200" dirty="0">
                <a:latin typeface="Calibri" charset="0"/>
                <a:ea typeface="ＭＳ Ｐゴシック" charset="0"/>
                <a:cs typeface="Calibri" charset="0"/>
              </a:rPr>
              <a:t>Build capability of users to apply CEOS </a:t>
            </a:r>
            <a:r>
              <a:rPr lang="en-AU" sz="1800" kern="1200" dirty="0" smtClean="0">
                <a:latin typeface="Calibri" charset="0"/>
                <a:ea typeface="ＭＳ Ｐゴシック" charset="0"/>
                <a:cs typeface="Calibri" charset="0"/>
              </a:rPr>
              <a:t>satellite </a:t>
            </a:r>
            <a:r>
              <a:rPr lang="en-AU" sz="1800" kern="1200" dirty="0">
                <a:latin typeface="Calibri" charset="0"/>
                <a:ea typeface="ＭＳ Ｐゴシック" charset="0"/>
                <a:cs typeface="Calibri" charset="0"/>
              </a:rPr>
              <a:t>data</a:t>
            </a:r>
          </a:p>
          <a:p>
            <a:pPr marL="603827" lvl="1" indent="-177800" algn="l" defTabSz="914400" rtl="0">
              <a:buSzPct val="120000"/>
              <a:buFont typeface="Wingdings" charset="2"/>
              <a:buChar char="§"/>
            </a:pPr>
            <a:r>
              <a:rPr lang="en-AU" sz="1800" kern="1200" dirty="0" smtClean="0">
                <a:latin typeface="Calibri" charset="0"/>
                <a:ea typeface="ＭＳ Ｐゴシック" charset="0"/>
                <a:cs typeface="Calibri" charset="0"/>
              </a:rPr>
              <a:t>Supporting </a:t>
            </a:r>
            <a:r>
              <a:rPr lang="en-AU" sz="1800" kern="1200" dirty="0">
                <a:latin typeface="Calibri" charset="0"/>
                <a:ea typeface="ＭＳ Ｐゴシック" charset="0"/>
                <a:cs typeface="Calibri" charset="0"/>
              </a:rPr>
              <a:t>priority CEOS/GEO agendas (SDGs, Paris and Sendai)</a:t>
            </a:r>
          </a:p>
          <a:p>
            <a:pPr marL="0" indent="0" algn="l" defTabSz="914400" rtl="0">
              <a:buSzPct val="120000"/>
              <a:buFont typeface="Arial"/>
              <a:buNone/>
            </a:pPr>
            <a:r>
              <a:rPr lang="en-US" sz="1800" b="1" kern="1200" dirty="0" smtClean="0">
                <a:latin typeface="Calibri" charset="0"/>
                <a:ea typeface="ＭＳ Ｐゴシック" charset="0"/>
                <a:cs typeface="Calibri" charset="0"/>
              </a:rPr>
              <a:t>CEOS Agencies wanting to participate</a:t>
            </a:r>
            <a:r>
              <a:rPr lang="en-US" sz="1800" kern="1200" dirty="0">
                <a:latin typeface="Calibri" charset="0"/>
                <a:ea typeface="ＭＳ Ｐゴシック" charset="0"/>
                <a:cs typeface="Calibri" charset="0"/>
              </a:rPr>
              <a:t> </a:t>
            </a:r>
            <a:r>
              <a:rPr lang="is-IS" sz="1800" kern="1200" dirty="0" smtClean="0">
                <a:latin typeface="Calibri" charset="0"/>
                <a:ea typeface="ＭＳ Ｐゴシック" charset="0"/>
                <a:cs typeface="Calibri" charset="0"/>
              </a:rPr>
              <a:t>…</a:t>
            </a:r>
            <a:endParaRPr lang="en-US" sz="1800" kern="1200" dirty="0" smtClean="0">
              <a:latin typeface="Calibri" charset="0"/>
              <a:ea typeface="ＭＳ Ｐゴシック" charset="0"/>
              <a:cs typeface="Calibri" charset="0"/>
            </a:endParaRPr>
          </a:p>
          <a:p>
            <a:pPr marL="603827" lvl="1" indent="-177800" algn="l" defTabSz="914400" rtl="0">
              <a:buSzPct val="120000"/>
              <a:buFont typeface="Wingdings" charset="2"/>
              <a:buChar char="§"/>
            </a:pPr>
            <a:r>
              <a:rPr lang="en-US" sz="1800" kern="1200" dirty="0">
                <a:latin typeface="Calibri" charset="0"/>
                <a:ea typeface="ＭＳ Ｐゴシック" charset="0"/>
                <a:cs typeface="Calibri" charset="0"/>
              </a:rPr>
              <a:t>T</a:t>
            </a: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</a:rPr>
              <a:t>hrough provision of CEOS Analysis Ready Data (ARD) products</a:t>
            </a:r>
          </a:p>
          <a:p>
            <a:pPr marL="603827" lvl="1" indent="-177800" algn="l" defTabSz="914400" rtl="0">
              <a:buSzPct val="120000"/>
              <a:buFont typeface="Wingdings" charset="2"/>
              <a:buChar char="§"/>
            </a:pP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</a:rPr>
              <a:t>Contributing to development and uptake of solution</a:t>
            </a:r>
          </a:p>
          <a:p>
            <a:pPr marL="0" indent="0" algn="l" defTabSz="914400" rtl="0">
              <a:buSzPct val="120000"/>
              <a:buFont typeface="Arial"/>
              <a:buNone/>
            </a:pPr>
            <a:r>
              <a:rPr lang="en-US" sz="1800" b="1" kern="1200" dirty="0" smtClean="0">
                <a:latin typeface="Calibri" charset="0"/>
                <a:ea typeface="ＭＳ Ｐゴシック" charset="0"/>
                <a:cs typeface="Calibri" charset="0"/>
              </a:rPr>
              <a:t>Customers feel that they are the focus </a:t>
            </a:r>
            <a:r>
              <a:rPr lang="is-IS" sz="1800" b="1" kern="1200" dirty="0" smtClean="0">
                <a:latin typeface="Calibri" charset="0"/>
                <a:ea typeface="ＭＳ Ｐゴシック" charset="0"/>
                <a:cs typeface="Calibri" charset="0"/>
              </a:rPr>
              <a:t>… </a:t>
            </a:r>
            <a:endParaRPr lang="en-US" sz="1800" b="1" kern="1200" dirty="0" smtClean="0">
              <a:latin typeface="Calibri" charset="0"/>
              <a:ea typeface="ＭＳ Ｐゴシック" charset="0"/>
              <a:cs typeface="Calibri" charset="0"/>
            </a:endParaRPr>
          </a:p>
          <a:p>
            <a:pPr marL="603827" lvl="1" indent="-177800" algn="l" defTabSz="914400" rtl="0">
              <a:buSzPct val="120000"/>
              <a:buFont typeface="Wingdings" charset="2"/>
              <a:buChar char="§"/>
            </a:pP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</a:rPr>
              <a:t>Training materials and easy installation/maintenance</a:t>
            </a:r>
          </a:p>
          <a:p>
            <a:pPr marL="603827" lvl="1" indent="-177800" algn="l" defTabSz="914400" rtl="0">
              <a:buSzPct val="120000"/>
              <a:buFont typeface="Wingdings" charset="2"/>
              <a:buChar char="§"/>
            </a:pP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</a:rPr>
              <a:t>A CEOS “</a:t>
            </a:r>
            <a:r>
              <a:rPr lang="en-US" sz="1800" u="sng" kern="1200" dirty="0" smtClean="0">
                <a:latin typeface="Calibri" charset="0"/>
                <a:ea typeface="ＭＳ Ｐゴシック" charset="0"/>
                <a:cs typeface="Calibri" charset="0"/>
              </a:rPr>
              <a:t>Open </a:t>
            </a:r>
            <a:r>
              <a:rPr lang="en-US" sz="1800" u="sng" kern="1200" dirty="0">
                <a:latin typeface="Calibri" charset="0"/>
                <a:ea typeface="ＭＳ Ｐゴシック" charset="0"/>
                <a:cs typeface="Calibri" charset="0"/>
              </a:rPr>
              <a:t>Data Cube</a:t>
            </a:r>
            <a:r>
              <a:rPr lang="en-US" sz="1800" kern="1200" dirty="0">
                <a:latin typeface="Calibri" charset="0"/>
                <a:ea typeface="ＭＳ Ｐゴシック" charset="0"/>
                <a:cs typeface="Calibri" charset="0"/>
              </a:rPr>
              <a:t>” brand that people know and </a:t>
            </a: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</a:rPr>
              <a:t>trust</a:t>
            </a:r>
          </a:p>
          <a:p>
            <a:pPr marL="0" indent="0" algn="l" defTabSz="914400" rtl="0">
              <a:buSzPct val="120000"/>
              <a:buFont typeface="Arial"/>
              <a:buNone/>
            </a:pPr>
            <a:r>
              <a:rPr lang="en-US" sz="1800" b="1" kern="1200" dirty="0" smtClean="0">
                <a:latin typeface="Calibri" charset="0"/>
                <a:ea typeface="ＭＳ Ｐゴシック" charset="0"/>
                <a:cs typeface="Calibri" charset="0"/>
              </a:rPr>
              <a:t>Scalable solution </a:t>
            </a:r>
            <a:r>
              <a:rPr lang="is-IS" sz="1800" b="1" kern="1200" dirty="0" smtClean="0">
                <a:latin typeface="Calibri" charset="0"/>
                <a:ea typeface="ＭＳ Ｐゴシック" charset="0"/>
                <a:cs typeface="Calibri" charset="0"/>
              </a:rPr>
              <a:t>…</a:t>
            </a:r>
            <a:endParaRPr lang="en-US" sz="1800" kern="1200" dirty="0">
              <a:latin typeface="Calibri" charset="0"/>
              <a:ea typeface="ＭＳ Ｐゴシック" charset="0"/>
              <a:cs typeface="Calibri" charset="0"/>
            </a:endParaRPr>
          </a:p>
          <a:p>
            <a:pPr marL="603827" lvl="1" indent="-177800" algn="l" defTabSz="914400" rtl="0">
              <a:buSzPct val="120000"/>
              <a:buFont typeface="Wingdings" charset="2"/>
              <a:buChar char="§"/>
            </a:pPr>
            <a:r>
              <a:rPr lang="en-US" sz="1800" kern="1200" dirty="0">
                <a:latin typeface="Calibri" charset="0"/>
                <a:ea typeface="ＭＳ Ｐゴシック" charset="0"/>
                <a:cs typeface="Calibri" charset="0"/>
              </a:rPr>
              <a:t>S</a:t>
            </a: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</a:rPr>
              <a:t>upporting Data Cubes in 20 countries by 2022</a:t>
            </a:r>
          </a:p>
          <a:p>
            <a:pPr marL="603827" lvl="1" indent="-177800" algn="l" defTabSz="914400" rtl="0">
              <a:buSzPct val="120000"/>
              <a:buFont typeface="Wingdings" charset="2"/>
              <a:buChar char="§"/>
            </a:pP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</a:rPr>
              <a:t>Key partners (e.g. FAO, World Bank) supporting data cube projects</a:t>
            </a:r>
          </a:p>
          <a:p>
            <a:pPr marL="0" indent="0" algn="l" defTabSz="914400" rtl="0">
              <a:buSzPct val="120000"/>
              <a:buNone/>
            </a:pPr>
            <a:r>
              <a:rPr lang="en-US" sz="1800" b="1" kern="1200" dirty="0">
                <a:latin typeface="Calibri" charset="0"/>
                <a:ea typeface="ＭＳ Ｐゴシック" charset="0"/>
                <a:cs typeface="Calibri" charset="0"/>
              </a:rPr>
              <a:t>An active Data Cube community </a:t>
            </a:r>
            <a:r>
              <a:rPr lang="is-IS" sz="1800" b="1" kern="1200" dirty="0">
                <a:latin typeface="Calibri" charset="0"/>
                <a:ea typeface="ＭＳ Ｐゴシック" charset="0"/>
                <a:cs typeface="Calibri" charset="0"/>
              </a:rPr>
              <a:t>… </a:t>
            </a: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</a:rPr>
              <a:t> </a:t>
            </a:r>
            <a:endParaRPr lang="en-US" sz="1800" kern="1200" dirty="0">
              <a:latin typeface="Calibri" charset="0"/>
              <a:ea typeface="ＭＳ Ｐゴシック" charset="0"/>
              <a:cs typeface="Calibri" charset="0"/>
            </a:endParaRPr>
          </a:p>
          <a:p>
            <a:pPr marL="603827" lvl="1" indent="-177800" algn="l" defTabSz="914400" rtl="0">
              <a:buSzPct val="120000"/>
              <a:buFont typeface="Wingdings" charset="2"/>
              <a:buChar char="§"/>
            </a:pPr>
            <a:r>
              <a:rPr lang="en-US" sz="1800" kern="1200" dirty="0" smtClean="0">
                <a:latin typeface="Calibri" charset="0"/>
                <a:ea typeface="ＭＳ Ｐゴシック" charset="0"/>
                <a:cs typeface="Calibri" charset="0"/>
              </a:rPr>
              <a:t>Users helping each other and open source contributions</a:t>
            </a:r>
          </a:p>
        </p:txBody>
      </p:sp>
    </p:spTree>
    <p:extLst>
      <p:ext uri="{BB962C8B-B14F-4D97-AF65-F5344CB8AC3E}">
        <p14:creationId xmlns:p14="http://schemas.microsoft.com/office/powerpoint/2010/main" val="12597484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5334000" cy="646331"/>
          </a:xfrm>
        </p:spPr>
        <p:txBody>
          <a:bodyPr wrap="square">
            <a:spAutoFit/>
          </a:bodyPr>
          <a:lstStyle/>
          <a:p>
            <a:pPr algn="l" eaLnBrk="1" hangingPunct="1"/>
            <a:r>
              <a:rPr lang="en-US" sz="3600" b="1" dirty="0" smtClean="0">
                <a:latin typeface="Tahoma" charset="0"/>
                <a:ea typeface="ＭＳ Ｐゴシック" charset="0"/>
                <a:cs typeface="ＭＳ Ｐゴシック" charset="0"/>
              </a:rPr>
              <a:t>Colombia Prototype</a:t>
            </a:r>
            <a:endParaRPr lang="en-US" sz="4000" b="1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0" y="6284913"/>
            <a:ext cx="949325" cy="3444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144463" y="1291094"/>
            <a:ext cx="8793162" cy="16002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171450" indent="-171450">
              <a:buFont typeface="Wingdings" charset="2"/>
              <a:buChar char="§"/>
            </a:pP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The Government </a:t>
            </a:r>
            <a:r>
              <a:rPr lang="en-US" sz="1800" dirty="0">
                <a:latin typeface="Calibri" charset="0"/>
                <a:ea typeface="ＭＳ Ｐゴシック" charset="0"/>
                <a:cs typeface="Calibri" charset="0"/>
              </a:rPr>
              <a:t>(IDEAM) and 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University </a:t>
            </a:r>
            <a:r>
              <a:rPr lang="en-US" sz="1800" dirty="0">
                <a:latin typeface="Calibri" charset="0"/>
                <a:ea typeface="ＭＳ Ｐゴシック" charset="0"/>
                <a:cs typeface="Calibri" charset="0"/>
              </a:rPr>
              <a:t>(Andes) have made considerable progress in learning how to create and use Data Cubes! </a:t>
            </a:r>
            <a:endParaRPr lang="en-US" sz="1800" dirty="0" smtClean="0">
              <a:latin typeface="Calibri" charset="0"/>
              <a:ea typeface="ＭＳ Ｐゴシック" charset="0"/>
              <a:cs typeface="Calibri" charset="0"/>
            </a:endParaRPr>
          </a:p>
          <a:p>
            <a:pPr marL="171450" indent="-171450">
              <a:buFont typeface="Wingdings" charset="2"/>
              <a:buChar char="§"/>
            </a:pP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A </a:t>
            </a:r>
            <a:r>
              <a:rPr lang="en-US" sz="1800" dirty="0">
                <a:latin typeface="Calibri" charset="0"/>
                <a:ea typeface="ＭＳ Ｐゴシック" charset="0"/>
                <a:cs typeface="Calibri" charset="0"/>
              </a:rPr>
              <a:t>complete country-level Landsat Data Cube (25,000 scenes back to year 2000) 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was completed in Dec 2016.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438400"/>
            <a:ext cx="3852777" cy="25146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795089" y="5078167"/>
            <a:ext cx="5215648" cy="1607646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171450" indent="-171450">
              <a:buFont typeface="Wingdings" charset="2"/>
              <a:buChar char="§"/>
            </a:pP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Forest mapping and land </a:t>
            </a:r>
            <a:r>
              <a:rPr lang="en-US" sz="1800" dirty="0">
                <a:latin typeface="Calibri" charset="0"/>
                <a:ea typeface="ＭＳ Ｐゴシック" charset="0"/>
                <a:cs typeface="Calibri" charset="0"/>
              </a:rPr>
              <a:t>change detection 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are </a:t>
            </a:r>
            <a:r>
              <a:rPr lang="en-US" sz="1800" dirty="0">
                <a:latin typeface="Calibri" charset="0"/>
                <a:ea typeface="ＭＳ Ｐゴシック" charset="0"/>
                <a:cs typeface="Calibri" charset="0"/>
              </a:rPr>
              <a:t>the primary application needs. </a:t>
            </a:r>
            <a:endParaRPr lang="en-US" sz="1800" dirty="0" smtClean="0">
              <a:latin typeface="Calibri" charset="0"/>
              <a:ea typeface="ＭＳ Ｐゴシック" charset="0"/>
              <a:cs typeface="Calibri" charset="0"/>
            </a:endParaRPr>
          </a:p>
          <a:p>
            <a:pPr marL="171450" indent="-171450">
              <a:buFont typeface="Wingdings" charset="2"/>
              <a:buChar char="§"/>
            </a:pP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Future </a:t>
            </a:r>
            <a:r>
              <a:rPr lang="en-US" sz="1800" dirty="0">
                <a:latin typeface="Calibri" charset="0"/>
                <a:ea typeface="ＭＳ Ｐゴシック" charset="0"/>
                <a:cs typeface="Calibri" charset="0"/>
              </a:rPr>
              <a:t>plans 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to add more </a:t>
            </a:r>
            <a:r>
              <a:rPr lang="en-US" sz="1800" dirty="0">
                <a:latin typeface="Calibri" charset="0"/>
                <a:ea typeface="ＭＳ Ｐゴシック" charset="0"/>
                <a:cs typeface="Calibri" charset="0"/>
              </a:rPr>
              <a:t>datasets and 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applications.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The SEO will continue to support IDEAM and the University of Andes in the coming year.</a:t>
            </a:r>
          </a:p>
        </p:txBody>
      </p:sp>
      <p:pic>
        <p:nvPicPr>
          <p:cNvPr id="7" name="Imagen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72" y="2585008"/>
            <a:ext cx="3406128" cy="4157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322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2057400" y="228600"/>
            <a:ext cx="5334000" cy="646331"/>
          </a:xfrm>
        </p:spPr>
        <p:txBody>
          <a:bodyPr wrap="square">
            <a:spAutoFit/>
          </a:bodyPr>
          <a:lstStyle/>
          <a:p>
            <a:pPr algn="l" eaLnBrk="1" hangingPunct="1"/>
            <a:r>
              <a:rPr lang="en-US" sz="3600" b="1" smtClean="0">
                <a:latin typeface="Tahoma" charset="0"/>
                <a:ea typeface="ＭＳ Ｐゴシック" charset="0"/>
                <a:cs typeface="ＭＳ Ｐゴシック" charset="0"/>
              </a:rPr>
              <a:t>Switzerland Prototype</a:t>
            </a:r>
            <a:endParaRPr lang="en-US" sz="4000" b="1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0" y="6284913"/>
            <a:ext cx="949325" cy="3444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152400" y="1371600"/>
            <a:ext cx="8763000" cy="3454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171450" indent="-171450">
              <a:buFont typeface="Wingdings" charset="2"/>
              <a:buChar char="§"/>
            </a:pP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SEO was approached </a:t>
            </a:r>
            <a:r>
              <a:rPr lang="en-US" sz="1800" dirty="0">
                <a:latin typeface="Calibri" charset="0"/>
                <a:ea typeface="ＭＳ Ｐゴシック" charset="0"/>
                <a:cs typeface="Calibri" charset="0"/>
              </a:rPr>
              <a:t>by UNEP GRID Geneva and the Univ. of Geneva to develop a Data Cube pilot project. 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Significant </a:t>
            </a:r>
            <a:r>
              <a:rPr lang="en-US" sz="1800" dirty="0">
                <a:latin typeface="Calibri" charset="0"/>
                <a:ea typeface="ＭＳ Ｐゴシック" charset="0"/>
                <a:cs typeface="Calibri" charset="0"/>
              </a:rPr>
              <a:t>computing and programming resources exist, so little effort 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was </a:t>
            </a:r>
            <a:r>
              <a:rPr lang="en-US" sz="1800" dirty="0">
                <a:latin typeface="Calibri" charset="0"/>
                <a:ea typeface="ＭＳ Ｐゴシック" charset="0"/>
                <a:cs typeface="Calibri" charset="0"/>
              </a:rPr>
              <a:t>needed to get them 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started.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SEO </a:t>
            </a:r>
            <a:r>
              <a:rPr lang="en-US" sz="1800" dirty="0">
                <a:latin typeface="Calibri" charset="0"/>
                <a:ea typeface="ＭＳ Ｐゴシック" charset="0"/>
                <a:cs typeface="Calibri" charset="0"/>
              </a:rPr>
              <a:t>visited 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UNEP GRID </a:t>
            </a:r>
            <a:r>
              <a:rPr lang="en-US" sz="1800" dirty="0">
                <a:latin typeface="Calibri" charset="0"/>
                <a:ea typeface="ＭＳ Ｐゴシック" charset="0"/>
                <a:cs typeface="Calibri" charset="0"/>
              </a:rPr>
              <a:t>Geneva on February 14 to discuss the progress of the 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project</a:t>
            </a:r>
            <a:r>
              <a:rPr lang="en-US" sz="1800" dirty="0">
                <a:latin typeface="Calibri" charset="0"/>
                <a:ea typeface="ＭＳ Ｐゴシック" charset="0"/>
                <a:cs typeface="Calibri" charset="0"/>
              </a:rPr>
              <a:t>. The group has made excellent progress installing a small data cube within the country and attaching the application user interface. </a:t>
            </a:r>
            <a:endParaRPr lang="en-US" sz="1800" dirty="0" smtClean="0">
              <a:latin typeface="Calibri" charset="0"/>
              <a:ea typeface="ＭＳ Ｐゴシック" charset="0"/>
              <a:cs typeface="Calibri" charset="0"/>
            </a:endParaRPr>
          </a:p>
          <a:p>
            <a:pPr marL="171450" indent="-171450">
              <a:buFont typeface="Wingdings" charset="2"/>
              <a:buChar char="§"/>
            </a:pP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The </a:t>
            </a:r>
            <a:r>
              <a:rPr lang="en-US" sz="1800" dirty="0">
                <a:latin typeface="Calibri" charset="0"/>
                <a:ea typeface="ＭＳ Ｐゴシック" charset="0"/>
                <a:cs typeface="Calibri" charset="0"/>
              </a:rPr>
              <a:t>meeting resulted in 15 actions that the group will pursue in the coming year. These actions are focused on Landsat 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data, </a:t>
            </a:r>
            <a:r>
              <a:rPr lang="en-US" sz="1800" dirty="0">
                <a:latin typeface="Calibri" charset="0"/>
                <a:ea typeface="ＭＳ Ｐゴシック" charset="0"/>
                <a:cs typeface="Calibri" charset="0"/>
              </a:rPr>
              <a:t>data cube creation, and application testing.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775" y="3844301"/>
            <a:ext cx="5573332" cy="19116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844301"/>
            <a:ext cx="1270000" cy="127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482" y="3844301"/>
            <a:ext cx="1270000" cy="127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5187156"/>
            <a:ext cx="91440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9800" y="5766267"/>
            <a:ext cx="914400" cy="91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1606" y="5188459"/>
            <a:ext cx="913097" cy="9130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8868" y="5784015"/>
            <a:ext cx="923544" cy="92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8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2095500" y="282535"/>
            <a:ext cx="4876800" cy="646331"/>
          </a:xfrm>
        </p:spPr>
        <p:txBody>
          <a:bodyPr wrap="square">
            <a:spAutoFit/>
          </a:bodyPr>
          <a:lstStyle/>
          <a:p>
            <a:pPr algn="l" eaLnBrk="1" hangingPunct="1"/>
            <a:r>
              <a:rPr lang="en-US" sz="3600" b="1" smtClean="0">
                <a:latin typeface="Tahoma" charset="0"/>
                <a:ea typeface="ＭＳ Ｐゴシック" charset="0"/>
                <a:cs typeface="ＭＳ Ｐゴシック" charset="0"/>
              </a:rPr>
              <a:t>Vietnam </a:t>
            </a:r>
            <a:r>
              <a:rPr lang="en-US" sz="3600" b="1" dirty="0" smtClean="0">
                <a:latin typeface="Tahoma" charset="0"/>
                <a:ea typeface="ＭＳ Ｐゴシック" charset="0"/>
                <a:cs typeface="ＭＳ Ｐゴシック" charset="0"/>
              </a:rPr>
              <a:t>Prototype</a:t>
            </a:r>
            <a:endParaRPr lang="en-US" sz="4000" b="1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0" y="6284913"/>
            <a:ext cx="949325" cy="3444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11" name="Content Placeholder 2"/>
          <p:cNvSpPr txBox="1">
            <a:spLocks/>
          </p:cNvSpPr>
          <p:nvPr/>
        </p:nvSpPr>
        <p:spPr>
          <a:xfrm>
            <a:off x="152400" y="1219200"/>
            <a:ext cx="8848173" cy="14478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171450" indent="-171450">
              <a:buFont typeface="Wingdings" charset="2"/>
              <a:buChar char="§"/>
            </a:pP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SEO and CSIRO developing plans for a Vietnam Data Cube. The primary applications are rice and water management. 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Two sample data cubes are under development with links to SERVIR (blue) and GFOI (red).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362201"/>
            <a:ext cx="4239183" cy="367912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2438400"/>
            <a:ext cx="4230210" cy="2667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171450" indent="-171450">
              <a:buFont typeface="Wingdings" charset="2"/>
              <a:buChar char="§"/>
            </a:pPr>
            <a:r>
              <a:rPr lang="en-US" sz="1800" b="1" dirty="0" smtClean="0">
                <a:latin typeface="Calibri" charset="0"/>
                <a:ea typeface="ＭＳ Ｐゴシック" charset="0"/>
                <a:cs typeface="Calibri" charset="0"/>
              </a:rPr>
              <a:t>BLUE: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Mekong Basin cube for Cambodia and Vietnam for SERVIR testing.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800" b="1" dirty="0" smtClean="0">
                <a:latin typeface="Calibri" charset="0"/>
                <a:ea typeface="ＭＳ Ｐゴシック" charset="0"/>
                <a:cs typeface="Calibri" charset="0"/>
              </a:rPr>
              <a:t>RED: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 Vietnam cube to support initial 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/>
            </a:r>
            <a:b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</a:b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deployment 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training and a data 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/>
            </a:r>
            <a:b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</a:b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interoperability 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study.</a:t>
            </a:r>
          </a:p>
          <a:p>
            <a:pPr marL="171450" indent="-171450">
              <a:buFont typeface="Wingdings" charset="2"/>
              <a:buChar char="§"/>
            </a:pP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Datasets include: Landsat-7 (2000-2016), 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/>
            </a:r>
            <a:b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</a:b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Landsat-8 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(2015-2016), Sentinel-1 (2015-2016), 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JERS 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mosaic </a:t>
            </a:r>
            <a:r>
              <a:rPr lang="is-IS" sz="1800" dirty="0" smtClean="0">
                <a:latin typeface="Calibri" charset="0"/>
                <a:ea typeface="ＭＳ Ｐゴシック" charset="0"/>
                <a:cs typeface="Calibri" charset="0"/>
              </a:rPr>
              <a:t>(1996</a:t>
            </a:r>
            <a:r>
              <a:rPr lang="is-IS" sz="1800" dirty="0">
                <a:latin typeface="Calibri" charset="0"/>
                <a:ea typeface="ＭＳ Ｐゴシック" charset="0"/>
                <a:cs typeface="Calibri" charset="0"/>
              </a:rPr>
              <a:t>), </a:t>
            </a:r>
            <a:r>
              <a:rPr lang="is-IS" sz="1800" dirty="0" smtClean="0">
                <a:latin typeface="Calibri" charset="0"/>
                <a:ea typeface="ＭＳ Ｐゴシック" charset="0"/>
                <a:cs typeface="Calibri" charset="0"/>
              </a:rPr>
              <a:t>ALOS </a:t>
            </a:r>
            <a:r>
              <a:rPr lang="is-IS" sz="1800" dirty="0" smtClean="0">
                <a:latin typeface="Calibri" charset="0"/>
                <a:ea typeface="ＭＳ Ｐゴシック" charset="0"/>
                <a:cs typeface="Calibri" charset="0"/>
              </a:rPr>
              <a:t>mosaics </a:t>
            </a:r>
            <a:r>
              <a:rPr lang="is-IS" sz="1800" dirty="0">
                <a:latin typeface="Calibri" charset="0"/>
                <a:ea typeface="ＭＳ Ｐゴシック" charset="0"/>
                <a:cs typeface="Calibri" charset="0"/>
              </a:rPr>
              <a:t>(2007, 2008, 2009, </a:t>
            </a:r>
            <a:r>
              <a:rPr lang="is-IS" sz="1800" dirty="0" smtClean="0">
                <a:latin typeface="Calibri" charset="0"/>
                <a:ea typeface="ＭＳ Ｐゴシック" charset="0"/>
                <a:cs typeface="Calibri" charset="0"/>
              </a:rPr>
              <a:t>2010, 2015, 2016)</a:t>
            </a:r>
            <a:r>
              <a:rPr lang="en-US" sz="1800" dirty="0" smtClean="0">
                <a:latin typeface="Calibri" charset="0"/>
                <a:ea typeface="ＭＳ Ｐゴシック" charset="0"/>
                <a:cs typeface="Calibri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653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09800" y="228600"/>
            <a:ext cx="4876800" cy="615553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4000" b="1" dirty="0" smtClean="0">
                <a:latin typeface="Proxima Nova Regular"/>
                <a:ea typeface="Proxima Nova Regular"/>
                <a:cs typeface="Proxima Nova Regular"/>
              </a:rPr>
              <a:t>More countries </a:t>
            </a:r>
            <a:r>
              <a:rPr lang="is-IS" sz="4000" b="1" dirty="0" smtClean="0">
                <a:latin typeface="Proxima Nova Regular"/>
                <a:ea typeface="Proxima Nova Regular"/>
                <a:cs typeface="Proxima Nova Regular"/>
              </a:rPr>
              <a:t>…</a:t>
            </a:r>
            <a:endParaRPr lang="en-US" sz="4000" b="1" dirty="0">
              <a:latin typeface="Proxima Nova Regular"/>
              <a:ea typeface="Proxima Nova Regular"/>
              <a:cs typeface="Proxima Nova Regular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876800" y="1371600"/>
            <a:ext cx="4038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169863" indent="-169863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  <a:cs typeface="ＭＳ Ｐゴシック" charset="0"/>
              </a:defRPr>
            </a:lvl1pPr>
            <a:lvl2pPr marL="914400" indent="-457200"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2pPr>
            <a:lvl3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3pPr>
            <a:lvl4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4pPr>
            <a:lvl5pPr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5pPr>
            <a:lvl6pPr marL="4572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6pPr>
            <a:lvl7pPr marL="9144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 Unicode MS" charset="0"/>
                <a:ea typeface="ＭＳ Ｐゴシック" charset="0"/>
              </a:defRPr>
            </a:lvl9pPr>
          </a:lstStyle>
          <a:p>
            <a:pPr marL="166688" indent="-166688" defTabSz="914400">
              <a:spcBef>
                <a:spcPct val="200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2569"/>
                </a:solidFill>
                <a:latin typeface="Calibri" charset="0"/>
                <a:cs typeface="Calibri" charset="0"/>
              </a:rPr>
              <a:t>The SEO continues to work on a number of possible country-level data cubes.</a:t>
            </a:r>
          </a:p>
          <a:p>
            <a:pPr marL="166688" indent="-166688" defTabSz="914400">
              <a:spcBef>
                <a:spcPct val="200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2569"/>
                </a:solidFill>
                <a:latin typeface="Calibri" charset="0"/>
                <a:cs typeface="Calibri" charset="0"/>
              </a:rPr>
              <a:t>Australia (CSIRO) has just hired a new Python programmer to support data cube installations in the Asia region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95400"/>
            <a:ext cx="4591050" cy="449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7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1981200" y="314980"/>
            <a:ext cx="5624945" cy="523220"/>
          </a:xfrm>
        </p:spPr>
        <p:txBody>
          <a:bodyPr wrap="square">
            <a:spAutoFit/>
          </a:bodyPr>
          <a:lstStyle/>
          <a:p>
            <a:pPr algn="l" eaLnBrk="1" hangingPunct="1"/>
            <a:r>
              <a:rPr lang="en-US" sz="2800" b="1" dirty="0" smtClean="0">
                <a:latin typeface="Tahoma" charset="0"/>
                <a:ea typeface="ＭＳ Ｐゴシック" charset="0"/>
                <a:cs typeface="ＭＳ Ｐゴシック" charset="0"/>
              </a:rPr>
              <a:t>SEO CB Activities 2018+</a:t>
            </a:r>
            <a:endParaRPr lang="en-US" b="1" dirty="0">
              <a:solidFill>
                <a:srgbClr val="FFD799"/>
              </a:solidFill>
              <a:latin typeface="Tahoma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80905" name="Straight Arrow Connector 2"/>
          <p:cNvCxnSpPr>
            <a:cxnSpLocks noChangeShapeType="1"/>
          </p:cNvCxnSpPr>
          <p:nvPr/>
        </p:nvCxnSpPr>
        <p:spPr bwMode="auto">
          <a:xfrm flipH="1">
            <a:off x="1816100" y="6284913"/>
            <a:ext cx="949325" cy="344487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304799" y="1449842"/>
            <a:ext cx="8610601" cy="5179557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287338" indent="-287338" algn="l" defTabSz="914400" rtl="0">
              <a:buSzPct val="120000"/>
              <a:buFont typeface="Wingdings" charset="2"/>
              <a:buChar char="§"/>
            </a:pPr>
            <a:r>
              <a:rPr lang="en-US" kern="1200" smtClean="0">
                <a:latin typeface="Calibri" charset="0"/>
                <a:ea typeface="ＭＳ Ｐゴシック" charset="0"/>
                <a:cs typeface="Calibri" charset="0"/>
              </a:rPr>
              <a:t>COVE </a:t>
            </a:r>
            <a:r>
              <a:rPr lang="en-US" kern="1200" dirty="0" smtClean="0">
                <a:latin typeface="Calibri" charset="0"/>
                <a:ea typeface="ＭＳ Ｐゴシック" charset="0"/>
                <a:cs typeface="Calibri" charset="0"/>
              </a:rPr>
              <a:t>Training at </a:t>
            </a:r>
            <a:r>
              <a:rPr lang="en-US" kern="1200" dirty="0" err="1" smtClean="0">
                <a:latin typeface="Calibri" charset="0"/>
                <a:ea typeface="ＭＳ Ｐゴシック" charset="0"/>
                <a:cs typeface="Calibri" charset="0"/>
              </a:rPr>
              <a:t>SilvaCarbon</a:t>
            </a:r>
            <a:r>
              <a:rPr lang="en-US" kern="1200" dirty="0" smtClean="0">
                <a:latin typeface="Calibri" charset="0"/>
                <a:ea typeface="ＭＳ Ｐゴシック" charset="0"/>
                <a:cs typeface="Calibri" charset="0"/>
              </a:rPr>
              <a:t> Workshops – TBD</a:t>
            </a:r>
          </a:p>
          <a:p>
            <a:pPr marL="287338" indent="-287338" algn="l" defTabSz="914400" rtl="0">
              <a:buSzPct val="120000"/>
              <a:buFont typeface="Wingdings" charset="2"/>
              <a:buChar char="§"/>
            </a:pPr>
            <a:r>
              <a:rPr lang="en-US" kern="1200" dirty="0" smtClean="0">
                <a:latin typeface="Calibri" charset="0"/>
                <a:ea typeface="ＭＳ Ｐゴシック" charset="0"/>
                <a:cs typeface="Calibri" charset="0"/>
              </a:rPr>
              <a:t>Country-based </a:t>
            </a:r>
            <a:r>
              <a:rPr lang="en-US" b="1" kern="1200" dirty="0" smtClean="0">
                <a:latin typeface="Calibri" charset="0"/>
                <a:ea typeface="ＭＳ Ｐゴシック" charset="0"/>
                <a:cs typeface="Calibri" charset="0"/>
              </a:rPr>
              <a:t>Data Cube </a:t>
            </a:r>
            <a:r>
              <a:rPr lang="en-US" kern="1200" dirty="0" smtClean="0">
                <a:latin typeface="Calibri" charset="0"/>
                <a:ea typeface="ＭＳ Ｐゴシック" charset="0"/>
                <a:cs typeface="Calibri" charset="0"/>
              </a:rPr>
              <a:t>Training – TBD</a:t>
            </a:r>
          </a:p>
          <a:p>
            <a:pPr marL="287338" indent="-287338" algn="l" defTabSz="914400" rtl="0">
              <a:buSzPct val="120000"/>
              <a:buFont typeface="Wingdings" charset="2"/>
              <a:buChar char="§"/>
            </a:pPr>
            <a:r>
              <a:rPr lang="en-US" kern="1200" dirty="0" smtClean="0">
                <a:latin typeface="Calibri" charset="0"/>
                <a:ea typeface="ＭＳ Ｐゴシック" charset="0"/>
                <a:cs typeface="Calibri" charset="0"/>
              </a:rPr>
              <a:t>IGARSS Conference – CEOS and Data Cube exhibition booth – TBD</a:t>
            </a:r>
          </a:p>
          <a:p>
            <a:pPr marL="287338" indent="-287338" algn="l" defTabSz="914400" rtl="0">
              <a:buSzPct val="120000"/>
              <a:buFont typeface="Wingdings" charset="2"/>
              <a:buChar char="§"/>
            </a:pPr>
            <a:r>
              <a:rPr lang="en-US" kern="1200" dirty="0" smtClean="0">
                <a:latin typeface="Calibri" charset="0"/>
                <a:ea typeface="ＭＳ Ｐゴシック" charset="0"/>
                <a:cs typeface="Calibri" charset="0"/>
              </a:rPr>
              <a:t>Data Cube Training Workshops – TBD (likely linked to IGARSS)</a:t>
            </a:r>
          </a:p>
          <a:p>
            <a:pPr marL="287338" indent="-287338" algn="l" defTabSz="914400" rtl="0">
              <a:buSzPct val="120000"/>
              <a:buFont typeface="Wingdings" charset="2"/>
              <a:buChar char="§"/>
            </a:pPr>
            <a:r>
              <a:rPr lang="en-US" kern="1200" dirty="0" smtClean="0">
                <a:latin typeface="Calibri" charset="0"/>
                <a:ea typeface="ＭＳ Ｐゴシック" charset="0"/>
                <a:cs typeface="Calibri" charset="0"/>
              </a:rPr>
              <a:t>World Bank visits – TBD</a:t>
            </a:r>
          </a:p>
          <a:p>
            <a:pPr marL="287338" indent="-287338" algn="l" defTabSz="914400" rtl="0">
              <a:buSzPct val="120000"/>
              <a:buFont typeface="Wingdings" charset="2"/>
              <a:buChar char="§"/>
            </a:pPr>
            <a:r>
              <a:rPr lang="en-US" kern="1200" dirty="0" smtClean="0">
                <a:latin typeface="Calibri" charset="0"/>
                <a:ea typeface="ＭＳ Ｐゴシック" charset="0"/>
                <a:cs typeface="Calibri" charset="0"/>
              </a:rPr>
              <a:t>GEO Plenary – CEOS exhibition booth – TBD</a:t>
            </a:r>
            <a:endParaRPr lang="is-IS" kern="1200" dirty="0" smtClean="0">
              <a:latin typeface="Calibri" charset="0"/>
              <a:ea typeface="ＭＳ Ｐゴシック" charset="0"/>
              <a:cs typeface="Calibri" charset="0"/>
            </a:endParaRPr>
          </a:p>
          <a:p>
            <a:pPr marL="287338" indent="-287338" algn="l" defTabSz="914400" rtl="0">
              <a:buSzPct val="120000"/>
              <a:buFont typeface="Wingdings" charset="2"/>
              <a:buChar char="§"/>
            </a:pPr>
            <a:endParaRPr lang="en-US" kern="1200" dirty="0" smtClean="0">
              <a:latin typeface="Calibri" charset="0"/>
              <a:ea typeface="ＭＳ Ｐゴシック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3980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A White Pages">
  <a:themeElements>
    <a:clrScheme name="GA White Pages 13">
      <a:dk1>
        <a:srgbClr val="4D4D4F"/>
      </a:dk1>
      <a:lt1>
        <a:srgbClr val="FFFFFF"/>
      </a:lt1>
      <a:dk2>
        <a:srgbClr val="267485"/>
      </a:dk2>
      <a:lt2>
        <a:srgbClr val="808080"/>
      </a:lt2>
      <a:accent1>
        <a:srgbClr val="A0D7E4"/>
      </a:accent1>
      <a:accent2>
        <a:srgbClr val="333399"/>
      </a:accent2>
      <a:accent3>
        <a:srgbClr val="FFFFFF"/>
      </a:accent3>
      <a:accent4>
        <a:srgbClr val="404042"/>
      </a:accent4>
      <a:accent5>
        <a:srgbClr val="CDE8EF"/>
      </a:accent5>
      <a:accent6>
        <a:srgbClr val="2D2D8A"/>
      </a:accent6>
      <a:hlink>
        <a:srgbClr val="0000FF"/>
      </a:hlink>
      <a:folHlink>
        <a:srgbClr val="99CC00"/>
      </a:folHlink>
    </a:clrScheme>
    <a:fontScheme name="GA White Pag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A White Pag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A White Pag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A White Pages 13">
        <a:dk1>
          <a:srgbClr val="4D4D4F"/>
        </a:dk1>
        <a:lt1>
          <a:srgbClr val="FFFFFF"/>
        </a:lt1>
        <a:dk2>
          <a:srgbClr val="267485"/>
        </a:dk2>
        <a:lt2>
          <a:srgbClr val="808080"/>
        </a:lt2>
        <a:accent1>
          <a:srgbClr val="A0D7E4"/>
        </a:accent1>
        <a:accent2>
          <a:srgbClr val="333399"/>
        </a:accent2>
        <a:accent3>
          <a:srgbClr val="FFFFFF"/>
        </a:accent3>
        <a:accent4>
          <a:srgbClr val="404042"/>
        </a:accent4>
        <a:accent5>
          <a:srgbClr val="CDE8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2_Default">
  <a:themeElements>
    <a:clrScheme name="Default">
      <a:dk1>
        <a:srgbClr val="002569"/>
      </a:dk1>
      <a:lt1>
        <a:srgbClr val="696969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10816</TotalTime>
  <Words>667</Words>
  <Application>Microsoft Macintosh PowerPoint</Application>
  <PresentationFormat>On-screen Show (4:3)</PresentationFormat>
  <Paragraphs>76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Arial Bold</vt:lpstr>
      <vt:lpstr>Avenir Roman</vt:lpstr>
      <vt:lpstr>Calibri</vt:lpstr>
      <vt:lpstr>Droid Serif</vt:lpstr>
      <vt:lpstr>ＭＳ Ｐゴシック</vt:lpstr>
      <vt:lpstr>Proxima Nova Regular</vt:lpstr>
      <vt:lpstr>Tahoma</vt:lpstr>
      <vt:lpstr>Times New Roman</vt:lpstr>
      <vt:lpstr>Wingdings</vt:lpstr>
      <vt:lpstr>Arial</vt:lpstr>
      <vt:lpstr>Default</vt:lpstr>
      <vt:lpstr>GA White Pages</vt:lpstr>
      <vt:lpstr>4_Default</vt:lpstr>
      <vt:lpstr>2_Default</vt:lpstr>
      <vt:lpstr>SEO Capacity Building</vt:lpstr>
      <vt:lpstr>SEO CB Activities 2016/2017</vt:lpstr>
      <vt:lpstr>What are Data Cubes?</vt:lpstr>
      <vt:lpstr>Our 5-year Vision</vt:lpstr>
      <vt:lpstr>Colombia Prototype</vt:lpstr>
      <vt:lpstr>Switzerland Prototype</vt:lpstr>
      <vt:lpstr>Vietnam Prototype</vt:lpstr>
      <vt:lpstr>More countries …</vt:lpstr>
      <vt:lpstr>SEO CB Activities 2018+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Brian Killough</cp:lastModifiedBy>
  <cp:revision>632</cp:revision>
  <cp:lastPrinted>2015-02-04T17:36:21Z</cp:lastPrinted>
  <dcterms:modified xsi:type="dcterms:W3CDTF">2017-03-27T00:55:18Z</dcterms:modified>
</cp:coreProperties>
</file>