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6" r:id="rId5"/>
    <p:sldId id="262" r:id="rId6"/>
    <p:sldId id="265" r:id="rId7"/>
    <p:sldId id="263" r:id="rId8"/>
    <p:sldId id="264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721"/>
  </p:normalViewPr>
  <p:slideViewPr>
    <p:cSldViewPr>
      <p:cViewPr>
        <p:scale>
          <a:sx n="80" d="100"/>
          <a:sy n="80" d="100"/>
        </p:scale>
        <p:origin x="-2682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Capacity Building Activities in Earth Observation at CRECTEALC </a:t>
            </a:r>
            <a:endParaRPr dirty="0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CRECTEALC </a:t>
            </a:r>
            <a:endParaRPr lang="en-US" dirty="0" smtClean="0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s-MX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(WGCapD)-6 Annual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Oberpfaffenhofen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Germany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7th-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March, 2017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5334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Regional Centre for Space Science and Technology Education for Latin America and the Caribbean (CRECTEALC</a:t>
            </a:r>
            <a:r>
              <a:rPr lang="en-US" dirty="0" smtClean="0"/>
              <a:t>)</a:t>
            </a:r>
          </a:p>
          <a:p>
            <a:pPr marL="0" lvl="0" indent="0" algn="ctr">
              <a:buNone/>
            </a:pPr>
            <a:endParaRPr lang="en-US" dirty="0"/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Prepare highly qualified personnel from countries in Latin America and the Caribbean in: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 Observation (Remote Sensing,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GIS, </a:t>
            </a:r>
            <a:r>
              <a:rPr lang="en-US" b="1" dirty="0">
                <a:latin typeface="Calibri"/>
                <a:ea typeface="Calibri"/>
                <a:cs typeface="Times New Roman"/>
              </a:rPr>
              <a:t>DTM*, Models</a:t>
            </a:r>
            <a:r>
              <a:rPr lang="en-US" b="1" dirty="0" smtClean="0">
                <a:latin typeface="Calibri"/>
                <a:ea typeface="Calibri"/>
                <a:cs typeface="Times New Roman"/>
              </a:rPr>
              <a:t>*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Satellite Communications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Satellite Meteorology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Space Sciences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GNSS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Policy and Space Law</a:t>
            </a:r>
          </a:p>
          <a:p>
            <a:pPr marL="0" indent="0">
              <a:buNone/>
            </a:pPr>
            <a:r>
              <a:rPr lang="en-US" dirty="0" smtClean="0"/>
              <a:t>*Added in 2016</a:t>
            </a:r>
            <a:endParaRPr lang="en-US" dirty="0"/>
          </a:p>
          <a:p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992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5334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Regional Centre for Space Science and Technology Education for Latin America and the Caribbean (CRECTEALC</a:t>
            </a:r>
            <a:r>
              <a:rPr lang="en-US" dirty="0" smtClean="0"/>
              <a:t>)</a:t>
            </a:r>
            <a:endParaRPr lang="en-US" sz="1000" dirty="0"/>
          </a:p>
          <a:p>
            <a:pPr marL="0" lvl="0" indent="0">
              <a:buNone/>
            </a:pPr>
            <a:endParaRPr lang="en-US" sz="1000" b="1" dirty="0" smtClean="0"/>
          </a:p>
          <a:p>
            <a:pPr marL="0" lvl="0" indent="0">
              <a:buNone/>
            </a:pPr>
            <a:r>
              <a:rPr lang="en-US" b="1" dirty="0" smtClean="0"/>
              <a:t>EO </a:t>
            </a:r>
            <a:r>
              <a:rPr lang="en-US" b="1" dirty="0"/>
              <a:t>capacity-building </a:t>
            </a:r>
            <a:r>
              <a:rPr lang="en-US" b="1" dirty="0" smtClean="0"/>
              <a:t>2016 activities</a:t>
            </a:r>
            <a:r>
              <a:rPr lang="en-US" dirty="0"/>
              <a:t>:</a:t>
            </a:r>
          </a:p>
          <a:p>
            <a:pPr lvl="0"/>
            <a:r>
              <a:rPr lang="en-US" dirty="0" smtClean="0"/>
              <a:t>RS &amp; GIS Course,  September 2015 to August 2016 – Five EO final student projects on diverse applications</a:t>
            </a:r>
            <a:endParaRPr lang="en-US" dirty="0"/>
          </a:p>
          <a:p>
            <a:pPr lvl="0"/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Satellite </a:t>
            </a:r>
            <a:r>
              <a:rPr lang="en-US" dirty="0"/>
              <a:t>image </a:t>
            </a:r>
            <a:r>
              <a:rPr lang="en-US" dirty="0" smtClean="0"/>
              <a:t>calibration </a:t>
            </a:r>
            <a:r>
              <a:rPr lang="en-US" dirty="0"/>
              <a:t>in </a:t>
            </a:r>
            <a:r>
              <a:rPr lang="en-US" dirty="0" smtClean="0"/>
              <a:t>the production of </a:t>
            </a:r>
            <a:r>
              <a:rPr lang="en-US" dirty="0"/>
              <a:t>vegetation maps </a:t>
            </a:r>
            <a:r>
              <a:rPr lang="en-US" dirty="0" smtClean="0"/>
              <a:t>using QGIS (June 2016)</a:t>
            </a:r>
          </a:p>
          <a:p>
            <a:pPr lvl="1"/>
            <a:r>
              <a:rPr lang="en-US" dirty="0"/>
              <a:t>Use of QGIS &amp; field work </a:t>
            </a:r>
            <a:r>
              <a:rPr lang="en-US" dirty="0" smtClean="0"/>
              <a:t>exercises in </a:t>
            </a:r>
            <a:r>
              <a:rPr lang="en-US" dirty="0"/>
              <a:t>the Sierra </a:t>
            </a:r>
            <a:r>
              <a:rPr lang="en-US" dirty="0" err="1"/>
              <a:t>Gorda</a:t>
            </a:r>
            <a:r>
              <a:rPr lang="en-US" dirty="0"/>
              <a:t> Biosphere </a:t>
            </a:r>
            <a:r>
              <a:rPr lang="en-US" dirty="0" smtClean="0"/>
              <a:t>Reserve </a:t>
            </a:r>
            <a:r>
              <a:rPr lang="en-US" dirty="0"/>
              <a:t>(August </a:t>
            </a:r>
            <a:r>
              <a:rPr lang="en-US" dirty="0" smtClean="0"/>
              <a:t>2016)</a:t>
            </a:r>
          </a:p>
          <a:p>
            <a:pPr marL="31173" indent="0">
              <a:buNone/>
            </a:pPr>
            <a:r>
              <a:rPr lang="en-US" b="1" dirty="0" smtClean="0"/>
              <a:t>EO </a:t>
            </a:r>
            <a:r>
              <a:rPr lang="en-US" b="1" dirty="0"/>
              <a:t>capacity-building 2016 </a:t>
            </a:r>
            <a:r>
              <a:rPr lang="en-US" b="1" dirty="0" smtClean="0"/>
              <a:t>activities contributing to </a:t>
            </a:r>
            <a:r>
              <a:rPr lang="en-US" b="1" dirty="0" err="1" smtClean="0"/>
              <a:t>WGCapD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/>
              <a:t>Regional Meeting of Experts on the use of EO in Early-warning Systems – </a:t>
            </a:r>
            <a:r>
              <a:rPr lang="en-US" dirty="0" smtClean="0"/>
              <a:t>Droughts, (July), Dominican Republic (UN-OOSA/AEM FOSAT-S project – </a:t>
            </a:r>
            <a:r>
              <a:rPr lang="en-US" u="sng" dirty="0" smtClean="0"/>
              <a:t>follow-up to SRTM  2015 workshop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Supervision </a:t>
            </a:r>
            <a:r>
              <a:rPr lang="en-US" dirty="0"/>
              <a:t>of M.Sc. degree thesis on EO topic (on-going work</a:t>
            </a:r>
            <a:r>
              <a:rPr lang="en-US" dirty="0" smtClean="0"/>
              <a:t>).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375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" smtClean="0"/>
              <a:t>4</a:t>
            </a:fld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 err="1" smtClean="0"/>
              <a:t>Ffj</a:t>
            </a:r>
            <a:endParaRPr lang="es-MX" dirty="0" smtClean="0"/>
          </a:p>
          <a:p>
            <a:endParaRPr lang="es-MX" dirty="0" smtClean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1" y="-838200"/>
            <a:ext cx="11506201" cy="875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068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5334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Regional Centre for Space Science and Technology Education for Latin America and the Caribbean (CRECTEALC</a:t>
            </a:r>
            <a:r>
              <a:rPr lang="en-US" dirty="0" smtClean="0"/>
              <a:t>)</a:t>
            </a:r>
            <a:endParaRPr lang="en-US" sz="1000" dirty="0"/>
          </a:p>
          <a:p>
            <a:pPr marL="0" lvl="0" indent="0">
              <a:buNone/>
            </a:pPr>
            <a:endParaRPr lang="en-US" sz="1000" b="1" dirty="0" smtClean="0"/>
          </a:p>
          <a:p>
            <a:pPr marL="0" lvl="0" indent="0">
              <a:buNone/>
            </a:pPr>
            <a:r>
              <a:rPr lang="en-US" b="1" dirty="0" smtClean="0"/>
              <a:t>EO </a:t>
            </a:r>
            <a:r>
              <a:rPr lang="en-US" b="1" dirty="0"/>
              <a:t>capacity-building </a:t>
            </a:r>
            <a:r>
              <a:rPr lang="en-US" b="1" dirty="0" smtClean="0"/>
              <a:t>2017 activities</a:t>
            </a:r>
            <a:r>
              <a:rPr lang="en-US" dirty="0"/>
              <a:t>:</a:t>
            </a:r>
          </a:p>
          <a:p>
            <a:pPr lvl="0"/>
            <a:r>
              <a:rPr lang="en-US" dirty="0" smtClean="0"/>
              <a:t>RS &amp; GIS Course, September 2016 to August 2017</a:t>
            </a:r>
            <a:endParaRPr lang="en-US" dirty="0"/>
          </a:p>
          <a:p>
            <a:pPr lvl="0"/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QGIS and DTMs for 3-D mapping of eruption scenarios around the </a:t>
            </a:r>
            <a:r>
              <a:rPr lang="en-US" dirty="0" smtClean="0"/>
              <a:t>Popocatepetl volcano (February  2017)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use of maps/cartography and compass in EO applications (February, </a:t>
            </a:r>
            <a:r>
              <a:rPr lang="en-US" dirty="0" smtClean="0"/>
              <a:t>2017)</a:t>
            </a:r>
          </a:p>
          <a:p>
            <a:pPr marL="0" indent="0">
              <a:buNone/>
            </a:pPr>
            <a:r>
              <a:rPr lang="en-US" b="1" dirty="0" smtClean="0"/>
              <a:t>EO </a:t>
            </a:r>
            <a:r>
              <a:rPr lang="en-US" b="1" dirty="0"/>
              <a:t>capacity-building </a:t>
            </a:r>
            <a:r>
              <a:rPr lang="en-US" b="1" dirty="0" smtClean="0"/>
              <a:t>2017 activities contributing to </a:t>
            </a:r>
            <a:r>
              <a:rPr lang="en-US" b="1" dirty="0" err="1" smtClean="0"/>
              <a:t>WGCapD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/>
              <a:t>Regional Meeting of Experts on the use of EO in Early-warning Systems – </a:t>
            </a:r>
            <a:r>
              <a:rPr lang="en-US" dirty="0" smtClean="0"/>
              <a:t>Droughts, (July) Mexico City (UN-OOSA/AEM FOSAT-S project – follow-up to SRTM  2015 workshop)</a:t>
            </a:r>
          </a:p>
          <a:p>
            <a:pPr lvl="0"/>
            <a:r>
              <a:rPr lang="en-US" dirty="0"/>
              <a:t>Master´s degree thesis, Flood modeling of the Orizaba River using EO data with the </a:t>
            </a:r>
            <a:r>
              <a:rPr lang="en-US" dirty="0" smtClean="0"/>
              <a:t>STRM-derived DTM-30</a:t>
            </a:r>
            <a:r>
              <a:rPr lang="en-US" dirty="0"/>
              <a:t>, February 2017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33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5334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Regional Centre for Space Science and Technology Education for Latin America and the Caribbean (CRECTEALC</a:t>
            </a:r>
            <a:r>
              <a:rPr lang="en-US" dirty="0" smtClean="0"/>
              <a:t>)</a:t>
            </a:r>
            <a:endParaRPr lang="en-US" sz="1000" dirty="0"/>
          </a:p>
          <a:p>
            <a:pPr marL="0" lvl="0" indent="0">
              <a:buNone/>
            </a:pPr>
            <a:endParaRPr lang="en-US" sz="1000" b="1" dirty="0" smtClean="0"/>
          </a:p>
          <a:p>
            <a:pPr marL="0" lvl="0" indent="0">
              <a:buNone/>
            </a:pPr>
            <a:r>
              <a:rPr lang="en-US" b="1" dirty="0" smtClean="0"/>
              <a:t>EO </a:t>
            </a:r>
            <a:r>
              <a:rPr lang="en-US" b="1" dirty="0"/>
              <a:t>capacity-building </a:t>
            </a:r>
            <a:r>
              <a:rPr lang="en-US" b="1" dirty="0" smtClean="0"/>
              <a:t>2018 - 2019 activities</a:t>
            </a:r>
            <a:r>
              <a:rPr lang="en-US" dirty="0"/>
              <a:t>:</a:t>
            </a:r>
          </a:p>
          <a:p>
            <a:pPr lvl="0"/>
            <a:r>
              <a:rPr lang="en-US" dirty="0" smtClean="0"/>
              <a:t>RS &amp; GIS Course, September 2017 to August 2018</a:t>
            </a:r>
          </a:p>
          <a:p>
            <a:pPr lvl="0"/>
            <a:r>
              <a:rPr lang="en-US" dirty="0"/>
              <a:t>RS &amp; GIS Course, September </a:t>
            </a:r>
            <a:r>
              <a:rPr lang="en-US" dirty="0" smtClean="0"/>
              <a:t>2018 </a:t>
            </a:r>
            <a:r>
              <a:rPr lang="en-US" dirty="0"/>
              <a:t>to August </a:t>
            </a:r>
            <a:r>
              <a:rPr lang="en-US" dirty="0" smtClean="0"/>
              <a:t>2019</a:t>
            </a:r>
            <a:endParaRPr lang="en-US" dirty="0"/>
          </a:p>
          <a:p>
            <a:pPr lvl="0"/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Use of EO and ancillary tools in specific applications (</a:t>
            </a:r>
            <a:r>
              <a:rPr lang="en-US" dirty="0" err="1" smtClean="0"/>
              <a:t>tbd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of EO ancillary tools (</a:t>
            </a:r>
            <a:r>
              <a:rPr lang="en-US" dirty="0" err="1" smtClean="0"/>
              <a:t>tbd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b="1" dirty="0" smtClean="0"/>
              <a:t>EO </a:t>
            </a:r>
            <a:r>
              <a:rPr lang="en-US" b="1" dirty="0"/>
              <a:t>capacity-building </a:t>
            </a:r>
            <a:r>
              <a:rPr lang="en-US" b="1" dirty="0" smtClean="0"/>
              <a:t>2018-19 activities contributing to </a:t>
            </a:r>
            <a:r>
              <a:rPr lang="en-US" b="1" dirty="0" err="1" smtClean="0"/>
              <a:t>WGCapD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 smtClean="0"/>
              <a:t>Project proposal on </a:t>
            </a:r>
            <a:r>
              <a:rPr lang="en-US" dirty="0"/>
              <a:t>the use of EO in Early-warning Systems – </a:t>
            </a:r>
            <a:r>
              <a:rPr lang="en-US" dirty="0" smtClean="0"/>
              <a:t>Droughts, for Mesoamerican and Caribbean countries (UN-OOSA/AEM FOSAT-S project – follow-up to SRTM  2015 workshop) – to be submitted to AMEXCID and INEGI</a:t>
            </a: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730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5334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Regional Centre for Space Science and Technology Education for Latin America and the Caribbean (CRECTEALC</a:t>
            </a:r>
            <a:r>
              <a:rPr lang="en-US" dirty="0" smtClean="0"/>
              <a:t>)</a:t>
            </a:r>
            <a:endParaRPr lang="en-US" sz="1000" dirty="0"/>
          </a:p>
          <a:p>
            <a:pPr marL="0" lvl="0" indent="0">
              <a:buNone/>
            </a:pPr>
            <a:endParaRPr lang="en-US" sz="1000" b="1" dirty="0" smtClean="0"/>
          </a:p>
          <a:p>
            <a:pPr marL="0" lvl="0" indent="0">
              <a:buNone/>
            </a:pPr>
            <a:r>
              <a:rPr lang="en-US" b="1" dirty="0" smtClean="0"/>
              <a:t>EO </a:t>
            </a:r>
            <a:r>
              <a:rPr lang="en-US" b="1" dirty="0"/>
              <a:t>capacity-building </a:t>
            </a:r>
            <a:r>
              <a:rPr lang="en-US" b="1" dirty="0" smtClean="0"/>
              <a:t>material in Spanish; 2016 activities</a:t>
            </a:r>
            <a:r>
              <a:rPr lang="en-US" dirty="0"/>
              <a:t>:</a:t>
            </a:r>
          </a:p>
          <a:p>
            <a:pPr lvl="0"/>
            <a:r>
              <a:rPr lang="en-US" dirty="0" smtClean="0"/>
              <a:t>Development of tutorials (2016, 2017 and beyond)</a:t>
            </a:r>
            <a:endParaRPr lang="en-US" dirty="0"/>
          </a:p>
          <a:p>
            <a:pPr lvl="1"/>
            <a:r>
              <a:rPr lang="en-US" dirty="0" smtClean="0"/>
              <a:t>Tutorial on ILWIS</a:t>
            </a:r>
          </a:p>
          <a:p>
            <a:pPr lvl="1"/>
            <a:r>
              <a:rPr lang="en-US" dirty="0" smtClean="0"/>
              <a:t>Tutorial on QGIS</a:t>
            </a:r>
          </a:p>
          <a:p>
            <a:pPr lvl="1"/>
            <a:r>
              <a:rPr lang="en-US" dirty="0" smtClean="0"/>
              <a:t>Tutorial on </a:t>
            </a:r>
            <a:r>
              <a:rPr lang="en-US" dirty="0" err="1" smtClean="0"/>
              <a:t>TerraHidro</a:t>
            </a:r>
            <a:endParaRPr lang="en-US" dirty="0" smtClean="0"/>
          </a:p>
          <a:p>
            <a:pPr lvl="1"/>
            <a:r>
              <a:rPr lang="en-US" dirty="0" smtClean="0"/>
              <a:t>Other topics</a:t>
            </a:r>
          </a:p>
          <a:p>
            <a:pPr marL="31173" indent="0">
              <a:buNone/>
            </a:pPr>
            <a:r>
              <a:rPr lang="en-US" b="1" dirty="0" smtClean="0"/>
              <a:t>Development of an e-learning platform for EO </a:t>
            </a:r>
            <a:r>
              <a:rPr lang="en-US" b="1" dirty="0"/>
              <a:t>capacity-building </a:t>
            </a:r>
            <a:r>
              <a:rPr lang="en-US" b="1" dirty="0" smtClean="0"/>
              <a:t>(2016 and beyond)</a:t>
            </a:r>
          </a:p>
          <a:p>
            <a:pPr marL="31173" indent="0">
              <a:buNone/>
            </a:pPr>
            <a:endParaRPr lang="en-US" b="1" dirty="0"/>
          </a:p>
          <a:p>
            <a:pPr marL="31173" indent="0">
              <a:buNone/>
            </a:pPr>
            <a:r>
              <a:rPr lang="en-US" b="1" dirty="0" smtClean="0"/>
              <a:t>M.Sc. and Ph. D. in EO (2017 and beyond)</a:t>
            </a:r>
            <a:endParaRPr lang="en-US" dirty="0"/>
          </a:p>
          <a:p>
            <a:pPr lvl="0"/>
            <a:r>
              <a:rPr lang="en-US" dirty="0" smtClean="0"/>
              <a:t>M.Sc. &amp; Ph.D. Courses</a:t>
            </a:r>
          </a:p>
          <a:p>
            <a:pPr lvl="0"/>
            <a:r>
              <a:rPr lang="en-US" dirty="0" smtClean="0"/>
              <a:t>Supervision </a:t>
            </a:r>
            <a:r>
              <a:rPr lang="en-US" dirty="0"/>
              <a:t>of M.Sc. </a:t>
            </a:r>
            <a:r>
              <a:rPr lang="en-US" dirty="0" smtClean="0"/>
              <a:t>&amp; Ph.D. degree theses </a:t>
            </a:r>
            <a:r>
              <a:rPr lang="en-US" dirty="0"/>
              <a:t>on EO </a:t>
            </a:r>
            <a:r>
              <a:rPr lang="en-US" dirty="0" smtClean="0"/>
              <a:t>topics</a:t>
            </a:r>
            <a:endParaRPr lang="en-US" dirty="0"/>
          </a:p>
          <a:p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595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53340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Regional Centre for Space Science and Technology Education for Latin America and the Caribbean (CRECTEALC</a:t>
            </a:r>
            <a:r>
              <a:rPr lang="en-US" dirty="0" smtClean="0"/>
              <a:t>)</a:t>
            </a:r>
            <a:endParaRPr lang="en-US" sz="1000" dirty="0"/>
          </a:p>
          <a:p>
            <a:pPr marL="0" lvl="0" indent="0">
              <a:buNone/>
            </a:pPr>
            <a:endParaRPr lang="en-US" sz="1000" b="1" dirty="0" smtClean="0"/>
          </a:p>
          <a:p>
            <a:pPr marL="0" lvl="0" indent="0">
              <a:buNone/>
            </a:pPr>
            <a:r>
              <a:rPr lang="en-US" b="1" dirty="0" smtClean="0"/>
              <a:t>EO </a:t>
            </a:r>
            <a:r>
              <a:rPr lang="en-US" b="1" dirty="0"/>
              <a:t>capacity-building </a:t>
            </a:r>
            <a:r>
              <a:rPr lang="en-US" b="1" dirty="0" smtClean="0"/>
              <a:t>2017 activities</a:t>
            </a:r>
            <a:r>
              <a:rPr lang="en-US" dirty="0" smtClean="0"/>
              <a:t>: </a:t>
            </a:r>
            <a:r>
              <a:rPr lang="en-US" b="1" dirty="0" smtClean="0"/>
              <a:t>Research Proposals</a:t>
            </a:r>
            <a:endParaRPr lang="en-US" b="1" dirty="0"/>
          </a:p>
          <a:p>
            <a:pPr lvl="0"/>
            <a:r>
              <a:rPr lang="en-US" dirty="0" smtClean="0"/>
              <a:t>Development </a:t>
            </a:r>
            <a:r>
              <a:rPr lang="en-US" dirty="0"/>
              <a:t>of a methodology for the use of multi-spectral and thermal IR imagery for water-stress evaluation of crops in arid and semi-arid climates – pilot assisted with a remotely-monitored sensor </a:t>
            </a:r>
            <a:r>
              <a:rPr lang="en-US" dirty="0" smtClean="0"/>
              <a:t>network – Submitted to CONACYT-INEGI</a:t>
            </a:r>
          </a:p>
          <a:p>
            <a:pPr lvl="0"/>
            <a:r>
              <a:rPr lang="en-US" dirty="0" smtClean="0"/>
              <a:t>Development </a:t>
            </a:r>
            <a:r>
              <a:rPr lang="en-US" dirty="0"/>
              <a:t>of a methodology for the use of multi-spectral imagery in </a:t>
            </a:r>
            <a:r>
              <a:rPr lang="en-US" dirty="0" smtClean="0"/>
              <a:t>crop </a:t>
            </a:r>
            <a:r>
              <a:rPr lang="en-US" dirty="0"/>
              <a:t>phenology monitoring in the NW of </a:t>
            </a:r>
            <a:r>
              <a:rPr lang="en-US" dirty="0" smtClean="0"/>
              <a:t>Mexico </a:t>
            </a:r>
            <a:r>
              <a:rPr lang="en-US" dirty="0"/>
              <a:t>- Submitted to </a:t>
            </a:r>
            <a:r>
              <a:rPr lang="en-US" dirty="0" smtClean="0"/>
              <a:t>CONACYT-INEGI</a:t>
            </a:r>
          </a:p>
          <a:p>
            <a:pPr lvl="0"/>
            <a:r>
              <a:rPr lang="en-US" dirty="0"/>
              <a:t>Use of EO in fog forest </a:t>
            </a:r>
            <a:r>
              <a:rPr lang="en-US" dirty="0" smtClean="0"/>
              <a:t>studies in </a:t>
            </a:r>
            <a:r>
              <a:rPr lang="en-US" dirty="0"/>
              <a:t>the Sierra </a:t>
            </a:r>
            <a:r>
              <a:rPr lang="en-US" dirty="0" err="1"/>
              <a:t>Gorda</a:t>
            </a:r>
            <a:r>
              <a:rPr lang="en-US" dirty="0"/>
              <a:t> Biosphere Reserve </a:t>
            </a:r>
            <a:r>
              <a:rPr lang="en-US" dirty="0" smtClean="0"/>
              <a:t>- in </a:t>
            </a:r>
            <a:r>
              <a:rPr lang="en-US" dirty="0" err="1" smtClean="0"/>
              <a:t>colaboration</a:t>
            </a:r>
            <a:r>
              <a:rPr lang="en-US" dirty="0" smtClean="0"/>
              <a:t> with </a:t>
            </a:r>
            <a:r>
              <a:rPr lang="en-US" dirty="0" err="1" smtClean="0"/>
              <a:t>Comisión</a:t>
            </a:r>
            <a:r>
              <a:rPr lang="en-US" dirty="0" smtClean="0"/>
              <a:t>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Naturales</a:t>
            </a:r>
            <a:r>
              <a:rPr lang="en-US" dirty="0"/>
              <a:t> </a:t>
            </a:r>
            <a:r>
              <a:rPr lang="en-US" dirty="0" err="1"/>
              <a:t>Protegidas</a:t>
            </a:r>
            <a:r>
              <a:rPr lang="en-US" dirty="0"/>
              <a:t> (CONAMP)</a:t>
            </a:r>
            <a:endParaRPr lang="en-US" dirty="0" smtClean="0"/>
          </a:p>
          <a:p>
            <a:pPr lvl="0"/>
            <a:r>
              <a:rPr lang="en-US" dirty="0" smtClean="0"/>
              <a:t>Development</a:t>
            </a:r>
            <a:r>
              <a:rPr lang="en-US" dirty="0"/>
              <a:t>, visualization and updating of data bases </a:t>
            </a:r>
            <a:r>
              <a:rPr lang="en-US" dirty="0" smtClean="0"/>
              <a:t>of the </a:t>
            </a:r>
            <a:r>
              <a:rPr lang="en-US" dirty="0"/>
              <a:t>seas and coastal areas of Mexico (proposal to be submitted in 2017 to CONACYT-INEGI)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Oberpfaffenhofen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sz="1500" baseline="30666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557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9155</TotalTime>
  <Words>756</Words>
  <Application>Microsoft Office PowerPoint</Application>
  <PresentationFormat>Presentación en pantalla (4:3)</PresentationFormat>
  <Paragraphs>87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Default</vt:lpstr>
      <vt:lpstr>Capacity Building Activities in Earth Observation at CRECTEALC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CRECTEALC</cp:lastModifiedBy>
  <cp:revision>27</cp:revision>
  <dcterms:modified xsi:type="dcterms:W3CDTF">2017-03-25T01:08:38Z</dcterms:modified>
</cp:coreProperties>
</file>