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61" r:id="rId5"/>
    <p:sldId id="266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4"/>
  </p:normalViewPr>
  <p:slideViewPr>
    <p:cSldViewPr>
      <p:cViewPr>
        <p:scale>
          <a:sx n="60" d="100"/>
          <a:sy n="60" d="100"/>
        </p:scale>
        <p:origin x="-162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16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300" dirty="0" smtClean="0">
                <a:solidFill>
                  <a:schemeClr val="bg1"/>
                </a:solidFill>
              </a:rPr>
              <a:t>National and International Capacity Building Activities in Earth Observation </a:t>
            </a:r>
            <a:r>
              <a:rPr lang="en-GB" sz="2300" dirty="0" smtClean="0">
                <a:solidFill>
                  <a:schemeClr val="bg1"/>
                </a:solidFill>
              </a:rPr>
              <a:t>at INPE </a:t>
            </a:r>
            <a:endParaRPr sz="2300" dirty="0" smtClean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pt-B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– Hilcéa Ferreira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pt-B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13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cra.pn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381800"/>
            <a:ext cx="7306347" cy="5400000"/>
          </a:xfrm>
        </p:spPr>
      </p:pic>
      <p:sp>
        <p:nvSpPr>
          <p:cNvPr id="14" name="Shape 3"/>
          <p:cNvSpPr/>
          <p:nvPr/>
        </p:nvSpPr>
        <p:spPr>
          <a:xfrm>
            <a:off x="2133600" y="95816"/>
            <a:ext cx="5412929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AMAZON REGIONAL CENTER - CRA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8684" y="2541216"/>
            <a:ext cx="8352928" cy="40119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TerraAmazon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System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Basic concepts on remote sensing, digital image processing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geoprocessing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Tutorials and Instructors (Portuguese, English, French and Spanish)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Video-classes – YouTube – channel INPE-CRA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Site for online course (under development)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Presentations and hands-on activities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Pre and post students assessment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Online support after course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Discussion Forums</a:t>
            </a:r>
          </a:p>
          <a:p>
            <a:pPr marL="355600" marR="0" lvl="1" indent="-177800" algn="just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Publications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pic>
        <p:nvPicPr>
          <p:cNvPr id="5" name="Picture 5" descr="C:\INPE\CAPACITREE\Logo_Capacitree\Logo_Capacitree\COR_gradiente\Gradiente_TAG\G_Tag_ING\Mídias digitais\G_Tag_ING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34"/>
          <a:stretch/>
        </p:blipFill>
        <p:spPr bwMode="auto">
          <a:xfrm>
            <a:off x="2944416" y="1317081"/>
            <a:ext cx="3456384" cy="1152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"/>
          <p:cNvSpPr/>
          <p:nvPr/>
        </p:nvSpPr>
        <p:spPr>
          <a:xfrm>
            <a:off x="2133600" y="95816"/>
            <a:ext cx="5412929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Umbrela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Project for CB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04800" y="2931096"/>
            <a:ext cx="8352929" cy="36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 (</a:t>
            </a:r>
            <a:r>
              <a:rPr lang="en-US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Amazon Cooperation Treaty Organization)</a:t>
            </a:r>
          </a:p>
          <a:p>
            <a:endParaRPr lang="en-US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n-US" sz="3100" kern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100" b="0" kern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Bolivia, Brazil, Colombia, Ecuador, Guiana, Peru, Suriname, Venezuela </a:t>
            </a:r>
          </a:p>
          <a:p>
            <a:endParaRPr lang="en-US" sz="31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Course: Monitoring Tropical Forests using the </a:t>
            </a:r>
            <a:r>
              <a:rPr lang="en-US" sz="31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TerraAmazon</a:t>
            </a:r>
            <a:r>
              <a:rPr lang="en-US" sz="31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System</a:t>
            </a:r>
            <a:endParaRPr lang="en-US" sz="3100" kern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– Face-to-face</a:t>
            </a:r>
          </a:p>
          <a:p>
            <a:endParaRPr lang="en-US" sz="31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Languages: </a:t>
            </a:r>
            <a:r>
              <a:rPr lang="en-US" sz="3100" kern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Spanish (2) and English (1)</a:t>
            </a:r>
          </a:p>
          <a:p>
            <a:endParaRPr lang="en-US" sz="31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on </a:t>
            </a:r>
            <a:r>
              <a:rPr lang="en-US" sz="31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TerraClass</a:t>
            </a:r>
            <a:r>
              <a:rPr lang="en-US" sz="31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map of land use land cover of the deforested areas of the Brazilian Legal Amazon</a:t>
            </a:r>
          </a:p>
          <a:p>
            <a:endParaRPr lang="en-US" sz="31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– ONLINE</a:t>
            </a:r>
          </a:p>
          <a:p>
            <a:endParaRPr lang="en-US" sz="31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1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Languages: </a:t>
            </a:r>
            <a:r>
              <a:rPr lang="en-US" sz="31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Spanish (1) and English (1) </a:t>
            </a:r>
          </a:p>
          <a:p>
            <a:r>
              <a:rPr lang="en-US" sz="31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on </a:t>
            </a:r>
            <a:r>
              <a:rPr lang="en-US" sz="31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TerraAmazon</a:t>
            </a:r>
            <a:r>
              <a:rPr lang="en-US" sz="31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1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GIS tool for vector data using multi-temporal satellite images.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094" y="1701189"/>
            <a:ext cx="3341907" cy="92808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36" y="1701189"/>
            <a:ext cx="881896" cy="72008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80" y="1584812"/>
            <a:ext cx="2228399" cy="95283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725" y="1850779"/>
            <a:ext cx="1681369" cy="346148"/>
          </a:xfrm>
          <a:prstGeom prst="rect">
            <a:avLst/>
          </a:prstGeom>
        </p:spPr>
      </p:pic>
      <p:sp>
        <p:nvSpPr>
          <p:cNvPr id="15" name="Shape 3"/>
          <p:cNvSpPr/>
          <p:nvPr/>
        </p:nvSpPr>
        <p:spPr>
          <a:xfrm>
            <a:off x="1981200" y="95816"/>
            <a:ext cx="5565329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Multilateral Cooperation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dirty="0" smtClean="0"/>
              <a:t>THANK YOU!</a:t>
            </a:r>
          </a:p>
          <a:p>
            <a:pPr algn="ctr"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smtClean="0"/>
              <a:t>hilcea@dpi.inpe.br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130871" y="190714"/>
            <a:ext cx="5412929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pt-BR" sz="20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CAPACITY BUILDING INITIATIVES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EARTH OBSERVATION GENERAL COORDINATION – OBT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AMAZON REGIONAL CENTER - CRA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o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2000"/>
            <a:ext cx="6969437" cy="5256000"/>
          </a:xfrm>
          <a:prstGeom prst="rect">
            <a:avLst/>
          </a:prstGeom>
        </p:spPr>
      </p:pic>
      <p:pic>
        <p:nvPicPr>
          <p:cNvPr id="29" name="Picture 8" descr="logomarca_ob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1400" y="1320800"/>
            <a:ext cx="1645053" cy="889000"/>
          </a:xfrm>
          <a:prstGeom prst="rect">
            <a:avLst/>
          </a:prstGeom>
        </p:spPr>
      </p:pic>
      <p:sp>
        <p:nvSpPr>
          <p:cNvPr id="30" name="Shape 3"/>
          <p:cNvSpPr/>
          <p:nvPr/>
        </p:nvSpPr>
        <p:spPr>
          <a:xfrm>
            <a:off x="2130871" y="190714"/>
            <a:ext cx="5412929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pt-BR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INPE – </a:t>
            </a:r>
            <a:r>
              <a:rPr lang="en-US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National</a:t>
            </a:r>
            <a:r>
              <a:rPr lang="pt-BR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Institute for Space Research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/>
              <a:t>Geotechnology</a:t>
            </a:r>
            <a:r>
              <a:rPr lang="en-US" sz="2200" b="1" dirty="0" smtClean="0"/>
              <a:t> available as open source software with no use restrictions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endParaRPr lang="en-US" sz="1800" dirty="0"/>
          </a:p>
        </p:txBody>
      </p:sp>
      <p:pic>
        <p:nvPicPr>
          <p:cNvPr id="4" name="Picture 7" descr="Logo TerraHid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051" y="3000375"/>
            <a:ext cx="849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075" y="3771900"/>
            <a:ext cx="13287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1133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213" y="5105400"/>
            <a:ext cx="990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17065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/>
          <p:cNvGrpSpPr/>
          <p:nvPr/>
        </p:nvGrpSpPr>
        <p:grpSpPr>
          <a:xfrm>
            <a:off x="152400" y="2286000"/>
            <a:ext cx="1649413" cy="1250950"/>
            <a:chOff x="457200" y="2514600"/>
            <a:chExt cx="1649413" cy="1250950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514600"/>
              <a:ext cx="798513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352800"/>
              <a:ext cx="1649413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agem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973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2073275" y="2819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General purpose GIS’s</a:t>
            </a:r>
            <a:endParaRPr lang="en-US" sz="1200" dirty="0"/>
          </a:p>
        </p:txBody>
      </p:sp>
      <p:sp>
        <p:nvSpPr>
          <p:cNvPr id="15" name="TextBox 22"/>
          <p:cNvSpPr txBox="1"/>
          <p:nvPr/>
        </p:nvSpPr>
        <p:spPr>
          <a:xfrm>
            <a:off x="1828800" y="510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Environmental Risks </a:t>
            </a:r>
            <a:r>
              <a:rPr lang="bg-BG" sz="1200" dirty="0"/>
              <a:t>M</a:t>
            </a:r>
            <a:r>
              <a:rPr lang="bg-BG" sz="1200" dirty="0" smtClean="0"/>
              <a:t>onitoring, Analysis and Alert</a:t>
            </a:r>
            <a:endParaRPr lang="en-US" sz="1200" dirty="0"/>
          </a:p>
        </p:txBody>
      </p:sp>
      <p:sp>
        <p:nvSpPr>
          <p:cNvPr id="16" name="TextBox 23"/>
          <p:cNvSpPr txBox="1"/>
          <p:nvPr/>
        </p:nvSpPr>
        <p:spPr>
          <a:xfrm>
            <a:off x="2073275" y="4038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Library to develop geographical applications</a:t>
            </a:r>
            <a:endParaRPr lang="en-US" sz="1200" dirty="0"/>
          </a:p>
        </p:txBody>
      </p:sp>
      <p:sp>
        <p:nvSpPr>
          <p:cNvPr id="17" name="TextBox 24"/>
          <p:cNvSpPr txBox="1"/>
          <p:nvPr/>
        </p:nvSpPr>
        <p:spPr>
          <a:xfrm>
            <a:off x="5065712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Environmental Modelling System </a:t>
            </a:r>
            <a:endParaRPr lang="en-US" sz="1200" dirty="0"/>
          </a:p>
        </p:txBody>
      </p:sp>
      <p:sp>
        <p:nvSpPr>
          <p:cNvPr id="18" name="TextBox 25"/>
          <p:cNvSpPr txBox="1"/>
          <p:nvPr/>
        </p:nvSpPr>
        <p:spPr>
          <a:xfrm>
            <a:off x="7010400" y="2971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Distributed Hidrological Modelling</a:t>
            </a:r>
            <a:endParaRPr lang="en-US" sz="1200" dirty="0"/>
          </a:p>
        </p:txBody>
      </p:sp>
      <p:sp>
        <p:nvSpPr>
          <p:cNvPr id="19" name="TextBox 26"/>
          <p:cNvSpPr txBox="1"/>
          <p:nvPr/>
        </p:nvSpPr>
        <p:spPr>
          <a:xfrm>
            <a:off x="5133975" y="42862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Data Mining System</a:t>
            </a:r>
            <a:endParaRPr lang="en-US" sz="1200" dirty="0"/>
          </a:p>
        </p:txBody>
      </p:sp>
      <p:sp>
        <p:nvSpPr>
          <p:cNvPr id="20" name="TextBox 28"/>
          <p:cNvSpPr txBox="1"/>
          <p:nvPr/>
        </p:nvSpPr>
        <p:spPr>
          <a:xfrm>
            <a:off x="7162800" y="5029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Remote sensing imagery vector editor</a:t>
            </a:r>
            <a:endParaRPr lang="en-US" sz="1200" dirty="0"/>
          </a:p>
        </p:txBody>
      </p:sp>
      <p:pic>
        <p:nvPicPr>
          <p:cNvPr id="21" name="Imagem 20" descr="terracla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773394"/>
            <a:ext cx="1428950" cy="895475"/>
          </a:xfrm>
          <a:prstGeom prst="rect">
            <a:avLst/>
          </a:prstGeom>
        </p:spPr>
      </p:pic>
      <p:sp>
        <p:nvSpPr>
          <p:cNvPr id="22" name="TextBox 28"/>
          <p:cNvSpPr txBox="1"/>
          <p:nvPr/>
        </p:nvSpPr>
        <p:spPr>
          <a:xfrm>
            <a:off x="5334000" y="594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Mapping land use land cover of the deforested areas of the Brazilian Legal Amazon</a:t>
            </a:r>
            <a:endParaRPr lang="en-US" sz="1200" dirty="0"/>
          </a:p>
        </p:txBody>
      </p:sp>
      <p:sp>
        <p:nvSpPr>
          <p:cNvPr id="23" name="Shape 3"/>
          <p:cNvSpPr/>
          <p:nvPr/>
        </p:nvSpPr>
        <p:spPr>
          <a:xfrm>
            <a:off x="2130871" y="190714"/>
            <a:ext cx="5412929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Open Source Software</a:t>
            </a:r>
            <a:endParaRPr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340768"/>
            <a:ext cx="8608368" cy="551723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In Portuguese</a:t>
            </a:r>
          </a:p>
          <a:p>
            <a:pPr marL="768927" marR="0" lvl="1" indent="-311727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Graduate Program in Remote Sensing (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MsC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and PhD)</a:t>
            </a:r>
          </a:p>
          <a:p>
            <a:pPr marL="1188719" marR="0" lvl="2" indent="-274319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500+ students </a:t>
            </a:r>
          </a:p>
          <a:p>
            <a:pPr marL="768927" marR="0" lvl="1" indent="-311727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Short Courses in GIS and Remote Sensing (40 h)</a:t>
            </a:r>
          </a:p>
          <a:p>
            <a:pPr marL="1188719" marR="0" lvl="2" indent="-274319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4665 people trained (1999-2016)</a:t>
            </a:r>
          </a:p>
          <a:p>
            <a:pPr marL="768927" marR="0" lvl="1" indent="-311727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Distance learning program in GIS and Remote Sensing</a:t>
            </a:r>
          </a:p>
          <a:p>
            <a:pPr marL="1188719" marR="0" lvl="2" indent="-274319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900 people trained (2004-2016)</a:t>
            </a:r>
          </a:p>
          <a:p>
            <a:pPr marL="768927" marR="0" lvl="1" indent="-311727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Course for Teachers (Elementary School): Remote Sensing Technology applied to Environmental Studies</a:t>
            </a:r>
          </a:p>
          <a:p>
            <a:pPr marL="1188719" marR="0" lvl="2" indent="-274319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1200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teachers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trained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(1997 – 2016)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768927" marR="0" lvl="1" indent="-311727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On-line material  (books, presentations, video-classes) in English and Portuguese (inspired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on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Open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Educacional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Resources Initiative)</a:t>
            </a:r>
          </a:p>
          <a:p>
            <a:pPr marL="1188719" marR="0" lvl="2" indent="-274319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http://wiki.obt.inpe.br/doku.php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9" name="Shape 3"/>
          <p:cNvSpPr/>
          <p:nvPr/>
        </p:nvSpPr>
        <p:spPr>
          <a:xfrm>
            <a:off x="2133600" y="95816"/>
            <a:ext cx="5412929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Remote Sensing Education at OBT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755576" y="260648"/>
            <a:ext cx="82066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295400"/>
            <a:ext cx="7772400" cy="8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WORKSHOP: Improved access to global DEM developed on a  country-by-country basis</a:t>
            </a:r>
          </a:p>
          <a:p>
            <a:pPr marL="742950" marR="0" lvl="1" indent="-28575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1" y="2838335"/>
            <a:ext cx="3690413" cy="30302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53921" y="2420804"/>
            <a:ext cx="46265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May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6-10, 2013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DEM Workshop held in Nairobi, Kenya, hosted by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RCMRD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participants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(Ethiopia, Somalia, Zambia, Kenya, South Sudan and Uganda).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Instructors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were from SANSA, INPE, RCMRD/SERVIR, USGS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virtual),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FEWSNET and SWF.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Unique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CEOS workshop benefitting people at different levels with varying amounts of resources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“Lessons-learned” Report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available 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WGCapD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website, link “Documents”: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www.ceos.org/wgcapd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3"/>
          <p:cNvSpPr/>
          <p:nvPr/>
        </p:nvSpPr>
        <p:spPr>
          <a:xfrm>
            <a:off x="2133600" y="95816"/>
            <a:ext cx="5412929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International Initiatives - CEOS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1960" y="2564904"/>
            <a:ext cx="493204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>
                <a:latin typeface="Arial" pitchFamily="34" charset="0"/>
                <a:cs typeface="Arial" pitchFamily="34" charset="0"/>
              </a:rPr>
              <a:t>180 hour courses that target university lecturers in the sciences to teach them the benefits of incorporating EO into their classes (African Anglophone Countries)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of data sets that are normally restricted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Taught by consortium of CEOS agencies and partners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Coordinated by INPE in Brazil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July 2013: e-learning course was concluded and the final grades were compiled: from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students enrolled, 16 have successfully competed the course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3046599" cy="2619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867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"/>
          <p:cNvSpPr/>
          <p:nvPr/>
        </p:nvSpPr>
        <p:spPr>
          <a:xfrm>
            <a:off x="2133600" y="95816"/>
            <a:ext cx="5412929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International Initiatives - CEOS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1224" y="1447800"/>
            <a:ext cx="7772400" cy="8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WORKSHOP: Higher Resolution SRTM Data &amp; Flood Modeling Workshop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26945" y="2095788"/>
            <a:ext cx="51170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March 23rd - 27th, 2015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(Pretoria, South Africa,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hosted by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SANSA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Funded by: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GEO, UNOOSA and SWF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participants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(Botswana, Lesotho, Madagascar, South Africa, Swaziland, Zimbabwe).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Instructors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were from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INPE, NASA, NOAA, RCMRD, SERVIR, SANSA, USGS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Build capacity in utilization of satellite-derived digital elevation data, especially the Shuttle Radar Topography Mission (SRTM) 1-Arc Second data (a.k.a. SRTM 30m or SRTM-2).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Lessons-learned” Report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available 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WGCapD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website, link “Meetings”: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http://www.ceos.org/wgcapd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ceos.org/document_management/Working_Groups/WGCapD/Meetings/WGCAPD_SRTM-Workshop-Africa_Mar2015/Group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73700"/>
            <a:ext cx="3456384" cy="2302492"/>
          </a:xfrm>
          <a:prstGeom prst="rect">
            <a:avLst/>
          </a:prstGeom>
          <a:noFill/>
        </p:spPr>
      </p:pic>
      <p:sp>
        <p:nvSpPr>
          <p:cNvPr id="12" name="Shape 3"/>
          <p:cNvSpPr/>
          <p:nvPr/>
        </p:nvSpPr>
        <p:spPr>
          <a:xfrm>
            <a:off x="2133600" y="95816"/>
            <a:ext cx="5412929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International Initiatives - CEOS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9432" y="1447800"/>
            <a:ext cx="7772400" cy="8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Webinar Series on Remote Sensing Technology for Disaster Management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77209" y="2095788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April - May, 2015</a:t>
            </a:r>
          </a:p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144 participants from Africa (43), Central America and the Caribbean (2), North America (35), South America (19), Asia (33) and Australia (1)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Instructors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were from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INPE, ISRO, ESA, NOAA, USGS and  NASA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Objectives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Disseminating remote sensing technology among disaster risk management practitioners with an interest in geospatial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Providing wider and easier access to Earth observation data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Increasing the sharing of software tools such as open source software and open systems interfaces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Increasing data dissemination capabilities and transferring relevant technologies to disaster risk management practitioners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glob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59968"/>
            <a:ext cx="3574152" cy="19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"/>
          <p:cNvSpPr/>
          <p:nvPr/>
        </p:nvSpPr>
        <p:spPr>
          <a:xfrm>
            <a:off x="2133600" y="95816"/>
            <a:ext cx="5412929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7 - DLR 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- 2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</a:p>
          <a:p>
            <a:pPr lvl="0" algn="ctr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International Initiatives - CEOS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10723</TotalTime>
  <Words>876</Words>
  <Application>Microsoft Office PowerPoint</Application>
  <PresentationFormat>Apresentação na tela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Default</vt:lpstr>
      <vt:lpstr>National and International Capacity Building Activities in Earth Observation at INPE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Hilcea</cp:lastModifiedBy>
  <cp:revision>45</cp:revision>
  <dcterms:modified xsi:type="dcterms:W3CDTF">2017-03-27T11:40:11Z</dcterms:modified>
</cp:coreProperties>
</file>