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02" r:id="rId3"/>
    <p:sldId id="257" r:id="rId4"/>
    <p:sldId id="310" r:id="rId5"/>
    <p:sldId id="311" r:id="rId6"/>
    <p:sldId id="312" r:id="rId7"/>
    <p:sldId id="294" r:id="rId8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1"/>
    <p:restoredTop sz="85529" autoAdjust="0"/>
  </p:normalViewPr>
  <p:slideViewPr>
    <p:cSldViewPr>
      <p:cViewPr varScale="1">
        <p:scale>
          <a:sx n="73" d="100"/>
          <a:sy n="73" d="100"/>
        </p:scale>
        <p:origin x="-1795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3086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85185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/>
        </p:nvSpPr>
        <p:spPr>
          <a:xfrm>
            <a:off x="5410200" y="228600"/>
            <a:ext cx="4353169" cy="50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sz="2800" i="1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Viewing Earth</a:t>
            </a:r>
          </a:p>
        </p:txBody>
      </p:sp>
      <p:sp>
        <p:nvSpPr>
          <p:cNvPr id="6" name="Shape 11"/>
          <p:cNvSpPr/>
          <p:nvPr/>
        </p:nvSpPr>
        <p:spPr>
          <a:xfrm>
            <a:off x="5334000" y="736599"/>
            <a:ext cx="4353169" cy="50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algn="ctr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sz="2800" i="1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Serving Society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414" y="128755"/>
            <a:ext cx="2766692" cy="1469690"/>
          </a:xfrm>
          <a:prstGeom prst="rect">
            <a:avLst/>
          </a:prstGeom>
        </p:spPr>
      </p:pic>
      <p:sp>
        <p:nvSpPr>
          <p:cNvPr id="9" name="Shape 11"/>
          <p:cNvSpPr/>
          <p:nvPr/>
        </p:nvSpPr>
        <p:spPr>
          <a:xfrm>
            <a:off x="304801" y="1905000"/>
            <a:ext cx="5257800" cy="3657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sz="2800" b="1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Capacity Building at GA</a:t>
            </a:r>
            <a:endParaRPr lang="en-AU" sz="1200" dirty="0" smtClean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endParaRPr lang="en-AU" dirty="0" smtClean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endParaRPr lang="en-AU"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endParaRPr lang="en-AU"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Jonathon Ross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sz="16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Geoscience Australia CEOS Contact</a:t>
            </a:r>
            <a:endParaRPr sz="1600"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endParaRPr lang="en-AU" dirty="0" smtClean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DLR </a:t>
            </a:r>
            <a:r>
              <a:rPr lang="en-AU" dirty="0" err="1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Oberpfaffenhofen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May 2017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1"/>
          <p:cNvSpPr/>
          <p:nvPr/>
        </p:nvSpPr>
        <p:spPr>
          <a:xfrm>
            <a:off x="1905000" y="304800"/>
            <a:ext cx="4810858" cy="50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sz="2800" i="1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Hello from </a:t>
            </a:r>
            <a:r>
              <a:rPr lang="en-AU" sz="2800" i="1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Adam</a:t>
            </a:r>
            <a:r>
              <a:rPr lang="en-AU" sz="2800" i="1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!</a:t>
            </a:r>
            <a:endParaRPr lang="en-AU" sz="2800" i="1" dirty="0" smtClean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352800" y="4786699"/>
            <a:ext cx="2400300" cy="646329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1800" b="1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Dr </a:t>
            </a:r>
            <a:r>
              <a:rPr kumimoji="0" lang="en-AU" sz="1800" b="1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Adam Lewis</a:t>
            </a:r>
            <a:endParaRPr kumimoji="0" lang="en-AU" sz="1800" b="1" i="0" u="none" strike="noStrike" cap="none" spc="0" normalizeH="0" baseline="0" dirty="0" smtClean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AU" dirty="0" smtClean="0"/>
              <a:t>GA CEOS Principal</a:t>
            </a:r>
            <a:endParaRPr kumimoji="0" lang="en-AU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pic>
        <p:nvPicPr>
          <p:cNvPr id="1026" name="Picture 2" descr="https://www.aprsaf.org/interviews_features/img/interviews/i_055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399" y="1456191"/>
            <a:ext cx="4205299" cy="3134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931285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3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208166" y="1219200"/>
            <a:ext cx="8710650" cy="1938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AU" sz="2000" b="1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Domestic Focus</a:t>
            </a:r>
          </a:p>
          <a:p>
            <a:pPr marL="838200" lvl="1" indent="-381000">
              <a:buSzPct val="100000"/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Support Australian Governments to benefit from geoscience data</a:t>
            </a:r>
            <a:endParaRPr lang="en-AU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38200" lvl="1" indent="-381000">
              <a:buSzPct val="100000"/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Build national capacity to exploit geoscience data</a:t>
            </a:r>
            <a:endParaRPr lang="en-AU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1" indent="0">
              <a:buSzPct val="100000"/>
              <a:defRPr>
                <a:solidFill>
                  <a:srgbClr val="000000"/>
                </a:solidFill>
              </a:defRPr>
            </a:pPr>
            <a:endParaRPr lang="en-AU" sz="800" dirty="0"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AU" sz="2000" b="1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International Focus</a:t>
            </a:r>
          </a:p>
          <a:p>
            <a:pPr marL="838200" lvl="1" indent="-381000">
              <a:buSzPct val="100000"/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National representation on international fora (GA is Aus. GEO Principal)</a:t>
            </a:r>
          </a:p>
          <a:p>
            <a:pPr marL="838200" lvl="1" indent="-381000">
              <a:buSzPct val="100000"/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Projects in other countries </a:t>
            </a:r>
            <a:r>
              <a:rPr lang="en-AU" b="1" i="1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in support of Department of Foreign Affairs</a:t>
            </a:r>
            <a:endParaRPr lang="en-AU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Shape 11"/>
          <p:cNvSpPr/>
          <p:nvPr/>
        </p:nvSpPr>
        <p:spPr>
          <a:xfrm>
            <a:off x="1905000" y="304800"/>
            <a:ext cx="4810858" cy="50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sz="2800" i="1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Agency Mandate</a:t>
            </a:r>
            <a:endParaRPr lang="en-AU" sz="2800" i="1" dirty="0" smtClean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1"/>
          <p:cNvSpPr/>
          <p:nvPr/>
        </p:nvSpPr>
        <p:spPr>
          <a:xfrm>
            <a:off x="1905000" y="304800"/>
            <a:ext cx="4810858" cy="50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sz="2800" i="1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Domestic</a:t>
            </a:r>
            <a:endParaRPr lang="en-AU" sz="2800" i="1" dirty="0" smtClean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sp>
        <p:nvSpPr>
          <p:cNvPr id="3" name="Shape 15"/>
          <p:cNvSpPr/>
          <p:nvPr/>
        </p:nvSpPr>
        <p:spPr>
          <a:xfrm>
            <a:off x="208166" y="1219200"/>
            <a:ext cx="8710650" cy="45243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AU" sz="3200" b="1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Australian Government agencies</a:t>
            </a:r>
          </a:p>
          <a:p>
            <a:pPr marL="838200" lvl="1" indent="-381000">
              <a:buSzPct val="100000"/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</a:defRPr>
            </a:pPr>
            <a:r>
              <a:rPr lang="en-AU" sz="2800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Lowering technical barriers (e.g. Data Cube)</a:t>
            </a:r>
          </a:p>
          <a:p>
            <a:pPr marL="838200" lvl="1" indent="-381000">
              <a:buSzPct val="100000"/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</a:defRPr>
            </a:pPr>
            <a:r>
              <a:rPr lang="en-AU" sz="2800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Training sessions on data and products</a:t>
            </a:r>
          </a:p>
          <a:p>
            <a:pPr marL="838200" lvl="1" indent="-381000">
              <a:buSzPct val="100000"/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</a:defRPr>
            </a:pPr>
            <a:r>
              <a:rPr lang="en-AU" sz="2800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Support domain ‘centres of excellence’ (e.g. within Bureau of Statistics)</a:t>
            </a:r>
          </a:p>
          <a:p>
            <a:pPr marL="838200" lvl="1" indent="-381000">
              <a:buSzPct val="100000"/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</a:defRPr>
            </a:pPr>
            <a:r>
              <a:rPr lang="en-AU" sz="2800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Acting as a contact/advice point</a:t>
            </a:r>
            <a:endParaRPr lang="en-AU" sz="2800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AU" sz="3200" b="1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Broader community</a:t>
            </a:r>
          </a:p>
          <a:p>
            <a:pPr marL="838200" lvl="1" indent="-381000">
              <a:buSzPct val="100000"/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</a:defRPr>
            </a:pPr>
            <a:r>
              <a:rPr lang="en-AU" sz="2800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Lowering technical barriers (e.g. Data Hub)</a:t>
            </a:r>
          </a:p>
          <a:p>
            <a:pPr marL="838200" lvl="1" indent="-381000">
              <a:buSzPct val="100000"/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</a:defRPr>
            </a:pPr>
            <a:r>
              <a:rPr lang="en-AU" sz="2800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Participate in the Australian Earth Observation Community Coordination Group</a:t>
            </a:r>
          </a:p>
        </p:txBody>
      </p:sp>
    </p:spTree>
    <p:extLst>
      <p:ext uri="{BB962C8B-B14F-4D97-AF65-F5344CB8AC3E}">
        <p14:creationId xmlns:p14="http://schemas.microsoft.com/office/powerpoint/2010/main" val="4061304235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1"/>
          <p:cNvSpPr/>
          <p:nvPr/>
        </p:nvSpPr>
        <p:spPr>
          <a:xfrm>
            <a:off x="1905000" y="304800"/>
            <a:ext cx="4810858" cy="50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sz="2800" i="1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International</a:t>
            </a:r>
            <a:endParaRPr lang="en-AU" sz="2800" i="1" dirty="0" smtClean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sp>
        <p:nvSpPr>
          <p:cNvPr id="3" name="Shape 15"/>
          <p:cNvSpPr/>
          <p:nvPr/>
        </p:nvSpPr>
        <p:spPr>
          <a:xfrm>
            <a:off x="208166" y="1219200"/>
            <a:ext cx="8710650" cy="51398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AU" sz="2400" b="1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Focus domains:</a:t>
            </a:r>
          </a:p>
          <a:p>
            <a:pPr marL="838200" lvl="1" indent="-381000">
              <a:buSzPct val="100000"/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</a:defRPr>
            </a:pPr>
            <a:r>
              <a:rPr lang="en-AU" sz="2000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Disaster risk reduction (Community Safety Branch)</a:t>
            </a:r>
          </a:p>
          <a:p>
            <a:pPr marL="838200" lvl="1" indent="-381000">
              <a:buSzPct val="100000"/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</a:defRPr>
            </a:pPr>
            <a:r>
              <a:rPr lang="en-AU" sz="2000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Mining for </a:t>
            </a:r>
            <a:r>
              <a:rPr lang="en-AU" sz="2000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development (Resources Division)</a:t>
            </a:r>
          </a:p>
          <a:p>
            <a:pPr marL="838200" lvl="1" indent="-381000">
              <a:buSzPct val="100000"/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</a:defRPr>
            </a:pPr>
            <a:r>
              <a:rPr lang="en-AU" sz="2000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Groundwater (Groundwater Branch)</a:t>
            </a:r>
          </a:p>
          <a:p>
            <a:pPr marL="838200" lvl="1" indent="-381000">
              <a:buSzPct val="100000"/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</a:defRPr>
            </a:pPr>
            <a:r>
              <a:rPr lang="en-AU" sz="2000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Spatial data infrastructure (</a:t>
            </a:r>
            <a:r>
              <a:rPr lang="en-AU" sz="2000" dirty="0" err="1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inc.</a:t>
            </a:r>
            <a:r>
              <a:rPr lang="en-AU" sz="2000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geodesy, satellite data, </a:t>
            </a:r>
            <a:r>
              <a:rPr lang="en-AU" sz="2000" dirty="0" err="1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etc</a:t>
            </a:r>
            <a:r>
              <a:rPr lang="en-AU" sz="2000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lang="en-AU" sz="2000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AU" sz="2400" b="1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Focus countries:</a:t>
            </a:r>
          </a:p>
          <a:p>
            <a:pPr marL="838200" lvl="1" indent="-381000">
              <a:buSzPct val="100000"/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</a:defRPr>
            </a:pPr>
            <a:r>
              <a:rPr lang="en-AU" sz="2000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South-East Asia</a:t>
            </a:r>
          </a:p>
          <a:p>
            <a:pPr marL="838200" lvl="1" indent="-381000">
              <a:buSzPct val="100000"/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</a:defRPr>
            </a:pPr>
            <a:r>
              <a:rPr lang="en-AU" sz="2000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South Pacific</a:t>
            </a: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AU" sz="2400" b="1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Preference to work as part of broader agendas, e.g. World Bank where outcomes likely to be ‘embedded’</a:t>
            </a:r>
          </a:p>
          <a:p>
            <a:pPr marL="38100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AU" sz="2400" b="1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Project support for </a:t>
            </a:r>
            <a:r>
              <a:rPr lang="en-AU" sz="2400" b="1" dirty="0" err="1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Dept</a:t>
            </a:r>
            <a:r>
              <a:rPr lang="en-AU" sz="2400" b="1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AU" sz="2400" b="1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of Foreign </a:t>
            </a:r>
            <a:r>
              <a:rPr lang="en-AU" sz="2400" b="1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Affairs:</a:t>
            </a:r>
          </a:p>
          <a:p>
            <a:pPr marL="838200" lvl="1" indent="-381000">
              <a:buSzPct val="100000"/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</a:defRPr>
            </a:pPr>
            <a:r>
              <a:rPr lang="en-AU" sz="2000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Papua New Guinea ‘drought monitoring’ capability improvement</a:t>
            </a:r>
          </a:p>
          <a:p>
            <a:pPr marL="838200" lvl="1" indent="-381000">
              <a:buSzPct val="100000"/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</a:defRPr>
            </a:pPr>
            <a:r>
              <a:rPr lang="en-AU" sz="2000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DRR training with Indonesia</a:t>
            </a:r>
            <a:endParaRPr lang="en-AU" sz="2000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AU" sz="2400" b="1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International fora: </a:t>
            </a:r>
            <a:r>
              <a:rPr lang="en-AU" sz="2400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CEOS, GEO, Charter, Sentinel-Asia, APEC</a:t>
            </a:r>
            <a:endParaRPr lang="en-AU" sz="2400" b="1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36072178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1"/>
          <p:cNvSpPr/>
          <p:nvPr/>
        </p:nvSpPr>
        <p:spPr>
          <a:xfrm>
            <a:off x="1905000" y="304800"/>
            <a:ext cx="4810858" cy="50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sz="2800" i="1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CSIRO Data Cube Pilots</a:t>
            </a:r>
            <a:endParaRPr lang="en-AU" sz="2800" i="1" dirty="0" smtClean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sp>
        <p:nvSpPr>
          <p:cNvPr id="3" name="Shape 15"/>
          <p:cNvSpPr/>
          <p:nvPr/>
        </p:nvSpPr>
        <p:spPr>
          <a:xfrm>
            <a:off x="208166" y="1219200"/>
            <a:ext cx="8710650" cy="57554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AU" sz="2400" b="1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About capacity building but also gathering user feedback on:</a:t>
            </a:r>
          </a:p>
          <a:p>
            <a:pPr marL="838200" lvl="1" indent="-381000">
              <a:buSzPct val="100000"/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</a:defRPr>
            </a:pPr>
            <a:r>
              <a:rPr lang="en-AU" sz="2000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Technology</a:t>
            </a:r>
          </a:p>
          <a:p>
            <a:pPr marL="838200" lvl="1" indent="-381000">
              <a:buSzPct val="100000"/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</a:defRPr>
            </a:pPr>
            <a:r>
              <a:rPr lang="en-AU" sz="2000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Analysis Ready Data (CARD4L)</a:t>
            </a:r>
            <a:endParaRPr lang="en-AU" sz="2000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lang="en-AU" sz="2400" b="1" dirty="0" smtClea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AU" sz="2400" b="1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Colombia</a:t>
            </a:r>
            <a:endParaRPr lang="en-AU" sz="2400" b="1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38200" lvl="1" indent="-381000">
              <a:buSzPct val="100000"/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</a:defRPr>
            </a:pPr>
            <a:r>
              <a:rPr lang="en-AU" sz="2000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Water</a:t>
            </a:r>
          </a:p>
          <a:p>
            <a:pPr marL="838200" lvl="1" indent="-381000">
              <a:buSzPct val="100000"/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</a:defRPr>
            </a:pPr>
            <a:r>
              <a:rPr lang="en-AU" sz="2000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Environment</a:t>
            </a:r>
          </a:p>
          <a:p>
            <a:pPr marL="838200" lvl="1" indent="-381000">
              <a:buSzPct val="100000"/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</a:defRPr>
            </a:pPr>
            <a:r>
              <a:rPr lang="en-AU" sz="2000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Engagement with IDEAM (Environment Agency)</a:t>
            </a:r>
            <a:endParaRPr lang="en-AU" sz="2000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lang="en-AU" sz="2400" b="1" dirty="0" smtClea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AU" sz="2400" b="1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Viet Nam</a:t>
            </a:r>
          </a:p>
          <a:p>
            <a:pPr marL="838200" lvl="1" indent="-381000">
              <a:buSzPct val="100000"/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</a:defRPr>
            </a:pPr>
            <a:r>
              <a:rPr lang="en-AU" sz="2000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Lower Mekong Delta</a:t>
            </a:r>
          </a:p>
          <a:p>
            <a:pPr marL="838200" lvl="1" indent="-381000">
              <a:buSzPct val="100000"/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</a:defRPr>
            </a:pPr>
            <a:r>
              <a:rPr lang="en-AU" sz="2000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Agriculture</a:t>
            </a:r>
          </a:p>
          <a:p>
            <a:pPr marL="838200" lvl="1" indent="-381000">
              <a:buSzPct val="100000"/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</a:defRPr>
            </a:pPr>
            <a:r>
              <a:rPr lang="en-AU" sz="2000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Water</a:t>
            </a:r>
          </a:p>
          <a:p>
            <a:pPr marL="838200" lvl="1" indent="-381000">
              <a:buSzPct val="100000"/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</a:defRPr>
            </a:pPr>
            <a:r>
              <a:rPr lang="en-AU" sz="2000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Forestry</a:t>
            </a:r>
          </a:p>
          <a:p>
            <a:pPr marL="838200" lvl="1" indent="-381000">
              <a:buSzPct val="100000"/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</a:defRPr>
            </a:pPr>
            <a:r>
              <a:rPr lang="en-AU" sz="2000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Engagement with VNSC/VAST</a:t>
            </a:r>
            <a:endParaRPr lang="en-AU" sz="2000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lang="en-AU" sz="2400" b="1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6092547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"/>
          <p:cNvSpPr txBox="1">
            <a:spLocks/>
          </p:cNvSpPr>
          <p:nvPr/>
        </p:nvSpPr>
        <p:spPr>
          <a:xfrm>
            <a:off x="2228850" y="1452426"/>
            <a:ext cx="4610100" cy="5368885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Arial"/>
              <a:buChar char="o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457200" indent="-457200" algn="ctr" defTabSz="914400">
              <a:spcBef>
                <a:spcPts val="0"/>
              </a:spcBef>
              <a:spcAft>
                <a:spcPts val="1200"/>
              </a:spcAft>
              <a:buSzTx/>
              <a:buFont typeface="+mj-lt"/>
              <a:buNone/>
              <a:defRPr/>
            </a:pPr>
            <a:endParaRPr lang="en-US" dirty="0" smtClean="0"/>
          </a:p>
          <a:p>
            <a:pPr marL="457200" indent="-457200" algn="ctr" defTabSz="914400">
              <a:spcBef>
                <a:spcPts val="0"/>
              </a:spcBef>
              <a:spcAft>
                <a:spcPts val="1200"/>
              </a:spcAft>
              <a:buSzTx/>
              <a:buFont typeface="+mj-lt"/>
              <a:buNone/>
              <a:defRPr/>
            </a:pPr>
            <a:endParaRPr lang="en-US" dirty="0" smtClean="0"/>
          </a:p>
          <a:p>
            <a:pPr marL="457200" indent="-457200" algn="ctr" defTabSz="914400">
              <a:spcBef>
                <a:spcPts val="0"/>
              </a:spcBef>
              <a:spcAft>
                <a:spcPts val="1200"/>
              </a:spcAft>
              <a:buSzTx/>
              <a:buFont typeface="+mj-lt"/>
              <a:buNone/>
              <a:defRPr/>
            </a:pPr>
            <a:endParaRPr lang="en-US" dirty="0" smtClean="0"/>
          </a:p>
          <a:p>
            <a:pPr marL="457200" indent="-457200" algn="ctr" defTabSz="914400">
              <a:spcBef>
                <a:spcPts val="0"/>
              </a:spcBef>
              <a:spcAft>
                <a:spcPts val="1200"/>
              </a:spcAft>
              <a:buSzTx/>
              <a:buFont typeface="+mj-lt"/>
              <a:buNone/>
              <a:defRPr/>
            </a:pPr>
            <a:r>
              <a:rPr lang="en-US" dirty="0" smtClean="0"/>
              <a:t>Thank you!</a:t>
            </a:r>
          </a:p>
          <a:p>
            <a:pPr marL="457200" indent="-457200" algn="ctr" defTabSz="914400">
              <a:spcBef>
                <a:spcPts val="0"/>
              </a:spcBef>
              <a:spcAft>
                <a:spcPts val="1200"/>
              </a:spcAft>
              <a:buSzTx/>
              <a:buFont typeface="+mj-lt"/>
              <a:buNone/>
              <a:defRPr/>
            </a:pPr>
            <a:endParaRPr lang="en-US" dirty="0" smtClean="0"/>
          </a:p>
          <a:p>
            <a:pPr marL="457200" indent="-457200" algn="ctr" defTabSz="914400">
              <a:spcBef>
                <a:spcPts val="0"/>
              </a:spcBef>
              <a:spcAft>
                <a:spcPts val="1200"/>
              </a:spcAft>
              <a:buSzTx/>
              <a:buFont typeface="+mj-lt"/>
              <a:buNone/>
              <a:defRPr/>
            </a:pPr>
            <a:r>
              <a:rPr lang="en-US" dirty="0" smtClean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122888083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2569"/>
      </a:dk1>
      <a:lt1>
        <a:srgbClr val="696969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10080</TotalTime>
  <Words>279</Words>
  <Application>Microsoft Office PowerPoint</Application>
  <PresentationFormat>On-screen Show (4:3)</PresentationFormat>
  <Paragraphs>68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Ross Jonathon</cp:lastModifiedBy>
  <cp:revision>114</cp:revision>
  <dcterms:modified xsi:type="dcterms:W3CDTF">2017-03-27T10:21:22Z</dcterms:modified>
</cp:coreProperties>
</file>