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67" r:id="rId4"/>
    <p:sldId id="263" r:id="rId5"/>
    <p:sldId id="264" r:id="rId6"/>
    <p:sldId id="261" r:id="rId7"/>
    <p:sldId id="265" r:id="rId8"/>
    <p:sldId id="262" r:id="rId9"/>
    <p:sldId id="266" r:id="rId10"/>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E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159" autoAdjust="0"/>
  </p:normalViewPr>
  <p:slideViewPr>
    <p:cSldViewPr>
      <p:cViewPr>
        <p:scale>
          <a:sx n="70" d="100"/>
          <a:sy n="70" d="100"/>
        </p:scale>
        <p:origin x="2840" y="10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_rels/data1.xml.rels><?xml version="1.0" encoding="UTF-8" standalone="yes"?>
<Relationships xmlns="http://schemas.openxmlformats.org/package/2006/relationships"><Relationship Id="rId1" Type="http://schemas.openxmlformats.org/officeDocument/2006/relationships/image" Target="../media/image12.jpeg"/><Relationship Id="rId2" Type="http://schemas.openxmlformats.org/officeDocument/2006/relationships/image" Target="../media/image13.jpeg"/><Relationship Id="rId3" Type="http://schemas.openxmlformats.org/officeDocument/2006/relationships/image" Target="../media/image14.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2.jpeg"/><Relationship Id="rId2" Type="http://schemas.openxmlformats.org/officeDocument/2006/relationships/image" Target="../media/image13.jpeg"/><Relationship Id="rId3" Type="http://schemas.openxmlformats.org/officeDocument/2006/relationships/image" Target="../media/image14.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D398C5-C49F-4EED-8EE1-1E38E86E8136}"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42712486-8890-4626-9A1B-0F4530920489}">
      <dgm:prSet phldrT="[Text]"/>
      <dgm:spPr>
        <a:xfrm>
          <a:off x="626129" y="427408"/>
          <a:ext cx="7959639" cy="855261"/>
        </a:xfrm>
        <a:solidFill>
          <a:schemeClr val="bg2">
            <a:lumMod val="25000"/>
          </a:schemeClr>
        </a:solidFill>
        <a:ln w="15875" cap="flat" cmpd="sng" algn="ctr">
          <a:solidFill>
            <a:sysClr val="window" lastClr="FFFFFF">
              <a:hueOff val="0"/>
              <a:satOff val="0"/>
              <a:lumOff val="0"/>
              <a:alphaOff val="0"/>
            </a:sysClr>
          </a:solidFill>
          <a:prstDash val="solid"/>
          <a:miter lim="800000"/>
        </a:ln>
        <a:effectLst>
          <a:outerShdw blurRad="50800" dist="38100" dir="2700000" algn="tl" rotWithShape="0">
            <a:prstClr val="black">
              <a:alpha val="40000"/>
            </a:prstClr>
          </a:outerShdw>
        </a:effectLst>
      </dgm:spPr>
      <dgm:t>
        <a:bodyPr/>
        <a:lstStyle/>
        <a:p>
          <a:r>
            <a:rPr lang="en-US" b="1" dirty="0" smtClean="0">
              <a:solidFill>
                <a:sysClr val="window" lastClr="FFFFFF"/>
              </a:solidFill>
              <a:latin typeface="Century Gothic"/>
              <a:ea typeface="+mn-ea"/>
              <a:cs typeface="+mn-cs"/>
            </a:rPr>
            <a:t>SERVIR: </a:t>
          </a:r>
          <a:r>
            <a:rPr lang="en-US" dirty="0" smtClean="0">
              <a:solidFill>
                <a:sysClr val="window" lastClr="FFFFFF"/>
              </a:solidFill>
              <a:latin typeface="Century Gothic"/>
              <a:ea typeface="+mn-ea"/>
              <a:cs typeface="+mn-cs"/>
            </a:rPr>
            <a:t>Building international capacity with hubs </a:t>
          </a:r>
          <a:r>
            <a:rPr lang="en-US" dirty="0" smtClean="0">
              <a:solidFill>
                <a:sysClr val="window" lastClr="FFFFFF"/>
              </a:solidFill>
              <a:latin typeface="Century Gothic"/>
              <a:ea typeface="+mn-ea"/>
              <a:cs typeface="+mn-cs"/>
            </a:rPr>
            <a:t>in and serving Eastern &amp; Southern Africa</a:t>
          </a:r>
          <a:r>
            <a:rPr lang="en-US" dirty="0" smtClean="0">
              <a:solidFill>
                <a:sysClr val="window" lastClr="FFFFFF"/>
              </a:solidFill>
              <a:latin typeface="Century Gothic"/>
              <a:ea typeface="+mn-ea"/>
              <a:cs typeface="+mn-cs"/>
            </a:rPr>
            <a:t>, Hindu Kush-Himalaya, </a:t>
          </a:r>
          <a:r>
            <a:rPr lang="en-US" dirty="0" smtClean="0">
              <a:solidFill>
                <a:sysClr val="window" lastClr="FFFFFF"/>
              </a:solidFill>
              <a:latin typeface="Century Gothic"/>
              <a:ea typeface="+mn-ea"/>
              <a:cs typeface="+mn-cs"/>
            </a:rPr>
            <a:t>Mekong, &amp; West Africa</a:t>
          </a:r>
          <a:endParaRPr lang="en-US" dirty="0">
            <a:solidFill>
              <a:sysClr val="window" lastClr="FFFFFF"/>
            </a:solidFill>
            <a:latin typeface="Century Gothic"/>
            <a:ea typeface="+mn-ea"/>
            <a:cs typeface="+mn-cs"/>
          </a:endParaRPr>
        </a:p>
      </dgm:t>
    </dgm:pt>
    <dgm:pt modelId="{2F563447-146E-4D4E-B0EE-A507DD571115}" type="parTrans" cxnId="{D23064DD-B48F-4A84-A37A-1CC7D4837181}">
      <dgm:prSet/>
      <dgm:spPr/>
      <dgm:t>
        <a:bodyPr/>
        <a:lstStyle/>
        <a:p>
          <a:endParaRPr lang="en-US"/>
        </a:p>
      </dgm:t>
    </dgm:pt>
    <dgm:pt modelId="{2B2E7B70-23C6-45D9-A7C7-14C42C7BC1C5}" type="sibTrans" cxnId="{D23064DD-B48F-4A84-A37A-1CC7D4837181}">
      <dgm:prSet/>
      <dgm:spPr>
        <a:xfrm>
          <a:off x="-6286232" y="-961621"/>
          <a:ext cx="7482667" cy="7482667"/>
        </a:xfrm>
        <a:solidFill>
          <a:srgbClr val="00B050"/>
        </a:solidFill>
        <a:ln w="50800" cap="flat" cmpd="sng" algn="ctr">
          <a:solidFill>
            <a:srgbClr val="00B050"/>
          </a:solidFill>
          <a:prstDash val="solid"/>
          <a:miter lim="800000"/>
        </a:ln>
        <a:effectLst>
          <a:outerShdw blurRad="50800" dist="38100" dir="2700000" algn="tl" rotWithShape="0">
            <a:prstClr val="black">
              <a:alpha val="40000"/>
            </a:prstClr>
          </a:outerShdw>
        </a:effectLst>
      </dgm:spPr>
      <dgm:t>
        <a:bodyPr/>
        <a:lstStyle/>
        <a:p>
          <a:endParaRPr lang="en-US"/>
        </a:p>
      </dgm:t>
    </dgm:pt>
    <dgm:pt modelId="{22D28AFE-C88F-4EF5-91BD-4FE19DCE6186}">
      <dgm:prSet phldrT="[Text]"/>
      <dgm:spPr>
        <a:xfrm>
          <a:off x="1116471" y="2993639"/>
          <a:ext cx="7469298" cy="855261"/>
        </a:xfrm>
        <a:solidFill>
          <a:schemeClr val="bg2">
            <a:lumMod val="25000"/>
          </a:schemeClr>
        </a:solidFill>
        <a:ln w="15875" cap="flat" cmpd="sng" algn="ctr">
          <a:solidFill>
            <a:sysClr val="window" lastClr="FFFFFF">
              <a:hueOff val="0"/>
              <a:satOff val="0"/>
              <a:lumOff val="0"/>
              <a:alphaOff val="0"/>
            </a:sysClr>
          </a:solidFill>
          <a:prstDash val="solid"/>
          <a:miter lim="800000"/>
        </a:ln>
        <a:effectLst>
          <a:outerShdw blurRad="50800" dist="38100" dir="2700000" algn="tl" rotWithShape="0">
            <a:prstClr val="black">
              <a:alpha val="40000"/>
            </a:prstClr>
          </a:outerShdw>
        </a:effectLst>
      </dgm:spPr>
      <dgm:t>
        <a:bodyPr/>
        <a:lstStyle/>
        <a:p>
          <a:r>
            <a:rPr lang="en-US" b="1" dirty="0" smtClean="0">
              <a:solidFill>
                <a:sysClr val="window" lastClr="FFFFFF"/>
              </a:solidFill>
              <a:latin typeface="Century Gothic"/>
              <a:ea typeface="+mn-ea"/>
              <a:cs typeface="+mn-cs"/>
            </a:rPr>
            <a:t>Applied Remote </a:t>
          </a:r>
          <a:r>
            <a:rPr lang="en-US" b="1" dirty="0" err="1" smtClean="0">
              <a:solidFill>
                <a:sysClr val="window" lastClr="FFFFFF"/>
              </a:solidFill>
              <a:latin typeface="Century Gothic"/>
              <a:ea typeface="+mn-ea"/>
              <a:cs typeface="+mn-cs"/>
            </a:rPr>
            <a:t>SEnsing</a:t>
          </a:r>
          <a:r>
            <a:rPr lang="en-US" b="1" dirty="0" smtClean="0">
              <a:solidFill>
                <a:sysClr val="window" lastClr="FFFFFF"/>
              </a:solidFill>
              <a:latin typeface="Century Gothic"/>
              <a:ea typeface="+mn-ea"/>
              <a:cs typeface="+mn-cs"/>
            </a:rPr>
            <a:t> Training (ARSET): </a:t>
          </a:r>
          <a:r>
            <a:rPr lang="en-US" dirty="0" smtClean="0">
              <a:solidFill>
                <a:sysClr val="window" lastClr="FFFFFF"/>
              </a:solidFill>
              <a:latin typeface="Century Gothic"/>
              <a:ea typeface="+mn-ea"/>
              <a:cs typeface="+mn-cs"/>
            </a:rPr>
            <a:t>Online and hands-on NASA remote sensing training</a:t>
          </a:r>
          <a:endParaRPr lang="en-US" dirty="0">
            <a:solidFill>
              <a:sysClr val="window" lastClr="FFFFFF"/>
            </a:solidFill>
            <a:latin typeface="Century Gothic"/>
            <a:ea typeface="+mn-ea"/>
            <a:cs typeface="+mn-cs"/>
          </a:endParaRPr>
        </a:p>
      </dgm:t>
    </dgm:pt>
    <dgm:pt modelId="{760B17AD-4C11-464B-9E5B-7F3EAF6650C9}" type="parTrans" cxnId="{8794C01D-557A-44F9-BAC8-CC6391D63104}">
      <dgm:prSet/>
      <dgm:spPr/>
      <dgm:t>
        <a:bodyPr/>
        <a:lstStyle/>
        <a:p>
          <a:endParaRPr lang="en-US"/>
        </a:p>
      </dgm:t>
    </dgm:pt>
    <dgm:pt modelId="{C5E239BC-44A0-402E-8B66-20212BE099AA}" type="sibTrans" cxnId="{8794C01D-557A-44F9-BAC8-CC6391D63104}">
      <dgm:prSet/>
      <dgm:spPr/>
      <dgm:t>
        <a:bodyPr/>
        <a:lstStyle/>
        <a:p>
          <a:endParaRPr lang="en-US"/>
        </a:p>
      </dgm:t>
    </dgm:pt>
    <dgm:pt modelId="{1072902D-D63C-4F41-9E35-8F3E49D11CA8}">
      <dgm:prSet/>
      <dgm:spPr>
        <a:xfrm>
          <a:off x="626129" y="4276754"/>
          <a:ext cx="7959639" cy="855261"/>
        </a:xfrm>
        <a:solidFill>
          <a:schemeClr val="bg2">
            <a:lumMod val="25000"/>
          </a:schemeClr>
        </a:solidFill>
        <a:ln w="15875" cap="flat" cmpd="sng" algn="ctr">
          <a:solidFill>
            <a:sysClr val="window" lastClr="FFFFFF">
              <a:hueOff val="0"/>
              <a:satOff val="0"/>
              <a:lumOff val="0"/>
              <a:alphaOff val="0"/>
            </a:sysClr>
          </a:solidFill>
          <a:prstDash val="solid"/>
          <a:miter lim="800000"/>
        </a:ln>
        <a:effectLst>
          <a:outerShdw blurRad="50800" dist="38100" dir="2700000" algn="tl" rotWithShape="0">
            <a:prstClr val="black">
              <a:alpha val="40000"/>
            </a:prstClr>
          </a:outerShdw>
        </a:effectLst>
      </dgm:spPr>
      <dgm:t>
        <a:bodyPr/>
        <a:lstStyle/>
        <a:p>
          <a:r>
            <a:rPr lang="en-US" b="1" dirty="0" smtClean="0">
              <a:solidFill>
                <a:sysClr val="window" lastClr="FFFFFF"/>
              </a:solidFill>
              <a:latin typeface="Century Gothic"/>
              <a:ea typeface="+mn-ea"/>
              <a:cs typeface="+mn-cs"/>
            </a:rPr>
            <a:t>DEVELOP: </a:t>
          </a:r>
          <a:r>
            <a:rPr lang="en-US" dirty="0" smtClean="0">
              <a:solidFill>
                <a:sysClr val="window" lastClr="FFFFFF"/>
              </a:solidFill>
              <a:latin typeface="Century Gothic"/>
              <a:ea typeface="+mn-ea"/>
              <a:cs typeface="+mn-cs"/>
            </a:rPr>
            <a:t>Dual </a:t>
          </a:r>
          <a:r>
            <a:rPr lang="en-US" dirty="0" smtClean="0">
              <a:solidFill>
                <a:sysClr val="window" lastClr="FFFFFF"/>
              </a:solidFill>
              <a:latin typeface="Century Gothic"/>
              <a:ea typeface="+mn-ea"/>
              <a:cs typeface="+mn-cs"/>
            </a:rPr>
            <a:t>workforce/end user capacity </a:t>
          </a:r>
          <a:r>
            <a:rPr lang="en-US" dirty="0" smtClean="0">
              <a:solidFill>
                <a:sysClr val="window" lastClr="FFFFFF"/>
              </a:solidFill>
              <a:latin typeface="Century Gothic"/>
              <a:ea typeface="+mn-ea"/>
              <a:cs typeface="+mn-cs"/>
            </a:rPr>
            <a:t>building using collaborative feasibility projects</a:t>
          </a:r>
          <a:endParaRPr lang="en-US" dirty="0">
            <a:solidFill>
              <a:sysClr val="window" lastClr="FFFFFF"/>
            </a:solidFill>
            <a:latin typeface="Century Gothic"/>
            <a:ea typeface="+mn-ea"/>
            <a:cs typeface="+mn-cs"/>
          </a:endParaRPr>
        </a:p>
      </dgm:t>
    </dgm:pt>
    <dgm:pt modelId="{9436AEEF-2E65-4DAB-8BA4-0579E01C3798}" type="parTrans" cxnId="{4482EDBB-D476-4FDE-8A77-0533F7FA3F60}">
      <dgm:prSet/>
      <dgm:spPr/>
      <dgm:t>
        <a:bodyPr/>
        <a:lstStyle/>
        <a:p>
          <a:endParaRPr lang="en-US"/>
        </a:p>
      </dgm:t>
    </dgm:pt>
    <dgm:pt modelId="{24A9785F-BBFF-458A-B17A-AE49DA60DA90}" type="sibTrans" cxnId="{4482EDBB-D476-4FDE-8A77-0533F7FA3F60}">
      <dgm:prSet/>
      <dgm:spPr/>
      <dgm:t>
        <a:bodyPr/>
        <a:lstStyle/>
        <a:p>
          <a:endParaRPr lang="en-US"/>
        </a:p>
      </dgm:t>
    </dgm:pt>
    <dgm:pt modelId="{CD5B9927-D8EE-4FE1-B407-B6138813B49F}" type="pres">
      <dgm:prSet presAssocID="{E2D398C5-C49F-4EED-8EE1-1E38E86E8136}" presName="Name0" presStyleCnt="0">
        <dgm:presLayoutVars>
          <dgm:chMax val="7"/>
          <dgm:chPref val="7"/>
          <dgm:dir/>
        </dgm:presLayoutVars>
      </dgm:prSet>
      <dgm:spPr/>
      <dgm:t>
        <a:bodyPr/>
        <a:lstStyle/>
        <a:p>
          <a:endParaRPr lang="en-US"/>
        </a:p>
      </dgm:t>
    </dgm:pt>
    <dgm:pt modelId="{6DCA33EC-8978-4E39-8395-7B2340120E20}" type="pres">
      <dgm:prSet presAssocID="{E2D398C5-C49F-4EED-8EE1-1E38E86E8136}" presName="Name1" presStyleCnt="0"/>
      <dgm:spPr/>
      <dgm:t>
        <a:bodyPr/>
        <a:lstStyle/>
        <a:p>
          <a:endParaRPr lang="en-US"/>
        </a:p>
      </dgm:t>
    </dgm:pt>
    <dgm:pt modelId="{B7CE0B84-1A17-4CFE-9A24-29463047D965}" type="pres">
      <dgm:prSet presAssocID="{E2D398C5-C49F-4EED-8EE1-1E38E86E8136}" presName="cycle" presStyleCnt="0"/>
      <dgm:spPr/>
      <dgm:t>
        <a:bodyPr/>
        <a:lstStyle/>
        <a:p>
          <a:endParaRPr lang="en-US"/>
        </a:p>
      </dgm:t>
    </dgm:pt>
    <dgm:pt modelId="{524FE40F-FF17-41FD-8707-68AB73139A09}" type="pres">
      <dgm:prSet presAssocID="{E2D398C5-C49F-4EED-8EE1-1E38E86E8136}" presName="srcNode" presStyleLbl="node1" presStyleIdx="0" presStyleCnt="3"/>
      <dgm:spPr/>
      <dgm:t>
        <a:bodyPr/>
        <a:lstStyle/>
        <a:p>
          <a:endParaRPr lang="en-US"/>
        </a:p>
      </dgm:t>
    </dgm:pt>
    <dgm:pt modelId="{21286048-CA9D-49DB-9C34-8C7D8AB95FAA}" type="pres">
      <dgm:prSet presAssocID="{E2D398C5-C49F-4EED-8EE1-1E38E86E8136}" presName="conn" presStyleLbl="parChTrans1D2" presStyleIdx="0" presStyleCnt="1"/>
      <dgm:spPr>
        <a:prstGeom prst="blockArc">
          <a:avLst>
            <a:gd name="adj1" fmla="val 18900000"/>
            <a:gd name="adj2" fmla="val 2700000"/>
            <a:gd name="adj3" fmla="val 289"/>
          </a:avLst>
        </a:prstGeom>
      </dgm:spPr>
      <dgm:t>
        <a:bodyPr/>
        <a:lstStyle/>
        <a:p>
          <a:endParaRPr lang="en-US"/>
        </a:p>
      </dgm:t>
    </dgm:pt>
    <dgm:pt modelId="{8B842C18-AE08-4EA6-BD8B-C48A1204C752}" type="pres">
      <dgm:prSet presAssocID="{E2D398C5-C49F-4EED-8EE1-1E38E86E8136}" presName="extraNode" presStyleLbl="node1" presStyleIdx="0" presStyleCnt="3"/>
      <dgm:spPr/>
      <dgm:t>
        <a:bodyPr/>
        <a:lstStyle/>
        <a:p>
          <a:endParaRPr lang="en-US"/>
        </a:p>
      </dgm:t>
    </dgm:pt>
    <dgm:pt modelId="{9A7C8AC8-EFF3-46E8-9E39-FF39CA32E5C7}" type="pres">
      <dgm:prSet presAssocID="{E2D398C5-C49F-4EED-8EE1-1E38E86E8136}" presName="dstNode" presStyleLbl="node1" presStyleIdx="0" presStyleCnt="3"/>
      <dgm:spPr/>
      <dgm:t>
        <a:bodyPr/>
        <a:lstStyle/>
        <a:p>
          <a:endParaRPr lang="en-US"/>
        </a:p>
      </dgm:t>
    </dgm:pt>
    <dgm:pt modelId="{83D3514D-309E-43DE-940E-9A1576539D8F}" type="pres">
      <dgm:prSet presAssocID="{42712486-8890-4626-9A1B-0F4530920489}" presName="text_1" presStyleLbl="node1" presStyleIdx="0" presStyleCnt="3">
        <dgm:presLayoutVars>
          <dgm:bulletEnabled val="1"/>
        </dgm:presLayoutVars>
      </dgm:prSet>
      <dgm:spPr>
        <a:prstGeom prst="rect">
          <a:avLst/>
        </a:prstGeom>
      </dgm:spPr>
      <dgm:t>
        <a:bodyPr/>
        <a:lstStyle/>
        <a:p>
          <a:endParaRPr lang="en-US"/>
        </a:p>
      </dgm:t>
    </dgm:pt>
    <dgm:pt modelId="{C284446F-514B-41C8-818B-222FB6FC83C9}" type="pres">
      <dgm:prSet presAssocID="{42712486-8890-4626-9A1B-0F4530920489}" presName="accent_1" presStyleCnt="0"/>
      <dgm:spPr/>
      <dgm:t>
        <a:bodyPr/>
        <a:lstStyle/>
        <a:p>
          <a:endParaRPr lang="en-US"/>
        </a:p>
      </dgm:t>
    </dgm:pt>
    <dgm:pt modelId="{14784EC8-F47A-4753-80EB-80F378115A9C}" type="pres">
      <dgm:prSet presAssocID="{42712486-8890-4626-9A1B-0F4530920489}" presName="accentRepeatNode" presStyleLbl="solidFgAcc1" presStyleIdx="0" presStyleCnt="3"/>
      <dgm:spPr>
        <a:xfrm>
          <a:off x="91591" y="320500"/>
          <a:ext cx="1069077" cy="1069077"/>
        </a:xfrm>
        <a:prstGeom prst="ellipse">
          <a:avLst/>
        </a:prstGeom>
        <a:blipFill dpi="0" rotWithShape="0">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w="15875" cap="flat" cmpd="sng" algn="ctr">
          <a:solidFill>
            <a:schemeClr val="bg1"/>
          </a:solidFill>
          <a:prstDash val="solid"/>
          <a:miter lim="800000"/>
        </a:ln>
        <a:effectLst>
          <a:outerShdw blurRad="50800" dist="38100" dir="2700000" algn="tl" rotWithShape="0">
            <a:prstClr val="black">
              <a:alpha val="40000"/>
            </a:prstClr>
          </a:outerShdw>
        </a:effectLst>
      </dgm:spPr>
      <dgm:t>
        <a:bodyPr/>
        <a:lstStyle/>
        <a:p>
          <a:endParaRPr lang="en-US"/>
        </a:p>
      </dgm:t>
    </dgm:pt>
    <dgm:pt modelId="{F1DC2B31-FA74-4BEC-8D45-3651A82284B0}" type="pres">
      <dgm:prSet presAssocID="{22D28AFE-C88F-4EF5-91BD-4FE19DCE6186}" presName="text_2" presStyleLbl="node1" presStyleIdx="1" presStyleCnt="3">
        <dgm:presLayoutVars>
          <dgm:bulletEnabled val="1"/>
        </dgm:presLayoutVars>
      </dgm:prSet>
      <dgm:spPr/>
      <dgm:t>
        <a:bodyPr/>
        <a:lstStyle/>
        <a:p>
          <a:endParaRPr lang="en-US"/>
        </a:p>
      </dgm:t>
    </dgm:pt>
    <dgm:pt modelId="{72C60DAA-0989-43DF-A5E7-5BA13F8C0076}" type="pres">
      <dgm:prSet presAssocID="{22D28AFE-C88F-4EF5-91BD-4FE19DCE6186}" presName="accent_2" presStyleCnt="0"/>
      <dgm:spPr/>
    </dgm:pt>
    <dgm:pt modelId="{7BBC4D0F-6CFC-4FD5-9BAE-EE4ADBBC346D}" type="pres">
      <dgm:prSet presAssocID="{22D28AFE-C88F-4EF5-91BD-4FE19DCE6186}" presName="accentRepeatNode" presStyleLbl="solidFgAcc1" presStyleIdx="1" presStyleCnt="3"/>
      <dgm:spPr>
        <a:xfrm>
          <a:off x="581932" y="2886731"/>
          <a:ext cx="1069077" cy="1069077"/>
        </a:xfrm>
        <a:prstGeom prst="ellipse">
          <a:avLst/>
        </a:prstGeom>
        <a:blipFill dpi="0" rotWithShape="0">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w="15875" cap="flat" cmpd="sng" algn="ctr">
          <a:solidFill>
            <a:schemeClr val="bg1"/>
          </a:solidFill>
          <a:prstDash val="solid"/>
          <a:miter lim="800000"/>
        </a:ln>
        <a:effectLst>
          <a:outerShdw blurRad="50800" dist="38100" dir="2700000" algn="tl" rotWithShape="0">
            <a:prstClr val="black">
              <a:alpha val="40000"/>
            </a:prstClr>
          </a:outerShdw>
        </a:effectLst>
      </dgm:spPr>
      <dgm:t>
        <a:bodyPr/>
        <a:lstStyle/>
        <a:p>
          <a:endParaRPr lang="en-US"/>
        </a:p>
      </dgm:t>
    </dgm:pt>
    <dgm:pt modelId="{B3A61AB8-3781-444F-BCB3-DAEEF52EDE1C}" type="pres">
      <dgm:prSet presAssocID="{1072902D-D63C-4F41-9E35-8F3E49D11CA8}" presName="text_3" presStyleLbl="node1" presStyleIdx="2" presStyleCnt="3">
        <dgm:presLayoutVars>
          <dgm:bulletEnabled val="1"/>
        </dgm:presLayoutVars>
      </dgm:prSet>
      <dgm:spPr/>
      <dgm:t>
        <a:bodyPr/>
        <a:lstStyle/>
        <a:p>
          <a:endParaRPr lang="en-US"/>
        </a:p>
      </dgm:t>
    </dgm:pt>
    <dgm:pt modelId="{5323DE7F-00F5-4A1A-90A1-AE77A6C980B1}" type="pres">
      <dgm:prSet presAssocID="{1072902D-D63C-4F41-9E35-8F3E49D11CA8}" presName="accent_3" presStyleCnt="0"/>
      <dgm:spPr/>
    </dgm:pt>
    <dgm:pt modelId="{712D4282-2BD8-4386-A953-0D5DEF83C5FB}" type="pres">
      <dgm:prSet presAssocID="{1072902D-D63C-4F41-9E35-8F3E49D11CA8}" presName="accentRepeatNode" presStyleLbl="solidFgAcc1" presStyleIdx="2" presStyleCnt="3"/>
      <dgm:spPr>
        <a:xfrm>
          <a:off x="91591" y="4169846"/>
          <a:ext cx="1069077" cy="1069077"/>
        </a:xfrm>
        <a:prstGeom prst="ellipse">
          <a:avLst/>
        </a:prstGeom>
        <a:blipFill dpi="0" rotWithShape="0">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w="15875" cap="flat" cmpd="sng" algn="ctr">
          <a:solidFill>
            <a:schemeClr val="bg1"/>
          </a:solidFill>
          <a:prstDash val="solid"/>
          <a:miter lim="800000"/>
        </a:ln>
        <a:effectLst>
          <a:outerShdw blurRad="50800" dist="38100" dir="2700000" algn="tl" rotWithShape="0">
            <a:prstClr val="black">
              <a:alpha val="40000"/>
            </a:prstClr>
          </a:outerShdw>
        </a:effectLst>
      </dgm:spPr>
      <dgm:t>
        <a:bodyPr/>
        <a:lstStyle/>
        <a:p>
          <a:endParaRPr lang="en-US"/>
        </a:p>
      </dgm:t>
    </dgm:pt>
  </dgm:ptLst>
  <dgm:cxnLst>
    <dgm:cxn modelId="{B431F997-0E30-1A4A-9243-CB3E68A31F35}" type="presOf" srcId="{22D28AFE-C88F-4EF5-91BD-4FE19DCE6186}" destId="{F1DC2B31-FA74-4BEC-8D45-3651A82284B0}" srcOrd="0" destOrd="0" presId="urn:microsoft.com/office/officeart/2008/layout/VerticalCurvedList"/>
    <dgm:cxn modelId="{B94F7599-63FD-D64C-A96C-A570E19FC8E7}" type="presOf" srcId="{2B2E7B70-23C6-45D9-A7C7-14C42C7BC1C5}" destId="{21286048-CA9D-49DB-9C34-8C7D8AB95FAA}" srcOrd="0" destOrd="0" presId="urn:microsoft.com/office/officeart/2008/layout/VerticalCurvedList"/>
    <dgm:cxn modelId="{0984841F-629F-474C-8A25-C47C860E14D5}" type="presOf" srcId="{42712486-8890-4626-9A1B-0F4530920489}" destId="{83D3514D-309E-43DE-940E-9A1576539D8F}" srcOrd="0" destOrd="0" presId="urn:microsoft.com/office/officeart/2008/layout/VerticalCurvedList"/>
    <dgm:cxn modelId="{ECCBCACC-F3A3-BD42-AE76-628A5B0244F8}" type="presOf" srcId="{1072902D-D63C-4F41-9E35-8F3E49D11CA8}" destId="{B3A61AB8-3781-444F-BCB3-DAEEF52EDE1C}" srcOrd="0" destOrd="0" presId="urn:microsoft.com/office/officeart/2008/layout/VerticalCurvedList"/>
    <dgm:cxn modelId="{8794C01D-557A-44F9-BAC8-CC6391D63104}" srcId="{E2D398C5-C49F-4EED-8EE1-1E38E86E8136}" destId="{22D28AFE-C88F-4EF5-91BD-4FE19DCE6186}" srcOrd="1" destOrd="0" parTransId="{760B17AD-4C11-464B-9E5B-7F3EAF6650C9}" sibTransId="{C5E239BC-44A0-402E-8B66-20212BE099AA}"/>
    <dgm:cxn modelId="{4482EDBB-D476-4FDE-8A77-0533F7FA3F60}" srcId="{E2D398C5-C49F-4EED-8EE1-1E38E86E8136}" destId="{1072902D-D63C-4F41-9E35-8F3E49D11CA8}" srcOrd="2" destOrd="0" parTransId="{9436AEEF-2E65-4DAB-8BA4-0579E01C3798}" sibTransId="{24A9785F-BBFF-458A-B17A-AE49DA60DA90}"/>
    <dgm:cxn modelId="{D23064DD-B48F-4A84-A37A-1CC7D4837181}" srcId="{E2D398C5-C49F-4EED-8EE1-1E38E86E8136}" destId="{42712486-8890-4626-9A1B-0F4530920489}" srcOrd="0" destOrd="0" parTransId="{2F563447-146E-4D4E-B0EE-A507DD571115}" sibTransId="{2B2E7B70-23C6-45D9-A7C7-14C42C7BC1C5}"/>
    <dgm:cxn modelId="{2AE3A913-325F-7A47-882E-908F154962C6}" type="presOf" srcId="{E2D398C5-C49F-4EED-8EE1-1E38E86E8136}" destId="{CD5B9927-D8EE-4FE1-B407-B6138813B49F}" srcOrd="0" destOrd="0" presId="urn:microsoft.com/office/officeart/2008/layout/VerticalCurvedList"/>
    <dgm:cxn modelId="{AF609545-95A6-B644-9B5E-6C4084A13786}" type="presParOf" srcId="{CD5B9927-D8EE-4FE1-B407-B6138813B49F}" destId="{6DCA33EC-8978-4E39-8395-7B2340120E20}" srcOrd="0" destOrd="0" presId="urn:microsoft.com/office/officeart/2008/layout/VerticalCurvedList"/>
    <dgm:cxn modelId="{1B7F8761-0A3F-8841-9547-1A4C9D86143E}" type="presParOf" srcId="{6DCA33EC-8978-4E39-8395-7B2340120E20}" destId="{B7CE0B84-1A17-4CFE-9A24-29463047D965}" srcOrd="0" destOrd="0" presId="urn:microsoft.com/office/officeart/2008/layout/VerticalCurvedList"/>
    <dgm:cxn modelId="{40800F65-2C02-CB42-8E29-0A203E3AA4DF}" type="presParOf" srcId="{B7CE0B84-1A17-4CFE-9A24-29463047D965}" destId="{524FE40F-FF17-41FD-8707-68AB73139A09}" srcOrd="0" destOrd="0" presId="urn:microsoft.com/office/officeart/2008/layout/VerticalCurvedList"/>
    <dgm:cxn modelId="{A5D98E95-0530-1740-B03D-3DFE93B60DF3}" type="presParOf" srcId="{B7CE0B84-1A17-4CFE-9A24-29463047D965}" destId="{21286048-CA9D-49DB-9C34-8C7D8AB95FAA}" srcOrd="1" destOrd="0" presId="urn:microsoft.com/office/officeart/2008/layout/VerticalCurvedList"/>
    <dgm:cxn modelId="{DC8AD08D-67A6-1140-B24F-74D9E47176C6}" type="presParOf" srcId="{B7CE0B84-1A17-4CFE-9A24-29463047D965}" destId="{8B842C18-AE08-4EA6-BD8B-C48A1204C752}" srcOrd="2" destOrd="0" presId="urn:microsoft.com/office/officeart/2008/layout/VerticalCurvedList"/>
    <dgm:cxn modelId="{BC91A51B-1463-6241-B447-A01BB6CA4C3C}" type="presParOf" srcId="{B7CE0B84-1A17-4CFE-9A24-29463047D965}" destId="{9A7C8AC8-EFF3-46E8-9E39-FF39CA32E5C7}" srcOrd="3" destOrd="0" presId="urn:microsoft.com/office/officeart/2008/layout/VerticalCurvedList"/>
    <dgm:cxn modelId="{2267DBCD-3A2F-354C-AA4C-8C5AADC3233E}" type="presParOf" srcId="{6DCA33EC-8978-4E39-8395-7B2340120E20}" destId="{83D3514D-309E-43DE-940E-9A1576539D8F}" srcOrd="1" destOrd="0" presId="urn:microsoft.com/office/officeart/2008/layout/VerticalCurvedList"/>
    <dgm:cxn modelId="{7E572341-C59E-AE42-A25E-D7D408BAEDCA}" type="presParOf" srcId="{6DCA33EC-8978-4E39-8395-7B2340120E20}" destId="{C284446F-514B-41C8-818B-222FB6FC83C9}" srcOrd="2" destOrd="0" presId="urn:microsoft.com/office/officeart/2008/layout/VerticalCurvedList"/>
    <dgm:cxn modelId="{2DCB8AD5-A1F3-B142-AB83-CE90C8DDC3D6}" type="presParOf" srcId="{C284446F-514B-41C8-818B-222FB6FC83C9}" destId="{14784EC8-F47A-4753-80EB-80F378115A9C}" srcOrd="0" destOrd="0" presId="urn:microsoft.com/office/officeart/2008/layout/VerticalCurvedList"/>
    <dgm:cxn modelId="{1C5948EA-7A23-D449-8AE1-08EC55B57873}" type="presParOf" srcId="{6DCA33EC-8978-4E39-8395-7B2340120E20}" destId="{F1DC2B31-FA74-4BEC-8D45-3651A82284B0}" srcOrd="3" destOrd="0" presId="urn:microsoft.com/office/officeart/2008/layout/VerticalCurvedList"/>
    <dgm:cxn modelId="{A571B217-7C9D-7A48-B71B-8AB4E8D5A524}" type="presParOf" srcId="{6DCA33EC-8978-4E39-8395-7B2340120E20}" destId="{72C60DAA-0989-43DF-A5E7-5BA13F8C0076}" srcOrd="4" destOrd="0" presId="urn:microsoft.com/office/officeart/2008/layout/VerticalCurvedList"/>
    <dgm:cxn modelId="{B8A8C3A2-3BCC-6A4D-9C94-4BC67CCAF3E8}" type="presParOf" srcId="{72C60DAA-0989-43DF-A5E7-5BA13F8C0076}" destId="{7BBC4D0F-6CFC-4FD5-9BAE-EE4ADBBC346D}" srcOrd="0" destOrd="0" presId="urn:microsoft.com/office/officeart/2008/layout/VerticalCurvedList"/>
    <dgm:cxn modelId="{01F2966E-7B6D-1F4F-8E7A-CD93E9C914BD}" type="presParOf" srcId="{6DCA33EC-8978-4E39-8395-7B2340120E20}" destId="{B3A61AB8-3781-444F-BCB3-DAEEF52EDE1C}" srcOrd="5" destOrd="0" presId="urn:microsoft.com/office/officeart/2008/layout/VerticalCurvedList"/>
    <dgm:cxn modelId="{265336B2-53C2-BA41-8C3B-2B9D1C1C18A2}" type="presParOf" srcId="{6DCA33EC-8978-4E39-8395-7B2340120E20}" destId="{5323DE7F-00F5-4A1A-90A1-AE77A6C980B1}" srcOrd="6" destOrd="0" presId="urn:microsoft.com/office/officeart/2008/layout/VerticalCurvedList"/>
    <dgm:cxn modelId="{846758C4-99E0-7649-BE2D-F5AC0548F85C}" type="presParOf" srcId="{5323DE7F-00F5-4A1A-90A1-AE77A6C980B1}" destId="{712D4282-2BD8-4386-A953-0D5DEF83C5F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86048-CA9D-49DB-9C34-8C7D8AB95FAA}">
      <dsp:nvSpPr>
        <dsp:cNvPr id="0" name=""/>
        <dsp:cNvSpPr/>
      </dsp:nvSpPr>
      <dsp:spPr>
        <a:xfrm>
          <a:off x="-5850262" y="-895542"/>
          <a:ext cx="6966333" cy="6966333"/>
        </a:xfrm>
        <a:prstGeom prst="blockArc">
          <a:avLst>
            <a:gd name="adj1" fmla="val 18900000"/>
            <a:gd name="adj2" fmla="val 2700000"/>
            <a:gd name="adj3" fmla="val 289"/>
          </a:avLst>
        </a:prstGeom>
        <a:solidFill>
          <a:srgbClr val="00B050"/>
        </a:solidFill>
        <a:ln w="50800" cap="flat" cmpd="sng" algn="ctr">
          <a:solidFill>
            <a:srgbClr val="00B050"/>
          </a:solidFill>
          <a:prstDash val="solid"/>
          <a:miter lim="800000"/>
        </a:ln>
        <a:effectLst>
          <a:outerShdw blurRad="50800" dist="38100" dir="2700000" algn="tl" rotWithShape="0">
            <a:prstClr val="black">
              <a:alpha val="40000"/>
            </a:prstClr>
          </a:outerShdw>
        </a:effectLst>
      </dsp:spPr>
      <dsp:style>
        <a:lnRef idx="2">
          <a:scrgbClr r="0" g="0" b="0"/>
        </a:lnRef>
        <a:fillRef idx="0">
          <a:scrgbClr r="0" g="0" b="0"/>
        </a:fillRef>
        <a:effectRef idx="0">
          <a:scrgbClr r="0" g="0" b="0"/>
        </a:effectRef>
        <a:fontRef idx="minor"/>
      </dsp:style>
    </dsp:sp>
    <dsp:sp modelId="{83D3514D-309E-43DE-940E-9A1576539D8F}">
      <dsp:nvSpPr>
        <dsp:cNvPr id="0" name=""/>
        <dsp:cNvSpPr/>
      </dsp:nvSpPr>
      <dsp:spPr>
        <a:xfrm>
          <a:off x="718324" y="517524"/>
          <a:ext cx="7668458" cy="1035049"/>
        </a:xfrm>
        <a:prstGeom prst="rect">
          <a:avLst/>
        </a:prstGeom>
        <a:solidFill>
          <a:schemeClr val="bg2">
            <a:lumMod val="25000"/>
          </a:schemeClr>
        </a:solidFill>
        <a:ln w="15875" cap="flat" cmpd="sng" algn="ctr">
          <a:solidFill>
            <a:sysClr val="window" lastClr="FFFFFF">
              <a:hueOff val="0"/>
              <a:satOff val="0"/>
              <a:lumOff val="0"/>
              <a:alphaOff val="0"/>
            </a:sys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21571" tIns="53340" rIns="53340" bIns="53340" numCol="1" spcCol="1270" anchor="ctr" anchorCtr="0">
          <a:noAutofit/>
        </a:bodyPr>
        <a:lstStyle/>
        <a:p>
          <a:pPr lvl="0" algn="l" defTabSz="933450">
            <a:lnSpc>
              <a:spcPct val="90000"/>
            </a:lnSpc>
            <a:spcBef>
              <a:spcPct val="0"/>
            </a:spcBef>
            <a:spcAft>
              <a:spcPct val="35000"/>
            </a:spcAft>
          </a:pPr>
          <a:r>
            <a:rPr lang="en-US" sz="2100" b="1" kern="1200" dirty="0" smtClean="0">
              <a:solidFill>
                <a:sysClr val="window" lastClr="FFFFFF"/>
              </a:solidFill>
              <a:latin typeface="Century Gothic"/>
              <a:ea typeface="+mn-ea"/>
              <a:cs typeface="+mn-cs"/>
            </a:rPr>
            <a:t>SERVIR: </a:t>
          </a:r>
          <a:r>
            <a:rPr lang="en-US" sz="2100" kern="1200" dirty="0" smtClean="0">
              <a:solidFill>
                <a:sysClr val="window" lastClr="FFFFFF"/>
              </a:solidFill>
              <a:latin typeface="Century Gothic"/>
              <a:ea typeface="+mn-ea"/>
              <a:cs typeface="+mn-cs"/>
            </a:rPr>
            <a:t>Building international capacity with hubs </a:t>
          </a:r>
          <a:r>
            <a:rPr lang="en-US" sz="2100" kern="1200" dirty="0" smtClean="0">
              <a:solidFill>
                <a:sysClr val="window" lastClr="FFFFFF"/>
              </a:solidFill>
              <a:latin typeface="Century Gothic"/>
              <a:ea typeface="+mn-ea"/>
              <a:cs typeface="+mn-cs"/>
            </a:rPr>
            <a:t>in and serving Eastern &amp; Southern Africa</a:t>
          </a:r>
          <a:r>
            <a:rPr lang="en-US" sz="2100" kern="1200" dirty="0" smtClean="0">
              <a:solidFill>
                <a:sysClr val="window" lastClr="FFFFFF"/>
              </a:solidFill>
              <a:latin typeface="Century Gothic"/>
              <a:ea typeface="+mn-ea"/>
              <a:cs typeface="+mn-cs"/>
            </a:rPr>
            <a:t>, Hindu Kush-Himalaya, </a:t>
          </a:r>
          <a:r>
            <a:rPr lang="en-US" sz="2100" kern="1200" dirty="0" smtClean="0">
              <a:solidFill>
                <a:sysClr val="window" lastClr="FFFFFF"/>
              </a:solidFill>
              <a:latin typeface="Century Gothic"/>
              <a:ea typeface="+mn-ea"/>
              <a:cs typeface="+mn-cs"/>
            </a:rPr>
            <a:t>Mekong, &amp; West Africa</a:t>
          </a:r>
          <a:endParaRPr lang="en-US" sz="2100" kern="1200" dirty="0">
            <a:solidFill>
              <a:sysClr val="window" lastClr="FFFFFF"/>
            </a:solidFill>
            <a:latin typeface="Century Gothic"/>
            <a:ea typeface="+mn-ea"/>
            <a:cs typeface="+mn-cs"/>
          </a:endParaRPr>
        </a:p>
      </dsp:txBody>
      <dsp:txXfrm>
        <a:off x="718324" y="517524"/>
        <a:ext cx="7668458" cy="1035049"/>
      </dsp:txXfrm>
    </dsp:sp>
    <dsp:sp modelId="{14784EC8-F47A-4753-80EB-80F378115A9C}">
      <dsp:nvSpPr>
        <dsp:cNvPr id="0" name=""/>
        <dsp:cNvSpPr/>
      </dsp:nvSpPr>
      <dsp:spPr>
        <a:xfrm>
          <a:off x="71418" y="388143"/>
          <a:ext cx="1293812" cy="1293812"/>
        </a:xfrm>
        <a:prstGeom prst="ellipse">
          <a:avLst/>
        </a:prstGeom>
        <a:blipFill dpi="0" rotWithShape="0">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w="15875"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sp>
    <dsp:sp modelId="{F1DC2B31-FA74-4BEC-8D45-3651A82284B0}">
      <dsp:nvSpPr>
        <dsp:cNvPr id="0" name=""/>
        <dsp:cNvSpPr/>
      </dsp:nvSpPr>
      <dsp:spPr>
        <a:xfrm>
          <a:off x="1094564" y="2070099"/>
          <a:ext cx="7292217" cy="1035049"/>
        </a:xfrm>
        <a:prstGeom prst="rect">
          <a:avLst/>
        </a:prstGeom>
        <a:solidFill>
          <a:schemeClr val="bg2">
            <a:lumMod val="25000"/>
          </a:schemeClr>
        </a:solidFill>
        <a:ln w="15875" cap="flat" cmpd="sng" algn="ctr">
          <a:solidFill>
            <a:sysClr val="window" lastClr="FFFFFF">
              <a:hueOff val="0"/>
              <a:satOff val="0"/>
              <a:lumOff val="0"/>
              <a:alphaOff val="0"/>
            </a:sys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21571" tIns="53340" rIns="53340" bIns="53340" numCol="1" spcCol="1270" anchor="ctr" anchorCtr="0">
          <a:noAutofit/>
        </a:bodyPr>
        <a:lstStyle/>
        <a:p>
          <a:pPr lvl="0" algn="l" defTabSz="933450">
            <a:lnSpc>
              <a:spcPct val="90000"/>
            </a:lnSpc>
            <a:spcBef>
              <a:spcPct val="0"/>
            </a:spcBef>
            <a:spcAft>
              <a:spcPct val="35000"/>
            </a:spcAft>
          </a:pPr>
          <a:r>
            <a:rPr lang="en-US" sz="2100" b="1" kern="1200" dirty="0" smtClean="0">
              <a:solidFill>
                <a:sysClr val="window" lastClr="FFFFFF"/>
              </a:solidFill>
              <a:latin typeface="Century Gothic"/>
              <a:ea typeface="+mn-ea"/>
              <a:cs typeface="+mn-cs"/>
            </a:rPr>
            <a:t>Applied Remote </a:t>
          </a:r>
          <a:r>
            <a:rPr lang="en-US" sz="2100" b="1" kern="1200" dirty="0" err="1" smtClean="0">
              <a:solidFill>
                <a:sysClr val="window" lastClr="FFFFFF"/>
              </a:solidFill>
              <a:latin typeface="Century Gothic"/>
              <a:ea typeface="+mn-ea"/>
              <a:cs typeface="+mn-cs"/>
            </a:rPr>
            <a:t>SEnsing</a:t>
          </a:r>
          <a:r>
            <a:rPr lang="en-US" sz="2100" b="1" kern="1200" dirty="0" smtClean="0">
              <a:solidFill>
                <a:sysClr val="window" lastClr="FFFFFF"/>
              </a:solidFill>
              <a:latin typeface="Century Gothic"/>
              <a:ea typeface="+mn-ea"/>
              <a:cs typeface="+mn-cs"/>
            </a:rPr>
            <a:t> Training (ARSET): </a:t>
          </a:r>
          <a:r>
            <a:rPr lang="en-US" sz="2100" kern="1200" dirty="0" smtClean="0">
              <a:solidFill>
                <a:sysClr val="window" lastClr="FFFFFF"/>
              </a:solidFill>
              <a:latin typeface="Century Gothic"/>
              <a:ea typeface="+mn-ea"/>
              <a:cs typeface="+mn-cs"/>
            </a:rPr>
            <a:t>Online and hands-on NASA remote sensing training</a:t>
          </a:r>
          <a:endParaRPr lang="en-US" sz="2100" kern="1200" dirty="0">
            <a:solidFill>
              <a:sysClr val="window" lastClr="FFFFFF"/>
            </a:solidFill>
            <a:latin typeface="Century Gothic"/>
            <a:ea typeface="+mn-ea"/>
            <a:cs typeface="+mn-cs"/>
          </a:endParaRPr>
        </a:p>
      </dsp:txBody>
      <dsp:txXfrm>
        <a:off x="1094564" y="2070099"/>
        <a:ext cx="7292217" cy="1035049"/>
      </dsp:txXfrm>
    </dsp:sp>
    <dsp:sp modelId="{7BBC4D0F-6CFC-4FD5-9BAE-EE4ADBBC346D}">
      <dsp:nvSpPr>
        <dsp:cNvPr id="0" name=""/>
        <dsp:cNvSpPr/>
      </dsp:nvSpPr>
      <dsp:spPr>
        <a:xfrm>
          <a:off x="447658" y="1940718"/>
          <a:ext cx="1293812" cy="1293812"/>
        </a:xfrm>
        <a:prstGeom prst="ellipse">
          <a:avLst/>
        </a:prstGeom>
        <a:blipFill dpi="0" rotWithShape="0">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w="15875"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sp>
    <dsp:sp modelId="{B3A61AB8-3781-444F-BCB3-DAEEF52EDE1C}">
      <dsp:nvSpPr>
        <dsp:cNvPr id="0" name=""/>
        <dsp:cNvSpPr/>
      </dsp:nvSpPr>
      <dsp:spPr>
        <a:xfrm>
          <a:off x="718324" y="3622673"/>
          <a:ext cx="7668458" cy="1035049"/>
        </a:xfrm>
        <a:prstGeom prst="rect">
          <a:avLst/>
        </a:prstGeom>
        <a:solidFill>
          <a:schemeClr val="bg2">
            <a:lumMod val="25000"/>
          </a:schemeClr>
        </a:solidFill>
        <a:ln w="15875" cap="flat" cmpd="sng" algn="ctr">
          <a:solidFill>
            <a:sysClr val="window" lastClr="FFFFFF">
              <a:hueOff val="0"/>
              <a:satOff val="0"/>
              <a:lumOff val="0"/>
              <a:alphaOff val="0"/>
            </a:sys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21571" tIns="53340" rIns="53340" bIns="53340" numCol="1" spcCol="1270" anchor="ctr" anchorCtr="0">
          <a:noAutofit/>
        </a:bodyPr>
        <a:lstStyle/>
        <a:p>
          <a:pPr lvl="0" algn="l" defTabSz="933450">
            <a:lnSpc>
              <a:spcPct val="90000"/>
            </a:lnSpc>
            <a:spcBef>
              <a:spcPct val="0"/>
            </a:spcBef>
            <a:spcAft>
              <a:spcPct val="35000"/>
            </a:spcAft>
          </a:pPr>
          <a:r>
            <a:rPr lang="en-US" sz="2100" b="1" kern="1200" dirty="0" smtClean="0">
              <a:solidFill>
                <a:sysClr val="window" lastClr="FFFFFF"/>
              </a:solidFill>
              <a:latin typeface="Century Gothic"/>
              <a:ea typeface="+mn-ea"/>
              <a:cs typeface="+mn-cs"/>
            </a:rPr>
            <a:t>DEVELOP: </a:t>
          </a:r>
          <a:r>
            <a:rPr lang="en-US" sz="2100" kern="1200" dirty="0" smtClean="0">
              <a:solidFill>
                <a:sysClr val="window" lastClr="FFFFFF"/>
              </a:solidFill>
              <a:latin typeface="Century Gothic"/>
              <a:ea typeface="+mn-ea"/>
              <a:cs typeface="+mn-cs"/>
            </a:rPr>
            <a:t>Dual </a:t>
          </a:r>
          <a:r>
            <a:rPr lang="en-US" sz="2100" kern="1200" dirty="0" smtClean="0">
              <a:solidFill>
                <a:sysClr val="window" lastClr="FFFFFF"/>
              </a:solidFill>
              <a:latin typeface="Century Gothic"/>
              <a:ea typeface="+mn-ea"/>
              <a:cs typeface="+mn-cs"/>
            </a:rPr>
            <a:t>workforce/end user capacity </a:t>
          </a:r>
          <a:r>
            <a:rPr lang="en-US" sz="2100" kern="1200" dirty="0" smtClean="0">
              <a:solidFill>
                <a:sysClr val="window" lastClr="FFFFFF"/>
              </a:solidFill>
              <a:latin typeface="Century Gothic"/>
              <a:ea typeface="+mn-ea"/>
              <a:cs typeface="+mn-cs"/>
            </a:rPr>
            <a:t>building using collaborative feasibility projects</a:t>
          </a:r>
          <a:endParaRPr lang="en-US" sz="2100" kern="1200" dirty="0">
            <a:solidFill>
              <a:sysClr val="window" lastClr="FFFFFF"/>
            </a:solidFill>
            <a:latin typeface="Century Gothic"/>
            <a:ea typeface="+mn-ea"/>
            <a:cs typeface="+mn-cs"/>
          </a:endParaRPr>
        </a:p>
      </dsp:txBody>
      <dsp:txXfrm>
        <a:off x="718324" y="3622673"/>
        <a:ext cx="7668458" cy="1035049"/>
      </dsp:txXfrm>
    </dsp:sp>
    <dsp:sp modelId="{712D4282-2BD8-4386-A953-0D5DEF83C5FB}">
      <dsp:nvSpPr>
        <dsp:cNvPr id="0" name=""/>
        <dsp:cNvSpPr/>
      </dsp:nvSpPr>
      <dsp:spPr>
        <a:xfrm>
          <a:off x="71418" y="3493292"/>
          <a:ext cx="1293812" cy="1293812"/>
        </a:xfrm>
        <a:prstGeom prst="ellipse">
          <a:avLst/>
        </a:prstGeom>
        <a:blipFill dpi="0" rotWithShape="0">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w="15875"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4,259</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Individuals Engaged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1,684</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Organizations Engaged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55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Trainings Given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77</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Feasibility Studies Conducted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35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Multi-year Projects Conducted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65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Earth Observation Assets Applied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8</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Application Areas Addressed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50</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U.S. States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9</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U.S. Territories &amp; Holdings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142</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Countries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23</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Publications</a:t>
            </a:r>
            <a:endPar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103</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Conferences &amp; Meetings Attended</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4,259</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Individuals Engaged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1,684</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Organizations Engaged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55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Trainings Given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77</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Feasibility Studies Conducted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35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Multi-year Projects Conducted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65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Earth Observation Assets Applied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8</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Application Areas Addressed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50</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U.S. States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9</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U.S. Territories &amp; Holdings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142</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Countries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23</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Publications</a:t>
            </a:r>
            <a:endPar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pitchFamily="34" charset="0"/>
                <a:ea typeface="Century Gothic" pitchFamily="34" charset="0"/>
                <a:cs typeface="Times New Roman" pitchFamily="18" charset="0"/>
              </a:rPr>
              <a:t>103</a:t>
            </a:r>
            <a:r>
              <a:rPr kumimoji="0" lang="en-US" sz="2400" b="0" i="0" u="none" strike="noStrike" cap="none" normalizeH="0" baseline="0" smtClean="0">
                <a:ln>
                  <a:noFill/>
                </a:ln>
                <a:solidFill>
                  <a:schemeClr val="tx1"/>
                </a:solidFill>
                <a:effectLst/>
                <a:latin typeface="Arial" pitchFamily="34" charset="0"/>
                <a:ea typeface="Century Gothic" pitchFamily="34" charset="0"/>
                <a:cs typeface="Times New Roman" pitchFamily="18" charset="0"/>
              </a:rPr>
              <a:t>: Conferences &amp; Meetings Attended</a:t>
            </a:r>
            <a:r>
              <a:rPr kumimoji="0" lang="en-US" sz="2000" b="0" i="0" u="none" strike="noStrike" cap="none" normalizeH="0" baseline="0" smtClean="0">
                <a:ln>
                  <a:noFill/>
                </a:ln>
                <a:solidFill>
                  <a:schemeClr val="tx1"/>
                </a:solidFill>
                <a:effectLst/>
                <a:latin typeface="Arial" pitchFamily="34" charset="0"/>
                <a:cs typeface="Arial" pitchFamily="34" charset="0"/>
              </a:rPr>
              <a:t> </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4,259</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Individuals Engaged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1,684</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Organizations Engaged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55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Trainings Given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77</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Feasibility Studies Conducted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35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Multi-year Projects Conducted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65</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Earth Observation Assets Applied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8</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Application Areas Addressed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50</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U.S. States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9</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U.S. Territories &amp; Holdings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142</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Countries Impacted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23</a:t>
            </a:r>
            <a:r>
              <a:rPr kumimoji="0" lang="en-US" sz="2400" b="0"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rPr>
              <a:t>: Publications</a:t>
            </a:r>
            <a:endParaRPr kumimoji="0" lang="en-US" sz="2400" b="1" i="0" u="none" strike="noStrike" cap="none" normalizeH="0" baseline="0" dirty="0" smtClean="0">
              <a:ln>
                <a:noFill/>
              </a:ln>
              <a:solidFill>
                <a:schemeClr val="tx1"/>
              </a:solidFill>
              <a:effectLst/>
              <a:latin typeface="Arial" pitchFamily="34" charset="0"/>
              <a:ea typeface="Century Gothic"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pitchFamily="34" charset="0"/>
                <a:ea typeface="Century Gothic" pitchFamily="34" charset="0"/>
                <a:cs typeface="Times New Roman" pitchFamily="18" charset="0"/>
              </a:rPr>
              <a:t>103</a:t>
            </a:r>
            <a:r>
              <a:rPr kumimoji="0" lang="en-US" sz="2400" b="0" i="0" u="none" strike="noStrike" cap="none" normalizeH="0" baseline="0" smtClean="0">
                <a:ln>
                  <a:noFill/>
                </a:ln>
                <a:solidFill>
                  <a:schemeClr val="tx1"/>
                </a:solidFill>
                <a:effectLst/>
                <a:latin typeface="Arial" pitchFamily="34" charset="0"/>
                <a:ea typeface="Century Gothic" pitchFamily="34" charset="0"/>
                <a:cs typeface="Times New Roman" pitchFamily="18" charset="0"/>
              </a:rPr>
              <a:t>: Conferences &amp; Meetings Attended</a:t>
            </a:r>
            <a:r>
              <a:rPr kumimoji="0" lang="en-US" sz="2000" b="0" i="0" u="none" strike="noStrike" cap="none" normalizeH="0" baseline="0" smtClean="0">
                <a:ln>
                  <a:noFill/>
                </a:ln>
                <a:solidFill>
                  <a:schemeClr val="tx1"/>
                </a:solidFill>
                <a:effectLst/>
                <a:latin typeface="Arial" pitchFamily="34" charset="0"/>
                <a:cs typeface="Arial" pitchFamily="34" charset="0"/>
              </a:rPr>
              <a:t> </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49584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2400" b="1" i="1" dirty="0" smtClean="0">
                <a:latin typeface="+mn-lt"/>
                <a:ea typeface="+mn-ea"/>
                <a:cs typeface="+mn-cs"/>
                <a:sym typeface="Avenir Roman"/>
              </a:rPr>
              <a:t>Project Synopsis</a:t>
            </a:r>
            <a:r>
              <a:rPr lang="en-US" sz="2400" b="1" dirty="0" smtClean="0">
                <a:latin typeface="+mn-lt"/>
                <a:ea typeface="+mn-ea"/>
                <a:cs typeface="+mn-cs"/>
                <a:sym typeface="Avenir Roman"/>
              </a:rPr>
              <a:t>: </a:t>
            </a:r>
            <a:r>
              <a:rPr lang="en-US" sz="2400" dirty="0" smtClean="0">
                <a:latin typeface="+mn-lt"/>
                <a:ea typeface="+mn-ea"/>
                <a:cs typeface="+mn-cs"/>
                <a:sym typeface="Avenir Roman"/>
              </a:rPr>
              <a:t>Reliable data and spatial analysis are key to successful wetlands conservation and monitoring efforts. This project aims to utilize the Landsat series to classify wetland extent and change in Rwanda,  as well as forecast the future extent of wetlands in the country. In collaboration with the University of Bonn’s </a:t>
            </a:r>
            <a:r>
              <a:rPr lang="en-US" sz="2400" dirty="0" err="1" smtClean="0">
                <a:latin typeface="+mn-lt"/>
                <a:ea typeface="+mn-ea"/>
                <a:cs typeface="+mn-cs"/>
                <a:sym typeface="Avenir Roman"/>
              </a:rPr>
              <a:t>DeMo</a:t>
            </a:r>
            <a:r>
              <a:rPr lang="en-US" sz="2400" dirty="0" smtClean="0">
                <a:latin typeface="+mn-lt"/>
                <a:ea typeface="+mn-ea"/>
                <a:cs typeface="+mn-cs"/>
                <a:sym typeface="Avenir Roman"/>
              </a:rPr>
              <a:t>-Wetlands project, this study would compare Landsat and Sentinel-derived mapping products and combine to provide a comprehensive approach for monitoring wetlands in response to the UN Sustainable Development Goals (SDGs). The team will explore the use of Google Earth Engine to create land cover classifications, along with the </a:t>
            </a:r>
            <a:r>
              <a:rPr lang="en-US" sz="2400" dirty="0" err="1" smtClean="0">
                <a:latin typeface="+mn-lt"/>
                <a:ea typeface="+mn-ea"/>
                <a:cs typeface="+mn-cs"/>
                <a:sym typeface="Avenir Roman"/>
              </a:rPr>
              <a:t>TerrSet</a:t>
            </a:r>
            <a:r>
              <a:rPr lang="en-US" sz="2400" dirty="0" smtClean="0">
                <a:latin typeface="+mn-lt"/>
                <a:ea typeface="+mn-ea"/>
                <a:cs typeface="+mn-cs"/>
                <a:sym typeface="Avenir Roman"/>
              </a:rPr>
              <a:t> Geospatial Monitoring System Land Change Modeler to forecast extent. Project partners will use this methodology for future assessment for SDG reporting and protection of Rwanda’s wetlands.</a:t>
            </a:r>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2400" b="1" i="1" dirty="0" smtClean="0">
                <a:latin typeface="+mn-lt"/>
                <a:ea typeface="+mn-ea"/>
                <a:cs typeface="+mn-cs"/>
                <a:sym typeface="Avenir Roman"/>
              </a:rPr>
              <a:t>Project Synopsis</a:t>
            </a:r>
            <a:r>
              <a:rPr lang="en-US" sz="2400" b="1" dirty="0" smtClean="0">
                <a:latin typeface="+mn-lt"/>
                <a:ea typeface="+mn-ea"/>
                <a:cs typeface="+mn-cs"/>
                <a:sym typeface="Avenir Roman"/>
              </a:rPr>
              <a:t>: </a:t>
            </a:r>
            <a:r>
              <a:rPr lang="en-US" sz="2400" dirty="0" smtClean="0">
                <a:latin typeface="+mn-lt"/>
                <a:ea typeface="+mn-ea"/>
                <a:cs typeface="+mn-cs"/>
                <a:sym typeface="Avenir Roman"/>
              </a:rPr>
              <a:t>Reliable data and spatial analysis are key to successful wetlands conservation and monitoring efforts. This project aims to utilize the Landsat series to classify wetland extent and change in Rwanda,  as well as forecast the future extent of wetlands in the country. In collaboration with the University of Bonn’s </a:t>
            </a:r>
            <a:r>
              <a:rPr lang="en-US" sz="2400" dirty="0" err="1" smtClean="0">
                <a:latin typeface="+mn-lt"/>
                <a:ea typeface="+mn-ea"/>
                <a:cs typeface="+mn-cs"/>
                <a:sym typeface="Avenir Roman"/>
              </a:rPr>
              <a:t>DeMo</a:t>
            </a:r>
            <a:r>
              <a:rPr lang="en-US" sz="2400" dirty="0" smtClean="0">
                <a:latin typeface="+mn-lt"/>
                <a:ea typeface="+mn-ea"/>
                <a:cs typeface="+mn-cs"/>
                <a:sym typeface="Avenir Roman"/>
              </a:rPr>
              <a:t>-Wetlands project, this study would compare Landsat and Sentinel-derived mapping products and combine to provide a comprehensive approach for monitoring wetlands in response to the UN Sustainable Development Goals (SDGs). The team will explore the use of Google Earth Engine to create land cover classifications, along with the </a:t>
            </a:r>
            <a:r>
              <a:rPr lang="en-US" sz="2400" dirty="0" err="1" smtClean="0">
                <a:latin typeface="+mn-lt"/>
                <a:ea typeface="+mn-ea"/>
                <a:cs typeface="+mn-cs"/>
                <a:sym typeface="Avenir Roman"/>
              </a:rPr>
              <a:t>TerrSet</a:t>
            </a:r>
            <a:r>
              <a:rPr lang="en-US" sz="2400" dirty="0" smtClean="0">
                <a:latin typeface="+mn-lt"/>
                <a:ea typeface="+mn-ea"/>
                <a:cs typeface="+mn-cs"/>
                <a:sym typeface="Avenir Roman"/>
              </a:rPr>
              <a:t> Geospatial Monitoring System Land Change Modeler to forecast extent. Project partners will use this methodology for future assessment for SDG reporting and protection of Rwanda’s wetlands.</a:t>
            </a:r>
          </a:p>
          <a:p>
            <a:endParaRPr lang="en-US" dirty="0"/>
          </a:p>
        </p:txBody>
      </p:sp>
    </p:spTree>
    <p:extLst>
      <p:ext uri="{BB962C8B-B14F-4D97-AF65-F5344CB8AC3E}">
        <p14:creationId xmlns:p14="http://schemas.microsoft.com/office/powerpoint/2010/main" val="2041426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Arial" panose="020B0604020202020204" pitchFamily="34" charset="0"/>
                <a:cs typeface="Arial" panose="020B0604020202020204" pitchFamily="34" charset="0"/>
              </a:defRPr>
            </a:lvl1pPr>
            <a:lvl2pPr marL="768927" indent="-311727">
              <a:buFont typeface="Courier New" panose="02070309020205020404" pitchFamily="49" charset="0"/>
              <a:buChar char="o"/>
              <a:defRPr sz="2000">
                <a:latin typeface="Arial" panose="020B0604020202020204" pitchFamily="34" charset="0"/>
                <a:cs typeface="Arial" panose="020B0604020202020204" pitchFamily="34" charset="0"/>
              </a:defRPr>
            </a:lvl2pPr>
            <a:lvl3pPr marL="1188719" indent="-274319">
              <a:buFont typeface="Wingdings" panose="05000000000000000000" pitchFamily="2" charset="2"/>
              <a:buChar cha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Proxima Nova Regular"/>
              </a:defRPr>
            </a:lvl1pPr>
          </a:lstStyle>
          <a:p>
            <a:pPr lvl="0"/>
            <a:r>
              <a:rPr lang="en-US" dirty="0" smtClean="0"/>
              <a:t>Title Goes Here</a:t>
            </a: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3340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hyperlink" Target="https://www.servirglobal.net/" TargetMode="External"/><Relationship Id="rId8" Type="http://schemas.openxmlformats.org/officeDocument/2006/relationships/hyperlink" Target="http://arset.gsfc.nasa.gov/" TargetMode="External"/><Relationship Id="rId9" Type="http://schemas.openxmlformats.org/officeDocument/2006/relationships/hyperlink" Target="http://develop.larc.nasa.gov/" TargetMode="External"/><Relationship Id="rId1" Type="http://schemas.openxmlformats.org/officeDocument/2006/relationships/slideLayout" Target="../slideLayouts/slideLayout3.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457200" y="2514600"/>
            <a:ext cx="5746243"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smtClean="0">
                <a:solidFill>
                  <a:srgbClr val="FFFFFF"/>
                </a:solidFill>
              </a:rPr>
              <a:t>Capacity Building Activities at NASA</a:t>
            </a:r>
            <a:endParaRPr sz="4200" b="1" dirty="0">
              <a:solidFill>
                <a:srgbClr val="FFFFFF"/>
              </a:solidFill>
            </a:endParaRPr>
          </a:p>
        </p:txBody>
      </p:sp>
      <p:sp>
        <p:nvSpPr>
          <p:cNvPr id="11" name="Shape 11"/>
          <p:cNvSpPr/>
          <p:nvPr/>
        </p:nvSpPr>
        <p:spPr>
          <a:xfrm>
            <a:off x="457200" y="4011611"/>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US" sz="1600" dirty="0" smtClean="0">
                <a:solidFill>
                  <a:srgbClr val="FFFFFF"/>
                </a:solidFill>
                <a:latin typeface="Arial Bold"/>
                <a:ea typeface="Arial Bold"/>
                <a:cs typeface="Arial Bold"/>
                <a:sym typeface="Arial Bold"/>
              </a:rPr>
              <a:t>NASA, </a:t>
            </a:r>
            <a:r>
              <a:rPr lang="en-US" sz="1600" dirty="0" smtClean="0">
                <a:solidFill>
                  <a:srgbClr val="FFFFFF"/>
                </a:solidFill>
                <a:latin typeface="Arial Bold"/>
                <a:ea typeface="Arial Bold"/>
                <a:cs typeface="Arial Bold"/>
                <a:sym typeface="Arial Bold"/>
              </a:rPr>
              <a:t>Nancy D. </a:t>
            </a:r>
            <a:r>
              <a:rPr lang="en-US" sz="1600" dirty="0" err="1" smtClean="0">
                <a:solidFill>
                  <a:srgbClr val="FFFFFF"/>
                </a:solidFill>
                <a:latin typeface="Arial Bold"/>
                <a:ea typeface="Arial Bold"/>
                <a:cs typeface="Arial Bold"/>
                <a:sym typeface="Arial Bold"/>
              </a:rPr>
              <a:t>Searby</a:t>
            </a:r>
            <a:r>
              <a:rPr lang="en-US" sz="1600" dirty="0" smtClean="0">
                <a:solidFill>
                  <a:srgbClr val="FFFFFF"/>
                </a:solidFill>
                <a:latin typeface="Arial Bold"/>
                <a:ea typeface="Arial Bold"/>
                <a:cs typeface="Arial Bold"/>
                <a:sym typeface="Arial Bold"/>
              </a:rPr>
              <a:t>, Ph.D.</a:t>
            </a:r>
            <a:endParaRPr sz="1600"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sz="1600" dirty="0" smtClean="0">
                <a:solidFill>
                  <a:srgbClr val="FFFFFF"/>
                </a:solidFill>
                <a:latin typeface="Arial Bold"/>
                <a:ea typeface="Arial Bold"/>
                <a:cs typeface="Arial Bold"/>
                <a:sym typeface="Arial Bold"/>
              </a:rPr>
              <a:t>Agenda </a:t>
            </a:r>
            <a:r>
              <a:rPr sz="1600" dirty="0">
                <a:solidFill>
                  <a:srgbClr val="FFFFFF"/>
                </a:solidFill>
                <a:latin typeface="Arial Bold"/>
                <a:ea typeface="Arial Bold"/>
                <a:cs typeface="Arial Bold"/>
                <a:sym typeface="Arial Bold"/>
              </a:rPr>
              <a:t>Item </a:t>
            </a:r>
            <a:r>
              <a:rPr sz="1600" dirty="0" smtClean="0">
                <a:solidFill>
                  <a:srgbClr val="FFFFFF"/>
                </a:solidFill>
                <a:latin typeface="Arial Bold"/>
                <a:ea typeface="Arial Bold"/>
                <a:cs typeface="Arial Bold"/>
                <a:sym typeface="Arial Bold"/>
              </a:rPr>
              <a:t>#</a:t>
            </a:r>
            <a:r>
              <a:rPr lang="en-US" sz="1600" dirty="0" smtClean="0">
                <a:solidFill>
                  <a:srgbClr val="FFFFFF"/>
                </a:solidFill>
                <a:latin typeface="Arial Bold"/>
                <a:ea typeface="Arial Bold"/>
                <a:cs typeface="Arial Bold"/>
                <a:sym typeface="Arial Bold"/>
              </a:rPr>
              <a:t>10</a:t>
            </a:r>
            <a:endParaRPr sz="1600"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sz="1600" dirty="0" smtClean="0">
                <a:solidFill>
                  <a:srgbClr val="FFFFFF"/>
                </a:solidFill>
                <a:latin typeface="Arial Bold"/>
                <a:ea typeface="Arial Bold"/>
                <a:cs typeface="Arial Bold"/>
                <a:sym typeface="Arial Bold"/>
              </a:rPr>
              <a:t>CEOS </a:t>
            </a:r>
            <a:r>
              <a:rPr lang="en-US" sz="1600" dirty="0" smtClean="0">
                <a:solidFill>
                  <a:srgbClr val="FFFFFF"/>
                </a:solidFill>
                <a:latin typeface="Arial Bold"/>
                <a:ea typeface="Arial Bold"/>
                <a:cs typeface="Arial Bold"/>
                <a:sym typeface="Arial Bold"/>
              </a:rPr>
              <a:t>6</a:t>
            </a:r>
            <a:r>
              <a:rPr lang="en-US" sz="1600" baseline="30000" dirty="0" smtClean="0">
                <a:solidFill>
                  <a:srgbClr val="FFFFFF"/>
                </a:solidFill>
                <a:latin typeface="Arial Bold"/>
                <a:ea typeface="Arial Bold"/>
                <a:cs typeface="Arial Bold"/>
                <a:sym typeface="Arial Bold"/>
              </a:rPr>
              <a:t>th</a:t>
            </a:r>
            <a:r>
              <a:rPr lang="en-US" sz="1600" dirty="0" smtClean="0">
                <a:solidFill>
                  <a:srgbClr val="FFFFFF"/>
                </a:solidFill>
                <a:latin typeface="Arial Bold"/>
                <a:ea typeface="Arial Bold"/>
                <a:cs typeface="Arial Bold"/>
                <a:sym typeface="Arial Bold"/>
              </a:rPr>
              <a:t> Working Group for Capacity Building and Data Democracy (WGCapD)-6 Annual Meeting</a:t>
            </a:r>
            <a:endParaRPr sz="1600"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sz="1600" dirty="0" smtClean="0">
                <a:solidFill>
                  <a:srgbClr val="FFFFFF"/>
                </a:solidFill>
                <a:latin typeface="Arial Bold"/>
                <a:ea typeface="Arial Bold"/>
                <a:cs typeface="Arial Bold"/>
                <a:sym typeface="Arial Bold"/>
              </a:rPr>
              <a:t>DLR</a:t>
            </a:r>
            <a:r>
              <a:rPr lang="en-US" sz="1600" dirty="0">
                <a:solidFill>
                  <a:srgbClr val="FFFFFF"/>
                </a:solidFill>
                <a:latin typeface="Arial Bold"/>
                <a:ea typeface="Arial Bold"/>
                <a:cs typeface="Arial Bold"/>
                <a:sym typeface="Arial Bold"/>
              </a:rPr>
              <a:t> </a:t>
            </a:r>
            <a:r>
              <a:rPr lang="en-US" sz="1600" dirty="0" err="1" smtClean="0">
                <a:solidFill>
                  <a:srgbClr val="FFFFFF"/>
                </a:solidFill>
                <a:latin typeface="Arial Bold"/>
                <a:ea typeface="Arial Bold"/>
                <a:cs typeface="Arial Bold"/>
                <a:sym typeface="Arial Bold"/>
              </a:rPr>
              <a:t>Oberpfaffenhofen</a:t>
            </a:r>
            <a:r>
              <a:rPr sz="1600" dirty="0" smtClean="0">
                <a:solidFill>
                  <a:srgbClr val="FFFFFF"/>
                </a:solidFill>
                <a:latin typeface="Arial Bold"/>
                <a:ea typeface="Arial Bold"/>
                <a:cs typeface="Arial Bold"/>
                <a:sym typeface="Arial Bold"/>
              </a:rPr>
              <a:t>, </a:t>
            </a:r>
            <a:r>
              <a:rPr lang="en-US" sz="1600" dirty="0" smtClean="0">
                <a:solidFill>
                  <a:srgbClr val="FFFFFF"/>
                </a:solidFill>
                <a:latin typeface="Arial Bold"/>
                <a:ea typeface="Arial Bold"/>
                <a:cs typeface="Arial Bold"/>
                <a:sym typeface="Arial Bold"/>
              </a:rPr>
              <a:t>Germany</a:t>
            </a:r>
            <a:endParaRPr sz="1600"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sz="1600" dirty="0">
                <a:solidFill>
                  <a:srgbClr val="FFFFFF"/>
                </a:solidFill>
                <a:latin typeface="Arial Bold"/>
                <a:ea typeface="Arial Bold"/>
                <a:cs typeface="Arial Bold"/>
                <a:sym typeface="Arial Bold"/>
              </a:rPr>
              <a:t>2</a:t>
            </a:r>
            <a:r>
              <a:rPr sz="1600" dirty="0" smtClean="0">
                <a:solidFill>
                  <a:srgbClr val="FFFFFF"/>
                </a:solidFill>
                <a:latin typeface="Arial Bold"/>
                <a:ea typeface="Arial Bold"/>
                <a:cs typeface="Arial Bold"/>
                <a:sym typeface="Arial Bold"/>
              </a:rPr>
              <a:t>7th-</a:t>
            </a:r>
            <a:r>
              <a:rPr lang="en-US" sz="1600" dirty="0" smtClean="0">
                <a:solidFill>
                  <a:srgbClr val="FFFFFF"/>
                </a:solidFill>
                <a:latin typeface="Arial Bold"/>
                <a:ea typeface="Arial Bold"/>
                <a:cs typeface="Arial Bold"/>
                <a:sym typeface="Arial Bold"/>
              </a:rPr>
              <a:t>29</a:t>
            </a:r>
            <a:r>
              <a:rPr sz="1600" dirty="0" smtClean="0">
                <a:solidFill>
                  <a:srgbClr val="FFFFFF"/>
                </a:solidFill>
                <a:latin typeface="Arial Bold"/>
                <a:ea typeface="Arial Bold"/>
                <a:cs typeface="Arial Bold"/>
                <a:sym typeface="Arial Bold"/>
              </a:rPr>
              <a:t>th </a:t>
            </a:r>
            <a:r>
              <a:rPr lang="en-US" sz="1600" dirty="0" smtClean="0">
                <a:solidFill>
                  <a:srgbClr val="FFFFFF"/>
                </a:solidFill>
                <a:latin typeface="Arial Bold"/>
                <a:ea typeface="Arial Bold"/>
                <a:cs typeface="Arial Bold"/>
                <a:sym typeface="Arial Bold"/>
              </a:rPr>
              <a:t>March, 2017</a:t>
            </a:r>
            <a:endParaRPr sz="1600" dirty="0">
              <a:solidFill>
                <a:srgbClr val="FFFFFF"/>
              </a:solidFill>
              <a:latin typeface="Arial Bold"/>
              <a:ea typeface="Arial Bold"/>
              <a:cs typeface="Arial Bold"/>
              <a:sym typeface="Arial Bold"/>
            </a:endParaRPr>
          </a:p>
        </p:txBody>
      </p:sp>
      <p:pic>
        <p:nvPicPr>
          <p:cNvPr id="12" name="ceos_logo.png"/>
          <p:cNvPicPr/>
          <p:nvPr/>
        </p:nvPicPr>
        <p:blipFill>
          <a:blip r:embed="rId2" cstate="print">
            <a:extLst/>
          </a:blip>
          <a:stretch>
            <a:fillRect/>
          </a:stretch>
        </p:blipFill>
        <p:spPr>
          <a:xfrm>
            <a:off x="457200" y="1217405"/>
            <a:ext cx="2507906" cy="993132"/>
          </a:xfrm>
          <a:prstGeom prst="rect">
            <a:avLst/>
          </a:prstGeom>
          <a:ln w="12700">
            <a:miter lim="400000"/>
          </a:ln>
        </p:spPr>
      </p:pic>
      <p:sp>
        <p:nvSpPr>
          <p:cNvPr id="5" name="Shape 10"/>
          <p:cNvSpPr txBox="1">
            <a:spLocks/>
          </p:cNvSpPr>
          <p:nvPr/>
        </p:nvSpPr>
        <p:spPr>
          <a:xfrm>
            <a:off x="457200"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19200"/>
            <a:ext cx="8686800" cy="457200"/>
          </a:xfrm>
        </p:spPr>
        <p:txBody>
          <a:bodyPr/>
          <a:lstStyle/>
          <a:p>
            <a:pPr marL="0" indent="0" algn="ctr">
              <a:buNone/>
            </a:pPr>
            <a:r>
              <a:rPr lang="en-US" sz="2400" b="1" dirty="0" smtClean="0"/>
              <a:t>2016 NASA Capacity Building Accomplishments</a:t>
            </a:r>
            <a:endParaRPr lang="en-US" sz="2400" b="1" dirty="0"/>
          </a:p>
          <a:p>
            <a:pPr marL="171450" indent="-171450"/>
            <a:endParaRPr lang="en-US" sz="1800" dirty="0" smtClean="0"/>
          </a:p>
          <a:p>
            <a:pPr marL="171450" indent="-171450"/>
            <a:endParaRPr lang="en-US" sz="1800" dirty="0" smtClean="0"/>
          </a:p>
          <a:p>
            <a:pPr marL="171450" indent="-171450"/>
            <a:endParaRPr lang="en-US" sz="1800" dirty="0" smtClean="0"/>
          </a:p>
          <a:p>
            <a:pPr marL="171450" indent="-171450"/>
            <a:endParaRPr lang="en-US" sz="1800" dirty="0" smtClean="0"/>
          </a:p>
          <a:p>
            <a:pPr marL="171450" indent="-171450"/>
            <a:endParaRPr lang="en-US" sz="1800" dirty="0" smtClean="0"/>
          </a:p>
          <a:p>
            <a:pPr marL="171450" indent="-171450"/>
            <a:endParaRPr lang="en-US" sz="1800" dirty="0" smtClean="0"/>
          </a:p>
          <a:p>
            <a:pPr marL="171450" indent="-171450"/>
            <a:endParaRPr lang="en-US" sz="1800" dirty="0" smtClean="0"/>
          </a:p>
          <a:p>
            <a:pPr marL="171450" indent="-171450">
              <a:buNone/>
            </a:pPr>
            <a:endParaRPr lang="en-US" sz="1800" dirty="0" smtClean="0"/>
          </a:p>
        </p:txBody>
      </p:sp>
      <p:sp>
        <p:nvSpPr>
          <p:cNvPr id="5" name="Shape 3"/>
          <p:cNvSpPr/>
          <p:nvPr/>
        </p:nvSpPr>
        <p:spPr>
          <a:xfrm>
            <a:off x="1981200" y="228600"/>
            <a:ext cx="5336729" cy="69249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DLR</a:t>
            </a:r>
            <a:r>
              <a:rPr lang="en-US" sz="1500" dirty="0">
                <a:solidFill>
                  <a:srgbClr val="FFFFFF"/>
                </a:solidFill>
                <a:latin typeface="Proxima Nova Regular"/>
                <a:ea typeface="Proxima Nova Regular"/>
                <a:cs typeface="Proxima Nova Regular"/>
                <a:sym typeface="Proxima Nova Regular"/>
              </a:rPr>
              <a:t> </a:t>
            </a:r>
            <a:r>
              <a:rPr lang="en-US" sz="1500" dirty="0" err="1" smtClean="0">
                <a:solidFill>
                  <a:srgbClr val="FFFFFF"/>
                </a:solidFill>
                <a:latin typeface="Proxima Nova Regular"/>
                <a:ea typeface="Proxima Nova Regular"/>
                <a:cs typeface="Proxima Nova Regular"/>
                <a:sym typeface="Proxima Nova Regular"/>
              </a:rPr>
              <a:t>Oberpfaffenhofen</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Germany</a:t>
            </a:r>
            <a:r>
              <a:rPr sz="1500" dirty="0">
                <a:solidFill>
                  <a:srgbClr val="FFFFFF"/>
                </a:solidFill>
                <a:latin typeface="Proxima Nova Regular"/>
                <a:ea typeface="Proxima Nova Regular"/>
                <a:cs typeface="Proxima Nova Regular"/>
                <a:sym typeface="Proxima Nova Regular"/>
              </a:rPr>
              <a:t/>
            </a:r>
            <a:br>
              <a:rPr sz="1500" dirty="0">
                <a:solidFill>
                  <a:srgbClr val="FFFFFF"/>
                </a:solidFill>
                <a:latin typeface="Proxima Nova Regular"/>
                <a:ea typeface="Proxima Nova Regular"/>
                <a:cs typeface="Proxima Nova Regular"/>
                <a:sym typeface="Proxima Nova Regular"/>
              </a:rPr>
            </a:br>
            <a:r>
              <a:rPr lang="en-US" sz="1500" dirty="0" smtClean="0">
                <a:solidFill>
                  <a:srgbClr val="FFFFFF"/>
                </a:solidFill>
                <a:latin typeface="Proxima Nova Regular"/>
                <a:ea typeface="Proxima Nova Regular"/>
                <a:cs typeface="Proxima Nova Regular"/>
                <a:sym typeface="Proxima Nova Regular"/>
              </a:rPr>
              <a:t>2</a:t>
            </a:r>
            <a:r>
              <a:rPr sz="1500" dirty="0" smtClean="0">
                <a:solidFill>
                  <a:srgbClr val="FFFFFF"/>
                </a:solidFill>
                <a:latin typeface="Proxima Nova Regular"/>
                <a:ea typeface="Proxima Nova Regular"/>
                <a:cs typeface="Proxima Nova Regular"/>
                <a:sym typeface="Proxima Nova Regular"/>
              </a:rPr>
              <a:t>7</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a:t>
            </a:r>
            <a:r>
              <a:rPr lang="en-US" sz="1500" dirty="0" smtClean="0">
                <a:solidFill>
                  <a:srgbClr val="FFFFFF"/>
                </a:solidFill>
                <a:latin typeface="Proxima Nova Regular"/>
                <a:ea typeface="Proxima Nova Regular"/>
                <a:cs typeface="Proxima Nova Regular"/>
                <a:sym typeface="Proxima Nova Regular"/>
              </a:rPr>
              <a:t>29</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March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p:txBody>
      </p:sp>
      <p:pic>
        <p:nvPicPr>
          <p:cNvPr id="4"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l="4314" r="5084"/>
          <a:stretch>
            <a:fillRect/>
          </a:stretch>
        </p:blipFill>
        <p:spPr>
          <a:xfrm>
            <a:off x="2362200" y="3200400"/>
            <a:ext cx="6767676" cy="3429000"/>
          </a:xfrm>
          <a:prstGeom prst="rect">
            <a:avLst/>
          </a:prstGeom>
        </p:spPr>
      </p:pic>
      <p:pic>
        <p:nvPicPr>
          <p:cNvPr id="6" name="Picture 9"/>
          <p:cNvPicPr>
            <a:picLocks noChangeAspect="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04800" y="2114000"/>
            <a:ext cx="640080"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p:cNvPicPr>
            <a:picLocks noChangeAspect="1"/>
          </p:cNvPicPr>
          <p:nvPr/>
        </p:nvPicPr>
        <p:blipFill>
          <a:blip r:embed="rId5" cstate="print"/>
          <a:stretch>
            <a:fillRect/>
          </a:stretch>
        </p:blipFill>
        <p:spPr bwMode="auto">
          <a:xfrm>
            <a:off x="304800" y="3605275"/>
            <a:ext cx="638377"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p:nvPicPr>
        <p:blipFill>
          <a:blip r:embed="rId6" cstate="print"/>
          <a:stretch>
            <a:fillRect/>
          </a:stretch>
        </p:blipFill>
        <p:spPr bwMode="auto">
          <a:xfrm>
            <a:off x="304800" y="4355918"/>
            <a:ext cx="631438" cy="633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bwMode="auto">
          <a:xfrm>
            <a:off x="304800" y="5876439"/>
            <a:ext cx="638377"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8600" y="1548825"/>
            <a:ext cx="4191000" cy="584775"/>
          </a:xfrm>
          <a:prstGeom prst="rect">
            <a:avLst/>
          </a:prstGeom>
          <a:noFill/>
        </p:spPr>
        <p:txBody>
          <a:bodyPr wrap="square" rtlCol="0">
            <a:spAutoFit/>
          </a:bodyPr>
          <a:lstStyle/>
          <a:p>
            <a:pPr algn="l"/>
            <a:r>
              <a:rPr lang="en-US" sz="3200" b="1" dirty="0" smtClean="0">
                <a:solidFill>
                  <a:schemeClr val="tx1"/>
                </a:solidFill>
                <a:latin typeface="Candara" panose="020E0502030303020204" pitchFamily="34" charset="0"/>
              </a:rPr>
              <a:t>2016 </a:t>
            </a:r>
            <a:r>
              <a:rPr lang="en-US" sz="2400" b="1" dirty="0" smtClean="0">
                <a:solidFill>
                  <a:schemeClr val="tx1"/>
                </a:solidFill>
                <a:latin typeface="Candara" panose="020E0502030303020204" pitchFamily="34" charset="0"/>
              </a:rPr>
              <a:t>by the Numbers</a:t>
            </a:r>
            <a:endParaRPr lang="en-US" sz="2400" b="1" dirty="0">
              <a:solidFill>
                <a:schemeClr val="tx1"/>
              </a:solidFill>
              <a:latin typeface="Candara" panose="020E0502030303020204" pitchFamily="34" charset="0"/>
            </a:endParaRPr>
          </a:p>
        </p:txBody>
      </p:sp>
      <p:sp>
        <p:nvSpPr>
          <p:cNvPr id="12" name="TextBox 11"/>
          <p:cNvSpPr txBox="1"/>
          <p:nvPr/>
        </p:nvSpPr>
        <p:spPr>
          <a:xfrm>
            <a:off x="944880" y="2013925"/>
            <a:ext cx="1855861" cy="840230"/>
          </a:xfrm>
          <a:prstGeom prst="rect">
            <a:avLst/>
          </a:prstGeom>
          <a:noFill/>
        </p:spPr>
        <p:txBody>
          <a:bodyPr wrap="square" rtlCol="0">
            <a:spAutoFit/>
          </a:bodyPr>
          <a:lstStyle/>
          <a:p>
            <a:r>
              <a:rPr lang="en-US" sz="3600" b="1" dirty="0" smtClean="0">
                <a:solidFill>
                  <a:schemeClr val="bg2">
                    <a:lumMod val="50000"/>
                  </a:schemeClr>
                </a:solidFill>
                <a:latin typeface="Candara" panose="020E0502030303020204" pitchFamily="34" charset="0"/>
              </a:rPr>
              <a:t>4,259</a:t>
            </a:r>
          </a:p>
          <a:p>
            <a:pPr>
              <a:lnSpc>
                <a:spcPct val="90000"/>
              </a:lnSpc>
            </a:pPr>
            <a:r>
              <a:rPr lang="en-US" sz="1400" b="1" dirty="0" smtClean="0">
                <a:solidFill>
                  <a:schemeClr val="bg2">
                    <a:lumMod val="50000"/>
                  </a:schemeClr>
                </a:solidFill>
                <a:latin typeface="Candara" panose="020E0502030303020204" pitchFamily="34" charset="0"/>
              </a:rPr>
              <a:t>Individuals Engaged</a:t>
            </a:r>
            <a:endParaRPr lang="en-US" sz="1400" b="1" dirty="0">
              <a:solidFill>
                <a:schemeClr val="bg2">
                  <a:lumMod val="50000"/>
                </a:schemeClr>
              </a:solidFill>
              <a:latin typeface="Candara" panose="020E0502030303020204" pitchFamily="34" charset="0"/>
            </a:endParaRPr>
          </a:p>
        </p:txBody>
      </p:sp>
      <p:sp>
        <p:nvSpPr>
          <p:cNvPr id="13" name="TextBox 12"/>
          <p:cNvSpPr txBox="1"/>
          <p:nvPr/>
        </p:nvSpPr>
        <p:spPr>
          <a:xfrm>
            <a:off x="944880" y="3505200"/>
            <a:ext cx="1855861" cy="840230"/>
          </a:xfrm>
          <a:prstGeom prst="rect">
            <a:avLst/>
          </a:prstGeom>
          <a:noFill/>
        </p:spPr>
        <p:txBody>
          <a:bodyPr wrap="square" rtlCol="0">
            <a:spAutoFit/>
          </a:bodyPr>
          <a:lstStyle/>
          <a:p>
            <a:r>
              <a:rPr lang="en-US" sz="3600" b="1" dirty="0" smtClean="0">
                <a:solidFill>
                  <a:schemeClr val="bg2">
                    <a:lumMod val="50000"/>
                  </a:schemeClr>
                </a:solidFill>
                <a:latin typeface="Candara" panose="020E0502030303020204" pitchFamily="34" charset="0"/>
              </a:rPr>
              <a:t>65</a:t>
            </a:r>
          </a:p>
          <a:p>
            <a:pPr>
              <a:lnSpc>
                <a:spcPct val="90000"/>
              </a:lnSpc>
            </a:pPr>
            <a:r>
              <a:rPr lang="en-US" sz="1400" b="1" dirty="0" smtClean="0">
                <a:solidFill>
                  <a:schemeClr val="bg2">
                    <a:lumMod val="50000"/>
                  </a:schemeClr>
                </a:solidFill>
                <a:latin typeface="Candara" panose="020E0502030303020204" pitchFamily="34" charset="0"/>
              </a:rPr>
              <a:t>EO Assets Utilized</a:t>
            </a:r>
            <a:endParaRPr lang="en-US" sz="1400" b="1" dirty="0">
              <a:solidFill>
                <a:schemeClr val="bg2">
                  <a:lumMod val="50000"/>
                </a:schemeClr>
              </a:solidFill>
              <a:latin typeface="Candara" panose="020E0502030303020204" pitchFamily="34" charset="0"/>
            </a:endParaRPr>
          </a:p>
        </p:txBody>
      </p:sp>
      <p:sp>
        <p:nvSpPr>
          <p:cNvPr id="14" name="TextBox 13"/>
          <p:cNvSpPr txBox="1"/>
          <p:nvPr/>
        </p:nvSpPr>
        <p:spPr>
          <a:xfrm>
            <a:off x="944880" y="4252364"/>
            <a:ext cx="1855861" cy="840230"/>
          </a:xfrm>
          <a:prstGeom prst="rect">
            <a:avLst/>
          </a:prstGeom>
          <a:noFill/>
        </p:spPr>
        <p:txBody>
          <a:bodyPr wrap="square" rtlCol="0">
            <a:spAutoFit/>
          </a:bodyPr>
          <a:lstStyle/>
          <a:p>
            <a:r>
              <a:rPr lang="en-US" sz="3600" b="1" dirty="0" smtClean="0">
                <a:solidFill>
                  <a:schemeClr val="bg2">
                    <a:lumMod val="50000"/>
                  </a:schemeClr>
                </a:solidFill>
                <a:latin typeface="Candara" panose="020E0502030303020204" pitchFamily="34" charset="0"/>
              </a:rPr>
              <a:t>55</a:t>
            </a:r>
          </a:p>
          <a:p>
            <a:pPr>
              <a:lnSpc>
                <a:spcPct val="90000"/>
              </a:lnSpc>
            </a:pPr>
            <a:r>
              <a:rPr lang="en-US" sz="1400" b="1" dirty="0" smtClean="0">
                <a:solidFill>
                  <a:schemeClr val="bg2">
                    <a:lumMod val="50000"/>
                  </a:schemeClr>
                </a:solidFill>
                <a:latin typeface="Candara" panose="020E0502030303020204" pitchFamily="34" charset="0"/>
              </a:rPr>
              <a:t>Trainings Provided</a:t>
            </a:r>
            <a:endParaRPr lang="en-US" sz="1400" b="1" dirty="0">
              <a:solidFill>
                <a:schemeClr val="bg2">
                  <a:lumMod val="50000"/>
                </a:schemeClr>
              </a:solidFill>
              <a:latin typeface="Candara" panose="020E0502030303020204" pitchFamily="34" charset="0"/>
            </a:endParaRPr>
          </a:p>
        </p:txBody>
      </p:sp>
      <p:sp>
        <p:nvSpPr>
          <p:cNvPr id="15" name="TextBox 14"/>
          <p:cNvSpPr txBox="1"/>
          <p:nvPr/>
        </p:nvSpPr>
        <p:spPr>
          <a:xfrm>
            <a:off x="944880" y="5776364"/>
            <a:ext cx="1855861" cy="840230"/>
          </a:xfrm>
          <a:prstGeom prst="rect">
            <a:avLst/>
          </a:prstGeom>
          <a:noFill/>
        </p:spPr>
        <p:txBody>
          <a:bodyPr wrap="square" rtlCol="0">
            <a:spAutoFit/>
          </a:bodyPr>
          <a:lstStyle/>
          <a:p>
            <a:r>
              <a:rPr lang="en-US" sz="3600" b="1" dirty="0" smtClean="0">
                <a:solidFill>
                  <a:schemeClr val="bg2">
                    <a:lumMod val="50000"/>
                  </a:schemeClr>
                </a:solidFill>
                <a:latin typeface="Candara" panose="020E0502030303020204" pitchFamily="34" charset="0"/>
              </a:rPr>
              <a:t>77</a:t>
            </a:r>
          </a:p>
          <a:p>
            <a:pPr>
              <a:lnSpc>
                <a:spcPct val="90000"/>
              </a:lnSpc>
            </a:pPr>
            <a:r>
              <a:rPr lang="en-US" sz="1400" b="1" dirty="0" smtClean="0">
                <a:solidFill>
                  <a:schemeClr val="bg2">
                    <a:lumMod val="50000"/>
                  </a:schemeClr>
                </a:solidFill>
                <a:latin typeface="Candara" panose="020E0502030303020204" pitchFamily="34" charset="0"/>
              </a:rPr>
              <a:t>Feasibility Projects</a:t>
            </a:r>
            <a:endParaRPr lang="en-US" sz="1400" b="1" dirty="0">
              <a:solidFill>
                <a:schemeClr val="bg2">
                  <a:lumMod val="50000"/>
                </a:schemeClr>
              </a:solidFill>
              <a:latin typeface="Candara" panose="020E0502030303020204" pitchFamily="34" charset="0"/>
            </a:endParaRPr>
          </a:p>
        </p:txBody>
      </p:sp>
      <p:sp>
        <p:nvSpPr>
          <p:cNvPr id="16" name="TextBox 15"/>
          <p:cNvSpPr txBox="1"/>
          <p:nvPr/>
        </p:nvSpPr>
        <p:spPr>
          <a:xfrm>
            <a:off x="944880" y="5029200"/>
            <a:ext cx="1855861" cy="840230"/>
          </a:xfrm>
          <a:prstGeom prst="rect">
            <a:avLst/>
          </a:prstGeom>
          <a:noFill/>
        </p:spPr>
        <p:txBody>
          <a:bodyPr wrap="square" rtlCol="0">
            <a:spAutoFit/>
          </a:bodyPr>
          <a:lstStyle/>
          <a:p>
            <a:r>
              <a:rPr lang="en-US" sz="3600" b="1" dirty="0" smtClean="0">
                <a:solidFill>
                  <a:schemeClr val="bg2">
                    <a:lumMod val="50000"/>
                  </a:schemeClr>
                </a:solidFill>
                <a:latin typeface="Candara" panose="020E0502030303020204" pitchFamily="34" charset="0"/>
              </a:rPr>
              <a:t>35</a:t>
            </a:r>
          </a:p>
          <a:p>
            <a:pPr>
              <a:lnSpc>
                <a:spcPct val="90000"/>
              </a:lnSpc>
            </a:pPr>
            <a:r>
              <a:rPr lang="en-US" sz="1400" b="1" dirty="0" smtClean="0">
                <a:solidFill>
                  <a:schemeClr val="bg2">
                    <a:lumMod val="50000"/>
                  </a:schemeClr>
                </a:solidFill>
                <a:latin typeface="Candara" panose="020E0502030303020204" pitchFamily="34" charset="0"/>
              </a:rPr>
              <a:t>Multi-Year Projects</a:t>
            </a:r>
            <a:endParaRPr lang="en-US" sz="1400" b="1" dirty="0">
              <a:solidFill>
                <a:schemeClr val="bg2">
                  <a:lumMod val="50000"/>
                </a:schemeClr>
              </a:solidFill>
              <a:latin typeface="Candara" panose="020E0502030303020204" pitchFamily="34" charset="0"/>
            </a:endParaRPr>
          </a:p>
        </p:txBody>
      </p:sp>
      <p:pic>
        <p:nvPicPr>
          <p:cNvPr id="17" name="Picture 16"/>
          <p:cNvPicPr>
            <a:picLocks noChangeAspect="1"/>
          </p:cNvPicPr>
          <p:nvPr/>
        </p:nvPicPr>
        <p:blipFill>
          <a:blip r:embed="rId8" cstate="print"/>
          <a:stretch>
            <a:fillRect/>
          </a:stretch>
        </p:blipFill>
        <p:spPr>
          <a:xfrm>
            <a:off x="304800" y="5129275"/>
            <a:ext cx="638377" cy="640079"/>
          </a:xfrm>
          <a:prstGeom prst="rect">
            <a:avLst/>
          </a:prstGeom>
        </p:spPr>
      </p:pic>
      <p:pic>
        <p:nvPicPr>
          <p:cNvPr id="18" name="Picture 9"/>
          <p:cNvPicPr>
            <a:picLocks noChangeAspect="1"/>
          </p:cNvPicPr>
          <p:nvPr/>
        </p:nvPicPr>
        <p:blipFill>
          <a:blip r:embed="rId9" cstate="print"/>
          <a:stretch>
            <a:fillRect/>
          </a:stretch>
        </p:blipFill>
        <p:spPr bwMode="auto">
          <a:xfrm>
            <a:off x="304800" y="2862015"/>
            <a:ext cx="638377" cy="638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18"/>
          <p:cNvSpPr txBox="1"/>
          <p:nvPr/>
        </p:nvSpPr>
        <p:spPr>
          <a:xfrm>
            <a:off x="944880" y="2761089"/>
            <a:ext cx="1855861" cy="840230"/>
          </a:xfrm>
          <a:prstGeom prst="rect">
            <a:avLst/>
          </a:prstGeom>
          <a:noFill/>
        </p:spPr>
        <p:txBody>
          <a:bodyPr wrap="square" rtlCol="0">
            <a:spAutoFit/>
          </a:bodyPr>
          <a:lstStyle/>
          <a:p>
            <a:r>
              <a:rPr lang="en-US" sz="3600" b="1" dirty="0" smtClean="0">
                <a:solidFill>
                  <a:schemeClr val="bg2">
                    <a:lumMod val="50000"/>
                  </a:schemeClr>
                </a:solidFill>
                <a:latin typeface="Candara" panose="020E0502030303020204" pitchFamily="34" charset="0"/>
              </a:rPr>
              <a:t>1,684</a:t>
            </a:r>
          </a:p>
          <a:p>
            <a:pPr>
              <a:lnSpc>
                <a:spcPct val="90000"/>
              </a:lnSpc>
            </a:pPr>
            <a:r>
              <a:rPr lang="en-US" sz="1400" b="1" dirty="0" smtClean="0">
                <a:solidFill>
                  <a:schemeClr val="bg2">
                    <a:lumMod val="50000"/>
                  </a:schemeClr>
                </a:solidFill>
                <a:latin typeface="Candara" panose="020E0502030303020204" pitchFamily="34" charset="0"/>
              </a:rPr>
              <a:t>Institutions Engaged</a:t>
            </a:r>
            <a:endParaRPr lang="en-US" sz="1400" b="1" dirty="0">
              <a:solidFill>
                <a:schemeClr val="bg2">
                  <a:lumMod val="50000"/>
                </a:schemeClr>
              </a:solidFill>
              <a:latin typeface="Candara" panose="020E0502030303020204" pitchFamily="34" charset="0"/>
            </a:endParaRPr>
          </a:p>
        </p:txBody>
      </p:sp>
      <p:sp>
        <p:nvSpPr>
          <p:cNvPr id="26" name="TextBox 25"/>
          <p:cNvSpPr txBox="1"/>
          <p:nvPr/>
        </p:nvSpPr>
        <p:spPr>
          <a:xfrm>
            <a:off x="6096000" y="2133600"/>
            <a:ext cx="1855861" cy="840230"/>
          </a:xfrm>
          <a:prstGeom prst="rect">
            <a:avLst/>
          </a:prstGeom>
          <a:noFill/>
        </p:spPr>
        <p:txBody>
          <a:bodyPr wrap="square" rtlCol="0">
            <a:spAutoFit/>
          </a:bodyPr>
          <a:lstStyle/>
          <a:p>
            <a:pPr algn="r"/>
            <a:r>
              <a:rPr lang="en-US" sz="3600" b="1" dirty="0" smtClean="0">
                <a:solidFill>
                  <a:schemeClr val="bg2">
                    <a:lumMod val="50000"/>
                  </a:schemeClr>
                </a:solidFill>
                <a:latin typeface="Candara" panose="020E0502030303020204" pitchFamily="34" charset="0"/>
              </a:rPr>
              <a:t>142</a:t>
            </a:r>
          </a:p>
          <a:p>
            <a:pPr algn="r">
              <a:lnSpc>
                <a:spcPct val="90000"/>
              </a:lnSpc>
            </a:pPr>
            <a:r>
              <a:rPr lang="en-US" sz="1400" b="1" dirty="0" smtClean="0">
                <a:solidFill>
                  <a:schemeClr val="bg2">
                    <a:lumMod val="50000"/>
                  </a:schemeClr>
                </a:solidFill>
                <a:latin typeface="Candara" panose="020E0502030303020204" pitchFamily="34" charset="0"/>
              </a:rPr>
              <a:t>Countries Reached</a:t>
            </a:r>
            <a:endParaRPr lang="en-US" sz="1400" b="1" dirty="0">
              <a:solidFill>
                <a:schemeClr val="bg2">
                  <a:lumMod val="50000"/>
                </a:schemeClr>
              </a:solidFill>
              <a:latin typeface="Candara" panose="020E0502030303020204" pitchFamily="34" charset="0"/>
            </a:endParaRPr>
          </a:p>
        </p:txBody>
      </p:sp>
      <p:pic>
        <p:nvPicPr>
          <p:cNvPr id="27" name="Picture 9"/>
          <p:cNvPicPr>
            <a:picLocks noChangeAspect="1"/>
          </p:cNvPicPr>
          <p:nvPr/>
        </p:nvPicPr>
        <p:blipFill>
          <a:blip r:embed="rId10" cstate="print"/>
          <a:stretch>
            <a:fillRect/>
          </a:stretch>
        </p:blipFill>
        <p:spPr bwMode="auto">
          <a:xfrm>
            <a:off x="7924800" y="2286000"/>
            <a:ext cx="638377" cy="638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Box 27"/>
          <p:cNvSpPr txBox="1"/>
          <p:nvPr/>
        </p:nvSpPr>
        <p:spPr>
          <a:xfrm>
            <a:off x="6019800" y="1600200"/>
            <a:ext cx="2666999" cy="584775"/>
          </a:xfrm>
          <a:prstGeom prst="rect">
            <a:avLst/>
          </a:prstGeom>
          <a:noFill/>
        </p:spPr>
        <p:txBody>
          <a:bodyPr wrap="square" rtlCol="0">
            <a:spAutoFit/>
          </a:bodyPr>
          <a:lstStyle/>
          <a:p>
            <a:pPr algn="ctr"/>
            <a:r>
              <a:rPr lang="en-US" sz="3200" b="1" dirty="0" smtClean="0">
                <a:solidFill>
                  <a:schemeClr val="tx1"/>
                </a:solidFill>
                <a:latin typeface="Candara" panose="020E0502030303020204" pitchFamily="34" charset="0"/>
              </a:rPr>
              <a:t>2016 </a:t>
            </a:r>
            <a:r>
              <a:rPr lang="en-US" sz="2400" b="1" dirty="0" smtClean="0">
                <a:solidFill>
                  <a:schemeClr val="tx1"/>
                </a:solidFill>
                <a:latin typeface="Candara" panose="020E0502030303020204" pitchFamily="34" charset="0"/>
              </a:rPr>
              <a:t>by the Map</a:t>
            </a:r>
            <a:endParaRPr lang="en-US" sz="2400" b="1" dirty="0">
              <a:solidFill>
                <a:schemeClr val="tx1"/>
              </a:solidFill>
              <a:latin typeface="Candara" panose="020E0502030303020204" pitchFamily="34" charset="0"/>
            </a:endParaRPr>
          </a:p>
        </p:txBody>
      </p:sp>
    </p:spTree>
    <p:extLst>
      <p:ext uri="{BB962C8B-B14F-4D97-AF65-F5344CB8AC3E}">
        <p14:creationId xmlns:p14="http://schemas.microsoft.com/office/powerpoint/2010/main" val="197432378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184765"/>
            <a:ext cx="9144000" cy="584776"/>
          </a:xfrm>
          <a:prstGeom prst="rect">
            <a:avLst/>
          </a:prstGeom>
          <a:noFill/>
        </p:spPr>
        <p:txBody>
          <a:bodyPr wrap="square" rtlCol="0">
            <a:spAutoFit/>
          </a:bodyPr>
          <a:lstStyle/>
          <a:p>
            <a:pPr algn="ctr"/>
            <a:r>
              <a:rPr lang="en-US" sz="3200" b="1" dirty="0" smtClean="0">
                <a:solidFill>
                  <a:schemeClr val="bg1"/>
                </a:solidFill>
              </a:rPr>
              <a:t>Capacity Building Program</a:t>
            </a:r>
            <a:endParaRPr lang="en-US" sz="3200" b="1" dirty="0">
              <a:solidFill>
                <a:schemeClr val="bg1"/>
              </a:solidFill>
            </a:endParaRPr>
          </a:p>
        </p:txBody>
      </p:sp>
      <p:sp>
        <p:nvSpPr>
          <p:cNvPr id="15" name="Content Placeholder 1"/>
          <p:cNvSpPr txBox="1">
            <a:spLocks/>
          </p:cNvSpPr>
          <p:nvPr/>
        </p:nvSpPr>
        <p:spPr>
          <a:xfrm>
            <a:off x="248462" y="1189830"/>
            <a:ext cx="9144000" cy="5390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1" u="none" strike="noStrike" kern="1200" cap="none" spc="0" normalizeH="0" baseline="0" noProof="0" dirty="0" smtClean="0">
                <a:ln>
                  <a:noFill/>
                </a:ln>
                <a:solidFill>
                  <a:schemeClr val="tx1">
                    <a:lumMod val="95000"/>
                    <a:lumOff val="5000"/>
                  </a:schemeClr>
                </a:solidFill>
                <a:effectLst/>
                <a:uLnTx/>
                <a:uFillTx/>
                <a:latin typeface="Century Gothic"/>
                <a:ea typeface="+mn-ea"/>
                <a:cs typeface="+mn-cs"/>
              </a:rPr>
              <a:t>Participating  in Interagency &amp; Global Capacity Building Activities</a:t>
            </a:r>
            <a:endParaRPr kumimoji="0" lang="en-US" sz="2000" b="1" i="1" u="none" strike="noStrike" kern="1200" cap="none" spc="0" normalizeH="0" baseline="0" noProof="0" dirty="0">
              <a:ln>
                <a:noFill/>
              </a:ln>
              <a:solidFill>
                <a:schemeClr val="tx1">
                  <a:lumMod val="95000"/>
                  <a:lumOff val="5000"/>
                </a:schemeClr>
              </a:solidFill>
              <a:effectLst/>
              <a:uLnTx/>
              <a:uFillTx/>
              <a:latin typeface="Century Gothic"/>
              <a:ea typeface="+mn-ea"/>
              <a:cs typeface="+mn-cs"/>
            </a:endParaRPr>
          </a:p>
        </p:txBody>
      </p:sp>
      <p:graphicFrame>
        <p:nvGraphicFramePr>
          <p:cNvPr id="16" name="Diagram 15"/>
          <p:cNvGraphicFramePr/>
          <p:nvPr>
            <p:extLst>
              <p:ext uri="{D42A27DB-BD31-4B8C-83A1-F6EECF244321}">
                <p14:modId xmlns:p14="http://schemas.microsoft.com/office/powerpoint/2010/main" val="611214133"/>
              </p:ext>
            </p:extLst>
          </p:nvPr>
        </p:nvGraphicFramePr>
        <p:xfrm>
          <a:off x="248462" y="1147119"/>
          <a:ext cx="8458201" cy="5175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1884996" y="2812387"/>
            <a:ext cx="3705225" cy="584775"/>
          </a:xfrm>
          <a:prstGeom prst="rect">
            <a:avLst/>
          </a:prstGeom>
          <a:noFill/>
        </p:spPr>
        <p:txBody>
          <a:bodyPr wrap="square" rtlCol="0">
            <a:spAutoFit/>
          </a:bodyPr>
          <a:lstStyle/>
          <a:p>
            <a:r>
              <a:rPr lang="en-US" sz="1600" b="1" dirty="0">
                <a:latin typeface="Century Gothic" panose="020B0502020202020204" pitchFamily="34" charset="0"/>
                <a:hlinkClick r:id="rId7"/>
              </a:rPr>
              <a:t>https://www.servirglobal.net</a:t>
            </a:r>
            <a:r>
              <a:rPr lang="en-US" sz="1600" b="1" dirty="0" smtClean="0">
                <a:latin typeface="Century Gothic" panose="020B0502020202020204" pitchFamily="34" charset="0"/>
                <a:hlinkClick r:id="rId7"/>
              </a:rPr>
              <a:t>/</a:t>
            </a:r>
            <a:endParaRPr lang="en-US" sz="1600" b="1" dirty="0" smtClean="0">
              <a:latin typeface="Century Gothic" panose="020B0502020202020204" pitchFamily="34" charset="0"/>
            </a:endParaRPr>
          </a:p>
          <a:p>
            <a:endParaRPr lang="en-US" sz="1600" b="1" dirty="0">
              <a:latin typeface="Century Gothic" panose="020B0502020202020204" pitchFamily="34" charset="0"/>
            </a:endParaRPr>
          </a:p>
        </p:txBody>
      </p:sp>
      <p:sp>
        <p:nvSpPr>
          <p:cNvPr id="21" name="TextBox 20"/>
          <p:cNvSpPr txBox="1"/>
          <p:nvPr/>
        </p:nvSpPr>
        <p:spPr>
          <a:xfrm>
            <a:off x="1884996" y="4383053"/>
            <a:ext cx="3705225" cy="584775"/>
          </a:xfrm>
          <a:prstGeom prst="rect">
            <a:avLst/>
          </a:prstGeom>
          <a:noFill/>
        </p:spPr>
        <p:txBody>
          <a:bodyPr wrap="square" rtlCol="0">
            <a:spAutoFit/>
          </a:bodyPr>
          <a:lstStyle/>
          <a:p>
            <a:r>
              <a:rPr lang="en-US" sz="1600" b="1" dirty="0">
                <a:latin typeface="Century Gothic" panose="020B0502020202020204" pitchFamily="34" charset="0"/>
                <a:hlinkClick r:id="rId8"/>
              </a:rPr>
              <a:t>http://arset.gsfc.nasa.gov</a:t>
            </a:r>
            <a:r>
              <a:rPr lang="en-US" sz="1600" b="1" dirty="0" smtClean="0">
                <a:latin typeface="Century Gothic" panose="020B0502020202020204" pitchFamily="34" charset="0"/>
                <a:hlinkClick r:id="rId8"/>
              </a:rPr>
              <a:t>/</a:t>
            </a:r>
            <a:endParaRPr lang="en-US" sz="1600" b="1" dirty="0" smtClean="0">
              <a:latin typeface="Century Gothic" panose="020B0502020202020204" pitchFamily="34" charset="0"/>
            </a:endParaRPr>
          </a:p>
          <a:p>
            <a:endParaRPr lang="en-US" sz="1600" b="1" dirty="0">
              <a:latin typeface="Century Gothic" panose="020B0502020202020204" pitchFamily="34" charset="0"/>
            </a:endParaRPr>
          </a:p>
        </p:txBody>
      </p:sp>
      <p:sp>
        <p:nvSpPr>
          <p:cNvPr id="25" name="TextBox 24"/>
          <p:cNvSpPr txBox="1"/>
          <p:nvPr/>
        </p:nvSpPr>
        <p:spPr>
          <a:xfrm>
            <a:off x="1884995" y="5902604"/>
            <a:ext cx="3705225" cy="584775"/>
          </a:xfrm>
          <a:prstGeom prst="rect">
            <a:avLst/>
          </a:prstGeom>
          <a:noFill/>
        </p:spPr>
        <p:txBody>
          <a:bodyPr wrap="square" rtlCol="0">
            <a:spAutoFit/>
          </a:bodyPr>
          <a:lstStyle/>
          <a:p>
            <a:r>
              <a:rPr lang="en-US" sz="1600" b="1" dirty="0">
                <a:latin typeface="Century Gothic" panose="020B0502020202020204" pitchFamily="34" charset="0"/>
                <a:hlinkClick r:id="rId9"/>
              </a:rPr>
              <a:t>http://develop.larc.nasa.gov</a:t>
            </a:r>
            <a:r>
              <a:rPr lang="en-US" sz="1600" b="1" dirty="0" smtClean="0">
                <a:latin typeface="Century Gothic" panose="020B0502020202020204" pitchFamily="34" charset="0"/>
                <a:hlinkClick r:id="rId9"/>
              </a:rPr>
              <a:t>/</a:t>
            </a:r>
            <a:endParaRPr lang="en-US" sz="1600" b="1" dirty="0" smtClean="0">
              <a:latin typeface="Century Gothic" panose="020B0502020202020204" pitchFamily="34" charset="0"/>
            </a:endParaRPr>
          </a:p>
          <a:p>
            <a:endParaRPr lang="en-US" sz="1600" b="1" dirty="0">
              <a:latin typeface="Century Gothic" panose="020B0502020202020204" pitchFamily="34" charset="0"/>
            </a:endParaRPr>
          </a:p>
        </p:txBody>
      </p:sp>
      <p:sp>
        <p:nvSpPr>
          <p:cNvPr id="9" name="Subtitle 2"/>
          <p:cNvSpPr txBox="1">
            <a:spLocks/>
          </p:cNvSpPr>
          <p:nvPr/>
        </p:nvSpPr>
        <p:spPr>
          <a:xfrm>
            <a:off x="0" y="6677240"/>
            <a:ext cx="4572000" cy="182880"/>
          </a:xfrm>
          <a:prstGeom prst="rect">
            <a:avLst/>
          </a:prstGeom>
          <a:solidFill>
            <a:schemeClr val="accent2">
              <a:lumMod val="50000"/>
            </a:schemeClr>
          </a:solidFill>
        </p:spPr>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53975"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800" b="0" i="0" u="none" strike="noStrike" kern="1200" cap="none" spc="0" normalizeH="0" baseline="0" noProof="0" dirty="0" smtClean="0">
                <a:ln>
                  <a:noFill/>
                </a:ln>
                <a:solidFill>
                  <a:sysClr val="window" lastClr="FFFFFF"/>
                </a:solidFill>
                <a:effectLst/>
                <a:uLnTx/>
                <a:uFillTx/>
                <a:ea typeface="+mn-ea"/>
                <a:cs typeface="+mn-cs"/>
              </a:rPr>
              <a:t>Applied Sciences Program</a:t>
            </a:r>
            <a:r>
              <a:rPr kumimoji="0" lang="en-US" sz="800" b="1" i="0" u="none" strike="noStrike" kern="1200" cap="none" spc="0" normalizeH="0" baseline="0" noProof="0" dirty="0" smtClean="0">
                <a:ln>
                  <a:noFill/>
                </a:ln>
                <a:solidFill>
                  <a:sysClr val="window" lastClr="FFFFFF"/>
                </a:solidFill>
                <a:effectLst/>
                <a:uLnTx/>
                <a:uFillTx/>
                <a:ea typeface="+mn-ea"/>
                <a:cs typeface="+mn-cs"/>
              </a:rPr>
              <a:t>| </a:t>
            </a:r>
            <a:r>
              <a:rPr kumimoji="0" lang="en-US" sz="800" b="0" i="0" u="none" strike="noStrike" kern="1200" cap="none" spc="0" normalizeH="0" baseline="0" noProof="0" dirty="0" smtClean="0">
                <a:ln>
                  <a:noFill/>
                </a:ln>
                <a:solidFill>
                  <a:sysClr val="window" lastClr="FFFFFF"/>
                </a:solidFill>
                <a:effectLst/>
                <a:uLnTx/>
                <a:uFillTx/>
                <a:ea typeface="+mn-ea"/>
                <a:cs typeface="+mn-cs"/>
              </a:rPr>
              <a:t>NASA</a:t>
            </a:r>
            <a:r>
              <a:rPr kumimoji="0" lang="en-US" sz="800" b="1" i="0" u="none" strike="noStrike" kern="1200" cap="none" spc="0" normalizeH="0" baseline="0" noProof="0" dirty="0" smtClean="0">
                <a:ln>
                  <a:noFill/>
                </a:ln>
                <a:solidFill>
                  <a:sysClr val="window" lastClr="FFFFFF"/>
                </a:solidFill>
                <a:effectLst/>
                <a:uLnTx/>
                <a:uFillTx/>
                <a:ea typeface="+mn-ea"/>
                <a:cs typeface="+mn-cs"/>
              </a:rPr>
              <a:t> 		</a:t>
            </a:r>
            <a:endParaRPr kumimoji="0" lang="en-US" sz="800" b="0" i="0" u="none" strike="noStrike" kern="1200" cap="none" spc="0" normalizeH="0" baseline="0" noProof="0" dirty="0">
              <a:ln>
                <a:noFill/>
              </a:ln>
              <a:solidFill>
                <a:sysClr val="window" lastClr="FFFFFF"/>
              </a:solidFill>
              <a:effectLst/>
              <a:uLnTx/>
              <a:uFillTx/>
              <a:ea typeface="+mn-ea"/>
              <a:cs typeface="+mn-cs"/>
            </a:endParaRPr>
          </a:p>
        </p:txBody>
      </p:sp>
      <p:sp>
        <p:nvSpPr>
          <p:cNvPr id="10" name="Subtitle 2"/>
          <p:cNvSpPr txBox="1">
            <a:spLocks/>
          </p:cNvSpPr>
          <p:nvPr/>
        </p:nvSpPr>
        <p:spPr>
          <a:xfrm>
            <a:off x="4572000" y="6677240"/>
            <a:ext cx="4572000" cy="182880"/>
          </a:xfrm>
          <a:prstGeom prst="rect">
            <a:avLst/>
          </a:prstGeom>
          <a:solidFill>
            <a:schemeClr val="accent2">
              <a:lumMod val="50000"/>
            </a:schemeClr>
          </a:solidFill>
        </p:spPr>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53975"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800" b="1" i="0" u="none" strike="noStrike" kern="1200" cap="none" spc="0" normalizeH="0" baseline="0" noProof="0" dirty="0" smtClean="0">
                <a:ln>
                  <a:noFill/>
                </a:ln>
                <a:solidFill>
                  <a:prstClr val="white"/>
                </a:solidFill>
                <a:effectLst/>
                <a:uLnTx/>
                <a:uFillTx/>
              </a:rPr>
              <a:t>	</a:t>
            </a:r>
            <a:r>
              <a:rPr lang="en-US" sz="800" dirty="0" smtClean="0">
                <a:solidFill>
                  <a:prstClr val="white"/>
                </a:solidFill>
              </a:rPr>
              <a:t>Capacity Building Program</a:t>
            </a:r>
            <a:r>
              <a:rPr kumimoji="0" lang="en-US" sz="800" b="1" i="0" u="none" strike="noStrike" kern="1200" cap="none" spc="0" normalizeH="0" baseline="0" noProof="0" dirty="0" smtClean="0">
                <a:ln>
                  <a:noFill/>
                </a:ln>
                <a:solidFill>
                  <a:prstClr val="white"/>
                </a:solidFill>
                <a:effectLst/>
                <a:uLnTx/>
                <a:uFillTx/>
              </a:rPr>
              <a:t>	</a:t>
            </a:r>
            <a:endParaRPr kumimoji="0" lang="en-US" sz="800" b="0" i="0" u="none" strike="noStrike" kern="1200" cap="none" spc="0" normalizeH="0" baseline="0" noProof="0" dirty="0">
              <a:ln>
                <a:noFill/>
              </a:ln>
              <a:solidFill>
                <a:prstClr val="white"/>
              </a:solidFill>
              <a:effectLst/>
              <a:uLnTx/>
              <a:uFillTx/>
            </a:endParaRPr>
          </a:p>
        </p:txBody>
      </p:sp>
    </p:spTree>
    <p:extLst>
      <p:ext uri="{BB962C8B-B14F-4D97-AF65-F5344CB8AC3E}">
        <p14:creationId xmlns:p14="http://schemas.microsoft.com/office/powerpoint/2010/main" val="1591047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06164" y="1295400"/>
            <a:ext cx="8686800" cy="4724400"/>
          </a:xfrm>
        </p:spPr>
        <p:txBody>
          <a:bodyPr/>
          <a:lstStyle/>
          <a:p>
            <a:pPr marL="0" indent="0" algn="ctr">
              <a:buNone/>
            </a:pPr>
            <a:r>
              <a:rPr lang="en-US" b="1" dirty="0" smtClean="0"/>
              <a:t>2016 NASA Capacity Building Highlights of Interest to </a:t>
            </a:r>
            <a:r>
              <a:rPr lang="en-US" b="1" dirty="0" err="1" smtClean="0"/>
              <a:t>WGCapD</a:t>
            </a:r>
            <a:endParaRPr lang="en-US" b="1" dirty="0" smtClean="0"/>
          </a:p>
          <a:p>
            <a:pPr marL="0" indent="0" algn="ctr">
              <a:buNone/>
            </a:pPr>
            <a:endParaRPr lang="en-US" b="1" dirty="0"/>
          </a:p>
          <a:p>
            <a:pPr marL="171450" indent="-171450">
              <a:spcAft>
                <a:spcPts val="600"/>
              </a:spcAft>
            </a:pPr>
            <a:r>
              <a:rPr lang="en-US" sz="1800" dirty="0" smtClean="0"/>
              <a:t>ARSET developed and offered a webinar series on remote sensing training: methods &amp; best practices </a:t>
            </a:r>
          </a:p>
          <a:p>
            <a:pPr marL="597477" lvl="1" indent="-171450">
              <a:spcAft>
                <a:spcPts val="600"/>
              </a:spcAft>
            </a:pPr>
            <a:r>
              <a:rPr lang="en-US" sz="1800" dirty="0"/>
              <a:t>https://</a:t>
            </a:r>
            <a:r>
              <a:rPr lang="en-US" sz="1800" dirty="0" err="1"/>
              <a:t>arset.gsfc.nasa.gov</a:t>
            </a:r>
            <a:r>
              <a:rPr lang="en-US" sz="1800" dirty="0"/>
              <a:t>/all/webinars/best-practices-2016</a:t>
            </a:r>
            <a:endParaRPr lang="en-US" sz="1800" dirty="0" smtClean="0"/>
          </a:p>
          <a:p>
            <a:pPr marL="171450" indent="-171450">
              <a:spcAft>
                <a:spcPts val="600"/>
              </a:spcAft>
            </a:pPr>
            <a:r>
              <a:rPr lang="en-US" sz="1800" dirty="0" smtClean="0"/>
              <a:t>Building </a:t>
            </a:r>
            <a:r>
              <a:rPr lang="en-US" sz="1800" dirty="0"/>
              <a:t>on ongoing collaboration between SERVIR and </a:t>
            </a:r>
            <a:r>
              <a:rPr lang="en-US" sz="1800" dirty="0" err="1"/>
              <a:t>SilvaCarbon</a:t>
            </a:r>
            <a:r>
              <a:rPr lang="en-US" sz="1800" dirty="0"/>
              <a:t>, SERVIR hosted a coordination workshop in Huntsville with </a:t>
            </a:r>
            <a:r>
              <a:rPr lang="en-US" sz="1800" dirty="0" err="1"/>
              <a:t>SilvaCarbon</a:t>
            </a:r>
            <a:r>
              <a:rPr lang="en-US" sz="1800" dirty="0"/>
              <a:t> and other partners focused on the use of synthetic aperture radar (SAR) to monitor and measure terrestrial biomass. </a:t>
            </a:r>
            <a:endParaRPr lang="en-US" sz="1800" dirty="0" smtClean="0"/>
          </a:p>
          <a:p>
            <a:pPr marL="171450" indent="-171450">
              <a:spcAft>
                <a:spcPts val="600"/>
              </a:spcAft>
            </a:pPr>
            <a:r>
              <a:rPr lang="en-US" sz="1800" dirty="0" smtClean="0"/>
              <a:t>Capacity Building Program members held a session at the American Geophysical Union (AGU) called “</a:t>
            </a:r>
            <a:r>
              <a:rPr lang="en-US" sz="1800" dirty="0"/>
              <a:t>Building Sustained Capacity to Use Earth Observations to Enhance Environmental Management Decisions, Actions, and </a:t>
            </a:r>
            <a:r>
              <a:rPr lang="en-US" sz="1800" dirty="0" smtClean="0"/>
              <a:t>Policy”, followed by a lunchtime CB Community of Practice discussion</a:t>
            </a:r>
          </a:p>
          <a:p>
            <a:pPr marL="171450" indent="-171450">
              <a:spcAft>
                <a:spcPts val="600"/>
              </a:spcAft>
            </a:pPr>
            <a:r>
              <a:rPr lang="en-US" sz="1800" dirty="0" smtClean="0"/>
              <a:t>DEVELOP </a:t>
            </a:r>
            <a:r>
              <a:rPr lang="en-US" sz="1800" dirty="0"/>
              <a:t>conducted a study highlighting the utility of including Earth observations into the required measuring for the SDG framework through specific case study indicators (i.e. air quality, forest cover, and mangroves).</a:t>
            </a:r>
            <a:endParaRPr lang="en-US" sz="1800" dirty="0" smtClean="0"/>
          </a:p>
          <a:p>
            <a:pPr marL="171450" indent="-171450"/>
            <a:endParaRPr lang="en-US" sz="1800" dirty="0"/>
          </a:p>
        </p:txBody>
      </p:sp>
      <p:sp>
        <p:nvSpPr>
          <p:cNvPr id="5" name="Shape 3"/>
          <p:cNvSpPr/>
          <p:nvPr/>
        </p:nvSpPr>
        <p:spPr>
          <a:xfrm>
            <a:off x="1981200" y="228600"/>
            <a:ext cx="5336729" cy="69249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DLR</a:t>
            </a:r>
            <a:r>
              <a:rPr lang="en-US" sz="1500" dirty="0">
                <a:solidFill>
                  <a:srgbClr val="FFFFFF"/>
                </a:solidFill>
                <a:latin typeface="Proxima Nova Regular"/>
                <a:ea typeface="Proxima Nova Regular"/>
                <a:cs typeface="Proxima Nova Regular"/>
                <a:sym typeface="Proxima Nova Regular"/>
              </a:rPr>
              <a:t> </a:t>
            </a:r>
            <a:r>
              <a:rPr lang="en-US" sz="1500" dirty="0" err="1" smtClean="0">
                <a:solidFill>
                  <a:srgbClr val="FFFFFF"/>
                </a:solidFill>
                <a:latin typeface="Proxima Nova Regular"/>
                <a:ea typeface="Proxima Nova Regular"/>
                <a:cs typeface="Proxima Nova Regular"/>
                <a:sym typeface="Proxima Nova Regular"/>
              </a:rPr>
              <a:t>Oberpfaffenhofen</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Germany</a:t>
            </a:r>
            <a:r>
              <a:rPr sz="1500" dirty="0">
                <a:solidFill>
                  <a:srgbClr val="FFFFFF"/>
                </a:solidFill>
                <a:latin typeface="Proxima Nova Regular"/>
                <a:ea typeface="Proxima Nova Regular"/>
                <a:cs typeface="Proxima Nova Regular"/>
                <a:sym typeface="Proxima Nova Regular"/>
              </a:rPr>
              <a:t/>
            </a:r>
            <a:br>
              <a:rPr sz="1500" dirty="0">
                <a:solidFill>
                  <a:srgbClr val="FFFFFF"/>
                </a:solidFill>
                <a:latin typeface="Proxima Nova Regular"/>
                <a:ea typeface="Proxima Nova Regular"/>
                <a:cs typeface="Proxima Nova Regular"/>
                <a:sym typeface="Proxima Nova Regular"/>
              </a:rPr>
            </a:br>
            <a:r>
              <a:rPr lang="en-US" sz="1500" dirty="0" smtClean="0">
                <a:solidFill>
                  <a:srgbClr val="FFFFFF"/>
                </a:solidFill>
                <a:latin typeface="Proxima Nova Regular"/>
                <a:ea typeface="Proxima Nova Regular"/>
                <a:cs typeface="Proxima Nova Regular"/>
                <a:sym typeface="Proxima Nova Regular"/>
              </a:rPr>
              <a:t>2</a:t>
            </a:r>
            <a:r>
              <a:rPr sz="1500" dirty="0" smtClean="0">
                <a:solidFill>
                  <a:srgbClr val="FFFFFF"/>
                </a:solidFill>
                <a:latin typeface="Proxima Nova Regular"/>
                <a:ea typeface="Proxima Nova Regular"/>
                <a:cs typeface="Proxima Nova Regular"/>
                <a:sym typeface="Proxima Nova Regular"/>
              </a:rPr>
              <a:t>7</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a:t>
            </a:r>
            <a:r>
              <a:rPr lang="en-US" sz="1500" dirty="0" smtClean="0">
                <a:solidFill>
                  <a:srgbClr val="FFFFFF"/>
                </a:solidFill>
                <a:latin typeface="Proxima Nova Regular"/>
                <a:ea typeface="Proxima Nova Regular"/>
                <a:cs typeface="Proxima Nova Regular"/>
                <a:sym typeface="Proxima Nova Regular"/>
              </a:rPr>
              <a:t>29</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March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97432378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19200"/>
            <a:ext cx="8686800" cy="4724400"/>
          </a:xfrm>
        </p:spPr>
        <p:txBody>
          <a:bodyPr/>
          <a:lstStyle/>
          <a:p>
            <a:pPr marL="0" indent="0" algn="ctr">
              <a:buNone/>
            </a:pPr>
            <a:r>
              <a:rPr lang="en-US" b="1" dirty="0" smtClean="0"/>
              <a:t>2016 NASA Capacity Building Contributions to </a:t>
            </a:r>
            <a:r>
              <a:rPr lang="en-US" b="1" dirty="0" err="1" smtClean="0"/>
              <a:t>WGCapD</a:t>
            </a:r>
            <a:endParaRPr lang="en-US" b="1" dirty="0" smtClean="0"/>
          </a:p>
          <a:p>
            <a:pPr marL="0" indent="0" algn="ctr">
              <a:buNone/>
            </a:pPr>
            <a:endParaRPr lang="en-US" b="1" dirty="0"/>
          </a:p>
          <a:p>
            <a:pPr>
              <a:spcAft>
                <a:spcPts val="600"/>
              </a:spcAft>
            </a:pPr>
            <a:r>
              <a:rPr lang="en-US" sz="1800" dirty="0" smtClean="0"/>
              <a:t>SERVIR team member from SERVIR-E&amp;SA hub and SERVIR-W Africa hub-consortium benefited from </a:t>
            </a:r>
            <a:r>
              <a:rPr lang="en-US" sz="1800" dirty="0" err="1" smtClean="0"/>
              <a:t>WGCapD</a:t>
            </a:r>
            <a:r>
              <a:rPr lang="en-US" sz="1800" dirty="0" smtClean="0"/>
              <a:t> Zambia and Gabon SAR trainings.</a:t>
            </a:r>
          </a:p>
          <a:p>
            <a:pPr>
              <a:spcAft>
                <a:spcPts val="600"/>
              </a:spcAft>
            </a:pPr>
            <a:r>
              <a:rPr lang="en-US" sz="1800" dirty="0" smtClean="0"/>
              <a:t>SERVIR-Himalaya hub located </a:t>
            </a:r>
            <a:r>
              <a:rPr lang="en-US" sz="1800" dirty="0"/>
              <a:t>at </a:t>
            </a:r>
            <a:r>
              <a:rPr lang="en-US" sz="1800" dirty="0" smtClean="0"/>
              <a:t>the International </a:t>
            </a:r>
            <a:r>
              <a:rPr lang="en-US" sz="1800" dirty="0"/>
              <a:t>Centre for Integrated </a:t>
            </a:r>
            <a:r>
              <a:rPr lang="en-US" sz="1800" dirty="0" smtClean="0"/>
              <a:t>Mountain Development </a:t>
            </a:r>
            <a:r>
              <a:rPr lang="en-US" sz="1800" dirty="0"/>
              <a:t>(ICIMOD) in </a:t>
            </a:r>
            <a:r>
              <a:rPr lang="en-US" sz="1800" dirty="0" smtClean="0"/>
              <a:t>Kathmandu, Nepal hosted an Asian </a:t>
            </a:r>
            <a:r>
              <a:rPr lang="en-US" sz="1800" dirty="0"/>
              <a:t>r</a:t>
            </a:r>
            <a:r>
              <a:rPr lang="en-US" sz="1800" dirty="0" smtClean="0"/>
              <a:t>egional training </a:t>
            </a:r>
            <a:r>
              <a:rPr lang="en-US" sz="1800" dirty="0"/>
              <a:t>on </a:t>
            </a:r>
            <a:r>
              <a:rPr lang="en-US" sz="1800" dirty="0" smtClean="0"/>
              <a:t>SRTM-2 </a:t>
            </a:r>
            <a:r>
              <a:rPr lang="en-US" sz="1800" dirty="0"/>
              <a:t>Digital Elevation Model (DEM) </a:t>
            </a:r>
            <a:r>
              <a:rPr lang="en-US" sz="1800" dirty="0" smtClean="0"/>
              <a:t>applications from </a:t>
            </a:r>
            <a:r>
              <a:rPr lang="en-US" sz="1800" dirty="0"/>
              <a:t>19 – 22 September </a:t>
            </a:r>
            <a:r>
              <a:rPr lang="en-US" sz="1800" dirty="0" smtClean="0"/>
              <a:t>2016.</a:t>
            </a:r>
          </a:p>
          <a:p>
            <a:pPr lvl="1">
              <a:spcAft>
                <a:spcPts val="600"/>
              </a:spcAft>
            </a:pPr>
            <a:r>
              <a:rPr lang="en-US" sz="1800" dirty="0" smtClean="0"/>
              <a:t>SERVIR-E&amp;SA hub member trained on flood mapping.</a:t>
            </a:r>
          </a:p>
          <a:p>
            <a:pPr lvl="1">
              <a:spcAft>
                <a:spcPts val="600"/>
              </a:spcAft>
            </a:pPr>
            <a:r>
              <a:rPr lang="en-US" sz="1800" dirty="0" smtClean="0"/>
              <a:t>SERVIR-Mekong participated and sent stakeholders.</a:t>
            </a:r>
          </a:p>
          <a:p>
            <a:pPr lvl="1">
              <a:spcAft>
                <a:spcPts val="600"/>
              </a:spcAft>
            </a:pPr>
            <a:r>
              <a:rPr lang="en-US" sz="1800" dirty="0"/>
              <a:t>SERVIR paid for the stakeholders </a:t>
            </a:r>
            <a:r>
              <a:rPr lang="en-US" sz="1800" dirty="0" smtClean="0"/>
              <a:t>travel.</a:t>
            </a:r>
            <a:endParaRPr lang="en-US" sz="1800" dirty="0"/>
          </a:p>
          <a:p>
            <a:pPr>
              <a:spcAft>
                <a:spcPts val="600"/>
              </a:spcAft>
            </a:pPr>
            <a:r>
              <a:rPr lang="en-US" sz="1800" dirty="0" smtClean="0"/>
              <a:t>Assembled </a:t>
            </a:r>
            <a:r>
              <a:rPr lang="en-US" sz="1800" dirty="0" err="1" smtClean="0"/>
              <a:t>WGCapD</a:t>
            </a:r>
            <a:r>
              <a:rPr lang="en-US" sz="1800" dirty="0" smtClean="0"/>
              <a:t> best practices from last year’s meeting</a:t>
            </a:r>
            <a:r>
              <a:rPr lang="en-US" sz="1800" dirty="0" smtClean="0"/>
              <a:t>.</a:t>
            </a:r>
          </a:p>
          <a:p>
            <a:pPr>
              <a:spcAft>
                <a:spcPts val="600"/>
              </a:spcAft>
            </a:pPr>
            <a:r>
              <a:rPr lang="en-US" sz="1800" dirty="0" smtClean="0"/>
              <a:t>Aided in report preparation for the 2017 </a:t>
            </a:r>
            <a:r>
              <a:rPr lang="en-US" sz="1800" dirty="0" err="1" smtClean="0"/>
              <a:t>AmeriGEOSS</a:t>
            </a:r>
            <a:r>
              <a:rPr lang="en-US" sz="1800" dirty="0" smtClean="0"/>
              <a:t> Week training track supported by </a:t>
            </a:r>
            <a:r>
              <a:rPr lang="en-US" sz="1800" dirty="0" err="1" smtClean="0"/>
              <a:t>WGCapD</a:t>
            </a:r>
            <a:r>
              <a:rPr lang="en-US" sz="1800" dirty="0" smtClean="0"/>
              <a:t>.</a:t>
            </a:r>
            <a:endParaRPr lang="en-US" sz="1800" dirty="0" smtClean="0"/>
          </a:p>
        </p:txBody>
      </p:sp>
      <p:sp>
        <p:nvSpPr>
          <p:cNvPr id="5" name="Shape 3"/>
          <p:cNvSpPr/>
          <p:nvPr/>
        </p:nvSpPr>
        <p:spPr>
          <a:xfrm>
            <a:off x="1981200" y="228600"/>
            <a:ext cx="5336729" cy="69249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DLR</a:t>
            </a:r>
            <a:r>
              <a:rPr lang="en-US" sz="1500" dirty="0">
                <a:solidFill>
                  <a:srgbClr val="FFFFFF"/>
                </a:solidFill>
                <a:latin typeface="Proxima Nova Regular"/>
                <a:ea typeface="Proxima Nova Regular"/>
                <a:cs typeface="Proxima Nova Regular"/>
                <a:sym typeface="Proxima Nova Regular"/>
              </a:rPr>
              <a:t> </a:t>
            </a:r>
            <a:r>
              <a:rPr lang="en-US" sz="1500" dirty="0" err="1" smtClean="0">
                <a:solidFill>
                  <a:srgbClr val="FFFFFF"/>
                </a:solidFill>
                <a:latin typeface="Proxima Nova Regular"/>
                <a:ea typeface="Proxima Nova Regular"/>
                <a:cs typeface="Proxima Nova Regular"/>
                <a:sym typeface="Proxima Nova Regular"/>
              </a:rPr>
              <a:t>Oberpfaffenhofen</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Germany</a:t>
            </a:r>
            <a:r>
              <a:rPr sz="1500" dirty="0">
                <a:solidFill>
                  <a:srgbClr val="FFFFFF"/>
                </a:solidFill>
                <a:latin typeface="Proxima Nova Regular"/>
                <a:ea typeface="Proxima Nova Regular"/>
                <a:cs typeface="Proxima Nova Regular"/>
                <a:sym typeface="Proxima Nova Regular"/>
              </a:rPr>
              <a:t/>
            </a:r>
            <a:br>
              <a:rPr sz="1500" dirty="0">
                <a:solidFill>
                  <a:srgbClr val="FFFFFF"/>
                </a:solidFill>
                <a:latin typeface="Proxima Nova Regular"/>
                <a:ea typeface="Proxima Nova Regular"/>
                <a:cs typeface="Proxima Nova Regular"/>
                <a:sym typeface="Proxima Nova Regular"/>
              </a:rPr>
            </a:br>
            <a:r>
              <a:rPr lang="en-US" sz="1500" dirty="0" smtClean="0">
                <a:solidFill>
                  <a:srgbClr val="FFFFFF"/>
                </a:solidFill>
                <a:latin typeface="Proxima Nova Regular"/>
                <a:ea typeface="Proxima Nova Regular"/>
                <a:cs typeface="Proxima Nova Regular"/>
                <a:sym typeface="Proxima Nova Regular"/>
              </a:rPr>
              <a:t>2</a:t>
            </a:r>
            <a:r>
              <a:rPr sz="1500" dirty="0" smtClean="0">
                <a:solidFill>
                  <a:srgbClr val="FFFFFF"/>
                </a:solidFill>
                <a:latin typeface="Proxima Nova Regular"/>
                <a:ea typeface="Proxima Nova Regular"/>
                <a:cs typeface="Proxima Nova Regular"/>
                <a:sym typeface="Proxima Nova Regular"/>
              </a:rPr>
              <a:t>7</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a:t>
            </a:r>
            <a:r>
              <a:rPr lang="en-US" sz="1500" dirty="0" smtClean="0">
                <a:solidFill>
                  <a:srgbClr val="FFFFFF"/>
                </a:solidFill>
                <a:latin typeface="Proxima Nova Regular"/>
                <a:ea typeface="Proxima Nova Regular"/>
                <a:cs typeface="Proxima Nova Regular"/>
                <a:sym typeface="Proxima Nova Regular"/>
              </a:rPr>
              <a:t>29</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March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8232053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6200" y="1143000"/>
            <a:ext cx="8991600" cy="5334000"/>
          </a:xfrm>
        </p:spPr>
        <p:txBody>
          <a:bodyPr/>
          <a:lstStyle/>
          <a:p>
            <a:pPr marL="0" indent="0">
              <a:buNone/>
            </a:pPr>
            <a:r>
              <a:rPr lang="en-US" sz="2400" b="1" dirty="0" smtClean="0"/>
              <a:t>2017 NASA Capacity Building Accomplishments &amp; Plans</a:t>
            </a:r>
            <a:endParaRPr lang="en-US" sz="2400" b="1" dirty="0"/>
          </a:p>
          <a:p>
            <a:pPr marL="228600" indent="-228600"/>
            <a:endParaRPr lang="en-US" sz="400" dirty="0" smtClean="0"/>
          </a:p>
          <a:p>
            <a:pPr marL="228600" indent="-228600"/>
            <a:r>
              <a:rPr lang="en-US" sz="1800" dirty="0" smtClean="0"/>
              <a:t>2017 Targets:</a:t>
            </a:r>
          </a:p>
          <a:p>
            <a:pPr marL="654627" lvl="1" indent="-228600"/>
            <a:r>
              <a:rPr lang="en-US" sz="1800" dirty="0" smtClean="0"/>
              <a:t>ARSET: engage 1,500+ participants &amp; 500+ organizations, conduct 10+ trainings, impact 90+ countries &amp; 40 US states</a:t>
            </a:r>
          </a:p>
          <a:p>
            <a:pPr marL="654627" lvl="1" indent="-228600"/>
            <a:r>
              <a:rPr lang="en-US" sz="1800" dirty="0" smtClean="0"/>
              <a:t>DEVELOP: engage 200+ participants &amp; 75+ organizations, conduct 60 projects, impact 35 US states</a:t>
            </a:r>
          </a:p>
          <a:p>
            <a:pPr marL="654627" lvl="1" indent="-228600"/>
            <a:r>
              <a:rPr lang="en-US" sz="1800" dirty="0" smtClean="0"/>
              <a:t>SERVIR: engage 200+ participants &amp; 25+ organizations, conduct 25+ projects, impact 35+ countries</a:t>
            </a:r>
          </a:p>
          <a:p>
            <a:pPr marL="228600" indent="-228600">
              <a:spcBef>
                <a:spcPts val="1200"/>
              </a:spcBef>
            </a:pPr>
            <a:r>
              <a:rPr lang="en-US" sz="1800" dirty="0" smtClean="0"/>
              <a:t>Plans of interest to </a:t>
            </a:r>
            <a:r>
              <a:rPr lang="en-US" sz="1800" dirty="0" err="1" smtClean="0"/>
              <a:t>WGCapD</a:t>
            </a:r>
            <a:r>
              <a:rPr lang="en-US" sz="1800" dirty="0" smtClean="0"/>
              <a:t>:</a:t>
            </a:r>
          </a:p>
          <a:p>
            <a:pPr marL="654627" lvl="1" indent="-228600"/>
            <a:r>
              <a:rPr lang="en-US" sz="1800" dirty="0" smtClean="0"/>
              <a:t>Sentinel-1 SAR data is being incorporated into ARSET trainings and SERVIR projects and trainings and services</a:t>
            </a:r>
          </a:p>
          <a:p>
            <a:pPr marL="654627" lvl="1" indent="-228600"/>
            <a:r>
              <a:rPr lang="en-US" sz="1800" dirty="0" smtClean="0"/>
              <a:t>DEVELOP is exploiting Sentinel-2 data along with Landsat data, </a:t>
            </a:r>
            <a:r>
              <a:rPr lang="en-US" sz="1800" dirty="0"/>
              <a:t>and JAXA AMSR-2 data </a:t>
            </a:r>
            <a:r>
              <a:rPr lang="en-US" sz="1800" dirty="0" smtClean="0"/>
              <a:t>in projects</a:t>
            </a:r>
          </a:p>
          <a:p>
            <a:pPr marL="654627" lvl="1" indent="-228600"/>
            <a:r>
              <a:rPr lang="en-US" sz="1800" dirty="0" smtClean="0"/>
              <a:t>ARSET Air </a:t>
            </a:r>
            <a:r>
              <a:rPr lang="en-US" sz="1800" dirty="0"/>
              <a:t>Quality Training “Advanced Training on Air Pollution in India” for May 2017, being developed in partnership with Indian Institute of </a:t>
            </a:r>
            <a:r>
              <a:rPr lang="en-US" sz="1800"/>
              <a:t>Tropical </a:t>
            </a:r>
            <a:r>
              <a:rPr lang="en-US" sz="1800" smtClean="0"/>
              <a:t>Meteorology</a:t>
            </a:r>
          </a:p>
          <a:p>
            <a:pPr marL="654627" lvl="1" indent="-228600"/>
            <a:r>
              <a:rPr lang="en-US" sz="1800" smtClean="0"/>
              <a:t>ARSET </a:t>
            </a:r>
            <a:r>
              <a:rPr lang="en-US" sz="1800" dirty="0" smtClean="0"/>
              <a:t>SDG-related </a:t>
            </a:r>
            <a:r>
              <a:rPr lang="en-US" sz="1800" dirty="0"/>
              <a:t>trainings, e.g. </a:t>
            </a:r>
            <a:r>
              <a:rPr lang="en-US" sz="1800" dirty="0" smtClean="0"/>
              <a:t>AQ, and DEVELOP SDG-related projects</a:t>
            </a:r>
            <a:endParaRPr lang="en-US" sz="1800" dirty="0"/>
          </a:p>
          <a:p>
            <a:pPr marL="654627" lvl="1" indent="-228600"/>
            <a:endParaRPr lang="en-US" sz="1800" dirty="0" smtClean="0"/>
          </a:p>
          <a:p>
            <a:endParaRPr lang="en-US" sz="1800" dirty="0"/>
          </a:p>
        </p:txBody>
      </p:sp>
      <p:sp>
        <p:nvSpPr>
          <p:cNvPr id="5" name="Shape 3"/>
          <p:cNvSpPr/>
          <p:nvPr/>
        </p:nvSpPr>
        <p:spPr>
          <a:xfrm>
            <a:off x="1981200" y="228600"/>
            <a:ext cx="5336729" cy="69249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DLR</a:t>
            </a:r>
            <a:r>
              <a:rPr lang="en-US" sz="1500" dirty="0">
                <a:solidFill>
                  <a:srgbClr val="FFFFFF"/>
                </a:solidFill>
                <a:latin typeface="Proxima Nova Regular"/>
                <a:ea typeface="Proxima Nova Regular"/>
                <a:cs typeface="Proxima Nova Regular"/>
                <a:sym typeface="Proxima Nova Regular"/>
              </a:rPr>
              <a:t> </a:t>
            </a:r>
            <a:r>
              <a:rPr lang="en-US" sz="1500" dirty="0" err="1" smtClean="0">
                <a:solidFill>
                  <a:srgbClr val="FFFFFF"/>
                </a:solidFill>
                <a:latin typeface="Proxima Nova Regular"/>
                <a:ea typeface="Proxima Nova Regular"/>
                <a:cs typeface="Proxima Nova Regular"/>
                <a:sym typeface="Proxima Nova Regular"/>
              </a:rPr>
              <a:t>Oberpfaffenhofen</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Germany</a:t>
            </a:r>
            <a:r>
              <a:rPr sz="1500" dirty="0">
                <a:solidFill>
                  <a:srgbClr val="FFFFFF"/>
                </a:solidFill>
                <a:latin typeface="Proxima Nova Regular"/>
                <a:ea typeface="Proxima Nova Regular"/>
                <a:cs typeface="Proxima Nova Regular"/>
                <a:sym typeface="Proxima Nova Regular"/>
              </a:rPr>
              <a:t/>
            </a:r>
            <a:br>
              <a:rPr sz="1500" dirty="0">
                <a:solidFill>
                  <a:srgbClr val="FFFFFF"/>
                </a:solidFill>
                <a:latin typeface="Proxima Nova Regular"/>
                <a:ea typeface="Proxima Nova Regular"/>
                <a:cs typeface="Proxima Nova Regular"/>
                <a:sym typeface="Proxima Nova Regular"/>
              </a:rPr>
            </a:br>
            <a:r>
              <a:rPr lang="en-US" sz="1500" dirty="0" smtClean="0">
                <a:solidFill>
                  <a:srgbClr val="FFFFFF"/>
                </a:solidFill>
                <a:latin typeface="Proxima Nova Regular"/>
                <a:ea typeface="Proxima Nova Regular"/>
                <a:cs typeface="Proxima Nova Regular"/>
                <a:sym typeface="Proxima Nova Regular"/>
              </a:rPr>
              <a:t>2</a:t>
            </a:r>
            <a:r>
              <a:rPr sz="1500" dirty="0" smtClean="0">
                <a:solidFill>
                  <a:srgbClr val="FFFFFF"/>
                </a:solidFill>
                <a:latin typeface="Proxima Nova Regular"/>
                <a:ea typeface="Proxima Nova Regular"/>
                <a:cs typeface="Proxima Nova Regular"/>
                <a:sym typeface="Proxima Nova Regular"/>
              </a:rPr>
              <a:t>7</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a:t>
            </a:r>
            <a:r>
              <a:rPr lang="en-US" sz="1500" dirty="0" smtClean="0">
                <a:solidFill>
                  <a:srgbClr val="FFFFFF"/>
                </a:solidFill>
                <a:latin typeface="Proxima Nova Regular"/>
                <a:ea typeface="Proxima Nova Regular"/>
                <a:cs typeface="Proxima Nova Regular"/>
                <a:sym typeface="Proxima Nova Regular"/>
              </a:rPr>
              <a:t>29</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March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9743237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143000"/>
            <a:ext cx="8686800" cy="5334000"/>
          </a:xfrm>
        </p:spPr>
        <p:txBody>
          <a:bodyPr/>
          <a:lstStyle/>
          <a:p>
            <a:pPr marL="0" indent="0">
              <a:buNone/>
            </a:pPr>
            <a:r>
              <a:rPr lang="en-US" sz="2400" b="1" dirty="0" smtClean="0"/>
              <a:t>2017 NASA Capacity Building Accomplishments &amp; Plans</a:t>
            </a:r>
            <a:endParaRPr lang="en-US" sz="1800" b="1" dirty="0"/>
          </a:p>
          <a:p>
            <a:pPr marL="228600" indent="-228600">
              <a:spcAft>
                <a:spcPts val="600"/>
              </a:spcAft>
            </a:pPr>
            <a:endParaRPr lang="en-US" sz="1050" dirty="0" smtClean="0"/>
          </a:p>
          <a:p>
            <a:pPr marL="228600" indent="-228600">
              <a:spcAft>
                <a:spcPts val="600"/>
              </a:spcAft>
            </a:pPr>
            <a:r>
              <a:rPr lang="en-US" sz="1800" dirty="0" smtClean="0"/>
              <a:t>Planned Contributions to </a:t>
            </a:r>
            <a:r>
              <a:rPr lang="en-US" sz="1800" dirty="0" err="1" smtClean="0"/>
              <a:t>WGCapD</a:t>
            </a:r>
            <a:r>
              <a:rPr lang="en-US" sz="1800" dirty="0" smtClean="0"/>
              <a:t>:</a:t>
            </a:r>
          </a:p>
          <a:p>
            <a:pPr marL="654627" lvl="1" indent="-228600">
              <a:spcAft>
                <a:spcPts val="600"/>
              </a:spcAft>
            </a:pPr>
            <a:r>
              <a:rPr lang="en-US" sz="1800" dirty="0" smtClean="0"/>
              <a:t>Provided training support to </a:t>
            </a:r>
            <a:r>
              <a:rPr lang="en-US" sz="1800" dirty="0" err="1" smtClean="0"/>
              <a:t>Gabone</a:t>
            </a:r>
            <a:r>
              <a:rPr lang="en-US" sz="1800" dirty="0" smtClean="0"/>
              <a:t> SAR workshop in February 2017</a:t>
            </a:r>
          </a:p>
          <a:p>
            <a:pPr marL="654627" lvl="1" indent="-228600">
              <a:spcAft>
                <a:spcPts val="600"/>
              </a:spcAft>
            </a:pPr>
            <a:r>
              <a:rPr lang="en-US" sz="1800" dirty="0" smtClean="0"/>
              <a:t>ARSET trainer will contribute to </a:t>
            </a:r>
            <a:r>
              <a:rPr lang="en-US" sz="1800" dirty="0" err="1" smtClean="0"/>
              <a:t>WGCapD</a:t>
            </a:r>
            <a:r>
              <a:rPr lang="en-US" sz="1800" dirty="0" smtClean="0"/>
              <a:t> SAR webinar series (Spring 2017)</a:t>
            </a:r>
          </a:p>
          <a:p>
            <a:pPr marL="654627" lvl="1" indent="-228600">
              <a:spcAft>
                <a:spcPts val="600"/>
              </a:spcAft>
            </a:pPr>
            <a:r>
              <a:rPr lang="en-US" sz="1800" dirty="0" smtClean="0"/>
              <a:t>(Potential) - A Summer 2017 DEVELOP feasibility study in collaboration with a DLR-funded </a:t>
            </a:r>
            <a:r>
              <a:rPr lang="en-US" sz="1800" dirty="0" err="1" smtClean="0"/>
              <a:t>DeMo</a:t>
            </a:r>
            <a:r>
              <a:rPr lang="en-US" sz="1800" dirty="0" smtClean="0"/>
              <a:t>-Wetlands project at the University of Bonn’s Center for Remote Sensing of Land Surfaces and GEO-Wetlands Initiative: </a:t>
            </a:r>
            <a:r>
              <a:rPr lang="en-US" sz="1800" i="1" dirty="0" smtClean="0"/>
              <a:t>Rwanda Ecological Forecasting: Utilizing NASA Earth Observations to Classify Wetland Extent in Western Rwanda in Support of SDG Indicator Tracking</a:t>
            </a:r>
          </a:p>
          <a:p>
            <a:pPr marL="654627" lvl="1" indent="-228600">
              <a:spcAft>
                <a:spcPts val="600"/>
              </a:spcAft>
            </a:pPr>
            <a:r>
              <a:rPr lang="en-US" sz="1800" dirty="0" smtClean="0"/>
              <a:t>Contribute to </a:t>
            </a:r>
            <a:r>
              <a:rPr lang="en-US" sz="1800" dirty="0" err="1" smtClean="0"/>
              <a:t>WGCapD</a:t>
            </a:r>
            <a:r>
              <a:rPr lang="en-US" sz="1800" dirty="0" smtClean="0"/>
              <a:t> actions</a:t>
            </a:r>
          </a:p>
          <a:p>
            <a:pPr marL="1074419" lvl="2" indent="-228600">
              <a:spcAft>
                <a:spcPts val="600"/>
              </a:spcAft>
            </a:pPr>
            <a:r>
              <a:rPr lang="en-US" sz="1800" dirty="0" smtClean="0"/>
              <a:t>Contribute to Capacity Building Portal (GEOCAB Portal)</a:t>
            </a:r>
          </a:p>
          <a:p>
            <a:pPr marL="1074419" lvl="2" indent="-228600">
              <a:spcAft>
                <a:spcPts val="600"/>
              </a:spcAft>
            </a:pPr>
            <a:r>
              <a:rPr lang="en-US" sz="1800" dirty="0" smtClean="0"/>
              <a:t>Explore future options for providing portal-based access to capacity building and training resources</a:t>
            </a:r>
          </a:p>
          <a:p>
            <a:pPr marL="1074419" lvl="2" indent="-228600">
              <a:spcAft>
                <a:spcPts val="600"/>
              </a:spcAft>
            </a:pPr>
            <a:r>
              <a:rPr lang="en-US" sz="1800" dirty="0" smtClean="0"/>
              <a:t>Update good practices guidance document</a:t>
            </a:r>
            <a:endParaRPr lang="is-IS" sz="1800" dirty="0" smtClean="0"/>
          </a:p>
          <a:p>
            <a:pPr marL="654627" lvl="1" indent="-228600"/>
            <a:endParaRPr lang="is-IS" sz="1600" dirty="0"/>
          </a:p>
          <a:p>
            <a:pPr marL="1074419" lvl="2" indent="-228600"/>
            <a:endParaRPr lang="en-US" sz="1600" dirty="0" smtClean="0"/>
          </a:p>
          <a:p>
            <a:endParaRPr lang="en-US" sz="1800" dirty="0"/>
          </a:p>
        </p:txBody>
      </p:sp>
      <p:sp>
        <p:nvSpPr>
          <p:cNvPr id="5" name="Shape 3"/>
          <p:cNvSpPr/>
          <p:nvPr/>
        </p:nvSpPr>
        <p:spPr>
          <a:xfrm>
            <a:off x="1981200" y="228600"/>
            <a:ext cx="5336729" cy="69249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DLR</a:t>
            </a:r>
            <a:r>
              <a:rPr lang="en-US" sz="1500" dirty="0">
                <a:solidFill>
                  <a:srgbClr val="FFFFFF"/>
                </a:solidFill>
                <a:latin typeface="Proxima Nova Regular"/>
                <a:ea typeface="Proxima Nova Regular"/>
                <a:cs typeface="Proxima Nova Regular"/>
                <a:sym typeface="Proxima Nova Regular"/>
              </a:rPr>
              <a:t> </a:t>
            </a:r>
            <a:r>
              <a:rPr lang="en-US" sz="1500" dirty="0" err="1" smtClean="0">
                <a:solidFill>
                  <a:srgbClr val="FFFFFF"/>
                </a:solidFill>
                <a:latin typeface="Proxima Nova Regular"/>
                <a:ea typeface="Proxima Nova Regular"/>
                <a:cs typeface="Proxima Nova Regular"/>
                <a:sym typeface="Proxima Nova Regular"/>
              </a:rPr>
              <a:t>Oberpfaffenhofen</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Germany</a:t>
            </a:r>
            <a:r>
              <a:rPr sz="1500" dirty="0">
                <a:solidFill>
                  <a:srgbClr val="FFFFFF"/>
                </a:solidFill>
                <a:latin typeface="Proxima Nova Regular"/>
                <a:ea typeface="Proxima Nova Regular"/>
                <a:cs typeface="Proxima Nova Regular"/>
                <a:sym typeface="Proxima Nova Regular"/>
              </a:rPr>
              <a:t/>
            </a:r>
            <a:br>
              <a:rPr sz="1500" dirty="0">
                <a:solidFill>
                  <a:srgbClr val="FFFFFF"/>
                </a:solidFill>
                <a:latin typeface="Proxima Nova Regular"/>
                <a:ea typeface="Proxima Nova Regular"/>
                <a:cs typeface="Proxima Nova Regular"/>
                <a:sym typeface="Proxima Nova Regular"/>
              </a:rPr>
            </a:br>
            <a:r>
              <a:rPr lang="en-US" sz="1500" dirty="0" smtClean="0">
                <a:solidFill>
                  <a:srgbClr val="FFFFFF"/>
                </a:solidFill>
                <a:latin typeface="Proxima Nova Regular"/>
                <a:ea typeface="Proxima Nova Regular"/>
                <a:cs typeface="Proxima Nova Regular"/>
                <a:sym typeface="Proxima Nova Regular"/>
              </a:rPr>
              <a:t>2</a:t>
            </a:r>
            <a:r>
              <a:rPr sz="1500" dirty="0" smtClean="0">
                <a:solidFill>
                  <a:srgbClr val="FFFFFF"/>
                </a:solidFill>
                <a:latin typeface="Proxima Nova Regular"/>
                <a:ea typeface="Proxima Nova Regular"/>
                <a:cs typeface="Proxima Nova Regular"/>
                <a:sym typeface="Proxima Nova Regular"/>
              </a:rPr>
              <a:t>7</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a:t>
            </a:r>
            <a:r>
              <a:rPr lang="en-US" sz="1500" dirty="0" smtClean="0">
                <a:solidFill>
                  <a:srgbClr val="FFFFFF"/>
                </a:solidFill>
                <a:latin typeface="Proxima Nova Regular"/>
                <a:ea typeface="Proxima Nova Regular"/>
                <a:cs typeface="Proxima Nova Regular"/>
                <a:sym typeface="Proxima Nova Regular"/>
              </a:rPr>
              <a:t>29</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March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24250716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0" y="1219200"/>
            <a:ext cx="9031064" cy="4724400"/>
          </a:xfrm>
        </p:spPr>
        <p:txBody>
          <a:bodyPr/>
          <a:lstStyle/>
          <a:p>
            <a:pPr marL="0" indent="0">
              <a:buNone/>
            </a:pPr>
            <a:r>
              <a:rPr lang="en-US" sz="2400" b="1" dirty="0" smtClean="0"/>
              <a:t>2018-2019 NASA Capacity Building Preliminary Plans</a:t>
            </a:r>
            <a:endParaRPr lang="en-US" sz="2400" b="1" dirty="0"/>
          </a:p>
          <a:p>
            <a:pPr marL="228600" indent="-228600"/>
            <a:r>
              <a:rPr lang="en-US" sz="1800" dirty="0" smtClean="0"/>
              <a:t>2018-2019 Targets: tentatively same as 2017</a:t>
            </a:r>
          </a:p>
          <a:p>
            <a:pPr marL="228600" indent="-228600"/>
            <a:r>
              <a:rPr lang="en-US" sz="1800" dirty="0" smtClean="0"/>
              <a:t>2018 Contributions to </a:t>
            </a:r>
            <a:r>
              <a:rPr lang="en-US" sz="1800" dirty="0" err="1" smtClean="0"/>
              <a:t>WGCapD</a:t>
            </a:r>
            <a:r>
              <a:rPr lang="en-US" sz="1800" dirty="0" smtClean="0"/>
              <a:t>:</a:t>
            </a:r>
          </a:p>
          <a:p>
            <a:pPr marL="654627" lvl="1" indent="-228600"/>
            <a:r>
              <a:rPr lang="en-US" sz="1600" dirty="0" smtClean="0"/>
              <a:t>ARSET:</a:t>
            </a:r>
            <a:r>
              <a:rPr lang="en-US" sz="1600" dirty="0"/>
              <a:t> contribute to a </a:t>
            </a:r>
            <a:r>
              <a:rPr lang="en-US" sz="1600" dirty="0" err="1" smtClean="0"/>
              <a:t>WGCapD</a:t>
            </a:r>
            <a:r>
              <a:rPr lang="en-US" sz="1600" dirty="0" smtClean="0"/>
              <a:t> </a:t>
            </a:r>
            <a:r>
              <a:rPr lang="en-US" sz="1600" dirty="0"/>
              <a:t>organized webinar series in water or flood monitoring </a:t>
            </a:r>
            <a:r>
              <a:rPr lang="en-US" sz="1600" dirty="0" smtClean="0"/>
              <a:t>applications</a:t>
            </a:r>
          </a:p>
          <a:p>
            <a:pPr marL="654627" lvl="1" indent="-228600"/>
            <a:r>
              <a:rPr lang="en-US" sz="1600" dirty="0" smtClean="0"/>
              <a:t>DEVELOP: Collaborate with a </a:t>
            </a:r>
            <a:r>
              <a:rPr lang="en-US" sz="1600" dirty="0" err="1" smtClean="0"/>
              <a:t>WGCapD</a:t>
            </a:r>
            <a:r>
              <a:rPr lang="en-US" sz="1600" dirty="0" smtClean="0"/>
              <a:t> member on a land use / land cover change feasibility study in northern Eurasia - Summer 2018 </a:t>
            </a:r>
            <a:endParaRPr lang="en-US" sz="1600" i="1" dirty="0" smtClean="0"/>
          </a:p>
          <a:p>
            <a:pPr marL="654627" lvl="1" indent="-228600"/>
            <a:r>
              <a:rPr lang="en-US" sz="1600" dirty="0" smtClean="0"/>
              <a:t>Jointly host SRTM-30 m </a:t>
            </a:r>
            <a:r>
              <a:rPr lang="en-US" sz="1600" dirty="0" smtClean="0"/>
              <a:t>and/or SAR applications workshop </a:t>
            </a:r>
            <a:r>
              <a:rPr lang="en-US" sz="1600" dirty="0" smtClean="0"/>
              <a:t>in Amazonia once SERVIR-Amazonia hub is launched</a:t>
            </a:r>
          </a:p>
          <a:p>
            <a:pPr marL="654627" lvl="1" indent="-228600"/>
            <a:r>
              <a:rPr lang="en-US" sz="1600" dirty="0" smtClean="0"/>
              <a:t>Leverage SERVIR’s investments in GEOGLAM in Tanzania and Uganda aimed at increasing use of a GEOGLAM Crop Monitor system and localized data collection methods</a:t>
            </a:r>
            <a:endParaRPr lang="en-US" sz="1800" dirty="0" smtClean="0"/>
          </a:p>
          <a:p>
            <a:pPr marL="228600" indent="-228600"/>
            <a:r>
              <a:rPr lang="en-US" sz="1800" dirty="0" smtClean="0"/>
              <a:t>2019 Contributions to </a:t>
            </a:r>
            <a:r>
              <a:rPr lang="en-US" sz="1800" dirty="0" err="1" smtClean="0"/>
              <a:t>WGCapD</a:t>
            </a:r>
            <a:r>
              <a:rPr lang="en-US" sz="1800" dirty="0" smtClean="0"/>
              <a:t>:</a:t>
            </a:r>
          </a:p>
          <a:p>
            <a:pPr marL="654627" lvl="1" indent="-228600"/>
            <a:r>
              <a:rPr lang="en-US" sz="1600" dirty="0" smtClean="0"/>
              <a:t>ARSET: </a:t>
            </a:r>
            <a:r>
              <a:rPr lang="en-US" sz="1600" dirty="0"/>
              <a:t>contribute to a </a:t>
            </a:r>
            <a:r>
              <a:rPr lang="en-US" sz="1600" dirty="0" err="1" smtClean="0"/>
              <a:t>WGCapD</a:t>
            </a:r>
            <a:r>
              <a:rPr lang="en-US" sz="1600" dirty="0" smtClean="0"/>
              <a:t> </a:t>
            </a:r>
            <a:r>
              <a:rPr lang="en-US" sz="1600" dirty="0"/>
              <a:t>organized webinar series in water or flood monitoring applications</a:t>
            </a:r>
          </a:p>
          <a:p>
            <a:pPr marL="654627" lvl="1" indent="-228600"/>
            <a:r>
              <a:rPr lang="en-US" sz="1600" dirty="0" smtClean="0"/>
              <a:t>DEVELOP</a:t>
            </a:r>
            <a:r>
              <a:rPr lang="en-US" sz="1600" dirty="0"/>
              <a:t>: Collaborate with a </a:t>
            </a:r>
            <a:r>
              <a:rPr lang="en-US" sz="1600" dirty="0" err="1"/>
              <a:t>WGCapD</a:t>
            </a:r>
            <a:r>
              <a:rPr lang="en-US" sz="1600" dirty="0"/>
              <a:t> </a:t>
            </a:r>
            <a:r>
              <a:rPr lang="en-US" sz="1600" dirty="0" smtClean="0"/>
              <a:t>member(s) on a TBD theme and location feasibility study - Summer 2019</a:t>
            </a:r>
            <a:endParaRPr lang="en-US" sz="1600" i="1" dirty="0" smtClean="0"/>
          </a:p>
          <a:p>
            <a:pPr marL="654627" lvl="1" indent="-228600"/>
            <a:r>
              <a:rPr lang="en-US" sz="1600" dirty="0" smtClean="0"/>
              <a:t>SERVIR: disseminate SERVIR’s </a:t>
            </a:r>
            <a:r>
              <a:rPr lang="en-US" sz="1600" dirty="0"/>
              <a:t>best practices for capacity </a:t>
            </a:r>
            <a:r>
              <a:rPr lang="en-US" sz="1600" dirty="0" smtClean="0"/>
              <a:t>building</a:t>
            </a:r>
          </a:p>
          <a:p>
            <a:endParaRPr lang="en-US" sz="1800" dirty="0" smtClean="0"/>
          </a:p>
          <a:p>
            <a:endParaRPr lang="en-US" sz="1800" dirty="0" smtClean="0"/>
          </a:p>
          <a:p>
            <a:endParaRPr lang="en-US" sz="1800" dirty="0"/>
          </a:p>
        </p:txBody>
      </p:sp>
      <p:sp>
        <p:nvSpPr>
          <p:cNvPr id="5" name="Shape 3"/>
          <p:cNvSpPr/>
          <p:nvPr/>
        </p:nvSpPr>
        <p:spPr>
          <a:xfrm>
            <a:off x="1981200" y="228600"/>
            <a:ext cx="5336729" cy="69249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DLR</a:t>
            </a:r>
            <a:r>
              <a:rPr lang="en-US" sz="1500" dirty="0">
                <a:solidFill>
                  <a:srgbClr val="FFFFFF"/>
                </a:solidFill>
                <a:latin typeface="Proxima Nova Regular"/>
                <a:ea typeface="Proxima Nova Regular"/>
                <a:cs typeface="Proxima Nova Regular"/>
                <a:sym typeface="Proxima Nova Regular"/>
              </a:rPr>
              <a:t> </a:t>
            </a:r>
            <a:r>
              <a:rPr lang="en-US" sz="1500" dirty="0" err="1" smtClean="0">
                <a:solidFill>
                  <a:srgbClr val="FFFFFF"/>
                </a:solidFill>
                <a:latin typeface="Proxima Nova Regular"/>
                <a:ea typeface="Proxima Nova Regular"/>
                <a:cs typeface="Proxima Nova Regular"/>
                <a:sym typeface="Proxima Nova Regular"/>
              </a:rPr>
              <a:t>Oberpfaffenhofen</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Germany</a:t>
            </a:r>
            <a:r>
              <a:rPr sz="1500" dirty="0">
                <a:solidFill>
                  <a:srgbClr val="FFFFFF"/>
                </a:solidFill>
                <a:latin typeface="Proxima Nova Regular"/>
                <a:ea typeface="Proxima Nova Regular"/>
                <a:cs typeface="Proxima Nova Regular"/>
                <a:sym typeface="Proxima Nova Regular"/>
              </a:rPr>
              <a:t/>
            </a:r>
            <a:br>
              <a:rPr sz="1500" dirty="0">
                <a:solidFill>
                  <a:srgbClr val="FFFFFF"/>
                </a:solidFill>
                <a:latin typeface="Proxima Nova Regular"/>
                <a:ea typeface="Proxima Nova Regular"/>
                <a:cs typeface="Proxima Nova Regular"/>
                <a:sym typeface="Proxima Nova Regular"/>
              </a:rPr>
            </a:br>
            <a:r>
              <a:rPr lang="en-US" sz="1500" dirty="0" smtClean="0">
                <a:solidFill>
                  <a:srgbClr val="FFFFFF"/>
                </a:solidFill>
                <a:latin typeface="Proxima Nova Regular"/>
                <a:ea typeface="Proxima Nova Regular"/>
                <a:cs typeface="Proxima Nova Regular"/>
                <a:sym typeface="Proxima Nova Regular"/>
              </a:rPr>
              <a:t>2</a:t>
            </a:r>
            <a:r>
              <a:rPr sz="1500" dirty="0" smtClean="0">
                <a:solidFill>
                  <a:srgbClr val="FFFFFF"/>
                </a:solidFill>
                <a:latin typeface="Proxima Nova Regular"/>
                <a:ea typeface="Proxima Nova Regular"/>
                <a:cs typeface="Proxima Nova Regular"/>
                <a:sym typeface="Proxima Nova Regular"/>
              </a:rPr>
              <a:t>7</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a:t>
            </a:r>
            <a:r>
              <a:rPr lang="en-US" sz="1500" dirty="0" smtClean="0">
                <a:solidFill>
                  <a:srgbClr val="FFFFFF"/>
                </a:solidFill>
                <a:latin typeface="Proxima Nova Regular"/>
                <a:ea typeface="Proxima Nova Regular"/>
                <a:cs typeface="Proxima Nova Regular"/>
                <a:sym typeface="Proxima Nova Regular"/>
              </a:rPr>
              <a:t>29</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March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97432378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0" y="1219200"/>
            <a:ext cx="9031064" cy="4724400"/>
          </a:xfrm>
        </p:spPr>
        <p:txBody>
          <a:bodyPr/>
          <a:lstStyle/>
          <a:p>
            <a:pPr marL="0" indent="0">
              <a:buNone/>
            </a:pPr>
            <a:r>
              <a:rPr lang="en-US" sz="2400" b="1" dirty="0" err="1" smtClean="0"/>
              <a:t>WGCapD</a:t>
            </a:r>
            <a:r>
              <a:rPr lang="en-US" sz="2400" b="1" dirty="0" smtClean="0"/>
              <a:t> Capacity Building Needs Assessment</a:t>
            </a:r>
            <a:endParaRPr lang="en-US" sz="2400" b="1" dirty="0"/>
          </a:p>
          <a:p>
            <a:pPr marL="228600" indent="-228600"/>
            <a:r>
              <a:rPr lang="en-US" sz="1800" dirty="0" smtClean="0"/>
              <a:t>To provide high quality </a:t>
            </a:r>
            <a:r>
              <a:rPr lang="en-US" sz="1800" dirty="0" smtClean="0"/>
              <a:t>trainings, we need:</a:t>
            </a:r>
          </a:p>
          <a:p>
            <a:pPr marL="654627" lvl="1" indent="-228600"/>
            <a:r>
              <a:rPr lang="en-US" sz="1800" dirty="0" smtClean="0"/>
              <a:t>Clear end user need</a:t>
            </a:r>
          </a:p>
          <a:p>
            <a:pPr marL="654627" lvl="1" indent="-228600"/>
            <a:r>
              <a:rPr lang="en-US" sz="1800" dirty="0" smtClean="0"/>
              <a:t>Funds for travel support and/or commitment from end user to fund </a:t>
            </a:r>
            <a:r>
              <a:rPr lang="en-US" sz="1800" dirty="0" smtClean="0"/>
              <a:t>their participants</a:t>
            </a:r>
            <a:endParaRPr lang="en-US" sz="1800" dirty="0" smtClean="0"/>
          </a:p>
          <a:p>
            <a:pPr marL="654627" lvl="1" indent="-228600"/>
            <a:r>
              <a:rPr lang="en-US" sz="1800" dirty="0" smtClean="0"/>
              <a:t>Clarity around purpose of training &amp; </a:t>
            </a:r>
            <a:r>
              <a:rPr lang="en-US" sz="1800" dirty="0" err="1" smtClean="0"/>
              <a:t>WGCapD’s</a:t>
            </a:r>
            <a:r>
              <a:rPr lang="en-US" sz="1800" dirty="0" smtClean="0"/>
              <a:t> niche</a:t>
            </a:r>
          </a:p>
          <a:p>
            <a:pPr lvl="2"/>
            <a:r>
              <a:rPr lang="en-US" sz="1800" dirty="0" smtClean="0"/>
              <a:t>Thus far: </a:t>
            </a:r>
          </a:p>
          <a:p>
            <a:pPr lvl="3"/>
            <a:r>
              <a:rPr lang="en-US" sz="1800" dirty="0" smtClean="0"/>
              <a:t>Hands on: SRTM-30 m </a:t>
            </a:r>
            <a:r>
              <a:rPr lang="en-US" sz="1800" dirty="0"/>
              <a:t>&amp;</a:t>
            </a:r>
            <a:r>
              <a:rPr lang="en-US" sz="1800" dirty="0" smtClean="0"/>
              <a:t> </a:t>
            </a:r>
            <a:r>
              <a:rPr lang="en-US" sz="1800" dirty="0" smtClean="0"/>
              <a:t>SAR data </a:t>
            </a:r>
            <a:r>
              <a:rPr lang="en-US" sz="1800" dirty="0" smtClean="0"/>
              <a:t>applications trainings</a:t>
            </a:r>
            <a:endParaRPr lang="en-US" sz="1800" dirty="0" smtClean="0"/>
          </a:p>
          <a:p>
            <a:pPr lvl="3"/>
            <a:r>
              <a:rPr lang="en-US" sz="1800" dirty="0" smtClean="0"/>
              <a:t>Webinar: disaster overview series</a:t>
            </a:r>
          </a:p>
          <a:p>
            <a:pPr lvl="1"/>
            <a:r>
              <a:rPr lang="en-US" sz="1800" dirty="0" smtClean="0"/>
              <a:t>Planning sufficiently in advance to offer quality trainings to the right participants</a:t>
            </a:r>
          </a:p>
          <a:p>
            <a:r>
              <a:rPr lang="en-US" sz="1800" dirty="0" smtClean="0"/>
              <a:t>Role of doing vs helping others </a:t>
            </a:r>
            <a:r>
              <a:rPr lang="en-US" sz="1800" dirty="0" smtClean="0"/>
              <a:t>build capacity, </a:t>
            </a:r>
            <a:r>
              <a:rPr lang="en-US" sz="1800" dirty="0" smtClean="0"/>
              <a:t>e.g. best practices</a:t>
            </a:r>
            <a:r>
              <a:rPr lang="en-US" sz="1800" dirty="0" smtClean="0"/>
              <a:t>?</a:t>
            </a:r>
          </a:p>
          <a:p>
            <a:r>
              <a:rPr lang="en-US" sz="1800" dirty="0" smtClean="0"/>
              <a:t>Role of doing vs pointing participants to each other’s trainings?</a:t>
            </a:r>
            <a:endParaRPr lang="en-US" sz="1800" dirty="0" smtClean="0"/>
          </a:p>
          <a:p>
            <a:r>
              <a:rPr lang="en-US" sz="1800" dirty="0" smtClean="0"/>
              <a:t>Role of enabling infrastructure, e.g. events calendar, training mailing list management, training resource collection and provision systems?</a:t>
            </a:r>
            <a:endParaRPr lang="en-US" sz="1800" dirty="0"/>
          </a:p>
          <a:p>
            <a:pPr lvl="1"/>
            <a:endParaRPr lang="en-US" sz="1800" dirty="0" smtClean="0"/>
          </a:p>
          <a:p>
            <a:endParaRPr lang="en-US" sz="1800" dirty="0" smtClean="0"/>
          </a:p>
          <a:p>
            <a:endParaRPr lang="en-US" sz="1800" dirty="0"/>
          </a:p>
        </p:txBody>
      </p:sp>
      <p:sp>
        <p:nvSpPr>
          <p:cNvPr id="5" name="Shape 3"/>
          <p:cNvSpPr/>
          <p:nvPr/>
        </p:nvSpPr>
        <p:spPr>
          <a:xfrm>
            <a:off x="1981200" y="228600"/>
            <a:ext cx="5336729" cy="69249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DLR</a:t>
            </a:r>
            <a:r>
              <a:rPr lang="en-US" sz="1500" dirty="0">
                <a:solidFill>
                  <a:srgbClr val="FFFFFF"/>
                </a:solidFill>
                <a:latin typeface="Proxima Nova Regular"/>
                <a:ea typeface="Proxima Nova Regular"/>
                <a:cs typeface="Proxima Nova Regular"/>
                <a:sym typeface="Proxima Nova Regular"/>
              </a:rPr>
              <a:t> </a:t>
            </a:r>
            <a:r>
              <a:rPr lang="en-US" sz="1500" dirty="0" err="1" smtClean="0">
                <a:solidFill>
                  <a:srgbClr val="FFFFFF"/>
                </a:solidFill>
                <a:latin typeface="Proxima Nova Regular"/>
                <a:ea typeface="Proxima Nova Regular"/>
                <a:cs typeface="Proxima Nova Regular"/>
                <a:sym typeface="Proxima Nova Regular"/>
              </a:rPr>
              <a:t>Oberpfaffenhofen</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Germany</a:t>
            </a:r>
            <a:r>
              <a:rPr sz="1500" dirty="0">
                <a:solidFill>
                  <a:srgbClr val="FFFFFF"/>
                </a:solidFill>
                <a:latin typeface="Proxima Nova Regular"/>
                <a:ea typeface="Proxima Nova Regular"/>
                <a:cs typeface="Proxima Nova Regular"/>
                <a:sym typeface="Proxima Nova Regular"/>
              </a:rPr>
              <a:t/>
            </a:r>
            <a:br>
              <a:rPr sz="1500" dirty="0">
                <a:solidFill>
                  <a:srgbClr val="FFFFFF"/>
                </a:solidFill>
                <a:latin typeface="Proxima Nova Regular"/>
                <a:ea typeface="Proxima Nova Regular"/>
                <a:cs typeface="Proxima Nova Regular"/>
                <a:sym typeface="Proxima Nova Regular"/>
              </a:rPr>
            </a:br>
            <a:r>
              <a:rPr lang="en-US" sz="1500" dirty="0" smtClean="0">
                <a:solidFill>
                  <a:srgbClr val="FFFFFF"/>
                </a:solidFill>
                <a:latin typeface="Proxima Nova Regular"/>
                <a:ea typeface="Proxima Nova Regular"/>
                <a:cs typeface="Proxima Nova Regular"/>
                <a:sym typeface="Proxima Nova Regular"/>
              </a:rPr>
              <a:t>2</a:t>
            </a:r>
            <a:r>
              <a:rPr sz="1500" dirty="0" smtClean="0">
                <a:solidFill>
                  <a:srgbClr val="FFFFFF"/>
                </a:solidFill>
                <a:latin typeface="Proxima Nova Regular"/>
                <a:ea typeface="Proxima Nova Regular"/>
                <a:cs typeface="Proxima Nova Regular"/>
                <a:sym typeface="Proxima Nova Regular"/>
              </a:rPr>
              <a:t>7</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a:t>
            </a:r>
            <a:r>
              <a:rPr lang="en-US" sz="1500" dirty="0" smtClean="0">
                <a:solidFill>
                  <a:srgbClr val="FFFFFF"/>
                </a:solidFill>
                <a:latin typeface="Proxima Nova Regular"/>
                <a:ea typeface="Proxima Nova Regular"/>
                <a:cs typeface="Proxima Nova Regular"/>
                <a:sym typeface="Proxima Nova Regular"/>
              </a:rPr>
              <a:t>29</a:t>
            </a:r>
            <a:r>
              <a:rPr sz="1500" baseline="30666" dirty="0" smtClean="0">
                <a:solidFill>
                  <a:srgbClr val="FFFFFF"/>
                </a:solidFill>
                <a:latin typeface="Proxima Nova Regular"/>
                <a:ea typeface="Proxima Nova Regular"/>
                <a:cs typeface="Proxima Nova Regular"/>
                <a:sym typeface="Proxima Nova Regular"/>
              </a:rPr>
              <a:t>th</a:t>
            </a:r>
            <a:r>
              <a:rPr sz="1500" dirty="0" smtClean="0">
                <a:solidFill>
                  <a:srgbClr val="FFFFFF"/>
                </a:solidFill>
                <a:latin typeface="Proxima Nova Regular"/>
                <a:ea typeface="Proxima Nova Regular"/>
                <a:cs typeface="Proxima Nova Regular"/>
                <a:sym typeface="Proxima Nova Regular"/>
              </a:rPr>
              <a:t> </a:t>
            </a:r>
            <a:r>
              <a:rPr lang="en-US" sz="1500" dirty="0" smtClean="0">
                <a:solidFill>
                  <a:srgbClr val="FFFFFF"/>
                </a:solidFill>
                <a:latin typeface="Proxima Nova Regular"/>
                <a:ea typeface="Proxima Nova Regular"/>
                <a:cs typeface="Proxima Nova Regular"/>
                <a:sym typeface="Proxima Nova Regular"/>
              </a:rPr>
              <a:t>March </a:t>
            </a:r>
            <a:r>
              <a:rPr sz="1500" dirty="0" smtClean="0">
                <a:solidFill>
                  <a:srgbClr val="FFFFFF"/>
                </a:solidFill>
                <a:latin typeface="Proxima Nova Regular"/>
                <a:ea typeface="Proxima Nova Regular"/>
                <a:cs typeface="Proxima Nova Regular"/>
                <a:sym typeface="Proxima Nova Regular"/>
              </a:rPr>
              <a:t>201</a:t>
            </a:r>
            <a:r>
              <a:rPr lang="en-US" sz="1500" dirty="0" smtClean="0">
                <a:solidFill>
                  <a:srgbClr val="FFFFFF"/>
                </a:solidFill>
                <a:latin typeface="Proxima Nova Regular"/>
                <a:ea typeface="Proxima Nova Regular"/>
                <a:cs typeface="Proxima Nova Regular"/>
                <a:sym typeface="Proxima Nova Regular"/>
              </a:rPr>
              <a:t>7</a:t>
            </a:r>
            <a:endParaRPr sz="15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926103078"/>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9114</TotalTime>
  <Words>1060</Words>
  <Application>Microsoft Macintosh PowerPoint</Application>
  <PresentationFormat>On-screen Show (4:3)</PresentationFormat>
  <Paragraphs>155</Paragraphs>
  <Slides>9</Slides>
  <Notes>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vt:i4>
      </vt:variant>
    </vt:vector>
  </HeadingPairs>
  <TitlesOfParts>
    <vt:vector size="21" baseType="lpstr">
      <vt:lpstr>Arial Bold</vt:lpstr>
      <vt:lpstr>Avenir Roman</vt:lpstr>
      <vt:lpstr>Calibri</vt:lpstr>
      <vt:lpstr>Candara</vt:lpstr>
      <vt:lpstr>Century Gothic</vt:lpstr>
      <vt:lpstr>Courier New</vt:lpstr>
      <vt:lpstr>Droid Serif</vt:lpstr>
      <vt:lpstr>Proxima Nova Regular</vt:lpstr>
      <vt:lpstr>Times New Roman</vt:lpstr>
      <vt:lpstr>Wingdings</vt:lpstr>
      <vt:lpstr>Arial</vt:lpstr>
      <vt:lpstr>Default</vt:lpstr>
      <vt:lpstr>Capacity Building Activities at NASA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48</cp:revision>
  <dcterms:modified xsi:type="dcterms:W3CDTF">2017-03-26T09:22:55Z</dcterms:modified>
</cp:coreProperties>
</file>