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4" r:id="rId2"/>
    <p:sldMasterId id="2147483863" r:id="rId3"/>
    <p:sldMasterId id="2147483909" r:id="rId4"/>
    <p:sldMasterId id="2147483924" r:id="rId5"/>
    <p:sldMasterId id="2147483939" r:id="rId6"/>
    <p:sldMasterId id="2147483954" r:id="rId7"/>
    <p:sldMasterId id="2147483975" r:id="rId8"/>
    <p:sldMasterId id="2147483983" r:id="rId9"/>
  </p:sldMasterIdLst>
  <p:notesMasterIdLst>
    <p:notesMasterId r:id="rId36"/>
  </p:notesMasterIdLst>
  <p:handoutMasterIdLst>
    <p:handoutMasterId r:id="rId37"/>
  </p:handoutMasterIdLst>
  <p:sldIdLst>
    <p:sldId id="405" r:id="rId10"/>
    <p:sldId id="440" r:id="rId11"/>
    <p:sldId id="469" r:id="rId12"/>
    <p:sldId id="484" r:id="rId13"/>
    <p:sldId id="456" r:id="rId14"/>
    <p:sldId id="470" r:id="rId15"/>
    <p:sldId id="448" r:id="rId16"/>
    <p:sldId id="408" r:id="rId17"/>
    <p:sldId id="457" r:id="rId18"/>
    <p:sldId id="458" r:id="rId19"/>
    <p:sldId id="480" r:id="rId20"/>
    <p:sldId id="481" r:id="rId21"/>
    <p:sldId id="482" r:id="rId22"/>
    <p:sldId id="483" r:id="rId23"/>
    <p:sldId id="467" r:id="rId24"/>
    <p:sldId id="476" r:id="rId25"/>
    <p:sldId id="478" r:id="rId26"/>
    <p:sldId id="477" r:id="rId27"/>
    <p:sldId id="460" r:id="rId28"/>
    <p:sldId id="486" r:id="rId29"/>
    <p:sldId id="471" r:id="rId30"/>
    <p:sldId id="472" r:id="rId31"/>
    <p:sldId id="473" r:id="rId32"/>
    <p:sldId id="479" r:id="rId33"/>
    <p:sldId id="474" r:id="rId34"/>
    <p:sldId id="487" r:id="rId35"/>
  </p:sldIdLst>
  <p:sldSz cx="9144000" cy="6858000" type="screen4x3"/>
  <p:notesSz cx="6797675" cy="9926638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  <a:srgbClr val="808080"/>
    <a:srgbClr val="000099"/>
    <a:srgbClr val="ABE3BA"/>
    <a:srgbClr val="FF8D00"/>
    <a:srgbClr val="D2D2D2"/>
    <a:srgbClr val="FAFAFA"/>
    <a:srgbClr val="FFE700"/>
    <a:srgbClr val="E7E7E7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1833" autoAdjust="0"/>
  </p:normalViewPr>
  <p:slideViewPr>
    <p:cSldViewPr showGuides="1">
      <p:cViewPr>
        <p:scale>
          <a:sx n="50" d="100"/>
          <a:sy n="50" d="100"/>
        </p:scale>
        <p:origin x="-1848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FA044F6-8E21-4B10-B636-04939A1CFA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37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63575"/>
            <a:ext cx="5940425" cy="445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5354527"/>
            <a:ext cx="5438140" cy="382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E2B6D93-CD9C-4BE9-BDEE-7FFFB7E0BC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580EA5-5329-4029-A5F1-D70A9810B068}" type="slidenum">
              <a:rPr lang="de-DE" altLang="de-DE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b="1" noProof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7A4168-3610-4475-9C57-8E45D907EEA3}" type="slidenum">
              <a:rPr lang="de-DE" sz="1200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12</a:t>
            </a:fld>
            <a:endParaRPr lang="de-DE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8F773C-A918-42B4-BCE3-53EFD7BA9D62}" type="slidenum">
              <a:rPr lang="de-DE" altLang="de-D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82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6D93-CD9C-4BE9-BDEE-7FFFB7E0BCC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68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6C6E7-79F6-4CF0-A352-8A7DAFFC7FC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419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11CFA-68E4-4386-A0F0-2D4D9656543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5963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172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305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4375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4F5F53-B079-4AF4-A771-85B74A6301B8}" type="slidenum">
              <a:rPr lang="de-DE" altLang="de-DE">
                <a:solidFill>
                  <a:prstClr val="black"/>
                </a:solidFill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</a:t>
            </a:fld>
            <a:endParaRPr lang="de-DE" altLang="de-DE">
              <a:solidFill>
                <a:prstClr val="black"/>
              </a:solidFill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E4DB556-E2BD-4319-8526-CA0A0DAB4414}" type="slidenum">
              <a:rPr lang="de-DE" altLang="en-US">
                <a:solidFill>
                  <a:prstClr val="black"/>
                </a:solidFill>
                <a:latin typeface="Times" pitchFamily="18" charset="0"/>
              </a:rPr>
              <a:pPr/>
              <a:t>5</a:t>
            </a:fld>
            <a:endParaRPr lang="de-DE" altLang="en-US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4112" cy="372268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5060950" cy="4468812"/>
          </a:xfrm>
          <a:noFill/>
        </p:spPr>
        <p:txBody>
          <a:bodyPr/>
          <a:lstStyle/>
          <a:p>
            <a:endParaRPr lang="en-GB" altLang="de-DE" noProof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0B4DC3F-D929-4FBF-AC8A-449808426282}" type="slidenum">
              <a:rPr lang="de-DE" altLang="en-US" smtClean="0">
                <a:solidFill>
                  <a:prstClr val="black"/>
                </a:solidFill>
                <a:latin typeface="Times" pitchFamily="18" charset="0"/>
              </a:rPr>
              <a:pPr/>
              <a:t>6</a:t>
            </a:fld>
            <a:endParaRPr lang="de-DE" altLang="en-US" smtClean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663575"/>
            <a:ext cx="5938837" cy="44545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5353050"/>
            <a:ext cx="5438775" cy="3829050"/>
          </a:xfrm>
          <a:noFill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6D93-CD9C-4BE9-BDEE-7FFFB7E0BCC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14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5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836" indent="-284881" defTabSz="945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2589" indent="-228212" defTabSz="945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599011" indent="-228212" defTabSz="945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6966" indent="-228212" defTabSz="945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498073" indent="-228212" defTabSz="945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39179" indent="-228212" defTabSz="945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380286" indent="-228212" defTabSz="945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21392" indent="-228212" defTabSz="945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934DF4-9B5E-471B-84E7-B686D2F671B8}" type="slidenum">
              <a:rPr lang="de-DE" altLang="de-DE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E2A80E7-60C8-491B-9F44-B51F47BF88F6}" type="slidenum">
              <a:rPr lang="de-DE" altLang="de-DE" smtClean="0">
                <a:latin typeface="Times" pitchFamily="18" charset="0"/>
                <a:ea typeface="ヒラギノ角ゴ Pro W3"/>
                <a:cs typeface="Arial" pitchFamily="34" charset="0"/>
              </a:rPr>
              <a:pPr>
                <a:spcBef>
                  <a:spcPct val="0"/>
                </a:spcBef>
              </a:pPr>
              <a:t>9</a:t>
            </a:fld>
            <a:endParaRPr lang="de-DE" altLang="de-DE">
              <a:latin typeface="Times" pitchFamily="18" charset="0"/>
              <a:ea typeface="ヒラギノ角ゴ Pro W3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de-DE" i="1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3DCF5A-B223-4F91-94BD-02BA5EE4061C}" type="slidenum">
              <a:rPr lang="de-DE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de-DE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950" y="508000"/>
            <a:ext cx="5938838" cy="4456113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2B6D93-CD9C-4BE9-BDEE-7FFFB7E0BCC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337264284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5916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1884363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1882800"/>
            <a:ext cx="3769200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282204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143001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5065200" y="2422800"/>
            <a:ext cx="37692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1144800" y="1871439"/>
            <a:ext cx="37692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065200" y="1872000"/>
            <a:ext cx="37692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/>
              <a:t>Click here to insert header line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720320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414719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652716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dem-X-ueber-Europa_2000x1500-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est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2"/>
          <p:cNvSpPr>
            <a:spLocks/>
          </p:cNvSpPr>
          <p:nvPr userDrawn="1"/>
        </p:nvSpPr>
        <p:spPr bwMode="auto">
          <a:xfrm>
            <a:off x="0" y="0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427538" y="471488"/>
            <a:ext cx="288925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4005263"/>
            <a:ext cx="7772400" cy="935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3588" y="5013325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757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435F4850-1A28-4738-96EA-F284461374F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6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28109DCF-BEC9-4BFE-AEBE-9D4867E5B75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5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FC267B1C-F6D3-4B75-9D13-7ACB3FEC238D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63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6B499A24-671A-40D7-B050-A3C4CF74819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5A1A5093-2AE4-4770-A19A-9A7B0DDD4A9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05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1685087-0A58-4234-9806-0DCBFF59B03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71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3645FBEF-C3E8-45AA-800A-BFF8BD61276D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82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0BB44D6-EFA6-49B0-ABFC-AAF7F622CE2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97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A237F1E5-43D1-49AD-8B29-2ACDCCB346A2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3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2F17A03-22D8-4695-BB9A-9A19862A10B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7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90600" y="19050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990600" y="40767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90B70A9-A13A-4954-A0C5-74EA437FFB8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20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732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8321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dem-X-ueber-Europa_2000x1500-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est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2"/>
          <p:cNvSpPr>
            <a:spLocks/>
          </p:cNvSpPr>
          <p:nvPr userDrawn="1"/>
        </p:nvSpPr>
        <p:spPr bwMode="auto">
          <a:xfrm>
            <a:off x="0" y="0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427538" y="471488"/>
            <a:ext cx="288925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4005263"/>
            <a:ext cx="7772400" cy="935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3588" y="5013325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077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40549929"/>
      </p:ext>
    </p:extLst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5A36C7C0-FA56-4AD3-B766-2B5354E2288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94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8FBE42-2BDC-4E22-A702-FABF35647B6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4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FA4FB2D2-3E2C-4371-954F-48231793A00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5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ACF09E1-5A54-4897-8B15-A2421049A47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84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DAC5EC4-0E04-4366-8E8C-9D1BB6DF308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99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3819EE5-222D-4D73-B331-F968CFEE0D4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48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74D9DEB5-B62E-4DDF-8CF2-4CDB037515A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26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6E554E9-7FA6-46B2-9883-21B44D1AC3E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9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B5317A03-21D7-45F2-83ED-3AE2CE8B7E5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50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7E4D38-B99E-403E-B72E-612A5DFA0BE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9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88872647"/>
      </p:ext>
    </p:extLst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90600" y="19050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990600" y="40767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B6894DA-DFE6-4FD3-88C2-724FA4549C5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79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517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6567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dem-X-ueber-Europa_2000x1500-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est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2"/>
          <p:cNvSpPr>
            <a:spLocks/>
          </p:cNvSpPr>
          <p:nvPr userDrawn="1"/>
        </p:nvSpPr>
        <p:spPr bwMode="auto">
          <a:xfrm>
            <a:off x="0" y="0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427538" y="471488"/>
            <a:ext cx="288925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4005263"/>
            <a:ext cx="7772400" cy="935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3588" y="5013325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0771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5A36C7C0-FA56-4AD3-B766-2B5354E2288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94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8FBE42-2BDC-4E22-A702-FABF35647B6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4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FA4FB2D2-3E2C-4371-954F-48231793A00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57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ACF09E1-5A54-4897-8B15-A2421049A47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84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DAC5EC4-0E04-4366-8E8C-9D1BB6DF308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99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3819EE5-222D-4D73-B331-F968CFEE0D4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4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285289189"/>
      </p:ext>
    </p:extLst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74D9DEB5-B62E-4DDF-8CF2-4CDB037515A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2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6E554E9-7FA6-46B2-9883-21B44D1AC3E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9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B5317A03-21D7-45F2-83ED-3AE2CE8B7E5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50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7E4D38-B99E-403E-B72E-612A5DFA0BE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94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90600" y="19050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990600" y="40767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B6894DA-DFE6-4FD3-88C2-724FA4549C5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79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5517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86567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dem-X-ueber-Europa_2000x1500-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est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2"/>
          <p:cNvSpPr>
            <a:spLocks/>
          </p:cNvSpPr>
          <p:nvPr userDrawn="1"/>
        </p:nvSpPr>
        <p:spPr bwMode="auto">
          <a:xfrm>
            <a:off x="0" y="0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427538" y="471488"/>
            <a:ext cx="288925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4005263"/>
            <a:ext cx="7772400" cy="935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3588" y="5013325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02355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5A36C7C0-FA56-4AD3-B766-2B5354E2288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35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8FBE42-2BDC-4E22-A702-FABF35647B6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81287509"/>
      </p:ext>
    </p:extLst>
  </p:cSld>
  <p:clrMapOvr>
    <a:masterClrMapping/>
  </p:clrMapOvr>
  <p:transition spd="med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FA4FB2D2-3E2C-4371-954F-48231793A00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9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ACF09E1-5A54-4897-8B15-A2421049A47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72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DAC5EC4-0E04-4366-8E8C-9D1BB6DF308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3819EE5-222D-4D73-B331-F968CFEE0D4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68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74D9DEB5-B62E-4DDF-8CF2-4CDB037515A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99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6E554E9-7FA6-46B2-9883-21B44D1AC3E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0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B5317A03-21D7-45F2-83ED-3AE2CE8B7E5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65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7E4D38-B99E-403E-B72E-612A5DFA0BE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614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90600" y="19050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990600" y="40767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B6894DA-DFE6-4FD3-88C2-724FA4549C5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08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3789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ndem-X-ueber-Europa_2000x1500_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ogo_grau"/>
          <p:cNvPicPr>
            <a:picLocks noChangeAspect="1" noChangeArrowheads="1"/>
          </p:cNvPicPr>
          <p:nvPr/>
        </p:nvPicPr>
        <p:blipFill>
          <a:blip r:embed="rId3" cstate="print">
            <a:lum bright="3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6"/>
          <a:stretch>
            <a:fillRect/>
          </a:stretch>
        </p:blipFill>
        <p:spPr bwMode="auto">
          <a:xfrm>
            <a:off x="323850" y="6259513"/>
            <a:ext cx="2057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933825"/>
            <a:ext cx="9144000" cy="1582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4763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7" descr="test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225"/>
            <a:ext cx="9142413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8"/>
          <p:cNvSpPr>
            <a:spLocks/>
          </p:cNvSpPr>
          <p:nvPr/>
        </p:nvSpPr>
        <p:spPr bwMode="auto">
          <a:xfrm>
            <a:off x="3175" y="22225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31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4572000"/>
            <a:ext cx="7772400" cy="1233488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Folie </a:t>
            </a:r>
            <a:fld id="{414A184B-C863-44B7-90DC-0787774020B2}" type="slidenum">
              <a:rPr lang="de-DE" altLang="de-DE"/>
              <a:pPr>
                <a:defRPr/>
              </a:pPr>
              <a:t>‹Nr.›</a:t>
            </a:fld>
            <a:r>
              <a:rPr lang="de-DE" altLang="de-DE"/>
              <a:t> &gt; Vortrag &gt; Autor</a:t>
            </a:r>
          </a:p>
        </p:txBody>
      </p:sp>
    </p:spTree>
    <p:extLst>
      <p:ext uri="{BB962C8B-B14F-4D97-AF65-F5344CB8AC3E}">
        <p14:creationId xmlns:p14="http://schemas.microsoft.com/office/powerpoint/2010/main" val="161021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5344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dem-X-ueber-Europa_2000x1500-cu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est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2"/>
          <p:cNvSpPr>
            <a:spLocks/>
          </p:cNvSpPr>
          <p:nvPr userDrawn="1"/>
        </p:nvSpPr>
        <p:spPr bwMode="auto">
          <a:xfrm>
            <a:off x="0" y="0"/>
            <a:ext cx="1000125" cy="5286375"/>
          </a:xfrm>
          <a:custGeom>
            <a:avLst/>
            <a:gdLst>
              <a:gd name="T0" fmla="*/ 0 w 630"/>
              <a:gd name="T1" fmla="*/ 0 h 3330"/>
              <a:gd name="T2" fmla="*/ 2147483647 w 630"/>
              <a:gd name="T3" fmla="*/ 2147483647 h 3330"/>
              <a:gd name="T4" fmla="*/ 0 w 630"/>
              <a:gd name="T5" fmla="*/ 2147483647 h 333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0" h="3330">
                <a:moveTo>
                  <a:pt x="0" y="0"/>
                </a:moveTo>
                <a:cubicBezTo>
                  <a:pt x="164" y="1068"/>
                  <a:pt x="392" y="1672"/>
                  <a:pt x="630" y="2220"/>
                </a:cubicBezTo>
                <a:cubicBezTo>
                  <a:pt x="228" y="2836"/>
                  <a:pt x="78" y="3126"/>
                  <a:pt x="0" y="3330"/>
                </a:cubicBezTo>
              </a:path>
            </a:pathLst>
          </a:custGeom>
          <a:solidFill>
            <a:srgbClr val="D1D1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4427538" y="471488"/>
            <a:ext cx="288925" cy="215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413" y="4005263"/>
            <a:ext cx="7772400" cy="9350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3588" y="5013325"/>
            <a:ext cx="6400800" cy="6254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5671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5A36C7C0-FA56-4AD3-B766-2B5354E2288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01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8FBE42-2BDC-4E22-A702-FABF35647B6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909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FA4FB2D2-3E2C-4371-954F-48231793A00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04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ACF09E1-5A54-4897-8B15-A2421049A47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64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DAC5EC4-0E04-4366-8E8C-9D1BB6DF308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71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03819EE5-222D-4D73-B331-F968CFEE0D4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65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74D9DEB5-B62E-4DDF-8CF2-4CDB037515A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64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16E554E9-7FA6-46B2-9883-21B44D1AC3E9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8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DLR.de  •  Folie </a:t>
            </a:r>
            <a:fld id="{18C7CB6D-895A-4F21-B0E7-2185F6FE553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DLR-Standardfoliensatz  •  Juni 2015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2007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B5317A03-21D7-45F2-83ED-3AE2CE8B7E5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099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DE7E4D38-B99E-403E-B72E-612A5DFA0BE1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117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90600" y="19050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990600" y="4076700"/>
            <a:ext cx="3810000" cy="20193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Folie </a:t>
            </a:r>
            <a:fld id="{CB6894DA-DFE6-4FD3-88C2-724FA4549C5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</a:rPr>
              <a:t> &gt; </a:t>
            </a:r>
            <a:r>
              <a:rPr lang="en-GB" altLang="de-DE">
                <a:solidFill>
                  <a:srgbClr val="000000"/>
                </a:solidFill>
              </a:rPr>
              <a:t>Visit USAF </a:t>
            </a:r>
            <a:r>
              <a:rPr lang="en-GB" altLang="de-DE" err="1">
                <a:solidFill>
                  <a:srgbClr val="000000"/>
                </a:solidFill>
              </a:rPr>
              <a:t>MilAtt</a:t>
            </a:r>
            <a:r>
              <a:rPr lang="en-GB" altLang="de-DE">
                <a:solidFill>
                  <a:srgbClr val="000000"/>
                </a:solidFill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</a:rPr>
            </a:br>
            <a:r>
              <a:rPr lang="en-GB" altLang="de-DE">
                <a:solidFill>
                  <a:srgbClr val="000000"/>
                </a:solidFill>
              </a:rPr>
              <a:t>Bonn, 21.11.2013</a:t>
            </a:r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245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048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8999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5947254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086355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 hasCustomPrompt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927889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idx="12" hasCustomPrompt="1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4" name="Rectangle 52"/>
          <p:cNvSpPr>
            <a:spLocks noGrp="1" noChangeArrowheads="1"/>
          </p:cNvSpPr>
          <p:nvPr>
            <p:ph type="ftr" sz="quarter" idx="15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198782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274603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1392238"/>
            <a:ext cx="7342188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/>
              <a:t>Click here to insert lecture title</a:t>
            </a:r>
          </a:p>
        </p:txBody>
      </p:sp>
      <p:pic>
        <p:nvPicPr>
          <p:cNvPr id="7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/>
              <a:t>Click here to insert lecture subtitle</a:t>
            </a:r>
          </a:p>
        </p:txBody>
      </p:sp>
      <p:sp>
        <p:nvSpPr>
          <p:cNvPr id="20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217677"/>
      </p:ext>
    </p:extLst>
  </p:cSld>
  <p:clrMapOvr>
    <a:masterClrMapping/>
  </p:clrMapOvr>
  <p:transition spd="med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9757221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738313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738313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73458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663695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roxima Nova Regular"/>
              </a:defRPr>
            </a:lvl1pPr>
          </a:lstStyle>
          <a:p>
            <a:pPr lvl="0"/>
            <a:r>
              <a:rPr lang="en-US" dirty="0" smtClean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417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52917C3B-CD55-4701-84F9-F08C458EA7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862" r:id="rId7"/>
    <p:sldLayoutId id="2147483974" r:id="rId8"/>
  </p:sldLayoutIdLst>
  <p:transition spd="med">
    <p:wipe dir="r"/>
  </p:transition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eaLnBrk="1" fontAlgn="base" hangingPunct="1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3" name="Grafik 10" descr="dlr_signe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000" y="122238"/>
            <a:ext cx="1230313" cy="1222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www.DLR.de  •  Chart </a:t>
            </a:r>
            <a:fld id="{E19ADC32-8BA4-452D-8D92-8E4AF5BC6D76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GB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2"/>
            <a:ext cx="7342188" cy="7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insert chart title</a:t>
            </a:r>
          </a:p>
        </p:txBody>
      </p:sp>
    </p:spTree>
    <p:extLst>
      <p:ext uri="{BB962C8B-B14F-4D97-AF65-F5344CB8AC3E}">
        <p14:creationId xmlns:p14="http://schemas.microsoft.com/office/powerpoint/2010/main" val="182616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transition spd="med"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lang="en-GB" sz="2400" b="1" kern="1200" noProof="0" dirty="0" smtClean="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663" y="6477000"/>
            <a:ext cx="5748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altLang="de-DE">
                <a:solidFill>
                  <a:srgbClr val="000000"/>
                </a:solidFill>
                <a:ea typeface="+mn-ea"/>
              </a:rPr>
              <a:t>Folie </a:t>
            </a:r>
            <a:fld id="{EC0CF585-D9F0-42EF-A37F-101E43A42A7F}" type="slidenum">
              <a:rPr lang="de-DE" altLang="de-DE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  <a:ea typeface="+mn-ea"/>
              </a:rPr>
              <a:t> &gt;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Visit USAF </a:t>
            </a:r>
            <a:r>
              <a:rPr lang="en-GB" altLang="de-DE" err="1">
                <a:solidFill>
                  <a:srgbClr val="000000"/>
                </a:solidFill>
                <a:ea typeface="+mn-ea"/>
              </a:rPr>
              <a:t>MilAtt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  <a:ea typeface="+mn-ea"/>
              </a:rPr>
            </a:br>
            <a:r>
              <a:rPr lang="en-GB" altLang="de-DE">
                <a:solidFill>
                  <a:srgbClr val="000000"/>
                </a:solidFill>
                <a:ea typeface="+mn-ea"/>
              </a:rPr>
              <a:t>Bonn, 21.11.2013</a:t>
            </a: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TanDEM-Bild2-CD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</p:sldLayoutIdLst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400"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663" y="6477000"/>
            <a:ext cx="5748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altLang="de-DE">
                <a:solidFill>
                  <a:srgbClr val="000000"/>
                </a:solidFill>
                <a:ea typeface="+mn-ea"/>
              </a:rPr>
              <a:t>Folie </a:t>
            </a:r>
            <a:fld id="{E72C9F35-03CC-41F4-9EBC-5B37B50339C1}" type="slidenum">
              <a:rPr lang="de-DE" altLang="de-DE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  <a:ea typeface="+mn-ea"/>
              </a:rPr>
              <a:t> &gt;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Visit USAF </a:t>
            </a:r>
            <a:r>
              <a:rPr lang="en-GB" altLang="de-DE" err="1">
                <a:solidFill>
                  <a:srgbClr val="000000"/>
                </a:solidFill>
                <a:ea typeface="+mn-ea"/>
              </a:rPr>
              <a:t>MilAtt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  <a:ea typeface="+mn-ea"/>
              </a:rPr>
            </a:br>
            <a:r>
              <a:rPr lang="en-GB" altLang="de-DE">
                <a:solidFill>
                  <a:srgbClr val="000000"/>
                </a:solidFill>
                <a:ea typeface="+mn-ea"/>
              </a:rPr>
              <a:t>Bonn, 21.11.2013</a:t>
            </a: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TanDEM-Bild2-CD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6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</p:sldLayoutIdLst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400"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663" y="6477000"/>
            <a:ext cx="5748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altLang="de-DE">
                <a:solidFill>
                  <a:srgbClr val="000000"/>
                </a:solidFill>
                <a:ea typeface="+mn-ea"/>
              </a:rPr>
              <a:t>Folie </a:t>
            </a:r>
            <a:fld id="{E72C9F35-03CC-41F4-9EBC-5B37B50339C1}" type="slidenum">
              <a:rPr lang="de-DE" altLang="de-DE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  <a:ea typeface="+mn-ea"/>
              </a:rPr>
              <a:t> &gt;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Visit USAF </a:t>
            </a:r>
            <a:r>
              <a:rPr lang="en-GB" altLang="de-DE" err="1">
                <a:solidFill>
                  <a:srgbClr val="000000"/>
                </a:solidFill>
                <a:ea typeface="+mn-ea"/>
              </a:rPr>
              <a:t>MilAtt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  <a:ea typeface="+mn-ea"/>
              </a:rPr>
            </a:br>
            <a:r>
              <a:rPr lang="en-GB" altLang="de-DE">
                <a:solidFill>
                  <a:srgbClr val="000000"/>
                </a:solidFill>
                <a:ea typeface="+mn-ea"/>
              </a:rPr>
              <a:t>Bonn, 21.11.2013</a:t>
            </a: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TanDEM-Bild2-CD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6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400"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663" y="6477000"/>
            <a:ext cx="5748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altLang="de-DE">
                <a:solidFill>
                  <a:srgbClr val="000000"/>
                </a:solidFill>
                <a:ea typeface="+mn-ea"/>
              </a:rPr>
              <a:t>Folie </a:t>
            </a:r>
            <a:fld id="{E72C9F35-03CC-41F4-9EBC-5B37B50339C1}" type="slidenum">
              <a:rPr lang="de-DE" altLang="de-DE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  <a:ea typeface="+mn-ea"/>
              </a:rPr>
              <a:t> &gt;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Visit USAF </a:t>
            </a:r>
            <a:r>
              <a:rPr lang="en-GB" altLang="de-DE" err="1">
                <a:solidFill>
                  <a:srgbClr val="000000"/>
                </a:solidFill>
                <a:ea typeface="+mn-ea"/>
              </a:rPr>
              <a:t>MilAtt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  <a:ea typeface="+mn-ea"/>
              </a:rPr>
            </a:br>
            <a:r>
              <a:rPr lang="en-GB" altLang="de-DE">
                <a:solidFill>
                  <a:srgbClr val="000000"/>
                </a:solidFill>
                <a:ea typeface="+mn-ea"/>
              </a:rPr>
              <a:t>Bonn, 21.11.2013</a:t>
            </a: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TanDEM-Bild2-CD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09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</p:sldLayoutIdLst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400"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14663" y="6477000"/>
            <a:ext cx="5748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altLang="de-DE">
                <a:solidFill>
                  <a:srgbClr val="000000"/>
                </a:solidFill>
                <a:ea typeface="+mn-ea"/>
              </a:rPr>
              <a:t>Folie </a:t>
            </a:r>
            <a:fld id="{E72C9F35-03CC-41F4-9EBC-5B37B50339C1}" type="slidenum">
              <a:rPr lang="de-DE" altLang="de-DE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  <a:defRPr/>
              </a:pPr>
              <a:t>‹Nr.›</a:t>
            </a:fld>
            <a:r>
              <a:rPr lang="de-DE" altLang="de-DE">
                <a:solidFill>
                  <a:srgbClr val="000000"/>
                </a:solidFill>
                <a:ea typeface="+mn-ea"/>
              </a:rPr>
              <a:t> &gt;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Visit USAF </a:t>
            </a:r>
            <a:r>
              <a:rPr lang="en-GB" altLang="de-DE" err="1">
                <a:solidFill>
                  <a:srgbClr val="000000"/>
                </a:solidFill>
                <a:ea typeface="+mn-ea"/>
              </a:rPr>
              <a:t>MilAtt</a:t>
            </a:r>
            <a:r>
              <a:rPr lang="en-GB" altLang="de-DE">
                <a:solidFill>
                  <a:srgbClr val="000000"/>
                </a:solidFill>
                <a:ea typeface="+mn-ea"/>
              </a:rPr>
              <a:t> Colonel Pedersen to DLR Space Administration, </a:t>
            </a:r>
            <a:br>
              <a:rPr lang="en-GB" altLang="de-DE">
                <a:solidFill>
                  <a:srgbClr val="000000"/>
                </a:solidFill>
                <a:ea typeface="+mn-ea"/>
              </a:rPr>
            </a:br>
            <a:r>
              <a:rPr lang="en-GB" altLang="de-DE">
                <a:solidFill>
                  <a:srgbClr val="000000"/>
                </a:solidFill>
                <a:ea typeface="+mn-ea"/>
              </a:rPr>
              <a:t>Bonn, 21.11.2013</a:t>
            </a:r>
            <a:endParaRPr lang="de-DE" altLang="de-DE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3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3"/>
          <a:stretch>
            <a:fillRect/>
          </a:stretch>
        </p:blipFill>
        <p:spPr bwMode="auto">
          <a:xfrm>
            <a:off x="0" y="6172200"/>
            <a:ext cx="24653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TanDEM-Bild2-CDR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</p:sldLayoutIdLst>
  <p:hf hdr="0" ft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800">
          <a:solidFill>
            <a:schemeClr val="tx1"/>
          </a:solidFill>
          <a:latin typeface="+mn-lt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400">
          <a:solidFill>
            <a:schemeClr val="tx1"/>
          </a:solidFill>
          <a:latin typeface="+mn-lt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9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/>
              <a:t>www.DLR.de  •  Chart </a:t>
            </a:r>
            <a:fld id="{52917C3B-CD55-4701-84F9-F08C458EA7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 noProof="1" smtClean="0"/>
              <a:t>&gt; Lecture &gt; Author  •  Document &gt; Date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8345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ts val="300"/>
        </a:spcBef>
        <a:spcAft>
          <a:spcPts val="30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57200" fontAlgn="auto">
              <a:lnSpc>
                <a:spcPct val="100000"/>
              </a:lnSpc>
              <a:spcAft>
                <a:spcPts val="0"/>
              </a:spcAft>
              <a:buFontTx/>
              <a:buNone/>
            </a:pPr>
            <a:fld id="{86CB4B4D-7CA3-9044-876B-883B54F8677D}" type="slidenum">
              <a:rPr kern="0">
                <a:solidFill>
                  <a:srgbClr val="002569"/>
                </a:solidFill>
              </a:rPr>
              <a:pPr defTabSz="457200" fontAlgn="auto">
                <a:lnSpc>
                  <a:spcPct val="100000"/>
                </a:lnSpc>
                <a:spcAft>
                  <a:spcPts val="0"/>
                </a:spcAft>
                <a:buFontTx/>
                <a:buNone/>
              </a:pPr>
              <a:t>‹Nr.›</a:t>
            </a:fld>
            <a:endParaRPr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6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0.emf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wmf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5.png"/><Relationship Id="rId18" Type="http://schemas.openxmlformats.org/officeDocument/2006/relationships/image" Target="../media/image109.png"/><Relationship Id="rId3" Type="http://schemas.openxmlformats.org/officeDocument/2006/relationships/image" Target="../media/image97.png"/><Relationship Id="rId21" Type="http://schemas.openxmlformats.org/officeDocument/2006/relationships/image" Target="../media/image112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8.tiff"/><Relationship Id="rId2" Type="http://schemas.openxmlformats.org/officeDocument/2006/relationships/image" Target="../media/image96.png"/><Relationship Id="rId16" Type="http://schemas.openxmlformats.org/officeDocument/2006/relationships/image" Target="../media/image107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3.jpeg"/><Relationship Id="rId24" Type="http://schemas.openxmlformats.org/officeDocument/2006/relationships/hyperlink" Target="http://www.code-de.org/" TargetMode="External"/><Relationship Id="rId5" Type="http://schemas.microsoft.com/office/2007/relationships/hdphoto" Target="../media/hdphoto2.wdp"/><Relationship Id="rId15" Type="http://schemas.microsoft.com/office/2007/relationships/hdphoto" Target="../media/hdphoto4.wdp"/><Relationship Id="rId23" Type="http://schemas.openxmlformats.org/officeDocument/2006/relationships/image" Target="../media/image114.png"/><Relationship Id="rId10" Type="http://schemas.openxmlformats.org/officeDocument/2006/relationships/image" Target="../media/image102.png"/><Relationship Id="rId19" Type="http://schemas.openxmlformats.org/officeDocument/2006/relationships/image" Target="../media/image110.png"/><Relationship Id="rId4" Type="http://schemas.openxmlformats.org/officeDocument/2006/relationships/image" Target="../media/image98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hyperlink" Target="http://www.dlr.de/tsx/images/TerraSAR_b800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://www.enmap.org/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hyperlink" Target="http://www.hzg.de/cms01/index.html.de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899592" y="3859789"/>
            <a:ext cx="8064896" cy="577323"/>
          </a:xfrm>
        </p:spPr>
        <p:txBody>
          <a:bodyPr/>
          <a:lstStyle/>
          <a:p>
            <a:r>
              <a:rPr lang="de-DE" dirty="0" smtClean="0"/>
              <a:t>The German EO </a:t>
            </a:r>
            <a:r>
              <a:rPr lang="de-DE" dirty="0" err="1" smtClean="0"/>
              <a:t>Program</a:t>
            </a:r>
            <a:r>
              <a:rPr lang="de-DE" dirty="0" smtClean="0"/>
              <a:t> &amp; Tasks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Space </a:t>
            </a:r>
            <a:r>
              <a:rPr lang="de-DE" dirty="0" err="1" smtClean="0"/>
              <a:t>agency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8" name="Untertitel 2"/>
          <p:cNvSpPr txBox="1">
            <a:spLocks/>
          </p:cNvSpPr>
          <p:nvPr/>
        </p:nvSpPr>
        <p:spPr bwMode="auto">
          <a:xfrm>
            <a:off x="4895528" y="4522440"/>
            <a:ext cx="4248472" cy="22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>
                <a:solidFill>
                  <a:srgbClr val="686868"/>
                </a:solidFill>
                <a:latin typeface="+mn-lt"/>
                <a:ea typeface="+mn-ea"/>
                <a:cs typeface="+mn-cs"/>
              </a:defRPr>
            </a:lvl1pPr>
            <a:lvl2pPr marL="625475" indent="-1793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1793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93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0088" indent="-1730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72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16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888" indent="-173038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Michael Bock, DLR Space Administration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Agenda Item 6.1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sz="1600" dirty="0" smtClean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lang="en-GB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lang="en-GB" sz="1600" baseline="300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GB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 Working Group for Capacity Building and Data Democracy (</a:t>
            </a:r>
            <a:r>
              <a:rPr lang="en-GB" sz="1600" dirty="0" err="1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WGCapD</a:t>
            </a:r>
            <a:r>
              <a:rPr lang="en-GB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)-6 Annual </a:t>
            </a:r>
            <a:r>
              <a:rPr lang="en-GB" sz="1600" dirty="0" smtClean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Meeting,  DLR </a:t>
            </a:r>
            <a:r>
              <a:rPr lang="en-GB" sz="1600" dirty="0" err="1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Oberpfaffenhofen</a:t>
            </a:r>
            <a:r>
              <a:rPr lang="en-GB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GB" sz="1600" dirty="0" smtClean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Germany, 27th-29th </a:t>
            </a:r>
            <a:r>
              <a:rPr lang="en-GB" sz="1600" dirty="0">
                <a:solidFill>
                  <a:schemeClr val="tx1"/>
                </a:solidFill>
                <a:latin typeface="Arial Bold"/>
                <a:ea typeface="Arial Bold"/>
                <a:cs typeface="Arial Bold"/>
                <a:sym typeface="Arial Bold"/>
              </a:rPr>
              <a:t>March, 2017</a:t>
            </a:r>
          </a:p>
        </p:txBody>
      </p:sp>
      <p:pic>
        <p:nvPicPr>
          <p:cNvPr id="4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672" y="4679659"/>
            <a:ext cx="1512168" cy="5486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eck 1"/>
          <p:cNvSpPr/>
          <p:nvPr/>
        </p:nvSpPr>
        <p:spPr>
          <a:xfrm>
            <a:off x="218381" y="5228339"/>
            <a:ext cx="4148893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DE" sz="2400" b="1" dirty="0" err="1">
                <a:solidFill>
                  <a:srgbClr val="686868"/>
                </a:solidFill>
                <a:latin typeface="+mj-lt"/>
                <a:ea typeface="+mj-ea"/>
                <a:cs typeface="+mj-cs"/>
              </a:rPr>
              <a:t>Capacity</a:t>
            </a:r>
            <a:r>
              <a:rPr lang="de-DE" sz="2400" b="1" dirty="0">
                <a:solidFill>
                  <a:srgbClr val="686868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400" b="1" dirty="0" err="1">
                <a:solidFill>
                  <a:srgbClr val="686868"/>
                </a:solidFill>
                <a:latin typeface="+mj-lt"/>
                <a:ea typeface="+mj-ea"/>
                <a:cs typeface="+mj-cs"/>
              </a:rPr>
              <a:t>building</a:t>
            </a:r>
            <a:r>
              <a:rPr lang="de-DE" sz="2400" b="1" dirty="0">
                <a:solidFill>
                  <a:srgbClr val="686868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400" b="1" dirty="0" err="1">
                <a:solidFill>
                  <a:srgbClr val="686868"/>
                </a:solidFill>
                <a:latin typeface="+mj-lt"/>
                <a:ea typeface="+mj-ea"/>
                <a:cs typeface="+mj-cs"/>
              </a:rPr>
              <a:t>activities</a:t>
            </a:r>
            <a:endParaRPr lang="de-DE" sz="2400" b="1" dirty="0">
              <a:solidFill>
                <a:srgbClr val="686868"/>
              </a:solidFill>
              <a:latin typeface="+mj-lt"/>
              <a:ea typeface="+mj-ea"/>
              <a:cs typeface="+mj-cs"/>
            </a:endParaRPr>
          </a:p>
          <a:p>
            <a:pPr algn="ctr">
              <a:buNone/>
            </a:pPr>
            <a:r>
              <a:rPr lang="de-DE" sz="2400" b="1" dirty="0" err="1" smtClean="0">
                <a:solidFill>
                  <a:srgbClr val="686868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400" b="1" dirty="0" smtClean="0">
                <a:solidFill>
                  <a:srgbClr val="686868"/>
                </a:solidFill>
                <a:latin typeface="+mj-lt"/>
                <a:ea typeface="+mj-ea"/>
                <a:cs typeface="+mj-cs"/>
              </a:rPr>
              <a:t>  </a:t>
            </a:r>
            <a:r>
              <a:rPr lang="de-DE" sz="2400" b="1" dirty="0">
                <a:solidFill>
                  <a:srgbClr val="686868"/>
                </a:solidFill>
                <a:latin typeface="+mj-lt"/>
                <a:ea typeface="+mj-ea"/>
                <a:cs typeface="+mj-cs"/>
              </a:rPr>
              <a:t>DLR Space Agency</a:t>
            </a:r>
            <a:endParaRPr lang="en-GB" sz="2400" b="1" dirty="0">
              <a:solidFill>
                <a:srgbClr val="68686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002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811713" y="426765"/>
            <a:ext cx="2603500" cy="889000"/>
          </a:xfrm>
        </p:spPr>
        <p:txBody>
          <a:bodyPr/>
          <a:lstStyle/>
          <a:p>
            <a:pPr eaLnBrk="1" hangingPunct="1"/>
            <a:r>
              <a:rPr lang="de-DE" b="0" dirty="0"/>
              <a:t>MERLIN</a:t>
            </a:r>
            <a:r>
              <a:rPr lang="en-GB" b="0" dirty="0"/>
              <a:t/>
            </a:r>
            <a:br>
              <a:rPr lang="en-GB" b="0" dirty="0"/>
            </a:br>
            <a:endParaRPr lang="en-GB" b="0" dirty="0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611188" y="1577703"/>
            <a:ext cx="2590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auto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b="1">
              <a:solidFill>
                <a:srgbClr val="454545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1188" y="1145903"/>
            <a:ext cx="388778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84163" indent="-284163" fontAlgn="auto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Tx/>
              <a:buBlip>
                <a:blip r:embed="rId3"/>
              </a:buBlip>
            </a:pPr>
            <a:endParaRPr lang="en-GB" sz="3200">
              <a:solidFill>
                <a:prstClr val="black"/>
              </a:solidFill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0825" y="1145903"/>
            <a:ext cx="4373563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fontAlgn="auto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prstClr val="black"/>
                </a:solidFill>
              </a:rPr>
              <a:t>MET</a:t>
            </a:r>
            <a:r>
              <a:rPr lang="en-GB" sz="1600" i="1" dirty="0" err="1">
                <a:solidFill>
                  <a:prstClr val="black"/>
                </a:solidFill>
              </a:rPr>
              <a:t>image</a:t>
            </a:r>
            <a:r>
              <a:rPr lang="en-GB" sz="1600" dirty="0">
                <a:solidFill>
                  <a:prstClr val="black"/>
                </a:solidFill>
              </a:rPr>
              <a:t> imaging radiometer instrument for next EUMETSAT polar system </a:t>
            </a:r>
          </a:p>
          <a:p>
            <a:pPr marL="381000" indent="-381000" fontAlgn="auto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</a:pPr>
            <a:r>
              <a:rPr lang="en-GB" sz="1600" dirty="0">
                <a:solidFill>
                  <a:prstClr val="black"/>
                </a:solidFill>
              </a:rPr>
              <a:t>Measures physical parameters in atmosphere, sea &amp; land surface for meteorological tasks </a:t>
            </a:r>
          </a:p>
          <a:p>
            <a:pPr marL="381000" indent="-381000" fontAlgn="auto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</a:pPr>
            <a:r>
              <a:rPr lang="en-US" sz="1600" dirty="0">
                <a:solidFill>
                  <a:prstClr val="black"/>
                </a:solidFill>
              </a:rPr>
              <a:t>Present status: Phase C/D </a:t>
            </a:r>
          </a:p>
          <a:p>
            <a:pPr marL="381000" indent="-381000" fontAlgn="auto"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</a:pPr>
            <a:r>
              <a:rPr lang="en-US" sz="1600" dirty="0">
                <a:solidFill>
                  <a:prstClr val="black"/>
                </a:solidFill>
              </a:rPr>
              <a:t>Launch planned in 2021 on </a:t>
            </a:r>
            <a:r>
              <a:rPr lang="en-US" sz="1600" dirty="0" err="1">
                <a:solidFill>
                  <a:prstClr val="black"/>
                </a:solidFill>
              </a:rPr>
              <a:t>MetOp</a:t>
            </a:r>
            <a:r>
              <a:rPr lang="en-US" sz="1600" dirty="0">
                <a:solidFill>
                  <a:prstClr val="black"/>
                </a:solidFill>
              </a:rPr>
              <a:t> SG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31825" y="426765"/>
            <a:ext cx="2951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auto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2400" dirty="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rPr>
              <a:t>MET</a:t>
            </a:r>
            <a:r>
              <a:rPr lang="en-GB" sz="2400" i="1" dirty="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rPr>
              <a:t>image</a:t>
            </a:r>
            <a:r>
              <a:rPr lang="en-GB" sz="2400" dirty="0">
                <a:solidFill>
                  <a:srgbClr val="454545"/>
                </a:solidFill>
              </a:rPr>
              <a:t> </a:t>
            </a:r>
            <a:br>
              <a:rPr lang="en-GB" sz="2400" dirty="0">
                <a:solidFill>
                  <a:srgbClr val="454545"/>
                </a:solidFill>
              </a:rPr>
            </a:br>
            <a:endParaRPr lang="en-GB" sz="2400" dirty="0">
              <a:solidFill>
                <a:srgbClr val="454545"/>
              </a:solidFill>
            </a:endParaRPr>
          </a:p>
        </p:txBody>
      </p:sp>
      <p:pic>
        <p:nvPicPr>
          <p:cNvPr id="8210" name="Picture 135" descr="Y:\Missionen\METimage\Logo\METimage Logo EPS-S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40953"/>
            <a:ext cx="12779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 descr="Jenoptik_Jena-Optron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209" y="5288211"/>
            <a:ext cx="584179" cy="69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4859338" y="220390"/>
            <a:ext cx="4033837" cy="5759450"/>
            <a:chOff x="4859338" y="220390"/>
            <a:chExt cx="4033837" cy="5759450"/>
          </a:xfrm>
        </p:grpSpPr>
        <p:pic>
          <p:nvPicPr>
            <p:cNvPr id="22" name="Picture 2" descr="C:\Users\Public\Pictures\image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560" y="2636912"/>
              <a:ext cx="1209675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uppieren 4"/>
            <p:cNvGrpSpPr/>
            <p:nvPr/>
          </p:nvGrpSpPr>
          <p:grpSpPr>
            <a:xfrm>
              <a:off x="4859338" y="220390"/>
              <a:ext cx="4033837" cy="5759450"/>
              <a:chOff x="4859338" y="220390"/>
              <a:chExt cx="4033837" cy="5759450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7235081" y="220390"/>
                <a:ext cx="1297359" cy="574675"/>
                <a:chOff x="7235081" y="220390"/>
                <a:chExt cx="1297359" cy="574675"/>
              </a:xfrm>
            </p:grpSpPr>
            <p:pic>
              <p:nvPicPr>
                <p:cNvPr id="8206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5081" y="221978"/>
                  <a:ext cx="649287" cy="573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07" name="Picture 17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19665" y="220390"/>
                  <a:ext cx="612775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3" name="Gruppieren 2"/>
              <p:cNvGrpSpPr/>
              <p:nvPr/>
            </p:nvGrpSpPr>
            <p:grpSpPr>
              <a:xfrm>
                <a:off x="4859338" y="1145903"/>
                <a:ext cx="4033837" cy="4833937"/>
                <a:chOff x="4859338" y="1145903"/>
                <a:chExt cx="4033837" cy="4833937"/>
              </a:xfrm>
            </p:grpSpPr>
            <p:sp>
              <p:nvSpPr>
                <p:cNvPr id="8198" name="Rectangle 6"/>
                <p:cNvSpPr>
                  <a:spLocks noChangeArrowheads="1"/>
                </p:cNvSpPr>
                <p:nvPr/>
              </p:nvSpPr>
              <p:spPr bwMode="auto">
                <a:xfrm>
                  <a:off x="4859338" y="1145903"/>
                  <a:ext cx="4033837" cy="24495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81000" indent="-381000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SzPct val="90000"/>
                    <a:buFontTx/>
                    <a:buBlip>
                      <a:blip r:embed="rId3"/>
                    </a:buBlip>
                    <a:tabLst>
                      <a:tab pos="457200" algn="l"/>
                    </a:tabLst>
                  </a:pPr>
                  <a:r>
                    <a:rPr lang="en-US" sz="1600" dirty="0">
                      <a:solidFill>
                        <a:prstClr val="black"/>
                      </a:solidFill>
                    </a:rPr>
                    <a:t>French-German Climate Mission</a:t>
                  </a:r>
                  <a:r>
                    <a:rPr lang="en-GB" sz="1600" dirty="0">
                      <a:solidFill>
                        <a:prstClr val="black"/>
                      </a:solidFill>
                    </a:rPr>
                    <a:t> </a:t>
                  </a:r>
                </a:p>
                <a:p>
                  <a:pPr marL="381000" indent="-381000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SzPct val="90000"/>
                    <a:buFontTx/>
                    <a:buBlip>
                      <a:blip r:embed="rId3"/>
                    </a:buBlip>
                    <a:tabLst>
                      <a:tab pos="457200" algn="l"/>
                    </a:tabLst>
                  </a:pPr>
                  <a:r>
                    <a:rPr lang="en-GB" sz="1600" dirty="0">
                      <a:solidFill>
                        <a:prstClr val="black"/>
                      </a:solidFill>
                    </a:rPr>
                    <a:t>Measurement of atmospheric methane using a Lidar (German Contribution) in cooperation with CNES</a:t>
                  </a:r>
                </a:p>
                <a:p>
                  <a:pPr marL="381000" indent="-381000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SzPct val="90000"/>
                    <a:buFontTx/>
                    <a:buBlip>
                      <a:blip r:embed="rId3"/>
                    </a:buBlip>
                    <a:tabLst>
                      <a:tab pos="457200" algn="l"/>
                    </a:tabLst>
                  </a:pPr>
                  <a:r>
                    <a:rPr lang="en-GB" sz="1600" dirty="0">
                      <a:solidFill>
                        <a:prstClr val="black"/>
                      </a:solidFill>
                    </a:rPr>
                    <a:t>Present status: phase B</a:t>
                  </a:r>
                </a:p>
                <a:p>
                  <a:pPr marL="381000" indent="-381000" eaLnBrk="0" fontAlgn="auto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SzPct val="90000"/>
                    <a:buFontTx/>
                    <a:buBlip>
                      <a:blip r:embed="rId3"/>
                    </a:buBlip>
                    <a:tabLst>
                      <a:tab pos="457200" algn="l"/>
                    </a:tabLst>
                  </a:pPr>
                  <a:r>
                    <a:rPr lang="en-GB" sz="1600" dirty="0">
                      <a:solidFill>
                        <a:prstClr val="black"/>
                      </a:solidFill>
                    </a:rPr>
                    <a:t>Launch planned </a:t>
                  </a:r>
                  <a:r>
                    <a:rPr lang="en-GB" sz="1600" dirty="0" smtClean="0">
                      <a:solidFill>
                        <a:prstClr val="black"/>
                      </a:solidFill>
                    </a:rPr>
                    <a:t>end 2021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" name="Gruppieren 1"/>
                <p:cNvGrpSpPr/>
                <p:nvPr/>
              </p:nvGrpSpPr>
              <p:grpSpPr>
                <a:xfrm>
                  <a:off x="4912765" y="3423965"/>
                  <a:ext cx="3767685" cy="2555875"/>
                  <a:chOff x="4912765" y="3423965"/>
                  <a:chExt cx="3767685" cy="2555875"/>
                </a:xfrm>
              </p:grpSpPr>
              <p:pic>
                <p:nvPicPr>
                  <p:cNvPr id="8209" name="Picture 16" descr="Lidar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29438" y="3423965"/>
                    <a:ext cx="1751012" cy="25558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216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12765" y="3423966"/>
                    <a:ext cx="1746876" cy="25558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pic>
        <p:nvPicPr>
          <p:cNvPr id="23" name="Picture 2" descr="C:\Users\Public\Pictures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45" y="5217840"/>
            <a:ext cx="12096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65" y="6296321"/>
            <a:ext cx="949141" cy="23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250825" y="4291060"/>
            <a:ext cx="2278395" cy="1888112"/>
            <a:chOff x="250825" y="4249252"/>
            <a:chExt cx="2278395" cy="188811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16" y="4249252"/>
              <a:ext cx="2139504" cy="188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hteck 1"/>
            <p:cNvSpPr>
              <a:spLocks noChangeArrowheads="1"/>
            </p:cNvSpPr>
            <p:nvPr/>
          </p:nvSpPr>
          <p:spPr bwMode="auto">
            <a:xfrm>
              <a:off x="250825" y="4959226"/>
              <a:ext cx="433387" cy="1116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3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5000"/>
                </a:spcBef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5000"/>
                </a:spcBef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5000"/>
                </a:spcBef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5000"/>
                </a:spcBef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5000"/>
                </a:spcBef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SzPct val="90000"/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de-DE" altLang="de-DE">
                <a:latin typeface="Times New Roman" pitchFamily="18" charset="0"/>
              </a:endParaRPr>
            </a:p>
          </p:txBody>
        </p:sp>
      </p:grpSp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3002867"/>
            <a:ext cx="2391569" cy="20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ilt.fraunhofer.de/content/dam/ilt/de/images/ilt_190x5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97" y="2924944"/>
            <a:ext cx="904875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508" y="2780928"/>
            <a:ext cx="515716" cy="42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128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55688" y="0"/>
            <a:ext cx="9307574" cy="8915208"/>
            <a:chOff x="-458" y="-2503"/>
            <a:chExt cx="12646" cy="15238"/>
          </a:xfrm>
        </p:grpSpPr>
        <p:pic>
          <p:nvPicPr>
            <p:cNvPr id="207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8" y="-2503"/>
              <a:ext cx="12646" cy="1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Freeform 18"/>
            <p:cNvSpPr>
              <a:spLocks/>
            </p:cNvSpPr>
            <p:nvPr/>
          </p:nvSpPr>
          <p:spPr bwMode="auto">
            <a:xfrm>
              <a:off x="964" y="12525"/>
              <a:ext cx="272" cy="102"/>
            </a:xfrm>
            <a:custGeom>
              <a:avLst/>
              <a:gdLst>
                <a:gd name="T0" fmla="+- 0 1235 964"/>
                <a:gd name="T1" fmla="*/ T0 w 272"/>
                <a:gd name="T2" fmla="+- 0 12600 12525"/>
                <a:gd name="T3" fmla="*/ 12600 h 102"/>
                <a:gd name="T4" fmla="+- 0 1217 964"/>
                <a:gd name="T5" fmla="*/ T4 w 272"/>
                <a:gd name="T6" fmla="+- 0 12600 12525"/>
                <a:gd name="T7" fmla="*/ 12600 h 102"/>
                <a:gd name="T8" fmla="+- 0 1235 964"/>
                <a:gd name="T9" fmla="*/ T8 w 272"/>
                <a:gd name="T10" fmla="+- 0 12600 12525"/>
                <a:gd name="T11" fmla="*/ 12600 h 102"/>
                <a:gd name="T12" fmla="+- 0 1235 964"/>
                <a:gd name="T13" fmla="*/ T12 w 272"/>
                <a:gd name="T14" fmla="+- 0 12600 12525"/>
                <a:gd name="T15" fmla="*/ 12600 h 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72" h="102">
                  <a:moveTo>
                    <a:pt x="271" y="75"/>
                  </a:moveTo>
                  <a:lnTo>
                    <a:pt x="253" y="75"/>
                  </a:lnTo>
                  <a:lnTo>
                    <a:pt x="271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2059" name="Freeform 25"/>
            <p:cNvSpPr>
              <a:spLocks/>
            </p:cNvSpPr>
            <p:nvPr/>
          </p:nvSpPr>
          <p:spPr bwMode="auto">
            <a:xfrm>
              <a:off x="964" y="12633"/>
              <a:ext cx="272" cy="102"/>
            </a:xfrm>
            <a:custGeom>
              <a:avLst/>
              <a:gdLst>
                <a:gd name="T0" fmla="+- 0 1235 964"/>
                <a:gd name="T1" fmla="*/ T0 w 272"/>
                <a:gd name="T2" fmla="+- 0 12660 12633"/>
                <a:gd name="T3" fmla="*/ 12660 h 102"/>
                <a:gd name="T4" fmla="+- 0 1217 964"/>
                <a:gd name="T5" fmla="*/ T4 w 272"/>
                <a:gd name="T6" fmla="+- 0 12661 12633"/>
                <a:gd name="T7" fmla="*/ 12661 h 102"/>
                <a:gd name="T8" fmla="+- 0 1235 964"/>
                <a:gd name="T9" fmla="*/ T8 w 272"/>
                <a:gd name="T10" fmla="+- 0 12661 12633"/>
                <a:gd name="T11" fmla="*/ 12661 h 102"/>
                <a:gd name="T12" fmla="+- 0 1235 964"/>
                <a:gd name="T13" fmla="*/ T12 w 272"/>
                <a:gd name="T14" fmla="+- 0 12660 12633"/>
                <a:gd name="T15" fmla="*/ 12660 h 1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72" h="102">
                  <a:moveTo>
                    <a:pt x="271" y="27"/>
                  </a:moveTo>
                  <a:lnTo>
                    <a:pt x="253" y="28"/>
                  </a:lnTo>
                  <a:lnTo>
                    <a:pt x="271" y="28"/>
                  </a:lnTo>
                  <a:lnTo>
                    <a:pt x="271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pic>
          <p:nvPicPr>
            <p:cNvPr id="2093" name="Picture 4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2" y="-2480"/>
              <a:ext cx="9384" cy="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2" name="Textfeld 2071"/>
          <p:cNvSpPr txBox="1"/>
          <p:nvPr/>
        </p:nvSpPr>
        <p:spPr>
          <a:xfrm>
            <a:off x="179512" y="332656"/>
            <a:ext cx="8496944" cy="6427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800" b="1" dirty="0">
                <a:solidFill>
                  <a:schemeClr val="bg1"/>
                </a:solidFill>
              </a:rPr>
              <a:t>Next </a:t>
            </a:r>
            <a:r>
              <a:rPr lang="de-DE" sz="2800" b="1" dirty="0" err="1">
                <a:solidFill>
                  <a:schemeClr val="bg1"/>
                </a:solidFill>
              </a:rPr>
              <a:t>generation</a:t>
            </a:r>
            <a:r>
              <a:rPr lang="de-DE" sz="2800" b="1" dirty="0">
                <a:solidFill>
                  <a:schemeClr val="bg1"/>
                </a:solidFill>
              </a:rPr>
              <a:t> SAR</a:t>
            </a:r>
          </a:p>
          <a:p>
            <a:pPr>
              <a:buNone/>
            </a:pPr>
            <a:r>
              <a:rPr lang="de-DE" sz="2800" b="1" dirty="0">
                <a:solidFill>
                  <a:schemeClr val="bg1"/>
                </a:solidFill>
              </a:rPr>
              <a:t>  </a:t>
            </a: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8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</a:rPr>
              <a:t>High Resolution Wide </a:t>
            </a:r>
            <a:r>
              <a:rPr lang="de-DE" sz="2000" b="1" dirty="0" err="1">
                <a:solidFill>
                  <a:schemeClr val="bg1"/>
                </a:solidFill>
              </a:rPr>
              <a:t>Swath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with</a:t>
            </a:r>
            <a:r>
              <a:rPr lang="de-DE" sz="2000" b="1" dirty="0">
                <a:solidFill>
                  <a:schemeClr val="bg1"/>
                </a:solidFill>
              </a:rPr>
              <a:t> Digital </a:t>
            </a:r>
            <a:r>
              <a:rPr lang="de-DE" sz="2000" b="1" dirty="0" err="1">
                <a:solidFill>
                  <a:schemeClr val="bg1"/>
                </a:solidFill>
              </a:rPr>
              <a:t>Beamforming</a:t>
            </a: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</a:rPr>
              <a:t>Potential </a:t>
            </a:r>
            <a:r>
              <a:rPr lang="de-DE" sz="2000" b="1" dirty="0" err="1">
                <a:solidFill>
                  <a:schemeClr val="bg1"/>
                </a:solidFill>
              </a:rPr>
              <a:t>next</a:t>
            </a:r>
            <a:r>
              <a:rPr lang="de-DE" sz="2000" b="1" dirty="0">
                <a:solidFill>
                  <a:schemeClr val="bg1"/>
                </a:solidFill>
              </a:rPr>
              <a:t> X-band </a:t>
            </a:r>
            <a:r>
              <a:rPr lang="de-DE" sz="2000" b="1" dirty="0" err="1">
                <a:solidFill>
                  <a:schemeClr val="bg1"/>
                </a:solidFill>
              </a:rPr>
              <a:t>mission</a:t>
            </a:r>
            <a:endParaRPr lang="de-DE" sz="20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de-DE" sz="2000" b="1" dirty="0">
                <a:solidFill>
                  <a:schemeClr val="bg1"/>
                </a:solidFill>
              </a:rPr>
              <a:t>Phase 0 </a:t>
            </a:r>
            <a:r>
              <a:rPr lang="de-DE" sz="2000" b="1" dirty="0" err="1">
                <a:solidFill>
                  <a:schemeClr val="bg1"/>
                </a:solidFill>
              </a:rPr>
              <a:t>study</a:t>
            </a:r>
            <a:r>
              <a:rPr lang="de-DE" sz="2000" b="1" dirty="0">
                <a:solidFill>
                  <a:schemeClr val="bg1"/>
                </a:solidFill>
              </a:rPr>
              <a:t> 2016</a:t>
            </a:r>
          </a:p>
          <a:p>
            <a:pPr>
              <a:buNone/>
            </a:pP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295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699" name="Picture 23" descr="hardangerfjord_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8163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1"/>
          <p:cNvSpPr>
            <a:spLocks noChangeArrowheads="1"/>
          </p:cNvSpPr>
          <p:nvPr/>
        </p:nvSpPr>
        <p:spPr bwMode="auto">
          <a:xfrm>
            <a:off x="179388" y="765175"/>
            <a:ext cx="4071937" cy="10080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701" name="Picture 18" descr="hardangerfj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3816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9"/>
          <p:cNvSpPr>
            <a:spLocks noChangeArrowheads="1"/>
          </p:cNvSpPr>
          <p:nvPr/>
        </p:nvSpPr>
        <p:spPr bwMode="auto">
          <a:xfrm>
            <a:off x="179388" y="5373688"/>
            <a:ext cx="4071937" cy="14843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03" name="Rectangle 20"/>
          <p:cNvSpPr>
            <a:spLocks noChangeArrowheads="1"/>
          </p:cNvSpPr>
          <p:nvPr/>
        </p:nvSpPr>
        <p:spPr bwMode="auto">
          <a:xfrm>
            <a:off x="2771775" y="5084763"/>
            <a:ext cx="936625" cy="28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04" name="Rectangle 21"/>
          <p:cNvSpPr>
            <a:spLocks noChangeArrowheads="1"/>
          </p:cNvSpPr>
          <p:nvPr/>
        </p:nvSpPr>
        <p:spPr bwMode="auto">
          <a:xfrm>
            <a:off x="1403350" y="5084763"/>
            <a:ext cx="1008063" cy="28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05" name="Rectangle 22"/>
          <p:cNvSpPr>
            <a:spLocks noChangeArrowheads="1"/>
          </p:cNvSpPr>
          <p:nvPr/>
        </p:nvSpPr>
        <p:spPr bwMode="auto">
          <a:xfrm>
            <a:off x="179388" y="5084763"/>
            <a:ext cx="863600" cy="28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706" name="Picture 24" descr="hardangerfjord_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38163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28"/>
          <p:cNvSpPr>
            <a:spLocks noChangeArrowheads="1"/>
          </p:cNvSpPr>
          <p:nvPr/>
        </p:nvSpPr>
        <p:spPr bwMode="auto">
          <a:xfrm>
            <a:off x="250825" y="404813"/>
            <a:ext cx="3816350" cy="455612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35921" dir="2700000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18383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>
                <a:solidFill>
                  <a:srgbClr val="DDDDDD"/>
                </a:solidFill>
                <a:latin typeface="Frutiger 45 Light" pitchFamily="34" charset="0"/>
              </a:rPr>
              <a:t>Conventional SAR-System</a:t>
            </a:r>
          </a:p>
        </p:txBody>
      </p:sp>
      <p:sp>
        <p:nvSpPr>
          <p:cNvPr id="29708" name="Rectangle 30"/>
          <p:cNvSpPr>
            <a:spLocks noChangeArrowheads="1"/>
          </p:cNvSpPr>
          <p:nvPr/>
        </p:nvSpPr>
        <p:spPr bwMode="auto">
          <a:xfrm>
            <a:off x="5003800" y="404813"/>
            <a:ext cx="3816350" cy="455612"/>
          </a:xfrm>
          <a:prstGeom prst="rect">
            <a:avLst/>
          </a:prstGeom>
          <a:solidFill>
            <a:srgbClr val="6699FF"/>
          </a:solidFill>
          <a:ln>
            <a:noFill/>
          </a:ln>
          <a:effectLst>
            <a:prstShdw prst="shdw17" dist="35921" dir="2700000">
              <a:srgbClr val="3D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18383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>
                <a:solidFill>
                  <a:srgbClr val="DDDDDD"/>
                </a:solidFill>
                <a:latin typeface="Frutiger 45 Light" pitchFamily="34" charset="0"/>
              </a:rPr>
              <a:t>High Resolution Wide Swath</a:t>
            </a:r>
          </a:p>
        </p:txBody>
      </p:sp>
      <p:sp>
        <p:nvSpPr>
          <p:cNvPr id="29709" name="Text Box 31"/>
          <p:cNvSpPr txBox="1">
            <a:spLocks noChangeArrowheads="1"/>
          </p:cNvSpPr>
          <p:nvPr/>
        </p:nvSpPr>
        <p:spPr bwMode="auto">
          <a:xfrm>
            <a:off x="611188" y="2420938"/>
            <a:ext cx="3529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B3B3B3"/>
                </a:solidFill>
                <a:latin typeface="Frutiger 45 Light" pitchFamily="34" charset="0"/>
              </a:rPr>
              <a:t>Moderate resolution and swath width</a:t>
            </a:r>
          </a:p>
        </p:txBody>
      </p:sp>
      <p:sp>
        <p:nvSpPr>
          <p:cNvPr id="29710" name="Text Box 32"/>
          <p:cNvSpPr txBox="1">
            <a:spLocks noChangeArrowheads="1"/>
          </p:cNvSpPr>
          <p:nvPr/>
        </p:nvSpPr>
        <p:spPr bwMode="auto">
          <a:xfrm>
            <a:off x="1187450" y="4437063"/>
            <a:ext cx="295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B3B3B3"/>
                </a:solidFill>
                <a:latin typeface="Frutiger 45 Light" pitchFamily="34" charset="0"/>
              </a:rPr>
              <a:t>Low resolution</a:t>
            </a:r>
          </a:p>
        </p:txBody>
      </p:sp>
      <p:sp>
        <p:nvSpPr>
          <p:cNvPr id="29711" name="Text Box 33"/>
          <p:cNvSpPr txBox="1">
            <a:spLocks noChangeArrowheads="1"/>
          </p:cNvSpPr>
          <p:nvPr/>
        </p:nvSpPr>
        <p:spPr bwMode="auto">
          <a:xfrm>
            <a:off x="1116013" y="5445125"/>
            <a:ext cx="295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B3B3B3"/>
                </a:solidFill>
                <a:latin typeface="Frutiger 45 Light" pitchFamily="34" charset="0"/>
              </a:rPr>
              <a:t>Small, discontinuous scenes</a:t>
            </a:r>
          </a:p>
        </p:txBody>
      </p:sp>
      <p:sp>
        <p:nvSpPr>
          <p:cNvPr id="29712" name="Text Box 35"/>
          <p:cNvSpPr txBox="1">
            <a:spLocks noChangeArrowheads="1"/>
          </p:cNvSpPr>
          <p:nvPr/>
        </p:nvSpPr>
        <p:spPr bwMode="auto">
          <a:xfrm>
            <a:off x="179388" y="1484313"/>
            <a:ext cx="944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6699FF"/>
                </a:solidFill>
                <a:latin typeface="Frutiger 45 Light" pitchFamily="34" charset="0"/>
              </a:rPr>
              <a:t>Stripmap</a:t>
            </a:r>
          </a:p>
        </p:txBody>
      </p:sp>
      <p:sp>
        <p:nvSpPr>
          <p:cNvPr id="29713" name="Text Box 37"/>
          <p:cNvSpPr txBox="1">
            <a:spLocks noChangeArrowheads="1"/>
          </p:cNvSpPr>
          <p:nvPr/>
        </p:nvSpPr>
        <p:spPr bwMode="auto">
          <a:xfrm>
            <a:off x="179388" y="2708275"/>
            <a:ext cx="903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6699FF"/>
                </a:solidFill>
                <a:latin typeface="Frutiger 45 Light" pitchFamily="34" charset="0"/>
              </a:rPr>
              <a:t>ScanSAR</a:t>
            </a:r>
          </a:p>
        </p:txBody>
      </p:sp>
      <p:sp>
        <p:nvSpPr>
          <p:cNvPr id="29714" name="Text Box 38"/>
          <p:cNvSpPr txBox="1">
            <a:spLocks noChangeArrowheads="1"/>
          </p:cNvSpPr>
          <p:nvPr/>
        </p:nvSpPr>
        <p:spPr bwMode="auto">
          <a:xfrm>
            <a:off x="179388" y="4797425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1400" b="1">
                <a:solidFill>
                  <a:srgbClr val="6699FF"/>
                </a:solidFill>
                <a:latin typeface="Frutiger 45 Light" pitchFamily="34" charset="0"/>
              </a:rPr>
              <a:t>Spotlight</a:t>
            </a:r>
          </a:p>
        </p:txBody>
      </p:sp>
      <p:sp>
        <p:nvSpPr>
          <p:cNvPr id="29715" name="Rectangle 42"/>
          <p:cNvSpPr>
            <a:spLocks noChangeArrowheads="1"/>
          </p:cNvSpPr>
          <p:nvPr/>
        </p:nvSpPr>
        <p:spPr bwMode="auto">
          <a:xfrm>
            <a:off x="250825" y="1773238"/>
            <a:ext cx="3816350" cy="647700"/>
          </a:xfrm>
          <a:prstGeom prst="rect">
            <a:avLst/>
          </a:prstGeom>
          <a:noFill/>
          <a:ln w="1905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16" name="Rectangle 43"/>
          <p:cNvSpPr>
            <a:spLocks noChangeArrowheads="1"/>
          </p:cNvSpPr>
          <p:nvPr/>
        </p:nvSpPr>
        <p:spPr bwMode="auto">
          <a:xfrm>
            <a:off x="250825" y="2997200"/>
            <a:ext cx="3816350" cy="1439863"/>
          </a:xfrm>
          <a:prstGeom prst="rect">
            <a:avLst/>
          </a:prstGeom>
          <a:noFill/>
          <a:ln w="1905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17" name="Rectangle 45"/>
          <p:cNvSpPr>
            <a:spLocks noChangeArrowheads="1"/>
          </p:cNvSpPr>
          <p:nvPr/>
        </p:nvSpPr>
        <p:spPr bwMode="auto">
          <a:xfrm>
            <a:off x="1042988" y="5084763"/>
            <a:ext cx="360362" cy="288925"/>
          </a:xfrm>
          <a:prstGeom prst="rect">
            <a:avLst/>
          </a:prstGeom>
          <a:noFill/>
          <a:ln w="1905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18" name="Rectangle 46"/>
          <p:cNvSpPr>
            <a:spLocks noChangeArrowheads="1"/>
          </p:cNvSpPr>
          <p:nvPr/>
        </p:nvSpPr>
        <p:spPr bwMode="auto">
          <a:xfrm>
            <a:off x="2411413" y="5084763"/>
            <a:ext cx="360362" cy="288925"/>
          </a:xfrm>
          <a:prstGeom prst="rect">
            <a:avLst/>
          </a:prstGeom>
          <a:noFill/>
          <a:ln w="1905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19" name="Rectangle 47"/>
          <p:cNvSpPr>
            <a:spLocks noChangeArrowheads="1"/>
          </p:cNvSpPr>
          <p:nvPr/>
        </p:nvSpPr>
        <p:spPr bwMode="auto">
          <a:xfrm>
            <a:off x="3708400" y="5084763"/>
            <a:ext cx="360363" cy="288925"/>
          </a:xfrm>
          <a:prstGeom prst="rect">
            <a:avLst/>
          </a:prstGeom>
          <a:noFill/>
          <a:ln w="1905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2554" name="Group 58"/>
          <p:cNvGrpSpPr>
            <a:grpSpLocks/>
          </p:cNvGrpSpPr>
          <p:nvPr/>
        </p:nvGrpSpPr>
        <p:grpSpPr bwMode="auto">
          <a:xfrm>
            <a:off x="4284663" y="1479550"/>
            <a:ext cx="4608512" cy="3903663"/>
            <a:chOff x="2699" y="932"/>
            <a:chExt cx="2903" cy="2459"/>
          </a:xfrm>
        </p:grpSpPr>
        <p:pic>
          <p:nvPicPr>
            <p:cNvPr id="29721" name="Picture 16" descr="hardangerfjor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888"/>
              <a:ext cx="2404" cy="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Line 25"/>
            <p:cNvSpPr>
              <a:spLocks noChangeShapeType="1"/>
            </p:cNvSpPr>
            <p:nvPr/>
          </p:nvSpPr>
          <p:spPr bwMode="auto">
            <a:xfrm>
              <a:off x="2699" y="1480"/>
              <a:ext cx="408" cy="362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23" name="Line 26"/>
            <p:cNvSpPr>
              <a:spLocks noChangeShapeType="1"/>
            </p:cNvSpPr>
            <p:nvPr/>
          </p:nvSpPr>
          <p:spPr bwMode="auto">
            <a:xfrm>
              <a:off x="2699" y="2341"/>
              <a:ext cx="362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24" name="Line 27"/>
            <p:cNvSpPr>
              <a:spLocks noChangeShapeType="1"/>
            </p:cNvSpPr>
            <p:nvPr/>
          </p:nvSpPr>
          <p:spPr bwMode="auto">
            <a:xfrm flipV="1">
              <a:off x="2699" y="2795"/>
              <a:ext cx="408" cy="454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25" name="Text Box 34"/>
            <p:cNvSpPr txBox="1">
              <a:spLocks noChangeArrowheads="1"/>
            </p:cNvSpPr>
            <p:nvPr/>
          </p:nvSpPr>
          <p:spPr bwMode="auto">
            <a:xfrm>
              <a:off x="3742" y="2931"/>
              <a:ext cx="1860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400" b="1">
                  <a:solidFill>
                    <a:srgbClr val="FFCC00"/>
                  </a:solidFill>
                  <a:latin typeface="Frutiger 45 Light" pitchFamily="34" charset="0"/>
                </a:rPr>
                <a:t>Continuous coverage</a:t>
              </a:r>
            </a:p>
            <a:p>
              <a:pPr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400" b="1">
                  <a:solidFill>
                    <a:srgbClr val="FFCC00"/>
                  </a:solidFill>
                  <a:latin typeface="Frutiger 45 Light" pitchFamily="34" charset="0"/>
                </a:rPr>
                <a:t>High resolution</a:t>
              </a:r>
            </a:p>
            <a:p>
              <a:pPr algn="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400" b="1">
                  <a:solidFill>
                    <a:srgbClr val="FFCC00"/>
                  </a:solidFill>
                  <a:latin typeface="Frutiger 45 Light" pitchFamily="34" charset="0"/>
                </a:rPr>
                <a:t>High mapping performance</a:t>
              </a:r>
            </a:p>
          </p:txBody>
        </p:sp>
        <p:sp>
          <p:nvSpPr>
            <p:cNvPr id="29726" name="Text Box 39"/>
            <p:cNvSpPr txBox="1">
              <a:spLocks noChangeArrowheads="1"/>
            </p:cNvSpPr>
            <p:nvPr/>
          </p:nvSpPr>
          <p:spPr bwMode="auto">
            <a:xfrm>
              <a:off x="3152" y="1706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de-DE" sz="1400" b="1">
                  <a:solidFill>
                    <a:srgbClr val="6699FF"/>
                  </a:solidFill>
                  <a:latin typeface="Frutiger 45 Light" pitchFamily="34" charset="0"/>
                </a:rPr>
                <a:t>HRWS</a:t>
              </a:r>
            </a:p>
          </p:txBody>
        </p:sp>
        <p:sp>
          <p:nvSpPr>
            <p:cNvPr id="29727" name="Rectangle 44"/>
            <p:cNvSpPr>
              <a:spLocks noChangeArrowheads="1"/>
            </p:cNvSpPr>
            <p:nvPr/>
          </p:nvSpPr>
          <p:spPr bwMode="auto">
            <a:xfrm>
              <a:off x="3198" y="1888"/>
              <a:ext cx="2404" cy="907"/>
            </a:xfrm>
            <a:prstGeom prst="rect">
              <a:avLst/>
            </a:prstGeom>
            <a:noFill/>
            <a:ln w="19050">
              <a:solidFill>
                <a:srgbClr val="DDDDD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de-DE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9729" name="Group 48"/>
            <p:cNvGrpSpPr>
              <a:grpSpLocks/>
            </p:cNvGrpSpPr>
            <p:nvPr/>
          </p:nvGrpSpPr>
          <p:grpSpPr bwMode="auto">
            <a:xfrm>
              <a:off x="4047" y="932"/>
              <a:ext cx="968" cy="694"/>
              <a:chOff x="624" y="994"/>
              <a:chExt cx="1338" cy="1079"/>
            </a:xfrm>
          </p:grpSpPr>
          <p:sp>
            <p:nvSpPr>
              <p:cNvPr id="29732" name="Line 50"/>
              <p:cNvSpPr>
                <a:spLocks noChangeShapeType="1"/>
              </p:cNvSpPr>
              <p:nvPr/>
            </p:nvSpPr>
            <p:spPr bwMode="auto">
              <a:xfrm flipV="1">
                <a:off x="624" y="2019"/>
                <a:ext cx="66" cy="54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de-DE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33" name="Line 51"/>
              <p:cNvSpPr>
                <a:spLocks noChangeShapeType="1"/>
              </p:cNvSpPr>
              <p:nvPr/>
            </p:nvSpPr>
            <p:spPr bwMode="auto">
              <a:xfrm flipV="1">
                <a:off x="779" y="1855"/>
                <a:ext cx="132" cy="10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de-DE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34" name="Line 52"/>
              <p:cNvSpPr>
                <a:spLocks noChangeShapeType="1"/>
              </p:cNvSpPr>
              <p:nvPr/>
            </p:nvSpPr>
            <p:spPr bwMode="auto">
              <a:xfrm flipV="1">
                <a:off x="1043" y="1623"/>
                <a:ext cx="167" cy="131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de-DE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35" name="Line 53"/>
              <p:cNvSpPr>
                <a:spLocks noChangeShapeType="1"/>
              </p:cNvSpPr>
              <p:nvPr/>
            </p:nvSpPr>
            <p:spPr bwMode="auto">
              <a:xfrm flipV="1">
                <a:off x="1382" y="1286"/>
                <a:ext cx="224" cy="19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de-DE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36" name="Line 54"/>
              <p:cNvSpPr>
                <a:spLocks noChangeShapeType="1"/>
              </p:cNvSpPr>
              <p:nvPr/>
            </p:nvSpPr>
            <p:spPr bwMode="auto">
              <a:xfrm flipV="1">
                <a:off x="1846" y="994"/>
                <a:ext cx="116" cy="10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de-DE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41" name="Picture 3" descr="dlr-in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" y="6022976"/>
            <a:ext cx="6492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1" y="1052513"/>
            <a:ext cx="2714687" cy="204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4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Group 8"/>
          <p:cNvGrpSpPr>
            <a:grpSpLocks/>
          </p:cNvGrpSpPr>
          <p:nvPr/>
        </p:nvGrpSpPr>
        <p:grpSpPr bwMode="auto">
          <a:xfrm>
            <a:off x="891868" y="904226"/>
            <a:ext cx="7496017" cy="5272726"/>
            <a:chOff x="419" y="570"/>
            <a:chExt cx="4722" cy="3321"/>
          </a:xfrm>
        </p:grpSpPr>
        <p:pic>
          <p:nvPicPr>
            <p:cNvPr id="471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" y="570"/>
              <a:ext cx="4722" cy="3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112" name="Picture 7" descr="Kaufbeuren_googl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724"/>
              <a:ext cx="71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897298" y="904225"/>
            <a:ext cx="7490587" cy="5288564"/>
            <a:chOff x="1044575" y="989013"/>
            <a:chExt cx="8759825" cy="5830887"/>
          </a:xfrm>
        </p:grpSpPr>
        <p:pic>
          <p:nvPicPr>
            <p:cNvPr id="10" name="Picture 3" descr="tsx_bw_n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575" y="989013"/>
              <a:ext cx="8759825" cy="58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1275908" y="1120792"/>
              <a:ext cx="2998381" cy="3231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TerraSAR-X1 Image Quality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898653" y="905664"/>
            <a:ext cx="7489230" cy="5287125"/>
            <a:chOff x="1050925" y="998537"/>
            <a:chExt cx="8758238" cy="5829300"/>
          </a:xfrm>
        </p:grpSpPr>
        <p:pic>
          <p:nvPicPr>
            <p:cNvPr id="11" name="Picture 4" descr="fsar_bw_ne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925" y="998537"/>
              <a:ext cx="8758238" cy="582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1359667" y="1195620"/>
              <a:ext cx="2940908" cy="7635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+ New Image Quality</a:t>
              </a:r>
            </a:p>
            <a:p>
              <a:pPr marL="250372" indent="-250372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High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Geometric</a:t>
              </a: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Resoluion</a:t>
              </a:r>
              <a:endParaRPr lang="de-DE"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50372" indent="-250372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High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Radiometric</a:t>
              </a: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Sensitivity</a:t>
              </a:r>
              <a:endParaRPr lang="de-DE"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98655" y="904225"/>
            <a:ext cx="7490587" cy="5288564"/>
            <a:chOff x="1042988" y="988218"/>
            <a:chExt cx="8759825" cy="5830887"/>
          </a:xfrm>
        </p:grpSpPr>
        <p:pic>
          <p:nvPicPr>
            <p:cNvPr id="12" name="Picture 5" descr="fsar_col_ne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988218"/>
              <a:ext cx="8759825" cy="58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1280671" y="1128728"/>
              <a:ext cx="2940908" cy="12046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+ New Image Quality</a:t>
              </a:r>
            </a:p>
            <a:p>
              <a:pPr marL="250372" indent="-250372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High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Geometric</a:t>
              </a: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Resolution</a:t>
              </a:r>
            </a:p>
            <a:p>
              <a:pPr marL="250372" indent="-250372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High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Radiometric</a:t>
              </a: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Sensitivity</a:t>
              </a:r>
              <a:endParaRPr lang="de-DE"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00000"/>
                </a:lnSpc>
                <a:buFontTx/>
                <a:buNone/>
              </a:pPr>
              <a:endParaRPr lang="de-DE"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de-DE" sz="13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de-DE" sz="13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Polarimetry</a:t>
              </a:r>
              <a:endParaRPr lang="de-DE" sz="13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106" name="Titel 1"/>
          <p:cNvSpPr>
            <a:spLocks noGrp="1"/>
          </p:cNvSpPr>
          <p:nvPr>
            <p:ph type="title"/>
          </p:nvPr>
        </p:nvSpPr>
        <p:spPr>
          <a:xfrm>
            <a:off x="203857" y="166290"/>
            <a:ext cx="7824527" cy="397398"/>
          </a:xfrm>
        </p:spPr>
        <p:txBody>
          <a:bodyPr/>
          <a:lstStyle/>
          <a:p>
            <a:pPr eaLnBrk="1" hangingPunct="1"/>
            <a:r>
              <a:rPr lang="en-US" altLang="de-DE" dirty="0"/>
              <a:t>Evolving New Class of Capabilities</a:t>
            </a:r>
            <a:endParaRPr lang="en-GB" alt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608" y="-57921"/>
            <a:ext cx="4546600" cy="137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TandemXinSpace0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-27384"/>
            <a:ext cx="2077832" cy="1371284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extLst/>
        </p:spPr>
      </p:pic>
    </p:spTree>
    <p:extLst>
      <p:ext uri="{BB962C8B-B14F-4D97-AF65-F5344CB8AC3E}">
        <p14:creationId xmlns:p14="http://schemas.microsoft.com/office/powerpoint/2010/main" val="23980548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486000" y="5464615"/>
            <a:ext cx="8172000" cy="33995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00" y="475982"/>
            <a:ext cx="8172000" cy="738187"/>
          </a:xfrm>
        </p:spPr>
        <p:txBody>
          <a:bodyPr/>
          <a:lstStyle/>
          <a:p>
            <a:r>
              <a:rPr lang="de-DE" dirty="0" smtClean="0"/>
              <a:t>German EO-</a:t>
            </a:r>
            <a:r>
              <a:rPr lang="de-DE" dirty="0" err="1" smtClean="0"/>
              <a:t>Program</a:t>
            </a:r>
            <a:r>
              <a:rPr lang="de-DE" dirty="0" smtClean="0"/>
              <a:t> -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/>
              <a:t>and </a:t>
            </a:r>
            <a:r>
              <a:rPr lang="de-DE" dirty="0" smtClean="0"/>
              <a:t>planend </a:t>
            </a:r>
            <a:r>
              <a:rPr lang="de-DE" dirty="0" err="1" smtClean="0"/>
              <a:t>Missions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482452"/>
              </p:ext>
            </p:extLst>
          </p:nvPr>
        </p:nvGraphicFramePr>
        <p:xfrm>
          <a:off x="323535" y="1272376"/>
          <a:ext cx="842493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  <a:gridCol w="56166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2015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2016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2017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2018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2019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2020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2021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2022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2023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2024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2025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2026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2027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2028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2029</a:t>
                      </a:r>
                      <a:endParaRPr lang="de-DE" sz="1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77C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77C5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C9EAFB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rgbClr val="C9EAFB"/>
                    </a:solidFill>
                  </a:tcPr>
                </a:tc>
              </a:tr>
            </a:tbl>
          </a:graphicData>
        </a:graphic>
      </p:graphicFrame>
      <p:sp>
        <p:nvSpPr>
          <p:cNvPr id="14" name="Rechteck 13"/>
          <p:cNvSpPr/>
          <p:nvPr/>
        </p:nvSpPr>
        <p:spPr>
          <a:xfrm>
            <a:off x="1924150" y="3335424"/>
            <a:ext cx="4464496" cy="309600"/>
          </a:xfrm>
          <a:prstGeom prst="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buNone/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PAZ</a:t>
            </a:r>
          </a:p>
        </p:txBody>
      </p:sp>
      <p:sp>
        <p:nvSpPr>
          <p:cNvPr id="16" name="Rechteck 15"/>
          <p:cNvSpPr/>
          <p:nvPr/>
        </p:nvSpPr>
        <p:spPr>
          <a:xfrm>
            <a:off x="5940152" y="4271528"/>
            <a:ext cx="2808312" cy="3096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  <a:alpha val="45000"/>
                  <a:lumMod val="75000"/>
                </a:srgbClr>
              </a:gs>
              <a:gs pos="75000">
                <a:srgbClr val="00B050">
                  <a:tint val="44500"/>
                  <a:satMod val="160000"/>
                  <a:alpha val="27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buNone/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EnMAP-FO</a:t>
            </a:r>
          </a:p>
        </p:txBody>
      </p:sp>
      <p:grpSp>
        <p:nvGrpSpPr>
          <p:cNvPr id="64" name="Gruppieren 63"/>
          <p:cNvGrpSpPr/>
          <p:nvPr/>
        </p:nvGrpSpPr>
        <p:grpSpPr>
          <a:xfrm>
            <a:off x="3060780" y="3897474"/>
            <a:ext cx="3705944" cy="312074"/>
            <a:chOff x="2843808" y="3909014"/>
            <a:chExt cx="3705944" cy="312074"/>
          </a:xfrm>
        </p:grpSpPr>
        <p:sp>
          <p:nvSpPr>
            <p:cNvPr id="15" name="Rechteck 14"/>
            <p:cNvSpPr/>
            <p:nvPr/>
          </p:nvSpPr>
          <p:spPr>
            <a:xfrm>
              <a:off x="2843808" y="3911488"/>
              <a:ext cx="3096344" cy="309600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EnMAP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6012160" y="3909014"/>
              <a:ext cx="80392" cy="307777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6164560" y="3909014"/>
              <a:ext cx="80392" cy="307777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6316960" y="3909014"/>
              <a:ext cx="80392" cy="307777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469360" y="3909014"/>
              <a:ext cx="80392" cy="307777"/>
            </a:xfrm>
            <a:prstGeom prst="rect">
              <a:avLst/>
            </a:prstGeom>
            <a:solidFill>
              <a:srgbClr val="00B050">
                <a:alpha val="51000"/>
              </a:srgb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323529" y="1680522"/>
            <a:ext cx="1686246" cy="309600"/>
            <a:chOff x="323529" y="1686292"/>
            <a:chExt cx="1686246" cy="309600"/>
          </a:xfrm>
        </p:grpSpPr>
        <p:sp>
          <p:nvSpPr>
            <p:cNvPr id="9" name="Rechteck 8"/>
            <p:cNvSpPr/>
            <p:nvPr/>
          </p:nvSpPr>
          <p:spPr>
            <a:xfrm>
              <a:off x="323529" y="1686292"/>
              <a:ext cx="1321451" cy="3096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GRACE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1702435" y="1686292"/>
              <a:ext cx="64144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1824033" y="1686292"/>
              <a:ext cx="64144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1945631" y="1686292"/>
              <a:ext cx="64144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1763688" y="2039280"/>
            <a:ext cx="3473152" cy="309942"/>
            <a:chOff x="1763688" y="2039280"/>
            <a:chExt cx="3473152" cy="309942"/>
          </a:xfrm>
        </p:grpSpPr>
        <p:sp>
          <p:nvSpPr>
            <p:cNvPr id="12" name="Rechteck 11"/>
            <p:cNvSpPr/>
            <p:nvPr/>
          </p:nvSpPr>
          <p:spPr>
            <a:xfrm>
              <a:off x="1763688" y="2039280"/>
              <a:ext cx="3024336" cy="309600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GRACE-FO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851648" y="2041445"/>
              <a:ext cx="80392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5004048" y="2041445"/>
              <a:ext cx="80392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5156448" y="2041445"/>
              <a:ext cx="80392" cy="307777"/>
            </a:xfrm>
            <a:prstGeom prst="rect">
              <a:avLst/>
            </a:prstGeom>
            <a:solidFill>
              <a:schemeClr val="accent6">
                <a:lumMod val="75000"/>
                <a:alpha val="51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23850" y="2780575"/>
            <a:ext cx="3579515" cy="309953"/>
            <a:chOff x="323850" y="2780575"/>
            <a:chExt cx="3579515" cy="309953"/>
          </a:xfrm>
        </p:grpSpPr>
        <p:sp>
          <p:nvSpPr>
            <p:cNvPr id="10" name="Rechteck 9"/>
            <p:cNvSpPr/>
            <p:nvPr/>
          </p:nvSpPr>
          <p:spPr>
            <a:xfrm>
              <a:off x="323850" y="2780928"/>
              <a:ext cx="3078352" cy="309600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TerraSAR-X</a:t>
              </a:r>
            </a:p>
          </p:txBody>
        </p:sp>
        <p:sp>
          <p:nvSpPr>
            <p:cNvPr id="31" name="Rechteck 30"/>
            <p:cNvSpPr/>
            <p:nvPr/>
          </p:nvSpPr>
          <p:spPr>
            <a:xfrm>
              <a:off x="3481134" y="2780575"/>
              <a:ext cx="8812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3648188" y="2780575"/>
              <a:ext cx="8812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3815243" y="2780575"/>
              <a:ext cx="8812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323527" y="3148317"/>
            <a:ext cx="4682059" cy="309600"/>
            <a:chOff x="323527" y="3148317"/>
            <a:chExt cx="4682059" cy="309600"/>
          </a:xfrm>
        </p:grpSpPr>
        <p:sp>
          <p:nvSpPr>
            <p:cNvPr id="11" name="Rechteck 10"/>
            <p:cNvSpPr/>
            <p:nvPr/>
          </p:nvSpPr>
          <p:spPr>
            <a:xfrm>
              <a:off x="323527" y="3148317"/>
              <a:ext cx="4200847" cy="309600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TanDEM-X</a:t>
              </a:r>
            </a:p>
          </p:txBody>
        </p:sp>
        <p:sp>
          <p:nvSpPr>
            <p:cNvPr id="35" name="Rechteck 34"/>
            <p:cNvSpPr/>
            <p:nvPr/>
          </p:nvSpPr>
          <p:spPr>
            <a:xfrm>
              <a:off x="4620394" y="3150140"/>
              <a:ext cx="8039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4772794" y="3150140"/>
              <a:ext cx="8039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4925194" y="3150140"/>
              <a:ext cx="80392" cy="307777"/>
            </a:xfrm>
            <a:prstGeom prst="rect">
              <a:avLst/>
            </a:prstGeom>
            <a:solidFill>
              <a:srgbClr val="0070C0">
                <a:alpha val="51000"/>
              </a:srgb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4117282" y="4641243"/>
            <a:ext cx="2096616" cy="309953"/>
            <a:chOff x="3419872" y="4652783"/>
            <a:chExt cx="2096616" cy="309953"/>
          </a:xfrm>
        </p:grpSpPr>
        <p:sp>
          <p:nvSpPr>
            <p:cNvPr id="17" name="Rechteck 16"/>
            <p:cNvSpPr/>
            <p:nvPr/>
          </p:nvSpPr>
          <p:spPr>
            <a:xfrm>
              <a:off x="3419872" y="4653136"/>
              <a:ext cx="1656184" cy="309600"/>
            </a:xfrm>
            <a:prstGeom prst="rect">
              <a:avLst/>
            </a:prstGeom>
            <a:solidFill>
              <a:schemeClr val="accent4">
                <a:lumMod val="75000"/>
                <a:alpha val="51000"/>
              </a:schemeClr>
            </a:solidFill>
            <a:ln w="19050">
              <a:solidFill>
                <a:srgbClr val="8A76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MERLIN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5131296" y="4652783"/>
              <a:ext cx="80392" cy="307777"/>
            </a:xfrm>
            <a:prstGeom prst="rect">
              <a:avLst/>
            </a:prstGeom>
            <a:solidFill>
              <a:schemeClr val="accent4">
                <a:lumMod val="75000"/>
                <a:alpha val="51000"/>
              </a:schemeClr>
            </a:solidFill>
            <a:ln w="19050">
              <a:solidFill>
                <a:srgbClr val="8A76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hteck 39"/>
            <p:cNvSpPr/>
            <p:nvPr/>
          </p:nvSpPr>
          <p:spPr>
            <a:xfrm>
              <a:off x="5283696" y="4652783"/>
              <a:ext cx="80392" cy="307777"/>
            </a:xfrm>
            <a:prstGeom prst="rect">
              <a:avLst/>
            </a:prstGeom>
            <a:solidFill>
              <a:schemeClr val="accent4">
                <a:lumMod val="75000"/>
                <a:alpha val="51000"/>
              </a:schemeClr>
            </a:solidFill>
            <a:ln w="19050">
              <a:solidFill>
                <a:srgbClr val="8A76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5436096" y="4652783"/>
              <a:ext cx="80392" cy="307777"/>
            </a:xfrm>
            <a:prstGeom prst="rect">
              <a:avLst/>
            </a:prstGeom>
            <a:solidFill>
              <a:schemeClr val="accent4">
                <a:lumMod val="75000"/>
                <a:alpha val="51000"/>
              </a:schemeClr>
            </a:solidFill>
            <a:ln w="19050">
              <a:solidFill>
                <a:srgbClr val="8A76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323528" y="5391576"/>
            <a:ext cx="2736304" cy="307777"/>
            <a:chOff x="3419872" y="4725144"/>
            <a:chExt cx="2096616" cy="307777"/>
          </a:xfrm>
          <a:solidFill>
            <a:srgbClr val="9999FF">
              <a:alpha val="67843"/>
            </a:srgbClr>
          </a:solidFill>
        </p:grpSpPr>
        <p:sp>
          <p:nvSpPr>
            <p:cNvPr id="44" name="Rechteck 43"/>
            <p:cNvSpPr/>
            <p:nvPr/>
          </p:nvSpPr>
          <p:spPr>
            <a:xfrm>
              <a:off x="3419872" y="4725144"/>
              <a:ext cx="1656184" cy="307777"/>
            </a:xfrm>
            <a:prstGeom prst="rect">
              <a:avLst/>
            </a:prstGeom>
            <a:grpFill/>
            <a:ln w="19050">
              <a:solidFill>
                <a:srgbClr val="99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FireBird</a:t>
              </a:r>
              <a:endPara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hteck 44"/>
            <p:cNvSpPr/>
            <p:nvPr/>
          </p:nvSpPr>
          <p:spPr>
            <a:xfrm>
              <a:off x="5131296" y="4725144"/>
              <a:ext cx="80392" cy="307777"/>
            </a:xfrm>
            <a:prstGeom prst="rect">
              <a:avLst/>
            </a:prstGeom>
            <a:grpFill/>
            <a:ln w="19050">
              <a:solidFill>
                <a:srgbClr val="99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5283696" y="4725144"/>
              <a:ext cx="80392" cy="307777"/>
            </a:xfrm>
            <a:prstGeom prst="rect">
              <a:avLst/>
            </a:prstGeom>
            <a:grpFill/>
            <a:ln w="19050">
              <a:solidFill>
                <a:srgbClr val="99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5436096" y="4725144"/>
              <a:ext cx="80392" cy="307777"/>
            </a:xfrm>
            <a:prstGeom prst="rect">
              <a:avLst/>
            </a:prstGeom>
            <a:grpFill/>
            <a:ln w="19050">
              <a:solidFill>
                <a:srgbClr val="99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051720" y="5752082"/>
            <a:ext cx="2016224" cy="309600"/>
            <a:chOff x="2051720" y="5752082"/>
            <a:chExt cx="2016224" cy="309600"/>
          </a:xfrm>
        </p:grpSpPr>
        <p:sp>
          <p:nvSpPr>
            <p:cNvPr id="49" name="Rechteck 48"/>
            <p:cNvSpPr/>
            <p:nvPr/>
          </p:nvSpPr>
          <p:spPr>
            <a:xfrm>
              <a:off x="2051720" y="5752082"/>
              <a:ext cx="1592680" cy="309600"/>
            </a:xfrm>
            <a:prstGeom prst="rect">
              <a:avLst/>
            </a:prstGeom>
            <a:solidFill>
              <a:srgbClr val="CC66FF">
                <a:alpha val="67843"/>
              </a:srgbClr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DESIS</a:t>
              </a:r>
            </a:p>
          </p:txBody>
        </p:sp>
        <p:sp>
          <p:nvSpPr>
            <p:cNvPr id="50" name="Rechteck 49"/>
            <p:cNvSpPr/>
            <p:nvPr/>
          </p:nvSpPr>
          <p:spPr>
            <a:xfrm>
              <a:off x="3697522" y="5752311"/>
              <a:ext cx="77309" cy="307777"/>
            </a:xfrm>
            <a:prstGeom prst="rect">
              <a:avLst/>
            </a:prstGeom>
            <a:solidFill>
              <a:srgbClr val="CC66FF">
                <a:alpha val="67843"/>
              </a:srgbClr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hteck 50"/>
            <p:cNvSpPr/>
            <p:nvPr/>
          </p:nvSpPr>
          <p:spPr>
            <a:xfrm>
              <a:off x="3844078" y="5752311"/>
              <a:ext cx="77309" cy="307777"/>
            </a:xfrm>
            <a:prstGeom prst="rect">
              <a:avLst/>
            </a:prstGeom>
            <a:solidFill>
              <a:srgbClr val="CC66FF">
                <a:alpha val="67843"/>
              </a:srgbClr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hteck 51"/>
            <p:cNvSpPr/>
            <p:nvPr/>
          </p:nvSpPr>
          <p:spPr>
            <a:xfrm>
              <a:off x="3990635" y="5752311"/>
              <a:ext cx="77309" cy="307777"/>
            </a:xfrm>
            <a:prstGeom prst="rect">
              <a:avLst/>
            </a:prstGeom>
            <a:solidFill>
              <a:srgbClr val="CC66FF">
                <a:alpha val="67843"/>
              </a:srgbClr>
            </a:solidFill>
            <a:ln w="190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23528" y="2414765"/>
            <a:ext cx="3841576" cy="309953"/>
            <a:chOff x="323528" y="2420535"/>
            <a:chExt cx="3841576" cy="309953"/>
          </a:xfrm>
        </p:grpSpPr>
        <p:sp>
          <p:nvSpPr>
            <p:cNvPr id="8" name="Rechteck 7"/>
            <p:cNvSpPr/>
            <p:nvPr/>
          </p:nvSpPr>
          <p:spPr>
            <a:xfrm>
              <a:off x="323528" y="2420888"/>
              <a:ext cx="3384376" cy="309600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RapidEye</a:t>
              </a:r>
            </a:p>
          </p:txBody>
        </p:sp>
        <p:sp>
          <p:nvSpPr>
            <p:cNvPr id="53" name="Rechteck 52"/>
            <p:cNvSpPr/>
            <p:nvPr/>
          </p:nvSpPr>
          <p:spPr>
            <a:xfrm>
              <a:off x="3779912" y="2420535"/>
              <a:ext cx="80392" cy="307777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3932312" y="2420535"/>
              <a:ext cx="80392" cy="307777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4084712" y="2420535"/>
              <a:ext cx="80392" cy="307777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3995936" y="5012486"/>
            <a:ext cx="3841576" cy="310290"/>
            <a:chOff x="3995936" y="5012486"/>
            <a:chExt cx="3841576" cy="310290"/>
          </a:xfrm>
        </p:grpSpPr>
        <p:sp>
          <p:nvSpPr>
            <p:cNvPr id="57" name="Rechteck 56"/>
            <p:cNvSpPr/>
            <p:nvPr/>
          </p:nvSpPr>
          <p:spPr>
            <a:xfrm>
              <a:off x="3995936" y="5013176"/>
              <a:ext cx="3384376" cy="309600"/>
            </a:xfrm>
            <a:prstGeom prst="rect">
              <a:avLst/>
            </a:prstGeom>
            <a:solidFill>
              <a:schemeClr val="bg2">
                <a:lumMod val="25000"/>
                <a:alpha val="51000"/>
              </a:schemeClr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r>
                <a:rPr lang="de-DE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METimage</a:t>
              </a:r>
            </a:p>
          </p:txBody>
        </p:sp>
        <p:sp>
          <p:nvSpPr>
            <p:cNvPr id="58" name="Rechteck 57"/>
            <p:cNvSpPr/>
            <p:nvPr/>
          </p:nvSpPr>
          <p:spPr>
            <a:xfrm>
              <a:off x="7452320" y="5012486"/>
              <a:ext cx="80392" cy="307777"/>
            </a:xfrm>
            <a:prstGeom prst="rect">
              <a:avLst/>
            </a:prstGeom>
            <a:solidFill>
              <a:srgbClr val="686868">
                <a:alpha val="51000"/>
              </a:srgbClr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7604720" y="5012486"/>
              <a:ext cx="80392" cy="307777"/>
            </a:xfrm>
            <a:prstGeom prst="rect">
              <a:avLst/>
            </a:prstGeom>
            <a:solidFill>
              <a:srgbClr val="686868">
                <a:alpha val="51000"/>
              </a:srgbClr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7757120" y="5012486"/>
              <a:ext cx="80392" cy="307777"/>
            </a:xfrm>
            <a:prstGeom prst="rect">
              <a:avLst/>
            </a:prstGeom>
            <a:solidFill>
              <a:srgbClr val="686868">
                <a:alpha val="51000"/>
              </a:srgbClr>
            </a:solidFill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2" name="Rechteck 61"/>
          <p:cNvSpPr/>
          <p:nvPr/>
        </p:nvSpPr>
        <p:spPr>
          <a:xfrm>
            <a:off x="5148063" y="5750566"/>
            <a:ext cx="3586361" cy="309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75000">
                <a:schemeClr val="accent1">
                  <a:tint val="44500"/>
                  <a:satMod val="160000"/>
                  <a:alpha val="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Tandem-L</a:t>
            </a:r>
          </a:p>
        </p:txBody>
      </p:sp>
      <p:sp>
        <p:nvSpPr>
          <p:cNvPr id="13" name="Rechteck 12"/>
          <p:cNvSpPr/>
          <p:nvPr/>
        </p:nvSpPr>
        <p:spPr>
          <a:xfrm>
            <a:off x="4788024" y="3482666"/>
            <a:ext cx="3960440" cy="309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75000">
                <a:schemeClr val="tx2">
                  <a:lumMod val="60000"/>
                  <a:lumOff val="40000"/>
                  <a:tint val="44500"/>
                  <a:satMod val="160000"/>
                  <a:alpha val="4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>
              <a:buNone/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HRWS-X</a:t>
            </a:r>
          </a:p>
        </p:txBody>
      </p:sp>
    </p:spTree>
    <p:extLst>
      <p:ext uri="{BB962C8B-B14F-4D97-AF65-F5344CB8AC3E}">
        <p14:creationId xmlns:p14="http://schemas.microsoft.com/office/powerpoint/2010/main" val="6209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30" y="3067610"/>
            <a:ext cx="1275866" cy="86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ingekerbter Richtungspfeil 1"/>
          <p:cNvSpPr/>
          <p:nvPr/>
        </p:nvSpPr>
        <p:spPr>
          <a:xfrm>
            <a:off x="323528" y="2924944"/>
            <a:ext cx="2658484" cy="1224136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Mission </a:t>
            </a:r>
            <a:r>
              <a:rPr lang="de-DE" sz="1600" dirty="0" err="1">
                <a:solidFill>
                  <a:schemeClr val="tx1"/>
                </a:solidFill>
              </a:rPr>
              <a:t>support</a:t>
            </a:r>
            <a:r>
              <a:rPr lang="de-DE" sz="1600" dirty="0">
                <a:solidFill>
                  <a:schemeClr val="tx1"/>
                </a:solidFill>
              </a:rPr>
              <a:t> / </a:t>
            </a:r>
            <a:r>
              <a:rPr lang="de-DE" sz="1600" dirty="0" err="1">
                <a:solidFill>
                  <a:schemeClr val="tx1"/>
                </a:solidFill>
              </a:rPr>
              <a:t>Algorithm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development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" name="Eingekerbter Richtungspfeil 2"/>
          <p:cNvSpPr/>
          <p:nvPr/>
        </p:nvSpPr>
        <p:spPr>
          <a:xfrm>
            <a:off x="2626028" y="2924944"/>
            <a:ext cx="2594044" cy="1224136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Application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development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Eingekerbter Richtungspfeil 3"/>
          <p:cNvSpPr/>
          <p:nvPr/>
        </p:nvSpPr>
        <p:spPr>
          <a:xfrm>
            <a:off x="4788024" y="2924944"/>
            <a:ext cx="2896185" cy="1224136"/>
          </a:xfrm>
          <a:prstGeom prst="chevron">
            <a:avLst/>
          </a:prstGeom>
          <a:solidFill>
            <a:srgbClr val="7878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Service Development </a:t>
            </a:r>
            <a:r>
              <a:rPr lang="de-DE" sz="1600" dirty="0" err="1">
                <a:solidFill>
                  <a:schemeClr val="tx1"/>
                </a:solidFill>
              </a:rPr>
              <a:t>for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institutional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needs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6709" y="4581128"/>
            <a:ext cx="230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Technology </a:t>
            </a:r>
            <a:r>
              <a:rPr lang="de-DE" sz="1600" dirty="0" err="1"/>
              <a:t>oriented</a:t>
            </a:r>
            <a:endParaRPr lang="de-DE" sz="1600" dirty="0"/>
          </a:p>
          <a:p>
            <a:r>
              <a:rPr lang="de-DE" sz="1600" dirty="0"/>
              <a:t>(</a:t>
            </a:r>
            <a:r>
              <a:rPr lang="de-DE" sz="1600" dirty="0" err="1"/>
              <a:t>increase</a:t>
            </a:r>
            <a:r>
              <a:rPr lang="de-DE" sz="1600" dirty="0"/>
              <a:t> </a:t>
            </a:r>
            <a:r>
              <a:rPr lang="de-DE" sz="1600" dirty="0" err="1"/>
              <a:t>info</a:t>
            </a:r>
            <a:r>
              <a:rPr lang="de-DE" sz="1600" dirty="0"/>
              <a:t> </a:t>
            </a:r>
            <a:r>
              <a:rPr lang="de-DE" sz="1600" dirty="0" err="1"/>
              <a:t>detail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depth</a:t>
            </a:r>
            <a:r>
              <a:rPr lang="de-DE" sz="1600" dirty="0"/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626029" y="4581128"/>
            <a:ext cx="22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Application</a:t>
            </a:r>
            <a:r>
              <a:rPr lang="de-DE" sz="1600" dirty="0"/>
              <a:t> </a:t>
            </a:r>
            <a:r>
              <a:rPr lang="de-DE" sz="1600" dirty="0" err="1"/>
              <a:t>oriented</a:t>
            </a:r>
            <a:endParaRPr lang="de-DE" sz="1600" dirty="0"/>
          </a:p>
          <a:p>
            <a:pPr algn="ctr"/>
            <a:r>
              <a:rPr lang="de-DE" sz="1600" dirty="0"/>
              <a:t>(multi-sensor,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integration</a:t>
            </a:r>
            <a:r>
              <a:rPr lang="de-DE" sz="1600" dirty="0"/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13286" y="4581128"/>
            <a:ext cx="2670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User </a:t>
            </a:r>
            <a:r>
              <a:rPr lang="de-DE" sz="1600" dirty="0" err="1"/>
              <a:t>oriented</a:t>
            </a:r>
            <a:endParaRPr lang="de-DE" sz="1600" dirty="0"/>
          </a:p>
          <a:p>
            <a:pPr algn="ctr"/>
            <a:r>
              <a:rPr lang="de-DE" sz="1600" dirty="0"/>
              <a:t>(</a:t>
            </a:r>
            <a:r>
              <a:rPr lang="de-DE" sz="1600" dirty="0" err="1"/>
              <a:t>integration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workflows</a:t>
            </a:r>
            <a:r>
              <a:rPr lang="de-DE" sz="1600" dirty="0"/>
              <a:t>, </a:t>
            </a:r>
            <a:br>
              <a:rPr lang="de-DE" sz="1600" dirty="0"/>
            </a:b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supportt</a:t>
            </a:r>
            <a:r>
              <a:rPr lang="de-DE" sz="1600" dirty="0"/>
              <a:t>)</a:t>
            </a:r>
          </a:p>
        </p:txBody>
      </p:sp>
      <p:sp>
        <p:nvSpPr>
          <p:cNvPr id="11" name="Nach unten gekrümmter Pfeil 10"/>
          <p:cNvSpPr/>
          <p:nvPr/>
        </p:nvSpPr>
        <p:spPr>
          <a:xfrm rot="10800000">
            <a:off x="4213717" y="4149080"/>
            <a:ext cx="1728192" cy="504056"/>
          </a:xfrm>
          <a:prstGeom prst="curvedDown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2" name="Nach unten gekrümmter Pfeil 11"/>
          <p:cNvSpPr/>
          <p:nvPr/>
        </p:nvSpPr>
        <p:spPr>
          <a:xfrm rot="10800000">
            <a:off x="1641152" y="4138069"/>
            <a:ext cx="1728192" cy="504056"/>
          </a:xfrm>
          <a:prstGeom prst="curvedDownArrow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9" name="Nach unten gekrümmter Pfeil 18"/>
          <p:cNvSpPr/>
          <p:nvPr/>
        </p:nvSpPr>
        <p:spPr>
          <a:xfrm rot="10800000">
            <a:off x="6588224" y="4149080"/>
            <a:ext cx="1728192" cy="504056"/>
          </a:xfrm>
          <a:prstGeom prst="curvedDownArrow">
            <a:avLst/>
          </a:prstGeom>
          <a:gradFill flip="none" rotWithShape="1">
            <a:gsLst>
              <a:gs pos="0">
                <a:srgbClr val="7878DE">
                  <a:tint val="66000"/>
                  <a:satMod val="160000"/>
                </a:srgbClr>
              </a:gs>
              <a:gs pos="50000">
                <a:srgbClr val="7878DE">
                  <a:tint val="44500"/>
                  <a:satMod val="160000"/>
                </a:srgbClr>
              </a:gs>
              <a:gs pos="100000">
                <a:srgbClr val="7878DE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80975" y="214509"/>
            <a:ext cx="7342188" cy="738187"/>
          </a:xfrm>
        </p:spPr>
        <p:txBody>
          <a:bodyPr/>
          <a:lstStyle/>
          <a:p>
            <a:r>
              <a:rPr lang="de-DE" altLang="de-DE" dirty="0"/>
              <a:t>Data </a:t>
            </a:r>
            <a:r>
              <a:rPr lang="de-DE" altLang="de-DE" dirty="0" err="1"/>
              <a:t>exploitation</a:t>
            </a:r>
            <a:r>
              <a:rPr lang="de-DE" altLang="de-DE" dirty="0"/>
              <a:t> „End-</a:t>
            </a:r>
            <a:r>
              <a:rPr lang="de-DE" altLang="de-DE" dirty="0" err="1"/>
              <a:t>to</a:t>
            </a:r>
            <a:r>
              <a:rPr lang="de-DE" altLang="de-DE" dirty="0"/>
              <a:t>-End“ </a:t>
            </a:r>
            <a:endParaRPr lang="de-DE" dirty="0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107950" y="2051556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 err="1">
                <a:latin typeface="Arial" charset="0"/>
              </a:rPr>
              <a:t>Method</a:t>
            </a:r>
            <a:r>
              <a:rPr lang="de-DE" altLang="de-DE" b="1" dirty="0">
                <a:latin typeface="Arial" charset="0"/>
              </a:rPr>
              <a:t> </a:t>
            </a:r>
            <a:r>
              <a:rPr lang="de-DE" altLang="de-DE" b="1" dirty="0" err="1">
                <a:latin typeface="Arial" charset="0"/>
              </a:rPr>
              <a:t>development</a:t>
            </a:r>
            <a:endParaRPr lang="de-DE" altLang="de-DE" b="1" dirty="0">
              <a:latin typeface="Arial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180975" y="2364740"/>
            <a:ext cx="2952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45014" y="5636096"/>
            <a:ext cx="17235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 err="1">
                <a:latin typeface="Arial" charset="0"/>
              </a:rPr>
              <a:t>Requirements</a:t>
            </a:r>
            <a:endParaRPr lang="de-DE" altLang="de-DE" b="1" dirty="0">
              <a:latin typeface="Arial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5507682" y="6021288"/>
            <a:ext cx="2952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AutoShape 2" descr="Bildergebnis für copernicus"/>
          <p:cNvSpPr>
            <a:spLocks noChangeAspect="1" noChangeArrowheads="1"/>
          </p:cNvSpPr>
          <p:nvPr/>
        </p:nvSpPr>
        <p:spPr bwMode="auto">
          <a:xfrm>
            <a:off x="155575" y="-296863"/>
            <a:ext cx="150495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Bildergebnis für copernicus"/>
          <p:cNvSpPr>
            <a:spLocks noChangeAspect="1" noChangeArrowheads="1"/>
          </p:cNvSpPr>
          <p:nvPr/>
        </p:nvSpPr>
        <p:spPr bwMode="auto">
          <a:xfrm>
            <a:off x="307975" y="-144463"/>
            <a:ext cx="150495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Bildergebnis für copernicus"/>
          <p:cNvSpPr>
            <a:spLocks noChangeAspect="1" noChangeArrowheads="1"/>
          </p:cNvSpPr>
          <p:nvPr/>
        </p:nvSpPr>
        <p:spPr bwMode="auto">
          <a:xfrm>
            <a:off x="460375" y="7937"/>
            <a:ext cx="1504950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Bildergeb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50158"/>
            <a:ext cx="1906502" cy="79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enmap.org/sites/default/files/pictures/logos/logo-enmap-box-thu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638716"/>
            <a:ext cx="804412" cy="8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093900" y="1422496"/>
            <a:ext cx="1467068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EO4GEOSS</a:t>
            </a:r>
            <a:endParaRPr lang="en-GB" dirty="0"/>
          </a:p>
        </p:txBody>
      </p:sp>
      <p:sp>
        <p:nvSpPr>
          <p:cNvPr id="26" name="Textfeld 25"/>
          <p:cNvSpPr txBox="1"/>
          <p:nvPr/>
        </p:nvSpPr>
        <p:spPr>
          <a:xfrm>
            <a:off x="6444208" y="955560"/>
            <a:ext cx="1441420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EO4Energie</a:t>
            </a:r>
            <a:endParaRPr lang="en-GB" dirty="0"/>
          </a:p>
        </p:txBody>
      </p:sp>
      <p:sp>
        <p:nvSpPr>
          <p:cNvPr id="27" name="Textfeld 26"/>
          <p:cNvSpPr txBox="1"/>
          <p:nvPr/>
        </p:nvSpPr>
        <p:spPr>
          <a:xfrm>
            <a:off x="6581011" y="494659"/>
            <a:ext cx="2095445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Maritime Economy</a:t>
            </a:r>
            <a:endParaRPr lang="en-GB" dirty="0"/>
          </a:p>
        </p:txBody>
      </p:sp>
      <p:sp>
        <p:nvSpPr>
          <p:cNvPr id="28" name="Textfeld 27"/>
          <p:cNvSpPr txBox="1"/>
          <p:nvPr/>
        </p:nvSpPr>
        <p:spPr>
          <a:xfrm>
            <a:off x="3841816" y="1233820"/>
            <a:ext cx="1090876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SENSAT</a:t>
            </a:r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377607" y="843432"/>
            <a:ext cx="1467068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err="1" smtClean="0"/>
              <a:t>EnMap</a:t>
            </a:r>
            <a:r>
              <a:rPr lang="de-DE" dirty="0" smtClean="0"/>
              <a:t> PHD</a:t>
            </a:r>
            <a:endParaRPr lang="en-GB" dirty="0"/>
          </a:p>
        </p:txBody>
      </p:sp>
      <p:sp>
        <p:nvSpPr>
          <p:cNvPr id="30" name="Textfeld 29"/>
          <p:cNvSpPr txBox="1"/>
          <p:nvPr/>
        </p:nvSpPr>
        <p:spPr>
          <a:xfrm>
            <a:off x="3357194" y="2167250"/>
            <a:ext cx="1163524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BIGDATA</a:t>
            </a:r>
            <a:endParaRPr lang="en-GB" dirty="0"/>
          </a:p>
        </p:txBody>
      </p:sp>
      <p:sp>
        <p:nvSpPr>
          <p:cNvPr id="31" name="Textfeld 30"/>
          <p:cNvSpPr txBox="1"/>
          <p:nvPr/>
        </p:nvSpPr>
        <p:spPr>
          <a:xfrm>
            <a:off x="190775" y="1476896"/>
            <a:ext cx="2044149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TSX/TDX Science</a:t>
            </a:r>
            <a:endParaRPr lang="en-GB" dirty="0"/>
          </a:p>
        </p:txBody>
      </p:sp>
      <p:sp>
        <p:nvSpPr>
          <p:cNvPr id="32" name="Textfeld 31"/>
          <p:cNvSpPr txBox="1"/>
          <p:nvPr/>
        </p:nvSpPr>
        <p:spPr>
          <a:xfrm>
            <a:off x="3652047" y="1665868"/>
            <a:ext cx="1172116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dirty="0" smtClean="0"/>
              <a:t>C/X Band</a:t>
            </a:r>
            <a:endParaRPr lang="en-GB" dirty="0"/>
          </a:p>
        </p:txBody>
      </p:sp>
      <p:sp>
        <p:nvSpPr>
          <p:cNvPr id="15" name="AutoShape 11" descr="Bildergebnis für sar edu logo"/>
          <p:cNvSpPr>
            <a:spLocks noChangeAspect="1" noChangeArrowheads="1"/>
          </p:cNvSpPr>
          <p:nvPr/>
        </p:nvSpPr>
        <p:spPr bwMode="auto">
          <a:xfrm>
            <a:off x="155575" y="-571500"/>
            <a:ext cx="1428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3" descr="Bildergebnis für sar edu logo"/>
          <p:cNvSpPr>
            <a:spLocks noChangeAspect="1" noChangeArrowheads="1"/>
          </p:cNvSpPr>
          <p:nvPr/>
        </p:nvSpPr>
        <p:spPr bwMode="auto">
          <a:xfrm>
            <a:off x="307975" y="-419100"/>
            <a:ext cx="1428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9" name="Picture 15" descr="http://sar-edu.uni-jena.de/wp/wp-content/uploads/2014/05/saredu_logo_500px-e14086232652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84" y="1431310"/>
            <a:ext cx="819721" cy="6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42788" y="548680"/>
            <a:ext cx="8089652" cy="738187"/>
          </a:xfrm>
          <a:solidFill>
            <a:srgbClr val="7878DE"/>
          </a:solidFill>
        </p:spPr>
        <p:txBody>
          <a:bodyPr anchor="ctr"/>
          <a:lstStyle/>
          <a:p>
            <a:pPr algn="ctr"/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Example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EO-Support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for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GEO </a:t>
            </a:r>
            <a:r>
              <a:rPr lang="de-DE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Activities</a:t>
            </a:r>
            <a:r>
              <a:rPr lang="de-DE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(EO4GEOSS)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827584" y="1772816"/>
            <a:ext cx="7694613" cy="399256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 smtClean="0">
                <a:solidFill>
                  <a:prstClr val="black"/>
                </a:solidFill>
              </a:rPr>
              <a:t>Objectives</a:t>
            </a:r>
            <a:endParaRPr lang="de-DE" b="1" dirty="0">
              <a:solidFill>
                <a:prstClr val="black"/>
              </a:solidFill>
            </a:endParaRPr>
          </a:p>
          <a:p>
            <a:r>
              <a:rPr lang="en-GB" sz="2000" dirty="0" smtClean="0"/>
              <a:t>Expanding </a:t>
            </a:r>
            <a:r>
              <a:rPr lang="en-GB" sz="2000" dirty="0"/>
              <a:t>the contribution of national </a:t>
            </a:r>
            <a:r>
              <a:rPr lang="en-GB" sz="2000" dirty="0" smtClean="0"/>
              <a:t>EO</a:t>
            </a:r>
            <a:br>
              <a:rPr lang="en-GB" sz="2000" dirty="0" smtClean="0"/>
            </a:br>
            <a:r>
              <a:rPr lang="en-GB" sz="2000" dirty="0" smtClean="0"/>
              <a:t> missions and R&amp;D  to </a:t>
            </a:r>
            <a:r>
              <a:rPr lang="en-GB" sz="2000" dirty="0"/>
              <a:t>GEO Tasks </a:t>
            </a:r>
            <a:endParaRPr lang="en-GB" sz="2000" dirty="0" smtClean="0"/>
          </a:p>
          <a:p>
            <a:r>
              <a:rPr lang="en-GB" sz="2000" dirty="0" smtClean="0"/>
              <a:t>Strengthening </a:t>
            </a:r>
            <a:r>
              <a:rPr lang="en-GB" sz="2000" dirty="0"/>
              <a:t>international networking </a:t>
            </a:r>
            <a:r>
              <a:rPr lang="en-GB" sz="2000" dirty="0" smtClean="0"/>
              <a:t>and</a:t>
            </a:r>
            <a:br>
              <a:rPr lang="en-GB" sz="2000" dirty="0" smtClean="0"/>
            </a:br>
            <a:r>
              <a:rPr lang="en-GB" sz="2000" dirty="0" smtClean="0"/>
              <a:t> visibility of </a:t>
            </a:r>
            <a:r>
              <a:rPr lang="en-GB" sz="2000" dirty="0"/>
              <a:t>national capacities </a:t>
            </a:r>
            <a:endParaRPr lang="en-GB" sz="2000" dirty="0" smtClean="0"/>
          </a:p>
          <a:p>
            <a:r>
              <a:rPr lang="en-GB" sz="2000" dirty="0" smtClean="0"/>
              <a:t>Supporting </a:t>
            </a:r>
            <a:r>
              <a:rPr lang="en-GB" sz="2000" dirty="0"/>
              <a:t>access to </a:t>
            </a:r>
            <a:r>
              <a:rPr lang="en-GB" sz="2000" dirty="0" smtClean="0"/>
              <a:t>global markets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endParaRPr lang="de-DE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prstClr val="black"/>
                </a:solidFill>
              </a:rPr>
              <a:t>Projects</a:t>
            </a:r>
            <a:endParaRPr lang="de-DE" b="1" dirty="0">
              <a:solidFill>
                <a:prstClr val="black"/>
              </a:solidFill>
            </a:endParaRPr>
          </a:p>
          <a:p>
            <a:r>
              <a:rPr lang="en-GB" sz="2000" dirty="0"/>
              <a:t>Reference to priority GEO tasks and collaborations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dirty="0"/>
              <a:t>such as GFOI, GEOGLAM, GEOBON, GEO Water / IGWCO) </a:t>
            </a:r>
            <a:endParaRPr lang="en-GB" sz="2000" dirty="0" smtClean="0"/>
          </a:p>
          <a:p>
            <a:r>
              <a:rPr lang="en-GB" sz="2000" dirty="0" smtClean="0"/>
              <a:t>Collaborative </a:t>
            </a:r>
            <a:r>
              <a:rPr lang="en-GB" sz="2000" dirty="0"/>
              <a:t>projects from science and research-oriented </a:t>
            </a:r>
            <a:r>
              <a:rPr lang="en-GB" sz="2000" dirty="0" smtClean="0"/>
              <a:t>industry</a:t>
            </a:r>
          </a:p>
          <a:p>
            <a:r>
              <a:rPr lang="de-DE" sz="2000" dirty="0" smtClean="0"/>
              <a:t>8 Projects </a:t>
            </a:r>
            <a:r>
              <a:rPr lang="de-DE" sz="2000" dirty="0" err="1" smtClean="0"/>
              <a:t>started</a:t>
            </a:r>
            <a:r>
              <a:rPr lang="de-DE" sz="2000" dirty="0" smtClean="0"/>
              <a:t> Q1- Q3 2016</a:t>
            </a:r>
            <a:endParaRPr lang="de-DE" sz="20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6659" y="1916832"/>
            <a:ext cx="2737341" cy="24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7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Vortrag &gt; Autor  •  Dokumentname &gt; Datum</a:t>
            </a:r>
            <a:endParaRPr lang="de-D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675"/>
            <a:ext cx="8493755" cy="613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280865" y="104675"/>
            <a:ext cx="6608425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Thematic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overview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on German EO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application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programm</a:t>
            </a:r>
            <a:endParaRPr lang="en-GB" b="1" dirty="0"/>
          </a:p>
        </p:txBody>
      </p:sp>
      <p:sp>
        <p:nvSpPr>
          <p:cNvPr id="7" name="Rechteck 6"/>
          <p:cNvSpPr/>
          <p:nvPr/>
        </p:nvSpPr>
        <p:spPr>
          <a:xfrm>
            <a:off x="3827208" y="5642084"/>
            <a:ext cx="5209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400" b="1" dirty="0" smtClean="0"/>
              <a:t>http</a:t>
            </a:r>
            <a:r>
              <a:rPr lang="en-GB" sz="1400" b="1" dirty="0"/>
              <a:t>://www.dlr.de/rd/en/desktopdefault.aspx/tabid-4285/6899_read-45463/</a:t>
            </a:r>
          </a:p>
        </p:txBody>
      </p:sp>
    </p:spTree>
    <p:extLst>
      <p:ext uri="{BB962C8B-B14F-4D97-AF65-F5344CB8AC3E}">
        <p14:creationId xmlns:p14="http://schemas.microsoft.com/office/powerpoint/2010/main" val="6950490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54954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180"/>
            <a:ext cx="3669143" cy="34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3" y="1628800"/>
            <a:ext cx="3783880" cy="455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04488" y="104675"/>
            <a:ext cx="6608425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Detailed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Information on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projects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(DE/EN)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118230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323528" y="96092"/>
            <a:ext cx="7380288" cy="576262"/>
          </a:xfrm>
        </p:spPr>
        <p:txBody>
          <a:bodyPr/>
          <a:lstStyle/>
          <a:p>
            <a:r>
              <a:rPr lang="de-DE" altLang="de-DE" dirty="0"/>
              <a:t>New </a:t>
            </a:r>
            <a:r>
              <a:rPr lang="de-DE" altLang="de-DE" dirty="0" err="1"/>
              <a:t>challenge</a:t>
            </a:r>
            <a:r>
              <a:rPr lang="de-DE" altLang="de-DE" dirty="0"/>
              <a:t>: „Big Data</a:t>
            </a:r>
            <a:r>
              <a:rPr lang="de-DE" altLang="de-DE" dirty="0" smtClean="0"/>
              <a:t>“ </a:t>
            </a:r>
            <a:endParaRPr lang="de-DE" altLang="de-DE" dirty="0"/>
          </a:p>
        </p:txBody>
      </p:sp>
      <p:pic>
        <p:nvPicPr>
          <p:cNvPr id="3074" name="Picture 2" descr="Remote Sensing in the era of Big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24" y="3139378"/>
            <a:ext cx="3646740" cy="20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5315337"/>
            <a:ext cx="91440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de-DE" u="sng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 innovative IT-technologies </a:t>
            </a:r>
            <a:r>
              <a:rPr 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innovative </a:t>
            </a:r>
            <a:r>
              <a:rPr lang="de-DE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de-DE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New Tender </a:t>
            </a:r>
            <a:r>
              <a:rPr lang="de-DE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launched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4Q 2016 /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3Q 2017</a:t>
            </a:r>
            <a:endParaRPr lang="de-D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startup50.com/wp-content/uploads/2014/11/bigdata_Fotolia_41468665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15" y="3139378"/>
            <a:ext cx="2922034" cy="20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alphatrust.ch/wp-content/uploads/2015/02/cloud-computing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49" y="3606874"/>
            <a:ext cx="1424275" cy="7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esa.int/var/esa/storage/images/esa_multimedia/images/2013/09/the_sentinel_satellites/13035241-1-eng-GB/The_Sentinel_satellites_node_full_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74" y="862368"/>
            <a:ext cx="1914130" cy="19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esa.int/var/esa/storage/images/esa_multimedia/images/2012/11/esa_s_earth_explorers_satellites/12091544-4-eng-GB/ESA_s_Earth_Explorers_satellit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27" y="862368"/>
            <a:ext cx="2419461" cy="19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503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1835150" y="6092825"/>
            <a:ext cx="7308850" cy="76517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pPr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de-DE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13315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249238" y="221291"/>
            <a:ext cx="7342187" cy="738188"/>
          </a:xfrm>
        </p:spPr>
        <p:txBody>
          <a:bodyPr/>
          <a:lstStyle/>
          <a:p>
            <a:pPr eaLnBrk="1" hangingPunct="1">
              <a:defRPr/>
            </a:pPr>
            <a:r>
              <a:rPr lang="en-GB" kern="1200" dirty="0">
                <a:latin typeface="Arial" pitchFamily="34" charset="0"/>
                <a:cs typeface="Arial" pitchFamily="34" charset="0"/>
                <a:sym typeface="Arial" charset="0"/>
              </a:rPr>
              <a:t>DLR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sym typeface="Arial" charset="0"/>
              </a:rPr>
              <a:t> – </a:t>
            </a:r>
            <a:r>
              <a:rPr lang="en-GB" kern="1200" dirty="0">
                <a:latin typeface="Arial" pitchFamily="34" charset="0"/>
                <a:cs typeface="Arial" pitchFamily="34" charset="0"/>
                <a:sym typeface="Arial" charset="0"/>
              </a:rPr>
              <a:t>a dual capacity entity</a:t>
            </a:r>
          </a:p>
        </p:txBody>
      </p:sp>
      <p:pic>
        <p:nvPicPr>
          <p:cNvPr id="1030" name="Picture 6" descr="Bundestagsadl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1263650"/>
            <a:ext cx="395763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://www.dlr.de/dlr/Portaldata/1/Resources/bilder/portal/xl_galerie/luftfahrt_x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3871913"/>
            <a:ext cx="42687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ttp://www.dlr.de/dlr/Portaldata/1/Resources/bilder/portal/lampoldshausen/Vulcain2_16_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8" y="1263650"/>
            <a:ext cx="42259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Logo_dlr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404813"/>
            <a:ext cx="93503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feld 11"/>
          <p:cNvSpPr txBox="1">
            <a:spLocks noChangeArrowheads="1"/>
          </p:cNvSpPr>
          <p:nvPr/>
        </p:nvSpPr>
        <p:spPr bwMode="auto">
          <a:xfrm>
            <a:off x="669925" y="2128838"/>
            <a:ext cx="3384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000" b="1">
                <a:solidFill>
                  <a:srgbClr val="FFFFFF"/>
                </a:solidFill>
                <a:cs typeface="ヒラギノ角ゴ Pro W3"/>
              </a:rPr>
              <a:t>DLR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000" b="1">
                <a:solidFill>
                  <a:srgbClr val="FFFFFF"/>
                </a:solidFill>
                <a:cs typeface="ヒラギノ角ゴ Pro W3"/>
              </a:rPr>
              <a:t>Research &amp; Technology</a:t>
            </a: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4918075" y="4208463"/>
            <a:ext cx="3975100" cy="1638300"/>
            <a:chOff x="4917995" y="4208149"/>
            <a:chExt cx="3975156" cy="1639159"/>
          </a:xfrm>
        </p:grpSpPr>
        <p:pic>
          <p:nvPicPr>
            <p:cNvPr id="10251" name="Picture 2" descr="http://upload.wikimedia.org/wikipedia/commons/thumb/c/c7/Reichstag_building_Berlin_view_from_west_before_sunset.jpg/1024px-Reichstag_building_Berlin_view_from_west_before_sunset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95" y="4208149"/>
              <a:ext cx="3975156" cy="163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feld 12"/>
            <p:cNvSpPr txBox="1">
              <a:spLocks noChangeArrowheads="1"/>
            </p:cNvSpPr>
            <p:nvPr/>
          </p:nvSpPr>
          <p:spPr bwMode="auto">
            <a:xfrm>
              <a:off x="5291138" y="4673785"/>
              <a:ext cx="3384376" cy="707886"/>
            </a:xfrm>
            <a:prstGeom prst="rect">
              <a:avLst/>
            </a:prstGeom>
            <a:solidFill>
              <a:schemeClr val="tx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2000" b="1">
                  <a:solidFill>
                    <a:srgbClr val="FFFFFF"/>
                  </a:solidFill>
                  <a:cs typeface="ヒラギノ角ゴ Pro W3"/>
                </a:rPr>
                <a:t>DLR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2000" b="1">
                  <a:solidFill>
                    <a:srgbClr val="FFFFFF"/>
                  </a:solidFill>
                  <a:cs typeface="ヒラギノ角ゴ Pro W3"/>
                </a:rPr>
                <a:t>Space 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2322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48989" y="314549"/>
            <a:ext cx="7342188" cy="738187"/>
          </a:xfrm>
        </p:spPr>
        <p:txBody>
          <a:bodyPr/>
          <a:lstStyle/>
          <a:p>
            <a:r>
              <a:rPr lang="de-DE" dirty="0" smtClean="0"/>
              <a:t>CODE-DE: Data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Exploitation</a:t>
            </a:r>
            <a:r>
              <a:rPr lang="de-DE" dirty="0" smtClean="0"/>
              <a:t> </a:t>
            </a:r>
            <a:r>
              <a:rPr lang="de-DE" dirty="0" err="1" smtClean="0"/>
              <a:t>platform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4294967295"/>
          </p:nvPr>
        </p:nvSpPr>
        <p:spPr>
          <a:xfrm>
            <a:off x="132966" y="1576027"/>
            <a:ext cx="2266768" cy="3725181"/>
          </a:xfrm>
          <a:prstGeom prst="rect">
            <a:avLst/>
          </a:prstGeom>
        </p:spPr>
        <p:txBody>
          <a:bodyPr lIns="76782" tIns="38391" rIns="76782" bIns="38391"/>
          <a:lstStyle/>
          <a:p>
            <a:pPr>
              <a:spcAft>
                <a:spcPts val="1008"/>
              </a:spcAft>
            </a:pPr>
            <a:r>
              <a:rPr lang="de-DE" dirty="0" err="1"/>
              <a:t>E</a:t>
            </a:r>
            <a:r>
              <a:rPr lang="de-DE" dirty="0" err="1" smtClean="0"/>
              <a:t>fficient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Copernicus Data </a:t>
            </a:r>
            <a:r>
              <a:rPr lang="de-DE" dirty="0" err="1" smtClean="0"/>
              <a:t>and</a:t>
            </a:r>
            <a:r>
              <a:rPr lang="de-DE" dirty="0" smtClean="0"/>
              <a:t> Services </a:t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users</a:t>
            </a:r>
            <a:r>
              <a:rPr lang="de-DE" dirty="0" smtClean="0"/>
              <a:t> in Germany</a:t>
            </a:r>
          </a:p>
          <a:p>
            <a:pPr>
              <a:spcAft>
                <a:spcPts val="1008"/>
              </a:spcAft>
            </a:pP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value-added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national </a:t>
            </a:r>
            <a:r>
              <a:rPr lang="de-DE" dirty="0" err="1" smtClean="0"/>
              <a:t>use</a:t>
            </a:r>
            <a:endParaRPr lang="de-DE" dirty="0" smtClean="0"/>
          </a:p>
          <a:p>
            <a:pPr>
              <a:spcAft>
                <a:spcPts val="1008"/>
              </a:spcAft>
            </a:pPr>
            <a:r>
              <a:rPr lang="de-DE" dirty="0" err="1" smtClean="0"/>
              <a:t>Enable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downstream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endParaRPr lang="de-DE" dirty="0"/>
          </a:p>
        </p:txBody>
      </p:sp>
      <p:grpSp>
        <p:nvGrpSpPr>
          <p:cNvPr id="20" name="Group 7180"/>
          <p:cNvGrpSpPr/>
          <p:nvPr/>
        </p:nvGrpSpPr>
        <p:grpSpPr>
          <a:xfrm>
            <a:off x="2628170" y="1232579"/>
            <a:ext cx="6371049" cy="4967171"/>
            <a:chOff x="841003" y="1197776"/>
            <a:chExt cx="8496944" cy="4968321"/>
          </a:xfrm>
        </p:grpSpPr>
        <p:sp>
          <p:nvSpPr>
            <p:cNvPr id="21" name="Rectangle 7179"/>
            <p:cNvSpPr/>
            <p:nvPr/>
          </p:nvSpPr>
          <p:spPr>
            <a:xfrm>
              <a:off x="841003" y="1197776"/>
              <a:ext cx="8496944" cy="4968321"/>
            </a:xfrm>
            <a:prstGeom prst="rect">
              <a:avLst/>
            </a:prstGeom>
            <a:solidFill>
              <a:srgbClr val="C5E5ED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2" name="Gruppieren 4"/>
            <p:cNvGrpSpPr>
              <a:grpSpLocks/>
            </p:cNvGrpSpPr>
            <p:nvPr/>
          </p:nvGrpSpPr>
          <p:grpSpPr>
            <a:xfrm>
              <a:off x="984250" y="1989634"/>
              <a:ext cx="3889201" cy="1728192"/>
              <a:chOff x="4613185" y="2852920"/>
              <a:chExt cx="4365939" cy="2880398"/>
            </a:xfr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60" name="Picture 16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duotone>
                  <a:prstClr val="black"/>
                  <a:sysClr val="window" lastClr="FFFFFF">
                    <a:tint val="45000"/>
                    <a:satMod val="400000"/>
                  </a:sys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13185" y="3043419"/>
                <a:ext cx="4365939" cy="2689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16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prstClr val="black"/>
                  <a:sysClr val="window" lastClr="FFFFFF">
                    <a:tint val="45000"/>
                    <a:satMod val="400000"/>
                  </a:sys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13185" y="2852920"/>
                <a:ext cx="4365939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984250" y="3410049"/>
              <a:ext cx="3889200" cy="2770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buFontTx/>
                <a:buNone/>
              </a:pPr>
              <a:r>
                <a:rPr lang="de-DE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Online  Data Discovery and Access</a:t>
              </a:r>
            </a:p>
          </p:txBody>
        </p:sp>
        <p:pic>
          <p:nvPicPr>
            <p:cNvPr id="24" name="Picture 2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4012" y="1989634"/>
              <a:ext cx="3889201" cy="1728192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5305500" y="3410049"/>
              <a:ext cx="3887713" cy="277063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de-DE" altLang="en-US" sz="1200" b="1">
                  <a:solidFill>
                    <a:schemeClr val="bg1"/>
                  </a:solidFill>
                </a:rPr>
                <a:t>Hosted Processing</a:t>
              </a:r>
            </a:p>
          </p:txBody>
        </p:sp>
        <p:sp>
          <p:nvSpPr>
            <p:cNvPr id="26" name="Rectangle 4"/>
            <p:cNvSpPr/>
            <p:nvPr/>
          </p:nvSpPr>
          <p:spPr>
            <a:xfrm>
              <a:off x="984250" y="3933850"/>
              <a:ext cx="4681289" cy="2088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1003421" y="5714305"/>
              <a:ext cx="4662118" cy="27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buFontTx/>
                <a:buNone/>
              </a:pPr>
              <a:r>
                <a:rPr lang="de-DE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 and Products</a:t>
              </a:r>
            </a:p>
          </p:txBody>
        </p:sp>
        <p:grpSp>
          <p:nvGrpSpPr>
            <p:cNvPr id="28" name="Group 7177"/>
            <p:cNvGrpSpPr/>
            <p:nvPr/>
          </p:nvGrpSpPr>
          <p:grpSpPr>
            <a:xfrm>
              <a:off x="1057027" y="4725938"/>
              <a:ext cx="1440000" cy="1008000"/>
              <a:chOff x="1057027" y="5085978"/>
              <a:chExt cx="1440000" cy="1008000"/>
            </a:xfrm>
          </p:grpSpPr>
          <p:pic>
            <p:nvPicPr>
              <p:cNvPr id="58" name="Picture 2" descr="C:\Users\marc_mt\Desktop\DECUMANUS INDRA\Milan_background.jpg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057027" y="5085978"/>
                <a:ext cx="1440000" cy="1008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 4"/>
              <p:cNvSpPr>
                <a:spLocks noChangeArrowheads="1"/>
              </p:cNvSpPr>
              <p:nvPr/>
            </p:nvSpPr>
            <p:spPr bwMode="auto">
              <a:xfrm>
                <a:off x="1057027" y="5806058"/>
                <a:ext cx="1440000" cy="246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bg1"/>
                    </a:solidFill>
                  </a:rPr>
                  <a:t>Sentinel Data</a:t>
                </a:r>
              </a:p>
            </p:txBody>
          </p:sp>
        </p:grpSp>
        <p:grpSp>
          <p:nvGrpSpPr>
            <p:cNvPr id="29" name="Group 7175"/>
            <p:cNvGrpSpPr/>
            <p:nvPr/>
          </p:nvGrpSpPr>
          <p:grpSpPr>
            <a:xfrm>
              <a:off x="3577307" y="4653930"/>
              <a:ext cx="1440160" cy="1008000"/>
              <a:chOff x="5953571" y="4437906"/>
              <a:chExt cx="1440160" cy="1008000"/>
            </a:xfrm>
          </p:grpSpPr>
          <p:pic>
            <p:nvPicPr>
              <p:cNvPr id="56" name="Picture 2" descr="C:\Users\molc_ka\Desktop\Archivbilder_Q-meeting\DSC02491.JPG"/>
              <p:cNvPicPr>
                <a:picLocks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53731" y="4437906"/>
                <a:ext cx="1440000" cy="1008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Rectangle 4"/>
              <p:cNvSpPr>
                <a:spLocks noChangeArrowheads="1"/>
              </p:cNvSpPr>
              <p:nvPr/>
            </p:nvSpPr>
            <p:spPr bwMode="auto">
              <a:xfrm>
                <a:off x="5953571" y="5157986"/>
                <a:ext cx="1440000" cy="246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bg1"/>
                    </a:solidFill>
                  </a:rPr>
                  <a:t>D-SDA Data </a:t>
                </a:r>
              </a:p>
            </p:txBody>
          </p:sp>
        </p:grpSp>
        <p:grpSp>
          <p:nvGrpSpPr>
            <p:cNvPr id="30" name="Group 7172"/>
            <p:cNvGrpSpPr/>
            <p:nvPr/>
          </p:nvGrpSpPr>
          <p:grpSpPr>
            <a:xfrm>
              <a:off x="913012" y="1294185"/>
              <a:ext cx="8280920" cy="479425"/>
              <a:chOff x="913012" y="1196975"/>
              <a:chExt cx="8280920" cy="479425"/>
            </a:xfrm>
          </p:grpSpPr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91" t="28391" r="22503" b="64305"/>
              <a:stretch/>
            </p:blipFill>
            <p:spPr bwMode="auto">
              <a:xfrm>
                <a:off x="913012" y="1196975"/>
                <a:ext cx="8280920" cy="4794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43" t="10270" r="34008" b="71170"/>
              <a:stretch/>
            </p:blipFill>
            <p:spPr bwMode="auto">
              <a:xfrm>
                <a:off x="8157244" y="1252539"/>
                <a:ext cx="1006277" cy="376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1489074" y="1404864"/>
              <a:ext cx="2520280" cy="4258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de-DE" altLang="en-US" sz="1200" b="1">
                  <a:solidFill>
                    <a:schemeClr val="bg1"/>
                  </a:solidFill>
                  <a:cs typeface="Arial" charset="0"/>
                </a:rPr>
                <a:t>Web Portal</a:t>
              </a:r>
            </a:p>
          </p:txBody>
        </p:sp>
        <p:sp>
          <p:nvSpPr>
            <p:cNvPr id="32" name="Rectangle 99"/>
            <p:cNvSpPr/>
            <p:nvPr/>
          </p:nvSpPr>
          <p:spPr>
            <a:xfrm>
              <a:off x="6025579" y="3933850"/>
              <a:ext cx="3167634" cy="20882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6025579" y="5714305"/>
              <a:ext cx="3167634" cy="27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de-DE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Tools and Services</a:t>
              </a:r>
            </a:p>
          </p:txBody>
        </p:sp>
        <p:grpSp>
          <p:nvGrpSpPr>
            <p:cNvPr id="34" name="Group 7173"/>
            <p:cNvGrpSpPr/>
            <p:nvPr/>
          </p:nvGrpSpPr>
          <p:grpSpPr>
            <a:xfrm>
              <a:off x="1417067" y="4437906"/>
              <a:ext cx="1440160" cy="1008000"/>
              <a:chOff x="2785219" y="4437906"/>
              <a:chExt cx="1440160" cy="1008000"/>
            </a:xfrm>
          </p:grpSpPr>
          <p:pic>
            <p:nvPicPr>
              <p:cNvPr id="52" name="Picture 2" descr="http://www.dlr.de/dlr/en/Portaldata/1/Resources/bilder/portal/xl_galerie/galerie06_xl.jpg"/>
              <p:cNvPicPr>
                <a:picLocks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33" r="23954"/>
              <a:stretch/>
            </p:blipFill>
            <p:spPr bwMode="auto">
              <a:xfrm>
                <a:off x="2785379" y="4437906"/>
                <a:ext cx="1440000" cy="1008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Rectangle 4"/>
              <p:cNvSpPr>
                <a:spLocks noChangeArrowheads="1"/>
              </p:cNvSpPr>
              <p:nvPr/>
            </p:nvSpPr>
            <p:spPr bwMode="auto">
              <a:xfrm>
                <a:off x="2785219" y="5013970"/>
                <a:ext cx="1440000" cy="400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bg1"/>
                    </a:solidFill>
                  </a:rPr>
                  <a:t>Contributing Missions Data</a:t>
                </a:r>
              </a:p>
            </p:txBody>
          </p:sp>
        </p:grpSp>
        <p:grpSp>
          <p:nvGrpSpPr>
            <p:cNvPr id="35" name="Group 7174"/>
            <p:cNvGrpSpPr/>
            <p:nvPr/>
          </p:nvGrpSpPr>
          <p:grpSpPr>
            <a:xfrm>
              <a:off x="1921123" y="4077866"/>
              <a:ext cx="1440160" cy="1008000"/>
              <a:chOff x="4369395" y="4437906"/>
              <a:chExt cx="1440160" cy="1008000"/>
            </a:xfrm>
          </p:grpSpPr>
          <p:pic>
            <p:nvPicPr>
              <p:cNvPr id="50" name="Picture 4" descr="http://land.copernicus.eu/pan-european/high-resolution-layers/imperviousness/imperviousness-2012/image_thumb"/>
              <p:cNvPicPr>
                <a:picLocks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73"/>
              <a:stretch/>
            </p:blipFill>
            <p:spPr bwMode="auto">
              <a:xfrm>
                <a:off x="4369555" y="4437906"/>
                <a:ext cx="1440000" cy="1008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190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4369395" y="5013970"/>
                <a:ext cx="1440000" cy="400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Core Service Products</a:t>
                </a:r>
              </a:p>
            </p:txBody>
          </p:sp>
        </p:grpSp>
        <p:grpSp>
          <p:nvGrpSpPr>
            <p:cNvPr id="36" name="Group 7176"/>
            <p:cNvGrpSpPr/>
            <p:nvPr/>
          </p:nvGrpSpPr>
          <p:grpSpPr>
            <a:xfrm>
              <a:off x="4153371" y="4077866"/>
              <a:ext cx="1429693" cy="1077997"/>
              <a:chOff x="7537747" y="4437906"/>
              <a:chExt cx="1429693" cy="1077997"/>
            </a:xfrm>
          </p:grpSpPr>
          <p:grpSp>
            <p:nvGrpSpPr>
              <p:cNvPr id="43" name="Group 7168"/>
              <p:cNvGrpSpPr/>
              <p:nvPr/>
            </p:nvGrpSpPr>
            <p:grpSpPr>
              <a:xfrm>
                <a:off x="7537747" y="4437906"/>
                <a:ext cx="1429693" cy="1008112"/>
                <a:chOff x="7753771" y="4462531"/>
                <a:chExt cx="1440160" cy="1129244"/>
              </a:xfrm>
            </p:grpSpPr>
            <p:pic>
              <p:nvPicPr>
                <p:cNvPr id="4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77" r="19835" b="31667"/>
                <a:stretch/>
              </p:blipFill>
              <p:spPr bwMode="auto">
                <a:xfrm>
                  <a:off x="8113811" y="4462531"/>
                  <a:ext cx="1080120" cy="1034047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46" name="Picture 2" descr="C:\Users\marc_mt\Desktop\after.tif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978758" y="4534539"/>
                  <a:ext cx="1008111" cy="1020513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ffectLst>
                  <a:outerShdw blurRad="1905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7" name="Group 7167"/>
                <p:cNvGrpSpPr/>
                <p:nvPr/>
              </p:nvGrpSpPr>
              <p:grpSpPr>
                <a:xfrm>
                  <a:off x="7753771" y="4606547"/>
                  <a:ext cx="1008112" cy="985228"/>
                  <a:chOff x="1585446" y="3636264"/>
                  <a:chExt cx="1799999" cy="1759140"/>
                </a:xfrm>
              </p:grpSpPr>
              <p:pic>
                <p:nvPicPr>
                  <p:cNvPr id="48" name="Picture 6" descr="T:\exchange\4Thomas\sentinel_beispiel\mississippi_tur.png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85446" y="3636264"/>
                    <a:ext cx="1799999" cy="1759140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  <a:effectLst>
                    <a:outerShdw blurRad="1905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9" name="Picture 7" descr="T:\dat\Keile\Contineous\TIFF\i1_log_C1S4\TUR\TUR_i1_log75_C1S4_F2.t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956" r="11741"/>
                  <a:stretch/>
                </p:blipFill>
                <p:spPr bwMode="auto">
                  <a:xfrm>
                    <a:off x="3110583" y="4617343"/>
                    <a:ext cx="238170" cy="748497"/>
                  </a:xfrm>
                  <a:prstGeom prst="rect">
                    <a:avLst/>
                  </a:prstGeom>
                  <a:noFill/>
                </p:spPr>
              </p:pic>
            </p:grpSp>
          </p:grpSp>
          <p:sp>
            <p:nvSpPr>
              <p:cNvPr id="44" name="Rectangle 4"/>
              <p:cNvSpPr>
                <a:spLocks noChangeArrowheads="1"/>
              </p:cNvSpPr>
              <p:nvPr/>
            </p:nvSpPr>
            <p:spPr bwMode="auto">
              <a:xfrm>
                <a:off x="7537747" y="4653930"/>
                <a:ext cx="1008111" cy="861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-"/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CODE-DE</a:t>
                </a:r>
              </a:p>
              <a:p>
                <a:pPr eaLnBrk="1" hangingPunct="1">
                  <a:lnSpc>
                    <a:spcPct val="100000"/>
                  </a:lnSpc>
                  <a:buFontTx/>
                  <a:buNone/>
                </a:pPr>
                <a:r>
                  <a:rPr lang="de-DE" alt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Value-added products</a:t>
                </a:r>
              </a:p>
            </p:txBody>
          </p:sp>
        </p:grpSp>
        <p:pic>
          <p:nvPicPr>
            <p:cNvPr id="37" name="Picture 1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71" t="70833" r="16191" b="23827"/>
            <a:stretch/>
          </p:blipFill>
          <p:spPr bwMode="auto">
            <a:xfrm>
              <a:off x="7732968" y="4653930"/>
              <a:ext cx="1268362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3" t="25587" r="12325" b="62691"/>
            <a:stretch/>
          </p:blipFill>
          <p:spPr bwMode="auto">
            <a:xfrm>
              <a:off x="6241603" y="4437906"/>
              <a:ext cx="888097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24" t="48305" r="15785" b="41938"/>
            <a:stretch/>
          </p:blipFill>
          <p:spPr bwMode="auto">
            <a:xfrm>
              <a:off x="6241603" y="4869954"/>
              <a:ext cx="898032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5" t="46730" r="43880" b="42330"/>
            <a:stretch/>
          </p:blipFill>
          <p:spPr bwMode="auto">
            <a:xfrm>
              <a:off x="7249715" y="5114096"/>
              <a:ext cx="75094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0" t="68814" r="70239" b="21809"/>
            <a:stretch/>
          </p:blipFill>
          <p:spPr bwMode="auto">
            <a:xfrm>
              <a:off x="7249715" y="4149874"/>
              <a:ext cx="937988" cy="39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62" t="45324" r="18286" b="42564"/>
            <a:stretch/>
          </p:blipFill>
          <p:spPr bwMode="auto">
            <a:xfrm>
              <a:off x="7249715" y="4653930"/>
              <a:ext cx="363912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Rechteck 61"/>
          <p:cNvSpPr/>
          <p:nvPr/>
        </p:nvSpPr>
        <p:spPr>
          <a:xfrm>
            <a:off x="0" y="5406122"/>
            <a:ext cx="262817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hlinkClick r:id="rId24"/>
              </a:rPr>
              <a:t>code-de.org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2400" b="1" dirty="0" smtClean="0"/>
              <a:t> </a:t>
            </a:r>
            <a:r>
              <a:rPr lang="de-DE" dirty="0">
                <a:latin typeface="+mn-lt"/>
                <a:ea typeface="+mn-ea"/>
              </a:rPr>
              <a:t>online </a:t>
            </a:r>
            <a:r>
              <a:rPr lang="de-DE" dirty="0" err="1" smtClean="0">
                <a:latin typeface="+mn-lt"/>
                <a:ea typeface="+mn-ea"/>
              </a:rPr>
              <a:t>since</a:t>
            </a:r>
            <a:r>
              <a:rPr lang="de-DE" dirty="0" smtClean="0">
                <a:latin typeface="+mn-lt"/>
                <a:ea typeface="+mn-ea"/>
              </a:rPr>
              <a:t> 10.3.2017</a:t>
            </a:r>
            <a:endParaRPr lang="en-GB" sz="2400" b="1" dirty="0"/>
          </a:p>
        </p:txBody>
      </p:sp>
      <p:sp>
        <p:nvSpPr>
          <p:cNvPr id="4" name="Rechteck 3"/>
          <p:cNvSpPr/>
          <p:nvPr/>
        </p:nvSpPr>
        <p:spPr>
          <a:xfrm>
            <a:off x="35651" y="903208"/>
            <a:ext cx="3018775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dirty="0" err="1"/>
              <a:t>Objectives</a:t>
            </a:r>
            <a:r>
              <a:rPr lang="de-DE" dirty="0"/>
              <a:t> </a:t>
            </a:r>
            <a:r>
              <a:rPr lang="de-DE" dirty="0" smtClean="0"/>
              <a:t>&amp; </a:t>
            </a:r>
            <a:r>
              <a:rPr lang="de-DE" dirty="0" err="1"/>
              <a:t>Functionalities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8403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7759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de-DE" sz="3600" b="1" dirty="0" err="1" smtClean="0">
                <a:solidFill>
                  <a:srgbClr val="FFFFFF"/>
                </a:solidFill>
              </a:rPr>
              <a:t>Capacity</a:t>
            </a:r>
            <a:r>
              <a:rPr lang="de-DE" sz="3600" b="1" dirty="0" smtClean="0">
                <a:solidFill>
                  <a:srgbClr val="FFFFFF"/>
                </a:solidFill>
              </a:rPr>
              <a:t> Building </a:t>
            </a:r>
            <a:r>
              <a:rPr lang="de-DE" sz="3600" b="1" dirty="0" err="1" smtClean="0">
                <a:solidFill>
                  <a:srgbClr val="FFFFFF"/>
                </a:solidFill>
              </a:rPr>
              <a:t>Activities</a:t>
            </a:r>
            <a:r>
              <a:rPr lang="de-DE" sz="3600" b="1" dirty="0" smtClean="0">
                <a:solidFill>
                  <a:srgbClr val="FFFFFF"/>
                </a:solidFill>
              </a:rPr>
              <a:t> </a:t>
            </a:r>
            <a:br>
              <a:rPr lang="de-DE" sz="3600" b="1" dirty="0" smtClean="0">
                <a:solidFill>
                  <a:srgbClr val="FFFFFF"/>
                </a:solidFill>
              </a:rPr>
            </a:br>
            <a:r>
              <a:rPr lang="de-DE" sz="2800" b="1" dirty="0" smtClean="0">
                <a:solidFill>
                  <a:srgbClr val="FFFFFF"/>
                </a:solidFill>
              </a:rPr>
              <a:t>at  DLR Space Agency</a:t>
            </a:r>
            <a:endParaRPr sz="28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7200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de-DE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Michael Bock, DLR Space Administration</a:t>
            </a: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</a:t>
            </a:r>
            <a:r>
              <a:rPr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Item </a:t>
            </a:r>
            <a:r>
              <a:rPr lang="de-DE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6.1</a:t>
            </a: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</a:t>
            </a: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lang="en-US" kern="0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Working Group for Capacity Building and Data Democracy (WGCapD)-6 Annual Meeting</a:t>
            </a: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DLR</a:t>
            </a:r>
            <a:r>
              <a:rPr lang="en-US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kern="0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Oberpfaffenhofen</a:t>
            </a:r>
            <a:r>
              <a:rPr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Germany</a:t>
            </a: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kern="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7th-</a:t>
            </a: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29</a:t>
            </a:r>
            <a:r>
              <a:rPr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 </a:t>
            </a:r>
            <a:r>
              <a:rPr lang="en-US" kern="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March, 2017</a:t>
            </a:r>
            <a:endParaRPr kern="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b="0">
                <a:solidFill>
                  <a:srgbClr val="000000"/>
                </a:solidFill>
              </a:defRPr>
            </a:pPr>
            <a:r>
              <a:rPr lang="en-US" sz="1050" b="0" kern="0" dirty="0" smtClean="0">
                <a:solidFill>
                  <a:prstClr val="white">
                    <a:lumMod val="20000"/>
                    <a:lumOff val="80000"/>
                  </a:prstClr>
                </a:solidFill>
              </a:rPr>
              <a:t>Committee on Earth Observation Satellites</a:t>
            </a:r>
            <a:endParaRPr lang="en-US" sz="1050" b="0" kern="0" dirty="0">
              <a:solidFill>
                <a:prstClr val="white">
                  <a:lumMod val="20000"/>
                  <a:lumOff val="8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40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81000" y="1656928"/>
            <a:ext cx="8610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Capacity Building </a:t>
            </a:r>
            <a:r>
              <a:rPr lang="en-US" sz="1800" b="1" dirty="0"/>
              <a:t>related </a:t>
            </a:r>
            <a:r>
              <a:rPr lang="en-US" sz="1800" b="1" dirty="0" smtClean="0"/>
              <a:t>projects / </a:t>
            </a:r>
            <a:r>
              <a:rPr lang="en-US" sz="1800" b="1" dirty="0"/>
              <a:t>activities </a:t>
            </a:r>
            <a:r>
              <a:rPr lang="en-US" sz="1800" b="1" dirty="0" smtClean="0"/>
              <a:t>funded by DLR SA</a:t>
            </a:r>
          </a:p>
          <a:p>
            <a:r>
              <a:rPr lang="en-US" sz="1800" dirty="0" smtClean="0"/>
              <a:t>Funding to projects: “</a:t>
            </a:r>
            <a:r>
              <a:rPr lang="en-US" sz="1800" b="1" dirty="0" smtClean="0"/>
              <a:t>Remote sensing in  schools” </a:t>
            </a:r>
            <a:r>
              <a:rPr lang="en-US" sz="1800" dirty="0" smtClean="0"/>
              <a:t>and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b="1" dirty="0" smtClean="0"/>
              <a:t>“Space for Geography” </a:t>
            </a:r>
            <a:r>
              <a:rPr lang="en-US" sz="1800" dirty="0" smtClean="0"/>
              <a:t>English Tutorial available !</a:t>
            </a:r>
          </a:p>
          <a:p>
            <a:r>
              <a:rPr lang="en-US" sz="1800" dirty="0" smtClean="0"/>
              <a:t>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SAREDU </a:t>
            </a:r>
            <a:r>
              <a:rPr lang="en-US" sz="1800" dirty="0" err="1" smtClean="0"/>
              <a:t>Summerschool</a:t>
            </a:r>
            <a:r>
              <a:rPr lang="en-US" sz="1800" dirty="0" smtClean="0"/>
              <a:t> Sept. 2016, Jena (Free for all audience)</a:t>
            </a:r>
          </a:p>
          <a:p>
            <a:r>
              <a:rPr lang="en-US" sz="1800" dirty="0" smtClean="0"/>
              <a:t>5th </a:t>
            </a:r>
            <a:r>
              <a:rPr lang="en-US" sz="1800" dirty="0" err="1"/>
              <a:t>EnMAP</a:t>
            </a:r>
            <a:r>
              <a:rPr lang="en-US" sz="1800" dirty="0"/>
              <a:t> Summer </a:t>
            </a:r>
            <a:r>
              <a:rPr lang="en-US" sz="1800" dirty="0" smtClean="0"/>
              <a:t>School April 2016, Trier (For PHD and master thesis appl.)</a:t>
            </a:r>
            <a:endParaRPr lang="en-US" sz="1800" dirty="0"/>
          </a:p>
          <a:p>
            <a:r>
              <a:rPr lang="en-US" sz="1800" dirty="0" smtClean="0"/>
              <a:t>Numerous support to PHD, Master and Bachelor through funded projects</a:t>
            </a:r>
          </a:p>
          <a:p>
            <a:r>
              <a:rPr lang="en-US" sz="1800" dirty="0" smtClean="0"/>
              <a:t>Support to National Copernicus institutional training program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lvl="2" indent="0">
              <a:buNone/>
            </a:pPr>
            <a:r>
              <a:rPr lang="en-US" sz="1800" b="1" dirty="0" smtClean="0"/>
              <a:t>Specific contribution </a:t>
            </a:r>
            <a:r>
              <a:rPr lang="en-US" sz="1800" b="1" dirty="0"/>
              <a:t>to </a:t>
            </a:r>
            <a:r>
              <a:rPr lang="en-US" sz="1800" b="1" dirty="0" err="1" smtClean="0"/>
              <a:t>WGCapD</a:t>
            </a:r>
            <a:endParaRPr lang="en-US" sz="1800" b="1" dirty="0" smtClean="0"/>
          </a:p>
          <a:p>
            <a:pPr marL="285750" lvl="2" indent="-285750"/>
            <a:r>
              <a:rPr lang="en-US" sz="1800" dirty="0" smtClean="0"/>
              <a:t>Contract extension to the SAREDU project including financial support for SAR Training activities in Africa</a:t>
            </a:r>
          </a:p>
          <a:p>
            <a:pPr marL="285750" lvl="2" indent="-285750"/>
            <a:r>
              <a:rPr lang="en-US" sz="1800" dirty="0" smtClean="0"/>
              <a:t>SAR Training ZAMBIA: Support with SAR EDU trainer and to organization of program and Trainers</a:t>
            </a:r>
          </a:p>
          <a:p>
            <a:pPr marL="285750" lvl="2" indent="-285750"/>
            <a:r>
              <a:rPr lang="en-US" sz="1800" dirty="0" smtClean="0"/>
              <a:t>SAR Training GABON: </a:t>
            </a:r>
            <a:r>
              <a:rPr lang="en-US" sz="1800" dirty="0"/>
              <a:t>Support </a:t>
            </a:r>
            <a:r>
              <a:rPr lang="en-US" sz="1800" dirty="0" smtClean="0"/>
              <a:t> to </a:t>
            </a:r>
            <a:r>
              <a:rPr lang="en-US" sz="1800" dirty="0"/>
              <a:t>organization of program and </a:t>
            </a:r>
            <a:r>
              <a:rPr lang="en-US" sz="1800" dirty="0" smtClean="0"/>
              <a:t>trainers from DLR Technology  Institute (HR)</a:t>
            </a:r>
          </a:p>
          <a:p>
            <a:pPr marL="285750" lvl="2" indent="-285750"/>
            <a:endParaRPr lang="en-US" sz="1800" dirty="0"/>
          </a:p>
          <a:p>
            <a:pPr marL="285750" lvl="2" indent="-285750"/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.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54129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WGCapD-6 Annual Meeting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 DLR </a:t>
            </a:r>
            <a:r>
              <a:rPr lang="en-US" sz="1500" kern="0" dirty="0" err="1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Oberpfaffenhofen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Germany 2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-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29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kern="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819400" y="682025"/>
            <a:ext cx="3895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b="1" kern="0" dirty="0" smtClean="0">
                <a:solidFill>
                  <a:prstClr val="white"/>
                </a:solidFill>
              </a:rPr>
              <a:t>CB 2016 </a:t>
            </a:r>
            <a:r>
              <a:rPr lang="en-US" sz="2000" b="1" kern="0" dirty="0">
                <a:solidFill>
                  <a:prstClr val="white"/>
                </a:solidFill>
              </a:rPr>
              <a:t>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826624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130871" y="190714"/>
            <a:ext cx="54129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WGCapD-6 Annual Meeting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 DLR </a:t>
            </a:r>
            <a:r>
              <a:rPr lang="en-US" sz="1500" kern="0" dirty="0" err="1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Oberpfaffenhofen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Germany 2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-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29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kern="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438400" y="682025"/>
            <a:ext cx="4892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b="1" kern="0" dirty="0" smtClean="0">
                <a:solidFill>
                  <a:prstClr val="white"/>
                </a:solidFill>
              </a:rPr>
              <a:t>CB 2017 accomplishments &amp; plans</a:t>
            </a:r>
            <a:endParaRPr lang="en-US" sz="2000" b="1" kern="0" dirty="0">
              <a:solidFill>
                <a:prstClr val="white"/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295400"/>
            <a:ext cx="8610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Capacity Building related </a:t>
            </a:r>
            <a:r>
              <a:rPr lang="en-US" sz="1800" b="1" dirty="0" smtClean="0"/>
              <a:t>projects / activities </a:t>
            </a:r>
            <a:r>
              <a:rPr lang="en-US" sz="1800" b="1" dirty="0"/>
              <a:t>funded by DLR SA</a:t>
            </a:r>
          </a:p>
          <a:p>
            <a:r>
              <a:rPr lang="en-US" sz="1800" u="sng" dirty="0" smtClean="0"/>
              <a:t>Successor project: “Remote sensing for  schools” Start planned mid 2017</a:t>
            </a:r>
          </a:p>
          <a:p>
            <a:r>
              <a:rPr lang="en-US" sz="1800" u="sng" dirty="0" smtClean="0"/>
              <a:t>Launch of SAR-EDU E-learning portal</a:t>
            </a:r>
          </a:p>
          <a:p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SAREDU </a:t>
            </a:r>
            <a:r>
              <a:rPr lang="en-US" sz="1800" dirty="0" err="1" smtClean="0"/>
              <a:t>Summerschool</a:t>
            </a:r>
            <a:r>
              <a:rPr lang="en-US" sz="1800" dirty="0" smtClean="0"/>
              <a:t> Sept. 2017, Jena (Free for all audience)</a:t>
            </a:r>
          </a:p>
          <a:p>
            <a:r>
              <a:rPr lang="en-US" sz="1800" dirty="0" smtClean="0"/>
              <a:t>Continue support to PHD, Master and Bachelor through funded projects</a:t>
            </a:r>
          </a:p>
          <a:p>
            <a:r>
              <a:rPr lang="en-US" sz="1800" dirty="0" smtClean="0"/>
              <a:t>Continue Support to National Copernicus institutional training program </a:t>
            </a:r>
            <a:endParaRPr lang="en-US" sz="1800" dirty="0"/>
          </a:p>
          <a:p>
            <a:pPr marL="0" indent="0">
              <a:buNone/>
            </a:pPr>
            <a:endParaRPr lang="en-US" sz="1800" b="1" dirty="0" smtClean="0"/>
          </a:p>
          <a:p>
            <a:pPr marL="0" lvl="2" indent="0">
              <a:buNone/>
            </a:pPr>
            <a:r>
              <a:rPr lang="en-US" sz="1800" b="1" dirty="0" smtClean="0"/>
              <a:t>Specific contribution </a:t>
            </a:r>
            <a:r>
              <a:rPr lang="en-US" sz="1800" b="1" dirty="0"/>
              <a:t>to </a:t>
            </a:r>
            <a:r>
              <a:rPr lang="en-US" sz="1800" b="1" dirty="0" err="1" smtClean="0"/>
              <a:t>WGCapD</a:t>
            </a:r>
            <a:endParaRPr lang="en-US" sz="1800" b="1" dirty="0" smtClean="0"/>
          </a:p>
          <a:p>
            <a:pPr marL="285750" lvl="2" indent="-285750"/>
            <a:r>
              <a:rPr lang="en-US" sz="1800" dirty="0" smtClean="0"/>
              <a:t>SAR Training </a:t>
            </a:r>
            <a:r>
              <a:rPr lang="en-US" sz="1800" dirty="0"/>
              <a:t>I</a:t>
            </a:r>
            <a:r>
              <a:rPr lang="en-US" sz="1800" dirty="0" smtClean="0"/>
              <a:t>SRSE: Organization of WS together with SANSA and SAREDU team. Sponsoring of workshop catering.</a:t>
            </a:r>
          </a:p>
          <a:p>
            <a:pPr marL="285750" lvl="2" indent="-285750"/>
            <a:r>
              <a:rPr lang="en-US" sz="1800" dirty="0" smtClean="0"/>
              <a:t>SAR EDU MINI MOOCs (early 2018) topics will be discussed with WGCAPD</a:t>
            </a:r>
            <a:endParaRPr lang="en-US" sz="1800" dirty="0"/>
          </a:p>
          <a:p>
            <a:pPr marL="285750" lvl="2" indent="-285750"/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.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3973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130871" y="190714"/>
            <a:ext cx="54129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WGCapD-6 Annual Meeting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 DLR </a:t>
            </a:r>
            <a:r>
              <a:rPr lang="en-US" sz="1500" kern="0" dirty="0" err="1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Oberpfaffenhofen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Germany 2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-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29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kern="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438400" y="682025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b="1" kern="0" dirty="0" smtClean="0">
                <a:solidFill>
                  <a:prstClr val="white"/>
                </a:solidFill>
              </a:rPr>
              <a:t>CB 2018 – 2019 plans</a:t>
            </a:r>
            <a:endParaRPr lang="en-US" sz="2000" b="1" kern="0" dirty="0">
              <a:solidFill>
                <a:prstClr val="white"/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295400"/>
            <a:ext cx="86106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In General </a:t>
            </a:r>
            <a:endParaRPr lang="en-US" sz="1800" b="1" dirty="0"/>
          </a:p>
          <a:p>
            <a:r>
              <a:rPr lang="en-US" sz="1800" dirty="0" smtClean="0"/>
              <a:t>Continue support to PHD, Master and Bachelor through funded projects</a:t>
            </a:r>
          </a:p>
          <a:p>
            <a:r>
              <a:rPr lang="en-US" sz="1800" dirty="0" smtClean="0"/>
              <a:t>Continue support to CEOS </a:t>
            </a:r>
            <a:r>
              <a:rPr lang="en-US" sz="1800" dirty="0" err="1" smtClean="0"/>
              <a:t>WGCapD</a:t>
            </a:r>
            <a:r>
              <a:rPr lang="en-US" sz="1800" dirty="0" smtClean="0"/>
              <a:t> activities</a:t>
            </a:r>
          </a:p>
          <a:p>
            <a:r>
              <a:rPr lang="en-US" sz="1800" dirty="0"/>
              <a:t>Support to National Copernicus  User Uptake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Objectives and Challenges</a:t>
            </a:r>
            <a:endParaRPr lang="en-US" sz="1800" b="1" dirty="0"/>
          </a:p>
          <a:p>
            <a:pPr marL="285750" lvl="2" indent="-285750"/>
            <a:r>
              <a:rPr lang="en-US" sz="1800" dirty="0" smtClean="0"/>
              <a:t>Launch SAR EDU Mini </a:t>
            </a:r>
            <a:r>
              <a:rPr lang="en-US" sz="1800" dirty="0" err="1" smtClean="0"/>
              <a:t>Moocs</a:t>
            </a:r>
            <a:r>
              <a:rPr lang="en-US" sz="1800" dirty="0" smtClean="0"/>
              <a:t> </a:t>
            </a:r>
          </a:p>
          <a:p>
            <a:pPr marL="285750" lvl="2" indent="-285750"/>
            <a:r>
              <a:rPr lang="en-US" sz="1800" dirty="0" smtClean="0"/>
              <a:t>Consolidate and Enhance  SAR EDU E-Learning platform</a:t>
            </a:r>
          </a:p>
          <a:p>
            <a:pPr marL="773431" lvl="3" indent="-285750"/>
            <a:r>
              <a:rPr lang="en-US" sz="1800" dirty="0" smtClean="0"/>
              <a:t>Involve other stakeholders (ESA, EU, Copernicus, </a:t>
            </a:r>
          </a:p>
          <a:p>
            <a:pPr marL="773431" lvl="3" indent="-285750"/>
            <a:r>
              <a:rPr lang="en-US" sz="1800" dirty="0" smtClean="0"/>
              <a:t>Involve new partners to cooperate (exchange , translate, ..)</a:t>
            </a:r>
            <a:endParaRPr lang="en-US" sz="1800" dirty="0"/>
          </a:p>
          <a:p>
            <a:pPr marL="773431" lvl="3" indent="-285750"/>
            <a:r>
              <a:rPr lang="en-US" sz="1800" dirty="0" smtClean="0"/>
              <a:t>Add other EO training modules (</a:t>
            </a:r>
            <a:r>
              <a:rPr lang="en-US" sz="1800" dirty="0" err="1" smtClean="0"/>
              <a:t>e.g</a:t>
            </a:r>
            <a:r>
              <a:rPr lang="en-US" sz="1800" smtClean="0"/>
              <a:t> Hyperspectral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1309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130871" y="190714"/>
            <a:ext cx="54129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WGCapD-6 Annual Meeting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 DLR </a:t>
            </a:r>
            <a:r>
              <a:rPr lang="en-US" sz="1500" kern="0" dirty="0" err="1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Oberpfaffenhofen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Germany 2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-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29</a:t>
            </a:r>
            <a:r>
              <a:rPr sz="1500" kern="0" baseline="30666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th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March </a:t>
            </a:r>
            <a:r>
              <a:rPr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201</a:t>
            </a:r>
            <a:r>
              <a:rPr lang="en-US" sz="1500" kern="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7</a:t>
            </a:r>
            <a:endParaRPr sz="1500" kern="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438400" y="682025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45720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000" b="1" kern="0" dirty="0" smtClean="0">
                <a:solidFill>
                  <a:prstClr val="white"/>
                </a:solidFill>
              </a:rPr>
              <a:t>DLR Mission data support</a:t>
            </a:r>
            <a:endParaRPr lang="en-US" sz="2000" b="1" kern="0" dirty="0">
              <a:solidFill>
                <a:prstClr val="white"/>
              </a:solidFill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0"/>
          </p:nvPr>
        </p:nvSpPr>
        <p:spPr>
          <a:xfrm>
            <a:off x="304800" y="1295400"/>
            <a:ext cx="8610600" cy="530195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Up to date TSX /TDX mission data support to CEOS Initiatives:</a:t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b="1" dirty="0" smtClean="0"/>
              <a:t>Via the CEOS Spatial data coordination group for GFOI </a:t>
            </a:r>
          </a:p>
          <a:p>
            <a:pPr lvl="1"/>
            <a:r>
              <a:rPr lang="en-US" sz="1800" dirty="0" smtClean="0"/>
              <a:t>Free data for GFOI R&amp;D</a:t>
            </a:r>
          </a:p>
          <a:p>
            <a:pPr lvl="1"/>
            <a:r>
              <a:rPr lang="en-US" sz="1800" dirty="0" smtClean="0"/>
              <a:t>Background mission for R&amp;D Groups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b="1" dirty="0" smtClean="0"/>
              <a:t>Via the GEO/CEOS </a:t>
            </a:r>
            <a:r>
              <a:rPr lang="en-US" sz="1800" b="1" dirty="0" err="1"/>
              <a:t>Geohazard</a:t>
            </a:r>
            <a:r>
              <a:rPr lang="en-US" sz="1800" b="1" dirty="0"/>
              <a:t> </a:t>
            </a:r>
            <a:r>
              <a:rPr lang="en-US" sz="1800" b="1" dirty="0" smtClean="0"/>
              <a:t>Supersites Server</a:t>
            </a:r>
          </a:p>
          <a:p>
            <a:pPr lvl="1"/>
            <a:r>
              <a:rPr lang="en-US" sz="1800" dirty="0" smtClean="0"/>
              <a:t>collaborative free data-pool and data sharing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  <a:p>
            <a:r>
              <a:rPr lang="de-DE" sz="1800" b="1" dirty="0" smtClean="0"/>
              <a:t>Via CEOS </a:t>
            </a:r>
            <a:r>
              <a:rPr lang="de-DE" sz="1800" b="1" dirty="0"/>
              <a:t>Working Group </a:t>
            </a:r>
            <a:r>
              <a:rPr lang="de-DE" sz="1800" b="1" dirty="0" err="1" smtClean="0"/>
              <a:t>Disasters</a:t>
            </a:r>
            <a:r>
              <a:rPr lang="de-DE" sz="1800" b="1" dirty="0" smtClean="0"/>
              <a:t> (</a:t>
            </a:r>
            <a:r>
              <a:rPr lang="de-DE" sz="1800" b="1" dirty="0" err="1" smtClean="0"/>
              <a:t>support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</a:t>
            </a:r>
            <a:r>
              <a:rPr lang="de-DE" sz="1800" b="1" dirty="0" err="1"/>
              <a:t>p</a:t>
            </a:r>
            <a:r>
              <a:rPr lang="de-DE" sz="1800" b="1" dirty="0" err="1" smtClean="0"/>
              <a:t>ilots</a:t>
            </a:r>
            <a:r>
              <a:rPr lang="de-DE" sz="1800" b="1" dirty="0"/>
              <a:t>)</a:t>
            </a:r>
            <a:endParaRPr lang="de-DE" sz="1800" b="1" dirty="0" smtClean="0"/>
          </a:p>
          <a:p>
            <a:pPr lvl="1"/>
            <a:r>
              <a:rPr lang="en-US" sz="1800" dirty="0" smtClean="0"/>
              <a:t>Volcano Pilot (several sides supported)</a:t>
            </a:r>
          </a:p>
          <a:p>
            <a:pPr lvl="1"/>
            <a:r>
              <a:rPr lang="en-US" sz="1800" dirty="0" smtClean="0"/>
              <a:t>Seismic Pilot (mainly Sentinel 1 )</a:t>
            </a:r>
          </a:p>
          <a:p>
            <a:pPr lvl="1"/>
            <a:r>
              <a:rPr lang="en-US" sz="1800" dirty="0" smtClean="0"/>
              <a:t>Landslide Pilot (</a:t>
            </a:r>
            <a:r>
              <a:rPr lang="en-US" sz="1800" dirty="0"/>
              <a:t>T</a:t>
            </a:r>
            <a:r>
              <a:rPr lang="en-US" sz="1800" dirty="0" smtClean="0"/>
              <a:t>SX data requests expected)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Future challenges and objectives</a:t>
            </a:r>
          </a:p>
          <a:p>
            <a:pPr lvl="1"/>
            <a:r>
              <a:rPr lang="en-US" sz="1800" dirty="0" smtClean="0"/>
              <a:t>Ease and extend data provision for global science and society</a:t>
            </a:r>
          </a:p>
          <a:p>
            <a:endParaRPr lang="en-US" sz="1800" b="1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endParaRPr lang="en-US" sz="1800" dirty="0" smtClean="0"/>
          </a:p>
          <a:p>
            <a:pPr marL="773431" lvl="3" indent="-285750"/>
            <a:endParaRPr lang="en-US" sz="1800" dirty="0" smtClean="0"/>
          </a:p>
          <a:p>
            <a:pPr marL="773431" lvl="3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7343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9552" y="1151167"/>
            <a:ext cx="467050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Thank</a:t>
            </a:r>
            <a:r>
              <a:rPr kumimoji="0" lang="de-DE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</a:t>
            </a:r>
            <a:r>
              <a:rPr kumimoji="0" lang="de-DE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you</a:t>
            </a:r>
            <a:r>
              <a:rPr kumimoji="0" lang="de-DE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</a:t>
            </a:r>
            <a:r>
              <a:rPr kumimoji="0" lang="de-DE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for</a:t>
            </a:r>
            <a:r>
              <a:rPr kumimoji="0" lang="de-DE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</a:t>
            </a:r>
            <a:r>
              <a:rPr kumimoji="0" lang="de-DE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your</a:t>
            </a:r>
            <a:r>
              <a:rPr kumimoji="0" lang="de-DE" sz="28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  </a:t>
            </a:r>
            <a:r>
              <a:rPr kumimoji="0" lang="de-DE" sz="28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attention</a:t>
            </a:r>
            <a:endParaRPr kumimoji="0" lang="de-DE" sz="28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800" baseline="0" dirty="0">
              <a:solidFill>
                <a:schemeClr val="bg1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Michael Bock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000" baseline="0" dirty="0" smtClean="0">
                <a:solidFill>
                  <a:schemeClr val="bg1"/>
                </a:solidFill>
              </a:rPr>
              <a:t>DLR</a:t>
            </a:r>
            <a:r>
              <a:rPr lang="de-DE" sz="2000" dirty="0" smtClean="0">
                <a:solidFill>
                  <a:schemeClr val="bg1"/>
                </a:solidFill>
              </a:rPr>
              <a:t> Space </a:t>
            </a:r>
            <a:r>
              <a:rPr lang="de-DE" sz="2000" dirty="0" err="1" smtClean="0">
                <a:solidFill>
                  <a:schemeClr val="bg1"/>
                </a:solidFill>
              </a:rPr>
              <a:t>administration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8825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57" y="1619027"/>
            <a:ext cx="37369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32" y="4327302"/>
            <a:ext cx="2471738" cy="1477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Rectangle 9"/>
          <p:cNvSpPr>
            <a:spLocks noGrp="1" noChangeArrowheads="1"/>
          </p:cNvSpPr>
          <p:nvPr>
            <p:ph type="title"/>
          </p:nvPr>
        </p:nvSpPr>
        <p:spPr>
          <a:xfrm>
            <a:off x="398164" y="620688"/>
            <a:ext cx="7342188" cy="738187"/>
          </a:xfrm>
        </p:spPr>
        <p:txBody>
          <a:bodyPr/>
          <a:lstStyle/>
          <a:p>
            <a:r>
              <a:rPr lang="en-US" dirty="0"/>
              <a:t>Tasks of the DLR Space </a:t>
            </a:r>
            <a:r>
              <a:rPr lang="en-US" dirty="0" smtClean="0"/>
              <a:t>Agency (1)</a:t>
            </a:r>
            <a:endParaRPr lang="de-DE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DLR.de  •  Folie </a:t>
            </a:r>
            <a:fld id="{18C7CB6D-895A-4F21-B0E7-2185F6FE5534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DLR-Standardfoliensatz  •  Juni 2015</a:t>
            </a:r>
            <a:endParaRPr lang="de-DE" dirty="0"/>
          </a:p>
        </p:txBody>
      </p:sp>
      <p:sp>
        <p:nvSpPr>
          <p:cNvPr id="72710" name="Rectangle 10"/>
          <p:cNvSpPr>
            <a:spLocks noGrp="1" noChangeArrowheads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endParaRPr lang="de-DE" dirty="0"/>
          </a:p>
          <a:p>
            <a:r>
              <a:rPr lang="en-US" b="1" dirty="0"/>
              <a:t>Defining German space planning </a:t>
            </a:r>
            <a:r>
              <a:rPr lang="en-US" dirty="0"/>
              <a:t>on behalf of the federal government </a:t>
            </a:r>
          </a:p>
          <a:p>
            <a:pPr eaLnBrk="1" hangingPunct="1"/>
            <a:endParaRPr lang="de-DE" dirty="0" smtClean="0"/>
          </a:p>
          <a:p>
            <a:endParaRPr lang="de-DE" dirty="0"/>
          </a:p>
          <a:p>
            <a:r>
              <a:rPr lang="en-US" b="1" dirty="0"/>
              <a:t>Representing German space-related interests </a:t>
            </a:r>
            <a:r>
              <a:rPr lang="en-US" dirty="0"/>
              <a:t>in the international arena, in particular in ESA </a:t>
            </a:r>
          </a:p>
          <a:p>
            <a:pPr eaLnBrk="1" hangingPunct="1"/>
            <a:endParaRPr lang="de-DE" dirty="0" smtClean="0"/>
          </a:p>
          <a:p>
            <a:endParaRPr lang="de-DE" dirty="0"/>
          </a:p>
          <a:p>
            <a:r>
              <a:rPr lang="en-US" b="1" dirty="0"/>
              <a:t>Contracts and grants for space projects in the National </a:t>
            </a:r>
            <a:r>
              <a:rPr lang="en-US" b="1" dirty="0" err="1"/>
              <a:t>Programme</a:t>
            </a:r>
            <a:r>
              <a:rPr lang="en-US" b="1" dirty="0"/>
              <a:t> for Space and Innovation - </a:t>
            </a:r>
            <a:r>
              <a:rPr lang="en-US" dirty="0"/>
              <a:t>from consultancy to funding decision to technology transfer </a:t>
            </a:r>
          </a:p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552113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idx="1"/>
          </p:nvPr>
        </p:nvSpPr>
        <p:spPr>
          <a:xfrm>
            <a:off x="1143000" y="1268760"/>
            <a:ext cx="7694613" cy="3992562"/>
          </a:xfrm>
          <a:prstGeom prst="rect">
            <a:avLst/>
          </a:prstGeom>
        </p:spPr>
        <p:txBody>
          <a:bodyPr lIns="76782" tIns="38391" rIns="76782" bIns="38391"/>
          <a:lstStyle/>
          <a:p>
            <a:pPr marL="0" indent="0">
              <a:spcAft>
                <a:spcPts val="1200"/>
              </a:spcAft>
              <a:buNone/>
            </a:pPr>
            <a:endParaRPr lang="de-DE" b="1" dirty="0" smtClean="0">
              <a:solidFill>
                <a:srgbClr val="686868"/>
              </a:solidFill>
            </a:endParaRPr>
          </a:p>
          <a:p>
            <a:pPr marL="176183" indent="0">
              <a:buNone/>
            </a:pP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Defines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implements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national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space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integrates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national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European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space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National </a:t>
            </a:r>
            <a:r>
              <a:rPr lang="de-DE" dirty="0" err="1" smtClean="0">
                <a:solidFill>
                  <a:srgbClr val="686868"/>
                </a:solidFill>
              </a:rPr>
              <a:t>Missions</a:t>
            </a:r>
            <a:endParaRPr lang="de-DE" dirty="0" smtClean="0">
              <a:solidFill>
                <a:srgbClr val="686868"/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National User Support </a:t>
            </a:r>
            <a:r>
              <a:rPr lang="de-DE" dirty="0" err="1" smtClean="0">
                <a:solidFill>
                  <a:srgbClr val="686868"/>
                </a:solidFill>
              </a:rPr>
              <a:t>programmes</a:t>
            </a:r>
            <a:r>
              <a:rPr lang="de-DE" dirty="0" smtClean="0">
                <a:solidFill>
                  <a:srgbClr val="686868"/>
                </a:solidFill>
              </a:rPr>
              <a:t> (</a:t>
            </a:r>
            <a:r>
              <a:rPr lang="de-DE" dirty="0" err="1" smtClean="0">
                <a:solidFill>
                  <a:srgbClr val="686868"/>
                </a:solidFill>
              </a:rPr>
              <a:t>scientific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use</a:t>
            </a:r>
            <a:r>
              <a:rPr lang="de-DE" dirty="0" smtClean="0">
                <a:solidFill>
                  <a:srgbClr val="686868"/>
                </a:solidFill>
              </a:rPr>
              <a:t>, </a:t>
            </a:r>
            <a:r>
              <a:rPr lang="de-DE" dirty="0" err="1" smtClean="0">
                <a:solidFill>
                  <a:srgbClr val="686868"/>
                </a:solidFill>
              </a:rPr>
              <a:t>methods</a:t>
            </a:r>
            <a:r>
              <a:rPr lang="de-DE" dirty="0" smtClean="0">
                <a:solidFill>
                  <a:srgbClr val="686868"/>
                </a:solidFill>
              </a:rPr>
              <a:t>, </a:t>
            </a:r>
            <a:r>
              <a:rPr lang="de-DE" dirty="0" err="1" smtClean="0">
                <a:solidFill>
                  <a:srgbClr val="686868"/>
                </a:solidFill>
              </a:rPr>
              <a:t>pilots</a:t>
            </a:r>
            <a:r>
              <a:rPr lang="de-DE" dirty="0" smtClean="0">
                <a:solidFill>
                  <a:srgbClr val="686868"/>
                </a:solidFill>
              </a:rPr>
              <a:t>, …)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ESA Development </a:t>
            </a:r>
            <a:r>
              <a:rPr lang="de-DE" dirty="0" err="1" smtClean="0">
                <a:solidFill>
                  <a:srgbClr val="686868"/>
                </a:solidFill>
              </a:rPr>
              <a:t>and</a:t>
            </a:r>
            <a:r>
              <a:rPr lang="de-DE" dirty="0" smtClean="0">
                <a:solidFill>
                  <a:srgbClr val="686868"/>
                </a:solidFill>
              </a:rPr>
              <a:t> User </a:t>
            </a:r>
            <a:r>
              <a:rPr lang="de-DE" dirty="0" err="1" smtClean="0">
                <a:solidFill>
                  <a:srgbClr val="686868"/>
                </a:solidFill>
              </a:rPr>
              <a:t>programmes</a:t>
            </a:r>
            <a:endParaRPr lang="de-DE" dirty="0" smtClean="0">
              <a:solidFill>
                <a:srgbClr val="686868"/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EU H2020 Space </a:t>
            </a:r>
            <a:r>
              <a:rPr lang="de-DE" dirty="0" err="1" smtClean="0">
                <a:solidFill>
                  <a:srgbClr val="686868"/>
                </a:solidFill>
              </a:rPr>
              <a:t>Activities</a:t>
            </a:r>
            <a:endParaRPr lang="de-DE" dirty="0" smtClean="0">
              <a:solidFill>
                <a:srgbClr val="686868"/>
              </a:solidFill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dirty="0" smtClean="0">
              <a:solidFill>
                <a:srgbClr val="686868"/>
              </a:solidFill>
            </a:endParaRPr>
          </a:p>
          <a:p>
            <a:pPr marL="176183" indent="0">
              <a:buNone/>
            </a:pP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Monitors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influences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EU 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Copernicus Programm 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686868"/>
                </a:solidFill>
              </a:rPr>
              <a:t>Copernicus </a:t>
            </a:r>
            <a:r>
              <a:rPr lang="de-DE" dirty="0" err="1" smtClean="0">
                <a:solidFill>
                  <a:srgbClr val="686868"/>
                </a:solidFill>
              </a:rPr>
              <a:t>Committee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and</a:t>
            </a:r>
            <a:r>
              <a:rPr lang="de-DE" dirty="0" smtClean="0">
                <a:solidFill>
                  <a:srgbClr val="686868"/>
                </a:solidFill>
              </a:rPr>
              <a:t> User </a:t>
            </a:r>
            <a:r>
              <a:rPr lang="de-DE" dirty="0">
                <a:solidFill>
                  <a:srgbClr val="686868"/>
                </a:solidFill>
              </a:rPr>
              <a:t>Forum</a:t>
            </a: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Advisory </a:t>
            </a:r>
            <a:r>
              <a:rPr lang="de-DE" dirty="0" err="1" smtClean="0">
                <a:solidFill>
                  <a:srgbClr val="686868"/>
                </a:solidFill>
              </a:rPr>
              <a:t>function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for</a:t>
            </a:r>
            <a:r>
              <a:rPr lang="de-DE" dirty="0" smtClean="0">
                <a:solidFill>
                  <a:srgbClr val="686868"/>
                </a:solidFill>
              </a:rPr>
              <a:t> Federal </a:t>
            </a:r>
            <a:r>
              <a:rPr lang="de-DE" dirty="0" err="1" smtClean="0">
                <a:solidFill>
                  <a:srgbClr val="686868"/>
                </a:solidFill>
              </a:rPr>
              <a:t>Ministries</a:t>
            </a:r>
            <a:endParaRPr lang="de-DE" dirty="0" smtClean="0">
              <a:solidFill>
                <a:srgbClr val="686868"/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endParaRPr lang="de-DE" dirty="0">
              <a:solidFill>
                <a:srgbClr val="686868"/>
              </a:solidFill>
            </a:endParaRPr>
          </a:p>
          <a:p>
            <a:pPr marL="176183" indent="0">
              <a:buSzPct val="70000"/>
              <a:buNone/>
            </a:pP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Implements</a:t>
            </a:r>
            <a:r>
              <a:rPr lang="de-DE" b="1" dirty="0" smtClean="0">
                <a:solidFill>
                  <a:schemeClr val="accent1">
                    <a:lumMod val="75000"/>
                  </a:schemeClr>
                </a:solidFill>
              </a:rPr>
              <a:t> national Copernicus </a:t>
            </a:r>
            <a:r>
              <a:rPr lang="de-DE" b="1" dirty="0" err="1" smtClean="0">
                <a:solidFill>
                  <a:schemeClr val="accent1">
                    <a:lumMod val="75000"/>
                  </a:schemeClr>
                </a:solidFill>
              </a:rPr>
              <a:t>actions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Support </a:t>
            </a:r>
            <a:r>
              <a:rPr lang="de-DE" dirty="0" err="1" smtClean="0">
                <a:solidFill>
                  <a:srgbClr val="686868"/>
                </a:solidFill>
              </a:rPr>
              <a:t>to</a:t>
            </a:r>
            <a:r>
              <a:rPr lang="de-DE" dirty="0" smtClean="0">
                <a:solidFill>
                  <a:srgbClr val="686868"/>
                </a:solidFill>
              </a:rPr>
              <a:t> national </a:t>
            </a:r>
            <a:r>
              <a:rPr lang="de-DE" dirty="0" err="1" smtClean="0">
                <a:solidFill>
                  <a:srgbClr val="686868"/>
                </a:solidFill>
              </a:rPr>
              <a:t>user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coordination</a:t>
            </a:r>
            <a:endParaRPr lang="de-DE" dirty="0" smtClean="0">
              <a:solidFill>
                <a:srgbClr val="686868"/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Technical </a:t>
            </a:r>
            <a:r>
              <a:rPr lang="de-DE" dirty="0" err="1" smtClean="0">
                <a:solidFill>
                  <a:srgbClr val="686868"/>
                </a:solidFill>
              </a:rPr>
              <a:t>projects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for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implementation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and</a:t>
            </a:r>
            <a:r>
              <a:rPr lang="de-DE" dirty="0" smtClean="0">
                <a:solidFill>
                  <a:srgbClr val="686868"/>
                </a:solidFill>
              </a:rPr>
              <a:t> </a:t>
            </a:r>
            <a:r>
              <a:rPr lang="de-DE" dirty="0" err="1" smtClean="0">
                <a:solidFill>
                  <a:srgbClr val="686868"/>
                </a:solidFill>
              </a:rPr>
              <a:t>validation</a:t>
            </a:r>
            <a:endParaRPr lang="de-DE" dirty="0" smtClean="0">
              <a:solidFill>
                <a:srgbClr val="686868"/>
              </a:solidFill>
            </a:endParaRPr>
          </a:p>
          <a:p>
            <a:pPr lvl="1">
              <a:buSzPct val="7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686868"/>
                </a:solidFill>
              </a:rPr>
              <a:t>CODE-DE</a:t>
            </a:r>
            <a:endParaRPr lang="de-DE" dirty="0">
              <a:solidFill>
                <a:srgbClr val="686868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de-DE" dirty="0">
              <a:solidFill>
                <a:srgbClr val="686868"/>
              </a:solidFill>
            </a:endParaRPr>
          </a:p>
        </p:txBody>
      </p:sp>
      <p:pic>
        <p:nvPicPr>
          <p:cNvPr id="10" name="Picture 8" descr="https://upload.wikimedia.org/wikipedia/commons/thumb/c/c3/Copernicus_Logo_240.png/220px-Copernicus_Logo_2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" y="3644663"/>
            <a:ext cx="785608" cy="3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1" y="5027539"/>
            <a:ext cx="845556" cy="4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99" y="1485234"/>
            <a:ext cx="1639192" cy="16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Grp="1" noChangeArrowheads="1"/>
          </p:cNvSpPr>
          <p:nvPr>
            <p:ph type="title"/>
          </p:nvPr>
        </p:nvSpPr>
        <p:spPr>
          <a:xfrm>
            <a:off x="398164" y="620688"/>
            <a:ext cx="7342188" cy="738187"/>
          </a:xfrm>
        </p:spPr>
        <p:txBody>
          <a:bodyPr/>
          <a:lstStyle/>
          <a:p>
            <a:r>
              <a:rPr lang="en-US" dirty="0"/>
              <a:t>Tasks of the DLR Space </a:t>
            </a:r>
            <a:r>
              <a:rPr lang="en-US" dirty="0" smtClean="0"/>
              <a:t>Agency (2)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73840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30188" y="5301208"/>
            <a:ext cx="5329237" cy="1224136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30188" y="2060848"/>
            <a:ext cx="5329237" cy="316835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30188" y="620688"/>
            <a:ext cx="5329237" cy="136815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101" name="Picture 5" descr="Enmap_Render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7813">
            <a:off x="6353175" y="2671763"/>
            <a:ext cx="7334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apidEye_orb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8192">
            <a:off x="6187282" y="1912144"/>
            <a:ext cx="9017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5864" name="Rectangle 8"/>
          <p:cNvSpPr>
            <a:spLocks noGrp="1" noChangeArrowheads="1"/>
          </p:cNvSpPr>
          <p:nvPr>
            <p:ph type="title"/>
          </p:nvPr>
        </p:nvSpPr>
        <p:spPr>
          <a:xfrm>
            <a:off x="107504" y="69850"/>
            <a:ext cx="7342188" cy="738187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bg2"/>
                </a:solidFill>
                <a:cs typeface="Times New Roman" pitchFamily="18" charset="0"/>
              </a:rPr>
              <a:t>National EO-</a:t>
            </a:r>
            <a:r>
              <a:rPr lang="de-DE" dirty="0" err="1" smtClean="0">
                <a:solidFill>
                  <a:schemeClr val="bg2"/>
                </a:solidFill>
                <a:cs typeface="Times New Roman" pitchFamily="18" charset="0"/>
              </a:rPr>
              <a:t>Missions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idx="1"/>
          </p:nvPr>
        </p:nvSpPr>
        <p:spPr>
          <a:xfrm>
            <a:off x="323528" y="713581"/>
            <a:ext cx="8514085" cy="51633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1600" b="1" dirty="0" err="1"/>
              <a:t>TerraSAR</a:t>
            </a:r>
            <a:r>
              <a:rPr lang="de-DE" altLang="de-DE" sz="1600" b="1" dirty="0"/>
              <a:t>-X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June </a:t>
            </a:r>
            <a:r>
              <a:rPr lang="de-DE" altLang="de-DE" sz="1600" dirty="0"/>
              <a:t>2007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800" b="1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 err="1"/>
              <a:t>TanDEM</a:t>
            </a:r>
            <a:r>
              <a:rPr lang="de-DE" altLang="de-DE" sz="1600" b="1" dirty="0"/>
              <a:t>-X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June </a:t>
            </a:r>
            <a:r>
              <a:rPr lang="de-DE" altLang="de-DE" sz="1600" dirty="0"/>
              <a:t>2010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Formation </a:t>
            </a:r>
            <a:r>
              <a:rPr lang="de-DE" altLang="de-DE" sz="1600" dirty="0" err="1" smtClean="0"/>
              <a:t>flight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with</a:t>
            </a:r>
            <a:r>
              <a:rPr lang="de-DE" altLang="de-DE" sz="1600" dirty="0" smtClean="0"/>
              <a:t> TerraSAR-X</a:t>
            </a:r>
            <a:endParaRPr lang="de-DE" altLang="de-DE" sz="1600" dirty="0"/>
          </a:p>
          <a:p>
            <a:pPr lvl="1" eaLnBrk="1" hangingPunct="1">
              <a:lnSpc>
                <a:spcPct val="90000"/>
              </a:lnSpc>
            </a:pPr>
            <a:endParaRPr lang="de-DE" altLang="de-DE" sz="16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/>
              <a:t>RapidEye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</a:t>
            </a:r>
            <a:r>
              <a:rPr lang="de-DE" altLang="de-DE" sz="1600" dirty="0"/>
              <a:t>August 2008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600" dirty="0"/>
          </a:p>
          <a:p>
            <a:pPr lvl="1" eaLnBrk="1" hangingPunct="1">
              <a:lnSpc>
                <a:spcPct val="90000"/>
              </a:lnSpc>
            </a:pPr>
            <a:endParaRPr lang="de-DE" altLang="de-DE" sz="600" dirty="0"/>
          </a:p>
          <a:p>
            <a:pPr lvl="1" eaLnBrk="1" hangingPunct="1">
              <a:lnSpc>
                <a:spcPct val="90000"/>
              </a:lnSpc>
            </a:pPr>
            <a:endParaRPr lang="de-DE" altLang="de-DE" sz="6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 err="1"/>
              <a:t>EnMAP</a:t>
            </a:r>
            <a:endParaRPr lang="de-DE" altLang="de-DE" sz="1600" b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/>
              <a:t>In Phase D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end 2019</a:t>
            </a:r>
            <a:endParaRPr lang="de-DE" altLang="de-DE" sz="16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 err="1"/>
              <a:t>MET</a:t>
            </a:r>
            <a:r>
              <a:rPr lang="de-DE" altLang="de-DE" sz="1600" b="1" i="1" dirty="0" err="1"/>
              <a:t>image</a:t>
            </a:r>
            <a:endParaRPr lang="de-DE" altLang="de-DE" sz="1600" b="1" i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/>
              <a:t>In Phase C/D</a:t>
            </a:r>
            <a:endParaRPr lang="de-DE" altLang="de-DE" sz="1400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2021</a:t>
            </a:r>
            <a:endParaRPr lang="de-DE" altLang="de-DE" sz="16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lvl="1" eaLnBrk="1" hangingPunct="1">
              <a:lnSpc>
                <a:spcPct val="90000"/>
              </a:lnSpc>
            </a:pPr>
            <a:endParaRPr lang="de-DE" altLang="de-DE" sz="4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/>
              <a:t>MERLIN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/>
              <a:t>In Phase C/D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smtClean="0"/>
              <a:t>Launch: End 2021</a:t>
            </a:r>
            <a:endParaRPr lang="de-DE" altLang="de-DE" sz="800" dirty="0"/>
          </a:p>
          <a:p>
            <a:pPr lvl="1" eaLnBrk="1" hangingPunct="1">
              <a:lnSpc>
                <a:spcPct val="90000"/>
              </a:lnSpc>
            </a:pPr>
            <a:endParaRPr lang="de-DE" altLang="de-DE" sz="80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sz="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1600" b="1" dirty="0"/>
              <a:t>GRACE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sz="1600" dirty="0" err="1" smtClean="0"/>
              <a:t>Since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2002</a:t>
            </a:r>
          </a:p>
          <a:p>
            <a:pPr eaLnBrk="1" hangingPunct="1">
              <a:lnSpc>
                <a:spcPct val="90000"/>
              </a:lnSpc>
            </a:pPr>
            <a:endParaRPr lang="de-DE" altLang="de-DE" sz="1600" dirty="0"/>
          </a:p>
          <a:p>
            <a:pPr>
              <a:lnSpc>
                <a:spcPct val="90000"/>
              </a:lnSpc>
            </a:pPr>
            <a:r>
              <a:rPr lang="de-DE" altLang="de-DE" sz="1600" b="1" dirty="0"/>
              <a:t>GRACE-FO</a:t>
            </a:r>
          </a:p>
          <a:p>
            <a:pPr lvl="1">
              <a:lnSpc>
                <a:spcPct val="90000"/>
              </a:lnSpc>
            </a:pPr>
            <a:r>
              <a:rPr lang="de-DE" altLang="de-DE" sz="1600" dirty="0" smtClean="0"/>
              <a:t>Launch 2018</a:t>
            </a:r>
            <a:endParaRPr lang="de-DE" altLang="de-DE" sz="1600" dirty="0"/>
          </a:p>
          <a:p>
            <a:pPr eaLnBrk="1" hangingPunct="1">
              <a:lnSpc>
                <a:spcPct val="90000"/>
              </a:lnSpc>
            </a:pPr>
            <a:endParaRPr lang="de-DE" altLang="de-DE" sz="16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1600" dirty="0"/>
          </a:p>
        </p:txBody>
      </p:sp>
      <p:pic>
        <p:nvPicPr>
          <p:cNvPr id="4105" name="Picture 9" descr="TerraSAR-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504825"/>
            <a:ext cx="7921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TerraSarX_3c_Pantone_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500063"/>
            <a:ext cx="16938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EnMAP-Logo-Final-he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890838"/>
            <a:ext cx="10017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160" y="5589240"/>
            <a:ext cx="6492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 descr="met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32250"/>
            <a:ext cx="790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METimage_logo_trans_s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4078288"/>
            <a:ext cx="1150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 descr="TanDEM_RGB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1219200"/>
            <a:ext cx="1700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 descr="Tandem_Artists_View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219200"/>
            <a:ext cx="76041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838700" y="593725"/>
            <a:ext cx="566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200" b="1" i="1">
                <a:solidFill>
                  <a:srgbClr val="808080"/>
                </a:solidFill>
                <a:latin typeface="Arial" pitchFamily="34" charset="0"/>
              </a:rPr>
              <a:t>Radar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4838700" y="2322513"/>
            <a:ext cx="53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200" b="1" i="1" dirty="0" smtClean="0">
                <a:solidFill>
                  <a:srgbClr val="808080"/>
                </a:solidFill>
                <a:latin typeface="Arial" pitchFamily="34" charset="0"/>
              </a:rPr>
              <a:t>Optic</a:t>
            </a:r>
            <a:endParaRPr lang="en-US" altLang="de-DE" sz="1200" b="1" i="1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4722439" y="5686425"/>
            <a:ext cx="7136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de-DE" sz="1200" b="1" i="1" dirty="0" smtClean="0">
                <a:solidFill>
                  <a:srgbClr val="808080"/>
                </a:solidFill>
                <a:latin typeface="Arial" pitchFamily="34" charset="0"/>
              </a:rPr>
              <a:t>Gravity</a:t>
            </a:r>
            <a:endParaRPr lang="en-US" altLang="de-DE" sz="1200" b="1" i="1" dirty="0">
              <a:solidFill>
                <a:srgbClr val="808080"/>
              </a:solidFill>
              <a:latin typeface="Arial" pitchFamily="34" charset="0"/>
            </a:endParaRPr>
          </a:p>
        </p:txBody>
      </p:sp>
      <p:pic>
        <p:nvPicPr>
          <p:cNvPr id="4118" name="Picture 22" descr="Hack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531813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 descr="Hack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2212975"/>
            <a:ext cx="4460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4" descr="Hack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07063"/>
            <a:ext cx="444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5" descr="Hacke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266825"/>
            <a:ext cx="4460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6" descr="Merlin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994275"/>
            <a:ext cx="134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27" descr="CHARM_Satell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4787900"/>
            <a:ext cx="711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8" descr="gr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89588"/>
            <a:ext cx="8985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s://www.planet.com/assets/themes/planet/images/logo_m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31" y="209391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980794" y="739418"/>
            <a:ext cx="2388131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altLang="de-DE" b="1" dirty="0"/>
              <a:t>Public-Private </a:t>
            </a:r>
            <a:r>
              <a:rPr lang="de-DE" altLang="de-DE" b="1" dirty="0" err="1"/>
              <a:t>Partnership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58159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4700" y="188640"/>
            <a:ext cx="44513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TanDEM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-X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ein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zweiter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TerraSAR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346075" y="332656"/>
            <a:ext cx="41767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  <a:buFontTx/>
              <a:buNone/>
            </a:pPr>
            <a:r>
              <a:rPr lang="de-DE" sz="2400" dirty="0" err="1">
                <a:solidFill>
                  <a:srgbClr val="454545"/>
                </a:solidFill>
                <a:latin typeface="Arial" pitchFamily="34" charset="0"/>
              </a:rPr>
              <a:t>TerraSAR</a:t>
            </a:r>
            <a:r>
              <a:rPr lang="de-DE" sz="2400" dirty="0">
                <a:solidFill>
                  <a:srgbClr val="454545"/>
                </a:solidFill>
                <a:latin typeface="Arial" pitchFamily="34" charset="0"/>
              </a:rPr>
              <a:t>-X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716463" y="836712"/>
            <a:ext cx="4248150" cy="28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92163" indent="-169863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984250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Nationale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SAR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Interferometrie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Mission </a:t>
            </a: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Wissensch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. </a:t>
            </a:r>
            <a:r>
              <a:rPr lang="en-GB" sz="1600" u="sng" dirty="0">
                <a:solidFill>
                  <a:srgbClr val="000000"/>
                </a:solidFill>
                <a:latin typeface="Arial" pitchFamily="34" charset="0"/>
              </a:rPr>
              <a:t>und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kommerzielle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Nutzung</a:t>
            </a:r>
            <a:endParaRPr lang="en-GB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Primäres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Missionsziel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GB" sz="1600" dirty="0" err="1" smtClean="0">
                <a:solidFill>
                  <a:srgbClr val="000000"/>
                </a:solidFill>
                <a:latin typeface="Arial" pitchFamily="34" charset="0"/>
              </a:rPr>
              <a:t>hochaufgelöstes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globales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Digitales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Höhenmodell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(DEM)</a:t>
            </a:r>
          </a:p>
          <a:p>
            <a:pPr eaLnBrk="1" hangingPunct="1">
              <a:spcBef>
                <a:spcPct val="25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Start: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Juni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2010</a:t>
            </a:r>
          </a:p>
          <a:p>
            <a:pPr eaLnBrk="1" hangingPunct="1">
              <a:spcBef>
                <a:spcPct val="25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Status: </a:t>
            </a:r>
            <a:r>
              <a:rPr lang="en-GB" sz="1600" dirty="0" err="1" smtClean="0">
                <a:solidFill>
                  <a:srgbClr val="000000"/>
                </a:solidFill>
                <a:latin typeface="Arial" pitchFamily="34" charset="0"/>
              </a:rPr>
              <a:t>globales</a:t>
            </a: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 DEM </a:t>
            </a:r>
            <a:r>
              <a:rPr lang="en-GB" sz="1600" dirty="0" err="1" smtClean="0">
                <a:solidFill>
                  <a:srgbClr val="000000"/>
                </a:solidFill>
                <a:latin typeface="Arial" pitchFamily="34" charset="0"/>
              </a:rPr>
              <a:t>fertiggestellt</a:t>
            </a:r>
            <a:endParaRPr lang="en-GB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25000"/>
              </a:spcBef>
              <a:buSzPct val="90000"/>
              <a:buFontTx/>
              <a:buBlip>
                <a:blip r:embed="rId3"/>
              </a:buBlip>
            </a:pPr>
            <a:endParaRPr lang="en-GB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7" name="Picture 4" descr="TanDEM-X_128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5F6468"/>
              </a:clrFrom>
              <a:clrTo>
                <a:srgbClr val="5F64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61" y="3789040"/>
            <a:ext cx="1847850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250825" y="908720"/>
            <a:ext cx="4056063" cy="32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12788" indent="-169863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984250"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defTabSz="7572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Nationale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Radar-Mission</a:t>
            </a: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Wissensch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. </a:t>
            </a:r>
            <a:r>
              <a:rPr lang="en-GB" sz="1600" u="sng" dirty="0">
                <a:solidFill>
                  <a:srgbClr val="000000"/>
                </a:solidFill>
                <a:latin typeface="Arial" pitchFamily="34" charset="0"/>
              </a:rPr>
              <a:t>und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kommerzielle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Nutzung</a:t>
            </a:r>
            <a:endParaRPr lang="en-GB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US" sz="1600" dirty="0" err="1">
                <a:solidFill>
                  <a:srgbClr val="000000"/>
                </a:solidFill>
                <a:latin typeface="Arial" pitchFamily="34" charset="0"/>
              </a:rPr>
              <a:t>Hochaufgelöste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Radardaten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der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Erdoberfläche</a:t>
            </a:r>
            <a:endParaRPr lang="en-US" sz="16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Start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</a:rPr>
              <a:t>Juni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2007</a:t>
            </a:r>
          </a:p>
          <a:p>
            <a:pPr eaLnBrk="1" hangingPunct="1">
              <a:spcBef>
                <a:spcPct val="50000"/>
              </a:spcBef>
              <a:buSzPct val="90000"/>
              <a:buFontTx/>
              <a:buBlip>
                <a:blip r:embed="rId3"/>
              </a:buBlip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Status: 10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Jahre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im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Orbit,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weitere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3+  		    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Jahre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</a:rPr>
              <a:t>möglich</a:t>
            </a:r>
            <a:endParaRPr lang="en-GB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/>
            <a:endParaRPr lang="de-DE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7145338" y="4163596"/>
            <a:ext cx="1891158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 indent="-1730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b="1" i="1" u="sng" kern="0" dirty="0" err="1">
                <a:solidFill>
                  <a:srgbClr val="000000"/>
                </a:solidFill>
                <a:latin typeface="Arial" pitchFamily="34" charset="0"/>
              </a:rPr>
              <a:t>Weitere</a:t>
            </a:r>
            <a:r>
              <a:rPr lang="en-US" sz="1200" b="1" i="1" u="sng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i="1" u="sng" kern="0" dirty="0" err="1">
                <a:solidFill>
                  <a:srgbClr val="000000"/>
                </a:solidFill>
                <a:latin typeface="Arial" pitchFamily="34" charset="0"/>
              </a:rPr>
              <a:t>Missionsziele</a:t>
            </a:r>
            <a:r>
              <a:rPr lang="en-US" sz="1200" b="1" i="1" u="sng" kern="0" dirty="0">
                <a:solidFill>
                  <a:srgbClr val="000000"/>
                </a:solidFill>
                <a:latin typeface="Arial" pitchFamily="34" charset="0"/>
              </a:rPr>
              <a:t>: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Meeresströmungen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Verkehrs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- Monitoring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Gletscherabflüsse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Polarimetrisches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InSAR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Super Resolution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Digital </a:t>
            </a: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Beamforming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2609850" y="4275113"/>
            <a:ext cx="2106613" cy="156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3038" indent="-173038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b="1" i="1" u="sng" kern="0" dirty="0" err="1">
                <a:solidFill>
                  <a:srgbClr val="000000"/>
                </a:solidFill>
                <a:latin typeface="Arial" pitchFamily="34" charset="0"/>
              </a:rPr>
              <a:t>Anwendungen</a:t>
            </a:r>
            <a:r>
              <a:rPr lang="en-US" sz="1200" b="1" i="1" u="sng" kern="0" dirty="0">
                <a:solidFill>
                  <a:srgbClr val="000000"/>
                </a:solidFill>
                <a:latin typeface="Arial" pitchFamily="34" charset="0"/>
              </a:rPr>
              <a:t>: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Land &amp; </a:t>
            </a: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Forstwirtschaft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Risikomanagement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Sicherheit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Kartografie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Planung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Bergbau</a:t>
            </a:r>
            <a:r>
              <a:rPr lang="en-US" sz="1200" b="1" i="1" kern="0" dirty="0">
                <a:solidFill>
                  <a:srgbClr val="000000"/>
                </a:solidFill>
                <a:latin typeface="Arial" pitchFamily="34" charset="0"/>
              </a:rPr>
              <a:t> &amp; Exploration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Umwelt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1200" b="1" i="1" kern="0" dirty="0" err="1">
                <a:solidFill>
                  <a:srgbClr val="000000"/>
                </a:solidFill>
                <a:latin typeface="Arial" pitchFamily="34" charset="0"/>
              </a:rPr>
              <a:t>Geologie</a:t>
            </a:r>
            <a:endParaRPr lang="en-US" sz="1200" b="1" i="1" kern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3" name="Picture 11" descr="TerraSAR ueber Indonesien_3000x1687_kle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3056"/>
            <a:ext cx="1966912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transparent_TS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69" y="3573016"/>
            <a:ext cx="1871663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5" descr="TanDEM_RGB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13" y="3659559"/>
            <a:ext cx="17430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7E7E7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9947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275" y="1541463"/>
            <a:ext cx="7772400" cy="4191000"/>
          </a:xfrm>
        </p:spPr>
        <p:txBody>
          <a:bodyPr/>
          <a:lstStyle/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</a:rPr>
              <a:t>TerraSAR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-X PPP: First large-scale national PPP Project, 	which became operational at the beginning of 2008.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Joint investment, but separate goals of</a:t>
            </a:r>
          </a:p>
          <a:p>
            <a:pPr marL="894075" lvl="1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DLR (scientific) </a:t>
            </a:r>
          </a:p>
          <a:p>
            <a:pPr marL="894075" lvl="1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Industry (commercial)</a:t>
            </a:r>
          </a:p>
          <a:p>
            <a:pPr marL="535300" lvl="1" indent="0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No common enterprise.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No Co-investment of other ministries, therefore public authorities are customers of the commercial data provider (Airbus DS Geo).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Each PPP-Partner (DLR / Airbus DS) has a complete set of data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No (physical) sharing of the total amount of data. Partition starts with the rights to use the data (scientific / commercial)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Nevertheless, public customers have certain priorities in times of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crisis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marL="447675" indent="-358775" eaLnBrk="1" fontAlgn="auto" hangingPunct="1">
              <a:lnSpc>
                <a:spcPct val="90000"/>
              </a:lnSpc>
              <a:spcBef>
                <a:spcPct val="25000"/>
              </a:spcBef>
              <a:spcAft>
                <a:spcPct val="30000"/>
              </a:spcAft>
              <a:buSzPct val="90000"/>
              <a:buFont typeface="Arial" pitchFamily="34" charset="0"/>
              <a:buBlip>
                <a:blip r:embed="rId3"/>
              </a:buBlip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DLR has granted the rights to supply TSX/TDX mission data to the charter</a:t>
            </a:r>
          </a:p>
        </p:txBody>
      </p:sp>
      <p:pic>
        <p:nvPicPr>
          <p:cNvPr id="16387" name="Picture 4" descr="TerraSAR_b25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047750"/>
            <a:ext cx="21653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4913313" cy="368300"/>
          </a:xfrm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00CC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1440" rIns="91440" anchor="b">
            <a:spAutoFit/>
          </a:bodyPr>
          <a:lstStyle/>
          <a:p>
            <a:pPr eaLnBrk="1" hangingPunct="1"/>
            <a:r>
              <a:rPr lang="de-DE" altLang="de-DE" dirty="0"/>
              <a:t>Public-Private </a:t>
            </a:r>
            <a:r>
              <a:rPr lang="de-DE" altLang="de-DE" dirty="0" err="1"/>
              <a:t>Partnership</a:t>
            </a:r>
            <a:endParaRPr lang="de-DE" altLang="de-DE" dirty="0"/>
          </a:p>
        </p:txBody>
      </p:sp>
      <p:pic>
        <p:nvPicPr>
          <p:cNvPr id="16389" name="Picture 11" descr="transparent_TS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26638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4073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EnMAP-Logo-Final-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-26988"/>
            <a:ext cx="1073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2" descr="EnMAP-WebAbbildung_T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algn="ctr" rotWithShape="0">
              <a:schemeClr val="tx1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3375"/>
            <a:ext cx="7772400" cy="503238"/>
          </a:xfrm>
        </p:spPr>
        <p:txBody>
          <a:bodyPr/>
          <a:lstStyle/>
          <a:p>
            <a:pPr eaLnBrk="1" hangingPunct="1"/>
            <a:r>
              <a:rPr lang="en-GB" altLang="de-DE" dirty="0" err="1">
                <a:solidFill>
                  <a:schemeClr val="bg1">
                    <a:lumMod val="95000"/>
                  </a:schemeClr>
                </a:solidFill>
              </a:rPr>
              <a:t>EnMAP</a:t>
            </a:r>
            <a:r>
              <a:rPr lang="en-GB" altLang="de-DE" dirty="0">
                <a:solidFill>
                  <a:schemeClr val="bg1">
                    <a:lumMod val="95000"/>
                  </a:schemeClr>
                </a:solidFill>
              </a:rPr>
              <a:t> Hyperspectral Imager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052735"/>
            <a:ext cx="3864297" cy="5070251"/>
          </a:xfr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de-DE" sz="1600" b="1" dirty="0">
                <a:solidFill>
                  <a:schemeClr val="bg1">
                    <a:lumMod val="85000"/>
                  </a:schemeClr>
                </a:solidFill>
              </a:rPr>
              <a:t>Objective 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+mn-cs"/>
              </a:rPr>
              <a:t>Hyperspectral instrument with over 200 channels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+mn-cs"/>
              </a:rPr>
              <a:t>Mission goal: Investigate wide range of ecosystem parameters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+mn-cs"/>
              </a:rPr>
              <a:t>Present Status: in Phase D</a:t>
            </a: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en-GB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+mn-cs"/>
              </a:rPr>
              <a:t>Launch end </a:t>
            </a:r>
            <a:r>
              <a:rPr lang="en-GB" dirty="0" smtClean="0">
                <a:solidFill>
                  <a:prstClr val="white"/>
                </a:solidFill>
                <a:latin typeface="Arial" charset="0"/>
                <a:ea typeface="ヒラギノ角ゴ Pro W3" charset="-128"/>
                <a:cs typeface="+mn-cs"/>
              </a:rPr>
              <a:t>2019</a:t>
            </a:r>
            <a:endParaRPr lang="en-GB" dirty="0">
              <a:solidFill>
                <a:prstClr val="white"/>
              </a:solidFill>
              <a:latin typeface="Arial" charset="0"/>
              <a:ea typeface="ヒラギノ角ゴ Pro W3" charset="-128"/>
              <a:cs typeface="+mn-cs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</a:pPr>
            <a:endParaRPr lang="en-GB" dirty="0">
              <a:solidFill>
                <a:prstClr val="white"/>
              </a:solidFill>
              <a:latin typeface="Arial" charset="0"/>
              <a:ea typeface="ヒラギノ角ゴ Pro W3" charset="-128"/>
              <a:cs typeface="+mn-cs"/>
            </a:endParaRPr>
          </a:p>
          <a:p>
            <a:pPr marL="0" indent="0" eaLnBrk="1" hangingPunct="1">
              <a:buClr>
                <a:schemeClr val="bg1">
                  <a:lumMod val="85000"/>
                </a:schemeClr>
              </a:buClr>
              <a:buFontTx/>
              <a:buNone/>
              <a:defRPr/>
            </a:pPr>
            <a:r>
              <a:rPr lang="en-GB" altLang="de-DE" sz="1600" b="1" dirty="0">
                <a:solidFill>
                  <a:schemeClr val="bg1">
                    <a:lumMod val="85000"/>
                  </a:schemeClr>
                </a:solidFill>
              </a:rPr>
              <a:t>Outline (technical brief description)</a:t>
            </a:r>
          </a:p>
          <a:p>
            <a:pPr eaLnBrk="1" hangingPunct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Spectral range from </a:t>
            </a:r>
          </a:p>
          <a:p>
            <a:pPr lvl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420 nm to 1000 nm (VNIR) and</a:t>
            </a:r>
          </a:p>
          <a:p>
            <a:pPr lvl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900 nm to 2450 nm (SWIR) </a:t>
            </a:r>
          </a:p>
          <a:p>
            <a:pPr eaLnBrk="1" hangingPunct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High spectral resolution of 6.5 nm  (VNIR) and 10 nm (SWIR);</a:t>
            </a:r>
          </a:p>
          <a:p>
            <a:pPr eaLnBrk="1" hangingPunct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~ 240 channels</a:t>
            </a:r>
          </a:p>
          <a:p>
            <a:pPr eaLnBrk="1" hangingPunct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Swath width 30 km</a:t>
            </a:r>
          </a:p>
          <a:p>
            <a:pPr eaLnBrk="1" hangingPunct="1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de-DE" sz="1600" dirty="0">
                <a:solidFill>
                  <a:schemeClr val="bg1">
                    <a:lumMod val="85000"/>
                  </a:schemeClr>
                </a:solidFill>
              </a:rPr>
              <a:t>GSD 30 m nadir</a:t>
            </a:r>
          </a:p>
          <a:p>
            <a:pPr eaLnBrk="1" hangingPunct="1">
              <a:defRPr/>
            </a:pPr>
            <a:endParaRPr lang="en-GB" altLang="de-DE" sz="1400" dirty="0"/>
          </a:p>
        </p:txBody>
      </p:sp>
      <p:pic>
        <p:nvPicPr>
          <p:cNvPr id="15367" name="Picture 3" descr="D:\90_key-notes_posters\logos\2280491-LOGO-GFZ-en-mitFreistellungsraum_RGB_24bit_300dpi_546x390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33" y="6014517"/>
            <a:ext cx="6969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" descr="C:\Users\stra_ch\Desktop\Unbenan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151042"/>
            <a:ext cx="12271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16154"/>
            <a:ext cx="2124738" cy="158644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w="31750"/>
            <a:bevelB w="25400"/>
            <a:contourClr>
              <a:schemeClr val="bg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EnMAP-Logo-Final-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66519"/>
            <a:ext cx="839108" cy="8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875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02597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9337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3426" y="260648"/>
            <a:ext cx="7772400" cy="503237"/>
          </a:xfrm>
        </p:spPr>
        <p:txBody>
          <a:bodyPr/>
          <a:lstStyle/>
          <a:p>
            <a:r>
              <a:rPr lang="de-DE" altLang="de-DE" dirty="0" err="1"/>
              <a:t>EnMAP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/>
              <a:t>e.g. </a:t>
            </a:r>
            <a:r>
              <a:rPr lang="de-DE" altLang="de-DE" dirty="0" err="1"/>
              <a:t>soil</a:t>
            </a:r>
            <a:r>
              <a:rPr lang="de-DE" altLang="de-DE" dirty="0"/>
              <a:t> &amp;</a:t>
            </a:r>
            <a:r>
              <a:rPr lang="de-DE" altLang="de-DE" dirty="0" err="1"/>
              <a:t>water</a:t>
            </a:r>
            <a:r>
              <a:rPr lang="de-DE" altLang="de-DE" dirty="0"/>
              <a:t> </a:t>
            </a:r>
            <a:r>
              <a:rPr lang="de-DE" altLang="de-DE" dirty="0" err="1"/>
              <a:t>mapping</a:t>
            </a:r>
            <a:endParaRPr lang="de-DE" altLang="de-DE" dirty="0"/>
          </a:p>
        </p:txBody>
      </p:sp>
      <p:sp>
        <p:nvSpPr>
          <p:cNvPr id="28675" name="Textfeld 1"/>
          <p:cNvSpPr txBox="1">
            <a:spLocks noChangeArrowheads="1"/>
          </p:cNvSpPr>
          <p:nvPr/>
        </p:nvSpPr>
        <p:spPr bwMode="auto">
          <a:xfrm>
            <a:off x="636588" y="5775226"/>
            <a:ext cx="1495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eaLnBrk="0" hangingPunct="0"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dirty="0">
                <a:cs typeface="ヒラギノ角ゴ Pro W3"/>
                <a:hlinkClick r:id="rId3"/>
              </a:rPr>
              <a:t>http://www.enmap.org/</a:t>
            </a:r>
            <a:r>
              <a:rPr lang="de-DE" altLang="de-DE" sz="1000" dirty="0">
                <a:cs typeface="ヒラギノ角ゴ Pro W3"/>
              </a:rPr>
              <a:t> </a:t>
            </a:r>
          </a:p>
        </p:txBody>
      </p:sp>
      <p:sp>
        <p:nvSpPr>
          <p:cNvPr id="22" name="Gestreifter Pfeil nach rechts 21"/>
          <p:cNvSpPr/>
          <p:nvPr/>
        </p:nvSpPr>
        <p:spPr bwMode="auto">
          <a:xfrm>
            <a:off x="101600" y="5849938"/>
            <a:ext cx="561975" cy="342900"/>
          </a:xfrm>
          <a:prstGeom prst="stripedRight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lIns="0" tIns="0" rIns="0" bIns="0"/>
          <a:lstStyle/>
          <a:p>
            <a:pPr>
              <a:lnSpc>
                <a:spcPts val="2600"/>
              </a:lnSpc>
              <a:buFontTx/>
              <a:buChar char="-"/>
              <a:defRPr/>
            </a:pPr>
            <a:endParaRPr lang="de-DE">
              <a:latin typeface="Arial" charset="0"/>
              <a:ea typeface="ヒラギノ角ゴ Pro W3" charset="-128"/>
              <a:cs typeface="Arial" charset="0"/>
            </a:endParaRP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874838"/>
            <a:ext cx="31877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13" descr="gkss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5578475"/>
            <a:ext cx="17272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 descr="GFZ-LogoNeu_dt_4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713288"/>
            <a:ext cx="8270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1" name="Gruppieren 2"/>
          <p:cNvGrpSpPr>
            <a:grpSpLocks/>
          </p:cNvGrpSpPr>
          <p:nvPr/>
        </p:nvGrpSpPr>
        <p:grpSpPr bwMode="auto">
          <a:xfrm>
            <a:off x="5162550" y="1255713"/>
            <a:ext cx="4000500" cy="3014662"/>
            <a:chOff x="2036763" y="1311275"/>
            <a:chExt cx="5070475" cy="3900527"/>
          </a:xfrm>
        </p:grpSpPr>
        <p:pic>
          <p:nvPicPr>
            <p:cNvPr id="28688" name="Picture 6" descr="EnMAP-Box_Screensho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763" y="1311275"/>
              <a:ext cx="5070475" cy="390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9" descr="http://www.enmap.org/sites/default/files/pictures/logos/logo-enmap-box-thumb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81" y="4323893"/>
              <a:ext cx="887909" cy="887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2" name="Gruppieren 3"/>
          <p:cNvGrpSpPr>
            <a:grpSpLocks/>
          </p:cNvGrpSpPr>
          <p:nvPr/>
        </p:nvGrpSpPr>
        <p:grpSpPr bwMode="auto">
          <a:xfrm>
            <a:off x="3330575" y="3297238"/>
            <a:ext cx="3128963" cy="2990850"/>
            <a:chOff x="4785072" y="1524758"/>
            <a:chExt cx="3695700" cy="3953116"/>
          </a:xfrm>
        </p:grpSpPr>
        <p:pic>
          <p:nvPicPr>
            <p:cNvPr id="28686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072" y="1524758"/>
              <a:ext cx="3695700" cy="36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7" name="Text Box 16"/>
            <p:cNvSpPr txBox="1">
              <a:spLocks noChangeArrowheads="1"/>
            </p:cNvSpPr>
            <p:nvPr/>
          </p:nvSpPr>
          <p:spPr bwMode="auto">
            <a:xfrm>
              <a:off x="4832697" y="5174662"/>
              <a:ext cx="3600450" cy="303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625475" indent="-179388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077913" indent="-179388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524000" indent="-179388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1970088" indent="-173038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427288" indent="-173038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884488" indent="-173038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341688" indent="-173038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798888" indent="-173038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de-DE" altLang="de-DE" sz="1200">
                  <a:solidFill>
                    <a:srgbClr val="808080"/>
                  </a:solidFill>
                  <a:latin typeface="Calibri" pitchFamily="34" charset="0"/>
                  <a:ea typeface="Microsoft YaHei" pitchFamily="34" charset="-122"/>
                </a:rPr>
                <a:t>Map of Phytobenthos Distribution </a:t>
              </a:r>
            </a:p>
          </p:txBody>
        </p:sp>
      </p:grpSp>
      <p:grpSp>
        <p:nvGrpSpPr>
          <p:cNvPr id="28683" name="Gruppieren 7"/>
          <p:cNvGrpSpPr>
            <a:grpSpLocks/>
          </p:cNvGrpSpPr>
          <p:nvPr/>
        </p:nvGrpSpPr>
        <p:grpSpPr bwMode="auto">
          <a:xfrm>
            <a:off x="8345488" y="4256088"/>
            <a:ext cx="776287" cy="806450"/>
            <a:chOff x="123826" y="3768498"/>
            <a:chExt cx="728662" cy="727075"/>
          </a:xfrm>
        </p:grpSpPr>
        <p:sp>
          <p:nvSpPr>
            <p:cNvPr id="28684" name="Oval 41"/>
            <p:cNvSpPr>
              <a:spLocks noChangeArrowheads="1"/>
            </p:cNvSpPr>
            <p:nvPr/>
          </p:nvSpPr>
          <p:spPr bwMode="auto">
            <a:xfrm>
              <a:off x="123826" y="3768498"/>
              <a:ext cx="728662" cy="72707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1pPr>
              <a:lvl2pPr marL="742950" indent="-28575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2pPr>
              <a:lvl3pPr marL="11430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3pPr>
              <a:lvl4pPr marL="16002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4pPr>
              <a:lvl5pPr marL="2057400" indent="-228600" eaLnBrk="0" hangingPunct="0"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-"/>
                <a:defRPr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Arial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de-DE" u="sng"/>
            </a:p>
          </p:txBody>
        </p:sp>
        <p:pic>
          <p:nvPicPr>
            <p:cNvPr id="28685" name="Picture 42" descr="hub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33" y="3779837"/>
              <a:ext cx="713955" cy="70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79828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_Präsentation_4zu3_E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Erderkundung">
  <a:themeElements>
    <a:clrScheme name="Erderkundu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derkund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rderkundu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erkundu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rderkundung">
  <a:themeElements>
    <a:clrScheme name="Erderkundu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derkund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rderkundu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erkundu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rderkundung">
  <a:themeElements>
    <a:clrScheme name="Erderkundu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derkund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rderkundu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erkundu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rderkundung">
  <a:themeElements>
    <a:clrScheme name="Erderkundu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derkund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rderkundu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erkundu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Erderkundung">
  <a:themeElements>
    <a:clrScheme name="Erderkundun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rderkund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763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rderkundu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rderkundu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rderkund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0000"/>
          </a:lnSpc>
          <a:buNone/>
          <a:defRPr dirty="0" err="1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DLR_Präsentation_4zu3_EN</Template>
  <TotalTime>0</TotalTime>
  <Words>1146</Words>
  <Application>Microsoft Office PowerPoint</Application>
  <PresentationFormat>Bildschirmpräsentation (4:3)</PresentationFormat>
  <Paragraphs>354</Paragraphs>
  <Slides>26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9</vt:i4>
      </vt:variant>
      <vt:variant>
        <vt:lpstr>Folientitel</vt:lpstr>
      </vt:variant>
      <vt:variant>
        <vt:i4>26</vt:i4>
      </vt:variant>
    </vt:vector>
  </HeadingPairs>
  <TitlesOfParts>
    <vt:vector size="35" baseType="lpstr">
      <vt:lpstr>DLR_Präsentation_4zu3_EN</vt:lpstr>
      <vt:lpstr>DLR-Präsentation 4:3 Englisch</vt:lpstr>
      <vt:lpstr>Erderkundung</vt:lpstr>
      <vt:lpstr>1_Erderkundung</vt:lpstr>
      <vt:lpstr>2_Erderkundung</vt:lpstr>
      <vt:lpstr>3_Erderkundung</vt:lpstr>
      <vt:lpstr>4_Erderkundung</vt:lpstr>
      <vt:lpstr>Standarddesign</vt:lpstr>
      <vt:lpstr>Default</vt:lpstr>
      <vt:lpstr>The German EO Program &amp; Tasks of the Space agency  </vt:lpstr>
      <vt:lpstr>DLR – a dual capacity entity</vt:lpstr>
      <vt:lpstr>Tasks of the DLR Space Agency (1)</vt:lpstr>
      <vt:lpstr>Tasks of the DLR Space Agency (2)</vt:lpstr>
      <vt:lpstr>National EO-Missions</vt:lpstr>
      <vt:lpstr>TanDEM-X… ein zweiter TerraSAR</vt:lpstr>
      <vt:lpstr>Public-Private Partnership</vt:lpstr>
      <vt:lpstr>EnMAP Hyperspectral Imager</vt:lpstr>
      <vt:lpstr>EnMAP e.g. soil &amp;water mapping</vt:lpstr>
      <vt:lpstr>MERLIN </vt:lpstr>
      <vt:lpstr>PowerPoint-Präsentation</vt:lpstr>
      <vt:lpstr>PowerPoint-Präsentation</vt:lpstr>
      <vt:lpstr>Evolving New Class of Capabilities</vt:lpstr>
      <vt:lpstr>German EO-Program - current and planend Missions </vt:lpstr>
      <vt:lpstr>Data exploitation „End-to-End“ </vt:lpstr>
      <vt:lpstr>Example: EO-Support for GEO Activities (EO4GEOSS)</vt:lpstr>
      <vt:lpstr>PowerPoint-Präsentation</vt:lpstr>
      <vt:lpstr>PowerPoint-Präsentation</vt:lpstr>
      <vt:lpstr>New challenge: „Big Data“ </vt:lpstr>
      <vt:lpstr>CODE-DE: Data access and Exploitation platform</vt:lpstr>
      <vt:lpstr>Capacity Building Activities  at  DLR Space Agency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DLR CD-Vorlagen</dc:subject>
  <dc:creator>Bartusch, Michael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Bock, Michael (RD-RE )</cp:lastModifiedBy>
  <cp:revision>261</cp:revision>
  <cp:lastPrinted>2015-07-16T09:19:23Z</cp:lastPrinted>
  <dcterms:created xsi:type="dcterms:W3CDTF">2012-03-07T14:24:31Z</dcterms:created>
  <dcterms:modified xsi:type="dcterms:W3CDTF">2017-03-27T05:43:58Z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</Properties>
</file>