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2" r:id="rId3"/>
    <p:sldId id="260" r:id="rId4"/>
    <p:sldId id="263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C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20" autoAdjust="0"/>
  </p:normalViewPr>
  <p:slideViewPr>
    <p:cSldViewPr>
      <p:cViewPr varScale="1">
        <p:scale>
          <a:sx n="115" d="100"/>
          <a:sy n="115" d="100"/>
        </p:scale>
        <p:origin x="15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4,259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: Individuals Engaged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1,684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: Organizations Engaged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55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: Trainings Given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77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: Feasibility Studies Conducted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35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: Multi-year Projects Conducted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65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: Earth Observation Assets Applied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8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: Application Areas Addressed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50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: U.S. States Impacted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9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: U.S. Territories &amp; Holdings Impacted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142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: Countries Impacted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23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: Publications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entury Gothic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103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Gothic" pitchFamily="34" charset="0"/>
                <a:cs typeface="Times New Roman" pitchFamily="18" charset="0"/>
              </a:rPr>
              <a:t>: Conferences &amp; Meetings Attended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986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87124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chemeClr val="bg1"/>
                </a:solidFill>
              </a:rPr>
              <a:t>Rules of engagement and future collaboration within </a:t>
            </a:r>
            <a:r>
              <a:rPr lang="en-US" sz="2800" dirty="0" err="1">
                <a:solidFill>
                  <a:schemeClr val="bg1"/>
                </a:solidFill>
              </a:rPr>
              <a:t>WGCapD’s</a:t>
            </a:r>
            <a:r>
              <a:rPr lang="en-US" sz="2800" dirty="0">
                <a:solidFill>
                  <a:schemeClr val="bg1"/>
                </a:solidFill>
              </a:rPr>
              <a:t> CBs </a:t>
            </a:r>
            <a:endParaRPr sz="5400" b="1" dirty="0">
              <a:solidFill>
                <a:schemeClr val="bg1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57200" y="40116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NASA, </a:t>
            </a:r>
            <a:r>
              <a:rPr lang="en-US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Nancy D. </a:t>
            </a:r>
            <a:r>
              <a:rPr lang="en-US" sz="1600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Searby</a:t>
            </a:r>
            <a:r>
              <a:rPr lang="en-US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Ph.D.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4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</a:t>
            </a:r>
            <a:r>
              <a:rPr lang="en-US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6</a:t>
            </a:r>
            <a:r>
              <a:rPr lang="en-US" sz="1600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Working Group for Capacity Building and Data Democracy (WGCapD)-6 Annual Meeting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DLR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Oberpfaffenhofen</a:t>
            </a:r>
            <a:r>
              <a:rPr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lang="en-US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Germany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</a:t>
            </a:r>
            <a:r>
              <a:rPr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7th-</a:t>
            </a:r>
            <a:r>
              <a:rPr lang="en-US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29</a:t>
            </a:r>
            <a:r>
              <a:rPr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 </a:t>
            </a:r>
            <a:r>
              <a:rPr lang="en-US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March, 2017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57200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82359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Reflect and learn from experience, e.g. 2016 </a:t>
            </a:r>
            <a:r>
              <a:rPr lang="en-US" dirty="0" err="1" smtClean="0"/>
              <a:t>AmeriGEOSS</a:t>
            </a:r>
            <a:r>
              <a:rPr lang="en-US" dirty="0" smtClean="0"/>
              <a:t> Week </a:t>
            </a:r>
            <a:r>
              <a:rPr lang="en-US" dirty="0" err="1" smtClean="0"/>
              <a:t>WGCapD</a:t>
            </a:r>
            <a:r>
              <a:rPr lang="en-US" dirty="0" smtClean="0"/>
              <a:t> training contribution</a:t>
            </a:r>
          </a:p>
          <a:p>
            <a:pPr lvl="1"/>
            <a:r>
              <a:rPr lang="en-US" dirty="0" smtClean="0"/>
              <a:t>Review of event</a:t>
            </a:r>
          </a:p>
          <a:p>
            <a:pPr lvl="1"/>
            <a:r>
              <a:rPr lang="en-US" dirty="0" smtClean="0"/>
              <a:t>Need for clarity regarding expectations</a:t>
            </a:r>
          </a:p>
          <a:p>
            <a:pPr lvl="1"/>
            <a:r>
              <a:rPr lang="en-US" dirty="0" smtClean="0"/>
              <a:t>Need for clarity regarding attribution</a:t>
            </a:r>
          </a:p>
          <a:p>
            <a:r>
              <a:rPr lang="en-US" dirty="0" smtClean="0"/>
              <a:t>How can we best leverage our collective contributions to build the most capacity most effectively?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562600" cy="685800"/>
          </a:xfrm>
        </p:spPr>
        <p:txBody>
          <a:bodyPr/>
          <a:lstStyle/>
          <a:p>
            <a:r>
              <a:rPr lang="en-US" sz="2800" dirty="0" smtClean="0"/>
              <a:t>Why was I asked to present this now?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633584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86800" cy="457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 smtClean="0"/>
              <a:t>Rubric for Capacity Building </a:t>
            </a:r>
            <a:r>
              <a:rPr lang="en-US" sz="2400" b="1" dirty="0" smtClean="0"/>
              <a:t>Attribution – a NASA-Centric Perspective </a:t>
            </a:r>
            <a:endParaRPr lang="en-US" sz="1800" dirty="0" smtClean="0"/>
          </a:p>
        </p:txBody>
      </p:sp>
      <p:sp>
        <p:nvSpPr>
          <p:cNvPr id="5" name="Shape 3"/>
          <p:cNvSpPr/>
          <p:nvPr/>
        </p:nvSpPr>
        <p:spPr>
          <a:xfrm>
            <a:off x="1981200" y="228600"/>
            <a:ext cx="53367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WGCapD-6 Annual Meeting 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201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7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DLR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Oberpfaffenhofen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Germany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2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7</a:t>
            </a:r>
            <a:r>
              <a:rPr sz="1500" baseline="30666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-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29</a:t>
            </a:r>
            <a:r>
              <a:rPr sz="1500" baseline="30666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201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7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1981200"/>
            <a:ext cx="5638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1200"/>
              </a:spcAft>
              <a:buFont typeface="Webdings" panose="05030102010509060703" pitchFamily="18" charset="2"/>
              <a:buChar char="4"/>
            </a:pP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Only NASA?</a:t>
            </a:r>
          </a:p>
          <a:p>
            <a:pPr marL="342900" indent="-342900" algn="l">
              <a:spcAft>
                <a:spcPts val="1200"/>
              </a:spcAft>
              <a:buFont typeface="Webdings" panose="05030102010509060703" pitchFamily="18" charset="2"/>
              <a:buChar char="4"/>
            </a:pP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NASA, NOAA and/or USGS</a:t>
            </a:r>
          </a:p>
          <a:p>
            <a:pPr marL="342900" indent="-342900" algn="l">
              <a:buFont typeface="Webdings" panose="05030102010509060703" pitchFamily="18" charset="2"/>
              <a:buChar char="4"/>
            </a:pP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NASA and INPE</a:t>
            </a:r>
          </a:p>
          <a:p>
            <a:pPr marL="800100" lvl="4" indent="-3429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Wearing GEO hats</a:t>
            </a:r>
          </a:p>
          <a:p>
            <a:pPr marL="800100" lvl="4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Already working on together</a:t>
            </a:r>
          </a:p>
          <a:p>
            <a:pPr marL="342900" indent="-342900" algn="l">
              <a:spcAft>
                <a:spcPts val="1200"/>
              </a:spcAft>
              <a:buFont typeface="Webdings" panose="05030102010509060703" pitchFamily="18" charset="2"/>
              <a:buChar char="4"/>
            </a:pP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NASA, NOAA, </a:t>
            </a: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&amp; INPE (GEO hats) + </a:t>
            </a: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ESA</a:t>
            </a:r>
          </a:p>
          <a:p>
            <a:pPr marL="342900" indent="-342900" algn="l">
              <a:spcAft>
                <a:spcPts val="1200"/>
              </a:spcAft>
              <a:buFont typeface="Webdings" panose="05030102010509060703" pitchFamily="18" charset="2"/>
              <a:buChar char="4"/>
            </a:pP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SANSA, ESA, DLR, NASA</a:t>
            </a:r>
          </a:p>
          <a:p>
            <a:pPr marL="342900" indent="-342900" algn="l">
              <a:spcAft>
                <a:spcPts val="1200"/>
              </a:spcAft>
              <a:buFont typeface="Webdings" panose="05030102010509060703" pitchFamily="18" charset="2"/>
              <a:buChar char="4"/>
            </a:pPr>
            <a:r>
              <a:rPr lang="en-US" sz="2000" b="1" dirty="0">
                <a:solidFill>
                  <a:schemeClr val="tx1"/>
                </a:solidFill>
                <a:latin typeface="Candara" panose="020E0502030303020204" pitchFamily="34" charset="0"/>
              </a:rPr>
              <a:t>CEOS </a:t>
            </a:r>
            <a:r>
              <a:rPr lang="en-US" sz="2000" b="1" dirty="0" err="1">
                <a:solidFill>
                  <a:schemeClr val="tx1"/>
                </a:solidFill>
                <a:latin typeface="Candara" panose="020E0502030303020204" pitchFamily="34" charset="0"/>
              </a:rPr>
              <a:t>WGCapD</a:t>
            </a:r>
            <a:r>
              <a:rPr lang="en-US" sz="2000" b="1" dirty="0">
                <a:solidFill>
                  <a:schemeClr val="tx1"/>
                </a:solidFill>
                <a:latin typeface="Candara" panose="020E0502030303020204" pitchFamily="34" charset="0"/>
              </a:rPr>
              <a:t> + non-member </a:t>
            </a: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contributors</a:t>
            </a:r>
            <a:endParaRPr lang="en-US" sz="2000" b="1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342900" indent="-342900" algn="l">
              <a:spcAft>
                <a:spcPts val="1200"/>
              </a:spcAft>
              <a:buFont typeface="Webdings" panose="05030102010509060703" pitchFamily="18" charset="2"/>
              <a:buChar char="4"/>
            </a:pP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GEO host + CEOS </a:t>
            </a:r>
            <a:r>
              <a:rPr lang="en-US" sz="2000" b="1" dirty="0" err="1" smtClean="0">
                <a:solidFill>
                  <a:schemeClr val="tx1"/>
                </a:solidFill>
                <a:latin typeface="Candara" panose="020E0502030303020204" pitchFamily="34" charset="0"/>
              </a:rPr>
              <a:t>WGCapD</a:t>
            </a:r>
            <a:endParaRPr lang="en-US" sz="2000" b="1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342900" indent="-342900" algn="l">
              <a:spcAft>
                <a:spcPts val="1200"/>
              </a:spcAft>
              <a:buFont typeface="Webdings" panose="05030102010509060703" pitchFamily="18" charset="2"/>
              <a:buChar char="4"/>
            </a:pP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2 Organizations from different countries</a:t>
            </a:r>
          </a:p>
          <a:p>
            <a:pPr marL="342900" indent="-342900" algn="l">
              <a:spcAft>
                <a:spcPts val="1200"/>
              </a:spcAft>
              <a:buFont typeface="Webdings" panose="05030102010509060703" pitchFamily="18" charset="2"/>
              <a:buChar char="4"/>
            </a:pP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Activity that originates from </a:t>
            </a:r>
            <a:r>
              <a:rPr lang="en-US" sz="2000" b="1" dirty="0" err="1" smtClean="0">
                <a:solidFill>
                  <a:schemeClr val="tx1"/>
                </a:solidFill>
                <a:latin typeface="Candara" panose="020E0502030303020204" pitchFamily="34" charset="0"/>
              </a:rPr>
              <a:t>WGCapD</a:t>
            </a: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 and involves 2+ agencies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38600" y="-1524000"/>
            <a:ext cx="342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Neither CEOS or GEO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US GEO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GEO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CEOS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24600" y="1981200"/>
            <a:ext cx="2514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1200"/>
              </a:spcAft>
            </a:pP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Neither CEOS or GEO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“US CEOS”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62000" y="-1908958"/>
            <a:ext cx="342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Neither CEOS or GEO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US GEO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GEO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CEOS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057400" y="2181255"/>
            <a:ext cx="4191000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Straight Arrow Connector 28"/>
          <p:cNvCxnSpPr/>
          <p:nvPr/>
        </p:nvCxnSpPr>
        <p:spPr>
          <a:xfrm>
            <a:off x="3581400" y="2590800"/>
            <a:ext cx="2651760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Straight Arrow Connector 30"/>
          <p:cNvCxnSpPr/>
          <p:nvPr/>
        </p:nvCxnSpPr>
        <p:spPr>
          <a:xfrm>
            <a:off x="3323684" y="3352800"/>
            <a:ext cx="2834640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2" name="Straight Arrow Connector 31"/>
          <p:cNvCxnSpPr/>
          <p:nvPr/>
        </p:nvCxnSpPr>
        <p:spPr>
          <a:xfrm>
            <a:off x="4343400" y="3657600"/>
            <a:ext cx="1828800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3" name="TextBox 32"/>
          <p:cNvSpPr txBox="1"/>
          <p:nvPr/>
        </p:nvSpPr>
        <p:spPr>
          <a:xfrm>
            <a:off x="6324600" y="32004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GEO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Neither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24600" y="39624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CEOS </a:t>
            </a:r>
            <a:r>
              <a:rPr lang="en-US" sz="2000" b="1" dirty="0" err="1" smtClean="0">
                <a:solidFill>
                  <a:schemeClr val="tx1"/>
                </a:solidFill>
                <a:latin typeface="Candara" panose="020E0502030303020204" pitchFamily="34" charset="0"/>
              </a:rPr>
              <a:t>WGCapD</a:t>
            </a:r>
            <a:endParaRPr lang="en-US" sz="2000" b="1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24600" y="44196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CEOS </a:t>
            </a:r>
            <a:r>
              <a:rPr lang="en-US" sz="2000" b="1" dirty="0" err="1" smtClean="0">
                <a:solidFill>
                  <a:schemeClr val="tx1"/>
                </a:solidFill>
                <a:latin typeface="Candara" panose="020E0502030303020204" pitchFamily="34" charset="0"/>
              </a:rPr>
              <a:t>WGCapD</a:t>
            </a:r>
            <a:endParaRPr lang="en-US" sz="2000" b="1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324600" y="485769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CEOS </a:t>
            </a:r>
            <a:r>
              <a:rPr lang="en-US" sz="2000" b="1" dirty="0" err="1" smtClean="0">
                <a:solidFill>
                  <a:schemeClr val="tx1"/>
                </a:solidFill>
                <a:latin typeface="Candara" panose="020E0502030303020204" pitchFamily="34" charset="0"/>
              </a:rPr>
              <a:t>WGCapD</a:t>
            </a:r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 if host</a:t>
            </a:r>
            <a:endParaRPr lang="en-US" sz="2000" b="1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324600" y="531489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GEO</a:t>
            </a:r>
            <a:endParaRPr lang="en-US" sz="2000" b="1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24600" y="5797647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solidFill>
                  <a:schemeClr val="tx1"/>
                </a:solidFill>
                <a:latin typeface="Candara" panose="020E0502030303020204" pitchFamily="34" charset="0"/>
              </a:rPr>
              <a:t>CEOS </a:t>
            </a:r>
            <a:r>
              <a:rPr lang="en-US" sz="2000" b="1" dirty="0" err="1">
                <a:solidFill>
                  <a:schemeClr val="tx1"/>
                </a:solidFill>
                <a:latin typeface="Candara" panose="020E0502030303020204" pitchFamily="34" charset="0"/>
              </a:rPr>
              <a:t>WGCapD</a:t>
            </a:r>
            <a:endParaRPr lang="en-US" sz="2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3337560" y="4626281"/>
            <a:ext cx="2834640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1" name="Straight Arrow Connector 40"/>
          <p:cNvCxnSpPr/>
          <p:nvPr/>
        </p:nvCxnSpPr>
        <p:spPr>
          <a:xfrm>
            <a:off x="5440680" y="5057745"/>
            <a:ext cx="731520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Straight Arrow Connector 41"/>
          <p:cNvCxnSpPr/>
          <p:nvPr/>
        </p:nvCxnSpPr>
        <p:spPr>
          <a:xfrm>
            <a:off x="5257800" y="5486400"/>
            <a:ext cx="914400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" name="Straight Arrow Connector 42"/>
          <p:cNvCxnSpPr/>
          <p:nvPr/>
        </p:nvCxnSpPr>
        <p:spPr>
          <a:xfrm>
            <a:off x="5349240" y="5997702"/>
            <a:ext cx="822960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" name="Straight Arrow Connector 23"/>
          <p:cNvCxnSpPr/>
          <p:nvPr/>
        </p:nvCxnSpPr>
        <p:spPr>
          <a:xfrm>
            <a:off x="5243924" y="4114800"/>
            <a:ext cx="914400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5" name="TextBox 24"/>
          <p:cNvSpPr txBox="1"/>
          <p:nvPr/>
        </p:nvSpPr>
        <p:spPr>
          <a:xfrm>
            <a:off x="6324600" y="6312586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solidFill>
                  <a:schemeClr val="tx1"/>
                </a:solidFill>
                <a:latin typeface="Candara" panose="020E0502030303020204" pitchFamily="34" charset="0"/>
              </a:rPr>
              <a:t>CEOS </a:t>
            </a:r>
            <a:r>
              <a:rPr lang="en-US" sz="2000" b="1" dirty="0" err="1">
                <a:solidFill>
                  <a:schemeClr val="tx1"/>
                </a:solidFill>
                <a:latin typeface="Candara" panose="020E0502030303020204" pitchFamily="34" charset="0"/>
              </a:rPr>
              <a:t>WGCapD</a:t>
            </a:r>
            <a:endParaRPr lang="en-US" sz="2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349240" y="6512641"/>
            <a:ext cx="822960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When do something together?</a:t>
            </a:r>
          </a:p>
          <a:p>
            <a:pPr lvl="1"/>
            <a:r>
              <a:rPr lang="en-US" dirty="0" smtClean="0"/>
              <a:t>Sum is greater than the individual parts</a:t>
            </a:r>
          </a:p>
          <a:p>
            <a:pPr lvl="1"/>
            <a:r>
              <a:rPr lang="en-US" dirty="0" smtClean="0"/>
              <a:t>Able to reach more or different participants (on-line)</a:t>
            </a:r>
          </a:p>
          <a:p>
            <a:pPr lvl="1"/>
            <a:r>
              <a:rPr lang="en-US" dirty="0" smtClean="0"/>
              <a:t>Regional support can reduce travel costs</a:t>
            </a:r>
          </a:p>
          <a:p>
            <a:pPr lvl="1"/>
            <a:endParaRPr lang="en-US" dirty="0"/>
          </a:p>
          <a:p>
            <a:r>
              <a:rPr lang="en-US" dirty="0" smtClean="0"/>
              <a:t>What do we need?</a:t>
            </a:r>
          </a:p>
          <a:p>
            <a:pPr lvl="1"/>
            <a:r>
              <a:rPr lang="en-US" dirty="0" smtClean="0"/>
              <a:t>Advance planning</a:t>
            </a:r>
          </a:p>
          <a:p>
            <a:pPr lvl="1"/>
            <a:r>
              <a:rPr lang="en-US" dirty="0" smtClean="0"/>
              <a:t>Clear expectations at the beginning</a:t>
            </a:r>
          </a:p>
          <a:p>
            <a:pPr lvl="1"/>
            <a:r>
              <a:rPr lang="en-US" dirty="0" smtClean="0"/>
              <a:t>Clear single agency lead for activity</a:t>
            </a:r>
          </a:p>
          <a:p>
            <a:pPr lvl="1"/>
            <a:r>
              <a:rPr lang="en-US" dirty="0" smtClean="0"/>
              <a:t>If commit, follow through</a:t>
            </a:r>
          </a:p>
          <a:p>
            <a:pPr lvl="1"/>
            <a:r>
              <a:rPr lang="en-US" dirty="0" smtClean="0"/>
              <a:t>Don</a:t>
            </a:r>
            <a:r>
              <a:rPr lang="uk-UA" dirty="0" smtClean="0"/>
              <a:t>’</a:t>
            </a:r>
            <a:r>
              <a:rPr lang="en-US" dirty="0" smtClean="0"/>
              <a:t>t schedule a training until have resources to support it, including travel </a:t>
            </a:r>
            <a:r>
              <a:rPr lang="en-US" smtClean="0"/>
              <a:t>for participants if needed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828800" y="304800"/>
            <a:ext cx="5791200" cy="685800"/>
          </a:xfrm>
        </p:spPr>
        <p:txBody>
          <a:bodyPr/>
          <a:lstStyle/>
          <a:p>
            <a:r>
              <a:rPr lang="en-US" sz="2000"/>
              <a:t>How can we best leverage our collective </a:t>
            </a:r>
            <a:r>
              <a:rPr lang="en-US" sz="2000"/>
              <a:t>contributions </a:t>
            </a:r>
            <a:r>
              <a:rPr lang="en-US" sz="2000" smtClean="0"/>
              <a:t>to build the </a:t>
            </a:r>
            <a:r>
              <a:rPr lang="en-US" sz="2000"/>
              <a:t>most capacity most effectively?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391057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9102</TotalTime>
  <Words>371</Words>
  <Application>Microsoft Macintosh PowerPoint</Application>
  <PresentationFormat>On-screen Show (4:3)</PresentationFormat>
  <Paragraphs>69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7" baseType="lpstr">
      <vt:lpstr>Arial Bold</vt:lpstr>
      <vt:lpstr>Avenir Roman</vt:lpstr>
      <vt:lpstr>Calibri</vt:lpstr>
      <vt:lpstr>Candara</vt:lpstr>
      <vt:lpstr>Century Gothic</vt:lpstr>
      <vt:lpstr>Courier New</vt:lpstr>
      <vt:lpstr>Droid Serif</vt:lpstr>
      <vt:lpstr>Proxima Nova Regular</vt:lpstr>
      <vt:lpstr>Times New Roman</vt:lpstr>
      <vt:lpstr>Webdings</vt:lpstr>
      <vt:lpstr>Wingdings</vt:lpstr>
      <vt:lpstr>Arial</vt:lpstr>
      <vt:lpstr>Default</vt:lpstr>
      <vt:lpstr>Rules of engagement and future collaboration within WGCapD’s CBs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45</cp:revision>
  <dcterms:modified xsi:type="dcterms:W3CDTF">2017-03-26T09:43:52Z</dcterms:modified>
</cp:coreProperties>
</file>