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0" r:id="rId4"/>
    <p:sldId id="263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20" autoAdjust="0"/>
  </p:normalViewPr>
  <p:slideViewPr>
    <p:cSldViewPr>
      <p:cViewPr varScale="1">
        <p:scale>
          <a:sx n="115" d="100"/>
          <a:sy n="115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4,259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Individuals Engaged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1,684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Organizations Engaged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55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Trainings Given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77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Feasibility Studies Conducted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35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Multi-year Projects Conducted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65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Earth Observation Assets Applied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Application Areas Addressed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50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U.S. States Impacted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U.S. Territories &amp; Holdings Impacted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142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Countries Impacted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23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Publications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103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Gothic" pitchFamily="34" charset="0"/>
                <a:cs typeface="Times New Roman" pitchFamily="18" charset="0"/>
              </a:rPr>
              <a:t>: Conferences &amp; Meetings Attended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8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7124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/>
                </a:solidFill>
              </a:rPr>
              <a:t>Rules of engagement and future collaboration within </a:t>
            </a:r>
            <a:r>
              <a:rPr lang="en-US" sz="2800" dirty="0" err="1">
                <a:solidFill>
                  <a:schemeClr val="bg1"/>
                </a:solidFill>
              </a:rPr>
              <a:t>WGCapD’s</a:t>
            </a:r>
            <a:r>
              <a:rPr lang="en-US" sz="2800" dirty="0">
                <a:solidFill>
                  <a:schemeClr val="bg1"/>
                </a:solidFill>
              </a:rPr>
              <a:t> CBs </a:t>
            </a:r>
            <a:endParaRPr sz="5400" b="1" dirty="0">
              <a:solidFill>
                <a:schemeClr val="bg1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NASA, 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Nancy D. </a:t>
            </a:r>
            <a:r>
              <a:rPr lang="en-US" sz="1600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Searby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Ph.D.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</a:t>
            </a:r>
            <a:r>
              <a:rPr lang="en-US" sz="1600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(WGCapD)-6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DLR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Oberpfaffenhofen</a:t>
            </a: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Germany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</a:t>
            </a: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7th-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 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March, 2017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2359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Reflect and learn from experience, e.g. 2016 </a:t>
            </a:r>
            <a:r>
              <a:rPr lang="en-US" dirty="0" err="1" smtClean="0"/>
              <a:t>AmeriGEOSS</a:t>
            </a:r>
            <a:r>
              <a:rPr lang="en-US" dirty="0" smtClean="0"/>
              <a:t> Week </a:t>
            </a:r>
            <a:r>
              <a:rPr lang="en-US" dirty="0" err="1" smtClean="0"/>
              <a:t>WGCapD</a:t>
            </a:r>
            <a:r>
              <a:rPr lang="en-US" dirty="0" smtClean="0"/>
              <a:t> training contribution</a:t>
            </a:r>
          </a:p>
          <a:p>
            <a:pPr lvl="1"/>
            <a:r>
              <a:rPr lang="en-US" dirty="0" smtClean="0"/>
              <a:t>Review of event</a:t>
            </a:r>
          </a:p>
          <a:p>
            <a:pPr lvl="1"/>
            <a:r>
              <a:rPr lang="en-US" dirty="0" smtClean="0"/>
              <a:t>Need for clarity regarding expectations</a:t>
            </a:r>
          </a:p>
          <a:p>
            <a:pPr lvl="1"/>
            <a:r>
              <a:rPr lang="en-US" dirty="0" smtClean="0"/>
              <a:t>Need for clarity regarding attribution</a:t>
            </a:r>
          </a:p>
          <a:p>
            <a:r>
              <a:rPr lang="en-US" dirty="0" smtClean="0"/>
              <a:t>How can we best leverage our collective contributions to build the most capacity most effectively?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685800"/>
          </a:xfrm>
        </p:spPr>
        <p:txBody>
          <a:bodyPr/>
          <a:lstStyle/>
          <a:p>
            <a:r>
              <a:rPr lang="en-US" sz="2800" dirty="0" smtClean="0"/>
              <a:t>Why was I asked to present this now?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63358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Rubric for Capacity Building </a:t>
            </a:r>
            <a:r>
              <a:rPr lang="en-US" sz="2400" b="1" dirty="0" smtClean="0"/>
              <a:t>Attribution – a NASA-Centric Perspective </a:t>
            </a:r>
            <a:endParaRPr lang="en-US" sz="1800" dirty="0" smtClean="0"/>
          </a:p>
        </p:txBody>
      </p:sp>
      <p:sp>
        <p:nvSpPr>
          <p:cNvPr id="5" name="Shape 3"/>
          <p:cNvSpPr/>
          <p:nvPr/>
        </p:nvSpPr>
        <p:spPr>
          <a:xfrm>
            <a:off x="1981200" y="228600"/>
            <a:ext cx="53367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WGCapD-6 Annual Meeting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7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DLR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Oberpfaffenhofen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7</a:t>
            </a:r>
            <a:r>
              <a:rPr sz="1500" baseline="30666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29</a:t>
            </a:r>
            <a:r>
              <a:rPr sz="1500" baseline="30666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7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981200"/>
            <a:ext cx="5638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Only NASA?</a:t>
            </a:r>
          </a:p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NASA, NOAA and/or USGS</a:t>
            </a:r>
          </a:p>
          <a:p>
            <a:pPr marL="342900" indent="-342900" algn="l"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NASA and INPE</a:t>
            </a:r>
          </a:p>
          <a:p>
            <a:pPr marL="800100" lvl="4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Wearing GEO hats</a:t>
            </a:r>
          </a:p>
          <a:p>
            <a:pPr marL="800100" lvl="4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Already working on together</a:t>
            </a:r>
          </a:p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NASA, NOAA, </a:t>
            </a: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&amp; INPE (GEO hats) + </a:t>
            </a: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ESA</a:t>
            </a:r>
          </a:p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SANSA, ESA, DLR, NASA</a:t>
            </a:r>
          </a:p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CEOS </a:t>
            </a:r>
            <a:r>
              <a:rPr lang="en-US" sz="20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 + non-member </a:t>
            </a: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contributors</a:t>
            </a:r>
            <a:endParaRPr lang="en-US" sz="20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GEO host + CEOS </a:t>
            </a:r>
            <a:r>
              <a:rPr lang="en-US" sz="2000" b="1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endParaRPr lang="en-US" sz="20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2 Organizations from different countries</a:t>
            </a:r>
          </a:p>
          <a:p>
            <a:pPr marL="342900" indent="-342900" algn="l">
              <a:spcAft>
                <a:spcPts val="1200"/>
              </a:spcAft>
              <a:buFont typeface="Webdings" panose="05030102010509060703" pitchFamily="18" charset="2"/>
              <a:buChar char="4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Activity that originates from </a:t>
            </a:r>
            <a:r>
              <a:rPr lang="en-US" sz="2000" b="1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 and involves 2+ agencies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38600" y="-15240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Neither CEOS or GEO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US GEO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GEO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CEOS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4600" y="1981200"/>
            <a:ext cx="251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Neither CEOS or GEO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“US CEOS”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-1908958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Neither CEOS or GEO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US GEO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GEO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CEOS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7400" y="2181255"/>
            <a:ext cx="41910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Arrow Connector 28"/>
          <p:cNvCxnSpPr/>
          <p:nvPr/>
        </p:nvCxnSpPr>
        <p:spPr>
          <a:xfrm>
            <a:off x="3581400" y="2590800"/>
            <a:ext cx="265176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Arrow Connector 30"/>
          <p:cNvCxnSpPr/>
          <p:nvPr/>
        </p:nvCxnSpPr>
        <p:spPr>
          <a:xfrm>
            <a:off x="3323684" y="3352800"/>
            <a:ext cx="283464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/>
          <p:cNvCxnSpPr/>
          <p:nvPr/>
        </p:nvCxnSpPr>
        <p:spPr>
          <a:xfrm>
            <a:off x="4343400" y="3657600"/>
            <a:ext cx="18288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3" name="TextBox 32"/>
          <p:cNvSpPr txBox="1"/>
          <p:nvPr/>
        </p:nvSpPr>
        <p:spPr>
          <a:xfrm>
            <a:off x="6324600" y="32004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GEO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Neither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24600" y="3962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CEOS </a:t>
            </a:r>
            <a:r>
              <a:rPr lang="en-US" sz="2000" b="1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endParaRPr lang="en-US" sz="20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24600" y="4419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CEOS </a:t>
            </a:r>
            <a:r>
              <a:rPr lang="en-US" sz="2000" b="1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endParaRPr lang="en-US" sz="20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24600" y="48576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CEOS </a:t>
            </a:r>
            <a:r>
              <a:rPr lang="en-US" sz="2000" b="1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 if host</a:t>
            </a:r>
            <a:endParaRPr lang="en-US" sz="20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24600" y="53148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GEO</a:t>
            </a:r>
            <a:endParaRPr lang="en-US" sz="20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24600" y="579764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CEOS </a:t>
            </a:r>
            <a:r>
              <a:rPr lang="en-US" sz="20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337560" y="4626281"/>
            <a:ext cx="283464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/>
          <p:nvPr/>
        </p:nvCxnSpPr>
        <p:spPr>
          <a:xfrm>
            <a:off x="5440680" y="5057745"/>
            <a:ext cx="73152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/>
          <p:cNvCxnSpPr/>
          <p:nvPr/>
        </p:nvCxnSpPr>
        <p:spPr>
          <a:xfrm>
            <a:off x="5257800" y="5486400"/>
            <a:ext cx="9144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/>
          <p:nvPr/>
        </p:nvCxnSpPr>
        <p:spPr>
          <a:xfrm>
            <a:off x="5349240" y="5997702"/>
            <a:ext cx="82296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Arrow Connector 23"/>
          <p:cNvCxnSpPr/>
          <p:nvPr/>
        </p:nvCxnSpPr>
        <p:spPr>
          <a:xfrm>
            <a:off x="5243924" y="4114800"/>
            <a:ext cx="9144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TextBox 24"/>
          <p:cNvSpPr txBox="1"/>
          <p:nvPr/>
        </p:nvSpPr>
        <p:spPr>
          <a:xfrm>
            <a:off x="6324600" y="6312586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CEOS </a:t>
            </a:r>
            <a:r>
              <a:rPr lang="en-US" sz="20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WGCapD</a:t>
            </a:r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349240" y="6512641"/>
            <a:ext cx="82296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When do something together?</a:t>
            </a:r>
          </a:p>
          <a:p>
            <a:pPr lvl="1"/>
            <a:r>
              <a:rPr lang="en-US" dirty="0" smtClean="0"/>
              <a:t>Sum is greater than the individual parts</a:t>
            </a:r>
          </a:p>
          <a:p>
            <a:pPr lvl="1"/>
            <a:r>
              <a:rPr lang="en-US" dirty="0" smtClean="0"/>
              <a:t>Able to reach more or different participants (on-line)</a:t>
            </a:r>
          </a:p>
          <a:p>
            <a:pPr lvl="1"/>
            <a:r>
              <a:rPr lang="en-US" dirty="0" smtClean="0"/>
              <a:t>Regional support can reduce travel costs</a:t>
            </a:r>
          </a:p>
          <a:p>
            <a:pPr lvl="1"/>
            <a:endParaRPr lang="en-US" dirty="0"/>
          </a:p>
          <a:p>
            <a:r>
              <a:rPr lang="en-US" dirty="0" smtClean="0"/>
              <a:t>What do we need?</a:t>
            </a:r>
          </a:p>
          <a:p>
            <a:pPr lvl="1"/>
            <a:r>
              <a:rPr lang="en-US" dirty="0" smtClean="0"/>
              <a:t>Advance planning</a:t>
            </a:r>
          </a:p>
          <a:p>
            <a:pPr lvl="1"/>
            <a:r>
              <a:rPr lang="en-US" dirty="0" smtClean="0"/>
              <a:t>Clear expectations at the beginning</a:t>
            </a:r>
          </a:p>
          <a:p>
            <a:pPr lvl="1"/>
            <a:r>
              <a:rPr lang="en-US" dirty="0" smtClean="0"/>
              <a:t>Clear single agency lead for activity</a:t>
            </a:r>
          </a:p>
          <a:p>
            <a:pPr lvl="1"/>
            <a:r>
              <a:rPr lang="en-US" dirty="0" smtClean="0"/>
              <a:t>If commit, follow through</a:t>
            </a:r>
          </a:p>
          <a:p>
            <a:pPr lvl="1"/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schedule a training until have resources to support it, including travel </a:t>
            </a:r>
            <a:r>
              <a:rPr lang="en-US" smtClean="0"/>
              <a:t>for participants if needed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28800" y="304800"/>
            <a:ext cx="5791200" cy="685800"/>
          </a:xfrm>
        </p:spPr>
        <p:txBody>
          <a:bodyPr/>
          <a:lstStyle/>
          <a:p>
            <a:r>
              <a:rPr lang="en-US" sz="2000"/>
              <a:t>How can we best leverage our collective </a:t>
            </a:r>
            <a:r>
              <a:rPr lang="en-US" sz="2000"/>
              <a:t>contributions </a:t>
            </a:r>
            <a:r>
              <a:rPr lang="en-US" sz="2000" smtClean="0"/>
              <a:t>to build the </a:t>
            </a:r>
            <a:r>
              <a:rPr lang="en-US" sz="2000"/>
              <a:t>most capacity most effectively?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39105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9102</TotalTime>
  <Words>371</Words>
  <Application>Microsoft Macintosh PowerPoint</Application>
  <PresentationFormat>On-screen Show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 Bold</vt:lpstr>
      <vt:lpstr>Avenir Roman</vt:lpstr>
      <vt:lpstr>Calibri</vt:lpstr>
      <vt:lpstr>Candara</vt:lpstr>
      <vt:lpstr>Century Gothic</vt:lpstr>
      <vt:lpstr>Courier New</vt:lpstr>
      <vt:lpstr>Droid Serif</vt:lpstr>
      <vt:lpstr>Proxima Nova Regular</vt:lpstr>
      <vt:lpstr>Times New Roman</vt:lpstr>
      <vt:lpstr>Webdings</vt:lpstr>
      <vt:lpstr>Wingdings</vt:lpstr>
      <vt:lpstr>Arial</vt:lpstr>
      <vt:lpstr>Default</vt:lpstr>
      <vt:lpstr>Rules of engagement and future collaboration within WGCapD’s CBs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45</cp:revision>
  <dcterms:modified xsi:type="dcterms:W3CDTF">2017-03-26T09:43:52Z</dcterms:modified>
</cp:coreProperties>
</file>