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handoutMasterIdLst>
    <p:handoutMasterId r:id="rId19"/>
  </p:handoutMasterIdLst>
  <p:sldIdLst>
    <p:sldId id="285" r:id="rId6"/>
    <p:sldId id="413" r:id="rId7"/>
    <p:sldId id="309" r:id="rId8"/>
    <p:sldId id="287" r:id="rId9"/>
    <p:sldId id="411" r:id="rId10"/>
    <p:sldId id="305" r:id="rId11"/>
    <p:sldId id="306" r:id="rId12"/>
    <p:sldId id="407" r:id="rId13"/>
    <p:sldId id="408" r:id="rId14"/>
    <p:sldId id="410" r:id="rId15"/>
    <p:sldId id="409" r:id="rId16"/>
    <p:sldId id="412" r:id="rId17"/>
  </p:sldIdLst>
  <p:sldSz cx="9144000" cy="6858000" type="screen4x3"/>
  <p:notesSz cx="6888163" cy="100187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81" autoAdjust="0"/>
  </p:normalViewPr>
  <p:slideViewPr>
    <p:cSldViewPr>
      <p:cViewPr varScale="1">
        <p:scale>
          <a:sx n="50" d="100"/>
          <a:sy n="50" d="100"/>
        </p:scale>
        <p:origin x="-8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772" y="-90"/>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84871" cy="500935"/>
          </a:xfrm>
          <a:prstGeom prst="rect">
            <a:avLst/>
          </a:prstGeom>
        </p:spPr>
        <p:txBody>
          <a:bodyPr vert="horz" lIns="96597" tIns="48298" rIns="96597" bIns="48298" rtlCol="0"/>
          <a:lstStyle>
            <a:lvl1pPr algn="l">
              <a:defRPr sz="1300"/>
            </a:lvl1pPr>
          </a:lstStyle>
          <a:p>
            <a:endParaRPr lang="en-GB"/>
          </a:p>
        </p:txBody>
      </p:sp>
      <p:sp>
        <p:nvSpPr>
          <p:cNvPr id="3" name="Datumsplatzhalter 2"/>
          <p:cNvSpPr>
            <a:spLocks noGrp="1"/>
          </p:cNvSpPr>
          <p:nvPr>
            <p:ph type="dt" sz="quarter" idx="1"/>
          </p:nvPr>
        </p:nvSpPr>
        <p:spPr>
          <a:xfrm>
            <a:off x="3901700" y="1"/>
            <a:ext cx="2984871" cy="500935"/>
          </a:xfrm>
          <a:prstGeom prst="rect">
            <a:avLst/>
          </a:prstGeom>
        </p:spPr>
        <p:txBody>
          <a:bodyPr vert="horz" lIns="96597" tIns="48298" rIns="96597" bIns="48298" rtlCol="0"/>
          <a:lstStyle>
            <a:lvl1pPr algn="r">
              <a:defRPr sz="1300"/>
            </a:lvl1pPr>
          </a:lstStyle>
          <a:p>
            <a:fld id="{D7F4AE8B-A150-4820-BC27-EE42D733F4B8}" type="datetimeFigureOut">
              <a:rPr lang="en-GB" smtClean="0"/>
              <a:pPr/>
              <a:t>03/04/2017</a:t>
            </a:fld>
            <a:endParaRPr lang="en-GB"/>
          </a:p>
        </p:txBody>
      </p:sp>
      <p:sp>
        <p:nvSpPr>
          <p:cNvPr id="4" name="Fußzeilenplatzhalter 3"/>
          <p:cNvSpPr>
            <a:spLocks noGrp="1"/>
          </p:cNvSpPr>
          <p:nvPr>
            <p:ph type="ftr" sz="quarter" idx="2"/>
          </p:nvPr>
        </p:nvSpPr>
        <p:spPr>
          <a:xfrm>
            <a:off x="2" y="9516038"/>
            <a:ext cx="2984871" cy="500935"/>
          </a:xfrm>
          <a:prstGeom prst="rect">
            <a:avLst/>
          </a:prstGeom>
        </p:spPr>
        <p:txBody>
          <a:bodyPr vert="horz" lIns="96597" tIns="48298" rIns="96597" bIns="48298" rtlCol="0" anchor="b"/>
          <a:lstStyle>
            <a:lvl1pPr algn="l">
              <a:defRPr sz="1300"/>
            </a:lvl1pPr>
          </a:lstStyle>
          <a:p>
            <a:endParaRPr lang="en-GB"/>
          </a:p>
        </p:txBody>
      </p:sp>
      <p:sp>
        <p:nvSpPr>
          <p:cNvPr id="5" name="Foliennummernplatzhalter 4"/>
          <p:cNvSpPr>
            <a:spLocks noGrp="1"/>
          </p:cNvSpPr>
          <p:nvPr>
            <p:ph type="sldNum" sz="quarter" idx="3"/>
          </p:nvPr>
        </p:nvSpPr>
        <p:spPr>
          <a:xfrm>
            <a:off x="3901700" y="9516038"/>
            <a:ext cx="2984871" cy="500935"/>
          </a:xfrm>
          <a:prstGeom prst="rect">
            <a:avLst/>
          </a:prstGeom>
        </p:spPr>
        <p:txBody>
          <a:bodyPr vert="horz" lIns="96597" tIns="48298" rIns="96597" bIns="48298" rtlCol="0" anchor="b"/>
          <a:lstStyle>
            <a:lvl1pPr algn="r">
              <a:defRPr sz="1300"/>
            </a:lvl1pPr>
          </a:lstStyle>
          <a:p>
            <a:fld id="{43F05C2D-D39A-48CE-B0EB-51A11E4633C9}" type="slidenum">
              <a:rPr lang="en-GB" smtClean="0"/>
              <a:pPr/>
              <a:t>‹nº›</a:t>
            </a:fld>
            <a:endParaRPr lang="en-GB"/>
          </a:p>
        </p:txBody>
      </p:sp>
    </p:spTree>
    <p:extLst>
      <p:ext uri="{BB962C8B-B14F-4D97-AF65-F5344CB8AC3E}">
        <p14:creationId xmlns:p14="http://schemas.microsoft.com/office/powerpoint/2010/main" xmlns="" val="1269491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84871" cy="500935"/>
          </a:xfrm>
          <a:prstGeom prst="rect">
            <a:avLst/>
          </a:prstGeom>
        </p:spPr>
        <p:txBody>
          <a:bodyPr vert="horz" lIns="96597" tIns="48298" rIns="96597" bIns="48298" rtlCol="0"/>
          <a:lstStyle>
            <a:lvl1pPr algn="l">
              <a:defRPr sz="1300">
                <a:latin typeface="Arial" pitchFamily="34" charset="0"/>
              </a:defRPr>
            </a:lvl1pPr>
          </a:lstStyle>
          <a:p>
            <a:endParaRPr lang="de-DE" dirty="0"/>
          </a:p>
        </p:txBody>
      </p:sp>
      <p:sp>
        <p:nvSpPr>
          <p:cNvPr id="3" name="Datumsplatzhalter 2"/>
          <p:cNvSpPr>
            <a:spLocks noGrp="1"/>
          </p:cNvSpPr>
          <p:nvPr>
            <p:ph type="dt" idx="1"/>
          </p:nvPr>
        </p:nvSpPr>
        <p:spPr>
          <a:xfrm>
            <a:off x="3901700" y="1"/>
            <a:ext cx="2984871" cy="500935"/>
          </a:xfrm>
          <a:prstGeom prst="rect">
            <a:avLst/>
          </a:prstGeom>
        </p:spPr>
        <p:txBody>
          <a:bodyPr vert="horz" lIns="96597" tIns="48298" rIns="96597" bIns="48298" rtlCol="0"/>
          <a:lstStyle>
            <a:lvl1pPr algn="r">
              <a:defRPr sz="1300">
                <a:latin typeface="Arial" pitchFamily="34" charset="0"/>
              </a:defRPr>
            </a:lvl1pPr>
          </a:lstStyle>
          <a:p>
            <a:fld id="{45B75E70-762A-4375-AA7C-DE9BB7CC9339}" type="datetimeFigureOut">
              <a:rPr lang="de-DE" smtClean="0"/>
              <a:pPr/>
              <a:t>03.04.2017</a:t>
            </a:fld>
            <a:endParaRPr lang="de-DE" dirty="0"/>
          </a:p>
        </p:txBody>
      </p:sp>
      <p:sp>
        <p:nvSpPr>
          <p:cNvPr id="4" name="Folienbildplatzhalt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597" tIns="48298" rIns="96597" bIns="48298" rtlCol="0" anchor="ctr"/>
          <a:lstStyle/>
          <a:p>
            <a:endParaRPr lang="de-DE" dirty="0"/>
          </a:p>
        </p:txBody>
      </p:sp>
      <p:sp>
        <p:nvSpPr>
          <p:cNvPr id="5" name="Notizenplatzhalter 4"/>
          <p:cNvSpPr>
            <a:spLocks noGrp="1"/>
          </p:cNvSpPr>
          <p:nvPr>
            <p:ph type="body" sz="quarter" idx="3"/>
          </p:nvPr>
        </p:nvSpPr>
        <p:spPr>
          <a:xfrm>
            <a:off x="688817" y="4758890"/>
            <a:ext cx="5510530" cy="4508420"/>
          </a:xfrm>
          <a:prstGeom prst="rect">
            <a:avLst/>
          </a:prstGeom>
        </p:spPr>
        <p:txBody>
          <a:bodyPr vert="horz" lIns="96597" tIns="48298" rIns="96597" bIns="48298"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2" y="9516038"/>
            <a:ext cx="2984871" cy="500935"/>
          </a:xfrm>
          <a:prstGeom prst="rect">
            <a:avLst/>
          </a:prstGeom>
        </p:spPr>
        <p:txBody>
          <a:bodyPr vert="horz" lIns="96597" tIns="48298" rIns="96597" bIns="48298" rtlCol="0" anchor="b"/>
          <a:lstStyle>
            <a:lvl1pPr algn="l">
              <a:defRPr sz="1300">
                <a:latin typeface="Arial" pitchFamily="34" charset="0"/>
              </a:defRPr>
            </a:lvl1pPr>
          </a:lstStyle>
          <a:p>
            <a:endParaRPr lang="de-DE" dirty="0"/>
          </a:p>
        </p:txBody>
      </p:sp>
      <p:sp>
        <p:nvSpPr>
          <p:cNvPr id="7" name="Foliennummernplatzhalter 6"/>
          <p:cNvSpPr>
            <a:spLocks noGrp="1"/>
          </p:cNvSpPr>
          <p:nvPr>
            <p:ph type="sldNum" sz="quarter" idx="5"/>
          </p:nvPr>
        </p:nvSpPr>
        <p:spPr>
          <a:xfrm>
            <a:off x="3901700" y="9516038"/>
            <a:ext cx="2984871" cy="500935"/>
          </a:xfrm>
          <a:prstGeom prst="rect">
            <a:avLst/>
          </a:prstGeom>
        </p:spPr>
        <p:txBody>
          <a:bodyPr vert="horz" lIns="96597" tIns="48298" rIns="96597" bIns="48298" rtlCol="0" anchor="b"/>
          <a:lstStyle>
            <a:lvl1pPr algn="r">
              <a:defRPr sz="1300">
                <a:latin typeface="Arial" pitchFamily="34" charset="0"/>
              </a:defRPr>
            </a:lvl1pPr>
          </a:lstStyle>
          <a:p>
            <a:fld id="{DF1895BC-06EC-475A-97CA-BF53472F2E03}" type="slidenum">
              <a:rPr lang="de-DE" smtClean="0"/>
              <a:pPr/>
              <a:t>‹nº›</a:t>
            </a:fld>
            <a:endParaRPr lang="de-DE" dirty="0"/>
          </a:p>
        </p:txBody>
      </p:sp>
    </p:spTree>
    <p:extLst>
      <p:ext uri="{BB962C8B-B14F-4D97-AF65-F5344CB8AC3E}">
        <p14:creationId xmlns:p14="http://schemas.microsoft.com/office/powerpoint/2010/main" xmlns="" val="16368375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1895BC-06EC-475A-97CA-BF53472F2E03}" type="slidenum">
              <a:rPr lang="de-DE" smtClean="0"/>
              <a:pPr/>
              <a:t>1</a:t>
            </a:fld>
            <a:endParaRPr lang="de-DE" dirty="0"/>
          </a:p>
        </p:txBody>
      </p:sp>
    </p:spTree>
    <p:extLst>
      <p:ext uri="{BB962C8B-B14F-4D97-AF65-F5344CB8AC3E}">
        <p14:creationId xmlns:p14="http://schemas.microsoft.com/office/powerpoint/2010/main" xmlns="" val="327817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Weilheim </a:t>
            </a:r>
            <a:r>
              <a:rPr lang="de-DE" dirty="0" err="1" smtClean="0"/>
              <a:t>has</a:t>
            </a:r>
            <a:r>
              <a:rPr lang="de-DE" dirty="0" smtClean="0"/>
              <a:t> a </a:t>
            </a:r>
            <a:r>
              <a:rPr lang="de-DE" dirty="0" err="1" smtClean="0"/>
              <a:t>stong</a:t>
            </a:r>
            <a:r>
              <a:rPr lang="de-DE" dirty="0" smtClean="0"/>
              <a:t> </a:t>
            </a:r>
            <a:r>
              <a:rPr lang="de-DE" dirty="0" err="1" smtClean="0"/>
              <a:t>connection</a:t>
            </a:r>
            <a:r>
              <a:rPr lang="de-DE" dirty="0" smtClean="0"/>
              <a:t> </a:t>
            </a:r>
            <a:r>
              <a:rPr lang="de-DE" dirty="0" err="1" smtClean="0"/>
              <a:t>to</a:t>
            </a:r>
            <a:r>
              <a:rPr lang="de-DE" dirty="0" smtClean="0"/>
              <a:t> Oberpfaffenhofen, </a:t>
            </a:r>
            <a:r>
              <a:rPr lang="de-DE" dirty="0" err="1" smtClean="0"/>
              <a:t>there</a:t>
            </a:r>
            <a:r>
              <a:rPr lang="de-DE" dirty="0" smtClean="0"/>
              <a:t> </a:t>
            </a:r>
            <a:r>
              <a:rPr lang="de-DE" dirty="0" err="1" smtClean="0"/>
              <a:t>work</a:t>
            </a:r>
            <a:r>
              <a:rPr lang="de-DE" dirty="0" smtClean="0"/>
              <a:t> </a:t>
            </a:r>
            <a:r>
              <a:rPr lang="de-DE" dirty="0" err="1" smtClean="0"/>
              <a:t>colleagues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facility</a:t>
            </a:r>
            <a:r>
              <a:rPr lang="de-DE" baseline="0" dirty="0" smtClean="0"/>
              <a:t> Space </a:t>
            </a:r>
            <a:r>
              <a:rPr lang="de-DE" baseline="0" dirty="0" err="1" smtClean="0"/>
              <a:t>operations</a:t>
            </a:r>
            <a:r>
              <a:rPr lang="de-DE" baseline="0" dirty="0" smtClean="0"/>
              <a:t> </a:t>
            </a:r>
            <a:r>
              <a:rPr lang="de-DE" baseline="0" dirty="0" err="1" smtClean="0"/>
              <a:t>and</a:t>
            </a:r>
            <a:r>
              <a:rPr lang="de-DE" baseline="0" dirty="0" smtClean="0"/>
              <a:t> </a:t>
            </a:r>
            <a:r>
              <a:rPr lang="de-DE" baseline="0" dirty="0" err="1" smtClean="0"/>
              <a:t>astonaut</a:t>
            </a:r>
            <a:r>
              <a:rPr lang="de-DE" baseline="0" dirty="0" smtClean="0"/>
              <a:t> </a:t>
            </a:r>
            <a:r>
              <a:rPr lang="de-DE" baseline="0" dirty="0" err="1" smtClean="0"/>
              <a:t>training</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10</a:t>
            </a:fld>
            <a:endParaRPr lang="de-DE" dirty="0"/>
          </a:p>
        </p:txBody>
      </p:sp>
    </p:spTree>
    <p:extLst>
      <p:ext uri="{BB962C8B-B14F-4D97-AF65-F5344CB8AC3E}">
        <p14:creationId xmlns:p14="http://schemas.microsoft.com/office/powerpoint/2010/main" xmlns="" val="3095832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effectLst/>
              </a:rPr>
              <a:t>Augsburg thus completes the process chain for the development and production of components made of carbon-</a:t>
            </a:r>
            <a:r>
              <a:rPr lang="en-US" dirty="0" err="1" smtClean="0">
                <a:effectLst/>
              </a:rPr>
              <a:t>fibre</a:t>
            </a:r>
            <a:r>
              <a:rPr lang="en-US" dirty="0" smtClean="0">
                <a:effectLst/>
              </a:rPr>
              <a:t> reinforced composites at DLR.</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11</a:t>
            </a:fld>
            <a:endParaRPr lang="de-DE" dirty="0"/>
          </a:p>
        </p:txBody>
      </p:sp>
    </p:spTree>
    <p:extLst>
      <p:ext uri="{BB962C8B-B14F-4D97-AF65-F5344CB8AC3E}">
        <p14:creationId xmlns:p14="http://schemas.microsoft.com/office/powerpoint/2010/main" xmlns="" val="3483516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1895BC-06EC-475A-97CA-BF53472F2E03}" type="slidenum">
              <a:rPr lang="de-DE" smtClean="0"/>
              <a:pPr/>
              <a:t>12</a:t>
            </a:fld>
            <a:endParaRPr lang="de-DE" dirty="0"/>
          </a:p>
        </p:txBody>
      </p:sp>
    </p:spTree>
    <p:extLst>
      <p:ext uri="{BB962C8B-B14F-4D97-AF65-F5344CB8AC3E}">
        <p14:creationId xmlns:p14="http://schemas.microsoft.com/office/powerpoint/2010/main" xmlns="" val="107591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r>
              <a:rPr lang="en-GB" dirty="0" smtClean="0">
                <a:solidFill>
                  <a:srgbClr val="000000"/>
                </a:solidFill>
                <a:cs typeface="Arial" charset="0"/>
                <a:sym typeface="Arial" charset="0"/>
              </a:rPr>
              <a:t>The </a:t>
            </a:r>
            <a:r>
              <a:rPr lang="en-GB" dirty="0" err="1" smtClean="0">
                <a:solidFill>
                  <a:srgbClr val="000000"/>
                </a:solidFill>
                <a:cs typeface="Arial" charset="0"/>
                <a:sym typeface="Arial" charset="0"/>
              </a:rPr>
              <a:t>grapfic</a:t>
            </a:r>
            <a:r>
              <a:rPr lang="en-GB" dirty="0" smtClean="0">
                <a:solidFill>
                  <a:srgbClr val="000000"/>
                </a:solidFill>
                <a:cs typeface="Arial" charset="0"/>
                <a:sym typeface="Arial" charset="0"/>
              </a:rPr>
              <a:t> illustrates</a:t>
            </a:r>
            <a:r>
              <a:rPr lang="en-GB" baseline="0" dirty="0" smtClean="0">
                <a:solidFill>
                  <a:srgbClr val="000000"/>
                </a:solidFill>
                <a:cs typeface="Arial" charset="0"/>
                <a:sym typeface="Arial" charset="0"/>
              </a:rPr>
              <a:t> the research areas of DLR: </a:t>
            </a:r>
            <a:r>
              <a:rPr lang="en-GB" dirty="0" smtClean="0">
                <a:solidFill>
                  <a:srgbClr val="000000"/>
                </a:solidFill>
                <a:cs typeface="Arial" charset="0"/>
                <a:sym typeface="Arial" charset="0"/>
              </a:rPr>
              <a:t>Aeronautics;</a:t>
            </a:r>
            <a:r>
              <a:rPr lang="en-GB" baseline="0" dirty="0" smtClean="0">
                <a:solidFill>
                  <a:srgbClr val="000000"/>
                </a:solidFill>
                <a:cs typeface="Arial" charset="0"/>
                <a:sym typeface="Arial" charset="0"/>
              </a:rPr>
              <a:t> </a:t>
            </a:r>
            <a:r>
              <a:rPr lang="en-GB" dirty="0" smtClean="0">
                <a:solidFill>
                  <a:srgbClr val="000000"/>
                </a:solidFill>
                <a:cs typeface="Arial" charset="0"/>
                <a:sym typeface="Arial" charset="0"/>
              </a:rPr>
              <a:t>Space Research and Technology;</a:t>
            </a:r>
            <a:r>
              <a:rPr lang="en-GB" baseline="0" dirty="0" smtClean="0">
                <a:solidFill>
                  <a:srgbClr val="000000"/>
                </a:solidFill>
                <a:cs typeface="Arial" charset="0"/>
                <a:sym typeface="Arial" charset="0"/>
              </a:rPr>
              <a:t> </a:t>
            </a:r>
            <a:r>
              <a:rPr lang="en-GB" dirty="0" smtClean="0">
                <a:solidFill>
                  <a:srgbClr val="000000"/>
                </a:solidFill>
                <a:cs typeface="Arial" charset="0"/>
                <a:sym typeface="Arial" charset="0"/>
              </a:rPr>
              <a:t>Transport;</a:t>
            </a:r>
            <a:r>
              <a:rPr lang="en-GB" baseline="0" dirty="0" smtClean="0">
                <a:solidFill>
                  <a:srgbClr val="000000"/>
                </a:solidFill>
                <a:cs typeface="Arial" charset="0"/>
                <a:sym typeface="Arial" charset="0"/>
              </a:rPr>
              <a:t> </a:t>
            </a:r>
            <a:r>
              <a:rPr lang="en-GB" dirty="0" smtClean="0">
                <a:solidFill>
                  <a:srgbClr val="000000"/>
                </a:solidFill>
                <a:cs typeface="Arial" charset="0"/>
                <a:sym typeface="Arial" charset="0"/>
              </a:rPr>
              <a:t>Energy;</a:t>
            </a:r>
            <a:r>
              <a:rPr lang="en-GB" baseline="0" dirty="0" smtClean="0">
                <a:solidFill>
                  <a:srgbClr val="000000"/>
                </a:solidFill>
                <a:cs typeface="Arial" charset="0"/>
                <a:sym typeface="Arial" charset="0"/>
              </a:rPr>
              <a:t> </a:t>
            </a:r>
            <a:r>
              <a:rPr lang="en-GB" dirty="0" smtClean="0">
                <a:solidFill>
                  <a:srgbClr val="000000"/>
                </a:solidFill>
                <a:cs typeface="Arial" charset="0"/>
                <a:sym typeface="Arial" charset="0"/>
              </a:rPr>
              <a:t>Defence and Security</a:t>
            </a:r>
            <a:endParaRPr lang="de-DE" dirty="0" smtClean="0"/>
          </a:p>
          <a:p>
            <a:endParaRPr lang="de-DE" dirty="0" smtClean="0"/>
          </a:p>
          <a:p>
            <a:r>
              <a:rPr lang="de-DE" dirty="0" smtClean="0"/>
              <a:t>The </a:t>
            </a:r>
            <a:r>
              <a:rPr lang="de-DE" dirty="0" err="1" smtClean="0"/>
              <a:t>globe</a:t>
            </a:r>
            <a:r>
              <a:rPr lang="de-DE" dirty="0" smtClean="0"/>
              <a:t> </a:t>
            </a:r>
            <a:r>
              <a:rPr lang="de-DE" dirty="0" err="1" smtClean="0"/>
              <a:t>symbolize</a:t>
            </a:r>
            <a:r>
              <a:rPr lang="de-DE" dirty="0" smtClean="0"/>
              <a:t> </a:t>
            </a:r>
            <a:r>
              <a:rPr lang="de-DE" dirty="0" err="1" smtClean="0"/>
              <a:t>the</a:t>
            </a:r>
            <a:r>
              <a:rPr lang="de-DE" dirty="0" smtClean="0"/>
              <a:t> </a:t>
            </a:r>
            <a:r>
              <a:rPr lang="de-DE" dirty="0" err="1" smtClean="0"/>
              <a:t>theme</a:t>
            </a:r>
            <a:r>
              <a:rPr lang="de-DE" dirty="0" smtClean="0"/>
              <a:t> </a:t>
            </a:r>
            <a:r>
              <a:rPr lang="de-DE" dirty="0" err="1" smtClean="0"/>
              <a:t>security</a:t>
            </a:r>
            <a:r>
              <a:rPr lang="de-DE" dirty="0" smtClean="0"/>
              <a:t>.</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integrated</a:t>
            </a:r>
            <a:r>
              <a:rPr lang="de-DE" baseline="0" dirty="0" smtClean="0"/>
              <a:t> in all </a:t>
            </a:r>
            <a:r>
              <a:rPr lang="de-DE" baseline="0" dirty="0" err="1" smtClean="0"/>
              <a:t>other</a:t>
            </a:r>
            <a:r>
              <a:rPr lang="de-DE" baseline="0" dirty="0" smtClean="0"/>
              <a:t> </a:t>
            </a:r>
            <a:r>
              <a:rPr lang="de-DE" baseline="0" dirty="0" err="1" smtClean="0"/>
              <a:t>research</a:t>
            </a:r>
            <a:r>
              <a:rPr lang="de-DE" baseline="0" dirty="0" smtClean="0"/>
              <a:t> </a:t>
            </a:r>
            <a:r>
              <a:rPr lang="de-DE" baseline="0" dirty="0" err="1" smtClean="0"/>
              <a:t>areas</a:t>
            </a:r>
            <a:r>
              <a:rPr lang="de-DE" baseline="0" dirty="0" smtClean="0"/>
              <a:t>.</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2</a:t>
            </a:fld>
            <a:endParaRPr lang="de-DE" dirty="0"/>
          </a:p>
        </p:txBody>
      </p:sp>
    </p:spTree>
    <p:extLst>
      <p:ext uri="{BB962C8B-B14F-4D97-AF65-F5344CB8AC3E}">
        <p14:creationId xmlns:p14="http://schemas.microsoft.com/office/powerpoint/2010/main" xmlns="" val="84125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300" dirty="0"/>
              <a:t>DLR's mission comprises the exploration of Earth and the Solar System and research for protecting the environment. This includes the development of environment-friendly technologies for energy supply and future mobility, as well as for communications and security. </a:t>
            </a:r>
          </a:p>
          <a:p>
            <a:r>
              <a:rPr lang="en-US" sz="1300" dirty="0"/>
              <a:t>DLR's research portfolio ranges from fundamental research to the development of products for tomorrow. In this way, DLR contributes the scientific and technical expertise that it has acquired to the enhancement of Germany as a location for industry and technology. DLR operates major research facilities for its own projects and as a service for clients and partners. It also fosters the development of the next generation of researchers, provides expert advisory services to government and is a driving force in the regions where its facilities are located.</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3</a:t>
            </a:fld>
            <a:endParaRPr lang="de-DE" dirty="0"/>
          </a:p>
        </p:txBody>
      </p:sp>
    </p:spTree>
    <p:extLst>
      <p:ext uri="{BB962C8B-B14F-4D97-AF65-F5344CB8AC3E}">
        <p14:creationId xmlns:p14="http://schemas.microsoft.com/office/powerpoint/2010/main" xmlns="" val="310759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a:ln/>
        </p:spPr>
      </p:sp>
      <p:sp>
        <p:nvSpPr>
          <p:cNvPr id="110595" name="Notizenplatzhalt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300" dirty="0"/>
              <a:t>DLR has approximately 8000 employees at 16 locations in Germany: Cologne (headquarters)</a:t>
            </a:r>
          </a:p>
          <a:p>
            <a:r>
              <a:rPr lang="en-US" sz="1300" dirty="0"/>
              <a:t>DLR has 33 institutes, test </a:t>
            </a:r>
            <a:r>
              <a:rPr lang="en-US" sz="1300" dirty="0" err="1"/>
              <a:t>centres</a:t>
            </a:r>
            <a:r>
              <a:rPr lang="en-US" sz="1300" dirty="0"/>
              <a:t> and operational facilities at 16 sites in Germany</a:t>
            </a:r>
            <a:r>
              <a:rPr lang="en-US" sz="1300" dirty="0" smtClean="0"/>
              <a:t>. The locations spread (out over) Germany.</a:t>
            </a:r>
            <a:endParaRPr lang="en-US" sz="1300" dirty="0"/>
          </a:p>
          <a:p>
            <a:r>
              <a:rPr lang="en-US" sz="1300" dirty="0"/>
              <a:t>The executive board is based in Cologne.</a:t>
            </a:r>
            <a:endParaRPr lang="de-DE" sz="1300" dirty="0"/>
          </a:p>
          <a:p>
            <a:r>
              <a:rPr lang="en-US" sz="1300" dirty="0"/>
              <a:t>DLR also has international offices in Brussels, Paris, Tokyo and Washington D.C.</a:t>
            </a:r>
            <a:endParaRPr lang="de-DE" dirty="0" smtClean="0">
              <a:latin typeface="Arial" charset="0"/>
              <a:ea typeface="ＭＳ Ｐゴシック" pitchFamily="-109" charset="-128"/>
            </a:endParaRPr>
          </a:p>
        </p:txBody>
      </p:sp>
      <p:sp>
        <p:nvSpPr>
          <p:cNvPr id="110596" name="Foliennummernplatzhalt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9" charset="-128"/>
              </a:defRPr>
            </a:lvl1pPr>
            <a:lvl2pPr marL="784848" indent="-301865" eaLnBrk="0" hangingPunct="0">
              <a:defRPr sz="2500">
                <a:solidFill>
                  <a:schemeClr val="tx1"/>
                </a:solidFill>
                <a:latin typeface="Arial" charset="0"/>
                <a:ea typeface="ＭＳ Ｐゴシック" pitchFamily="-109" charset="-128"/>
              </a:defRPr>
            </a:lvl2pPr>
            <a:lvl3pPr marL="1207459" indent="-241492" eaLnBrk="0" hangingPunct="0">
              <a:defRPr sz="2500">
                <a:solidFill>
                  <a:schemeClr val="tx1"/>
                </a:solidFill>
                <a:latin typeface="Arial" charset="0"/>
                <a:ea typeface="ＭＳ Ｐゴシック" pitchFamily="-109" charset="-128"/>
              </a:defRPr>
            </a:lvl3pPr>
            <a:lvl4pPr marL="1690442" indent="-241492" eaLnBrk="0" hangingPunct="0">
              <a:defRPr sz="2500">
                <a:solidFill>
                  <a:schemeClr val="tx1"/>
                </a:solidFill>
                <a:latin typeface="Arial" charset="0"/>
                <a:ea typeface="ＭＳ Ｐゴシック" pitchFamily="-109" charset="-128"/>
              </a:defRPr>
            </a:lvl4pPr>
            <a:lvl5pPr marL="2173425" indent="-241492" eaLnBrk="0" hangingPunct="0">
              <a:defRPr sz="2500">
                <a:solidFill>
                  <a:schemeClr val="tx1"/>
                </a:solidFill>
                <a:latin typeface="Arial" charset="0"/>
                <a:ea typeface="ＭＳ Ｐゴシック" pitchFamily="-109" charset="-128"/>
              </a:defRPr>
            </a:lvl5pPr>
            <a:lvl6pPr marL="2656410" indent="-241492" algn="r" eaLnBrk="0" fontAlgn="base" hangingPunct="0">
              <a:spcBef>
                <a:spcPct val="0"/>
              </a:spcBef>
              <a:spcAft>
                <a:spcPct val="0"/>
              </a:spcAft>
              <a:defRPr sz="2500">
                <a:solidFill>
                  <a:schemeClr val="tx1"/>
                </a:solidFill>
                <a:latin typeface="Arial" charset="0"/>
                <a:ea typeface="ＭＳ Ｐゴシック" pitchFamily="-109" charset="-128"/>
              </a:defRPr>
            </a:lvl6pPr>
            <a:lvl7pPr marL="3139393" indent="-241492" algn="r" eaLnBrk="0" fontAlgn="base" hangingPunct="0">
              <a:spcBef>
                <a:spcPct val="0"/>
              </a:spcBef>
              <a:spcAft>
                <a:spcPct val="0"/>
              </a:spcAft>
              <a:defRPr sz="2500">
                <a:solidFill>
                  <a:schemeClr val="tx1"/>
                </a:solidFill>
                <a:latin typeface="Arial" charset="0"/>
                <a:ea typeface="ＭＳ Ｐゴシック" pitchFamily="-109" charset="-128"/>
              </a:defRPr>
            </a:lvl7pPr>
            <a:lvl8pPr marL="3622376" indent="-241492" algn="r" eaLnBrk="0" fontAlgn="base" hangingPunct="0">
              <a:spcBef>
                <a:spcPct val="0"/>
              </a:spcBef>
              <a:spcAft>
                <a:spcPct val="0"/>
              </a:spcAft>
              <a:defRPr sz="2500">
                <a:solidFill>
                  <a:schemeClr val="tx1"/>
                </a:solidFill>
                <a:latin typeface="Arial" charset="0"/>
                <a:ea typeface="ＭＳ Ｐゴシック" pitchFamily="-109" charset="-128"/>
              </a:defRPr>
            </a:lvl8pPr>
            <a:lvl9pPr marL="4105360" indent="-241492" algn="r" eaLnBrk="0" fontAlgn="base" hangingPunct="0">
              <a:spcBef>
                <a:spcPct val="0"/>
              </a:spcBef>
              <a:spcAft>
                <a:spcPct val="0"/>
              </a:spcAft>
              <a:defRPr sz="2500">
                <a:solidFill>
                  <a:schemeClr val="tx1"/>
                </a:solidFill>
                <a:latin typeface="Arial" charset="0"/>
                <a:ea typeface="ＭＳ Ｐゴシック" pitchFamily="-109" charset="-128"/>
              </a:defRPr>
            </a:lvl9pPr>
          </a:lstStyle>
          <a:p>
            <a:pPr eaLnBrk="1" hangingPunct="1"/>
            <a:fld id="{5A2AD92D-5148-4F66-806C-C5C00787C166}" type="slidenum">
              <a:rPr lang="de-DE" sz="1300"/>
              <a:pPr eaLnBrk="1" hangingPunct="1"/>
              <a:t>4</a:t>
            </a:fld>
            <a:endParaRPr lang="de-DE"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Here</a:t>
            </a:r>
            <a:r>
              <a:rPr lang="de-DE" dirty="0" smtClean="0"/>
              <a:t> </a:t>
            </a:r>
            <a:r>
              <a:rPr lang="de-DE" dirty="0" err="1" smtClean="0"/>
              <a:t>you</a:t>
            </a:r>
            <a:r>
              <a:rPr lang="de-DE" dirty="0" smtClean="0"/>
              <a:t> </a:t>
            </a:r>
            <a:r>
              <a:rPr lang="de-DE" dirty="0" err="1" smtClean="0"/>
              <a:t>see</a:t>
            </a:r>
            <a:r>
              <a:rPr lang="de-DE" dirty="0" smtClean="0"/>
              <a:t> </a:t>
            </a:r>
            <a:r>
              <a:rPr lang="de-DE" dirty="0" err="1" smtClean="0"/>
              <a:t>the</a:t>
            </a:r>
            <a:r>
              <a:rPr lang="de-DE" dirty="0" smtClean="0"/>
              <a:t> </a:t>
            </a:r>
            <a:r>
              <a:rPr lang="de-DE" dirty="0" err="1" smtClean="0"/>
              <a:t>managment</a:t>
            </a:r>
            <a:r>
              <a:rPr lang="de-DE" dirty="0" smtClean="0"/>
              <a:t> (</a:t>
            </a:r>
            <a:r>
              <a:rPr lang="de-DE" dirty="0" err="1" smtClean="0"/>
              <a:t>board</a:t>
            </a:r>
            <a:r>
              <a:rPr lang="de-DE" dirty="0" smtClean="0"/>
              <a:t>) </a:t>
            </a:r>
            <a:r>
              <a:rPr lang="de-DE" dirty="0" err="1" smtClean="0"/>
              <a:t>of</a:t>
            </a:r>
            <a:r>
              <a:rPr lang="de-DE" dirty="0" smtClean="0"/>
              <a:t> DLR. </a:t>
            </a:r>
            <a:r>
              <a:rPr lang="de-DE" dirty="0" err="1" smtClean="0"/>
              <a:t>Mrs.</a:t>
            </a:r>
            <a:r>
              <a:rPr lang="de-DE" baseline="0" dirty="0" smtClean="0"/>
              <a:t> Prof. Ehrenfreund </a:t>
            </a:r>
            <a:r>
              <a:rPr lang="de-DE" baseline="0" dirty="0" err="1" smtClean="0"/>
              <a:t>is</a:t>
            </a:r>
            <a:r>
              <a:rPr lang="de-DE" baseline="0" dirty="0" smtClean="0"/>
              <a:t> </a:t>
            </a:r>
            <a:r>
              <a:rPr lang="de-DE" baseline="0" dirty="0" err="1" smtClean="0"/>
              <a:t>since</a:t>
            </a:r>
            <a:r>
              <a:rPr lang="de-DE" baseline="0" dirty="0" smtClean="0"/>
              <a:t> September 2015 </a:t>
            </a:r>
            <a:r>
              <a:rPr lang="de-DE" baseline="0" dirty="0" err="1" smtClean="0"/>
              <a:t>the</a:t>
            </a:r>
            <a:r>
              <a:rPr lang="de-DE" baseline="0" dirty="0" smtClean="0"/>
              <a:t> </a:t>
            </a:r>
            <a:r>
              <a:rPr lang="de-DE" baseline="0" dirty="0" err="1" smtClean="0"/>
              <a:t>chair</a:t>
            </a:r>
            <a:r>
              <a:rPr lang="de-DE" baseline="0" dirty="0" smtClean="0"/>
              <a:t>. </a:t>
            </a:r>
            <a:r>
              <a:rPr lang="de-DE" baseline="0" dirty="0" err="1" smtClean="0"/>
              <a:t>Before</a:t>
            </a:r>
            <a:r>
              <a:rPr lang="de-DE" baseline="0" dirty="0" smtClean="0"/>
              <a:t> </a:t>
            </a:r>
            <a:r>
              <a:rPr lang="de-DE" baseline="0" dirty="0" err="1" smtClean="0"/>
              <a:t>it</a:t>
            </a:r>
            <a:r>
              <a:rPr lang="de-DE" baseline="0" dirty="0" smtClean="0"/>
              <a:t> was Prof. Wörner, </a:t>
            </a:r>
            <a:r>
              <a:rPr lang="de-DE" baseline="0" dirty="0" err="1" smtClean="0"/>
              <a:t>who</a:t>
            </a:r>
            <a:r>
              <a:rPr lang="de-DE" baseline="0" dirty="0" smtClean="0"/>
              <a:t> </a:t>
            </a:r>
            <a:r>
              <a:rPr lang="de-DE" baseline="0" dirty="0" err="1" smtClean="0"/>
              <a:t>is</a:t>
            </a:r>
            <a:r>
              <a:rPr lang="de-DE" baseline="0" dirty="0" smtClean="0"/>
              <a:t> </a:t>
            </a:r>
            <a:r>
              <a:rPr lang="de-DE" baseline="0" dirty="0" err="1" smtClean="0"/>
              <a:t>now</a:t>
            </a:r>
            <a:r>
              <a:rPr lang="de-DE" baseline="0" dirty="0" smtClean="0"/>
              <a:t> </a:t>
            </a:r>
            <a:r>
              <a:rPr lang="de-DE" baseline="0" dirty="0" err="1" smtClean="0"/>
              <a:t>the</a:t>
            </a:r>
            <a:r>
              <a:rPr lang="de-DE" baseline="0" dirty="0" smtClean="0"/>
              <a:t> </a:t>
            </a:r>
            <a:r>
              <a:rPr lang="de-DE" baseline="0" dirty="0" err="1" smtClean="0"/>
              <a:t>director</a:t>
            </a:r>
            <a:r>
              <a:rPr lang="de-DE" baseline="0" dirty="0" smtClean="0"/>
              <a:t> </a:t>
            </a:r>
            <a:r>
              <a:rPr lang="de-DE" baseline="0" dirty="0" err="1" smtClean="0"/>
              <a:t>of</a:t>
            </a:r>
            <a:r>
              <a:rPr lang="de-DE" baseline="0" dirty="0" smtClean="0"/>
              <a:t> ESA.</a:t>
            </a:r>
          </a:p>
          <a:p>
            <a:r>
              <a:rPr lang="de-DE" baseline="0" dirty="0" err="1" smtClean="0"/>
              <a:t>She</a:t>
            </a:r>
            <a:r>
              <a:rPr lang="de-DE" baseline="0" dirty="0" smtClean="0"/>
              <a:t> ist </a:t>
            </a:r>
            <a:r>
              <a:rPr lang="de-DE" baseline="0" dirty="0" err="1" smtClean="0"/>
              <a:t>espacially</a:t>
            </a:r>
            <a:r>
              <a:rPr lang="de-DE" baseline="0" dirty="0" smtClean="0"/>
              <a:t> </a:t>
            </a:r>
            <a:r>
              <a:rPr lang="de-DE" baseline="0" dirty="0" err="1" smtClean="0"/>
              <a:t>responsible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strategy</a:t>
            </a:r>
            <a:r>
              <a:rPr lang="de-DE" baseline="0" dirty="0" smtClean="0"/>
              <a:t>, </a:t>
            </a:r>
            <a:r>
              <a:rPr lang="de-DE" baseline="0" dirty="0" err="1" smtClean="0"/>
              <a:t>external</a:t>
            </a:r>
            <a:r>
              <a:rPr lang="de-DE" baseline="0" dirty="0" smtClean="0"/>
              <a:t> </a:t>
            </a:r>
            <a:r>
              <a:rPr lang="de-DE" baseline="0" dirty="0" err="1" smtClean="0"/>
              <a:t>relationship</a:t>
            </a:r>
            <a:r>
              <a:rPr lang="de-DE" baseline="0" dirty="0" smtClean="0"/>
              <a:t> </a:t>
            </a:r>
            <a:r>
              <a:rPr lang="de-DE" baseline="0" dirty="0" err="1" smtClean="0"/>
              <a:t>and</a:t>
            </a:r>
            <a:r>
              <a:rPr lang="de-DE" baseline="0" dirty="0" smtClean="0"/>
              <a:t> Communication.</a:t>
            </a:r>
          </a:p>
          <a:p>
            <a:endParaRPr lang="de-DE" baseline="0" dirty="0" smtClean="0"/>
          </a:p>
          <a:p>
            <a:r>
              <a:rPr lang="de-DE" baseline="0" dirty="0" err="1" smtClean="0"/>
              <a:t>Mr</a:t>
            </a:r>
            <a:r>
              <a:rPr lang="de-DE" baseline="0" dirty="0" smtClean="0"/>
              <a:t> Hamacher </a:t>
            </a:r>
            <a:r>
              <a:rPr lang="de-DE" baseline="0" dirty="0" err="1" smtClean="0"/>
              <a:t>is</a:t>
            </a:r>
            <a:r>
              <a:rPr lang="de-DE" baseline="0" dirty="0" smtClean="0"/>
              <a:t> </a:t>
            </a:r>
            <a:r>
              <a:rPr lang="de-DE" baseline="0" dirty="0" err="1" smtClean="0"/>
              <a:t>the</a:t>
            </a:r>
            <a:r>
              <a:rPr lang="de-DE" baseline="0" dirty="0" smtClean="0"/>
              <a:t> vice </a:t>
            </a:r>
            <a:r>
              <a:rPr lang="de-DE" baseline="0" dirty="0" err="1" smtClean="0"/>
              <a:t>chair</a:t>
            </a:r>
            <a:r>
              <a:rPr lang="de-DE" baseline="0" dirty="0" smtClean="0"/>
              <a:t> </a:t>
            </a:r>
            <a:r>
              <a:rPr lang="de-DE" baseline="0" dirty="0" err="1" smtClean="0"/>
              <a:t>and</a:t>
            </a:r>
            <a:r>
              <a:rPr lang="de-DE" baseline="0" dirty="0" smtClean="0"/>
              <a:t> </a:t>
            </a:r>
            <a:r>
              <a:rPr lang="de-DE" baseline="0" dirty="0" err="1" smtClean="0"/>
              <a:t>responsible</a:t>
            </a:r>
            <a:r>
              <a:rPr lang="de-DE" baseline="0" dirty="0" smtClean="0"/>
              <a:t> für </a:t>
            </a:r>
            <a:r>
              <a:rPr lang="de-DE" baseline="0" dirty="0" err="1" smtClean="0"/>
              <a:t>the</a:t>
            </a:r>
            <a:r>
              <a:rPr lang="de-DE" baseline="0" dirty="0" smtClean="0"/>
              <a:t> </a:t>
            </a:r>
            <a:r>
              <a:rPr lang="de-DE" baseline="0" dirty="0" err="1" smtClean="0"/>
              <a:t>administration</a:t>
            </a:r>
            <a:r>
              <a:rPr lang="de-DE" baseline="0" dirty="0" smtClean="0"/>
              <a:t> </a:t>
            </a:r>
            <a:r>
              <a:rPr lang="de-DE" baseline="0" dirty="0" err="1" smtClean="0"/>
              <a:t>work</a:t>
            </a:r>
            <a:r>
              <a:rPr lang="de-DE" baseline="0" dirty="0" smtClean="0"/>
              <a:t> at DLR.</a:t>
            </a:r>
          </a:p>
          <a:p>
            <a:endParaRPr lang="de-DE" baseline="0" dirty="0" smtClean="0"/>
          </a:p>
          <a:p>
            <a:r>
              <a:rPr lang="de-DE" baseline="0" dirty="0" smtClean="0"/>
              <a:t>Mr. Lemmer ist </a:t>
            </a:r>
            <a:r>
              <a:rPr lang="de-DE" baseline="0" dirty="0" err="1" smtClean="0"/>
              <a:t>our</a:t>
            </a:r>
            <a:r>
              <a:rPr lang="de-DE" baseline="0" dirty="0" smtClean="0"/>
              <a:t> </a:t>
            </a:r>
            <a:r>
              <a:rPr lang="de-DE" baseline="0" dirty="0" err="1" smtClean="0"/>
              <a:t>new</a:t>
            </a:r>
            <a:r>
              <a:rPr lang="de-DE" baseline="0" dirty="0" smtClean="0"/>
              <a:t> </a:t>
            </a:r>
            <a:r>
              <a:rPr lang="de-DE" baseline="0" dirty="0" err="1" smtClean="0"/>
              <a:t>member</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management</a:t>
            </a:r>
            <a:r>
              <a:rPr lang="de-DE" baseline="0" dirty="0" smtClean="0"/>
              <a:t> </a:t>
            </a:r>
            <a:r>
              <a:rPr lang="de-DE" baseline="0" dirty="0" err="1" smtClean="0"/>
              <a:t>board</a:t>
            </a:r>
            <a:r>
              <a:rPr lang="de-DE" baseline="0" dirty="0" smtClean="0"/>
              <a:t>. </a:t>
            </a:r>
            <a:r>
              <a:rPr lang="de-DE" baseline="0" dirty="0" err="1" smtClean="0"/>
              <a:t>Before</a:t>
            </a:r>
            <a:r>
              <a:rPr lang="de-DE" baseline="0" dirty="0" smtClean="0"/>
              <a:t> </a:t>
            </a:r>
            <a:r>
              <a:rPr lang="de-DE" baseline="0" dirty="0" err="1" smtClean="0"/>
              <a:t>this</a:t>
            </a:r>
            <a:r>
              <a:rPr lang="de-DE" baseline="0" dirty="0" smtClean="0"/>
              <a:t> </a:t>
            </a:r>
            <a:r>
              <a:rPr lang="de-DE" baseline="0" dirty="0" err="1" smtClean="0"/>
              <a:t>job</a:t>
            </a:r>
            <a:r>
              <a:rPr lang="de-DE" baseline="0" dirty="0" smtClean="0"/>
              <a:t>, he was a </a:t>
            </a:r>
            <a:r>
              <a:rPr lang="de-DE" baseline="0" dirty="0" err="1" smtClean="0"/>
              <a:t>director</a:t>
            </a:r>
            <a:r>
              <a:rPr lang="de-DE" baseline="0" dirty="0" smtClean="0"/>
              <a:t> </a:t>
            </a:r>
            <a:r>
              <a:rPr lang="de-DE" baseline="0" dirty="0" err="1" smtClean="0"/>
              <a:t>of</a:t>
            </a:r>
            <a:r>
              <a:rPr lang="de-DE" baseline="0" dirty="0" smtClean="0"/>
              <a:t> a DLR </a:t>
            </a:r>
            <a:r>
              <a:rPr lang="de-DE" baseline="0" dirty="0" err="1" smtClean="0"/>
              <a:t>insitute</a:t>
            </a:r>
            <a:r>
              <a:rPr lang="de-DE" baseline="0" dirty="0" smtClean="0"/>
              <a:t> </a:t>
            </a:r>
            <a:r>
              <a:rPr lang="de-DE" baseline="0" dirty="0" err="1" smtClean="0"/>
              <a:t>for</a:t>
            </a:r>
            <a:r>
              <a:rPr lang="de-DE" baseline="0" dirty="0" smtClean="0"/>
              <a:t> </a:t>
            </a:r>
            <a:r>
              <a:rPr lang="de-DE" baseline="0" dirty="0" err="1" smtClean="0"/>
              <a:t>transport</a:t>
            </a:r>
            <a:r>
              <a:rPr lang="de-DE" baseline="0" dirty="0" smtClean="0"/>
              <a:t> in Braunschweig. </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5</a:t>
            </a:fld>
            <a:endParaRPr lang="de-DE" dirty="0"/>
          </a:p>
        </p:txBody>
      </p:sp>
    </p:spTree>
    <p:extLst>
      <p:ext uri="{BB962C8B-B14F-4D97-AF65-F5344CB8AC3E}">
        <p14:creationId xmlns:p14="http://schemas.microsoft.com/office/powerpoint/2010/main" xmlns="" val="2036768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Her</a:t>
            </a:r>
            <a:r>
              <a:rPr lang="de-DE" baseline="0" dirty="0" err="1" smtClean="0"/>
              <a:t>e</a:t>
            </a:r>
            <a:r>
              <a:rPr lang="de-DE" baseline="0" dirty="0" smtClean="0"/>
              <a:t> </a:t>
            </a:r>
            <a:r>
              <a:rPr lang="de-DE" baseline="0" dirty="0" err="1" smtClean="0"/>
              <a:t>you</a:t>
            </a:r>
            <a:r>
              <a:rPr lang="de-DE" baseline="0" dirty="0" smtClean="0"/>
              <a:t> </a:t>
            </a:r>
            <a:r>
              <a:rPr lang="de-DE" baseline="0" dirty="0" err="1" smtClean="0"/>
              <a:t>see</a:t>
            </a:r>
            <a:r>
              <a:rPr lang="de-DE" baseline="0" dirty="0" smtClean="0"/>
              <a:t> </a:t>
            </a:r>
            <a:r>
              <a:rPr lang="de-DE" baseline="0" dirty="0" err="1" smtClean="0"/>
              <a:t>the</a:t>
            </a:r>
            <a:r>
              <a:rPr lang="de-DE" baseline="0" dirty="0" smtClean="0"/>
              <a:t> </a:t>
            </a:r>
            <a:r>
              <a:rPr lang="de-DE" dirty="0" err="1" smtClean="0"/>
              <a:t>diagram</a:t>
            </a:r>
            <a:r>
              <a:rPr lang="de-DE" dirty="0" smtClean="0"/>
              <a:t> </a:t>
            </a:r>
            <a:r>
              <a:rPr lang="de-DE" dirty="0" err="1" smtClean="0"/>
              <a:t>of</a:t>
            </a:r>
            <a:r>
              <a:rPr lang="de-DE" baseline="0" dirty="0" smtClean="0"/>
              <a:t> </a:t>
            </a:r>
            <a:r>
              <a:rPr lang="de-DE" baseline="0" dirty="0" err="1" smtClean="0"/>
              <a:t>DLR‘s</a:t>
            </a:r>
            <a:r>
              <a:rPr lang="de-DE" baseline="0" dirty="0" smtClean="0"/>
              <a:t> </a:t>
            </a:r>
            <a:r>
              <a:rPr lang="de-DE" baseline="0" dirty="0" err="1" smtClean="0"/>
              <a:t>budget</a:t>
            </a:r>
            <a:r>
              <a:rPr lang="de-DE" baseline="0" dirty="0" smtClean="0"/>
              <a:t> </a:t>
            </a:r>
            <a:r>
              <a:rPr lang="de-DE" baseline="0" dirty="0" err="1" smtClean="0"/>
              <a:t>planned</a:t>
            </a:r>
            <a:r>
              <a:rPr lang="de-DE" baseline="0" dirty="0" smtClean="0"/>
              <a:t> </a:t>
            </a:r>
            <a:r>
              <a:rPr lang="de-DE" baseline="0" dirty="0" err="1" smtClean="0"/>
              <a:t>for</a:t>
            </a:r>
            <a:r>
              <a:rPr lang="de-DE" baseline="0" dirty="0" smtClean="0"/>
              <a:t> 2016.</a:t>
            </a:r>
          </a:p>
          <a:p>
            <a:r>
              <a:rPr lang="de-DE" baseline="0" dirty="0" smtClean="0"/>
              <a:t>DLR </a:t>
            </a:r>
            <a:r>
              <a:rPr lang="de-DE" baseline="0" dirty="0" err="1" smtClean="0"/>
              <a:t>has</a:t>
            </a:r>
            <a:r>
              <a:rPr lang="de-DE" baseline="0" dirty="0" smtClean="0"/>
              <a:t> a </a:t>
            </a:r>
            <a:r>
              <a:rPr lang="de-DE" baseline="0" dirty="0" err="1" smtClean="0"/>
              <a:t>budget</a:t>
            </a:r>
            <a:r>
              <a:rPr lang="de-DE" baseline="0" dirty="0" smtClean="0"/>
              <a:t> </a:t>
            </a:r>
            <a:r>
              <a:rPr lang="de-DE" baseline="0" dirty="0" err="1" smtClean="0"/>
              <a:t>of</a:t>
            </a:r>
            <a:r>
              <a:rPr lang="de-DE" baseline="0" dirty="0" smtClean="0"/>
              <a:t> </a:t>
            </a:r>
            <a:r>
              <a:rPr lang="de-DE" baseline="0" dirty="0" err="1" smtClean="0"/>
              <a:t>approximately</a:t>
            </a:r>
            <a:r>
              <a:rPr lang="de-DE" baseline="0" dirty="0" smtClean="0"/>
              <a:t> 900 </a:t>
            </a:r>
            <a:r>
              <a:rPr lang="de-DE" baseline="0" dirty="0" err="1" smtClean="0"/>
              <a:t>million</a:t>
            </a:r>
            <a:r>
              <a:rPr lang="de-DE" baseline="0" dirty="0" smtClean="0"/>
              <a:t> Euros, </a:t>
            </a:r>
            <a:r>
              <a:rPr lang="de-DE" baseline="0" dirty="0" err="1" smtClean="0"/>
              <a:t>of</a:t>
            </a:r>
            <a:r>
              <a:rPr lang="de-DE" baseline="0" dirty="0" smtClean="0"/>
              <a:t> </a:t>
            </a:r>
            <a:r>
              <a:rPr lang="de-DE" baseline="0" dirty="0" err="1" smtClean="0"/>
              <a:t>which</a:t>
            </a:r>
            <a:r>
              <a:rPr lang="de-DE" baseline="0" dirty="0" smtClean="0"/>
              <a:t> </a:t>
            </a:r>
            <a:r>
              <a:rPr lang="de-DE" baseline="0" dirty="0" err="1" smtClean="0"/>
              <a:t>nearly</a:t>
            </a:r>
            <a:r>
              <a:rPr lang="de-DE" baseline="0" dirty="0" smtClean="0"/>
              <a:t> 455 </a:t>
            </a:r>
            <a:r>
              <a:rPr lang="de-DE" baseline="0" dirty="0" err="1" smtClean="0"/>
              <a:t>million</a:t>
            </a:r>
            <a:r>
              <a:rPr lang="de-DE" baseline="0" dirty="0" smtClean="0"/>
              <a:t> Euros </a:t>
            </a:r>
            <a:r>
              <a:rPr lang="de-DE" baseline="0" dirty="0" err="1" smtClean="0"/>
              <a:t>were</a:t>
            </a:r>
            <a:r>
              <a:rPr lang="de-DE" baseline="0" dirty="0" smtClean="0"/>
              <a:t> </a:t>
            </a:r>
            <a:r>
              <a:rPr lang="de-DE" baseline="0" dirty="0" err="1" smtClean="0"/>
              <a:t>third</a:t>
            </a:r>
            <a:r>
              <a:rPr lang="de-DE" baseline="0" dirty="0" smtClean="0"/>
              <a:t> </a:t>
            </a:r>
            <a:r>
              <a:rPr lang="de-DE" baseline="0" dirty="0" err="1" smtClean="0"/>
              <a:t>party</a:t>
            </a:r>
            <a:r>
              <a:rPr lang="de-DE" baseline="0" dirty="0" smtClean="0"/>
              <a:t> </a:t>
            </a:r>
            <a:r>
              <a:rPr lang="de-DE" baseline="0" dirty="0" err="1" smtClean="0"/>
              <a:t>funds</a:t>
            </a:r>
            <a:r>
              <a:rPr lang="de-DE" baseline="0" dirty="0" smtClean="0"/>
              <a:t> </a:t>
            </a:r>
            <a:r>
              <a:rPr lang="de-DE" baseline="0" dirty="0" err="1" smtClean="0"/>
              <a:t>obtained</a:t>
            </a:r>
            <a:r>
              <a:rPr lang="de-DE" baseline="0" dirty="0" smtClean="0"/>
              <a:t> in </a:t>
            </a:r>
            <a:r>
              <a:rPr lang="de-DE" baseline="0" dirty="0" err="1" smtClean="0"/>
              <a:t>competition</a:t>
            </a:r>
            <a:r>
              <a:rPr lang="de-DE" baseline="0" dirty="0" smtClean="0"/>
              <a:t> in </a:t>
            </a:r>
            <a:r>
              <a:rPr lang="de-DE" baseline="0" dirty="0" err="1" smtClean="0"/>
              <a:t>the</a:t>
            </a:r>
            <a:r>
              <a:rPr lang="de-DE" baseline="0" dirty="0" smtClean="0"/>
              <a:t> </a:t>
            </a:r>
            <a:r>
              <a:rPr lang="de-DE" baseline="0" dirty="0" err="1" smtClean="0"/>
              <a:t>market</a:t>
            </a:r>
            <a:r>
              <a:rPr lang="de-DE" baseline="0" dirty="0" smtClean="0"/>
              <a:t>. </a:t>
            </a:r>
          </a:p>
          <a:p>
            <a:r>
              <a:rPr lang="de-DE" baseline="0" dirty="0" smtClean="0"/>
              <a:t> </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6</a:t>
            </a:fld>
            <a:endParaRPr lang="de-DE" dirty="0"/>
          </a:p>
        </p:txBody>
      </p:sp>
    </p:spTree>
    <p:extLst>
      <p:ext uri="{BB962C8B-B14F-4D97-AF65-F5344CB8AC3E}">
        <p14:creationId xmlns:p14="http://schemas.microsoft.com/office/powerpoint/2010/main" xmlns="" val="390628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DLR </a:t>
            </a:r>
            <a:r>
              <a:rPr lang="de-DE" dirty="0" err="1" smtClean="0"/>
              <a:t>fosters</a:t>
            </a:r>
            <a:r>
              <a:rPr lang="de-DE" dirty="0" smtClean="0"/>
              <a:t> </a:t>
            </a:r>
            <a:r>
              <a:rPr lang="de-DE" dirty="0" err="1" smtClean="0"/>
              <a:t>and</a:t>
            </a:r>
            <a:r>
              <a:rPr lang="de-DE" dirty="0" smtClean="0"/>
              <a:t> </a:t>
            </a:r>
            <a:r>
              <a:rPr lang="de-DE" dirty="0" err="1" smtClean="0"/>
              <a:t>develops</a:t>
            </a:r>
            <a:r>
              <a:rPr lang="de-DE" dirty="0" smtClean="0"/>
              <a:t> </a:t>
            </a:r>
            <a:r>
              <a:rPr lang="de-DE" dirty="0" err="1" smtClean="0"/>
              <a:t>talented</a:t>
            </a:r>
            <a:r>
              <a:rPr lang="de-DE" dirty="0" smtClean="0"/>
              <a:t> </a:t>
            </a:r>
            <a:r>
              <a:rPr lang="de-DE" dirty="0" err="1" smtClean="0"/>
              <a:t>young</a:t>
            </a:r>
            <a:r>
              <a:rPr lang="de-DE" dirty="0" smtClean="0"/>
              <a:t> </a:t>
            </a:r>
            <a:r>
              <a:rPr lang="de-DE" dirty="0" err="1" smtClean="0"/>
              <a:t>scentists</a:t>
            </a:r>
            <a:r>
              <a:rPr lang="de-DE" dirty="0" smtClean="0"/>
              <a:t>.</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many</a:t>
            </a:r>
            <a:r>
              <a:rPr lang="de-DE" baseline="0" dirty="0" smtClean="0"/>
              <a:t> </a:t>
            </a:r>
            <a:r>
              <a:rPr lang="de-DE" baseline="0" dirty="0" err="1" smtClean="0"/>
              <a:t>possibilities</a:t>
            </a:r>
            <a:r>
              <a:rPr lang="de-DE" baseline="0" dirty="0" smtClean="0"/>
              <a:t> </a:t>
            </a:r>
            <a:r>
              <a:rPr lang="de-DE" baseline="0" dirty="0" err="1" smtClean="0"/>
              <a:t>to</a:t>
            </a:r>
            <a:r>
              <a:rPr lang="de-DE" baseline="0" dirty="0" smtClean="0"/>
              <a:t> </a:t>
            </a:r>
            <a:r>
              <a:rPr lang="de-DE" baseline="0" dirty="0" err="1" smtClean="0"/>
              <a:t>profit</a:t>
            </a:r>
            <a:r>
              <a:rPr lang="de-DE" baseline="0" dirty="0" smtClean="0"/>
              <a:t>: </a:t>
            </a:r>
            <a:r>
              <a:rPr lang="de-DE" baseline="0" dirty="0" err="1" smtClean="0"/>
              <a:t>DLR_School_Lab</a:t>
            </a:r>
            <a:r>
              <a:rPr lang="de-DE" baseline="0" dirty="0" smtClean="0"/>
              <a:t>; </a:t>
            </a:r>
            <a:r>
              <a:rPr lang="de-DE" baseline="0" dirty="0" err="1" smtClean="0"/>
              <a:t>Talent_School</a:t>
            </a:r>
            <a:r>
              <a:rPr lang="de-DE" baseline="0" dirty="0" smtClean="0"/>
              <a:t>, </a:t>
            </a:r>
            <a:r>
              <a:rPr lang="de-DE" baseline="0" dirty="0" err="1" smtClean="0"/>
              <a:t>Graduate_Program</a:t>
            </a:r>
            <a:r>
              <a:rPr lang="de-DE" baseline="0" dirty="0" smtClean="0"/>
              <a:t>;</a:t>
            </a:r>
          </a:p>
          <a:p>
            <a:r>
              <a:rPr lang="de-DE" baseline="0" dirty="0" smtClean="0"/>
              <a:t>In Oberpfaffenhofen </a:t>
            </a:r>
            <a:r>
              <a:rPr lang="de-DE" baseline="0" dirty="0" err="1" smtClean="0"/>
              <a:t>is</a:t>
            </a:r>
            <a:r>
              <a:rPr lang="de-DE" baseline="0" dirty="0" smtClean="0"/>
              <a:t> </a:t>
            </a:r>
            <a:r>
              <a:rPr lang="de-DE" baseline="0" dirty="0" err="1" smtClean="0"/>
              <a:t>settled</a:t>
            </a:r>
            <a:r>
              <a:rPr lang="de-DE" baseline="0" dirty="0" smtClean="0"/>
              <a:t> </a:t>
            </a:r>
            <a:r>
              <a:rPr lang="de-DE" baseline="0" dirty="0" err="1" smtClean="0"/>
              <a:t>one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School_Labs</a:t>
            </a:r>
            <a:r>
              <a:rPr lang="de-DE" baseline="0" dirty="0" smtClean="0"/>
              <a:t>; </a:t>
            </a:r>
            <a:r>
              <a:rPr lang="de-DE" baseline="0" dirty="0" err="1" smtClean="0"/>
              <a:t>about</a:t>
            </a:r>
            <a:r>
              <a:rPr lang="de-DE" baseline="0" dirty="0" smtClean="0"/>
              <a:t> 30,000 </a:t>
            </a:r>
            <a:r>
              <a:rPr lang="de-DE" baseline="0" dirty="0" err="1" smtClean="0"/>
              <a:t>pupils</a:t>
            </a:r>
            <a:r>
              <a:rPr lang="de-DE" baseline="0" dirty="0" smtClean="0"/>
              <a:t> </a:t>
            </a:r>
            <a:r>
              <a:rPr lang="de-DE" baseline="0" dirty="0" err="1" smtClean="0"/>
              <a:t>visit</a:t>
            </a:r>
            <a:r>
              <a:rPr lang="de-DE" baseline="0" dirty="0" smtClean="0"/>
              <a:t> </a:t>
            </a:r>
            <a:r>
              <a:rPr lang="de-DE" baseline="0" dirty="0" err="1" smtClean="0"/>
              <a:t>the</a:t>
            </a:r>
            <a:r>
              <a:rPr lang="de-DE" baseline="0" dirty="0" smtClean="0"/>
              <a:t> </a:t>
            </a:r>
            <a:r>
              <a:rPr lang="de-DE" baseline="0" dirty="0" err="1" smtClean="0"/>
              <a:t>facility</a:t>
            </a:r>
            <a:r>
              <a:rPr lang="de-DE" baseline="0" dirty="0" smtClean="0"/>
              <a:t>. The </a:t>
            </a:r>
            <a:r>
              <a:rPr lang="de-DE" baseline="0" dirty="0" err="1" smtClean="0"/>
              <a:t>kids</a:t>
            </a:r>
            <a:r>
              <a:rPr lang="de-DE" baseline="0" dirty="0" smtClean="0"/>
              <a:t> </a:t>
            </a:r>
            <a:r>
              <a:rPr lang="de-DE" baseline="0" dirty="0" err="1" smtClean="0"/>
              <a:t>get</a:t>
            </a:r>
            <a:r>
              <a:rPr lang="de-DE" baseline="0" dirty="0" smtClean="0"/>
              <a:t> </a:t>
            </a:r>
            <a:r>
              <a:rPr lang="de-DE" baseline="0" dirty="0" err="1" smtClean="0"/>
              <a:t>their</a:t>
            </a:r>
            <a:r>
              <a:rPr lang="de-DE" baseline="0" dirty="0" smtClean="0"/>
              <a:t> </a:t>
            </a:r>
            <a:r>
              <a:rPr lang="de-DE" baseline="0" dirty="0" err="1" smtClean="0"/>
              <a:t>experience</a:t>
            </a:r>
            <a:r>
              <a:rPr lang="de-DE" baseline="0" dirty="0" smtClean="0"/>
              <a:t> in </a:t>
            </a:r>
            <a:r>
              <a:rPr lang="de-DE" baseline="0" dirty="0" err="1" smtClean="0"/>
              <a:t>research</a:t>
            </a:r>
            <a:r>
              <a:rPr lang="de-DE" baseline="0" dirty="0" smtClean="0"/>
              <a:t> </a:t>
            </a:r>
            <a:r>
              <a:rPr lang="de-DE" baseline="0" dirty="0" err="1" smtClean="0"/>
              <a:t>work</a:t>
            </a:r>
            <a:r>
              <a:rPr lang="de-DE" baseline="0" dirty="0" smtClean="0"/>
              <a:t> </a:t>
            </a:r>
            <a:r>
              <a:rPr lang="de-DE" baseline="0" dirty="0" err="1" smtClean="0"/>
              <a:t>by</a:t>
            </a:r>
            <a:r>
              <a:rPr lang="de-DE" baseline="0" dirty="0" smtClean="0"/>
              <a:t> </a:t>
            </a:r>
            <a:r>
              <a:rPr lang="de-DE" baseline="0" dirty="0" err="1" smtClean="0"/>
              <a:t>conducting</a:t>
            </a:r>
            <a:r>
              <a:rPr lang="de-DE" baseline="0" dirty="0" smtClean="0"/>
              <a:t> </a:t>
            </a:r>
            <a:r>
              <a:rPr lang="de-DE" baseline="0" dirty="0" err="1" smtClean="0"/>
              <a:t>their</a:t>
            </a:r>
            <a:r>
              <a:rPr lang="de-DE" baseline="0" dirty="0" smtClean="0"/>
              <a:t> </a:t>
            </a:r>
            <a:r>
              <a:rPr lang="de-DE" baseline="0" dirty="0" err="1" smtClean="0"/>
              <a:t>own</a:t>
            </a:r>
            <a:r>
              <a:rPr lang="de-DE" baseline="0" dirty="0" smtClean="0"/>
              <a:t> </a:t>
            </a:r>
            <a:r>
              <a:rPr lang="de-DE" baseline="0" dirty="0" err="1" smtClean="0"/>
              <a:t>experiments</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DF1895BC-06EC-475A-97CA-BF53472F2E03}" type="slidenum">
              <a:rPr lang="de-DE" smtClean="0"/>
              <a:pPr/>
              <a:t>7</a:t>
            </a:fld>
            <a:endParaRPr lang="de-DE" dirty="0"/>
          </a:p>
        </p:txBody>
      </p:sp>
    </p:spTree>
    <p:extLst>
      <p:ext uri="{BB962C8B-B14F-4D97-AF65-F5344CB8AC3E}">
        <p14:creationId xmlns:p14="http://schemas.microsoft.com/office/powerpoint/2010/main" xmlns="" val="417169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F1895BC-06EC-475A-97CA-BF53472F2E03}" type="slidenum">
              <a:rPr lang="de-DE" smtClean="0"/>
              <a:pPr/>
              <a:t>8</a:t>
            </a:fld>
            <a:endParaRPr lang="de-DE" dirty="0"/>
          </a:p>
        </p:txBody>
      </p:sp>
    </p:spTree>
    <p:extLst>
      <p:ext uri="{BB962C8B-B14F-4D97-AF65-F5344CB8AC3E}">
        <p14:creationId xmlns:p14="http://schemas.microsoft.com/office/powerpoint/2010/main" xmlns="" val="108086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pitchFamily="-109" charset="-128"/>
              </a:defRPr>
            </a:lvl1pPr>
            <a:lvl2pPr marL="784848" indent="-301865" eaLnBrk="0" hangingPunct="0">
              <a:defRPr sz="2500">
                <a:solidFill>
                  <a:schemeClr val="tx1"/>
                </a:solidFill>
                <a:latin typeface="Arial" charset="0"/>
                <a:ea typeface="ＭＳ Ｐゴシック" pitchFamily="-109" charset="-128"/>
              </a:defRPr>
            </a:lvl2pPr>
            <a:lvl3pPr marL="1207459" indent="-241492" eaLnBrk="0" hangingPunct="0">
              <a:defRPr sz="2500">
                <a:solidFill>
                  <a:schemeClr val="tx1"/>
                </a:solidFill>
                <a:latin typeface="Arial" charset="0"/>
                <a:ea typeface="ＭＳ Ｐゴシック" pitchFamily="-109" charset="-128"/>
              </a:defRPr>
            </a:lvl3pPr>
            <a:lvl4pPr marL="1690442" indent="-241492" eaLnBrk="0" hangingPunct="0">
              <a:defRPr sz="2500">
                <a:solidFill>
                  <a:schemeClr val="tx1"/>
                </a:solidFill>
                <a:latin typeface="Arial" charset="0"/>
                <a:ea typeface="ＭＳ Ｐゴシック" pitchFamily="-109" charset="-128"/>
              </a:defRPr>
            </a:lvl4pPr>
            <a:lvl5pPr marL="2173425" indent="-241492" eaLnBrk="0" hangingPunct="0">
              <a:defRPr sz="2500">
                <a:solidFill>
                  <a:schemeClr val="tx1"/>
                </a:solidFill>
                <a:latin typeface="Arial" charset="0"/>
                <a:ea typeface="ＭＳ Ｐゴシック" pitchFamily="-109" charset="-128"/>
              </a:defRPr>
            </a:lvl5pPr>
            <a:lvl6pPr marL="2656410" indent="-241492" algn="r" eaLnBrk="0" fontAlgn="base" hangingPunct="0">
              <a:spcBef>
                <a:spcPct val="0"/>
              </a:spcBef>
              <a:spcAft>
                <a:spcPct val="0"/>
              </a:spcAft>
              <a:defRPr sz="2500">
                <a:solidFill>
                  <a:schemeClr val="tx1"/>
                </a:solidFill>
                <a:latin typeface="Arial" charset="0"/>
                <a:ea typeface="ＭＳ Ｐゴシック" pitchFamily="-109" charset="-128"/>
              </a:defRPr>
            </a:lvl6pPr>
            <a:lvl7pPr marL="3139393" indent="-241492" algn="r" eaLnBrk="0" fontAlgn="base" hangingPunct="0">
              <a:spcBef>
                <a:spcPct val="0"/>
              </a:spcBef>
              <a:spcAft>
                <a:spcPct val="0"/>
              </a:spcAft>
              <a:defRPr sz="2500">
                <a:solidFill>
                  <a:schemeClr val="tx1"/>
                </a:solidFill>
                <a:latin typeface="Arial" charset="0"/>
                <a:ea typeface="ＭＳ Ｐゴシック" pitchFamily="-109" charset="-128"/>
              </a:defRPr>
            </a:lvl7pPr>
            <a:lvl8pPr marL="3622376" indent="-241492" algn="r" eaLnBrk="0" fontAlgn="base" hangingPunct="0">
              <a:spcBef>
                <a:spcPct val="0"/>
              </a:spcBef>
              <a:spcAft>
                <a:spcPct val="0"/>
              </a:spcAft>
              <a:defRPr sz="2500">
                <a:solidFill>
                  <a:schemeClr val="tx1"/>
                </a:solidFill>
                <a:latin typeface="Arial" charset="0"/>
                <a:ea typeface="ＭＳ Ｐゴシック" pitchFamily="-109" charset="-128"/>
              </a:defRPr>
            </a:lvl8pPr>
            <a:lvl9pPr marL="4105360" indent="-241492" algn="r" eaLnBrk="0" fontAlgn="base" hangingPunct="0">
              <a:spcBef>
                <a:spcPct val="0"/>
              </a:spcBef>
              <a:spcAft>
                <a:spcPct val="0"/>
              </a:spcAft>
              <a:defRPr sz="2500">
                <a:solidFill>
                  <a:schemeClr val="tx1"/>
                </a:solidFill>
                <a:latin typeface="Arial" charset="0"/>
                <a:ea typeface="ＭＳ Ｐゴシック" pitchFamily="-109" charset="-128"/>
              </a:defRPr>
            </a:lvl9pPr>
          </a:lstStyle>
          <a:p>
            <a:pPr eaLnBrk="1" hangingPunct="1"/>
            <a:fld id="{E81831F5-1FB2-463B-9D01-36866B7F4AD2}" type="slidenum">
              <a:rPr lang="de-DE" sz="1300"/>
              <a:pPr eaLnBrk="1" hangingPunct="1"/>
              <a:t>9</a:t>
            </a:fld>
            <a:endParaRPr lang="de-DE" sz="130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300" dirty="0"/>
              <a:t>- Together with the site at Cologne, the DLR site at </a:t>
            </a:r>
            <a:r>
              <a:rPr lang="en-US" sz="1300" dirty="0" err="1"/>
              <a:t>Oberpfaffenhofen</a:t>
            </a:r>
            <a:r>
              <a:rPr lang="en-US" sz="1300" dirty="0"/>
              <a:t> is one of Germany's largest </a:t>
            </a:r>
            <a:r>
              <a:rPr lang="de-DE" sz="1300" dirty="0" err="1"/>
              <a:t>research</a:t>
            </a:r>
            <a:r>
              <a:rPr lang="de-DE" sz="1300" dirty="0"/>
              <a:t> </a:t>
            </a:r>
            <a:r>
              <a:rPr lang="de-DE" sz="1300" dirty="0" err="1"/>
              <a:t>centres</a:t>
            </a:r>
            <a:r>
              <a:rPr lang="de-DE" sz="1300" dirty="0"/>
              <a:t>.</a:t>
            </a:r>
          </a:p>
          <a:p>
            <a:pPr marL="181119" indent="-181119">
              <a:buFontTx/>
              <a:buChar char="-"/>
            </a:pPr>
            <a:r>
              <a:rPr lang="de-DE" sz="1300" dirty="0" err="1"/>
              <a:t>the</a:t>
            </a:r>
            <a:r>
              <a:rPr lang="de-DE" sz="1300" dirty="0"/>
              <a:t> </a:t>
            </a:r>
            <a:r>
              <a:rPr lang="de-DE" sz="1300" dirty="0" err="1"/>
              <a:t>site</a:t>
            </a:r>
            <a:r>
              <a:rPr lang="de-DE" sz="1300" dirty="0"/>
              <a:t> </a:t>
            </a:r>
            <a:r>
              <a:rPr lang="de-DE" sz="1300" dirty="0" err="1"/>
              <a:t>is</a:t>
            </a:r>
            <a:r>
              <a:rPr lang="de-DE" sz="1300" dirty="0"/>
              <a:t> </a:t>
            </a:r>
            <a:r>
              <a:rPr lang="en-US" sz="1300" dirty="0"/>
              <a:t>home to 10 scientific institutes and facilities and in addition a research group and currently employs approximately 1700 people. </a:t>
            </a:r>
          </a:p>
          <a:p>
            <a:pPr marL="181119" indent="-181119">
              <a:buFontTx/>
              <a:buChar char="-"/>
            </a:pPr>
            <a:r>
              <a:rPr lang="en-US" sz="1300" dirty="0"/>
              <a:t>The research </a:t>
            </a:r>
            <a:r>
              <a:rPr lang="en-US" sz="1300" dirty="0" err="1"/>
              <a:t>centre's</a:t>
            </a:r>
            <a:r>
              <a:rPr lang="en-US" sz="1300" dirty="0"/>
              <a:t> main fields of activity include participating in space missions, climate research, research and development in the field of earth observation, developing navigation systems and advanced robotics development.</a:t>
            </a:r>
          </a:p>
          <a:p>
            <a:pPr eaLnBrk="1" hangingPunct="1"/>
            <a:endParaRPr lang="en-US" dirty="0" smtClean="0">
              <a:latin typeface="Arial" charset="0"/>
              <a:ea typeface="ＭＳ Ｐゴシック" pitchFamily="-109" charset="-128"/>
            </a:endParaRPr>
          </a:p>
          <a:p>
            <a:pPr eaLnBrk="1" hangingPunct="1"/>
            <a:r>
              <a:rPr lang="en-US" dirty="0" smtClean="0">
                <a:latin typeface="Arial" charset="0"/>
                <a:ea typeface="ＭＳ Ｐゴシック" pitchFamily="-109" charset="-128"/>
              </a:rPr>
              <a:t>-</a:t>
            </a:r>
            <a:r>
              <a:rPr lang="en-US" baseline="0" dirty="0" smtClean="0">
                <a:latin typeface="Arial" charset="0"/>
                <a:ea typeface="ＭＳ Ｐゴシック" pitchFamily="-109" charset="-128"/>
              </a:rPr>
              <a:t> </a:t>
            </a:r>
            <a:r>
              <a:rPr lang="en-US" dirty="0" smtClean="0">
                <a:latin typeface="Arial" charset="0"/>
                <a:ea typeface="ＭＳ Ｐゴシック" pitchFamily="-109" charset="-128"/>
              </a:rPr>
              <a:t>At the </a:t>
            </a:r>
            <a:r>
              <a:rPr lang="en-US" dirty="0" err="1" smtClean="0">
                <a:latin typeface="Arial" charset="0"/>
                <a:ea typeface="ＭＳ Ｐゴシック" pitchFamily="-109" charset="-128"/>
              </a:rPr>
              <a:t>Oberpfaffenhofen</a:t>
            </a:r>
            <a:r>
              <a:rPr lang="en-US" dirty="0" smtClean="0">
                <a:latin typeface="Arial" charset="0"/>
                <a:ea typeface="ＭＳ Ｐゴシック" pitchFamily="-109" charset="-128"/>
              </a:rPr>
              <a:t> site, DLR’s research activities are concentrated</a:t>
            </a:r>
            <a:r>
              <a:rPr lang="en-US" baseline="0" dirty="0" smtClean="0">
                <a:latin typeface="Arial" charset="0"/>
                <a:ea typeface="ＭＳ Ｐゴシック" pitchFamily="-109" charset="-128"/>
              </a:rPr>
              <a:t> </a:t>
            </a:r>
            <a:r>
              <a:rPr lang="en-US" dirty="0" smtClean="0">
                <a:latin typeface="Arial" charset="0"/>
                <a:ea typeface="ＭＳ Ｐゴシック" pitchFamily="-109" charset="-128"/>
              </a:rPr>
              <a:t>on aeronautics and space exploration. and is equipped with a powerful infrastructure to support</a:t>
            </a:r>
            <a:r>
              <a:rPr lang="en-US" baseline="0" dirty="0" smtClean="0">
                <a:latin typeface="Arial" charset="0"/>
                <a:ea typeface="ＭＳ Ｐゴシック" pitchFamily="-109" charset="-128"/>
              </a:rPr>
              <a:t> </a:t>
            </a:r>
            <a:r>
              <a:rPr lang="en-US" dirty="0" smtClean="0">
                <a:latin typeface="Arial" charset="0"/>
                <a:ea typeface="ＭＳ Ｐゴシック" pitchFamily="-109" charset="-128"/>
              </a:rPr>
              <a:t>research operations. DLR </a:t>
            </a:r>
            <a:r>
              <a:rPr lang="en-US" dirty="0" err="1" smtClean="0">
                <a:latin typeface="Arial" charset="0"/>
                <a:ea typeface="ＭＳ Ｐゴシック" pitchFamily="-109" charset="-128"/>
              </a:rPr>
              <a:t>Oberpfaffenhofen</a:t>
            </a:r>
            <a:r>
              <a:rPr lang="en-US" dirty="0" smtClean="0">
                <a:latin typeface="Arial" charset="0"/>
                <a:ea typeface="ＭＳ Ｐゴシック" pitchFamily="-109" charset="-128"/>
              </a:rPr>
              <a:t> works closely with</a:t>
            </a:r>
            <a:r>
              <a:rPr lang="en-US" baseline="0" dirty="0" smtClean="0">
                <a:latin typeface="Arial" charset="0"/>
                <a:ea typeface="ＭＳ Ｐゴシック" pitchFamily="-109" charset="-128"/>
              </a:rPr>
              <a:t> </a:t>
            </a:r>
            <a:r>
              <a:rPr lang="en-US" dirty="0" smtClean="0">
                <a:latin typeface="Arial" charset="0"/>
                <a:ea typeface="ＭＳ Ｐゴシック" pitchFamily="-109" charset="-128"/>
              </a:rPr>
              <a:t>universities and research institutes in Germany and abroad, with</a:t>
            </a:r>
            <a:r>
              <a:rPr lang="en-US" baseline="0" dirty="0" smtClean="0">
                <a:latin typeface="Arial" charset="0"/>
                <a:ea typeface="ＭＳ Ｐゴシック" pitchFamily="-109" charset="-128"/>
              </a:rPr>
              <a:t> </a:t>
            </a:r>
            <a:r>
              <a:rPr lang="en-US" dirty="0" smtClean="0">
                <a:latin typeface="Arial" charset="0"/>
                <a:ea typeface="ＭＳ Ｐゴシック" pitchFamily="-109" charset="-128"/>
              </a:rPr>
              <a:t>the European space agency ESA and the American space agency</a:t>
            </a:r>
            <a:r>
              <a:rPr lang="en-US" baseline="0" dirty="0" smtClean="0">
                <a:latin typeface="Arial" charset="0"/>
                <a:ea typeface="ＭＳ Ｐゴシック" pitchFamily="-109" charset="-128"/>
              </a:rPr>
              <a:t> </a:t>
            </a:r>
            <a:r>
              <a:rPr lang="en-US" dirty="0" smtClean="0">
                <a:latin typeface="Arial" charset="0"/>
                <a:ea typeface="ＭＳ Ｐゴシック" pitchFamily="-109" charset="-128"/>
              </a:rPr>
              <a:t>NASA.</a:t>
            </a:r>
          </a:p>
          <a:p>
            <a:pPr eaLnBrk="1" hangingPunct="1"/>
            <a:endParaRPr lang="en-US" dirty="0" smtClean="0">
              <a:latin typeface="Arial" charset="0"/>
              <a:ea typeface="ＭＳ Ｐゴシック" pitchFamily="-109" charset="-128"/>
            </a:endParaRPr>
          </a:p>
          <a:p>
            <a:pPr marL="181119" indent="-181119">
              <a:buFontTx/>
              <a:buChar char="-"/>
            </a:pPr>
            <a:r>
              <a:rPr lang="en-US" sz="1300" dirty="0"/>
              <a:t>DLR has been conducting research at </a:t>
            </a:r>
            <a:r>
              <a:rPr lang="en-US" sz="1300" dirty="0" err="1"/>
              <a:t>Oberpfaffenhofen</a:t>
            </a:r>
            <a:r>
              <a:rPr lang="en-US" sz="1300" dirty="0"/>
              <a:t> since </a:t>
            </a:r>
            <a:r>
              <a:rPr lang="de-DE" sz="1300" dirty="0"/>
              <a:t>1937– </a:t>
            </a:r>
            <a:r>
              <a:rPr lang="de-DE" sz="1300" dirty="0" err="1"/>
              <a:t>initially</a:t>
            </a:r>
            <a:r>
              <a:rPr lang="de-DE" sz="1300" dirty="0"/>
              <a:t> </a:t>
            </a:r>
            <a:r>
              <a:rPr lang="de-DE" sz="1300" dirty="0" err="1"/>
              <a:t>under</a:t>
            </a:r>
            <a:r>
              <a:rPr lang="de-DE" sz="1300" dirty="0"/>
              <a:t> </a:t>
            </a:r>
            <a:r>
              <a:rPr lang="de-DE" sz="1300" dirty="0" err="1"/>
              <a:t>the</a:t>
            </a:r>
            <a:r>
              <a:rPr lang="de-DE" sz="1300" dirty="0"/>
              <a:t> </a:t>
            </a:r>
            <a:r>
              <a:rPr lang="de-DE" sz="1300" dirty="0" err="1"/>
              <a:t>name</a:t>
            </a:r>
            <a:r>
              <a:rPr lang="de-DE" sz="1300" dirty="0"/>
              <a:t> “Flugfunk Forschungsinstitut </a:t>
            </a:r>
            <a:r>
              <a:rPr lang="en-US" sz="1300" dirty="0" err="1"/>
              <a:t>Oberpfaffenhofen</a:t>
            </a:r>
            <a:r>
              <a:rPr lang="en-US" sz="1300" dirty="0"/>
              <a:t> (FFO)” “aircraft radio research institute”. </a:t>
            </a:r>
          </a:p>
          <a:p>
            <a:pPr marL="181119" indent="-181119">
              <a:buFontTx/>
              <a:buChar char="-"/>
            </a:pPr>
            <a:endParaRPr lang="en-US" sz="1300" dirty="0"/>
          </a:p>
          <a:p>
            <a:pPr marL="181119" indent="-181119">
              <a:buFontTx/>
              <a:buChar char="-"/>
            </a:pPr>
            <a:r>
              <a:rPr lang="en-US" sz="1300" dirty="0"/>
              <a:t>Research was halted at the outbreak of the Second World War; after the war, the buildings were used as barracks for military flight operations. Research operations resumed in 1955, mainly in the field of aircraft radio. Additional office buildings were erected in the mid- </a:t>
            </a:r>
            <a:r>
              <a:rPr lang="de-DE" sz="1300" dirty="0"/>
              <a:t>1960s. </a:t>
            </a:r>
            <a:r>
              <a:rPr lang="en-US" sz="1300" dirty="0"/>
              <a:t>In 1969, the institute in </a:t>
            </a:r>
            <a:r>
              <a:rPr lang="en-US" sz="1300" dirty="0" err="1"/>
              <a:t>Oberpfaffenhofen</a:t>
            </a:r>
            <a:r>
              <a:rPr lang="en-US" sz="1300" dirty="0"/>
              <a:t> was expanded to include a space operations center. In the 1970s, </a:t>
            </a:r>
            <a:r>
              <a:rPr lang="en-US" sz="1300" dirty="0" err="1"/>
              <a:t>Oberpfaffenhofen</a:t>
            </a:r>
            <a:r>
              <a:rPr lang="en-US" sz="1300" dirty="0"/>
              <a:t> carried out various satellite missions in cooperation with NASA. NASA provided carrier rockets and flight paths, while the data from the first satellites were monitored and controlled from </a:t>
            </a:r>
            <a:r>
              <a:rPr lang="en-US" sz="1300" dirty="0" err="1"/>
              <a:t>Oberpfaffenhofen</a:t>
            </a:r>
            <a:r>
              <a:rPr lang="en-US" sz="1300" dirty="0"/>
              <a:t>, enabling DLR to gain initial experience of unmanned space expeditions. Since 1989, the site’s official name has been “DLR </a:t>
            </a:r>
            <a:r>
              <a:rPr lang="en-US" sz="1300" dirty="0" err="1"/>
              <a:t>Oberpfaffenhofen</a:t>
            </a:r>
            <a:r>
              <a:rPr lang="en-US" sz="1300" dirty="0"/>
              <a:t>”. Further research institutions were added and the significance of </a:t>
            </a:r>
            <a:r>
              <a:rPr lang="en-US" sz="1300" dirty="0" err="1"/>
              <a:t>Oberpfaffenhofen</a:t>
            </a:r>
            <a:r>
              <a:rPr lang="en-US" sz="1300" dirty="0"/>
              <a:t> as a location for </a:t>
            </a:r>
            <a:r>
              <a:rPr lang="de-DE" sz="1300" dirty="0" err="1"/>
              <a:t>research</a:t>
            </a:r>
            <a:r>
              <a:rPr lang="de-DE" sz="1300" dirty="0"/>
              <a:t> </a:t>
            </a:r>
            <a:r>
              <a:rPr lang="de-DE" sz="1300" dirty="0" err="1"/>
              <a:t>has</a:t>
            </a:r>
            <a:r>
              <a:rPr lang="de-DE" sz="1300" dirty="0"/>
              <a:t> </a:t>
            </a:r>
            <a:r>
              <a:rPr lang="de-DE" sz="1300" dirty="0" err="1"/>
              <a:t>increased</a:t>
            </a:r>
            <a:r>
              <a:rPr lang="de-DE" sz="1300" dirty="0"/>
              <a:t> </a:t>
            </a:r>
            <a:r>
              <a:rPr lang="de-DE" sz="1300" dirty="0" err="1"/>
              <a:t>steadily</a:t>
            </a:r>
            <a:r>
              <a:rPr lang="de-DE" sz="1300" dirty="0"/>
              <a:t>.</a:t>
            </a:r>
            <a:endParaRPr lang="en-US" dirty="0" smtClean="0">
              <a:latin typeface="Arial" charset="0"/>
              <a:ea typeface="ＭＳ Ｐゴシック" pitchFamily="-10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 name="Picture 2" descr="\\psf\Host\Users\cd\Desktop\Startbild_4zu3-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45"/>
          <p:cNvSpPr>
            <a:spLocks noGrp="1" noChangeArrowheads="1"/>
          </p:cNvSpPr>
          <p:nvPr>
            <p:ph type="ctrTitle" sz="quarter" hasCustomPrompt="1"/>
          </p:nvPr>
        </p:nvSpPr>
        <p:spPr>
          <a:xfrm>
            <a:off x="878400" y="1573200"/>
            <a:ext cx="7779600" cy="741362"/>
          </a:xfrm>
          <a:prstGeom prst="rect">
            <a:avLst/>
          </a:prstGeom>
        </p:spPr>
        <p:txBody>
          <a:bodyPr lIns="0" tIns="0" rIns="0" bIns="0" anchor="t"/>
          <a:lstStyle>
            <a:lvl1pPr>
              <a:tabLst>
                <a:tab pos="2038350" algn="l"/>
              </a:tabLst>
              <a:defRPr b="1"/>
            </a:lvl1pPr>
          </a:lstStyle>
          <a:p>
            <a:pPr lvl="0"/>
            <a:r>
              <a:rPr lang="en-GB" noProof="0" dirty="0" smtClean="0"/>
              <a:t>Click here to insert lecture title</a:t>
            </a:r>
          </a:p>
        </p:txBody>
      </p:sp>
      <p:sp>
        <p:nvSpPr>
          <p:cNvPr id="8" name="Untertitel 2"/>
          <p:cNvSpPr>
            <a:spLocks noGrp="1"/>
          </p:cNvSpPr>
          <p:nvPr>
            <p:ph type="subTitle" idx="1" hasCustomPrompt="1"/>
          </p:nvPr>
        </p:nvSpPr>
        <p:spPr>
          <a:xfrm>
            <a:off x="878400" y="2429999"/>
            <a:ext cx="7779600" cy="1152000"/>
          </a:xfrm>
        </p:spPr>
        <p:txBody>
          <a:bodyPr/>
          <a:lstStyle>
            <a:lvl1pPr marL="0" marR="0" indent="0" algn="l" defTabSz="914400" rtl="0" eaLnBrk="1" fontAlgn="auto" latinLnBrk="0" hangingPunct="1">
              <a:lnSpc>
                <a:spcPct val="100000"/>
              </a:lnSpc>
              <a:spcBef>
                <a:spcPts val="300"/>
              </a:spcBef>
              <a:spcAft>
                <a:spcPts val="300"/>
              </a:spcAft>
              <a:buClrTx/>
              <a:buSzTx/>
              <a:buFontTx/>
              <a:buNone/>
              <a:tabLst/>
              <a:defRPr sz="2400">
                <a:solidFill>
                  <a:srgbClr val="686868"/>
                </a:solidFill>
              </a:defRPr>
            </a:lvl1pPr>
          </a:lstStyle>
          <a:p>
            <a:pPr lvl="0"/>
            <a:r>
              <a:rPr lang="en-GB" noProof="0" dirty="0" smtClean="0"/>
              <a:t>Click here to insert lecture subtitle</a:t>
            </a:r>
          </a:p>
        </p:txBody>
      </p:sp>
      <p:sp>
        <p:nvSpPr>
          <p:cNvPr id="2" name="Fußzeilenplatzhalter 1"/>
          <p:cNvSpPr>
            <a:spLocks noGrp="1"/>
          </p:cNvSpPr>
          <p:nvPr>
            <p:ph type="ftr" sz="quarter" idx="10"/>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pic>
        <p:nvPicPr>
          <p:cNvPr id="11" name="Grafik 10" descr="dlr_signet.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44475" y="5857875"/>
            <a:ext cx="857250" cy="76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728537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05038"/>
            <a:ext cx="8229600" cy="39227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5"/>
          <p:cNvSpPr>
            <a:spLocks noGrp="1"/>
          </p:cNvSpPr>
          <p:nvPr>
            <p:ph type="dt" sz="half" idx="10"/>
          </p:nvPr>
        </p:nvSpPr>
        <p:spPr>
          <a:xfrm>
            <a:off x="457200" y="6448425"/>
            <a:ext cx="2133600" cy="365125"/>
          </a:xfrm>
          <a:prstGeom prst="rect">
            <a:avLst/>
          </a:prstGeom>
        </p:spPr>
        <p:txBody>
          <a:bodyPr/>
          <a:lstStyle>
            <a:lvl1pPr>
              <a:defRPr/>
            </a:lvl1pPr>
          </a:lstStyle>
          <a:p>
            <a:pPr>
              <a:defRPr/>
            </a:pPr>
            <a:endParaRPr lang="de-DE" dirty="0"/>
          </a:p>
        </p:txBody>
      </p:sp>
      <p:sp>
        <p:nvSpPr>
          <p:cNvPr id="5" name="Fußzeilenplatzhalter 11"/>
          <p:cNvSpPr>
            <a:spLocks noGrp="1" noChangeAspect="1"/>
          </p:cNvSpPr>
          <p:nvPr>
            <p:ph type="ftr" sz="quarter" idx="11"/>
          </p:nvPr>
        </p:nvSpPr>
        <p:spPr>
          <a:ln/>
        </p:spPr>
        <p:txBody>
          <a:bodyPr/>
          <a:lstStyle>
            <a:lvl1pPr>
              <a:defRPr/>
            </a:lvl1pPr>
          </a:lstStyle>
          <a:p>
            <a:pPr algn="ctr">
              <a:defRPr/>
            </a:pPr>
            <a:r>
              <a:rPr lang="en-US" smtClean="0"/>
              <a:t>Presentation WGCapD-6   March 27, 2017</a:t>
            </a:r>
            <a:endParaRPr lang="de-DE" dirty="0"/>
          </a:p>
        </p:txBody>
      </p:sp>
      <p:sp>
        <p:nvSpPr>
          <p:cNvPr id="6" name="Foliennummernplatzhalter 12"/>
          <p:cNvSpPr>
            <a:spLocks noGrp="1"/>
          </p:cNvSpPr>
          <p:nvPr>
            <p:ph type="sldNum" sz="quarter" idx="12"/>
          </p:nvPr>
        </p:nvSpPr>
        <p:spPr/>
        <p:txBody>
          <a:bodyPr/>
          <a:lstStyle>
            <a:lvl1pPr>
              <a:defRPr/>
            </a:lvl1pPr>
          </a:lstStyle>
          <a:p>
            <a:pPr>
              <a:defRPr/>
            </a:pPr>
            <a:fld id="{E6757C25-E1D0-438D-8C19-AF77970E5D71}" type="slidenum">
              <a:rPr lang="de-DE"/>
              <a:pPr>
                <a:defRPr/>
              </a:pPr>
              <a:t>‹nº›</a:t>
            </a:fld>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11" name="Bildplatzhalter 10"/>
          <p:cNvSpPr>
            <a:spLocks noGrp="1"/>
          </p:cNvSpPr>
          <p:nvPr>
            <p:ph type="pic" sz="quarter" idx="13" hasCustomPrompt="1"/>
          </p:nvPr>
        </p:nvSpPr>
        <p:spPr>
          <a:xfrm>
            <a:off x="250825" y="260350"/>
            <a:ext cx="1008063" cy="504825"/>
          </a:xfrm>
        </p:spPr>
        <p:txBody>
          <a:bodyPr/>
          <a:lstStyle>
            <a:lvl1pPr>
              <a:defRPr/>
            </a:lvl1pPr>
          </a:lstStyle>
          <a:p>
            <a:r>
              <a:rPr lang="de-DE" dirty="0" smtClean="0"/>
              <a:t>Logo</a:t>
            </a:r>
            <a:br>
              <a:rPr lang="de-DE" dirty="0" smtClean="0"/>
            </a:br>
            <a:endParaRPr lang="de-DE" dirty="0"/>
          </a:p>
        </p:txBody>
      </p:sp>
    </p:spTree>
    <p:extLst>
      <p:ext uri="{BB962C8B-B14F-4D97-AF65-F5344CB8AC3E}">
        <p14:creationId xmlns:p14="http://schemas.microsoft.com/office/powerpoint/2010/main" xmlns="" val="32913745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9" name="Textplatzhalter 8"/>
          <p:cNvSpPr>
            <a:spLocks noGrp="1"/>
          </p:cNvSpPr>
          <p:nvPr>
            <p:ph type="body" sz="quarter" idx="12" hasCustomPrompt="1"/>
          </p:nvPr>
        </p:nvSpPr>
        <p:spPr>
          <a:xfrm>
            <a:off x="486000" y="1591199"/>
            <a:ext cx="8172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itel 12"/>
          <p:cNvSpPr>
            <a:spLocks noGrp="1"/>
          </p:cNvSpPr>
          <p:nvPr>
            <p:ph type="title" hasCustomPrompt="1"/>
          </p:nvPr>
        </p:nvSpPr>
        <p:spPr/>
        <p:txBody>
          <a:bodyPr/>
          <a:lstStyle/>
          <a:p>
            <a:r>
              <a:rPr lang="en-GB" noProof="0" dirty="0" smtClean="0"/>
              <a:t>Click here to insert chart title</a:t>
            </a:r>
            <a:endParaRPr lang="en-GB" noProof="0" dirty="0"/>
          </a:p>
        </p:txBody>
      </p:sp>
      <p:sp>
        <p:nvSpPr>
          <p:cNvPr id="2" name="Fußzeilenplatzhalter 1"/>
          <p:cNvSpPr>
            <a:spLocks noGrp="1"/>
          </p:cNvSpPr>
          <p:nvPr>
            <p:ph type="ftr" sz="quarter" idx="13"/>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4"/>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spTree>
    <p:extLst>
      <p:ext uri="{BB962C8B-B14F-4D97-AF65-F5344CB8AC3E}">
        <p14:creationId xmlns:p14="http://schemas.microsoft.com/office/powerpoint/2010/main" xmlns="" val="307575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Bildplatzhalter 5"/>
          <p:cNvSpPr>
            <a:spLocks noGrp="1"/>
          </p:cNvSpPr>
          <p:nvPr>
            <p:ph type="pic" sz="quarter" idx="13" hasCustomPrompt="1"/>
          </p:nvPr>
        </p:nvSpPr>
        <p:spPr>
          <a:xfrm>
            <a:off x="4698000" y="1591200"/>
            <a:ext cx="3960812" cy="4338000"/>
          </a:xfrm>
        </p:spPr>
        <p:txBody>
          <a:bodyPr/>
          <a:lstStyle>
            <a:lvl1pPr marL="0" indent="0">
              <a:buNone/>
              <a:defRPr baseline="0"/>
            </a:lvl1pPr>
          </a:lstStyle>
          <a:p>
            <a:r>
              <a:rPr lang="en-GB" noProof="0" dirty="0" smtClean="0"/>
              <a:t>Click onto symbol to insert picture</a:t>
            </a:r>
            <a:endParaRPr lang="en-GB" noProof="0" dirty="0"/>
          </a:p>
        </p:txBody>
      </p:sp>
      <p:sp>
        <p:nvSpPr>
          <p:cNvPr id="5" name="Fußzeilenplatzhalter 4"/>
          <p:cNvSpPr>
            <a:spLocks noGrp="1"/>
          </p:cNvSpPr>
          <p:nvPr>
            <p:ph type="ftr" sz="quarter" idx="14"/>
          </p:nvPr>
        </p:nvSpPr>
        <p:spPr/>
        <p:txBody>
          <a:bodyPr/>
          <a:lstStyle/>
          <a:p>
            <a:pPr>
              <a:defRPr/>
            </a:pPr>
            <a:r>
              <a:rPr lang="en-US" noProof="0" smtClean="0"/>
              <a:t>Presentation WGCapD-6   March 27, 2017</a:t>
            </a:r>
            <a:endParaRPr lang="en-GB" noProof="0" dirty="0"/>
          </a:p>
        </p:txBody>
      </p:sp>
      <p:sp>
        <p:nvSpPr>
          <p:cNvPr id="7" name="Foliennummernplatzhalter 6"/>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spTree>
    <p:extLst>
      <p:ext uri="{BB962C8B-B14F-4D97-AF65-F5344CB8AC3E}">
        <p14:creationId xmlns:p14="http://schemas.microsoft.com/office/powerpoint/2010/main" xmlns="" val="249095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 Inhalt link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ußzeilenplatzhalter 4"/>
          <p:cNvSpPr>
            <a:spLocks noGrp="1"/>
          </p:cNvSpPr>
          <p:nvPr>
            <p:ph type="ftr" sz="quarter" idx="14"/>
          </p:nvPr>
        </p:nvSpPr>
        <p:spPr/>
        <p:txBody>
          <a:bodyPr/>
          <a:lstStyle/>
          <a:p>
            <a:pPr>
              <a:defRPr/>
            </a:pPr>
            <a:r>
              <a:rPr lang="en-US" noProof="0" smtClean="0"/>
              <a:t>Presentation WGCapD-6   March 27, 2017</a:t>
            </a:r>
            <a:endParaRPr lang="en-GB" noProof="0" dirty="0"/>
          </a:p>
        </p:txBody>
      </p:sp>
      <p:sp>
        <p:nvSpPr>
          <p:cNvPr id="7" name="Foliennummernplatzhalter 6"/>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spTree>
    <p:extLst>
      <p:ext uri="{BB962C8B-B14F-4D97-AF65-F5344CB8AC3E}">
        <p14:creationId xmlns:p14="http://schemas.microsoft.com/office/powerpoint/2010/main" xmlns="" val="273335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10" name="Textplatzhalter 9"/>
          <p:cNvSpPr>
            <a:spLocks noGrp="1"/>
          </p:cNvSpPr>
          <p:nvPr>
            <p:ph type="body" sz="quarter" idx="12" hasCustomPrompt="1"/>
          </p:nvPr>
        </p:nvSpPr>
        <p:spPr>
          <a:xfrm>
            <a:off x="486000" y="1591200"/>
            <a:ext cx="4086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ußzeilenplatzhalter 4"/>
          <p:cNvSpPr>
            <a:spLocks noGrp="1"/>
          </p:cNvSpPr>
          <p:nvPr>
            <p:ph type="ftr" sz="quarter" idx="14"/>
          </p:nvPr>
        </p:nvSpPr>
        <p:spPr/>
        <p:txBody>
          <a:bodyPr/>
          <a:lstStyle/>
          <a:p>
            <a:pPr>
              <a:defRPr/>
            </a:pPr>
            <a:r>
              <a:rPr lang="en-US" noProof="0" smtClean="0"/>
              <a:t>Presentation WGCapD-6   March 27, 2017</a:t>
            </a:r>
            <a:endParaRPr lang="en-GB" noProof="0" dirty="0"/>
          </a:p>
        </p:txBody>
      </p:sp>
      <p:sp>
        <p:nvSpPr>
          <p:cNvPr id="7" name="Foliennummernplatzhalter 6"/>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sp>
        <p:nvSpPr>
          <p:cNvPr id="6" name="Textplatzhalter 9"/>
          <p:cNvSpPr>
            <a:spLocks noGrp="1"/>
          </p:cNvSpPr>
          <p:nvPr>
            <p:ph type="body" sz="quarter" idx="16" hasCustomPrompt="1"/>
          </p:nvPr>
        </p:nvSpPr>
        <p:spPr>
          <a:xfrm>
            <a:off x="4698000" y="1591200"/>
            <a:ext cx="3960000" cy="43380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xmlns="" val="116811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9" name="Textplatzhalter 1"/>
          <p:cNvSpPr>
            <a:spLocks noGrp="1"/>
          </p:cNvSpPr>
          <p:nvPr>
            <p:ph type="body" idx="13" hasCustomPrompt="1"/>
          </p:nvPr>
        </p:nvSpPr>
        <p:spPr>
          <a:xfrm>
            <a:off x="467544" y="1591200"/>
            <a:ext cx="3960000" cy="333425"/>
          </a:xfrm>
        </p:spPr>
        <p:txBody>
          <a:bodyPr/>
          <a:lstStyle>
            <a:lvl1pPr marL="0" indent="0">
              <a:buFontTx/>
              <a:buNone/>
              <a:defRPr b="1"/>
            </a:lvl1pPr>
          </a:lstStyle>
          <a:p>
            <a:pPr lvl="0"/>
            <a:r>
              <a:rPr lang="en-GB" noProof="0" dirty="0" smtClean="0"/>
              <a:t>Click here to insert header line</a:t>
            </a:r>
          </a:p>
        </p:txBody>
      </p:sp>
      <p:sp>
        <p:nvSpPr>
          <p:cNvPr id="10" name="Textplatzhalter 1"/>
          <p:cNvSpPr>
            <a:spLocks noGrp="1"/>
          </p:cNvSpPr>
          <p:nvPr>
            <p:ph type="body" idx="14" hasCustomPrompt="1"/>
          </p:nvPr>
        </p:nvSpPr>
        <p:spPr>
          <a:xfrm>
            <a:off x="4698000" y="1591200"/>
            <a:ext cx="3960000" cy="333425"/>
          </a:xfrm>
        </p:spPr>
        <p:txBody>
          <a:bodyPr/>
          <a:lstStyle>
            <a:lvl1pPr marL="0" indent="0">
              <a:buFontTx/>
              <a:buNone/>
              <a:defRPr b="1"/>
            </a:lvl1pPr>
          </a:lstStyle>
          <a:p>
            <a:pPr lvl="0"/>
            <a:r>
              <a:rPr lang="en-GB" noProof="0" dirty="0" smtClean="0"/>
              <a:t>Click here to insert header line</a:t>
            </a:r>
          </a:p>
        </p:txBody>
      </p:sp>
      <p:sp>
        <p:nvSpPr>
          <p:cNvPr id="11" name="Textplatzhalter 10"/>
          <p:cNvSpPr>
            <a:spLocks noGrp="1"/>
          </p:cNvSpPr>
          <p:nvPr>
            <p:ph type="body" sz="quarter" idx="15" hasCustomPrompt="1"/>
          </p:nvPr>
        </p:nvSpPr>
        <p:spPr>
          <a:xfrm>
            <a:off x="486000" y="2142000"/>
            <a:ext cx="3960000" cy="37872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2" name="Textplatzhalter 10"/>
          <p:cNvSpPr>
            <a:spLocks noGrp="1"/>
          </p:cNvSpPr>
          <p:nvPr>
            <p:ph type="body" sz="quarter" idx="16" hasCustomPrompt="1"/>
          </p:nvPr>
        </p:nvSpPr>
        <p:spPr>
          <a:xfrm>
            <a:off x="4698000" y="2142000"/>
            <a:ext cx="3960000" cy="3787200"/>
          </a:xfrm>
        </p:spPr>
        <p:txBody>
          <a:bodyPr/>
          <a:lstStyle/>
          <a:p>
            <a:pPr lvl="0"/>
            <a:r>
              <a:rPr lang="en-GB" noProof="0" dirty="0" smtClean="0"/>
              <a:t>Click here to insert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5" name="Fußzeilenplatzhalter 4"/>
          <p:cNvSpPr>
            <a:spLocks noGrp="1"/>
          </p:cNvSpPr>
          <p:nvPr>
            <p:ph type="ftr" sz="quarter" idx="17"/>
          </p:nvPr>
        </p:nvSpPr>
        <p:spPr/>
        <p:txBody>
          <a:bodyPr/>
          <a:lstStyle/>
          <a:p>
            <a:pPr>
              <a:defRPr/>
            </a:pPr>
            <a:r>
              <a:rPr lang="en-US" noProof="0" smtClean="0"/>
              <a:t>Presentation WGCapD-6   March 27, 2017</a:t>
            </a:r>
            <a:endParaRPr lang="en-GB" noProof="0" dirty="0"/>
          </a:p>
        </p:txBody>
      </p:sp>
      <p:sp>
        <p:nvSpPr>
          <p:cNvPr id="6" name="Foliennummernplatzhalter 5"/>
          <p:cNvSpPr>
            <a:spLocks noGrp="1"/>
          </p:cNvSpPr>
          <p:nvPr>
            <p:ph type="sldNum" sz="quarter" idx="18"/>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spTree>
    <p:extLst>
      <p:ext uri="{BB962C8B-B14F-4D97-AF65-F5344CB8AC3E}">
        <p14:creationId xmlns:p14="http://schemas.microsoft.com/office/powerpoint/2010/main" xmlns="" val="199929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insert chart title</a:t>
            </a:r>
            <a:endParaRPr lang="en-GB" noProof="0" dirty="0"/>
          </a:p>
        </p:txBody>
      </p:sp>
      <p:sp>
        <p:nvSpPr>
          <p:cNvPr id="5" name="Fußzeilenplatzhalter 4"/>
          <p:cNvSpPr>
            <a:spLocks noGrp="1"/>
          </p:cNvSpPr>
          <p:nvPr>
            <p:ph type="ftr" sz="quarter" idx="10"/>
          </p:nvPr>
        </p:nvSpPr>
        <p:spPr/>
        <p:txBody>
          <a:bodyPr/>
          <a:lstStyle/>
          <a:p>
            <a:pPr>
              <a:defRPr/>
            </a:pPr>
            <a:r>
              <a:rPr lang="en-US" noProof="0" smtClean="0"/>
              <a:t>Presentation WGCapD-6   March 27, 2017</a:t>
            </a:r>
            <a:endParaRPr lang="en-GB" noProof="0" dirty="0"/>
          </a:p>
        </p:txBody>
      </p:sp>
      <p:sp>
        <p:nvSpPr>
          <p:cNvPr id="6" name="Foliennummernplatzhalter 5"/>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spTree>
    <p:extLst>
      <p:ext uri="{BB962C8B-B14F-4D97-AF65-F5344CB8AC3E}">
        <p14:creationId xmlns:p14="http://schemas.microsoft.com/office/powerpoint/2010/main" xmlns="" val="177447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en-US" noProof="0" smtClean="0"/>
              <a:t>Presentation WGCapD-6   March 27, 2017</a:t>
            </a:r>
            <a:endParaRPr lang="en-GB" noProof="0" dirty="0"/>
          </a:p>
        </p:txBody>
      </p:sp>
      <p:sp>
        <p:nvSpPr>
          <p:cNvPr id="5" name="Foliennummernplatzhalter 4"/>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spTree>
    <p:extLst>
      <p:ext uri="{BB962C8B-B14F-4D97-AF65-F5344CB8AC3E}">
        <p14:creationId xmlns:p14="http://schemas.microsoft.com/office/powerpoint/2010/main" xmlns="" val="4392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r ohne Hintergrun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pPr>
              <a:defRPr/>
            </a:pPr>
            <a:r>
              <a:rPr lang="en-US" noProof="0" smtClean="0"/>
              <a:t>Presentation WGCapD-6   March 27, 2017</a:t>
            </a:r>
            <a:endParaRPr lang="en-GB" noProof="0" dirty="0"/>
          </a:p>
        </p:txBody>
      </p:sp>
      <p:sp>
        <p:nvSpPr>
          <p:cNvPr id="5" name="Foliennummernplatzhalter 4"/>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‹nº›</a:t>
            </a:fld>
            <a:endParaRPr lang="en-GB" noProof="0" dirty="0"/>
          </a:p>
        </p:txBody>
      </p:sp>
    </p:spTree>
    <p:extLst>
      <p:ext uri="{BB962C8B-B14F-4D97-AF65-F5344CB8AC3E}">
        <p14:creationId xmlns:p14="http://schemas.microsoft.com/office/powerpoint/2010/main" xmlns="" val="409272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8" descr="\\psf\Host\Users\cd\Desktop\Startbild_4zu3-Fuss.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0" y="6307138"/>
            <a:ext cx="9144000"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title"/>
          </p:nvPr>
        </p:nvSpPr>
        <p:spPr bwMode="auto">
          <a:xfrm>
            <a:off x="486000" y="648000"/>
            <a:ext cx="8172000" cy="73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Click here to insert chart title</a:t>
            </a:r>
          </a:p>
        </p:txBody>
      </p:sp>
      <p:sp>
        <p:nvSpPr>
          <p:cNvPr id="10" name="Rectangle 3"/>
          <p:cNvSpPr>
            <a:spLocks noGrp="1" noChangeArrowheads="1"/>
          </p:cNvSpPr>
          <p:nvPr>
            <p:ph type="body" idx="1"/>
          </p:nvPr>
        </p:nvSpPr>
        <p:spPr bwMode="auto">
          <a:xfrm>
            <a:off x="485999" y="1591200"/>
            <a:ext cx="8172000" cy="433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noProof="0" dirty="0" smtClean="0"/>
              <a:t>Master text format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7" name="Rectangle 50"/>
          <p:cNvSpPr>
            <a:spLocks noGrp="1" noChangeArrowheads="1"/>
          </p:cNvSpPr>
          <p:nvPr>
            <p:ph type="sldNum" sz="quarter" idx="4"/>
          </p:nvPr>
        </p:nvSpPr>
        <p:spPr bwMode="auto">
          <a:xfrm>
            <a:off x="486000" y="125999"/>
            <a:ext cx="1044000" cy="14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lang="de-DE" sz="800" kern="1200">
                <a:solidFill>
                  <a:srgbClr val="686868"/>
                </a:solidFill>
                <a:latin typeface="Arial" charset="0"/>
                <a:ea typeface="ヒラギノ角ゴ Pro W3" charset="-128"/>
                <a:cs typeface="+mn-cs"/>
              </a:defRPr>
            </a:lvl1pPr>
          </a:lstStyle>
          <a:p>
            <a:pPr>
              <a:defRPr/>
            </a:pPr>
            <a:r>
              <a:rPr lang="en-GB" noProof="0" dirty="0" smtClean="0"/>
              <a:t>DLR.de  •  Chart </a:t>
            </a:r>
            <a:fld id="{18C7CB6D-895A-4F21-B0E7-2185F6FE5534}" type="slidenum">
              <a:rPr lang="en-GB" noProof="0" smtClean="0"/>
              <a:pPr>
                <a:defRPr/>
              </a:pPr>
              <a:t>‹nº›</a:t>
            </a:fld>
            <a:endParaRPr lang="en-GB" noProof="0" dirty="0"/>
          </a:p>
        </p:txBody>
      </p:sp>
      <p:sp>
        <p:nvSpPr>
          <p:cNvPr id="8" name="Rectangle 51"/>
          <p:cNvSpPr>
            <a:spLocks noGrp="1" noChangeArrowheads="1"/>
          </p:cNvSpPr>
          <p:nvPr>
            <p:ph type="ftr" sz="quarter" idx="3"/>
          </p:nvPr>
        </p:nvSpPr>
        <p:spPr bwMode="auto">
          <a:xfrm>
            <a:off x="1529999" y="125999"/>
            <a:ext cx="7128000" cy="14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100000"/>
              </a:lnSpc>
              <a:buFontTx/>
              <a:buNone/>
              <a:defRPr sz="800">
                <a:solidFill>
                  <a:srgbClr val="686868"/>
                </a:solidFill>
                <a:latin typeface="Arial" pitchFamily="34" charset="0"/>
                <a:cs typeface="+mn-cs"/>
              </a:defRPr>
            </a:lvl1pPr>
          </a:lstStyle>
          <a:p>
            <a:pPr>
              <a:defRPr/>
            </a:pPr>
            <a:r>
              <a:rPr lang="en-US" noProof="0" smtClean="0"/>
              <a:t>Presentation WGCapD-6   March 27, 2017</a:t>
            </a:r>
            <a:endParaRPr lang="en-GB" noProof="0" dirty="0"/>
          </a:p>
        </p:txBody>
      </p:sp>
      <p:pic>
        <p:nvPicPr>
          <p:cNvPr id="11" name="Grafik 10" descr="dlr_signet.png"/>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34963" y="6143625"/>
            <a:ext cx="571500" cy="51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836754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4" r:id="rId4"/>
    <p:sldLayoutId id="2147483665" r:id="rId5"/>
    <p:sldLayoutId id="2147483661" r:id="rId6"/>
    <p:sldLayoutId id="2147483662" r:id="rId7"/>
    <p:sldLayoutId id="2147483663" r:id="rId8"/>
    <p:sldLayoutId id="2147483666" r:id="rId9"/>
    <p:sldLayoutId id="2147483667" r:id="rId10"/>
  </p:sldLayoutIdLst>
  <p:timing>
    <p:tnLst>
      <p:par>
        <p:cTn id="1" dur="indefinite" restart="never" nodeType="tmRoot"/>
      </p:par>
    </p:tnLst>
  </p:timing>
  <p:hf hdr="0"/>
  <p:txStyles>
    <p:titleStyle>
      <a:lvl1pPr algn="l" defTabSz="914400" rtl="0" eaLnBrk="1" latinLnBrk="0" hangingPunct="1">
        <a:spcBef>
          <a:spcPct val="0"/>
        </a:spcBef>
        <a:buNone/>
        <a:defRPr sz="2400" b="1" kern="1200">
          <a:solidFill>
            <a:srgbClr val="686868"/>
          </a:solidFill>
          <a:latin typeface="Arial" pitchFamily="34" charset="0"/>
          <a:ea typeface="+mj-ea"/>
          <a:cs typeface="Arial" pitchFamily="34" charset="0"/>
        </a:defRPr>
      </a:lvl1pPr>
    </p:titleStyle>
    <p:body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dlr.de/DesktopDefault.aspx/tabid-624/1045_read-2974/gallery-1/gallery_read-Image.1.1551/" TargetMode="External"/><Relationship Id="rId7" Type="http://schemas.openxmlformats.org/officeDocument/2006/relationships/hyperlink" Target="http://www.dlr.de/desktopdefault.aspx/tabid-624/1045_read-2748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6.jpeg"/><Relationship Id="rId5" Type="http://schemas.openxmlformats.org/officeDocument/2006/relationships/image" Target="../media/image12.jpeg"/><Relationship Id="rId10" Type="http://schemas.microsoft.com/office/2007/relationships/hdphoto" Target="../media/hdphoto1.wdp"/><Relationship Id="rId4" Type="http://schemas.openxmlformats.org/officeDocument/2006/relationships/image" Target="../media/image11.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p:txBody>
          <a:bodyPr/>
          <a:lstStyle/>
          <a:p>
            <a:r>
              <a:rPr lang="en-GB" dirty="0">
                <a:cs typeface="Arial" charset="0"/>
                <a:sym typeface="Arial" charset="0"/>
              </a:rPr>
              <a:t>German Aerospace </a:t>
            </a:r>
            <a:r>
              <a:rPr lang="en-GB" dirty="0" err="1" smtClean="0">
                <a:cs typeface="Arial" charset="0"/>
                <a:sym typeface="Arial" charset="0"/>
              </a:rPr>
              <a:t>Center</a:t>
            </a:r>
            <a:r>
              <a:rPr lang="en-GB" dirty="0" smtClean="0">
                <a:cs typeface="Arial" charset="0"/>
                <a:sym typeface="Arial" charset="0"/>
              </a:rPr>
              <a:t> (DLR</a:t>
            </a:r>
            <a:r>
              <a:rPr lang="en-GB" dirty="0">
                <a:cs typeface="Arial" charset="0"/>
                <a:sym typeface="Arial" charset="0"/>
              </a:rPr>
              <a:t>) </a:t>
            </a:r>
            <a:br>
              <a:rPr lang="en-GB" dirty="0">
                <a:cs typeface="Arial" charset="0"/>
                <a:sym typeface="Arial" charset="0"/>
              </a:rPr>
            </a:br>
            <a:r>
              <a:rPr lang="en-GB" dirty="0">
                <a:cs typeface="Arial" charset="0"/>
                <a:sym typeface="Arial" charset="0"/>
              </a:rPr>
              <a:t>and </a:t>
            </a:r>
            <a:r>
              <a:rPr lang="en-GB" dirty="0" smtClean="0">
                <a:cs typeface="Arial" charset="0"/>
                <a:sym typeface="Arial" charset="0"/>
              </a:rPr>
              <a:t>DLR </a:t>
            </a:r>
            <a:r>
              <a:rPr lang="en-GB" dirty="0" err="1" smtClean="0">
                <a:cs typeface="Arial" charset="0"/>
                <a:sym typeface="Arial" charset="0"/>
              </a:rPr>
              <a:t>Oberpfaffenhofen</a:t>
            </a:r>
            <a:r>
              <a:rPr lang="en-GB" dirty="0" smtClean="0">
                <a:cs typeface="Arial" charset="0"/>
                <a:sym typeface="Arial" charset="0"/>
              </a:rPr>
              <a:t/>
            </a:r>
            <a:br>
              <a:rPr lang="en-GB" dirty="0" smtClean="0">
                <a:cs typeface="Arial" charset="0"/>
                <a:sym typeface="Arial" charset="0"/>
              </a:rPr>
            </a:br>
            <a:endParaRPr lang="de-DE" dirty="0" smtClean="0"/>
          </a:p>
        </p:txBody>
      </p:sp>
      <p:sp>
        <p:nvSpPr>
          <p:cNvPr id="2" name="Fußzeilenplatzhalter 1"/>
          <p:cNvSpPr>
            <a:spLocks noGrp="1"/>
          </p:cNvSpPr>
          <p:nvPr>
            <p:ph type="ftr" sz="quarter" idx="10"/>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1"/>
          </p:nvPr>
        </p:nvSpPr>
        <p:spPr/>
        <p:txBody>
          <a:bodyPr/>
          <a:lstStyle/>
          <a:p>
            <a:pPr>
              <a:defRPr/>
            </a:pPr>
            <a:r>
              <a:rPr lang="en-GB" noProof="0" dirty="0" smtClean="0"/>
              <a:t>DLR.de  •  Chart </a:t>
            </a:r>
            <a:fld id="{18C7CB6D-895A-4F21-B0E7-2185F6FE5534}" type="slidenum">
              <a:rPr lang="en-GB" noProof="0" smtClean="0"/>
              <a:pPr>
                <a:defRPr/>
              </a:pPr>
              <a:t>1</a:t>
            </a:fld>
            <a:endParaRPr lang="en-GB" noProof="0" dirty="0"/>
          </a:p>
        </p:txBody>
      </p:sp>
      <p:sp>
        <p:nvSpPr>
          <p:cNvPr id="4" name="Untertitel 3"/>
          <p:cNvSpPr>
            <a:spLocks noGrp="1"/>
          </p:cNvSpPr>
          <p:nvPr>
            <p:ph type="subTitle" idx="1"/>
          </p:nvPr>
        </p:nvSpPr>
        <p:spPr>
          <a:xfrm>
            <a:off x="899592" y="2852936"/>
            <a:ext cx="7779600" cy="1152000"/>
          </a:xfrm>
        </p:spPr>
        <p:txBody>
          <a:bodyPr/>
          <a:lstStyle/>
          <a:p>
            <a:r>
              <a:rPr lang="de-DE" dirty="0" smtClean="0"/>
              <a:t>Dr. Reinhold Busen</a:t>
            </a:r>
          </a:p>
          <a:p>
            <a:r>
              <a:rPr lang="de-DE" dirty="0" smtClean="0"/>
              <a:t>Head </a:t>
            </a:r>
            <a:r>
              <a:rPr lang="de-DE" dirty="0" err="1" smtClean="0"/>
              <a:t>of</a:t>
            </a:r>
            <a:r>
              <a:rPr lang="de-DE" dirty="0" smtClean="0"/>
              <a:t> </a:t>
            </a:r>
            <a:r>
              <a:rPr lang="de-DE" dirty="0" err="1" smtClean="0"/>
              <a:t>site</a:t>
            </a:r>
            <a:r>
              <a:rPr lang="de-DE" dirty="0" smtClean="0"/>
              <a:t> </a:t>
            </a:r>
            <a:r>
              <a:rPr lang="de-DE" dirty="0" err="1" smtClean="0"/>
              <a:t>management</a:t>
            </a:r>
            <a:endParaRPr lang="de-DE" dirty="0"/>
          </a:p>
        </p:txBody>
      </p:sp>
    </p:spTree>
    <p:extLst>
      <p:ext uri="{BB962C8B-B14F-4D97-AF65-F5344CB8AC3E}">
        <p14:creationId xmlns:p14="http://schemas.microsoft.com/office/powerpoint/2010/main" xmlns="" val="2644474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title"/>
          </p:nvPr>
        </p:nvSpPr>
        <p:spPr/>
        <p:txBody>
          <a:bodyPr/>
          <a:lstStyle/>
          <a:p>
            <a:pPr eaLnBrk="1" hangingPunct="1"/>
            <a:r>
              <a:rPr lang="en-GB" smtClean="0">
                <a:cs typeface="Arial" charset="0"/>
                <a:sym typeface="Arial" charset="0"/>
              </a:rPr>
              <a:t>DLR Site </a:t>
            </a:r>
            <a:br>
              <a:rPr lang="en-GB" smtClean="0">
                <a:cs typeface="Arial" charset="0"/>
                <a:sym typeface="Arial" charset="0"/>
              </a:rPr>
            </a:br>
            <a:r>
              <a:rPr lang="en-GB" smtClean="0">
                <a:cs typeface="Arial" charset="0"/>
                <a:sym typeface="Arial" charset="0"/>
              </a:rPr>
              <a:t>Weilheim</a:t>
            </a:r>
          </a:p>
        </p:txBody>
      </p:sp>
      <p:sp>
        <p:nvSpPr>
          <p:cNvPr id="102404" name="Rectangle 9"/>
          <p:cNvSpPr>
            <a:spLocks noGrp="1" noChangeArrowheads="1"/>
          </p:cNvSpPr>
          <p:nvPr>
            <p:ph type="body" sz="quarter" idx="12"/>
          </p:nvPr>
        </p:nvSpPr>
        <p:spPr>
          <a:prstGeom prst="rect">
            <a:avLst/>
          </a:prstGeom>
        </p:spPr>
        <p:txBody>
          <a:bodyPr/>
          <a:lstStyle/>
          <a:p>
            <a:pPr eaLnBrk="1" hangingPunct="1">
              <a:lnSpc>
                <a:spcPct val="100000"/>
              </a:lnSpc>
              <a:buFontTx/>
              <a:buNone/>
            </a:pPr>
            <a:r>
              <a:rPr lang="en-GB" b="1" dirty="0" smtClean="0">
                <a:solidFill>
                  <a:srgbClr val="000000"/>
                </a:solidFill>
                <a:cs typeface="Arial" charset="0"/>
                <a:sym typeface="Arial" charset="0"/>
              </a:rPr>
              <a:t>Employees: </a:t>
            </a:r>
            <a:r>
              <a:rPr lang="en-GB" dirty="0" smtClean="0">
                <a:solidFill>
                  <a:srgbClr val="000000"/>
                </a:solidFill>
                <a:cs typeface="Arial" charset="0"/>
                <a:sym typeface="Arial" charset="0"/>
              </a:rPr>
              <a:t>40</a:t>
            </a:r>
          </a:p>
          <a:p>
            <a:pPr eaLnBrk="1" hangingPunct="1">
              <a:lnSpc>
                <a:spcPct val="100000"/>
              </a:lnSpc>
              <a:buFontTx/>
              <a:buNone/>
            </a:pPr>
            <a:r>
              <a:rPr lang="en-GB" b="1" dirty="0" smtClean="0">
                <a:solidFill>
                  <a:srgbClr val="000000"/>
                </a:solidFill>
                <a:cs typeface="Arial" charset="0"/>
                <a:sym typeface="Arial" charset="0"/>
              </a:rPr>
              <a:t>Size of site: </a:t>
            </a:r>
            <a:r>
              <a:rPr lang="en-GB" dirty="0" smtClean="0">
                <a:solidFill>
                  <a:srgbClr val="000000"/>
                </a:solidFill>
                <a:cs typeface="Arial" charset="0"/>
                <a:sym typeface="Arial" charset="0"/>
              </a:rPr>
              <a:t>356 000 m²</a:t>
            </a:r>
          </a:p>
          <a:p>
            <a:pPr eaLnBrk="1" hangingPunct="1">
              <a:lnSpc>
                <a:spcPct val="100000"/>
              </a:lnSpc>
              <a:buFontTx/>
              <a:buNone/>
            </a:pPr>
            <a:endParaRPr lang="en-GB" dirty="0" smtClean="0">
              <a:solidFill>
                <a:srgbClr val="000000"/>
              </a:solidFill>
              <a:cs typeface="Arial" charset="0"/>
              <a:sym typeface="Arial" charset="0"/>
            </a:endParaRPr>
          </a:p>
          <a:p>
            <a:pPr>
              <a:buNone/>
            </a:pPr>
            <a:r>
              <a:rPr lang="de-DE" b="1" dirty="0" err="1" smtClean="0"/>
              <a:t>Characteristics</a:t>
            </a:r>
            <a:r>
              <a:rPr lang="de-DE" b="1" dirty="0" smtClean="0"/>
              <a:t>:</a:t>
            </a:r>
          </a:p>
          <a:p>
            <a:r>
              <a:rPr lang="de-DE" dirty="0" err="1" smtClean="0"/>
              <a:t>Ground</a:t>
            </a:r>
            <a:r>
              <a:rPr lang="de-DE" dirty="0" smtClean="0"/>
              <a:t> </a:t>
            </a:r>
            <a:r>
              <a:rPr lang="de-DE" dirty="0" err="1" smtClean="0"/>
              <a:t>station</a:t>
            </a:r>
            <a:r>
              <a:rPr lang="de-DE" dirty="0" smtClean="0"/>
              <a:t> </a:t>
            </a:r>
            <a:r>
              <a:rPr lang="de-DE" dirty="0" err="1" smtClean="0"/>
              <a:t>with</a:t>
            </a:r>
            <a:r>
              <a:rPr lang="de-DE" dirty="0" smtClean="0"/>
              <a:t> 12 </a:t>
            </a:r>
            <a:r>
              <a:rPr lang="de-DE" dirty="0" err="1" smtClean="0"/>
              <a:t>antennas</a:t>
            </a:r>
            <a:endParaRPr lang="de-DE" dirty="0" smtClean="0"/>
          </a:p>
          <a:p>
            <a:r>
              <a:rPr lang="en-US" dirty="0" smtClean="0"/>
              <a:t>established </a:t>
            </a:r>
            <a:r>
              <a:rPr lang="en-US" dirty="0"/>
              <a:t>in 1968 </a:t>
            </a:r>
            <a:endParaRPr lang="en-US" dirty="0" smtClean="0"/>
          </a:p>
          <a:p>
            <a:r>
              <a:rPr lang="en-US" dirty="0" smtClean="0"/>
              <a:t>communications </a:t>
            </a:r>
            <a:r>
              <a:rPr lang="en-US" dirty="0"/>
              <a:t>link between Earth and satellites in orbit. </a:t>
            </a:r>
            <a:endParaRPr lang="en-US" dirty="0" smtClean="0"/>
          </a:p>
          <a:p>
            <a:pPr marL="0" indent="0">
              <a:buNone/>
            </a:pPr>
            <a:endParaRPr lang="de-DE" b="1" dirty="0">
              <a:solidFill>
                <a:srgbClr val="000000"/>
              </a:solidFill>
              <a:cs typeface="Arial" charset="0"/>
              <a:sym typeface="Arial" charset="0"/>
            </a:endParaRPr>
          </a:p>
          <a:p>
            <a:pPr>
              <a:buNone/>
            </a:pPr>
            <a:r>
              <a:rPr lang="en-GB" b="1" dirty="0" smtClean="0">
                <a:solidFill>
                  <a:srgbClr val="000000"/>
                </a:solidFill>
                <a:cs typeface="Arial" charset="0"/>
                <a:sym typeface="Arial" charset="0"/>
              </a:rPr>
              <a:t>Facilities:</a:t>
            </a:r>
            <a:endParaRPr lang="en-GB" dirty="0" smtClean="0">
              <a:solidFill>
                <a:srgbClr val="000000"/>
              </a:solidFill>
              <a:cs typeface="Arial" charset="0"/>
              <a:sym typeface="Arial" charset="0"/>
            </a:endParaRPr>
          </a:p>
          <a:p>
            <a:pPr eaLnBrk="1" hangingPunct="1">
              <a:lnSpc>
                <a:spcPct val="100000"/>
              </a:lnSpc>
            </a:pPr>
            <a:r>
              <a:rPr lang="en-GB" dirty="0" smtClean="0">
                <a:solidFill>
                  <a:srgbClr val="000000"/>
                </a:solidFill>
                <a:cs typeface="Arial" charset="0"/>
                <a:sym typeface="Arial" charset="0"/>
              </a:rPr>
              <a:t>Space operations and astronaut training</a:t>
            </a:r>
          </a:p>
          <a:p>
            <a:pPr eaLnBrk="1" hangingPunct="1">
              <a:lnSpc>
                <a:spcPct val="100000"/>
              </a:lnSpc>
            </a:pPr>
            <a:endParaRPr lang="en-GB" dirty="0" smtClean="0">
              <a:solidFill>
                <a:srgbClr val="000000"/>
              </a:solidFill>
              <a:cs typeface="Arial" charset="0"/>
              <a:sym typeface="Arial" charset="0"/>
            </a:endParaRPr>
          </a:p>
        </p:txBody>
      </p:sp>
      <p:sp>
        <p:nvSpPr>
          <p:cNvPr id="2" name="Fußzeilenplatzhalter 1"/>
          <p:cNvSpPr>
            <a:spLocks noGrp="1"/>
          </p:cNvSpPr>
          <p:nvPr>
            <p:ph type="ftr" sz="quarter" idx="14"/>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10</a:t>
            </a:fld>
            <a:endParaRPr lang="en-GB" noProof="0" dirty="0"/>
          </a:p>
        </p:txBody>
      </p:sp>
      <p:pic>
        <p:nvPicPr>
          <p:cNvPr id="102403"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692696"/>
            <a:ext cx="3960440" cy="4404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85844551"/>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486000" y="1591200"/>
            <a:ext cx="4518048" cy="4338000"/>
          </a:xfrm>
        </p:spPr>
        <p:txBody>
          <a:bodyPr/>
          <a:lstStyle/>
          <a:p>
            <a:pPr>
              <a:spcBef>
                <a:spcPct val="25000"/>
              </a:spcBef>
              <a:buSzPct val="90000"/>
              <a:buNone/>
            </a:pPr>
            <a:r>
              <a:rPr lang="en-GB" b="1" dirty="0">
                <a:solidFill>
                  <a:srgbClr val="000000"/>
                </a:solidFill>
                <a:sym typeface="Arial" charset="0"/>
              </a:rPr>
              <a:t>Employees: </a:t>
            </a:r>
            <a:r>
              <a:rPr lang="en-GB" dirty="0" smtClean="0">
                <a:solidFill>
                  <a:srgbClr val="000000"/>
                </a:solidFill>
                <a:sym typeface="Arial" charset="0"/>
              </a:rPr>
              <a:t>48</a:t>
            </a:r>
            <a:endParaRPr lang="en-GB" dirty="0">
              <a:solidFill>
                <a:srgbClr val="000000"/>
              </a:solidFill>
              <a:sym typeface="Arial" charset="0"/>
            </a:endParaRPr>
          </a:p>
          <a:p>
            <a:pPr>
              <a:spcBef>
                <a:spcPct val="25000"/>
              </a:spcBef>
              <a:buSzPct val="90000"/>
              <a:buNone/>
            </a:pPr>
            <a:r>
              <a:rPr lang="en-GB" b="1" dirty="0">
                <a:solidFill>
                  <a:srgbClr val="000000"/>
                </a:solidFill>
                <a:sym typeface="Arial" charset="0"/>
              </a:rPr>
              <a:t>Size of site: </a:t>
            </a:r>
            <a:r>
              <a:rPr lang="en-GB" dirty="0">
                <a:solidFill>
                  <a:srgbClr val="000000"/>
                </a:solidFill>
                <a:sym typeface="Arial" charset="0"/>
              </a:rPr>
              <a:t>750 </a:t>
            </a:r>
            <a:r>
              <a:rPr lang="en-GB" dirty="0" smtClean="0">
                <a:solidFill>
                  <a:srgbClr val="000000"/>
                </a:solidFill>
                <a:sym typeface="Arial" charset="0"/>
              </a:rPr>
              <a:t>m²</a:t>
            </a:r>
          </a:p>
          <a:p>
            <a:pPr>
              <a:spcBef>
                <a:spcPct val="25000"/>
              </a:spcBef>
              <a:buSzPct val="90000"/>
              <a:buNone/>
            </a:pPr>
            <a:endParaRPr lang="en-GB" dirty="0">
              <a:solidFill>
                <a:srgbClr val="000000"/>
              </a:solidFill>
              <a:sym typeface="Arial" charset="0"/>
            </a:endParaRPr>
          </a:p>
          <a:p>
            <a:pPr>
              <a:spcBef>
                <a:spcPct val="25000"/>
              </a:spcBef>
              <a:buSzPct val="90000"/>
              <a:buNone/>
            </a:pPr>
            <a:r>
              <a:rPr lang="de-DE" b="1" dirty="0" err="1" smtClean="0"/>
              <a:t>Characteristics</a:t>
            </a:r>
            <a:r>
              <a:rPr lang="de-DE" b="1" dirty="0" smtClean="0"/>
              <a:t>: </a:t>
            </a:r>
          </a:p>
          <a:p>
            <a:pPr marL="342900" indent="-342900">
              <a:spcBef>
                <a:spcPct val="25000"/>
              </a:spcBef>
              <a:buSzPct val="90000"/>
              <a:tabLst>
                <a:tab pos="157163" algn="l"/>
              </a:tabLst>
            </a:pPr>
            <a:r>
              <a:rPr lang="en-US" dirty="0">
                <a:solidFill>
                  <a:srgbClr val="000000"/>
                </a:solidFill>
                <a:sym typeface="Arial" charset="0"/>
              </a:rPr>
              <a:t>Center for Lightweight Production Technology</a:t>
            </a:r>
          </a:p>
          <a:p>
            <a:pPr marL="342900" indent="-342900">
              <a:spcBef>
                <a:spcPct val="25000"/>
              </a:spcBef>
              <a:buSzPct val="90000"/>
              <a:tabLst>
                <a:tab pos="157163" algn="l"/>
              </a:tabLst>
            </a:pPr>
            <a:r>
              <a:rPr lang="en-US" dirty="0">
                <a:solidFill>
                  <a:srgbClr val="000000"/>
                </a:solidFill>
                <a:sym typeface="Arial" charset="0"/>
              </a:rPr>
              <a:t>Established in </a:t>
            </a:r>
            <a:r>
              <a:rPr lang="de-DE" dirty="0">
                <a:solidFill>
                  <a:srgbClr val="000000"/>
                </a:solidFill>
              </a:rPr>
              <a:t>May 2011</a:t>
            </a:r>
            <a:endParaRPr lang="en-GB" dirty="0">
              <a:solidFill>
                <a:srgbClr val="000000"/>
              </a:solidFill>
              <a:sym typeface="Arial" charset="0"/>
            </a:endParaRPr>
          </a:p>
          <a:p>
            <a:pPr>
              <a:spcBef>
                <a:spcPct val="25000"/>
              </a:spcBef>
              <a:buSzPct val="90000"/>
              <a:buNone/>
            </a:pPr>
            <a:endParaRPr lang="en-GB" sz="800" dirty="0" smtClean="0">
              <a:solidFill>
                <a:srgbClr val="000000"/>
              </a:solidFill>
              <a:sym typeface="Arial" charset="0"/>
            </a:endParaRPr>
          </a:p>
          <a:p>
            <a:pPr>
              <a:spcBef>
                <a:spcPct val="25000"/>
              </a:spcBef>
              <a:buSzPct val="90000"/>
              <a:buNone/>
            </a:pPr>
            <a:r>
              <a:rPr lang="en-GB" b="1" dirty="0" smtClean="0">
                <a:solidFill>
                  <a:srgbClr val="000000"/>
                </a:solidFill>
                <a:sym typeface="Arial" charset="0"/>
              </a:rPr>
              <a:t>Research </a:t>
            </a:r>
            <a:r>
              <a:rPr lang="en-GB" b="1" dirty="0">
                <a:solidFill>
                  <a:srgbClr val="000000"/>
                </a:solidFill>
                <a:sym typeface="Arial" charset="0"/>
              </a:rPr>
              <a:t>institute:</a:t>
            </a:r>
          </a:p>
          <a:p>
            <a:pPr marL="0" indent="0">
              <a:spcBef>
                <a:spcPct val="25000"/>
              </a:spcBef>
              <a:buSzPct val="90000"/>
              <a:buNone/>
              <a:tabLst>
                <a:tab pos="157163" algn="l"/>
              </a:tabLst>
            </a:pPr>
            <a:endParaRPr lang="en-GB" sz="800" dirty="0" smtClean="0">
              <a:solidFill>
                <a:srgbClr val="000000"/>
              </a:solidFill>
              <a:sym typeface="Arial" charset="0"/>
            </a:endParaRPr>
          </a:p>
          <a:p>
            <a:pPr marL="342900" indent="-342900">
              <a:spcBef>
                <a:spcPct val="25000"/>
              </a:spcBef>
              <a:buSzPct val="90000"/>
              <a:tabLst>
                <a:tab pos="157163" algn="l"/>
              </a:tabLst>
            </a:pPr>
            <a:r>
              <a:rPr lang="en-GB" dirty="0" smtClean="0">
                <a:solidFill>
                  <a:srgbClr val="000000"/>
                </a:solidFill>
                <a:sym typeface="Arial" charset="0"/>
              </a:rPr>
              <a:t>Institute </a:t>
            </a:r>
            <a:r>
              <a:rPr lang="en-GB" dirty="0">
                <a:solidFill>
                  <a:srgbClr val="000000"/>
                </a:solidFill>
                <a:sym typeface="Arial" charset="0"/>
              </a:rPr>
              <a:t>of </a:t>
            </a:r>
            <a:r>
              <a:rPr lang="de-DE" dirty="0" err="1">
                <a:solidFill>
                  <a:srgbClr val="000000"/>
                </a:solidFill>
              </a:rPr>
              <a:t>Structures</a:t>
            </a:r>
            <a:r>
              <a:rPr lang="de-DE" dirty="0">
                <a:solidFill>
                  <a:srgbClr val="000000"/>
                </a:solidFill>
              </a:rPr>
              <a:t> </a:t>
            </a:r>
            <a:r>
              <a:rPr lang="de-DE" dirty="0" err="1">
                <a:solidFill>
                  <a:srgbClr val="000000"/>
                </a:solidFill>
              </a:rPr>
              <a:t>and</a:t>
            </a:r>
            <a:r>
              <a:rPr lang="de-DE" dirty="0">
                <a:solidFill>
                  <a:srgbClr val="000000"/>
                </a:solidFill>
              </a:rPr>
              <a:t> Design</a:t>
            </a:r>
            <a:endParaRPr lang="en-GB" dirty="0">
              <a:solidFill>
                <a:srgbClr val="000000"/>
              </a:solidFill>
              <a:sym typeface="Arial" charset="0"/>
            </a:endParaRPr>
          </a:p>
          <a:p>
            <a:pPr marL="342900" indent="-342900">
              <a:spcBef>
                <a:spcPct val="25000"/>
              </a:spcBef>
              <a:buSzPct val="90000"/>
              <a:tabLst>
                <a:tab pos="157163" algn="l"/>
              </a:tabLst>
            </a:pPr>
            <a:r>
              <a:rPr lang="en-GB" dirty="0">
                <a:solidFill>
                  <a:srgbClr val="000000"/>
                </a:solidFill>
                <a:sym typeface="Arial" charset="0"/>
              </a:rPr>
              <a:t>Institute of Composite Structures and Adaptive Systems</a:t>
            </a:r>
          </a:p>
          <a:p>
            <a:pPr marL="342900" indent="-342900">
              <a:spcBef>
                <a:spcPct val="25000"/>
              </a:spcBef>
              <a:buSzPct val="90000"/>
              <a:tabLst>
                <a:tab pos="157163" algn="l"/>
              </a:tabLst>
            </a:pPr>
            <a:r>
              <a:rPr lang="en-GB" dirty="0">
                <a:solidFill>
                  <a:srgbClr val="000000"/>
                </a:solidFill>
                <a:sym typeface="Arial" charset="0"/>
              </a:rPr>
              <a:t>Institute of Robotics and Mechatronics</a:t>
            </a:r>
          </a:p>
          <a:p>
            <a:pPr marL="381000" indent="-381000">
              <a:spcBef>
                <a:spcPct val="25000"/>
              </a:spcBef>
              <a:buSzPct val="90000"/>
            </a:pPr>
            <a:endParaRPr lang="en-GB" dirty="0">
              <a:solidFill>
                <a:srgbClr val="000000"/>
              </a:solidFill>
              <a:sym typeface="Arial" charset="0"/>
            </a:endParaRPr>
          </a:p>
          <a:p>
            <a:endParaRPr lang="de-DE" dirty="0"/>
          </a:p>
        </p:txBody>
      </p:sp>
      <p:sp>
        <p:nvSpPr>
          <p:cNvPr id="10" name="Rectangle 7"/>
          <p:cNvSpPr>
            <a:spLocks noGrp="1" noChangeArrowheads="1"/>
          </p:cNvSpPr>
          <p:nvPr>
            <p:ph type="title"/>
          </p:nvPr>
        </p:nvSpPr>
        <p:spPr/>
        <p:txBody>
          <a:bodyPr/>
          <a:lstStyle/>
          <a:p>
            <a:pPr eaLnBrk="1" hangingPunct="1"/>
            <a:r>
              <a:rPr lang="en-GB" dirty="0" smtClean="0">
                <a:cs typeface="Arial" charset="0"/>
                <a:sym typeface="Arial" charset="0"/>
              </a:rPr>
              <a:t>DLR Site </a:t>
            </a:r>
            <a:br>
              <a:rPr lang="en-GB" dirty="0" smtClean="0">
                <a:cs typeface="Arial" charset="0"/>
                <a:sym typeface="Arial" charset="0"/>
              </a:rPr>
            </a:br>
            <a:r>
              <a:rPr lang="en-GB" dirty="0" smtClean="0">
                <a:cs typeface="Arial" charset="0"/>
                <a:sym typeface="Arial" charset="0"/>
              </a:rPr>
              <a:t>Augsburg</a:t>
            </a:r>
          </a:p>
        </p:txBody>
      </p:sp>
      <p:sp>
        <p:nvSpPr>
          <p:cNvPr id="2" name="Fußzeilenplatzhalter 1"/>
          <p:cNvSpPr>
            <a:spLocks noGrp="1"/>
          </p:cNvSpPr>
          <p:nvPr>
            <p:ph type="ftr" sz="quarter" idx="14"/>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11</a:t>
            </a:fld>
            <a:endParaRPr lang="en-GB" noProof="0" dirty="0"/>
          </a:p>
        </p:txBody>
      </p:sp>
      <p:pic>
        <p:nvPicPr>
          <p:cNvPr id="11" name="Picture 2" descr="http://www.dlr.de/dlr/Portaldata/1/Resources/bilder/portal/augsburg/DLR_ZLP-Augsbur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847981"/>
            <a:ext cx="4499021" cy="25314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6215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99592" y="2492896"/>
            <a:ext cx="2232248" cy="1944216"/>
          </a:xfrm>
        </p:spPr>
        <p:txBody>
          <a:bodyPr/>
          <a:lstStyle/>
          <a:p>
            <a:r>
              <a:rPr lang="en-US" dirty="0" smtClean="0"/>
              <a:t>Thank </a:t>
            </a:r>
            <a:r>
              <a:rPr lang="en-US" dirty="0"/>
              <a:t>you for your kind </a:t>
            </a:r>
            <a:r>
              <a:rPr lang="en-US" dirty="0" smtClean="0"/>
              <a:t>attention!</a:t>
            </a:r>
            <a:endParaRPr lang="de-DE" dirty="0"/>
          </a:p>
        </p:txBody>
      </p:sp>
      <p:sp>
        <p:nvSpPr>
          <p:cNvPr id="4" name="Fußzeilenplatzhalter 3"/>
          <p:cNvSpPr>
            <a:spLocks noGrp="1"/>
          </p:cNvSpPr>
          <p:nvPr>
            <p:ph type="ftr" sz="quarter" idx="13"/>
          </p:nvPr>
        </p:nvSpPr>
        <p:spPr/>
        <p:txBody>
          <a:bodyPr/>
          <a:lstStyle/>
          <a:p>
            <a:pPr>
              <a:defRPr/>
            </a:pPr>
            <a:r>
              <a:rPr lang="en-US" noProof="0" smtClean="0"/>
              <a:t>Presentation WGCapD-6   March 27, 2017</a:t>
            </a:r>
            <a:endParaRPr lang="en-GB" noProof="0" dirty="0"/>
          </a:p>
        </p:txBody>
      </p:sp>
      <p:sp>
        <p:nvSpPr>
          <p:cNvPr id="5" name="Foliennummernplatzhalter 4"/>
          <p:cNvSpPr>
            <a:spLocks noGrp="1"/>
          </p:cNvSpPr>
          <p:nvPr>
            <p:ph type="sldNum" sz="quarter" idx="14"/>
          </p:nvPr>
        </p:nvSpPr>
        <p:spPr/>
        <p:txBody>
          <a:bodyPr/>
          <a:lstStyle/>
          <a:p>
            <a:pPr>
              <a:defRPr/>
            </a:pPr>
            <a:r>
              <a:rPr lang="en-GB" noProof="0" smtClean="0"/>
              <a:t>DLR.de  •  Chart </a:t>
            </a:r>
            <a:fld id="{18C7CB6D-895A-4F21-B0E7-2185F6FE5534}" type="slidenum">
              <a:rPr lang="en-GB" noProof="0" smtClean="0"/>
              <a:pPr>
                <a:defRPr/>
              </a:pPr>
              <a:t>12</a:t>
            </a:fld>
            <a:endParaRPr lang="en-GB" noProof="0" dirty="0"/>
          </a:p>
        </p:txBody>
      </p:sp>
      <p:pic>
        <p:nvPicPr>
          <p:cNvPr id="6" name="Picture 4" descr="Justin_Basketb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760476"/>
            <a:ext cx="2954288" cy="4433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4166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d 019"/>
          <p:cNvPicPr>
            <a:picLocks noChangeAspect="1" noChangeArrowheads="1"/>
          </p:cNvPicPr>
          <p:nvPr/>
        </p:nvPicPr>
        <p:blipFill>
          <a:blip r:embed="rId3" cstate="print">
            <a:extLst>
              <a:ext uri="{28A0092B-C50C-407E-A947-70E740481C1C}">
                <a14:useLocalDpi xmlns:a14="http://schemas.microsoft.com/office/drawing/2010/main" xmlns="" val="0"/>
              </a:ext>
            </a:extLst>
          </a:blip>
          <a:srcRect r="7202"/>
          <a:stretch>
            <a:fillRect/>
          </a:stretch>
        </p:blipFill>
        <p:spPr bwMode="auto">
          <a:xfrm>
            <a:off x="0" y="0"/>
            <a:ext cx="4643438" cy="334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3" descr="311"/>
          <p:cNvPicPr>
            <a:picLocks noChangeAspect="1" noChangeArrowheads="1"/>
          </p:cNvPicPr>
          <p:nvPr/>
        </p:nvPicPr>
        <p:blipFill>
          <a:blip r:embed="rId4" cstate="print">
            <a:extLst>
              <a:ext uri="{28A0092B-C50C-407E-A947-70E740481C1C}">
                <a14:useLocalDpi xmlns:a14="http://schemas.microsoft.com/office/drawing/2010/main" xmlns="" val="0"/>
              </a:ext>
            </a:extLst>
          </a:blip>
          <a:srcRect l="5742"/>
          <a:stretch>
            <a:fillRect/>
          </a:stretch>
        </p:blipFill>
        <p:spPr bwMode="auto">
          <a:xfrm>
            <a:off x="0" y="3321050"/>
            <a:ext cx="4716463" cy="356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4" descr="728"/>
          <p:cNvPicPr>
            <a:picLocks noChangeAspect="1" noChangeArrowheads="1"/>
          </p:cNvPicPr>
          <p:nvPr/>
        </p:nvPicPr>
        <p:blipFill>
          <a:blip r:embed="rId5" cstate="print">
            <a:extLst>
              <a:ext uri="{28A0092B-C50C-407E-A947-70E740481C1C}">
                <a14:useLocalDpi xmlns:a14="http://schemas.microsoft.com/office/drawing/2010/main" xmlns="" val="0"/>
              </a:ext>
            </a:extLst>
          </a:blip>
          <a:srcRect r="3833"/>
          <a:stretch>
            <a:fillRect/>
          </a:stretch>
        </p:blipFill>
        <p:spPr bwMode="auto">
          <a:xfrm>
            <a:off x="4643438" y="4763"/>
            <a:ext cx="4500562"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5" descr="NGT Wüste"/>
          <p:cNvPicPr>
            <a:picLocks noChangeAspect="1" noChangeArrowheads="1"/>
          </p:cNvPicPr>
          <p:nvPr/>
        </p:nvPicPr>
        <p:blipFill>
          <a:blip r:embed="rId6" cstate="print">
            <a:extLst>
              <a:ext uri="{28A0092B-C50C-407E-A947-70E740481C1C}">
                <a14:useLocalDpi xmlns:a14="http://schemas.microsoft.com/office/drawing/2010/main" xmlns="" val="0"/>
              </a:ext>
            </a:extLst>
          </a:blip>
          <a:srcRect r="14403"/>
          <a:stretch>
            <a:fillRect/>
          </a:stretch>
        </p:blipFill>
        <p:spPr bwMode="auto">
          <a:xfrm>
            <a:off x="4643438" y="3284538"/>
            <a:ext cx="4500562" cy="359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6" descr="Visual_Sicherheit_frei"/>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95513" y="981075"/>
            <a:ext cx="4999037" cy="499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ußzeilenplatzhalter 1"/>
          <p:cNvSpPr>
            <a:spLocks noGrp="1"/>
          </p:cNvSpPr>
          <p:nvPr>
            <p:ph type="ftr" sz="quarter" idx="10"/>
          </p:nvPr>
        </p:nvSpPr>
        <p:spPr>
          <a:xfrm>
            <a:off x="1529999" y="125999"/>
            <a:ext cx="7128000" cy="144000"/>
          </a:xfrm>
        </p:spPr>
        <p:txBody>
          <a:bodyPr/>
          <a:lstStyle/>
          <a:p>
            <a:pPr>
              <a:defRPr/>
            </a:pPr>
            <a:r>
              <a:rPr lang="en-US" noProof="0" smtClean="0"/>
              <a:t>Presentation WGCapD-6   March 27, 2017</a:t>
            </a:r>
            <a:endParaRPr lang="en-GB" noProof="0" dirty="0"/>
          </a:p>
        </p:txBody>
      </p:sp>
      <p:sp>
        <p:nvSpPr>
          <p:cNvPr id="10" name="Foliennummernplatzhalter 2"/>
          <p:cNvSpPr>
            <a:spLocks noGrp="1"/>
          </p:cNvSpPr>
          <p:nvPr>
            <p:ph type="sldNum" sz="quarter" idx="11"/>
          </p:nvPr>
        </p:nvSpPr>
        <p:spPr>
          <a:xfrm>
            <a:off x="486000" y="125999"/>
            <a:ext cx="1044000" cy="144000"/>
          </a:xfrm>
        </p:spPr>
        <p:txBody>
          <a:bodyPr/>
          <a:lstStyle/>
          <a:p>
            <a:pPr>
              <a:defRPr/>
            </a:pPr>
            <a:r>
              <a:rPr lang="en-GB" noProof="0" dirty="0" smtClean="0"/>
              <a:t>DLR.de  •  Chart </a:t>
            </a:r>
            <a:fld id="{18C7CB6D-895A-4F21-B0E7-2185F6FE5534}" type="slidenum">
              <a:rPr lang="en-GB" noProof="0" smtClean="0"/>
              <a:pPr>
                <a:defRPr/>
              </a:pPr>
              <a:t>2</a:t>
            </a:fld>
            <a:endParaRPr lang="en-GB" noProof="0" dirty="0"/>
          </a:p>
        </p:txBody>
      </p:sp>
    </p:spTree>
    <p:extLst>
      <p:ext uri="{BB962C8B-B14F-4D97-AF65-F5344CB8AC3E}">
        <p14:creationId xmlns:p14="http://schemas.microsoft.com/office/powerpoint/2010/main" xmlns="" val="28799266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body" sz="quarter" idx="12"/>
          </p:nvPr>
        </p:nvSpPr>
        <p:spPr>
          <a:prstGeom prst="rect">
            <a:avLst/>
          </a:prstGeom>
        </p:spPr>
        <p:txBody>
          <a:bodyPr/>
          <a:lstStyle/>
          <a:p>
            <a:r>
              <a:rPr lang="en-GB" b="1" dirty="0">
                <a:solidFill>
                  <a:srgbClr val="000000"/>
                </a:solidFill>
                <a:sym typeface="Arial" charset="0"/>
              </a:rPr>
              <a:t>Research </a:t>
            </a:r>
            <a:r>
              <a:rPr lang="en-GB" b="1" dirty="0" smtClean="0">
                <a:solidFill>
                  <a:srgbClr val="000000"/>
                </a:solidFill>
                <a:sym typeface="Arial" charset="0"/>
              </a:rPr>
              <a:t>Institution</a:t>
            </a:r>
            <a:endParaRPr lang="en-GB" b="1" dirty="0" smtClean="0">
              <a:solidFill>
                <a:srgbClr val="000000"/>
              </a:solidFill>
              <a:cs typeface="Arial" charset="0"/>
              <a:sym typeface="Arial" charset="0"/>
            </a:endParaRPr>
          </a:p>
          <a:p>
            <a:pPr lvl="1"/>
            <a:r>
              <a:rPr lang="en-GB" dirty="0" smtClean="0">
                <a:solidFill>
                  <a:srgbClr val="000000"/>
                </a:solidFill>
                <a:cs typeface="Arial" charset="0"/>
                <a:sym typeface="Arial" charset="0"/>
              </a:rPr>
              <a:t>Aeronautics</a:t>
            </a:r>
          </a:p>
          <a:p>
            <a:pPr lvl="1"/>
            <a:r>
              <a:rPr lang="en-GB" dirty="0" smtClean="0">
                <a:solidFill>
                  <a:srgbClr val="000000"/>
                </a:solidFill>
                <a:cs typeface="Arial" charset="0"/>
                <a:sym typeface="Arial" charset="0"/>
              </a:rPr>
              <a:t>Space Research and Technology</a:t>
            </a:r>
          </a:p>
          <a:p>
            <a:pPr lvl="1"/>
            <a:r>
              <a:rPr lang="en-GB" dirty="0" smtClean="0">
                <a:solidFill>
                  <a:srgbClr val="000000"/>
                </a:solidFill>
                <a:cs typeface="Arial" charset="0"/>
                <a:sym typeface="Arial" charset="0"/>
              </a:rPr>
              <a:t>Transport</a:t>
            </a:r>
          </a:p>
          <a:p>
            <a:pPr lvl="1"/>
            <a:r>
              <a:rPr lang="en-GB" dirty="0" smtClean="0">
                <a:solidFill>
                  <a:srgbClr val="000000"/>
                </a:solidFill>
                <a:cs typeface="Arial" charset="0"/>
                <a:sym typeface="Arial" charset="0"/>
              </a:rPr>
              <a:t>Energy</a:t>
            </a:r>
          </a:p>
          <a:p>
            <a:pPr lvl="1"/>
            <a:r>
              <a:rPr lang="en-GB" dirty="0" smtClean="0">
                <a:solidFill>
                  <a:srgbClr val="000000"/>
                </a:solidFill>
                <a:cs typeface="Arial" charset="0"/>
                <a:sym typeface="Arial" charset="0"/>
              </a:rPr>
              <a:t>Defence and Security</a:t>
            </a:r>
          </a:p>
          <a:p>
            <a:pPr eaLnBrk="1" hangingPunct="1"/>
            <a:r>
              <a:rPr lang="en-GB" b="1" dirty="0" smtClean="0">
                <a:solidFill>
                  <a:srgbClr val="000000"/>
                </a:solidFill>
                <a:cs typeface="Arial" charset="0"/>
                <a:sym typeface="Arial" charset="0"/>
              </a:rPr>
              <a:t>Space Administration</a:t>
            </a:r>
          </a:p>
          <a:p>
            <a:pPr eaLnBrk="1" hangingPunct="1"/>
            <a:r>
              <a:rPr lang="en-GB" b="1" dirty="0" smtClean="0">
                <a:solidFill>
                  <a:srgbClr val="000000"/>
                </a:solidFill>
                <a:cs typeface="Arial" charset="0"/>
                <a:sym typeface="Arial" charset="0"/>
              </a:rPr>
              <a:t>Project Management Agency</a:t>
            </a:r>
          </a:p>
        </p:txBody>
      </p:sp>
      <p:sp>
        <p:nvSpPr>
          <p:cNvPr id="33794" name="Rectangle 5"/>
          <p:cNvSpPr>
            <a:spLocks noGrp="1" noChangeArrowheads="1"/>
          </p:cNvSpPr>
          <p:nvPr>
            <p:ph type="title"/>
          </p:nvPr>
        </p:nvSpPr>
        <p:spPr/>
        <p:txBody>
          <a:bodyPr/>
          <a:lstStyle/>
          <a:p>
            <a:pPr eaLnBrk="1" hangingPunct="1"/>
            <a:r>
              <a:rPr lang="en-GB" smtClean="0">
                <a:cs typeface="Arial" charset="0"/>
                <a:sym typeface="Arial" charset="0"/>
              </a:rPr>
              <a:t>Research Areas</a:t>
            </a:r>
          </a:p>
        </p:txBody>
      </p:sp>
      <p:sp>
        <p:nvSpPr>
          <p:cNvPr id="2" name="Fußzeilenplatzhalter 1"/>
          <p:cNvSpPr>
            <a:spLocks noGrp="1"/>
          </p:cNvSpPr>
          <p:nvPr>
            <p:ph type="ftr" sz="quarter" idx="13"/>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4"/>
          </p:nvPr>
        </p:nvSpPr>
        <p:spPr/>
        <p:txBody>
          <a:bodyPr/>
          <a:lstStyle/>
          <a:p>
            <a:pPr>
              <a:defRPr/>
            </a:pPr>
            <a:r>
              <a:rPr lang="en-GB" noProof="0" smtClean="0"/>
              <a:t>DLR.de  •  Chart </a:t>
            </a:r>
            <a:fld id="{18C7CB6D-895A-4F21-B0E7-2185F6FE5534}" type="slidenum">
              <a:rPr lang="en-GB" noProof="0" smtClean="0"/>
              <a:pPr>
                <a:defRPr/>
              </a:pPr>
              <a:t>3</a:t>
            </a:fld>
            <a:endParaRPr lang="en-GB" noProof="0" dirty="0"/>
          </a:p>
        </p:txBody>
      </p:sp>
      <p:pic>
        <p:nvPicPr>
          <p:cNvPr id="33796" name="Picture 12" descr="S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4268870"/>
            <a:ext cx="8223448" cy="1358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9109750"/>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9"/>
          <p:cNvSpPr>
            <a:spLocks noGrp="1" noChangeArrowheads="1"/>
          </p:cNvSpPr>
          <p:nvPr>
            <p:ph type="title"/>
          </p:nvPr>
        </p:nvSpPr>
        <p:spPr/>
        <p:txBody>
          <a:bodyPr/>
          <a:lstStyle/>
          <a:p>
            <a:r>
              <a:rPr lang="en-GB" smtClean="0">
                <a:cs typeface="Arial" charset="0"/>
                <a:sym typeface="Arial" charset="0"/>
              </a:rPr>
              <a:t>Locations and employees</a:t>
            </a:r>
          </a:p>
        </p:txBody>
      </p:sp>
      <p:sp>
        <p:nvSpPr>
          <p:cNvPr id="13316" name="Rectangle 20"/>
          <p:cNvSpPr>
            <a:spLocks noGrp="1" noChangeArrowheads="1"/>
          </p:cNvSpPr>
          <p:nvPr>
            <p:ph type="body" sz="quarter" idx="12"/>
          </p:nvPr>
        </p:nvSpPr>
        <p:spPr/>
        <p:txBody>
          <a:bodyPr/>
          <a:lstStyle/>
          <a:p>
            <a:pPr marL="0" indent="0">
              <a:buFontTx/>
              <a:buNone/>
            </a:pPr>
            <a:r>
              <a:rPr lang="en-GB" dirty="0" smtClean="0">
                <a:solidFill>
                  <a:srgbClr val="000000"/>
                </a:solidFill>
                <a:cs typeface="Arial" charset="0"/>
                <a:sym typeface="Arial" charset="0"/>
              </a:rPr>
              <a:t>Approx. 8000 employees across </a:t>
            </a:r>
            <a:br>
              <a:rPr lang="en-GB" dirty="0" smtClean="0">
                <a:solidFill>
                  <a:srgbClr val="000000"/>
                </a:solidFill>
                <a:cs typeface="Arial" charset="0"/>
                <a:sym typeface="Arial" charset="0"/>
              </a:rPr>
            </a:br>
            <a:r>
              <a:rPr lang="en-GB" dirty="0" smtClean="0">
                <a:solidFill>
                  <a:srgbClr val="000000"/>
                </a:solidFill>
                <a:cs typeface="Arial" charset="0"/>
                <a:sym typeface="Arial" charset="0"/>
              </a:rPr>
              <a:t>33 institutes and facilities at</a:t>
            </a:r>
          </a:p>
          <a:p>
            <a:pPr lvl="1">
              <a:buClr>
                <a:srgbClr val="009900"/>
              </a:buClr>
              <a:buSzTx/>
              <a:buFont typeface="Wingdings" pitchFamily="2" charset="2"/>
              <a:buChar char="n"/>
            </a:pPr>
            <a:r>
              <a:rPr lang="en-GB" dirty="0" smtClean="0">
                <a:solidFill>
                  <a:srgbClr val="000000"/>
                </a:solidFill>
                <a:cs typeface="Arial" charset="0"/>
                <a:sym typeface="Arial" charset="0"/>
              </a:rPr>
              <a:t>16 sites.</a:t>
            </a:r>
          </a:p>
          <a:p>
            <a:pPr lvl="1">
              <a:buFontTx/>
              <a:buNone/>
            </a:pPr>
            <a:endParaRPr lang="en-GB" dirty="0" smtClean="0">
              <a:solidFill>
                <a:srgbClr val="000000"/>
              </a:solidFill>
              <a:cs typeface="Arial" charset="0"/>
              <a:sym typeface="Arial" charset="0"/>
            </a:endParaRPr>
          </a:p>
          <a:p>
            <a:pPr marL="0" indent="0">
              <a:buFontTx/>
              <a:buNone/>
            </a:pPr>
            <a:r>
              <a:rPr lang="en-GB" dirty="0" smtClean="0">
                <a:solidFill>
                  <a:srgbClr val="000000"/>
                </a:solidFill>
                <a:cs typeface="Arial" charset="0"/>
                <a:sym typeface="Arial" charset="0"/>
              </a:rPr>
              <a:t>Offices in Brussels, Paris, </a:t>
            </a:r>
          </a:p>
          <a:p>
            <a:pPr marL="0" indent="0">
              <a:buFontTx/>
              <a:buNone/>
            </a:pPr>
            <a:r>
              <a:rPr lang="en-GB" dirty="0" smtClean="0">
                <a:solidFill>
                  <a:srgbClr val="000000"/>
                </a:solidFill>
                <a:cs typeface="Arial" charset="0"/>
                <a:sym typeface="Arial" charset="0"/>
              </a:rPr>
              <a:t>Tokyo and Washington.</a:t>
            </a:r>
          </a:p>
          <a:p>
            <a:pPr marL="0" indent="0">
              <a:buFontTx/>
              <a:buNone/>
            </a:pPr>
            <a:endParaRPr lang="en-GB" dirty="0">
              <a:solidFill>
                <a:srgbClr val="000000"/>
              </a:solidFill>
              <a:cs typeface="Arial" charset="0"/>
              <a:sym typeface="Arial" charset="0"/>
            </a:endParaRPr>
          </a:p>
          <a:p>
            <a:pPr marL="0" indent="0">
              <a:buFontTx/>
              <a:buNone/>
            </a:pPr>
            <a:r>
              <a:rPr lang="en-GB" b="1" dirty="0" smtClean="0">
                <a:solidFill>
                  <a:srgbClr val="FF0000"/>
                </a:solidFill>
                <a:cs typeface="Arial" charset="0"/>
                <a:sym typeface="Arial" charset="0"/>
              </a:rPr>
              <a:t>Near future:</a:t>
            </a:r>
          </a:p>
          <a:p>
            <a:pPr marL="0" indent="0">
              <a:buFontTx/>
              <a:buNone/>
            </a:pPr>
            <a:endParaRPr lang="en-GB" b="1" dirty="0">
              <a:solidFill>
                <a:srgbClr val="FF0000"/>
              </a:solidFill>
              <a:cs typeface="Arial" charset="0"/>
              <a:sym typeface="Arial" charset="0"/>
            </a:endParaRPr>
          </a:p>
          <a:p>
            <a:pPr marL="0" indent="0">
              <a:buFontTx/>
              <a:buNone/>
            </a:pPr>
            <a:r>
              <a:rPr lang="en-GB" b="1" dirty="0" smtClean="0">
                <a:solidFill>
                  <a:srgbClr val="FF0000"/>
                </a:solidFill>
                <a:cs typeface="Arial" charset="0"/>
                <a:sym typeface="Arial" charset="0"/>
              </a:rPr>
              <a:t>39 institutes at 20 sites</a:t>
            </a:r>
          </a:p>
        </p:txBody>
      </p:sp>
      <p:sp>
        <p:nvSpPr>
          <p:cNvPr id="2" name="Fußzeilenplatzhalter 1"/>
          <p:cNvSpPr>
            <a:spLocks noGrp="1"/>
          </p:cNvSpPr>
          <p:nvPr>
            <p:ph type="ftr" sz="quarter" idx="14"/>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4</a:t>
            </a:fld>
            <a:endParaRPr lang="en-GB" noProof="0" dirty="0"/>
          </a:p>
        </p:txBody>
      </p:sp>
      <p:pic>
        <p:nvPicPr>
          <p:cNvPr id="24" name="Picture 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347788"/>
            <a:ext cx="3571875" cy="459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33"/>
          <p:cNvSpPr txBox="1">
            <a:spLocks noChangeArrowheads="1"/>
          </p:cNvSpPr>
          <p:nvPr/>
        </p:nvSpPr>
        <p:spPr bwMode="auto">
          <a:xfrm>
            <a:off x="5402263" y="3630613"/>
            <a:ext cx="8064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200" b="1" i="0" u="none" strike="noStrike" kern="0" cap="none" spc="0" normalizeH="0" baseline="0" noProof="0" smtClean="0">
                <a:ln>
                  <a:noFill/>
                </a:ln>
                <a:solidFill>
                  <a:srgbClr val="000000"/>
                </a:solidFill>
                <a:effectLst/>
                <a:uLnTx/>
                <a:uFillTx/>
                <a:latin typeface="Arial" charset="0"/>
                <a:sym typeface="Arial" charset="0"/>
              </a:rPr>
              <a:t>Cologne</a:t>
            </a:r>
          </a:p>
        </p:txBody>
      </p:sp>
      <p:sp>
        <p:nvSpPr>
          <p:cNvPr id="26" name="Text Box 36"/>
          <p:cNvSpPr txBox="1">
            <a:spLocks noChangeArrowheads="1"/>
          </p:cNvSpPr>
          <p:nvPr/>
        </p:nvSpPr>
        <p:spPr bwMode="auto">
          <a:xfrm>
            <a:off x="7024688" y="5295900"/>
            <a:ext cx="14747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200" b="1" i="0" u="none" strike="noStrike" kern="0" cap="none" spc="0" normalizeH="0" baseline="0" noProof="0" smtClean="0">
                <a:ln>
                  <a:noFill/>
                </a:ln>
                <a:solidFill>
                  <a:srgbClr val="000000"/>
                </a:solidFill>
                <a:effectLst/>
                <a:uLnTx/>
                <a:uFillTx/>
                <a:latin typeface="Arial" charset="0"/>
                <a:sym typeface="Arial" charset="0"/>
              </a:rPr>
              <a:t>Oberpfaffenhofen</a:t>
            </a:r>
          </a:p>
        </p:txBody>
      </p:sp>
      <p:sp>
        <p:nvSpPr>
          <p:cNvPr id="27" name="Text Box 37"/>
          <p:cNvSpPr txBox="1">
            <a:spLocks noChangeArrowheads="1"/>
          </p:cNvSpPr>
          <p:nvPr/>
        </p:nvSpPr>
        <p:spPr bwMode="auto">
          <a:xfrm>
            <a:off x="5651500" y="2852738"/>
            <a:ext cx="12366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dirty="0" smtClean="0">
                <a:ln>
                  <a:noFill/>
                </a:ln>
                <a:solidFill>
                  <a:srgbClr val="000000"/>
                </a:solidFill>
                <a:effectLst/>
                <a:uLnTx/>
                <a:uFillTx/>
                <a:latin typeface="Arial" charset="0"/>
                <a:sym typeface="Arial" charset="0"/>
              </a:rPr>
              <a:t>Braunschweig</a:t>
            </a:r>
            <a:r>
              <a:rPr kumimoji="0" lang="de-DE" sz="1200" b="1" i="0" u="none" strike="noStrike" kern="0" cap="none" spc="0" normalizeH="0" baseline="0" noProof="0" dirty="0" smtClean="0">
                <a:ln>
                  <a:noFill/>
                </a:ln>
                <a:solidFill>
                  <a:srgbClr val="FFFFFF"/>
                </a:solidFill>
                <a:effectLst/>
                <a:uLnTx/>
                <a:uFillTx/>
                <a:latin typeface="Arial" charset="0"/>
                <a:sym typeface="Arial" charset="0"/>
              </a:rPr>
              <a:t> </a:t>
            </a:r>
            <a:r>
              <a:rPr kumimoji="0" lang="de-DE" sz="1600" b="0" i="0" u="none" strike="noStrike" kern="0" cap="none" spc="0" normalizeH="0" baseline="0" noProof="0" dirty="0" smtClean="0">
                <a:ln>
                  <a:noFill/>
                </a:ln>
                <a:solidFill>
                  <a:srgbClr val="00B500"/>
                </a:solidFill>
                <a:effectLst/>
                <a:uLnTx/>
                <a:uFillTx/>
                <a:latin typeface="Wingdings" pitchFamily="2" charset="2"/>
                <a:sym typeface="Arial" charset="0"/>
              </a:rPr>
              <a:t>n</a:t>
            </a:r>
          </a:p>
        </p:txBody>
      </p:sp>
      <p:sp>
        <p:nvSpPr>
          <p:cNvPr id="28" name="Text Box 38"/>
          <p:cNvSpPr txBox="1">
            <a:spLocks noChangeArrowheads="1"/>
          </p:cNvSpPr>
          <p:nvPr/>
        </p:nvSpPr>
        <p:spPr bwMode="auto">
          <a:xfrm>
            <a:off x="6569075" y="3328988"/>
            <a:ext cx="10017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200" b="1" i="0" u="none" strike="noStrike" kern="0" cap="none" spc="0" normalizeH="0" baseline="0" noProof="0" smtClean="0">
                <a:ln>
                  <a:noFill/>
                </a:ln>
                <a:solidFill>
                  <a:srgbClr val="000000"/>
                </a:solidFill>
                <a:effectLst/>
                <a:uLnTx/>
                <a:uFillTx/>
                <a:latin typeface="Arial" charset="0"/>
                <a:sym typeface="Arial" charset="0"/>
              </a:rPr>
              <a:t>Goettingen</a:t>
            </a:r>
          </a:p>
        </p:txBody>
      </p:sp>
      <p:sp>
        <p:nvSpPr>
          <p:cNvPr id="29" name="Text Box 39"/>
          <p:cNvSpPr txBox="1">
            <a:spLocks noChangeArrowheads="1"/>
          </p:cNvSpPr>
          <p:nvPr/>
        </p:nvSpPr>
        <p:spPr bwMode="auto">
          <a:xfrm>
            <a:off x="7400925" y="2679700"/>
            <a:ext cx="6270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l"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sym typeface="Arial" charset="0"/>
              </a:rPr>
              <a:t>Berlin</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p>
        </p:txBody>
      </p:sp>
      <p:sp>
        <p:nvSpPr>
          <p:cNvPr id="30" name="Text Box 40"/>
          <p:cNvSpPr txBox="1">
            <a:spLocks noChangeArrowheads="1"/>
          </p:cNvSpPr>
          <p:nvPr/>
        </p:nvSpPr>
        <p:spPr bwMode="auto">
          <a:xfrm>
            <a:off x="5421313" y="3817938"/>
            <a:ext cx="5857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200" b="1" i="0" u="none" strike="noStrike" kern="0" cap="none" spc="0" normalizeH="0" baseline="0" noProof="0" smtClean="0">
                <a:ln>
                  <a:noFill/>
                </a:ln>
                <a:solidFill>
                  <a:srgbClr val="000000"/>
                </a:solidFill>
                <a:effectLst/>
                <a:uLnTx/>
                <a:uFillTx/>
                <a:latin typeface="Arial" charset="0"/>
                <a:sym typeface="Arial" charset="0"/>
              </a:rPr>
              <a:t>Bonn</a:t>
            </a:r>
          </a:p>
        </p:txBody>
      </p:sp>
      <p:sp>
        <p:nvSpPr>
          <p:cNvPr id="31" name="Text Box 43"/>
          <p:cNvSpPr txBox="1">
            <a:spLocks noChangeArrowheads="1"/>
          </p:cNvSpPr>
          <p:nvPr/>
        </p:nvSpPr>
        <p:spPr bwMode="auto">
          <a:xfrm>
            <a:off x="7691438" y="2176463"/>
            <a:ext cx="965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r>
              <a:rPr kumimoji="0" lang="de-DE" sz="1000" b="1" i="0" u="none" strike="noStrike" kern="0" cap="none" spc="0" normalizeH="0" baseline="0" noProof="0" smtClean="0">
                <a:ln>
                  <a:noFill/>
                </a:ln>
                <a:solidFill>
                  <a:srgbClr val="FFFFFF"/>
                </a:solidFill>
                <a:effectLst/>
                <a:uLnTx/>
                <a:uFillTx/>
                <a:latin typeface="Arial" charset="0"/>
                <a:sym typeface="Arial" charset="0"/>
              </a:rPr>
              <a:t> </a:t>
            </a:r>
            <a:r>
              <a:rPr kumimoji="0" lang="de-DE" sz="1200" b="1" i="0" u="none" strike="noStrike" kern="0" cap="none" spc="0" normalizeH="0" baseline="0" noProof="0" smtClean="0">
                <a:ln>
                  <a:noFill/>
                </a:ln>
                <a:solidFill>
                  <a:srgbClr val="000000"/>
                </a:solidFill>
                <a:effectLst/>
                <a:uLnTx/>
                <a:uFillTx/>
                <a:latin typeface="Arial" charset="0"/>
                <a:sym typeface="Arial" charset="0"/>
              </a:rPr>
              <a:t>Neustrelitz</a:t>
            </a:r>
          </a:p>
        </p:txBody>
      </p:sp>
      <p:sp>
        <p:nvSpPr>
          <p:cNvPr id="32" name="Text Box 44"/>
          <p:cNvSpPr txBox="1">
            <a:spLocks noChangeArrowheads="1"/>
          </p:cNvSpPr>
          <p:nvPr/>
        </p:nvSpPr>
        <p:spPr bwMode="auto">
          <a:xfrm>
            <a:off x="6232525" y="5465763"/>
            <a:ext cx="8572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sym typeface="Arial" charset="0"/>
              </a:rPr>
              <a:t>Weilheim</a:t>
            </a:r>
            <a:r>
              <a:rPr kumimoji="0" lang="de-DE" sz="1000" b="1" i="0" u="none" strike="noStrike" kern="0" cap="none" spc="0" normalizeH="0" baseline="0" noProof="0" smtClean="0">
                <a:ln>
                  <a:noFill/>
                </a:ln>
                <a:solidFill>
                  <a:srgbClr val="FFFFFF"/>
                </a:solidFill>
                <a:effectLst/>
                <a:uLnTx/>
                <a:uFillTx/>
                <a:latin typeface="Arial" charset="0"/>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p>
        </p:txBody>
      </p:sp>
      <p:sp>
        <p:nvSpPr>
          <p:cNvPr id="33" name="Text Box 46"/>
          <p:cNvSpPr txBox="1">
            <a:spLocks noChangeArrowheads="1"/>
          </p:cNvSpPr>
          <p:nvPr/>
        </p:nvSpPr>
        <p:spPr bwMode="auto">
          <a:xfrm>
            <a:off x="5508625" y="2349500"/>
            <a:ext cx="7604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l"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sym typeface="Arial" charset="0"/>
              </a:rPr>
              <a:t>Bremen</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p>
        </p:txBody>
      </p:sp>
      <p:sp>
        <p:nvSpPr>
          <p:cNvPr id="34" name="Text Box 42"/>
          <p:cNvSpPr txBox="1">
            <a:spLocks noChangeArrowheads="1"/>
          </p:cNvSpPr>
          <p:nvPr/>
        </p:nvSpPr>
        <p:spPr bwMode="auto">
          <a:xfrm>
            <a:off x="6659563" y="2392363"/>
            <a:ext cx="6953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r>
              <a:rPr kumimoji="0" lang="de-DE" sz="1000" b="1" i="0" u="none" strike="noStrike" kern="0" cap="none" spc="0" normalizeH="0" baseline="0" noProof="0" smtClean="0">
                <a:ln>
                  <a:noFill/>
                </a:ln>
                <a:solidFill>
                  <a:srgbClr val="FFFFFF"/>
                </a:solidFill>
                <a:effectLst/>
                <a:uLnTx/>
                <a:uFillTx/>
                <a:latin typeface="Arial" charset="0"/>
                <a:sym typeface="Arial" charset="0"/>
              </a:rPr>
              <a:t> </a:t>
            </a:r>
            <a:r>
              <a:rPr kumimoji="0" lang="de-DE" sz="1200" b="1" i="0" u="none" strike="noStrike" kern="0" cap="none" spc="0" normalizeH="0" baseline="0" noProof="0" smtClean="0">
                <a:ln>
                  <a:noFill/>
                </a:ln>
                <a:solidFill>
                  <a:srgbClr val="000000"/>
                </a:solidFill>
                <a:effectLst/>
                <a:uLnTx/>
                <a:uFillTx/>
                <a:latin typeface="Arial" charset="0"/>
                <a:sym typeface="Arial" charset="0"/>
              </a:rPr>
              <a:t>Trauen</a:t>
            </a:r>
          </a:p>
        </p:txBody>
      </p:sp>
      <p:sp>
        <p:nvSpPr>
          <p:cNvPr id="35" name="Text Box 37"/>
          <p:cNvSpPr txBox="1">
            <a:spLocks noChangeArrowheads="1"/>
          </p:cNvSpPr>
          <p:nvPr/>
        </p:nvSpPr>
        <p:spPr bwMode="auto">
          <a:xfrm>
            <a:off x="4994275" y="4624388"/>
            <a:ext cx="14493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sym typeface="Arial" charset="0"/>
              </a:rPr>
              <a:t>Lampoldshausen</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p>
        </p:txBody>
      </p:sp>
      <p:sp>
        <p:nvSpPr>
          <p:cNvPr id="36" name="Text Box 37"/>
          <p:cNvSpPr txBox="1">
            <a:spLocks noChangeArrowheads="1"/>
          </p:cNvSpPr>
          <p:nvPr/>
        </p:nvSpPr>
        <p:spPr bwMode="auto">
          <a:xfrm>
            <a:off x="5499100" y="4941888"/>
            <a:ext cx="8302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sym typeface="Arial" charset="0"/>
              </a:rPr>
              <a:t>Stuttgart</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p>
        </p:txBody>
      </p:sp>
      <p:sp>
        <p:nvSpPr>
          <p:cNvPr id="37" name="Text Box 46"/>
          <p:cNvSpPr txBox="1">
            <a:spLocks noChangeArrowheads="1"/>
          </p:cNvSpPr>
          <p:nvPr/>
        </p:nvSpPr>
        <p:spPr bwMode="auto">
          <a:xfrm>
            <a:off x="5907088" y="1989138"/>
            <a:ext cx="609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l"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sym typeface="Arial" charset="0"/>
              </a:rPr>
              <a:t>Stade</a:t>
            </a:r>
            <a:r>
              <a:rPr kumimoji="0" lang="de-DE" sz="1200" b="1" i="0" u="none" strike="noStrike" kern="0" cap="none" spc="0" normalizeH="0" baseline="0" noProof="0" smtClean="0">
                <a:ln>
                  <a:noFill/>
                </a:ln>
                <a:solidFill>
                  <a:srgbClr val="FFFFFF"/>
                </a:solidFill>
                <a:effectLst/>
                <a:uLnTx/>
                <a:uFillTx/>
                <a:latin typeface="Arial" charset="0"/>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p>
        </p:txBody>
      </p:sp>
      <p:sp>
        <p:nvSpPr>
          <p:cNvPr id="38" name="Text Box 44"/>
          <p:cNvSpPr txBox="1">
            <a:spLocks noChangeArrowheads="1"/>
          </p:cNvSpPr>
          <p:nvPr/>
        </p:nvSpPr>
        <p:spPr bwMode="auto">
          <a:xfrm>
            <a:off x="6135688" y="5157788"/>
            <a:ext cx="9080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sym typeface="Arial" charset="0"/>
              </a:rPr>
              <a:t>Augsburg</a:t>
            </a:r>
            <a:r>
              <a:rPr kumimoji="0" lang="de-DE" sz="1000" b="1" i="0" u="none" strike="noStrike" kern="0" cap="none" spc="0" normalizeH="0" baseline="0" noProof="0" smtClean="0">
                <a:ln>
                  <a:noFill/>
                </a:ln>
                <a:solidFill>
                  <a:srgbClr val="FFFFFF"/>
                </a:solidFill>
                <a:effectLst/>
                <a:uLnTx/>
                <a:uFillTx/>
                <a:latin typeface="Arial" charset="0"/>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p>
        </p:txBody>
      </p:sp>
      <p:sp>
        <p:nvSpPr>
          <p:cNvPr id="39" name="Text Box 37"/>
          <p:cNvSpPr txBox="1">
            <a:spLocks noChangeArrowheads="1"/>
          </p:cNvSpPr>
          <p:nvPr/>
        </p:nvSpPr>
        <p:spPr bwMode="auto">
          <a:xfrm>
            <a:off x="6516688" y="1916113"/>
            <a:ext cx="8763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sym typeface="Arial" charset="0"/>
              </a:rPr>
              <a:t>n</a:t>
            </a:r>
            <a:r>
              <a:rPr kumimoji="0" lang="de-DE" sz="1200" b="1" i="0" u="none" strike="noStrike" kern="0" cap="none" spc="0" normalizeH="0" baseline="0" noProof="0" smtClean="0">
                <a:ln>
                  <a:noFill/>
                </a:ln>
                <a:solidFill>
                  <a:srgbClr val="000000"/>
                </a:solidFill>
                <a:effectLst/>
                <a:uLnTx/>
                <a:uFillTx/>
                <a:latin typeface="Arial" charset="0"/>
                <a:sym typeface="Arial" charset="0"/>
              </a:rPr>
              <a:t> Hamburg</a:t>
            </a:r>
            <a:r>
              <a:rPr kumimoji="0" lang="de-DE" sz="2400" b="0" i="0" u="none" strike="noStrike" kern="0" cap="none" spc="0" normalizeH="0" baseline="0" noProof="0" smtClean="0">
                <a:ln>
                  <a:noFill/>
                </a:ln>
                <a:solidFill>
                  <a:srgbClr val="000000"/>
                </a:solidFill>
                <a:effectLst/>
                <a:uLnTx/>
                <a:uFillTx/>
                <a:latin typeface="Arial" charset="0"/>
                <a:sym typeface="Arial" charset="0"/>
              </a:rPr>
              <a:t> </a:t>
            </a:r>
          </a:p>
        </p:txBody>
      </p:sp>
      <p:sp>
        <p:nvSpPr>
          <p:cNvPr id="40" name="Text Box 33"/>
          <p:cNvSpPr txBox="1">
            <a:spLocks noChangeArrowheads="1"/>
          </p:cNvSpPr>
          <p:nvPr/>
        </p:nvSpPr>
        <p:spPr bwMode="auto">
          <a:xfrm>
            <a:off x="4665663" y="3624263"/>
            <a:ext cx="7270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dirty="0" err="1" smtClean="0">
                <a:ln>
                  <a:noFill/>
                </a:ln>
                <a:solidFill>
                  <a:srgbClr val="000000"/>
                </a:solidFill>
                <a:effectLst/>
                <a:uLnTx/>
                <a:uFillTx/>
                <a:latin typeface="Arial" charset="0"/>
                <a:sym typeface="Arial" charset="0"/>
              </a:rPr>
              <a:t>Juelich</a:t>
            </a:r>
            <a:r>
              <a:rPr kumimoji="0" lang="de-DE" sz="1200" b="1" i="0" u="none" strike="noStrike" kern="0" cap="none" spc="0" normalizeH="0" baseline="0" noProof="0" dirty="0" smtClean="0">
                <a:ln>
                  <a:noFill/>
                </a:ln>
                <a:solidFill>
                  <a:srgbClr val="000000"/>
                </a:solidFill>
                <a:effectLst/>
                <a:uLnTx/>
                <a:uFillTx/>
                <a:latin typeface="Arial" charset="0"/>
                <a:sym typeface="Arial" charset="0"/>
              </a:rPr>
              <a:t> </a:t>
            </a:r>
            <a:r>
              <a:rPr kumimoji="0" lang="de-DE" sz="1600" b="0" i="0" u="none" strike="noStrike" kern="0" cap="none" spc="0" normalizeH="0" baseline="0" noProof="0" dirty="0" smtClean="0">
                <a:ln>
                  <a:noFill/>
                </a:ln>
                <a:solidFill>
                  <a:srgbClr val="00B500"/>
                </a:solidFill>
                <a:effectLst/>
                <a:uLnTx/>
                <a:uFillTx/>
                <a:latin typeface="Wingdings" pitchFamily="2" charset="2"/>
                <a:sym typeface="Arial" charset="0"/>
              </a:rPr>
              <a:t>n</a:t>
            </a:r>
            <a:endParaRPr kumimoji="0" lang="de-DE" sz="1200" b="1" i="0" u="none" strike="noStrike" kern="0" cap="none" spc="0" normalizeH="0" baseline="0" noProof="0" dirty="0" smtClean="0">
              <a:ln>
                <a:noFill/>
              </a:ln>
              <a:solidFill>
                <a:srgbClr val="000000"/>
              </a:solidFill>
              <a:effectLst/>
              <a:uLnTx/>
              <a:uFillTx/>
              <a:latin typeface="Arial" charset="0"/>
              <a:sym typeface="Arial" charset="0"/>
            </a:endParaRPr>
          </a:p>
        </p:txBody>
      </p:sp>
    </p:spTree>
    <p:extLst>
      <p:ext uri="{BB962C8B-B14F-4D97-AF65-F5344CB8AC3E}">
        <p14:creationId xmlns:p14="http://schemas.microsoft.com/office/powerpoint/2010/main" xmlns="" val="1156954802"/>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3"/>
          </p:nvPr>
        </p:nvSpPr>
        <p:spPr/>
        <p:txBody>
          <a:bodyPr/>
          <a:lstStyle/>
          <a:p>
            <a:pPr>
              <a:defRPr/>
            </a:pPr>
            <a:r>
              <a:rPr lang="en-US" noProof="0" smtClean="0"/>
              <a:t>Presentation WGCapD-6   March 27, 2017</a:t>
            </a:r>
            <a:endParaRPr lang="en-GB" noProof="0" dirty="0"/>
          </a:p>
        </p:txBody>
      </p:sp>
      <p:sp>
        <p:nvSpPr>
          <p:cNvPr id="5" name="Foliennummernplatzhalter 4"/>
          <p:cNvSpPr>
            <a:spLocks noGrp="1"/>
          </p:cNvSpPr>
          <p:nvPr>
            <p:ph type="sldNum" sz="quarter" idx="14"/>
          </p:nvPr>
        </p:nvSpPr>
        <p:spPr/>
        <p:txBody>
          <a:bodyPr/>
          <a:lstStyle/>
          <a:p>
            <a:pPr>
              <a:defRPr/>
            </a:pPr>
            <a:r>
              <a:rPr lang="en-GB" noProof="0" smtClean="0"/>
              <a:t>DLR.de  •  Chart </a:t>
            </a:r>
            <a:fld id="{18C7CB6D-895A-4F21-B0E7-2185F6FE5534}" type="slidenum">
              <a:rPr lang="en-GB" noProof="0" smtClean="0"/>
              <a:pPr>
                <a:defRPr/>
              </a:pPr>
              <a:t>5</a:t>
            </a:fld>
            <a:endParaRPr lang="en-GB" noProof="0" dirty="0"/>
          </a:p>
        </p:txBody>
      </p:sp>
      <p:sp>
        <p:nvSpPr>
          <p:cNvPr id="6" name="Rectangle 18"/>
          <p:cNvSpPr>
            <a:spLocks noGrp="1" noChangeArrowheads="1"/>
          </p:cNvSpPr>
          <p:nvPr>
            <p:ph type="title"/>
          </p:nvPr>
        </p:nvSpPr>
        <p:spPr>
          <a:xfrm>
            <a:off x="486000" y="404664"/>
            <a:ext cx="8172000" cy="738187"/>
          </a:xfrm>
        </p:spPr>
        <p:txBody>
          <a:bodyPr/>
          <a:lstStyle/>
          <a:p>
            <a:r>
              <a:rPr lang="en-GB" dirty="0">
                <a:sym typeface="Arial" charset="0"/>
              </a:rPr>
              <a:t>Executive Board</a:t>
            </a:r>
            <a:endParaRPr lang="de-DE" dirty="0" smtClean="0"/>
          </a:p>
        </p:txBody>
      </p:sp>
      <p:grpSp>
        <p:nvGrpSpPr>
          <p:cNvPr id="7" name="Gruppieren 6"/>
          <p:cNvGrpSpPr/>
          <p:nvPr/>
        </p:nvGrpSpPr>
        <p:grpSpPr>
          <a:xfrm>
            <a:off x="634269" y="854352"/>
            <a:ext cx="8402227" cy="5409557"/>
            <a:chOff x="191815" y="854352"/>
            <a:chExt cx="8402227" cy="5409557"/>
          </a:xfrm>
        </p:grpSpPr>
        <p:grpSp>
          <p:nvGrpSpPr>
            <p:cNvPr id="8" name="Gruppieren 7"/>
            <p:cNvGrpSpPr/>
            <p:nvPr/>
          </p:nvGrpSpPr>
          <p:grpSpPr>
            <a:xfrm>
              <a:off x="821642" y="3834572"/>
              <a:ext cx="7772400" cy="787807"/>
              <a:chOff x="919861" y="3771539"/>
              <a:chExt cx="7772400" cy="552518"/>
            </a:xfrm>
          </p:grpSpPr>
          <p:sp>
            <p:nvSpPr>
              <p:cNvPr id="35" name="Rectangle 6"/>
              <p:cNvSpPr>
                <a:spLocks noChangeArrowheads="1"/>
              </p:cNvSpPr>
              <p:nvPr/>
            </p:nvSpPr>
            <p:spPr bwMode="auto">
              <a:xfrm>
                <a:off x="919861" y="3771539"/>
                <a:ext cx="7772400" cy="552518"/>
              </a:xfrm>
              <a:prstGeom prst="rect">
                <a:avLst/>
              </a:prstGeom>
              <a:solidFill>
                <a:srgbClr val="E7E7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6" name="Text Box 15"/>
              <p:cNvSpPr txBox="1">
                <a:spLocks noChangeArrowheads="1"/>
              </p:cNvSpPr>
              <p:nvPr/>
            </p:nvSpPr>
            <p:spPr bwMode="auto">
              <a:xfrm>
                <a:off x="1015111" y="3799427"/>
                <a:ext cx="2590800" cy="501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charset="0"/>
                    <a:ea typeface="ＭＳ Ｐゴシック" pitchFamily="-109" charset="-128"/>
                  </a:rPr>
                  <a:t>Prof. Dr. Hansjörg Dittus</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charset="0"/>
                  <a:ea typeface="ＭＳ Ｐゴシック" pitchFamily="-109" charset="-128"/>
                </a:endParaRPr>
              </a:p>
            </p:txBody>
          </p:sp>
          <p:sp>
            <p:nvSpPr>
              <p:cNvPr id="37" name="Text Box 16"/>
              <p:cNvSpPr txBox="1">
                <a:spLocks noChangeArrowheads="1"/>
              </p:cNvSpPr>
              <p:nvPr/>
            </p:nvSpPr>
            <p:spPr bwMode="auto">
              <a:xfrm>
                <a:off x="3758311" y="3799426"/>
                <a:ext cx="4800600" cy="323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92100"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Space Research and Technology:</a:t>
                </a:r>
              </a:p>
              <a:p>
                <a:pPr lvl="0">
                  <a:buSzPct val="100000"/>
                  <a:defRPr/>
                </a:pPr>
                <a:r>
                  <a:rPr lang="en-GB" sz="1200" kern="0" dirty="0">
                    <a:solidFill>
                      <a:srgbClr val="000000"/>
                    </a:solidFill>
                    <a:latin typeface="Arial" pitchFamily="34" charset="0"/>
                    <a:cs typeface="Arial" pitchFamily="34" charset="0"/>
                    <a:sym typeface="Arial" charset="0"/>
                  </a:rPr>
                  <a:t>research, programs, projects, technology transfer</a:t>
                </a:r>
              </a:p>
            </p:txBody>
          </p:sp>
        </p:grpSp>
        <p:grpSp>
          <p:nvGrpSpPr>
            <p:cNvPr id="9" name="Gruppieren 8"/>
            <p:cNvGrpSpPr/>
            <p:nvPr/>
          </p:nvGrpSpPr>
          <p:grpSpPr>
            <a:xfrm>
              <a:off x="821642" y="4654707"/>
              <a:ext cx="7772400" cy="758188"/>
              <a:chOff x="919861" y="4399004"/>
              <a:chExt cx="7772400" cy="758188"/>
            </a:xfrm>
          </p:grpSpPr>
          <p:sp>
            <p:nvSpPr>
              <p:cNvPr id="32" name="Rectangle 7"/>
              <p:cNvSpPr>
                <a:spLocks noChangeArrowheads="1"/>
              </p:cNvSpPr>
              <p:nvPr/>
            </p:nvSpPr>
            <p:spPr bwMode="auto">
              <a:xfrm>
                <a:off x="919861" y="4404234"/>
                <a:ext cx="7772400" cy="752958"/>
              </a:xfrm>
              <a:prstGeom prst="rect">
                <a:avLst/>
              </a:prstGeom>
              <a:solidFill>
                <a:srgbClr val="E7E7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3" name="Text Box 17"/>
              <p:cNvSpPr txBox="1">
                <a:spLocks noChangeArrowheads="1"/>
              </p:cNvSpPr>
              <p:nvPr/>
            </p:nvSpPr>
            <p:spPr bwMode="auto">
              <a:xfrm>
                <a:off x="1015111" y="4399004"/>
                <a:ext cx="2819400" cy="501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charset="0"/>
                    <a:ea typeface="ＭＳ Ｐゴシック" pitchFamily="-109" charset="-128"/>
                  </a:rPr>
                  <a:t>Prof. Rolf Henke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smtClean="0">
                  <a:ln>
                    <a:noFill/>
                  </a:ln>
                  <a:solidFill>
                    <a:srgbClr val="000000"/>
                  </a:solidFill>
                  <a:effectLst/>
                  <a:uLnTx/>
                  <a:uFillTx/>
                  <a:latin typeface="Arial" charset="0"/>
                  <a:ea typeface="ＭＳ Ｐゴシック" pitchFamily="-109" charset="-128"/>
                </a:endParaRPr>
              </a:p>
            </p:txBody>
          </p:sp>
          <p:sp>
            <p:nvSpPr>
              <p:cNvPr id="34" name="Text Box 18"/>
              <p:cNvSpPr txBox="1">
                <a:spLocks noChangeArrowheads="1"/>
              </p:cNvSpPr>
              <p:nvPr/>
            </p:nvSpPr>
            <p:spPr bwMode="auto">
              <a:xfrm>
                <a:off x="3758311" y="4399004"/>
                <a:ext cx="4800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92100"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Aeronautics:</a:t>
                </a:r>
              </a:p>
              <a:p>
                <a:pPr lvl="0">
                  <a:buSzPct val="100000"/>
                  <a:defRPr/>
                </a:pPr>
                <a:r>
                  <a:rPr lang="en-GB" sz="1200" kern="0" dirty="0">
                    <a:solidFill>
                      <a:srgbClr val="000000"/>
                    </a:solidFill>
                    <a:latin typeface="Arial" pitchFamily="34" charset="0"/>
                    <a:cs typeface="Arial" pitchFamily="34" charset="0"/>
                    <a:sym typeface="Arial" charset="0"/>
                  </a:rPr>
                  <a:t>research, programs, projects, technology transfer</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Approved Design Organisation</a:t>
                </a:r>
              </a:p>
            </p:txBody>
          </p:sp>
        </p:grpSp>
        <p:pic>
          <p:nvPicPr>
            <p:cNvPr id="10" name="Picture 21" descr=" Klaus Hamacher ">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1815" y="1942167"/>
              <a:ext cx="635062" cy="84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5" descr="Dr. Gerd Gruppe trat am 1. April 2011 sein Amt als DLR-Vorstandsmitglied für das Raumfahrtmanagement an"/>
            <p:cNvPicPr>
              <a:picLocks noChangeAspect="1" noChangeArrowheads="1"/>
            </p:cNvPicPr>
            <p:nvPr/>
          </p:nvPicPr>
          <p:blipFill>
            <a:blip r:embed="rId5" cstate="print">
              <a:extLst>
                <a:ext uri="{28A0092B-C50C-407E-A947-70E740481C1C}">
                  <a14:useLocalDpi xmlns:a14="http://schemas.microsoft.com/office/drawing/2010/main" xmlns="" val="0"/>
                </a:ext>
              </a:extLst>
            </a:blip>
            <a:srcRect l="38939" t="20000" r="39874" b="44005"/>
            <a:stretch>
              <a:fillRect/>
            </a:stretch>
          </p:blipFill>
          <p:spPr bwMode="auto">
            <a:xfrm>
              <a:off x="191815" y="2985254"/>
              <a:ext cx="642273" cy="790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7" descr="Dittus_25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1815" y="3849095"/>
              <a:ext cx="629826" cy="75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3" descr="Bild: DLR.">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1815" y="4675654"/>
              <a:ext cx="642273" cy="716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Grafik 13"/>
            <p:cNvPicPr>
              <a:picLocks noChangeAspect="1"/>
            </p:cNvPicPr>
            <p:nvPr/>
          </p:nvPicPr>
          <p:blipFill>
            <a:blip r:embed="rId9" cstate="print">
              <a:extLst>
                <a:ext uri="{BEBA8EAE-BF5A-486C-A8C5-ECC9F3942E4B}">
                  <a14:imgProps xmlns:a14="http://schemas.microsoft.com/office/drawing/2010/main" xmlns="">
                    <a14:imgLayer r:embed="rId10">
                      <a14:imgEffect>
                        <a14:brightnessContrast bright="9000"/>
                      </a14:imgEffect>
                    </a14:imgLayer>
                  </a14:imgProps>
                </a:ext>
                <a:ext uri="{28A0092B-C50C-407E-A947-70E740481C1C}">
                  <a14:useLocalDpi xmlns:a14="http://schemas.microsoft.com/office/drawing/2010/main" xmlns="" val="0"/>
                </a:ext>
              </a:extLst>
            </a:blip>
            <a:stretch>
              <a:fillRect/>
            </a:stretch>
          </p:blipFill>
          <p:spPr>
            <a:xfrm>
              <a:off x="191815" y="890880"/>
              <a:ext cx="662336" cy="845408"/>
            </a:xfrm>
            <a:prstGeom prst="rect">
              <a:avLst/>
            </a:prstGeom>
          </p:spPr>
        </p:pic>
        <p:grpSp>
          <p:nvGrpSpPr>
            <p:cNvPr id="15" name="Gruppieren 14"/>
            <p:cNvGrpSpPr/>
            <p:nvPr/>
          </p:nvGrpSpPr>
          <p:grpSpPr>
            <a:xfrm>
              <a:off x="821642" y="5445224"/>
              <a:ext cx="7772400" cy="818685"/>
              <a:chOff x="965519" y="4941168"/>
              <a:chExt cx="7772400" cy="720080"/>
            </a:xfrm>
          </p:grpSpPr>
          <p:sp>
            <p:nvSpPr>
              <p:cNvPr id="29" name="Rectangle 7"/>
              <p:cNvSpPr>
                <a:spLocks noChangeArrowheads="1"/>
              </p:cNvSpPr>
              <p:nvPr/>
            </p:nvSpPr>
            <p:spPr bwMode="auto">
              <a:xfrm>
                <a:off x="965519" y="4954172"/>
                <a:ext cx="7772400" cy="707076"/>
              </a:xfrm>
              <a:prstGeom prst="rect">
                <a:avLst/>
              </a:prstGeom>
              <a:solidFill>
                <a:srgbClr val="E7E7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30" name="Rechteck 29"/>
              <p:cNvSpPr/>
              <p:nvPr/>
            </p:nvSpPr>
            <p:spPr>
              <a:xfrm>
                <a:off x="3769611" y="4941168"/>
                <a:ext cx="4572000" cy="406061"/>
              </a:xfrm>
              <a:prstGeom prst="rect">
                <a:avLst/>
              </a:prstGeom>
            </p:spPr>
            <p:txBody>
              <a:bodyPr>
                <a:spAutoFit/>
              </a:bodyPr>
              <a:lstStyle/>
              <a:p>
                <a:pPr lvl="0" indent="292100" eaLnBrk="0" hangingPunct="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Transport and Energy:</a:t>
                </a:r>
              </a:p>
              <a:p>
                <a:pPr lvl="0" indent="292100" eaLnBrk="0" hangingPunct="0">
                  <a:buSzPct val="100000"/>
                  <a:defRPr/>
                </a:pPr>
                <a:r>
                  <a:rPr lang="en-GB" sz="1200" kern="0" dirty="0">
                    <a:solidFill>
                      <a:srgbClr val="000000"/>
                    </a:solidFill>
                    <a:latin typeface="Arial" pitchFamily="34" charset="0"/>
                    <a:cs typeface="Arial" pitchFamily="34" charset="0"/>
                    <a:sym typeface="Arial" charset="0"/>
                  </a:rPr>
                  <a:t>research, programs, projects, technology transfer</a:t>
                </a:r>
              </a:p>
            </p:txBody>
          </p:sp>
          <p:sp>
            <p:nvSpPr>
              <p:cNvPr id="31" name="Rechteck 30"/>
              <p:cNvSpPr/>
              <p:nvPr/>
            </p:nvSpPr>
            <p:spPr>
              <a:xfrm>
                <a:off x="1018539" y="4941168"/>
                <a:ext cx="1936749" cy="24363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200" kern="0" dirty="0">
                    <a:solidFill>
                      <a:srgbClr val="000000"/>
                    </a:solidFill>
                    <a:latin typeface="Arial" panose="020B0604020202020204" pitchFamily="34" charset="0"/>
                    <a:ea typeface="ＭＳ Ｐゴシック" pitchFamily="-109" charset="-128"/>
                    <a:cs typeface="Arial" panose="020B0604020202020204" pitchFamily="34" charset="0"/>
                  </a:rPr>
                  <a:t>Prof. </a:t>
                </a:r>
                <a:r>
                  <a:rPr lang="de-DE" sz="1200" kern="0" dirty="0" smtClean="0">
                    <a:solidFill>
                      <a:srgbClr val="000000"/>
                    </a:solidFill>
                    <a:latin typeface="Arial" panose="020B0604020202020204" pitchFamily="34" charset="0"/>
                    <a:ea typeface="ＭＳ Ｐゴシック" pitchFamily="-109" charset="-128"/>
                    <a:cs typeface="Arial" panose="020B0604020202020204" pitchFamily="34" charset="0"/>
                  </a:rPr>
                  <a:t>Dr. Karsten Lemmer</a:t>
                </a:r>
                <a:endParaRPr lang="de-DE" sz="1200" kern="0" dirty="0">
                  <a:solidFill>
                    <a:srgbClr val="000000"/>
                  </a:solidFill>
                  <a:latin typeface="Arial" panose="020B0604020202020204" pitchFamily="34" charset="0"/>
                  <a:ea typeface="ＭＳ Ｐゴシック" pitchFamily="-109" charset="-128"/>
                  <a:cs typeface="Arial" panose="020B0604020202020204" pitchFamily="34" charset="0"/>
                </a:endParaRPr>
              </a:p>
            </p:txBody>
          </p:sp>
        </p:gr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91815" y="5452616"/>
              <a:ext cx="631963" cy="80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7" name="Gruppieren 16"/>
            <p:cNvGrpSpPr/>
            <p:nvPr/>
          </p:nvGrpSpPr>
          <p:grpSpPr>
            <a:xfrm>
              <a:off x="821642" y="854352"/>
              <a:ext cx="7772400" cy="918464"/>
              <a:chOff x="919861" y="925288"/>
              <a:chExt cx="7772400" cy="991743"/>
            </a:xfrm>
          </p:grpSpPr>
          <p:sp>
            <p:nvSpPr>
              <p:cNvPr id="26" name="Rectangle 8"/>
              <p:cNvSpPr>
                <a:spLocks noChangeArrowheads="1"/>
              </p:cNvSpPr>
              <p:nvPr/>
            </p:nvSpPr>
            <p:spPr bwMode="auto">
              <a:xfrm>
                <a:off x="919861" y="925288"/>
                <a:ext cx="7772400" cy="991743"/>
              </a:xfrm>
              <a:prstGeom prst="rect">
                <a:avLst/>
              </a:prstGeom>
              <a:solidFill>
                <a:srgbClr val="E7E7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7" name="Text Box 9"/>
              <p:cNvSpPr txBox="1">
                <a:spLocks noChangeArrowheads="1"/>
              </p:cNvSpPr>
              <p:nvPr/>
            </p:nvSpPr>
            <p:spPr bwMode="auto">
              <a:xfrm>
                <a:off x="996061" y="925288"/>
                <a:ext cx="2713038" cy="501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charset="0"/>
                    <a:ea typeface="ＭＳ Ｐゴシック" pitchFamily="-109" charset="-128"/>
                  </a:rPr>
                  <a:t>Prof.</a:t>
                </a:r>
                <a:r>
                  <a:rPr kumimoji="0" lang="de-DE" sz="1200" b="0" i="0" u="none" strike="noStrike" kern="0" cap="none" spc="0" normalizeH="0" noProof="0" dirty="0" smtClean="0">
                    <a:ln>
                      <a:noFill/>
                    </a:ln>
                    <a:solidFill>
                      <a:srgbClr val="000000"/>
                    </a:solidFill>
                    <a:effectLst/>
                    <a:uLnTx/>
                    <a:uFillTx/>
                    <a:latin typeface="Arial" charset="0"/>
                    <a:ea typeface="ＭＳ Ｐゴシック" pitchFamily="-109" charset="-128"/>
                  </a:rPr>
                  <a:t> Dr. Pascale Ehrenfreund</a:t>
                </a:r>
                <a:endParaRPr kumimoji="0" lang="de-DE" sz="1200" b="0" i="0" u="none" strike="noStrike" kern="0" cap="none" spc="0" normalizeH="0" baseline="0" noProof="0" dirty="0" smtClean="0">
                  <a:ln>
                    <a:noFill/>
                  </a:ln>
                  <a:solidFill>
                    <a:srgbClr val="000000"/>
                  </a:solidFill>
                  <a:effectLst/>
                  <a:uLnTx/>
                  <a:uFillTx/>
                  <a:latin typeface="Arial" charset="0"/>
                  <a:ea typeface="ＭＳ Ｐゴシック" pitchFamily="-109" charset="-128"/>
                </a:endParaRPr>
              </a:p>
              <a:p>
                <a:pPr lvl="0">
                  <a:buSzPct val="100000"/>
                  <a:defRPr/>
                </a:pPr>
                <a:r>
                  <a:rPr lang="en-GB" sz="1200" kern="0" dirty="0">
                    <a:solidFill>
                      <a:srgbClr val="000000"/>
                    </a:solidFill>
                    <a:latin typeface="Arial" pitchFamily="34" charset="0"/>
                    <a:cs typeface="Arial" pitchFamily="34" charset="0"/>
                    <a:sym typeface="Arial" charset="0"/>
                  </a:rPr>
                  <a:t>Chair</a:t>
                </a:r>
              </a:p>
            </p:txBody>
          </p:sp>
          <p:sp>
            <p:nvSpPr>
              <p:cNvPr id="28" name="Text Box 10"/>
              <p:cNvSpPr txBox="1">
                <a:spLocks noChangeArrowheads="1"/>
              </p:cNvSpPr>
              <p:nvPr/>
            </p:nvSpPr>
            <p:spPr bwMode="auto">
              <a:xfrm>
                <a:off x="3739261" y="925288"/>
                <a:ext cx="4800600" cy="902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92100"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Overall strategy and development</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External relations</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Corporate Communication</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ESA Council</a:t>
                </a:r>
              </a:p>
            </p:txBody>
          </p:sp>
        </p:grpSp>
        <p:grpSp>
          <p:nvGrpSpPr>
            <p:cNvPr id="18" name="Gruppieren 17"/>
            <p:cNvGrpSpPr/>
            <p:nvPr/>
          </p:nvGrpSpPr>
          <p:grpSpPr>
            <a:xfrm>
              <a:off x="821642" y="1805144"/>
              <a:ext cx="7772400" cy="1106779"/>
              <a:chOff x="919861" y="1990235"/>
              <a:chExt cx="7772400" cy="1106779"/>
            </a:xfrm>
          </p:grpSpPr>
          <p:sp>
            <p:nvSpPr>
              <p:cNvPr id="23" name="Rectangle 4"/>
              <p:cNvSpPr>
                <a:spLocks noChangeArrowheads="1"/>
              </p:cNvSpPr>
              <p:nvPr/>
            </p:nvSpPr>
            <p:spPr bwMode="auto">
              <a:xfrm>
                <a:off x="919861" y="1990235"/>
                <a:ext cx="7772400" cy="1106779"/>
              </a:xfrm>
              <a:prstGeom prst="rect">
                <a:avLst/>
              </a:prstGeom>
              <a:solidFill>
                <a:srgbClr val="E7E7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4" name="Text Box 11"/>
              <p:cNvSpPr txBox="1">
                <a:spLocks noChangeArrowheads="1"/>
              </p:cNvSpPr>
              <p:nvPr/>
            </p:nvSpPr>
            <p:spPr bwMode="auto">
              <a:xfrm>
                <a:off x="1015111" y="2004179"/>
                <a:ext cx="2590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000000"/>
                    </a:solidFill>
                    <a:effectLst/>
                    <a:uLnTx/>
                    <a:uFillTx/>
                    <a:latin typeface="Arial" charset="0"/>
                    <a:ea typeface="ＭＳ Ｐゴシック" pitchFamily="-109" charset="-128"/>
                  </a:rPr>
                  <a:t>Klaus Hamacher</a:t>
                </a:r>
              </a:p>
              <a:p>
                <a:pPr lvl="0">
                  <a:buSzPct val="100000"/>
                  <a:defRPr/>
                </a:pPr>
                <a:r>
                  <a:rPr lang="en-GB" sz="1200" kern="0" dirty="0">
                    <a:solidFill>
                      <a:srgbClr val="000000"/>
                    </a:solidFill>
                    <a:latin typeface="Arial" pitchFamily="34" charset="0"/>
                    <a:cs typeface="Arial" pitchFamily="34" charset="0"/>
                    <a:sym typeface="Arial" charset="0"/>
                  </a:rPr>
                  <a:t>Vice Chair</a:t>
                </a:r>
              </a:p>
            </p:txBody>
          </p:sp>
          <p:sp>
            <p:nvSpPr>
              <p:cNvPr id="25" name="Text Box 12"/>
              <p:cNvSpPr txBox="1">
                <a:spLocks noChangeArrowheads="1"/>
              </p:cNvSpPr>
              <p:nvPr/>
            </p:nvSpPr>
            <p:spPr bwMode="auto">
              <a:xfrm>
                <a:off x="3758311" y="2004179"/>
                <a:ext cx="4800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92100"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Human Resources, Finance, Corporate Organisation</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Quality Assurance and Infrastructure</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Technology Marketing</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Information technology</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Project Management Agency</a:t>
                </a:r>
              </a:p>
            </p:txBody>
          </p:sp>
        </p:grpSp>
        <p:grpSp>
          <p:nvGrpSpPr>
            <p:cNvPr id="19" name="Gruppieren 18"/>
            <p:cNvGrpSpPr/>
            <p:nvPr/>
          </p:nvGrpSpPr>
          <p:grpSpPr>
            <a:xfrm>
              <a:off x="821642" y="2956721"/>
              <a:ext cx="7772400" cy="847535"/>
              <a:chOff x="919861" y="3158018"/>
              <a:chExt cx="7772400" cy="533345"/>
            </a:xfrm>
          </p:grpSpPr>
          <p:sp>
            <p:nvSpPr>
              <p:cNvPr id="20" name="Rectangle 5"/>
              <p:cNvSpPr>
                <a:spLocks noChangeArrowheads="1"/>
              </p:cNvSpPr>
              <p:nvPr/>
            </p:nvSpPr>
            <p:spPr bwMode="auto">
              <a:xfrm>
                <a:off x="919861" y="3177191"/>
                <a:ext cx="7772400" cy="514172"/>
              </a:xfrm>
              <a:prstGeom prst="rect">
                <a:avLst/>
              </a:prstGeom>
              <a:solidFill>
                <a:srgbClr val="E7E7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smtClean="0">
                  <a:ln>
                    <a:noFill/>
                  </a:ln>
                  <a:solidFill>
                    <a:sysClr val="windowText" lastClr="000000"/>
                  </a:solidFill>
                  <a:effectLst/>
                  <a:uLnTx/>
                  <a:uFillTx/>
                </a:endParaRPr>
              </a:p>
            </p:txBody>
          </p:sp>
          <p:sp>
            <p:nvSpPr>
              <p:cNvPr id="21" name="Text Box 13"/>
              <p:cNvSpPr txBox="1">
                <a:spLocks noChangeArrowheads="1"/>
              </p:cNvSpPr>
              <p:nvPr/>
            </p:nvSpPr>
            <p:spPr bwMode="auto">
              <a:xfrm>
                <a:off x="1015111" y="3158018"/>
                <a:ext cx="2590800" cy="501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smtClean="0">
                    <a:ln>
                      <a:noFill/>
                    </a:ln>
                    <a:solidFill>
                      <a:srgbClr val="000000"/>
                    </a:solidFill>
                    <a:effectLst/>
                    <a:uLnTx/>
                    <a:uFillTx/>
                    <a:latin typeface="Arial" charset="0"/>
                    <a:ea typeface="ＭＳ Ｐゴシック" pitchFamily="-109" charset="-128"/>
                  </a:rPr>
                  <a:t>Dr. Gerd Gruppe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smtClean="0">
                  <a:ln>
                    <a:noFill/>
                  </a:ln>
                  <a:solidFill>
                    <a:srgbClr val="000000"/>
                  </a:solidFill>
                  <a:effectLst/>
                  <a:uLnTx/>
                  <a:uFillTx/>
                  <a:latin typeface="Arial" charset="0"/>
                  <a:ea typeface="ＭＳ Ｐゴシック" pitchFamily="-109" charset="-128"/>
                </a:endParaRPr>
              </a:p>
            </p:txBody>
          </p:sp>
          <p:sp>
            <p:nvSpPr>
              <p:cNvPr id="22" name="Text Box 14"/>
              <p:cNvSpPr txBox="1">
                <a:spLocks noChangeArrowheads="1"/>
              </p:cNvSpPr>
              <p:nvPr/>
            </p:nvSpPr>
            <p:spPr bwMode="auto">
              <a:xfrm>
                <a:off x="3758311" y="3158018"/>
                <a:ext cx="4800600" cy="290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indent="292100"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9" charset="-128"/>
                  </a:defRPr>
                </a:lvl9pPr>
              </a:lstStyle>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Space Administration</a:t>
                </a:r>
              </a:p>
              <a:p>
                <a:pPr lvl="0">
                  <a:buClr>
                    <a:srgbClr val="808080"/>
                  </a:buClr>
                  <a:buFont typeface="Wingdings" pitchFamily="2" charset="2"/>
                  <a:buChar char="n"/>
                  <a:defRPr/>
                </a:pPr>
                <a:r>
                  <a:rPr lang="en-GB" sz="1200" kern="0" dirty="0">
                    <a:solidFill>
                      <a:srgbClr val="000000"/>
                    </a:solidFill>
                    <a:latin typeface="Arial" pitchFamily="34" charset="0"/>
                    <a:cs typeface="Arial" pitchFamily="34" charset="0"/>
                    <a:sym typeface="Arial" charset="0"/>
                  </a:rPr>
                  <a:t>National/ESA program</a:t>
                </a:r>
              </a:p>
            </p:txBody>
          </p:sp>
        </p:grpSp>
      </p:grpSp>
    </p:spTree>
    <p:extLst>
      <p:ext uri="{BB962C8B-B14F-4D97-AF65-F5344CB8AC3E}">
        <p14:creationId xmlns:p14="http://schemas.microsoft.com/office/powerpoint/2010/main" xmlns="" val="1819011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p:txBody>
          <a:bodyPr/>
          <a:lstStyle/>
          <a:p>
            <a:r>
              <a:rPr lang="de-DE" dirty="0" err="1" smtClean="0"/>
              <a:t>Financing</a:t>
            </a:r>
            <a:r>
              <a:rPr lang="de-DE" dirty="0" smtClean="0"/>
              <a:t> </a:t>
            </a:r>
            <a:r>
              <a:rPr lang="de-DE" dirty="0" err="1" smtClean="0"/>
              <a:t>of</a:t>
            </a:r>
            <a:r>
              <a:rPr lang="de-DE" dirty="0" smtClean="0"/>
              <a:t> DLR </a:t>
            </a:r>
            <a:r>
              <a:rPr lang="de-DE" dirty="0" err="1" smtClean="0"/>
              <a:t>and</a:t>
            </a:r>
            <a:r>
              <a:rPr lang="de-DE" dirty="0" smtClean="0"/>
              <a:t> </a:t>
            </a:r>
            <a:r>
              <a:rPr lang="de-DE" dirty="0" err="1" smtClean="0"/>
              <a:t>research</a:t>
            </a:r>
            <a:r>
              <a:rPr lang="de-DE" dirty="0" smtClean="0"/>
              <a:t> </a:t>
            </a:r>
            <a:r>
              <a:rPr lang="de-DE" dirty="0" err="1" smtClean="0"/>
              <a:t>funding</a:t>
            </a:r>
            <a:r>
              <a:rPr lang="de-DE" dirty="0" smtClean="0"/>
              <a:t> 2016</a:t>
            </a:r>
            <a:endParaRPr lang="de-DE" b="0" dirty="0" smtClean="0"/>
          </a:p>
        </p:txBody>
      </p:sp>
      <p:sp>
        <p:nvSpPr>
          <p:cNvPr id="2" name="Fußzeilenplatzhalter 1"/>
          <p:cNvSpPr>
            <a:spLocks noGrp="1"/>
          </p:cNvSpPr>
          <p:nvPr>
            <p:ph type="ftr" sz="quarter" idx="10"/>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6</a:t>
            </a:fld>
            <a:endParaRPr lang="en-GB" noProof="0" dirty="0"/>
          </a:p>
        </p:txBody>
      </p:sp>
      <p:graphicFrame>
        <p:nvGraphicFramePr>
          <p:cNvPr id="18" name="Object 3"/>
          <p:cNvGraphicFramePr>
            <a:graphicFrameLocks noChangeAspect="1"/>
          </p:cNvGraphicFramePr>
          <p:nvPr>
            <p:extLst>
              <p:ext uri="{D42A27DB-BD31-4B8C-83A1-F6EECF244321}">
                <p14:modId xmlns:p14="http://schemas.microsoft.com/office/powerpoint/2010/main" xmlns="" val="1625056654"/>
              </p:ext>
            </p:extLst>
          </p:nvPr>
        </p:nvGraphicFramePr>
        <p:xfrm>
          <a:off x="412750" y="1700213"/>
          <a:ext cx="7904163" cy="4156075"/>
        </p:xfrm>
        <a:graphic>
          <a:graphicData uri="http://schemas.openxmlformats.org/presentationml/2006/ole">
            <p:oleObj spid="_x0000_s3134" name="Diagramm" r:id="rId4" imgW="7915165" imgH="4152900" progId="MSGraph.Chart.8">
              <p:embed followColorScheme="full"/>
            </p:oleObj>
          </a:graphicData>
        </a:graphic>
      </p:graphicFrame>
      <p:grpSp>
        <p:nvGrpSpPr>
          <p:cNvPr id="19" name="Group 4"/>
          <p:cNvGrpSpPr>
            <a:grpSpLocks/>
          </p:cNvGrpSpPr>
          <p:nvPr/>
        </p:nvGrpSpPr>
        <p:grpSpPr bwMode="auto">
          <a:xfrm>
            <a:off x="472579" y="1676215"/>
            <a:ext cx="7772400" cy="152400"/>
            <a:chOff x="624" y="1200"/>
            <a:chExt cx="4896" cy="96"/>
          </a:xfrm>
        </p:grpSpPr>
        <p:sp>
          <p:nvSpPr>
            <p:cNvPr id="20" name="Line 5"/>
            <p:cNvSpPr>
              <a:spLocks noChangeShapeType="1"/>
            </p:cNvSpPr>
            <p:nvPr/>
          </p:nvSpPr>
          <p:spPr bwMode="auto">
            <a:xfrm>
              <a:off x="624" y="1200"/>
              <a:ext cx="48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latin typeface="Arial" pitchFamily="34" charset="0"/>
                <a:cs typeface="Arial" pitchFamily="34" charset="0"/>
              </a:endParaRPr>
            </a:p>
          </p:txBody>
        </p:sp>
        <p:sp>
          <p:nvSpPr>
            <p:cNvPr id="21" name="Line 6"/>
            <p:cNvSpPr>
              <a:spLocks noChangeShapeType="1"/>
            </p:cNvSpPr>
            <p:nvPr/>
          </p:nvSpPr>
          <p:spPr bwMode="auto">
            <a:xfrm flipH="1">
              <a:off x="624" y="1200"/>
              <a:ext cx="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latin typeface="Arial" pitchFamily="34" charset="0"/>
                <a:cs typeface="Arial" pitchFamily="34" charset="0"/>
              </a:endParaRPr>
            </a:p>
          </p:txBody>
        </p:sp>
        <p:sp>
          <p:nvSpPr>
            <p:cNvPr id="22" name="Line 7"/>
            <p:cNvSpPr>
              <a:spLocks noChangeShapeType="1"/>
            </p:cNvSpPr>
            <p:nvPr/>
          </p:nvSpPr>
          <p:spPr bwMode="auto">
            <a:xfrm flipH="1">
              <a:off x="5520" y="1200"/>
              <a:ext cx="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latin typeface="Arial" pitchFamily="34" charset="0"/>
                <a:cs typeface="Arial" pitchFamily="34" charset="0"/>
              </a:endParaRPr>
            </a:p>
          </p:txBody>
        </p:sp>
      </p:grpSp>
      <p:grpSp>
        <p:nvGrpSpPr>
          <p:cNvPr id="23" name="Group 8"/>
          <p:cNvGrpSpPr>
            <a:grpSpLocks/>
          </p:cNvGrpSpPr>
          <p:nvPr/>
        </p:nvGrpSpPr>
        <p:grpSpPr bwMode="auto">
          <a:xfrm rot="10800000">
            <a:off x="472579" y="5714815"/>
            <a:ext cx="7772400" cy="152400"/>
            <a:chOff x="624" y="1200"/>
            <a:chExt cx="4896" cy="96"/>
          </a:xfrm>
        </p:grpSpPr>
        <p:sp>
          <p:nvSpPr>
            <p:cNvPr id="24" name="Line 9"/>
            <p:cNvSpPr>
              <a:spLocks noChangeShapeType="1"/>
            </p:cNvSpPr>
            <p:nvPr/>
          </p:nvSpPr>
          <p:spPr bwMode="auto">
            <a:xfrm>
              <a:off x="624" y="1200"/>
              <a:ext cx="489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latin typeface="Arial" pitchFamily="34" charset="0"/>
                <a:cs typeface="Arial" pitchFamily="34" charset="0"/>
              </a:endParaRPr>
            </a:p>
          </p:txBody>
        </p:sp>
        <p:sp>
          <p:nvSpPr>
            <p:cNvPr id="25" name="Line 10"/>
            <p:cNvSpPr>
              <a:spLocks noChangeShapeType="1"/>
            </p:cNvSpPr>
            <p:nvPr/>
          </p:nvSpPr>
          <p:spPr bwMode="auto">
            <a:xfrm flipH="1">
              <a:off x="624" y="1200"/>
              <a:ext cx="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latin typeface="Arial" pitchFamily="34" charset="0"/>
                <a:cs typeface="Arial" pitchFamily="34" charset="0"/>
              </a:endParaRPr>
            </a:p>
          </p:txBody>
        </p:sp>
        <p:sp>
          <p:nvSpPr>
            <p:cNvPr id="26" name="Line 11"/>
            <p:cNvSpPr>
              <a:spLocks noChangeShapeType="1"/>
            </p:cNvSpPr>
            <p:nvPr/>
          </p:nvSpPr>
          <p:spPr bwMode="auto">
            <a:xfrm flipH="1">
              <a:off x="5520" y="1200"/>
              <a:ext cx="0" cy="9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de-DE">
                <a:latin typeface="Arial" pitchFamily="34" charset="0"/>
                <a:cs typeface="Arial" pitchFamily="34" charset="0"/>
              </a:endParaRPr>
            </a:p>
          </p:txBody>
        </p:sp>
      </p:grpSp>
      <p:sp>
        <p:nvSpPr>
          <p:cNvPr id="27" name="Text Box 18"/>
          <p:cNvSpPr txBox="1">
            <a:spLocks noChangeArrowheads="1"/>
          </p:cNvSpPr>
          <p:nvPr/>
        </p:nvSpPr>
        <p:spPr bwMode="auto">
          <a:xfrm>
            <a:off x="812101" y="5847075"/>
            <a:ext cx="224773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l" eaLnBrk="1" hangingPunct="1">
              <a:buNone/>
            </a:pPr>
            <a:r>
              <a:rPr lang="de-DE" sz="1000" dirty="0" err="1">
                <a:latin typeface="Arial" pitchFamily="34" charset="0"/>
                <a:cs typeface="Arial" pitchFamily="34" charset="0"/>
              </a:rPr>
              <a:t>without</a:t>
            </a:r>
            <a:r>
              <a:rPr lang="de-DE" sz="1000" dirty="0">
                <a:latin typeface="Arial" pitchFamily="34" charset="0"/>
                <a:cs typeface="Arial" pitchFamily="34" charset="0"/>
              </a:rPr>
              <a:t> </a:t>
            </a:r>
            <a:r>
              <a:rPr lang="de-DE" sz="1000" dirty="0" err="1">
                <a:latin typeface="Arial" pitchFamily="34" charset="0"/>
                <a:cs typeface="Arial" pitchFamily="34" charset="0"/>
              </a:rPr>
              <a:t>settlement</a:t>
            </a:r>
            <a:r>
              <a:rPr lang="de-DE" sz="1000" dirty="0">
                <a:latin typeface="Arial" pitchFamily="34" charset="0"/>
                <a:cs typeface="Arial" pitchFamily="34" charset="0"/>
              </a:rPr>
              <a:t> </a:t>
            </a:r>
            <a:r>
              <a:rPr lang="de-DE" sz="1000" dirty="0" err="1">
                <a:latin typeface="Arial" pitchFamily="34" charset="0"/>
                <a:cs typeface="Arial" pitchFamily="34" charset="0"/>
              </a:rPr>
              <a:t>of</a:t>
            </a:r>
            <a:r>
              <a:rPr lang="de-DE" sz="1000" dirty="0">
                <a:latin typeface="Arial" pitchFamily="34" charset="0"/>
                <a:cs typeface="Arial" pitchFamily="34" charset="0"/>
              </a:rPr>
              <a:t> </a:t>
            </a:r>
            <a:r>
              <a:rPr lang="de-DE" sz="1000" dirty="0" err="1">
                <a:latin typeface="Arial" pitchFamily="34" charset="0"/>
                <a:cs typeface="Arial" pitchFamily="34" charset="0"/>
              </a:rPr>
              <a:t>cross-financing</a:t>
            </a:r>
            <a:endParaRPr lang="de-DE" sz="1000" dirty="0">
              <a:latin typeface="Arial" pitchFamily="34" charset="0"/>
              <a:cs typeface="Arial" pitchFamily="34" charset="0"/>
            </a:endParaRPr>
          </a:p>
        </p:txBody>
      </p:sp>
    </p:spTree>
    <p:extLst>
      <p:ext uri="{BB962C8B-B14F-4D97-AF65-F5344CB8AC3E}">
        <p14:creationId xmlns:p14="http://schemas.microsoft.com/office/powerpoint/2010/main" xmlns="" val="2166635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 13"/>
          <p:cNvSpPr>
            <a:spLocks noGrp="1" noChangeArrowheads="1"/>
          </p:cNvSpPr>
          <p:nvPr>
            <p:ph type="title"/>
          </p:nvPr>
        </p:nvSpPr>
        <p:spPr/>
        <p:txBody>
          <a:bodyPr/>
          <a:lstStyle/>
          <a:p>
            <a:r>
              <a:rPr lang="en-GB" smtClean="0">
                <a:cs typeface="Arial" charset="0"/>
                <a:sym typeface="Arial" charset="0"/>
              </a:rPr>
              <a:t>Human Resources Development and Development of Young Talents</a:t>
            </a:r>
          </a:p>
        </p:txBody>
      </p:sp>
      <p:sp>
        <p:nvSpPr>
          <p:cNvPr id="30732" name="Rectangle 14"/>
          <p:cNvSpPr>
            <a:spLocks noGrp="1" noChangeArrowheads="1"/>
          </p:cNvSpPr>
          <p:nvPr>
            <p:ph type="body" sz="quarter" idx="12"/>
          </p:nvPr>
        </p:nvSpPr>
        <p:spPr/>
        <p:txBody>
          <a:bodyPr/>
          <a:lstStyle/>
          <a:p>
            <a:r>
              <a:rPr lang="en-GB" dirty="0" smtClean="0">
                <a:solidFill>
                  <a:srgbClr val="000000"/>
                </a:solidFill>
                <a:cs typeface="Arial" charset="0"/>
                <a:sym typeface="Arial" charset="0"/>
              </a:rPr>
              <a:t>Further development of human resources policy instruments for employee motivation</a:t>
            </a:r>
          </a:p>
          <a:p>
            <a:r>
              <a:rPr lang="en-GB" dirty="0" smtClean="0">
                <a:solidFill>
                  <a:srgbClr val="000000"/>
                </a:solidFill>
                <a:cs typeface="Arial" charset="0"/>
                <a:sym typeface="Arial" charset="0"/>
              </a:rPr>
              <a:t>Systematic development and recruitment of young talent</a:t>
            </a:r>
          </a:p>
          <a:p>
            <a:r>
              <a:rPr lang="en-GB" dirty="0" smtClean="0">
                <a:solidFill>
                  <a:srgbClr val="000000"/>
                </a:solidFill>
                <a:cs typeface="Arial" charset="0"/>
                <a:sym typeface="Arial" charset="0"/>
              </a:rPr>
              <a:t>Communicating the fascination of research and technology to the next generation</a:t>
            </a:r>
          </a:p>
          <a:p>
            <a:r>
              <a:rPr lang="en-GB" dirty="0" smtClean="0"/>
              <a:t>Representation in European organisations and promoting staff exchanges with industry and other national and international partners</a:t>
            </a:r>
            <a:endParaRPr lang="en-GB" dirty="0" smtClean="0">
              <a:solidFill>
                <a:srgbClr val="000000"/>
              </a:solidFill>
              <a:cs typeface="Arial" charset="0"/>
              <a:sym typeface="Arial" charset="0"/>
            </a:endParaRPr>
          </a:p>
        </p:txBody>
      </p:sp>
      <p:sp>
        <p:nvSpPr>
          <p:cNvPr id="2" name="Fußzeilenplatzhalter 1"/>
          <p:cNvSpPr>
            <a:spLocks noGrp="1"/>
          </p:cNvSpPr>
          <p:nvPr>
            <p:ph type="ftr" sz="quarter" idx="14"/>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7</a:t>
            </a:fld>
            <a:endParaRPr lang="en-GB" noProof="0" dirty="0"/>
          </a:p>
        </p:txBody>
      </p:sp>
      <p:pic>
        <p:nvPicPr>
          <p:cNvPr id="18" name="Picture 3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48250" y="1643063"/>
            <a:ext cx="3571875" cy="459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ext Box 33"/>
          <p:cNvSpPr txBox="1">
            <a:spLocks noChangeArrowheads="1"/>
          </p:cNvSpPr>
          <p:nvPr/>
        </p:nvSpPr>
        <p:spPr bwMode="auto">
          <a:xfrm>
            <a:off x="5421313" y="3905250"/>
            <a:ext cx="8064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Cologne</a:t>
            </a:r>
          </a:p>
        </p:txBody>
      </p:sp>
      <p:sp>
        <p:nvSpPr>
          <p:cNvPr id="20" name="Text Box 36"/>
          <p:cNvSpPr txBox="1">
            <a:spLocks noChangeArrowheads="1"/>
          </p:cNvSpPr>
          <p:nvPr/>
        </p:nvSpPr>
        <p:spPr bwMode="auto">
          <a:xfrm>
            <a:off x="7043738" y="5591175"/>
            <a:ext cx="147478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763">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Oberpfaffenhofen</a:t>
            </a:r>
          </a:p>
        </p:txBody>
      </p:sp>
      <p:sp>
        <p:nvSpPr>
          <p:cNvPr id="21" name="Text Box 38"/>
          <p:cNvSpPr txBox="1">
            <a:spLocks noChangeArrowheads="1"/>
          </p:cNvSpPr>
          <p:nvPr/>
        </p:nvSpPr>
        <p:spPr bwMode="auto">
          <a:xfrm>
            <a:off x="6588125" y="3624263"/>
            <a:ext cx="10017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Goettingen</a:t>
            </a:r>
          </a:p>
        </p:txBody>
      </p:sp>
      <p:sp>
        <p:nvSpPr>
          <p:cNvPr id="22" name="Text Box 39"/>
          <p:cNvSpPr txBox="1">
            <a:spLocks noChangeArrowheads="1"/>
          </p:cNvSpPr>
          <p:nvPr/>
        </p:nvSpPr>
        <p:spPr bwMode="auto">
          <a:xfrm>
            <a:off x="7380288" y="2852738"/>
            <a:ext cx="6270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l"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Berlin</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p>
        </p:txBody>
      </p:sp>
      <p:sp>
        <p:nvSpPr>
          <p:cNvPr id="23" name="Text Box 33"/>
          <p:cNvSpPr txBox="1">
            <a:spLocks noChangeArrowheads="1"/>
          </p:cNvSpPr>
          <p:nvPr/>
        </p:nvSpPr>
        <p:spPr bwMode="auto">
          <a:xfrm>
            <a:off x="5599113" y="3556000"/>
            <a:ext cx="9239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Dortmund</a:t>
            </a:r>
          </a:p>
        </p:txBody>
      </p:sp>
      <p:sp>
        <p:nvSpPr>
          <p:cNvPr id="24" name="Text Box 37"/>
          <p:cNvSpPr txBox="1">
            <a:spLocks noChangeArrowheads="1"/>
          </p:cNvSpPr>
          <p:nvPr/>
        </p:nvSpPr>
        <p:spPr bwMode="auto">
          <a:xfrm>
            <a:off x="5013325" y="4919663"/>
            <a:ext cx="14493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Lampoldshausen</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p>
        </p:txBody>
      </p:sp>
      <p:sp>
        <p:nvSpPr>
          <p:cNvPr id="25" name="Text Box 37"/>
          <p:cNvSpPr txBox="1">
            <a:spLocks noChangeArrowheads="1"/>
          </p:cNvSpPr>
          <p:nvPr/>
        </p:nvSpPr>
        <p:spPr bwMode="auto">
          <a:xfrm>
            <a:off x="5883275" y="2332038"/>
            <a:ext cx="86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Hamburg</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p>
        </p:txBody>
      </p:sp>
      <p:sp>
        <p:nvSpPr>
          <p:cNvPr id="26" name="Text Box 37"/>
          <p:cNvSpPr txBox="1">
            <a:spLocks noChangeArrowheads="1"/>
          </p:cNvSpPr>
          <p:nvPr/>
        </p:nvSpPr>
        <p:spPr bwMode="auto">
          <a:xfrm>
            <a:off x="5518150" y="5237163"/>
            <a:ext cx="8302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Stuttgart</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p>
        </p:txBody>
      </p:sp>
      <p:pic>
        <p:nvPicPr>
          <p:cNvPr id="27" name="Picture 23" descr="Fot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488" y="4005263"/>
            <a:ext cx="2087562" cy="1444625"/>
          </a:xfrm>
          <a:prstGeom prst="rect">
            <a:avLst/>
          </a:prstGeom>
          <a:noFill/>
          <a:ln w="254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pic>
      <p:sp>
        <p:nvSpPr>
          <p:cNvPr id="28" name="Text Box 43"/>
          <p:cNvSpPr txBox="1">
            <a:spLocks noChangeArrowheads="1"/>
          </p:cNvSpPr>
          <p:nvPr/>
        </p:nvSpPr>
        <p:spPr bwMode="auto">
          <a:xfrm>
            <a:off x="7710488" y="2420938"/>
            <a:ext cx="965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r>
              <a:rPr kumimoji="0" lang="de-DE" sz="10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Neustrelitz</a:t>
            </a:r>
          </a:p>
        </p:txBody>
      </p:sp>
      <p:sp>
        <p:nvSpPr>
          <p:cNvPr id="29" name="Text Box 37"/>
          <p:cNvSpPr txBox="1">
            <a:spLocks noChangeArrowheads="1"/>
          </p:cNvSpPr>
          <p:nvPr/>
        </p:nvSpPr>
        <p:spPr bwMode="auto">
          <a:xfrm>
            <a:off x="5676900" y="3184525"/>
            <a:ext cx="12366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826">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pitchFamily="-109" charset="-128"/>
              </a:defRPr>
            </a:lvl1pPr>
            <a:lvl2pPr marL="742950" indent="-285750" eaLnBrk="0" hangingPunct="0">
              <a:defRPr sz="2400">
                <a:solidFill>
                  <a:schemeClr val="tx1"/>
                </a:solidFill>
                <a:latin typeface="Arial" charset="0"/>
                <a:ea typeface="ＭＳ Ｐゴシック" pitchFamily="-109" charset="-128"/>
              </a:defRPr>
            </a:lvl2pPr>
            <a:lvl3pPr marL="1143000" indent="-228600" eaLnBrk="0" hangingPunct="0">
              <a:defRPr sz="2400">
                <a:solidFill>
                  <a:schemeClr val="tx1"/>
                </a:solidFill>
                <a:latin typeface="Arial" charset="0"/>
                <a:ea typeface="ＭＳ Ｐゴシック" pitchFamily="-109" charset="-128"/>
              </a:defRPr>
            </a:lvl3pPr>
            <a:lvl4pPr marL="1600200" indent="-228600" eaLnBrk="0" hangingPunct="0">
              <a:defRPr sz="2400">
                <a:solidFill>
                  <a:schemeClr val="tx1"/>
                </a:solidFill>
                <a:latin typeface="Arial" charset="0"/>
                <a:ea typeface="ＭＳ Ｐゴシック" pitchFamily="-109" charset="-128"/>
              </a:defRPr>
            </a:lvl4pPr>
            <a:lvl5pPr marL="2057400" indent="-228600" eaLnBrk="0" hangingPunct="0">
              <a:defRPr sz="2400">
                <a:solidFill>
                  <a:schemeClr val="tx1"/>
                </a:solidFill>
                <a:latin typeface="Arial" charset="0"/>
                <a:ea typeface="ＭＳ Ｐゴシック" pitchFamily="-109"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pitchFamily="-109"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pitchFamily="-109"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pitchFamily="-109"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pitchFamily="-109" charset="-128"/>
              </a:defRPr>
            </a:lvl9pPr>
          </a:lstStyle>
          <a:p>
            <a:pPr marL="0" marR="0" lvl="0" indent="0" algn="ctr" defTabSz="914400" eaLnBrk="0" fontAlgn="auto" latinLnBrk="0" hangingPunct="0">
              <a:lnSpc>
                <a:spcPct val="100000"/>
              </a:lnSpc>
              <a:spcBef>
                <a:spcPts val="0"/>
              </a:spcBef>
              <a:spcAft>
                <a:spcPts val="0"/>
              </a:spcAft>
              <a:buClrTx/>
              <a:buSzPct val="100000"/>
              <a:buFontTx/>
              <a:buNone/>
              <a:tabLst/>
              <a:defRPr/>
            </a:pPr>
            <a:r>
              <a:rPr kumimoji="0" lang="de-DE" sz="1200" b="1" i="0" u="none" strike="noStrike" kern="0" cap="none" spc="0" normalizeH="0" baseline="0" noProof="0" smtClean="0">
                <a:ln>
                  <a:noFill/>
                </a:ln>
                <a:solidFill>
                  <a:srgbClr val="000000"/>
                </a:solidFill>
                <a:effectLst/>
                <a:uLnTx/>
                <a:uFillTx/>
                <a:latin typeface="Arial" charset="0"/>
                <a:ea typeface="ＭＳ Ｐゴシック" pitchFamily="-109" charset="-128"/>
                <a:sym typeface="Arial" charset="0"/>
              </a:rPr>
              <a:t>Braunschweig</a:t>
            </a:r>
            <a:r>
              <a:rPr kumimoji="0" lang="de-DE" sz="1200" b="1" i="0" u="none" strike="noStrike" kern="0" cap="none" spc="0" normalizeH="0" baseline="0" noProof="0" smtClean="0">
                <a:ln>
                  <a:noFill/>
                </a:ln>
                <a:solidFill>
                  <a:srgbClr val="FFFFFF"/>
                </a:solidFill>
                <a:effectLst/>
                <a:uLnTx/>
                <a:uFillTx/>
                <a:latin typeface="Arial" charset="0"/>
                <a:ea typeface="ＭＳ Ｐゴシック" pitchFamily="-109" charset="-128"/>
                <a:sym typeface="Arial" charset="0"/>
              </a:rPr>
              <a:t> </a:t>
            </a:r>
            <a:r>
              <a:rPr kumimoji="0" lang="de-DE" sz="1600" b="0" i="0" u="none" strike="noStrike" kern="0" cap="none" spc="0" normalizeH="0" baseline="0" noProof="0" smtClean="0">
                <a:ln>
                  <a:noFill/>
                </a:ln>
                <a:solidFill>
                  <a:srgbClr val="00B500"/>
                </a:solidFill>
                <a:effectLst/>
                <a:uLnTx/>
                <a:uFillTx/>
                <a:latin typeface="Wingdings" pitchFamily="2" charset="2"/>
                <a:ea typeface="ＭＳ Ｐゴシック" pitchFamily="-109" charset="-128"/>
                <a:sym typeface="Arial" charset="0"/>
              </a:rPr>
              <a:t>n</a:t>
            </a:r>
          </a:p>
        </p:txBody>
      </p:sp>
    </p:spTree>
    <p:extLst>
      <p:ext uri="{BB962C8B-B14F-4D97-AF65-F5344CB8AC3E}">
        <p14:creationId xmlns:p14="http://schemas.microsoft.com/office/powerpoint/2010/main" xmlns="" val="1419805562"/>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ctrTitle"/>
          </p:nvPr>
        </p:nvSpPr>
        <p:spPr/>
        <p:txBody>
          <a:bodyPr/>
          <a:lstStyle/>
          <a:p>
            <a:r>
              <a:rPr lang="en-GB" dirty="0">
                <a:cs typeface="Arial" charset="0"/>
                <a:sym typeface="Arial" charset="0"/>
              </a:rPr>
              <a:t>DLR Sites</a:t>
            </a:r>
            <a:endParaRPr lang="de-DE" dirty="0" smtClean="0"/>
          </a:p>
        </p:txBody>
      </p:sp>
      <p:sp>
        <p:nvSpPr>
          <p:cNvPr id="3075" name="Untertitel 2"/>
          <p:cNvSpPr>
            <a:spLocks noGrp="1"/>
          </p:cNvSpPr>
          <p:nvPr>
            <p:ph type="subTitle" idx="1"/>
          </p:nvPr>
        </p:nvSpPr>
        <p:spPr>
          <a:xfrm>
            <a:off x="1115616" y="2276872"/>
            <a:ext cx="7779600" cy="1152000"/>
          </a:xfrm>
        </p:spPr>
        <p:txBody>
          <a:bodyPr/>
          <a:lstStyle/>
          <a:p>
            <a:r>
              <a:rPr lang="de-DE" b="1" dirty="0" smtClean="0"/>
              <a:t>Oberpfaffenhofen</a:t>
            </a:r>
          </a:p>
          <a:p>
            <a:r>
              <a:rPr lang="de-DE" b="1" dirty="0" smtClean="0"/>
              <a:t>Weilheim</a:t>
            </a:r>
          </a:p>
          <a:p>
            <a:r>
              <a:rPr lang="de-DE" b="1" dirty="0" smtClean="0"/>
              <a:t>Augsburg</a:t>
            </a:r>
          </a:p>
        </p:txBody>
      </p:sp>
      <p:sp>
        <p:nvSpPr>
          <p:cNvPr id="4" name="Fußzeilenplatzhalter 3"/>
          <p:cNvSpPr>
            <a:spLocks noGrp="1"/>
          </p:cNvSpPr>
          <p:nvPr>
            <p:ph type="ftr" sz="quarter" idx="10"/>
          </p:nvPr>
        </p:nvSpPr>
        <p:spPr/>
        <p:txBody>
          <a:bodyPr/>
          <a:lstStyle/>
          <a:p>
            <a:pPr>
              <a:defRPr/>
            </a:pPr>
            <a:r>
              <a:rPr lang="en-US" noProof="0" smtClean="0"/>
              <a:t>Presentation WGCapD-6   March 27, 2017</a:t>
            </a:r>
            <a:endParaRPr lang="en-GB" noProof="0" dirty="0"/>
          </a:p>
        </p:txBody>
      </p:sp>
      <p:sp>
        <p:nvSpPr>
          <p:cNvPr id="5" name="Foliennummernplatzhalter 4"/>
          <p:cNvSpPr>
            <a:spLocks noGrp="1"/>
          </p:cNvSpPr>
          <p:nvPr>
            <p:ph type="sldNum" sz="quarter" idx="11"/>
          </p:nvPr>
        </p:nvSpPr>
        <p:spPr/>
        <p:txBody>
          <a:bodyPr/>
          <a:lstStyle/>
          <a:p>
            <a:pPr>
              <a:defRPr/>
            </a:pPr>
            <a:r>
              <a:rPr lang="en-GB" noProof="0" smtClean="0"/>
              <a:t>DLR.de  •  Chart </a:t>
            </a:r>
            <a:fld id="{18C7CB6D-895A-4F21-B0E7-2185F6FE5534}" type="slidenum">
              <a:rPr lang="en-GB" noProof="0" smtClean="0"/>
              <a:pPr>
                <a:defRPr/>
              </a:pPr>
              <a:t>8</a:t>
            </a:fld>
            <a:endParaRPr lang="en-GB" noProof="0" dirty="0"/>
          </a:p>
        </p:txBody>
      </p:sp>
    </p:spTree>
    <p:extLst>
      <p:ext uri="{BB962C8B-B14F-4D97-AF65-F5344CB8AC3E}">
        <p14:creationId xmlns:p14="http://schemas.microsoft.com/office/powerpoint/2010/main" xmlns="" val="2096803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title"/>
          </p:nvPr>
        </p:nvSpPr>
        <p:spPr/>
        <p:txBody>
          <a:bodyPr/>
          <a:lstStyle/>
          <a:p>
            <a:pPr eaLnBrk="1" hangingPunct="1"/>
            <a:r>
              <a:rPr lang="en-GB" smtClean="0">
                <a:cs typeface="Arial" charset="0"/>
                <a:sym typeface="Arial" charset="0"/>
              </a:rPr>
              <a:t>DLR Site </a:t>
            </a:r>
            <a:br>
              <a:rPr lang="en-GB" smtClean="0">
                <a:cs typeface="Arial" charset="0"/>
                <a:sym typeface="Arial" charset="0"/>
              </a:rPr>
            </a:br>
            <a:r>
              <a:rPr lang="en-GB" smtClean="0">
                <a:cs typeface="Arial" charset="0"/>
                <a:sym typeface="Arial" charset="0"/>
              </a:rPr>
              <a:t>Oberpfaffenhofen</a:t>
            </a:r>
          </a:p>
        </p:txBody>
      </p:sp>
      <p:sp>
        <p:nvSpPr>
          <p:cNvPr id="99331" name="Rectangle 7"/>
          <p:cNvSpPr>
            <a:spLocks noGrp="1" noChangeArrowheads="1"/>
          </p:cNvSpPr>
          <p:nvPr>
            <p:ph type="body" sz="quarter" idx="12"/>
          </p:nvPr>
        </p:nvSpPr>
        <p:spPr>
          <a:xfrm>
            <a:off x="486000" y="1591200"/>
            <a:ext cx="4158008" cy="4338000"/>
          </a:xfrm>
          <a:prstGeom prst="rect">
            <a:avLst/>
          </a:prstGeom>
        </p:spPr>
        <p:txBody>
          <a:bodyPr/>
          <a:lstStyle/>
          <a:p>
            <a:pPr eaLnBrk="1" hangingPunct="1">
              <a:lnSpc>
                <a:spcPct val="100000"/>
              </a:lnSpc>
              <a:buFontTx/>
              <a:buNone/>
            </a:pPr>
            <a:r>
              <a:rPr lang="en-GB" b="1" dirty="0" smtClean="0">
                <a:solidFill>
                  <a:srgbClr val="000000"/>
                </a:solidFill>
                <a:cs typeface="Arial" charset="0"/>
                <a:sym typeface="Arial" charset="0"/>
              </a:rPr>
              <a:t>Employees: </a:t>
            </a:r>
            <a:r>
              <a:rPr lang="en-GB" dirty="0" smtClean="0">
                <a:solidFill>
                  <a:srgbClr val="000000"/>
                </a:solidFill>
                <a:cs typeface="Arial" charset="0"/>
                <a:sym typeface="Arial" charset="0"/>
              </a:rPr>
              <a:t>about 1.700</a:t>
            </a:r>
          </a:p>
          <a:p>
            <a:pPr eaLnBrk="1" hangingPunct="1">
              <a:lnSpc>
                <a:spcPct val="100000"/>
              </a:lnSpc>
              <a:buFontTx/>
              <a:buNone/>
            </a:pPr>
            <a:r>
              <a:rPr lang="en-GB" b="1" dirty="0" smtClean="0">
                <a:solidFill>
                  <a:srgbClr val="000000"/>
                </a:solidFill>
                <a:cs typeface="Arial" charset="0"/>
                <a:sym typeface="Arial" charset="0"/>
              </a:rPr>
              <a:t>Size of site: </a:t>
            </a:r>
            <a:r>
              <a:rPr lang="en-GB" dirty="0" smtClean="0">
                <a:solidFill>
                  <a:srgbClr val="000000"/>
                </a:solidFill>
                <a:cs typeface="Arial" charset="0"/>
                <a:sym typeface="Arial" charset="0"/>
              </a:rPr>
              <a:t>245 000 m²</a:t>
            </a:r>
          </a:p>
          <a:p>
            <a:pPr marL="0" indent="0">
              <a:buNone/>
            </a:pPr>
            <a:r>
              <a:rPr lang="de-DE" b="1" dirty="0" err="1" smtClean="0"/>
              <a:t>Characteristics</a:t>
            </a:r>
            <a:r>
              <a:rPr lang="de-DE" b="1" dirty="0" smtClean="0"/>
              <a:t>: </a:t>
            </a:r>
            <a:r>
              <a:rPr lang="de-DE" dirty="0" err="1" smtClean="0"/>
              <a:t>connection</a:t>
            </a:r>
            <a:r>
              <a:rPr lang="de-DE" dirty="0" smtClean="0"/>
              <a:t> </a:t>
            </a:r>
            <a:r>
              <a:rPr lang="de-DE" dirty="0" err="1" smtClean="0"/>
              <a:t>to</a:t>
            </a:r>
            <a:r>
              <a:rPr lang="de-DE" dirty="0" smtClean="0"/>
              <a:t> „Research </a:t>
            </a:r>
            <a:r>
              <a:rPr lang="de-DE" dirty="0" err="1" smtClean="0"/>
              <a:t>airport</a:t>
            </a:r>
            <a:r>
              <a:rPr lang="de-DE" dirty="0" smtClean="0"/>
              <a:t>“ / „</a:t>
            </a:r>
            <a:r>
              <a:rPr lang="de-DE" dirty="0" err="1" smtClean="0"/>
              <a:t>pulser</a:t>
            </a:r>
            <a:r>
              <a:rPr lang="de-DE" dirty="0" smtClean="0"/>
              <a:t> in </a:t>
            </a:r>
            <a:r>
              <a:rPr lang="de-DE" dirty="0" err="1" smtClean="0"/>
              <a:t>the</a:t>
            </a:r>
            <a:r>
              <a:rPr lang="de-DE" dirty="0" smtClean="0"/>
              <a:t> </a:t>
            </a:r>
            <a:r>
              <a:rPr lang="de-DE" dirty="0" err="1" smtClean="0"/>
              <a:t>region</a:t>
            </a:r>
            <a:r>
              <a:rPr lang="de-DE" dirty="0" smtClean="0"/>
              <a:t>“</a:t>
            </a:r>
            <a:endParaRPr lang="de-DE" dirty="0"/>
          </a:p>
          <a:p>
            <a:pPr eaLnBrk="1" hangingPunct="1">
              <a:lnSpc>
                <a:spcPct val="100000"/>
              </a:lnSpc>
              <a:buFontTx/>
              <a:buNone/>
            </a:pPr>
            <a:endParaRPr lang="en-GB" sz="800" dirty="0" smtClean="0">
              <a:solidFill>
                <a:srgbClr val="000000"/>
              </a:solidFill>
              <a:cs typeface="Arial" charset="0"/>
              <a:sym typeface="Arial" charset="0"/>
            </a:endParaRPr>
          </a:p>
          <a:p>
            <a:pPr eaLnBrk="1" hangingPunct="1">
              <a:lnSpc>
                <a:spcPct val="100000"/>
              </a:lnSpc>
              <a:buFontTx/>
              <a:buNone/>
            </a:pPr>
            <a:r>
              <a:rPr lang="en-GB" b="1" dirty="0" smtClean="0">
                <a:solidFill>
                  <a:srgbClr val="000000"/>
                </a:solidFill>
                <a:cs typeface="Arial" charset="0"/>
                <a:sym typeface="Arial" charset="0"/>
              </a:rPr>
              <a:t>Research institutes and facilities:</a:t>
            </a:r>
          </a:p>
          <a:p>
            <a:pPr eaLnBrk="1" hangingPunct="1">
              <a:lnSpc>
                <a:spcPct val="100000"/>
              </a:lnSpc>
              <a:buFontTx/>
              <a:buNone/>
            </a:pPr>
            <a:endParaRPr lang="en-GB" sz="800" dirty="0" smtClean="0">
              <a:solidFill>
                <a:srgbClr val="000000"/>
              </a:solidFill>
              <a:cs typeface="Arial" charset="0"/>
              <a:sym typeface="Arial" charset="0"/>
            </a:endParaRPr>
          </a:p>
          <a:p>
            <a:pPr eaLnBrk="1" hangingPunct="1">
              <a:spcBef>
                <a:spcPts val="0"/>
              </a:spcBef>
              <a:spcAft>
                <a:spcPts val="0"/>
              </a:spcAft>
            </a:pPr>
            <a:r>
              <a:rPr lang="en-GB" dirty="0" smtClean="0">
                <a:solidFill>
                  <a:srgbClr val="000000"/>
                </a:solidFill>
                <a:cs typeface="Arial" charset="0"/>
                <a:sym typeface="Arial" charset="0"/>
              </a:rPr>
              <a:t>Microwaves and Radar Institute</a:t>
            </a:r>
          </a:p>
          <a:p>
            <a:pPr eaLnBrk="1" hangingPunct="1">
              <a:spcBef>
                <a:spcPts val="0"/>
              </a:spcBef>
              <a:spcAft>
                <a:spcPts val="0"/>
              </a:spcAft>
            </a:pPr>
            <a:r>
              <a:rPr lang="en-GB" dirty="0" smtClean="0">
                <a:solidFill>
                  <a:srgbClr val="000000"/>
                </a:solidFill>
                <a:cs typeface="Arial" charset="0"/>
                <a:sym typeface="Arial" charset="0"/>
              </a:rPr>
              <a:t>Institute of Communications and Navigation</a:t>
            </a:r>
          </a:p>
          <a:p>
            <a:pPr eaLnBrk="1" hangingPunct="1">
              <a:spcBef>
                <a:spcPts val="0"/>
              </a:spcBef>
              <a:spcAft>
                <a:spcPts val="0"/>
              </a:spcAft>
            </a:pPr>
            <a:r>
              <a:rPr lang="en-GB" dirty="0" smtClean="0">
                <a:solidFill>
                  <a:srgbClr val="000000"/>
                </a:solidFill>
                <a:cs typeface="Arial" charset="0"/>
                <a:sym typeface="Arial" charset="0"/>
              </a:rPr>
              <a:t>Institute of Atmospheric Physics</a:t>
            </a:r>
          </a:p>
          <a:p>
            <a:pPr eaLnBrk="1" hangingPunct="1">
              <a:spcBef>
                <a:spcPts val="0"/>
              </a:spcBef>
              <a:spcAft>
                <a:spcPts val="0"/>
              </a:spcAft>
            </a:pPr>
            <a:r>
              <a:rPr lang="en-GB" dirty="0" smtClean="0">
                <a:solidFill>
                  <a:srgbClr val="000000"/>
                </a:solidFill>
                <a:cs typeface="Arial" charset="0"/>
                <a:sym typeface="Arial" charset="0"/>
              </a:rPr>
              <a:t>Remote Sensing Technology Institute </a:t>
            </a:r>
          </a:p>
          <a:p>
            <a:pPr eaLnBrk="1" hangingPunct="1">
              <a:spcBef>
                <a:spcPts val="0"/>
              </a:spcBef>
              <a:spcAft>
                <a:spcPts val="0"/>
              </a:spcAft>
            </a:pPr>
            <a:r>
              <a:rPr lang="en-GB" dirty="0" smtClean="0">
                <a:solidFill>
                  <a:srgbClr val="000000"/>
                </a:solidFill>
                <a:cs typeface="Arial" charset="0"/>
                <a:sym typeface="Arial" charset="0"/>
              </a:rPr>
              <a:t>Institute of Robotics and Mechatronics</a:t>
            </a:r>
          </a:p>
          <a:p>
            <a:pPr eaLnBrk="1" hangingPunct="1">
              <a:spcBef>
                <a:spcPts val="0"/>
              </a:spcBef>
              <a:spcAft>
                <a:spcPts val="0"/>
              </a:spcAft>
            </a:pPr>
            <a:r>
              <a:rPr lang="en-GB" dirty="0" smtClean="0">
                <a:solidFill>
                  <a:srgbClr val="000000"/>
                </a:solidFill>
                <a:cs typeface="Arial" charset="0"/>
                <a:sym typeface="Arial" charset="0"/>
              </a:rPr>
              <a:t>Institute of System Dynamics and Control</a:t>
            </a:r>
          </a:p>
          <a:p>
            <a:pPr eaLnBrk="1" hangingPunct="1">
              <a:spcBef>
                <a:spcPts val="0"/>
              </a:spcBef>
              <a:spcAft>
                <a:spcPts val="0"/>
              </a:spcAft>
            </a:pPr>
            <a:r>
              <a:rPr lang="en-GB" dirty="0" smtClean="0">
                <a:solidFill>
                  <a:srgbClr val="000000"/>
                </a:solidFill>
                <a:cs typeface="Arial" charset="0"/>
                <a:sym typeface="Arial" charset="0"/>
              </a:rPr>
              <a:t>German Remote Sensing Data Centre</a:t>
            </a:r>
          </a:p>
          <a:p>
            <a:pPr eaLnBrk="1" hangingPunct="1">
              <a:spcBef>
                <a:spcPts val="0"/>
              </a:spcBef>
              <a:spcAft>
                <a:spcPts val="0"/>
              </a:spcAft>
            </a:pPr>
            <a:r>
              <a:rPr lang="en-GB" dirty="0" smtClean="0">
                <a:solidFill>
                  <a:srgbClr val="000000"/>
                </a:solidFill>
                <a:cs typeface="Arial" charset="0"/>
                <a:sym typeface="Arial" charset="0"/>
              </a:rPr>
              <a:t>Research Group Complex Plasmas</a:t>
            </a:r>
          </a:p>
        </p:txBody>
      </p:sp>
      <p:sp>
        <p:nvSpPr>
          <p:cNvPr id="2" name="Fußzeilenplatzhalter 1"/>
          <p:cNvSpPr>
            <a:spLocks noGrp="1"/>
          </p:cNvSpPr>
          <p:nvPr>
            <p:ph type="ftr" sz="quarter" idx="14"/>
          </p:nvPr>
        </p:nvSpPr>
        <p:spPr/>
        <p:txBody>
          <a:bodyPr/>
          <a:lstStyle/>
          <a:p>
            <a:pPr>
              <a:defRPr/>
            </a:pPr>
            <a:r>
              <a:rPr lang="en-US" noProof="0" smtClean="0"/>
              <a:t>Presentation WGCapD-6   March 27, 2017</a:t>
            </a:r>
            <a:endParaRPr lang="en-GB" noProof="0" dirty="0"/>
          </a:p>
        </p:txBody>
      </p:sp>
      <p:sp>
        <p:nvSpPr>
          <p:cNvPr id="3" name="Foliennummernplatzhalter 2"/>
          <p:cNvSpPr>
            <a:spLocks noGrp="1"/>
          </p:cNvSpPr>
          <p:nvPr>
            <p:ph type="sldNum" sz="quarter" idx="15"/>
          </p:nvPr>
        </p:nvSpPr>
        <p:spPr/>
        <p:txBody>
          <a:bodyPr/>
          <a:lstStyle/>
          <a:p>
            <a:pPr>
              <a:defRPr/>
            </a:pPr>
            <a:r>
              <a:rPr lang="en-GB" noProof="0" smtClean="0"/>
              <a:t>DLR.de  •  Chart </a:t>
            </a:r>
            <a:fld id="{18C7CB6D-895A-4F21-B0E7-2185F6FE5534}" type="slidenum">
              <a:rPr lang="en-GB" noProof="0" smtClean="0"/>
              <a:pPr>
                <a:defRPr/>
              </a:pPr>
              <a:t>9</a:t>
            </a:fld>
            <a:endParaRPr lang="en-GB" noProof="0" dirty="0"/>
          </a:p>
        </p:txBody>
      </p:sp>
      <p:pic>
        <p:nvPicPr>
          <p:cNvPr id="99333" name="Picture 8" descr="OP_gesamt0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3173" y="1556792"/>
            <a:ext cx="4341351" cy="3384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feld 3"/>
          <p:cNvSpPr txBox="1"/>
          <p:nvPr/>
        </p:nvSpPr>
        <p:spPr>
          <a:xfrm>
            <a:off x="5004048" y="5057308"/>
            <a:ext cx="3888432" cy="110799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sym typeface="Arial" charset="0"/>
              </a:rPr>
              <a:t>Space Operations and Astronaut </a:t>
            </a:r>
            <a:r>
              <a:rPr lang="en-GB" dirty="0" smtClean="0">
                <a:solidFill>
                  <a:srgbClr val="000000"/>
                </a:solidFill>
                <a:latin typeface="Arial" panose="020B0604020202020204" pitchFamily="34" charset="0"/>
                <a:cs typeface="Arial" panose="020B0604020202020204" pitchFamily="34" charset="0"/>
                <a:sym typeface="Arial" charset="0"/>
              </a:rPr>
              <a:t>Training</a:t>
            </a:r>
            <a:endParaRPr lang="en-GB" dirty="0">
              <a:solidFill>
                <a:srgbClr val="000000"/>
              </a:solidFill>
              <a:latin typeface="Arial" panose="020B0604020202020204" pitchFamily="34" charset="0"/>
              <a:cs typeface="Arial" panose="020B0604020202020204" pitchFamily="34" charset="0"/>
              <a:sym typeface="Arial"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sym typeface="Arial" charset="0"/>
              </a:rPr>
              <a:t>Galileo Control </a:t>
            </a:r>
            <a:r>
              <a:rPr lang="en-GB" dirty="0" smtClean="0">
                <a:solidFill>
                  <a:srgbClr val="000000"/>
                </a:solidFill>
                <a:latin typeface="Arial" panose="020B0604020202020204" pitchFamily="34" charset="0"/>
                <a:cs typeface="Arial" panose="020B0604020202020204" pitchFamily="34" charset="0"/>
                <a:sym typeface="Arial" charset="0"/>
              </a:rPr>
              <a:t>Centre </a:t>
            </a:r>
            <a:endParaRPr lang="en-GB" dirty="0">
              <a:solidFill>
                <a:srgbClr val="000000"/>
              </a:solidFill>
              <a:latin typeface="Arial" panose="020B0604020202020204" pitchFamily="34" charset="0"/>
              <a:cs typeface="Arial" panose="020B0604020202020204" pitchFamily="34" charset="0"/>
              <a:sym typeface="Arial" charset="0"/>
            </a:endParaRP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sym typeface="Arial" charset="0"/>
              </a:rPr>
              <a:t>Flight Experiments</a:t>
            </a:r>
          </a:p>
        </p:txBody>
      </p:sp>
    </p:spTree>
    <p:extLst>
      <p:ext uri="{BB962C8B-B14F-4D97-AF65-F5344CB8AC3E}">
        <p14:creationId xmlns:p14="http://schemas.microsoft.com/office/powerpoint/2010/main" xmlns="" val="124648486"/>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DLR-Präsentation 4:3 Engli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spAutoFit/>
      </a:bodyPr>
      <a:lstStyle>
        <a:defPPr algn="ct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0A2E9BF88B06041BC05D8A8E8291C9A" ma:contentTypeVersion="0" ma:contentTypeDescription="Ein neues Dokument erstellen." ma:contentTypeScope="" ma:versionID="0fc95706f8bb51336abf1d7a2e56aacc">
  <xsd:schema xmlns:xsd="http://www.w3.org/2001/XMLSchema" xmlns:xs="http://www.w3.org/2001/XMLSchema" xmlns:p="http://schemas.microsoft.com/office/2006/metadata/properties" xmlns:ns2="BFE9A280-B088-4160-BC05-D8A8E8291C9A" targetNamespace="http://schemas.microsoft.com/office/2006/metadata/properties" ma:root="true" ma:fieldsID="f8dfcf1d5fadcd364ecf6aed5b947c1d" ns2:_="">
    <xsd:import namespace="BFE9A280-B088-4160-BC05-D8A8E8291C9A"/>
    <xsd:element name="properties">
      <xsd:complexType>
        <xsd:sequence>
          <xsd:element name="documentManagement">
            <xsd:complexType>
              <xsd:all>
                <xsd:element ref="ns2:Owner" minOccurs="0"/>
                <xsd:element ref="ns2:SPSDescription" minOccurs="0"/>
                <xsd:element ref="ns2:Status" minOccurs="0"/>
                <xsd:element ref="ns2:Kategor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9A280-B088-4160-BC05-D8A8E8291C9A" elementFormDefault="qualified">
    <xsd:import namespace="http://schemas.microsoft.com/office/2006/documentManagement/types"/>
    <xsd:import namespace="http://schemas.microsoft.com/office/infopath/2007/PartnerControls"/>
    <xsd:element name="Owner" ma:index="8" nillable="true" ma:displayName="Besitzer" ma:internalName="Owner">
      <xsd:simpleType>
        <xsd:restriction base="dms:Text"/>
      </xsd:simpleType>
    </xsd:element>
    <xsd:element name="SPSDescription" ma:index="9" nillable="true" ma:displayName="Beschreibung" ma:internalName="SPSDescription">
      <xsd:simpleType>
        <xsd:restriction base="dms:Note">
          <xsd:maxLength value="255"/>
        </xsd:restriction>
      </xsd:simpleType>
    </xsd:element>
    <xsd:element name="Status" ma:index="10" nillable="true" ma:displayName="Status" ma:internalName="Status">
      <xsd:simpleType>
        <xsd:restriction base="dms:Choice">
          <xsd:enumeration value="Rough"/>
          <xsd:enumeration value="Draft"/>
          <xsd:enumeration value="In Review"/>
          <xsd:enumeration value="Final"/>
        </xsd:restriction>
      </xsd:simpleType>
    </xsd:element>
    <xsd:element name="Kategorie" ma:index="11" nillable="true" ma:displayName="Kategorie" ma:format="Dropdown" ma:internalName="Kategorie">
      <xsd:simpleType>
        <xsd:restriction base="dms:Choice">
          <xsd:enumeration value="Foliensatz"/>
          <xsd:enumeration value="Formatvorlage"/>
          <xsd:enumeration value="Handoutsatz"/>
          <xsd:enumeration value="Inf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tegorie xmlns="BFE9A280-B088-4160-BC05-D8A8E8291C9A" xsi:nil="true"/>
    <Status xmlns="BFE9A280-B088-4160-BC05-D8A8E8291C9A" xsi:nil="true"/>
    <SPSDescription xmlns="BFE9A280-B088-4160-BC05-D8A8E8291C9A" xsi:nil="true"/>
    <Owner xmlns="BFE9A280-B088-4160-BC05-D8A8E8291C9A" xsi:nil="true"/>
  </documentManagement>
</p:properties>
</file>

<file path=customXml/item4.xml><?xml version="1.0" encoding="utf-8"?>
<tns:customPropertyEditors xmlns:tns="http://schemas.microsoft.com/office/2006/customDocumentInformationPanel">
  <tns:showOnOpen>false</tns:showOnOpen>
  <tns:defaultPropertyEditorNamespace>Standardeigenschaften</tns:defaultPropertyEditorNamespace>
</tns:customPropertyEditors>
</file>

<file path=customXml/itemProps1.xml><?xml version="1.0" encoding="utf-8"?>
<ds:datastoreItem xmlns:ds="http://schemas.openxmlformats.org/officeDocument/2006/customXml" ds:itemID="{6B5422D9-90DA-47A0-825D-06268676F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9A280-B088-4160-BC05-D8A8E8291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4EAE99-7DE2-4B55-8FD8-3C0057603522}">
  <ds:schemaRefs>
    <ds:schemaRef ds:uri="http://schemas.microsoft.com/sharepoint/v3/contenttype/forms"/>
  </ds:schemaRefs>
</ds:datastoreItem>
</file>

<file path=customXml/itemProps3.xml><?xml version="1.0" encoding="utf-8"?>
<ds:datastoreItem xmlns:ds="http://schemas.openxmlformats.org/officeDocument/2006/customXml" ds:itemID="{7FB6BF66-D0CF-4A55-B8A4-0F6BC2183823}">
  <ds:schemaRefs>
    <ds:schemaRef ds:uri="http://purl.org/dc/terms/"/>
    <ds:schemaRef ds:uri="BFE9A280-B088-4160-BC05-D8A8E8291C9A"/>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84F15573-F1C9-4F86-B645-9414221BA1F2}">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
  <TotalTime>2</TotalTime>
  <Words>1333</Words>
  <Application>Microsoft Office PowerPoint</Application>
  <PresentationFormat>Apresentação na tela (4:3)</PresentationFormat>
  <Paragraphs>196</Paragraphs>
  <Slides>12</Slides>
  <Notes>12</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12</vt:i4>
      </vt:variant>
    </vt:vector>
  </HeadingPairs>
  <TitlesOfParts>
    <vt:vector size="14" baseType="lpstr">
      <vt:lpstr>DLR-Präsentation 4:3 Englisch</vt:lpstr>
      <vt:lpstr>Diagramm</vt:lpstr>
      <vt:lpstr>German Aerospace Center (DLR)  and DLR Oberpfaffenhofen </vt:lpstr>
      <vt:lpstr>Slide 2</vt:lpstr>
      <vt:lpstr>Research Areas</vt:lpstr>
      <vt:lpstr>Locations and employees</vt:lpstr>
      <vt:lpstr>Executive Board</vt:lpstr>
      <vt:lpstr>Financing of DLR and research funding 2016</vt:lpstr>
      <vt:lpstr>Human Resources Development and Development of Young Talents</vt:lpstr>
      <vt:lpstr>DLR Sites</vt:lpstr>
      <vt:lpstr>DLR Site  Oberpfaffenhofen</vt:lpstr>
      <vt:lpstr>DLR Site  Weilheim</vt:lpstr>
      <vt:lpstr>DLR Site  Augsburg</vt:lpstr>
      <vt:lpstr>Thank you for your kind attention!</vt:lpstr>
    </vt:vector>
  </TitlesOfParts>
  <Company>DLR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4:3 Englisch</dc:title>
  <dc:creator>Walter, Michael (VO-PR)</dc:creator>
  <cp:lastModifiedBy>Hilcea</cp:lastModifiedBy>
  <cp:revision>125</cp:revision>
  <cp:lastPrinted>2016-02-04T01:00:05Z</cp:lastPrinted>
  <dcterms:created xsi:type="dcterms:W3CDTF">2012-06-19T06:51:55Z</dcterms:created>
  <dcterms:modified xsi:type="dcterms:W3CDTF">2017-04-03T19:24:31Z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0x01010080A2E9BF88B06041BC05D8A8E8291C9A</vt:lpwstr>
  </property>
</Properties>
</file>