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Lst>
  <p:sldSz cy="6858000" cx="12192000"/>
  <p:notesSz cx="6858000" cy="9144000"/>
  <p:embeddedFontLst>
    <p:embeddedFont>
      <p:font typeface="Belleza"/>
      <p:regular r:id="rId12"/>
    </p:embeddedFont>
    <p:embeddedFont>
      <p:font typeface="Montserrat"/>
      <p:regular r:id="rId13"/>
      <p:bold r:id="rId14"/>
      <p:italic r:id="rId15"/>
      <p:boldItalic r:id="rId1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17" roundtripDataSignature="AMtx7mibUxUCqpMLv18LGq9kFP8kUu8PL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98B05709-3540-441E-BD80-F2575B99BA70}">
  <a:tblStyle styleId="{98B05709-3540-441E-BD80-F2575B99BA70}"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font" Target="fonts/Montserrat-regular.fntdata"/><Relationship Id="rId12" Type="http://schemas.openxmlformats.org/officeDocument/2006/relationships/font" Target="fonts/Belleza-regular.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Montserrat-italic.fntdata"/><Relationship Id="rId14" Type="http://schemas.openxmlformats.org/officeDocument/2006/relationships/font" Target="fonts/Montserrat-bold.fntdata"/><Relationship Id="rId17" Type="http://customschemas.google.com/relationships/presentationmetadata" Target="metadata"/><Relationship Id="rId16" Type="http://schemas.openxmlformats.org/officeDocument/2006/relationships/font" Target="fonts/Montserrat-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4" name="Google Shape;64;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0" name="Google Shape;70;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7" name="Google Shape;87;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
        <p:nvSpPr>
          <p:cNvPr id="88" name="Google Shape;88;p4: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fld id="{00000000-1234-1234-1234-123412341234}" type="slidenum">
              <a:rPr b="0" i="0" lang="en-GB"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5" name="Google Shape;105;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 Id="rId3" Type="http://schemas.openxmlformats.org/officeDocument/2006/relationships/image" Target="../media/image4.jpg"/><Relationship Id="rId4" Type="http://schemas.openxmlformats.org/officeDocument/2006/relationships/image" Target="../media/image5.jpg"/><Relationship Id="rId5" Type="http://schemas.openxmlformats.org/officeDocument/2006/relationships/image" Target="../media/image6.png"/><Relationship Id="rId6"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1" name="Shape 11"/>
        <p:cNvGrpSpPr/>
        <p:nvPr/>
      </p:nvGrpSpPr>
      <p:grpSpPr>
        <a:xfrm>
          <a:off x="0" y="0"/>
          <a:ext cx="0" cy="0"/>
          <a:chOff x="0" y="0"/>
          <a:chExt cx="0" cy="0"/>
        </a:xfrm>
      </p:grpSpPr>
      <p:pic>
        <p:nvPicPr>
          <p:cNvPr id="12" name="Google Shape;12;p8"/>
          <p:cNvPicPr preferRelativeResize="0"/>
          <p:nvPr/>
        </p:nvPicPr>
        <p:blipFill rotWithShape="1">
          <a:blip r:embed="rId2">
            <a:alphaModFix/>
          </a:blip>
          <a:srcRect b="0" l="0" r="0" t="0"/>
          <a:stretch/>
        </p:blipFill>
        <p:spPr>
          <a:xfrm>
            <a:off x="3301750" y="2265730"/>
            <a:ext cx="8288157" cy="2756714"/>
          </a:xfrm>
          <a:prstGeom prst="rect">
            <a:avLst/>
          </a:prstGeom>
          <a:noFill/>
          <a:ln>
            <a:noFill/>
          </a:ln>
        </p:spPr>
      </p:pic>
      <p:pic>
        <p:nvPicPr>
          <p:cNvPr id="13" name="Google Shape;13;p8"/>
          <p:cNvPicPr preferRelativeResize="0"/>
          <p:nvPr/>
        </p:nvPicPr>
        <p:blipFill rotWithShape="1">
          <a:blip r:embed="rId3">
            <a:alphaModFix/>
          </a:blip>
          <a:srcRect b="-113" l="0" r="0" t="0"/>
          <a:stretch/>
        </p:blipFill>
        <p:spPr>
          <a:xfrm flipH="1" rot="10800000">
            <a:off x="2824280" y="4824248"/>
            <a:ext cx="5391556" cy="2038097"/>
          </a:xfrm>
          <a:prstGeom prst="rect">
            <a:avLst/>
          </a:prstGeom>
          <a:noFill/>
          <a:ln>
            <a:noFill/>
          </a:ln>
        </p:spPr>
      </p:pic>
      <p:pic>
        <p:nvPicPr>
          <p:cNvPr descr="A picture containing nature&#10;&#10;Description automatically generated" id="14" name="Google Shape;14;p8"/>
          <p:cNvPicPr preferRelativeResize="0"/>
          <p:nvPr/>
        </p:nvPicPr>
        <p:blipFill rotWithShape="1">
          <a:blip r:embed="rId4">
            <a:alphaModFix/>
          </a:blip>
          <a:srcRect b="0" l="0" r="0" t="0"/>
          <a:stretch/>
        </p:blipFill>
        <p:spPr>
          <a:xfrm>
            <a:off x="8477344" y="-1"/>
            <a:ext cx="3714656" cy="2686815"/>
          </a:xfrm>
          <a:prstGeom prst="rect">
            <a:avLst/>
          </a:prstGeom>
          <a:noFill/>
          <a:ln>
            <a:noFill/>
          </a:ln>
        </p:spPr>
      </p:pic>
      <p:sp>
        <p:nvSpPr>
          <p:cNvPr id="15" name="Google Shape;15;p8"/>
          <p:cNvSpPr/>
          <p:nvPr/>
        </p:nvSpPr>
        <p:spPr>
          <a:xfrm flipH="1">
            <a:off x="5456394" y="1968439"/>
            <a:ext cx="6751471" cy="4901119"/>
          </a:xfrm>
          <a:custGeom>
            <a:rect b="b" l="l" r="r" t="t"/>
            <a:pathLst>
              <a:path extrusionOk="0" h="4901119" w="6751471">
                <a:moveTo>
                  <a:pt x="0" y="4901119"/>
                </a:moveTo>
                <a:cubicBezTo>
                  <a:pt x="794" y="3261063"/>
                  <a:pt x="1588" y="1640056"/>
                  <a:pt x="2382" y="0"/>
                </a:cubicBezTo>
                <a:lnTo>
                  <a:pt x="6751471" y="4901119"/>
                </a:lnTo>
                <a:lnTo>
                  <a:pt x="0" y="4901119"/>
                </a:lnTo>
                <a:close/>
              </a:path>
            </a:pathLst>
          </a:custGeom>
          <a:solidFill>
            <a:schemeClr val="accent4"/>
          </a:solidFill>
          <a:ln>
            <a:noFill/>
          </a:ln>
          <a:effectLst>
            <a:outerShdw blurRad="50800" rotWithShape="0" algn="br" dir="135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6" name="Google Shape;16;p8"/>
          <p:cNvSpPr/>
          <p:nvPr/>
        </p:nvSpPr>
        <p:spPr>
          <a:xfrm flipH="1">
            <a:off x="-4784" y="-14542"/>
            <a:ext cx="12199164" cy="6874921"/>
          </a:xfrm>
          <a:custGeom>
            <a:rect b="b" l="l" r="r" t="t"/>
            <a:pathLst>
              <a:path extrusionOk="0" h="6836301" w="14761910">
                <a:moveTo>
                  <a:pt x="11356917" y="6833935"/>
                </a:moveTo>
                <a:lnTo>
                  <a:pt x="0" y="12611"/>
                </a:lnTo>
                <a:lnTo>
                  <a:pt x="14761631" y="0"/>
                </a:lnTo>
                <a:cubicBezTo>
                  <a:pt x="14763636" y="1138989"/>
                  <a:pt x="14754117" y="2277978"/>
                  <a:pt x="14756122" y="3416967"/>
                </a:cubicBezTo>
                <a:cubicBezTo>
                  <a:pt x="14754955" y="4555956"/>
                  <a:pt x="14759552" y="5697312"/>
                  <a:pt x="14758385" y="6836301"/>
                </a:cubicBezTo>
                <a:lnTo>
                  <a:pt x="11356917" y="6833935"/>
                </a:lnTo>
                <a:close/>
              </a:path>
            </a:pathLst>
          </a:custGeom>
          <a:solidFill>
            <a:schemeClr val="accent1"/>
          </a:solidFill>
          <a:ln>
            <a:noFill/>
          </a:ln>
          <a:effectLst>
            <a:outerShdw blurRad="50800" rotWithShape="0" algn="t"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17" name="Google Shape;17;p8"/>
          <p:cNvPicPr preferRelativeResize="0"/>
          <p:nvPr/>
        </p:nvPicPr>
        <p:blipFill rotWithShape="1">
          <a:blip r:embed="rId5">
            <a:alphaModFix/>
          </a:blip>
          <a:srcRect b="0" l="0" r="0" t="0"/>
          <a:stretch/>
        </p:blipFill>
        <p:spPr>
          <a:xfrm>
            <a:off x="138431" y="5311498"/>
            <a:ext cx="2738896" cy="1508514"/>
          </a:xfrm>
          <a:prstGeom prst="rect">
            <a:avLst/>
          </a:prstGeom>
          <a:noFill/>
          <a:ln>
            <a:noFill/>
          </a:ln>
          <a:effectLst>
            <a:outerShdw blurRad="50800" rotWithShape="0" algn="tl" dir="2700000" dist="38100">
              <a:srgbClr val="000000">
                <a:alpha val="40000"/>
              </a:srgbClr>
            </a:outerShdw>
          </a:effectLst>
        </p:spPr>
      </p:pic>
      <p:pic>
        <p:nvPicPr>
          <p:cNvPr id="18" name="Google Shape;18;p8"/>
          <p:cNvPicPr preferRelativeResize="0"/>
          <p:nvPr/>
        </p:nvPicPr>
        <p:blipFill rotWithShape="1">
          <a:blip r:embed="rId6">
            <a:alphaModFix amt="34000"/>
          </a:blip>
          <a:srcRect b="-8773" l="32582" r="8554" t="2399"/>
          <a:stretch/>
        </p:blipFill>
        <p:spPr>
          <a:xfrm rot="5400000">
            <a:off x="5734286" y="-1016167"/>
            <a:ext cx="5455273" cy="7480884"/>
          </a:xfrm>
          <a:prstGeom prst="rtTriangle">
            <a:avLst/>
          </a:prstGeom>
          <a:noFill/>
          <a:ln>
            <a:noFill/>
          </a:ln>
        </p:spPr>
      </p:pic>
      <p:pic>
        <p:nvPicPr>
          <p:cNvPr id="19" name="Google Shape;19;p8"/>
          <p:cNvPicPr preferRelativeResize="0"/>
          <p:nvPr/>
        </p:nvPicPr>
        <p:blipFill rotWithShape="1">
          <a:blip r:embed="rId6">
            <a:alphaModFix amt="34000"/>
          </a:blip>
          <a:srcRect b="672" l="54016" r="11355" t="36081"/>
          <a:stretch/>
        </p:blipFill>
        <p:spPr>
          <a:xfrm rot="-5400000">
            <a:off x="5792642" y="4819952"/>
            <a:ext cx="1719709" cy="2366806"/>
          </a:xfrm>
          <a:prstGeom prst="rtTriangle">
            <a:avLst/>
          </a:prstGeom>
          <a:noFill/>
          <a:ln>
            <a:noFill/>
          </a:ln>
        </p:spPr>
      </p:pic>
      <p:sp>
        <p:nvSpPr>
          <p:cNvPr id="20" name="Google Shape;20;p8"/>
          <p:cNvSpPr txBox="1"/>
          <p:nvPr>
            <p:ph type="title"/>
          </p:nvPr>
        </p:nvSpPr>
        <p:spPr>
          <a:xfrm>
            <a:off x="176047" y="175938"/>
            <a:ext cx="6157185" cy="397264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8000"/>
              <a:buFont typeface="Montserrat"/>
              <a:buNone/>
              <a:defRPr b="0" i="0" sz="80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1" name="Shape 21"/>
        <p:cNvGrpSpPr/>
        <p:nvPr/>
      </p:nvGrpSpPr>
      <p:grpSpPr>
        <a:xfrm>
          <a:off x="0" y="0"/>
          <a:ext cx="0" cy="0"/>
          <a:chOff x="0" y="0"/>
          <a:chExt cx="0" cy="0"/>
        </a:xfrm>
      </p:grpSpPr>
      <p:sp>
        <p:nvSpPr>
          <p:cNvPr id="22" name="Google Shape;22;p9"/>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23" name="Google Shape;23;p9"/>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24" name="Google Shape;24;p9"/>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25" name="Google Shape;25;p9"/>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26" name="Google Shape;26;p9"/>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27" name="Google Shape;27;p9"/>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Montserrat"/>
                <a:ea typeface="Montserrat"/>
                <a:cs typeface="Montserrat"/>
                <a:sym typeface="Montserrat"/>
              </a:rPr>
              <a:t>Slide </a:t>
            </a:r>
            <a:fld id="{00000000-1234-1234-1234-123412341234}" type="slidenum">
              <a:rPr b="1" i="0" lang="en-GB" sz="1400" u="none" cap="none" strike="noStrike">
                <a:solidFill>
                  <a:schemeClr val="accent1"/>
                </a:solidFill>
                <a:latin typeface="Montserrat"/>
                <a:ea typeface="Montserrat"/>
                <a:cs typeface="Montserrat"/>
                <a:sym typeface="Montserrat"/>
              </a:rPr>
              <a:t>‹#›</a:t>
            </a:fld>
            <a:endParaRPr b="1" i="0" sz="1400" u="none" cap="none" strike="noStrike">
              <a:solidFill>
                <a:schemeClr val="accent1"/>
              </a:solidFill>
              <a:latin typeface="Montserrat"/>
              <a:ea typeface="Montserrat"/>
              <a:cs typeface="Montserrat"/>
              <a:sym typeface="Montserrat"/>
            </a:endParaRPr>
          </a:p>
        </p:txBody>
      </p:sp>
      <p:sp>
        <p:nvSpPr>
          <p:cNvPr id="28" name="Google Shape;28;p9"/>
          <p:cNvSpPr txBox="1"/>
          <p:nvPr/>
        </p:nvSpPr>
        <p:spPr>
          <a:xfrm>
            <a:off x="-24375" y="6562800"/>
            <a:ext cx="58752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Montserrat"/>
                <a:ea typeface="Montserrat"/>
                <a:cs typeface="Montserrat"/>
                <a:sym typeface="Montserrat"/>
              </a:rPr>
              <a:t>WGCV-54, 16 – 17 October, 2024</a:t>
            </a:r>
            <a:endParaRPr b="1" i="0" sz="1400" u="none" cap="none" strike="noStrike">
              <a:solidFill>
                <a:schemeClr val="accent1"/>
              </a:solidFill>
              <a:latin typeface="Montserrat"/>
              <a:ea typeface="Montserrat"/>
              <a:cs typeface="Montserrat"/>
              <a:sym typeface="Montserrat"/>
            </a:endParaRPr>
          </a:p>
        </p:txBody>
      </p:sp>
      <p:sp>
        <p:nvSpPr>
          <p:cNvPr id="29" name="Google Shape;29;p9"/>
          <p:cNvSpPr txBox="1"/>
          <p:nvPr>
            <p:ph idx="1" type="body"/>
          </p:nvPr>
        </p:nvSpPr>
        <p:spPr>
          <a:xfrm>
            <a:off x="324233" y="1558533"/>
            <a:ext cx="11495400" cy="46629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15000"/>
              </a:lnSpc>
              <a:spcBef>
                <a:spcPts val="1000"/>
              </a:spcBef>
              <a:spcAft>
                <a:spcPts val="0"/>
              </a:spcAft>
              <a:buClr>
                <a:schemeClr val="dk1"/>
              </a:buClr>
              <a:buSzPts val="2800"/>
              <a:buFont typeface="Montserrat"/>
              <a:buChar char="❖"/>
              <a:defRPr b="0" i="0" sz="2800" u="none" cap="none" strike="noStrike">
                <a:solidFill>
                  <a:schemeClr val="dk1"/>
                </a:solidFill>
                <a:latin typeface="Montserrat"/>
                <a:ea typeface="Montserrat"/>
                <a:cs typeface="Montserrat"/>
                <a:sym typeface="Montserrat"/>
              </a:defRPr>
            </a:lvl1pPr>
            <a:lvl2pPr indent="-381000" lvl="1" marL="914400" marR="0" rtl="0" algn="l">
              <a:lnSpc>
                <a:spcPct val="115000"/>
              </a:lnSpc>
              <a:spcBef>
                <a:spcPts val="500"/>
              </a:spcBef>
              <a:spcAft>
                <a:spcPts val="0"/>
              </a:spcAft>
              <a:buClr>
                <a:schemeClr val="dk1"/>
              </a:buClr>
              <a:buSzPts val="2400"/>
              <a:buFont typeface="Montserrat"/>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115000"/>
              </a:lnSpc>
              <a:spcBef>
                <a:spcPts val="500"/>
              </a:spcBef>
              <a:spcAft>
                <a:spcPts val="0"/>
              </a:spcAft>
              <a:buClr>
                <a:schemeClr val="dk1"/>
              </a:buClr>
              <a:buSzPts val="2000"/>
              <a:buFont typeface="Montserrat"/>
              <a:buChar char="o"/>
              <a:defRPr b="0" i="0" sz="2000" u="none" cap="none" strike="noStrike">
                <a:solidFill>
                  <a:schemeClr val="dk1"/>
                </a:solidFill>
                <a:latin typeface="Montserrat"/>
                <a:ea typeface="Montserrat"/>
                <a:cs typeface="Montserrat"/>
                <a:sym typeface="Montserrat"/>
              </a:defRPr>
            </a:lvl3pPr>
            <a:lvl4pPr indent="-342900" lvl="3" marL="18288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4pPr>
            <a:lvl5pPr indent="-342900" lvl="4" marL="22860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9pPr>
          </a:lstStyle>
          <a:p/>
        </p:txBody>
      </p:sp>
      <p:sp>
        <p:nvSpPr>
          <p:cNvPr id="30" name="Google Shape;30;p9"/>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b="0" i="0" sz="44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31" name="Shape 31"/>
        <p:cNvGrpSpPr/>
        <p:nvPr/>
      </p:nvGrpSpPr>
      <p:grpSpPr>
        <a:xfrm>
          <a:off x="0" y="0"/>
          <a:ext cx="0" cy="0"/>
          <a:chOff x="0" y="0"/>
          <a:chExt cx="0" cy="0"/>
        </a:xfrm>
      </p:grpSpPr>
      <p:sp>
        <p:nvSpPr>
          <p:cNvPr id="32" name="Google Shape;32;p10"/>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33" name="Google Shape;33;p10"/>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34" name="Google Shape;34;p10"/>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35" name="Google Shape;35;p10"/>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36" name="Google Shape;36;p10"/>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37" name="Google Shape;37;p10"/>
          <p:cNvSpPr txBox="1"/>
          <p:nvPr>
            <p:ph idx="1" type="body"/>
          </p:nvPr>
        </p:nvSpPr>
        <p:spPr>
          <a:xfrm>
            <a:off x="386632" y="1445923"/>
            <a:ext cx="5509008" cy="4775482"/>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15000"/>
              </a:lnSpc>
              <a:spcBef>
                <a:spcPts val="1000"/>
              </a:spcBef>
              <a:spcAft>
                <a:spcPts val="0"/>
              </a:spcAft>
              <a:buClr>
                <a:schemeClr val="dk1"/>
              </a:buClr>
              <a:buSzPts val="2800"/>
              <a:buFont typeface="Montserrat"/>
              <a:buChar char="❖"/>
              <a:defRPr b="0" i="0" sz="2800" u="none" cap="none" strike="noStrike">
                <a:solidFill>
                  <a:schemeClr val="dk1"/>
                </a:solidFill>
                <a:latin typeface="Montserrat"/>
                <a:ea typeface="Montserrat"/>
                <a:cs typeface="Montserrat"/>
                <a:sym typeface="Montserrat"/>
              </a:defRPr>
            </a:lvl1pPr>
            <a:lvl2pPr indent="-381000" lvl="1" marL="914400" marR="0" rtl="0" algn="l">
              <a:lnSpc>
                <a:spcPct val="115000"/>
              </a:lnSpc>
              <a:spcBef>
                <a:spcPts val="500"/>
              </a:spcBef>
              <a:spcAft>
                <a:spcPts val="0"/>
              </a:spcAft>
              <a:buClr>
                <a:schemeClr val="dk1"/>
              </a:buClr>
              <a:buSzPts val="2400"/>
              <a:buFont typeface="Montserrat"/>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115000"/>
              </a:lnSpc>
              <a:spcBef>
                <a:spcPts val="500"/>
              </a:spcBef>
              <a:spcAft>
                <a:spcPts val="0"/>
              </a:spcAft>
              <a:buClr>
                <a:schemeClr val="dk1"/>
              </a:buClr>
              <a:buSzPts val="2000"/>
              <a:buFont typeface="Montserrat"/>
              <a:buChar char="o"/>
              <a:defRPr b="0" i="0" sz="2000" u="none" cap="none" strike="noStrike">
                <a:solidFill>
                  <a:schemeClr val="dk1"/>
                </a:solidFill>
                <a:latin typeface="Montserrat"/>
                <a:ea typeface="Montserrat"/>
                <a:cs typeface="Montserrat"/>
                <a:sym typeface="Montserrat"/>
              </a:defRPr>
            </a:lvl3pPr>
            <a:lvl4pPr indent="-342900" lvl="3" marL="18288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4pPr>
            <a:lvl5pPr indent="-342900" lvl="4" marL="22860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9pPr>
          </a:lstStyle>
          <a:p/>
        </p:txBody>
      </p:sp>
      <p:sp>
        <p:nvSpPr>
          <p:cNvPr id="38" name="Google Shape;38;p10"/>
          <p:cNvSpPr txBox="1"/>
          <p:nvPr>
            <p:ph idx="2" type="body"/>
          </p:nvPr>
        </p:nvSpPr>
        <p:spPr>
          <a:xfrm>
            <a:off x="6296361" y="1445923"/>
            <a:ext cx="5509008" cy="4775482"/>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15000"/>
              </a:lnSpc>
              <a:spcBef>
                <a:spcPts val="1000"/>
              </a:spcBef>
              <a:spcAft>
                <a:spcPts val="0"/>
              </a:spcAft>
              <a:buClr>
                <a:schemeClr val="dk1"/>
              </a:buClr>
              <a:buSzPts val="2800"/>
              <a:buFont typeface="Montserrat"/>
              <a:buChar char="❖"/>
              <a:defRPr b="0" i="0" sz="2800" u="none" cap="none" strike="noStrike">
                <a:solidFill>
                  <a:schemeClr val="dk1"/>
                </a:solidFill>
                <a:latin typeface="Montserrat"/>
                <a:ea typeface="Montserrat"/>
                <a:cs typeface="Montserrat"/>
                <a:sym typeface="Montserrat"/>
              </a:defRPr>
            </a:lvl1pPr>
            <a:lvl2pPr indent="-381000" lvl="1" marL="914400" marR="0" rtl="0" algn="l">
              <a:lnSpc>
                <a:spcPct val="115000"/>
              </a:lnSpc>
              <a:spcBef>
                <a:spcPts val="500"/>
              </a:spcBef>
              <a:spcAft>
                <a:spcPts val="0"/>
              </a:spcAft>
              <a:buClr>
                <a:schemeClr val="dk1"/>
              </a:buClr>
              <a:buSzPts val="2400"/>
              <a:buFont typeface="Montserrat"/>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115000"/>
              </a:lnSpc>
              <a:spcBef>
                <a:spcPts val="500"/>
              </a:spcBef>
              <a:spcAft>
                <a:spcPts val="0"/>
              </a:spcAft>
              <a:buClr>
                <a:schemeClr val="dk1"/>
              </a:buClr>
              <a:buSzPts val="2000"/>
              <a:buFont typeface="Montserrat"/>
              <a:buChar char="o"/>
              <a:defRPr b="0" i="0" sz="2000" u="none" cap="none" strike="noStrike">
                <a:solidFill>
                  <a:schemeClr val="dk1"/>
                </a:solidFill>
                <a:latin typeface="Montserrat"/>
                <a:ea typeface="Montserrat"/>
                <a:cs typeface="Montserrat"/>
                <a:sym typeface="Montserrat"/>
              </a:defRPr>
            </a:lvl3pPr>
            <a:lvl4pPr indent="-342900" lvl="3" marL="18288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4pPr>
            <a:lvl5pPr indent="-342900" lvl="4" marL="22860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9pPr>
          </a:lstStyle>
          <a:p/>
        </p:txBody>
      </p:sp>
      <p:sp>
        <p:nvSpPr>
          <p:cNvPr id="39" name="Google Shape;39;p10"/>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Montserrat"/>
                <a:ea typeface="Montserrat"/>
                <a:cs typeface="Montserrat"/>
                <a:sym typeface="Montserrat"/>
              </a:rPr>
              <a:t>Slide </a:t>
            </a:r>
            <a:fld id="{00000000-1234-1234-1234-123412341234}" type="slidenum">
              <a:rPr b="1" i="0" lang="en-GB" sz="1400" u="none" cap="none" strike="noStrike">
                <a:solidFill>
                  <a:schemeClr val="accent1"/>
                </a:solidFill>
                <a:latin typeface="Montserrat"/>
                <a:ea typeface="Montserrat"/>
                <a:cs typeface="Montserrat"/>
                <a:sym typeface="Montserrat"/>
              </a:rPr>
              <a:t>‹#›</a:t>
            </a:fld>
            <a:endParaRPr b="1" i="0" sz="1400" u="none" cap="none" strike="noStrike">
              <a:solidFill>
                <a:schemeClr val="accent1"/>
              </a:solidFill>
              <a:latin typeface="Montserrat"/>
              <a:ea typeface="Montserrat"/>
              <a:cs typeface="Montserrat"/>
              <a:sym typeface="Montserrat"/>
            </a:endParaRPr>
          </a:p>
        </p:txBody>
      </p:sp>
      <p:sp>
        <p:nvSpPr>
          <p:cNvPr id="40" name="Google Shape;40;p10"/>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b="0" i="0" sz="44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2pPr>
            <a:lvl3pPr lvl="2"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3pPr>
            <a:lvl4pPr lvl="3"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4pPr>
            <a:lvl5pPr lvl="4"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5pPr>
            <a:lvl6pPr lvl="5"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6pPr>
            <a:lvl7pPr lvl="6"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7pPr>
            <a:lvl8pPr lvl="7"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8pPr>
            <a:lvl9pPr lvl="8"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9pPr>
          </a:lstStyle>
          <a:p/>
        </p:txBody>
      </p:sp>
      <p:sp>
        <p:nvSpPr>
          <p:cNvPr id="41" name="Google Shape;41;p10"/>
          <p:cNvSpPr txBox="1"/>
          <p:nvPr/>
        </p:nvSpPr>
        <p:spPr>
          <a:xfrm>
            <a:off x="-24375" y="6562800"/>
            <a:ext cx="58752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Montserrat"/>
                <a:ea typeface="Montserrat"/>
                <a:cs typeface="Montserrat"/>
                <a:sym typeface="Montserrat"/>
              </a:rPr>
              <a:t>38th CEOS Plenary, 23 - 24 October, 2024</a:t>
            </a:r>
            <a:endParaRPr b="1" i="0" sz="1400" u="none" cap="none" strike="noStrike">
              <a:solidFill>
                <a:schemeClr val="accent1"/>
              </a:solidFill>
              <a:latin typeface="Montserrat"/>
              <a:ea typeface="Montserrat"/>
              <a:cs typeface="Montserrat"/>
              <a:sym typeface="Montserrat"/>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42" name="Shape 42"/>
        <p:cNvGrpSpPr/>
        <p:nvPr/>
      </p:nvGrpSpPr>
      <p:grpSpPr>
        <a:xfrm>
          <a:off x="0" y="0"/>
          <a:ext cx="0" cy="0"/>
          <a:chOff x="0" y="0"/>
          <a:chExt cx="0" cy="0"/>
        </a:xfrm>
      </p:grpSpPr>
      <p:sp>
        <p:nvSpPr>
          <p:cNvPr id="43" name="Google Shape;43;p11"/>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44" name="Google Shape;44;p11"/>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45" name="Google Shape;45;p11"/>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46" name="Google Shape;46;p11"/>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47" name="Google Shape;47;p11"/>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48" name="Google Shape;48;p11"/>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Montserrat"/>
                <a:ea typeface="Montserrat"/>
                <a:cs typeface="Montserrat"/>
                <a:sym typeface="Montserrat"/>
              </a:rPr>
              <a:t>Slide </a:t>
            </a:r>
            <a:fld id="{00000000-1234-1234-1234-123412341234}" type="slidenum">
              <a:rPr b="1" i="0" lang="en-GB" sz="1400" u="none" cap="none" strike="noStrike">
                <a:solidFill>
                  <a:schemeClr val="accent1"/>
                </a:solidFill>
                <a:latin typeface="Montserrat"/>
                <a:ea typeface="Montserrat"/>
                <a:cs typeface="Montserrat"/>
                <a:sym typeface="Montserrat"/>
              </a:rPr>
              <a:t>‹#›</a:t>
            </a:fld>
            <a:endParaRPr b="1" i="0" sz="1400" u="none" cap="none" strike="noStrike">
              <a:solidFill>
                <a:schemeClr val="accent1"/>
              </a:solidFill>
              <a:latin typeface="Montserrat"/>
              <a:ea typeface="Montserrat"/>
              <a:cs typeface="Montserrat"/>
              <a:sym typeface="Montserrat"/>
            </a:endParaRPr>
          </a:p>
        </p:txBody>
      </p:sp>
      <p:sp>
        <p:nvSpPr>
          <p:cNvPr id="49" name="Google Shape;49;p11"/>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b="0" i="0" sz="44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2pPr>
            <a:lvl3pPr lvl="2"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3pPr>
            <a:lvl4pPr lvl="3"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4pPr>
            <a:lvl5pPr lvl="4"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5pPr>
            <a:lvl6pPr lvl="5"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6pPr>
            <a:lvl7pPr lvl="6"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7pPr>
            <a:lvl8pPr lvl="7"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8pPr>
            <a:lvl9pPr lvl="8"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9pPr>
          </a:lstStyle>
          <a:p/>
        </p:txBody>
      </p:sp>
      <p:sp>
        <p:nvSpPr>
          <p:cNvPr id="50" name="Google Shape;50;p11"/>
          <p:cNvSpPr txBox="1"/>
          <p:nvPr/>
        </p:nvSpPr>
        <p:spPr>
          <a:xfrm>
            <a:off x="-24375" y="6562800"/>
            <a:ext cx="58752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Montserrat"/>
                <a:ea typeface="Montserrat"/>
                <a:cs typeface="Montserrat"/>
                <a:sym typeface="Montserrat"/>
              </a:rPr>
              <a:t>38th CEOS Plenary, 23 - 24 October, 2024</a:t>
            </a:r>
            <a:endParaRPr b="1" i="0" sz="1400" u="none" cap="none" strike="noStrike">
              <a:solidFill>
                <a:schemeClr val="accent1"/>
              </a:solidFill>
              <a:latin typeface="Montserrat"/>
              <a:ea typeface="Montserrat"/>
              <a:cs typeface="Montserrat"/>
              <a:sym typeface="Montserrat"/>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51" name="Shape 51"/>
        <p:cNvGrpSpPr/>
        <p:nvPr/>
      </p:nvGrpSpPr>
      <p:grpSpPr>
        <a:xfrm>
          <a:off x="0" y="0"/>
          <a:ext cx="0" cy="0"/>
          <a:chOff x="0" y="0"/>
          <a:chExt cx="0" cy="0"/>
        </a:xfrm>
      </p:grpSpPr>
      <p:sp>
        <p:nvSpPr>
          <p:cNvPr id="52" name="Google Shape;52;p12"/>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53" name="Google Shape;53;p12"/>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54" name="Google Shape;54;p12"/>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55" name="Google Shape;55;p12"/>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56" name="Google Shape;56;p12"/>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57" name="Google Shape;57;p12"/>
          <p:cNvSpPr txBox="1"/>
          <p:nvPr>
            <p:ph idx="1" type="body"/>
          </p:nvPr>
        </p:nvSpPr>
        <p:spPr>
          <a:xfrm>
            <a:off x="5180012" y="1373852"/>
            <a:ext cx="6172200" cy="4694402"/>
          </a:xfrm>
          <a:prstGeom prst="rect">
            <a:avLst/>
          </a:prstGeom>
          <a:noFill/>
          <a:ln>
            <a:noFill/>
          </a:ln>
        </p:spPr>
        <p:txBody>
          <a:bodyPr anchorCtr="0" anchor="t" bIns="45700" lIns="91425" spcFirstLastPara="1" rIns="91425" wrap="square" tIns="45700">
            <a:noAutofit/>
          </a:bodyPr>
          <a:lstStyle>
            <a:lvl1pPr indent="-431800" lvl="0" marL="457200" marR="0" rtl="0" algn="l">
              <a:lnSpc>
                <a:spcPct val="115000"/>
              </a:lnSpc>
              <a:spcBef>
                <a:spcPts val="1000"/>
              </a:spcBef>
              <a:spcAft>
                <a:spcPts val="0"/>
              </a:spcAft>
              <a:buClr>
                <a:schemeClr val="dk1"/>
              </a:buClr>
              <a:buSzPts val="3200"/>
              <a:buFont typeface="Montserrat"/>
              <a:buChar char="❖"/>
              <a:defRPr b="0" i="0" sz="3200" u="none" cap="none" strike="noStrike">
                <a:solidFill>
                  <a:schemeClr val="dk1"/>
                </a:solidFill>
                <a:latin typeface="Montserrat"/>
                <a:ea typeface="Montserrat"/>
                <a:cs typeface="Montserrat"/>
                <a:sym typeface="Montserrat"/>
              </a:defRPr>
            </a:lvl1pPr>
            <a:lvl2pPr indent="-406400" lvl="1" marL="914400" marR="0" rtl="0" algn="l">
              <a:lnSpc>
                <a:spcPct val="115000"/>
              </a:lnSpc>
              <a:spcBef>
                <a:spcPts val="500"/>
              </a:spcBef>
              <a:spcAft>
                <a:spcPts val="0"/>
              </a:spcAft>
              <a:buClr>
                <a:schemeClr val="dk1"/>
              </a:buClr>
              <a:buSzPts val="2800"/>
              <a:buFont typeface="Montserrat"/>
              <a:buChar char="▪"/>
              <a:defRPr b="0" i="0" sz="2800" u="none" cap="none" strike="noStrike">
                <a:solidFill>
                  <a:schemeClr val="dk1"/>
                </a:solidFill>
                <a:latin typeface="Montserrat"/>
                <a:ea typeface="Montserrat"/>
                <a:cs typeface="Montserrat"/>
                <a:sym typeface="Montserrat"/>
              </a:defRPr>
            </a:lvl2pPr>
            <a:lvl3pPr indent="-381000" lvl="2" marL="1371600" marR="0" rtl="0" algn="l">
              <a:lnSpc>
                <a:spcPct val="115000"/>
              </a:lnSpc>
              <a:spcBef>
                <a:spcPts val="500"/>
              </a:spcBef>
              <a:spcAft>
                <a:spcPts val="0"/>
              </a:spcAft>
              <a:buClr>
                <a:schemeClr val="dk1"/>
              </a:buClr>
              <a:buSzPts val="2400"/>
              <a:buFont typeface="Montserrat"/>
              <a:buChar char="o"/>
              <a:defRPr b="0" i="0" sz="2400" u="none" cap="none" strike="noStrike">
                <a:solidFill>
                  <a:schemeClr val="dk1"/>
                </a:solidFill>
                <a:latin typeface="Montserrat"/>
                <a:ea typeface="Montserrat"/>
                <a:cs typeface="Montserrat"/>
                <a:sym typeface="Montserrat"/>
              </a:defRPr>
            </a:lvl3pPr>
            <a:lvl4pPr indent="-355600" lvl="3" marL="1828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4pPr>
            <a:lvl5pPr indent="-355600" lvl="4" marL="22860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9pPr>
          </a:lstStyle>
          <a:p/>
        </p:txBody>
      </p:sp>
      <p:sp>
        <p:nvSpPr>
          <p:cNvPr id="58" name="Google Shape;58;p12"/>
          <p:cNvSpPr txBox="1"/>
          <p:nvPr>
            <p:ph idx="2" type="body"/>
          </p:nvPr>
        </p:nvSpPr>
        <p:spPr>
          <a:xfrm>
            <a:off x="839788" y="1373852"/>
            <a:ext cx="3932237" cy="463055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5000"/>
              </a:lnSpc>
              <a:spcBef>
                <a:spcPts val="1000"/>
              </a:spcBef>
              <a:spcAft>
                <a:spcPts val="0"/>
              </a:spcAft>
              <a:buClr>
                <a:schemeClr val="dk1"/>
              </a:buClr>
              <a:buSzPts val="1600"/>
              <a:buFont typeface="Montserrat"/>
              <a:buNone/>
              <a:defRPr b="0" i="0" sz="1600" u="none" cap="none" strike="noStrike">
                <a:solidFill>
                  <a:schemeClr val="dk1"/>
                </a:solidFill>
                <a:latin typeface="Montserrat"/>
                <a:ea typeface="Montserrat"/>
                <a:cs typeface="Montserrat"/>
                <a:sym typeface="Montserrat"/>
              </a:defRPr>
            </a:lvl1pPr>
            <a:lvl2pPr indent="-228600" lvl="1" marL="914400" marR="0" rtl="0" algn="l">
              <a:lnSpc>
                <a:spcPct val="115000"/>
              </a:lnSpc>
              <a:spcBef>
                <a:spcPts val="500"/>
              </a:spcBef>
              <a:spcAft>
                <a:spcPts val="0"/>
              </a:spcAft>
              <a:buClr>
                <a:schemeClr val="dk1"/>
              </a:buClr>
              <a:buSzPts val="1400"/>
              <a:buFont typeface="Montserrat"/>
              <a:buNone/>
              <a:defRPr b="0" i="0" sz="1400" u="none" cap="none" strike="noStrike">
                <a:solidFill>
                  <a:schemeClr val="dk1"/>
                </a:solidFill>
                <a:latin typeface="Montserrat"/>
                <a:ea typeface="Montserrat"/>
                <a:cs typeface="Montserrat"/>
                <a:sym typeface="Montserrat"/>
              </a:defRPr>
            </a:lvl2pPr>
            <a:lvl3pPr indent="-228600" lvl="2" marL="1371600" marR="0" rtl="0" algn="l">
              <a:lnSpc>
                <a:spcPct val="115000"/>
              </a:lnSpc>
              <a:spcBef>
                <a:spcPts val="500"/>
              </a:spcBef>
              <a:spcAft>
                <a:spcPts val="0"/>
              </a:spcAft>
              <a:buClr>
                <a:schemeClr val="dk1"/>
              </a:buClr>
              <a:buSzPts val="1200"/>
              <a:buFont typeface="Montserrat"/>
              <a:buNone/>
              <a:defRPr b="0" i="0" sz="1200" u="none" cap="none" strike="noStrike">
                <a:solidFill>
                  <a:schemeClr val="dk1"/>
                </a:solidFill>
                <a:latin typeface="Montserrat"/>
                <a:ea typeface="Montserrat"/>
                <a:cs typeface="Montserrat"/>
                <a:sym typeface="Montserrat"/>
              </a:defRPr>
            </a:lvl3pPr>
            <a:lvl4pPr indent="-228600" lvl="3" marL="18288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4pPr>
            <a:lvl5pPr indent="-228600" lvl="4" marL="22860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5pPr>
            <a:lvl6pPr indent="-228600" lvl="5" marL="27432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6pPr>
            <a:lvl7pPr indent="-228600" lvl="6" marL="32004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7pPr>
            <a:lvl8pPr indent="-228600" lvl="7" marL="36576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8pPr>
            <a:lvl9pPr indent="-228600" lvl="8" marL="41148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9pPr>
          </a:lstStyle>
          <a:p/>
        </p:txBody>
      </p:sp>
      <p:sp>
        <p:nvSpPr>
          <p:cNvPr id="59" name="Google Shape;59;p12"/>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Montserrat"/>
                <a:ea typeface="Montserrat"/>
                <a:cs typeface="Montserrat"/>
                <a:sym typeface="Montserrat"/>
              </a:rPr>
              <a:t>Slide </a:t>
            </a:r>
            <a:fld id="{00000000-1234-1234-1234-123412341234}" type="slidenum">
              <a:rPr b="1" i="0" lang="en-GB" sz="1400" u="none" cap="none" strike="noStrike">
                <a:solidFill>
                  <a:schemeClr val="accent1"/>
                </a:solidFill>
                <a:latin typeface="Montserrat"/>
                <a:ea typeface="Montserrat"/>
                <a:cs typeface="Montserrat"/>
                <a:sym typeface="Montserrat"/>
              </a:rPr>
              <a:t>‹#›</a:t>
            </a:fld>
            <a:endParaRPr b="1" i="0" sz="1400" u="none" cap="none" strike="noStrike">
              <a:solidFill>
                <a:schemeClr val="accent1"/>
              </a:solidFill>
              <a:latin typeface="Montserrat"/>
              <a:ea typeface="Montserrat"/>
              <a:cs typeface="Montserrat"/>
              <a:sym typeface="Montserrat"/>
            </a:endParaRPr>
          </a:p>
        </p:txBody>
      </p:sp>
      <p:sp>
        <p:nvSpPr>
          <p:cNvPr id="60" name="Google Shape;60;p12"/>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b="0" i="0" sz="44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2pPr>
            <a:lvl3pPr lvl="2"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3pPr>
            <a:lvl4pPr lvl="3"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4pPr>
            <a:lvl5pPr lvl="4"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5pPr>
            <a:lvl6pPr lvl="5"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6pPr>
            <a:lvl7pPr lvl="6"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7pPr>
            <a:lvl8pPr lvl="7"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8pPr>
            <a:lvl9pPr lvl="8"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9pPr>
          </a:lstStyle>
          <a:p/>
        </p:txBody>
      </p:sp>
      <p:sp>
        <p:nvSpPr>
          <p:cNvPr id="61" name="Google Shape;61;p12"/>
          <p:cNvSpPr txBox="1"/>
          <p:nvPr/>
        </p:nvSpPr>
        <p:spPr>
          <a:xfrm>
            <a:off x="-24375" y="6562800"/>
            <a:ext cx="58752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Montserrat"/>
                <a:ea typeface="Montserrat"/>
                <a:cs typeface="Montserrat"/>
                <a:sym typeface="Montserrat"/>
              </a:rPr>
              <a:t>38th CEOS Plenary, 23 - 24 October, 2024</a:t>
            </a:r>
            <a:endParaRPr b="1" i="0" sz="1400" u="none" cap="none" strike="noStrike">
              <a:solidFill>
                <a:schemeClr val="accent1"/>
              </a:solidFill>
              <a:latin typeface="Montserrat"/>
              <a:ea typeface="Montserrat"/>
              <a:cs typeface="Montserrat"/>
              <a:sym typeface="Montserrat"/>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7"/>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7" name="Google Shape;7;p7"/>
          <p:cNvPicPr preferRelativeResize="0"/>
          <p:nvPr/>
        </p:nvPicPr>
        <p:blipFill rotWithShape="1">
          <a:blip r:embed="rId1">
            <a:alphaModFix amt="34000"/>
          </a:blip>
          <a:srcRect b="35419" l="51339" r="-2839" t="39269"/>
          <a:stretch/>
        </p:blipFill>
        <p:spPr>
          <a:xfrm flipH="1">
            <a:off x="9304422" y="0"/>
            <a:ext cx="2887578" cy="1037492"/>
          </a:xfrm>
          <a:prstGeom prst="rect">
            <a:avLst/>
          </a:prstGeom>
          <a:noFill/>
          <a:ln>
            <a:noFill/>
          </a:ln>
        </p:spPr>
      </p:pic>
      <p:pic>
        <p:nvPicPr>
          <p:cNvPr id="8" name="Google Shape;8;p7"/>
          <p:cNvPicPr preferRelativeResize="0"/>
          <p:nvPr/>
        </p:nvPicPr>
        <p:blipFill rotWithShape="1">
          <a:blip r:embed="rId2">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9" name="Google Shape;9;p7"/>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10" name="Google Shape;10;p7"/>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2.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
          <p:cNvSpPr txBox="1"/>
          <p:nvPr>
            <p:ph type="title"/>
          </p:nvPr>
        </p:nvSpPr>
        <p:spPr>
          <a:xfrm>
            <a:off x="355575" y="280200"/>
            <a:ext cx="8035800" cy="3972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lt1"/>
              </a:buClr>
              <a:buSzPts val="8000"/>
              <a:buFont typeface="Arial"/>
              <a:buNone/>
            </a:pPr>
            <a:r>
              <a:rPr lang="en-GB" sz="3200"/>
              <a:t>Working Group on Calibration &amp; Validation (WGCV) support to other initiatives</a:t>
            </a:r>
            <a:br>
              <a:rPr lang="en-GB" sz="3200"/>
            </a:br>
            <a:br>
              <a:rPr lang="en-GB" sz="3200"/>
            </a:br>
            <a:endParaRPr i="1" sz="3200">
              <a:latin typeface="Montserrat"/>
              <a:ea typeface="Montserrat"/>
              <a:cs typeface="Montserrat"/>
              <a:sym typeface="Montserrat"/>
            </a:endParaRPr>
          </a:p>
        </p:txBody>
      </p:sp>
      <p:sp>
        <p:nvSpPr>
          <p:cNvPr id="67" name="Google Shape;67;p1"/>
          <p:cNvSpPr/>
          <p:nvPr/>
        </p:nvSpPr>
        <p:spPr>
          <a:xfrm>
            <a:off x="7272909" y="4252807"/>
            <a:ext cx="4833000" cy="2605200"/>
          </a:xfrm>
          <a:prstGeom prst="rect">
            <a:avLst/>
          </a:prstGeom>
          <a:noFill/>
          <a:ln>
            <a:noFill/>
          </a:ln>
        </p:spPr>
        <p:txBody>
          <a:bodyPr anchorCtr="0" anchor="t" bIns="0" lIns="0" spcFirstLastPara="1" rIns="0" wrap="square" tIns="0">
            <a:noAutofit/>
          </a:bodyPr>
          <a:lstStyle/>
          <a:p>
            <a:pPr indent="0" lvl="0" marL="0" marR="0" rtl="0" algn="r">
              <a:lnSpc>
                <a:spcPct val="130000"/>
              </a:lnSpc>
              <a:spcBef>
                <a:spcPts val="0"/>
              </a:spcBef>
              <a:spcAft>
                <a:spcPts val="0"/>
              </a:spcAft>
              <a:buClr>
                <a:srgbClr val="000000"/>
              </a:buClr>
              <a:buSzPts val="2200"/>
              <a:buFont typeface="Arial"/>
              <a:buNone/>
            </a:pPr>
            <a:r>
              <a:t/>
            </a:r>
            <a:endParaRPr b="1" i="0" sz="2200" u="none" cap="none" strike="noStrike">
              <a:solidFill>
                <a:schemeClr val="accent1"/>
              </a:solidFill>
              <a:latin typeface="Montserrat"/>
              <a:ea typeface="Montserrat"/>
              <a:cs typeface="Montserrat"/>
              <a:sym typeface="Montserrat"/>
            </a:endParaRPr>
          </a:p>
          <a:p>
            <a:pPr indent="0" lvl="0" marL="0" marR="0" rtl="0" algn="r">
              <a:lnSpc>
                <a:spcPct val="130000"/>
              </a:lnSpc>
              <a:spcBef>
                <a:spcPts val="0"/>
              </a:spcBef>
              <a:spcAft>
                <a:spcPts val="0"/>
              </a:spcAft>
              <a:buClr>
                <a:srgbClr val="000000"/>
              </a:buClr>
              <a:buSzPts val="2000"/>
              <a:buFont typeface="Arial"/>
              <a:buNone/>
            </a:pPr>
            <a:r>
              <a:rPr b="1" i="0" lang="en-GB" sz="2000" u="none" cap="none" strike="noStrike">
                <a:solidFill>
                  <a:schemeClr val="accent1"/>
                </a:solidFill>
                <a:latin typeface="Montserrat"/>
                <a:ea typeface="Montserrat"/>
                <a:cs typeface="Montserrat"/>
                <a:sym typeface="Montserrat"/>
              </a:rPr>
              <a:t>Philippe Goryl, ESA</a:t>
            </a:r>
            <a:endParaRPr b="0" i="0" sz="1200" u="none" cap="none" strike="noStrike">
              <a:solidFill>
                <a:srgbClr val="000000"/>
              </a:solidFill>
              <a:latin typeface="Montserrat"/>
              <a:ea typeface="Montserrat"/>
              <a:cs typeface="Montserrat"/>
              <a:sym typeface="Montserrat"/>
            </a:endParaRPr>
          </a:p>
          <a:p>
            <a:pPr indent="0" lvl="0" marL="0" marR="0" rtl="0" algn="r">
              <a:lnSpc>
                <a:spcPct val="100000"/>
              </a:lnSpc>
              <a:spcBef>
                <a:spcPts val="0"/>
              </a:spcBef>
              <a:spcAft>
                <a:spcPts val="0"/>
              </a:spcAft>
              <a:buNone/>
            </a:pPr>
            <a:r>
              <a:rPr b="1" i="0" lang="en-GB" sz="1800" u="none" cap="none" strike="noStrike">
                <a:solidFill>
                  <a:srgbClr val="33445F"/>
                </a:solidFill>
                <a:latin typeface="Montserrat"/>
                <a:ea typeface="Montserrat"/>
                <a:cs typeface="Montserrat"/>
                <a:sym typeface="Montserrat"/>
              </a:rPr>
              <a:t>Agenda Item 3.9</a:t>
            </a:r>
            <a:endParaRPr b="0" i="0" sz="3200" u="none" cap="none" strike="noStrike">
              <a:solidFill>
                <a:srgbClr val="000000"/>
              </a:solidFill>
              <a:latin typeface="Arial"/>
              <a:ea typeface="Arial"/>
              <a:cs typeface="Arial"/>
              <a:sym typeface="Arial"/>
            </a:endParaRPr>
          </a:p>
          <a:p>
            <a:pPr indent="0" lvl="0" marL="0" marR="0" rtl="0" algn="r">
              <a:lnSpc>
                <a:spcPct val="100000"/>
              </a:lnSpc>
              <a:spcBef>
                <a:spcPts val="0"/>
              </a:spcBef>
              <a:spcAft>
                <a:spcPts val="0"/>
              </a:spcAft>
              <a:buNone/>
            </a:pPr>
            <a:r>
              <a:rPr b="1" i="0" lang="en-GB" sz="1800" u="none" cap="none" strike="noStrike">
                <a:solidFill>
                  <a:srgbClr val="33445F"/>
                </a:solidFill>
                <a:latin typeface="Montserrat"/>
                <a:ea typeface="Montserrat"/>
                <a:cs typeface="Montserrat"/>
                <a:sym typeface="Montserrat"/>
              </a:rPr>
              <a:t>WGCV-54</a:t>
            </a:r>
            <a:endParaRPr b="0" i="0" sz="3200" u="none" cap="none" strike="noStrike">
              <a:solidFill>
                <a:srgbClr val="000000"/>
              </a:solidFill>
              <a:latin typeface="Arial"/>
              <a:ea typeface="Arial"/>
              <a:cs typeface="Arial"/>
              <a:sym typeface="Arial"/>
            </a:endParaRPr>
          </a:p>
          <a:p>
            <a:pPr indent="0" lvl="0" marL="0" marR="0" rtl="0" algn="r">
              <a:lnSpc>
                <a:spcPct val="100000"/>
              </a:lnSpc>
              <a:spcBef>
                <a:spcPts val="0"/>
              </a:spcBef>
              <a:spcAft>
                <a:spcPts val="0"/>
              </a:spcAft>
              <a:buNone/>
            </a:pPr>
            <a:r>
              <a:rPr b="1" i="0" lang="en-GB" sz="1800" u="none" cap="none" strike="noStrike">
                <a:solidFill>
                  <a:srgbClr val="33445F"/>
                </a:solidFill>
                <a:latin typeface="Montserrat"/>
                <a:ea typeface="Montserrat"/>
                <a:cs typeface="Montserrat"/>
                <a:sym typeface="Montserrat"/>
              </a:rPr>
              <a:t>16-17 October 2024</a:t>
            </a:r>
            <a:endParaRPr b="0" i="0" sz="3200" u="none" cap="none" strike="noStrike">
              <a:solidFill>
                <a:srgbClr val="000000"/>
              </a:solidFill>
              <a:latin typeface="Arial"/>
              <a:ea typeface="Arial"/>
              <a:cs typeface="Arial"/>
              <a:sym typeface="Arial"/>
            </a:endParaRPr>
          </a:p>
          <a:p>
            <a:pPr indent="0" lvl="0" marL="0" marR="0" rtl="0" algn="r">
              <a:lnSpc>
                <a:spcPct val="100000"/>
              </a:lnSpc>
              <a:spcBef>
                <a:spcPts val="0"/>
              </a:spcBef>
              <a:spcAft>
                <a:spcPts val="0"/>
              </a:spcAft>
              <a:buNone/>
            </a:pPr>
            <a:r>
              <a:rPr b="1" i="0" lang="en-GB" sz="1800" u="none" cap="none" strike="noStrike">
                <a:solidFill>
                  <a:srgbClr val="33445F"/>
                </a:solidFill>
                <a:latin typeface="Montserrat"/>
                <a:ea typeface="Montserrat"/>
                <a:cs typeface="Montserrat"/>
                <a:sym typeface="Montserrat"/>
              </a:rPr>
              <a:t>Sioux Falls, South Dakota, USA</a:t>
            </a:r>
            <a:endParaRPr b="0" i="0" sz="3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br>
              <a:rPr b="0" i="0" lang="en-GB" sz="3200" u="none" cap="none" strike="noStrike">
                <a:solidFill>
                  <a:srgbClr val="000000"/>
                </a:solidFill>
                <a:latin typeface="Arial"/>
                <a:ea typeface="Arial"/>
                <a:cs typeface="Arial"/>
                <a:sym typeface="Arial"/>
              </a:rPr>
            </a:br>
            <a:endParaRPr b="1" i="0" sz="2200" u="none" cap="none" strike="noStrike">
              <a:solidFill>
                <a:schemeClr val="accent1"/>
              </a:solidFill>
              <a:latin typeface="Montserrat"/>
              <a:ea typeface="Montserrat"/>
              <a:cs typeface="Montserrat"/>
              <a:sym typeface="Montserrat"/>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2"/>
          <p:cNvSpPr txBox="1"/>
          <p:nvPr/>
        </p:nvSpPr>
        <p:spPr>
          <a:xfrm>
            <a:off x="219591" y="208553"/>
            <a:ext cx="9843000" cy="7791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b="0" i="0" lang="en-GB" sz="3700" u="none" cap="none" strike="noStrike">
                <a:solidFill>
                  <a:schemeClr val="lt1"/>
                </a:solidFill>
                <a:latin typeface="Montserrat"/>
                <a:ea typeface="Montserrat"/>
                <a:cs typeface="Montserrat"/>
                <a:sym typeface="Montserrat"/>
              </a:rPr>
              <a:t>Conclusion : Vision for WGCV (2)</a:t>
            </a:r>
            <a:endParaRPr/>
          </a:p>
        </p:txBody>
      </p:sp>
      <p:sp>
        <p:nvSpPr>
          <p:cNvPr id="73" name="Google Shape;73;p2"/>
          <p:cNvSpPr txBox="1"/>
          <p:nvPr/>
        </p:nvSpPr>
        <p:spPr>
          <a:xfrm>
            <a:off x="219590" y="1171024"/>
            <a:ext cx="11852667" cy="5555367"/>
          </a:xfrm>
          <a:prstGeom prst="rect">
            <a:avLst/>
          </a:prstGeom>
          <a:noFill/>
          <a:ln>
            <a:noFill/>
          </a:ln>
        </p:spPr>
        <p:txBody>
          <a:bodyPr anchorCtr="0" anchor="t" bIns="45700" lIns="91425" spcFirstLastPara="1" rIns="91425" wrap="square" tIns="45700">
            <a:spAutoFit/>
          </a:bodyPr>
          <a:lstStyle/>
          <a:p>
            <a:pPr indent="0" lvl="1" marL="0" marR="0" rtl="0" algn="l">
              <a:lnSpc>
                <a:spcPct val="100000"/>
              </a:lnSpc>
              <a:spcBef>
                <a:spcPts val="0"/>
              </a:spcBef>
              <a:spcAft>
                <a:spcPts val="0"/>
              </a:spcAft>
              <a:buNone/>
            </a:pPr>
            <a:r>
              <a:rPr b="1" i="0" lang="en-GB" sz="2000" u="sng" cap="none" strike="noStrike">
                <a:solidFill>
                  <a:srgbClr val="0070C0"/>
                </a:solidFill>
                <a:latin typeface="Arial"/>
                <a:ea typeface="Arial"/>
                <a:cs typeface="Arial"/>
                <a:sym typeface="Arial"/>
              </a:rPr>
              <a:t>WGCV Support Groups/Initiatives/Applications</a:t>
            </a:r>
            <a:endParaRPr/>
          </a:p>
          <a:p>
            <a:pPr indent="0" lvl="1" marL="0" marR="0" rtl="0" algn="l">
              <a:lnSpc>
                <a:spcPct val="100000"/>
              </a:lnSpc>
              <a:spcBef>
                <a:spcPts val="0"/>
              </a:spcBef>
              <a:spcAft>
                <a:spcPts val="0"/>
              </a:spcAft>
              <a:buNone/>
            </a:pPr>
            <a:r>
              <a:t/>
            </a:r>
            <a:endParaRPr b="0" i="0" sz="16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600"/>
              <a:buFont typeface="Noto Sans Symbols"/>
              <a:buChar char="⮚"/>
            </a:pPr>
            <a:r>
              <a:rPr b="1" i="0" lang="en-GB" sz="1600" u="none" cap="none" strike="noStrike">
                <a:solidFill>
                  <a:srgbClr val="000000"/>
                </a:solidFill>
                <a:latin typeface="Arial"/>
                <a:ea typeface="Arial"/>
                <a:cs typeface="Arial"/>
                <a:sym typeface="Arial"/>
              </a:rPr>
              <a:t>Climate – GCOS IP: </a:t>
            </a:r>
            <a:endParaRPr/>
          </a:p>
          <a:p>
            <a:pPr indent="-87312" lvl="0" marL="446088" marR="0" rtl="0" algn="l">
              <a:lnSpc>
                <a:spcPct val="100000"/>
              </a:lnSpc>
              <a:spcBef>
                <a:spcPts val="0"/>
              </a:spcBef>
              <a:spcAft>
                <a:spcPts val="0"/>
              </a:spcAft>
              <a:buNone/>
            </a:pPr>
            <a:r>
              <a:rPr b="0" i="0" lang="en-GB" sz="1600" u="none" cap="none" strike="noStrike">
                <a:solidFill>
                  <a:srgbClr val="000000"/>
                </a:solidFill>
                <a:latin typeface="Belleza"/>
                <a:ea typeface="Belleza"/>
                <a:cs typeface="Belleza"/>
                <a:sym typeface="Belleza"/>
              </a:rPr>
              <a:t>  </a:t>
            </a:r>
            <a:r>
              <a:rPr b="0" i="1" lang="en-GB" sz="1200" u="none" cap="none" strike="noStrike">
                <a:solidFill>
                  <a:srgbClr val="000000"/>
                </a:solidFill>
                <a:latin typeface="Arial"/>
                <a:ea typeface="Arial"/>
                <a:cs typeface="Arial"/>
                <a:sym typeface="Arial"/>
              </a:rPr>
              <a:t>- Better align the satellite FRM program to the reference tier of tiered networks and enhance/expand FRM to fill gaps in satellite cal/val.       </a:t>
            </a:r>
            <a:endParaRPr/>
          </a:p>
          <a:p>
            <a:pPr indent="-87312" lvl="0" marL="446088" marR="0" rtl="0" algn="l">
              <a:lnSpc>
                <a:spcPct val="100000"/>
              </a:lnSpc>
              <a:spcBef>
                <a:spcPts val="0"/>
              </a:spcBef>
              <a:spcAft>
                <a:spcPts val="0"/>
              </a:spcAft>
              <a:buNone/>
            </a:pPr>
            <a:r>
              <a:rPr b="0" i="1" lang="en-GB" sz="1200" u="none" cap="none" strike="noStrike">
                <a:solidFill>
                  <a:srgbClr val="000000"/>
                </a:solidFill>
                <a:latin typeface="Arial"/>
                <a:ea typeface="Arial"/>
                <a:cs typeface="Arial"/>
                <a:sym typeface="Arial"/>
              </a:rPr>
              <a:t>  - B5.1 Increase the number of in situ river level observations that are exchanged internationally and can be used to calibration satellite observations of water levels.</a:t>
            </a:r>
            <a:endParaRPr/>
          </a:p>
          <a:p>
            <a:pPr indent="0" lvl="0" marL="446088" marR="0" rtl="0" algn="l">
              <a:lnSpc>
                <a:spcPct val="100000"/>
              </a:lnSpc>
              <a:spcBef>
                <a:spcPts val="0"/>
              </a:spcBef>
              <a:spcAft>
                <a:spcPts val="0"/>
              </a:spcAft>
              <a:buNone/>
            </a:pPr>
            <a:r>
              <a:rPr b="0" i="1" lang="en-GB" sz="1200" u="none" cap="none" strike="noStrike">
                <a:solidFill>
                  <a:srgbClr val="000000"/>
                </a:solidFill>
                <a:latin typeface="Arial"/>
                <a:ea typeface="Arial"/>
                <a:cs typeface="Arial"/>
                <a:sym typeface="Arial"/>
              </a:rPr>
              <a:t>- D4. Create a facility to access co-located in situ cal/val observations and satellite data for quality assurance of satellite products.</a:t>
            </a:r>
            <a:endParaRPr b="0" i="1" sz="1200" u="none" cap="none" strike="noStrike">
              <a:solidFill>
                <a:srgbClr val="000000"/>
              </a:solidFill>
              <a:latin typeface="Arial"/>
              <a:ea typeface="Arial"/>
              <a:cs typeface="Arial"/>
              <a:sym typeface="Arial"/>
            </a:endParaRPr>
          </a:p>
          <a:p>
            <a:pPr indent="174624" lvl="3" marL="271463" marR="0" rtl="0" algn="l">
              <a:lnSpc>
                <a:spcPct val="100000"/>
              </a:lnSpc>
              <a:spcBef>
                <a:spcPts val="0"/>
              </a:spcBef>
              <a:spcAft>
                <a:spcPts val="0"/>
              </a:spcAft>
              <a:buNone/>
            </a:pPr>
            <a:r>
              <a:rPr b="1" i="1" lang="en-GB" sz="1200" u="none" cap="none" strike="noStrike">
                <a:solidFill>
                  <a:srgbClr val="000000"/>
                </a:solidFill>
                <a:latin typeface="Arial"/>
                <a:ea typeface="Arial"/>
                <a:cs typeface="Arial"/>
                <a:sym typeface="Arial"/>
              </a:rPr>
              <a:t>- B 1. 5. Establish a long-term space-based reference calibration system to enhance the quality and traceability of earth observations 🡪 SITSat</a:t>
            </a:r>
            <a:r>
              <a:rPr b="0" i="1" lang="en-GB" sz="1200" u="none" cap="none" strike="noStrike">
                <a:solidFill>
                  <a:srgbClr val="000000"/>
                </a:solidFill>
                <a:latin typeface="Arial"/>
                <a:ea typeface="Arial"/>
                <a:cs typeface="Arial"/>
                <a:sym typeface="Arial"/>
              </a:rPr>
              <a:t> </a:t>
            </a:r>
            <a:endParaRPr/>
          </a:p>
          <a:p>
            <a:pPr indent="0" lvl="1" marL="0" marR="0" rtl="0" algn="l">
              <a:lnSpc>
                <a:spcPct val="100000"/>
              </a:lnSpc>
              <a:spcBef>
                <a:spcPts val="0"/>
              </a:spcBef>
              <a:spcAft>
                <a:spcPts val="0"/>
              </a:spcAft>
              <a:buNone/>
            </a:pPr>
            <a:r>
              <a:t/>
            </a:r>
            <a:endParaRPr b="0" i="1" sz="1600" u="none" cap="none" strike="noStrike">
              <a:solidFill>
                <a:srgbClr val="000000"/>
              </a:solidFill>
              <a:latin typeface="Arial"/>
              <a:ea typeface="Arial"/>
              <a:cs typeface="Arial"/>
              <a:sym typeface="Arial"/>
            </a:endParaRPr>
          </a:p>
          <a:p>
            <a:pPr indent="-171450" lvl="1" marL="171450" marR="0" rtl="0" algn="l">
              <a:lnSpc>
                <a:spcPct val="100000"/>
              </a:lnSpc>
              <a:spcBef>
                <a:spcPts val="0"/>
              </a:spcBef>
              <a:spcAft>
                <a:spcPts val="0"/>
              </a:spcAft>
              <a:buClr>
                <a:srgbClr val="000000"/>
              </a:buClr>
              <a:buSzPts val="1400"/>
              <a:buFont typeface="Noto Sans Symbols"/>
              <a:buChar char="⮚"/>
            </a:pPr>
            <a:r>
              <a:rPr b="1" i="0" lang="en-GB" sz="1400" u="none" cap="none" strike="noStrike">
                <a:solidFill>
                  <a:srgbClr val="000000"/>
                </a:solidFill>
                <a:latin typeface="Arial"/>
                <a:ea typeface="Arial"/>
                <a:cs typeface="Arial"/>
                <a:sym typeface="Arial"/>
              </a:rPr>
              <a:t>GHG Tasks:</a:t>
            </a:r>
            <a:endParaRPr/>
          </a:p>
          <a:p>
            <a:pPr indent="-285750" lvl="0" marL="285750" marR="0" rtl="0" algn="l">
              <a:lnSpc>
                <a:spcPct val="100000"/>
              </a:lnSpc>
              <a:spcBef>
                <a:spcPts val="0"/>
              </a:spcBef>
              <a:spcAft>
                <a:spcPts val="0"/>
              </a:spcAft>
              <a:buClr>
                <a:srgbClr val="000000"/>
              </a:buClr>
              <a:buSzPts val="1400"/>
              <a:buFont typeface="Arial"/>
              <a:buChar char="-"/>
            </a:pPr>
            <a:r>
              <a:rPr b="0" i="0" lang="en-GB" sz="1400" u="none" cap="none" strike="noStrike">
                <a:solidFill>
                  <a:schemeClr val="dk1"/>
                </a:solidFill>
                <a:latin typeface="Arial"/>
                <a:ea typeface="Arial"/>
                <a:cs typeface="Arial"/>
                <a:sym typeface="Arial"/>
              </a:rPr>
              <a:t>Contribution to the “</a:t>
            </a:r>
            <a:r>
              <a:rPr b="1" i="0" lang="en-GB" sz="1400" u="none" cap="none" strike="noStrike">
                <a:solidFill>
                  <a:schemeClr val="dk1"/>
                </a:solidFill>
                <a:latin typeface="Arial"/>
                <a:ea typeface="Arial"/>
                <a:cs typeface="Arial"/>
                <a:sym typeface="Arial"/>
              </a:rPr>
              <a:t>ROADMAP FOR A COORDINATED IMPLEMENTATION OF CARBON DIOXIDE AND METHANE MONITORING FROM SPACE”</a:t>
            </a:r>
            <a:endParaRPr/>
          </a:p>
          <a:p>
            <a:pPr indent="-82550" lvl="0" marL="17145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a:p>
            <a:pPr indent="-171450" lvl="0" marL="171450" marR="0" rtl="0" algn="l">
              <a:lnSpc>
                <a:spcPct val="100000"/>
              </a:lnSpc>
              <a:spcBef>
                <a:spcPts val="0"/>
              </a:spcBef>
              <a:spcAft>
                <a:spcPts val="0"/>
              </a:spcAft>
              <a:buClr>
                <a:srgbClr val="000000"/>
              </a:buClr>
              <a:buSzPts val="1400"/>
              <a:buFont typeface="Noto Sans Symbols"/>
              <a:buChar char="⮚"/>
            </a:pPr>
            <a:r>
              <a:rPr b="1" i="0" lang="en-GB" sz="1400" u="none" cap="none" strike="noStrike">
                <a:solidFill>
                  <a:schemeClr val="dk1"/>
                </a:solidFill>
                <a:latin typeface="Arial"/>
                <a:ea typeface="Arial"/>
                <a:cs typeface="Arial"/>
                <a:sym typeface="Arial"/>
              </a:rPr>
              <a:t>Participation and contribution to </a:t>
            </a:r>
            <a:r>
              <a:rPr b="1" i="0" lang="en-GB" sz="1400" u="none" cap="none" strike="noStrike">
                <a:solidFill>
                  <a:schemeClr val="dk1"/>
                </a:solidFill>
                <a:latin typeface="Arial"/>
                <a:ea typeface="Arial"/>
                <a:cs typeface="Arial"/>
                <a:sym typeface="Arial"/>
              </a:rPr>
              <a:t>WMO 1st CIPM STG-CENV CIPM </a:t>
            </a:r>
            <a:r>
              <a:rPr b="0" i="0" lang="en-GB" sz="1400" u="none" cap="none" strike="noStrike">
                <a:solidFill>
                  <a:schemeClr val="dk1"/>
                </a:solidFill>
                <a:latin typeface="Arial"/>
                <a:ea typeface="Arial"/>
                <a:cs typeface="Arial"/>
                <a:sym typeface="Arial"/>
              </a:rPr>
              <a:t>Sectorial Task Group on Climate Change</a:t>
            </a:r>
            <a:endParaRPr/>
          </a:p>
          <a:p>
            <a:pPr indent="0" lvl="0" marL="0" marR="0" rtl="0" algn="l">
              <a:lnSpc>
                <a:spcPct val="100000"/>
              </a:lnSpc>
              <a:spcBef>
                <a:spcPts val="0"/>
              </a:spcBef>
              <a:spcAft>
                <a:spcPts val="0"/>
              </a:spcAft>
              <a:buNone/>
            </a:pPr>
            <a:r>
              <a:rPr b="0" i="0" lang="en-GB" sz="1400" u="none" cap="none" strike="noStrike">
                <a:solidFill>
                  <a:schemeClr val="dk1"/>
                </a:solidFill>
                <a:latin typeface="Arial"/>
                <a:ea typeface="Arial"/>
                <a:cs typeface="Arial"/>
                <a:sym typeface="Arial"/>
              </a:rPr>
              <a:t>   and Environment (CIPM-STG-CENV). 29 actions where WGCV contributes </a:t>
            </a:r>
            <a:endParaRPr/>
          </a:p>
          <a:p>
            <a:pPr indent="0" lvl="0" marL="0" marR="0" rtl="0" algn="l">
              <a:lnSpc>
                <a:spcPct val="100000"/>
              </a:lnSpc>
              <a:spcBef>
                <a:spcPts val="0"/>
              </a:spcBef>
              <a:spcAft>
                <a:spcPts val="0"/>
              </a:spcAft>
              <a:buNone/>
            </a:pPr>
            <a:r>
              <a:rPr b="0" i="0" lang="en-GB" sz="1400" u="none" cap="none" strike="noStrike">
                <a:solidFill>
                  <a:schemeClr val="dk1"/>
                </a:solidFill>
                <a:latin typeface="Arial"/>
                <a:ea typeface="Arial"/>
                <a:cs typeface="Arial"/>
                <a:sym typeface="Arial"/>
              </a:rPr>
              <a:t>   (uncertainties tool, FRM assessment, support to network, SITSat…) </a:t>
            </a:r>
            <a:endParaRPr/>
          </a:p>
          <a:p>
            <a:pPr indent="0" lvl="0" marL="0" marR="0" rtl="0" algn="l">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400"/>
              <a:buFont typeface="Noto Sans Symbols"/>
              <a:buChar char="⮚"/>
            </a:pPr>
            <a:r>
              <a:rPr b="1" i="0" lang="en-GB" sz="1400" u="none" cap="none" strike="noStrike">
                <a:solidFill>
                  <a:schemeClr val="dk1"/>
                </a:solidFill>
                <a:latin typeface="Arial"/>
                <a:ea typeface="Arial"/>
                <a:cs typeface="Arial"/>
                <a:sym typeface="Arial"/>
              </a:rPr>
              <a:t>Support Biodiversity task:</a:t>
            </a:r>
            <a:r>
              <a:rPr b="0" i="0" lang="en-GB" sz="1400" u="none" cap="none" strike="noStrike">
                <a:solidFill>
                  <a:schemeClr val="dk1"/>
                </a:solidFill>
                <a:latin typeface="Arial"/>
                <a:ea typeface="Arial"/>
                <a:cs typeface="Arial"/>
                <a:sym typeface="Arial"/>
              </a:rPr>
              <a:t> initial discussion. Discussion on FRM for Land Cover. To be Followed….</a:t>
            </a:r>
            <a:endParaRPr/>
          </a:p>
          <a:p>
            <a:pPr indent="-196850" lvl="0" marL="285750" marR="0" rtl="0" algn="l">
              <a:lnSpc>
                <a:spcPct val="100000"/>
              </a:lnSpc>
              <a:spcBef>
                <a:spcPts val="0"/>
              </a:spcBef>
              <a:spcAft>
                <a:spcPts val="0"/>
              </a:spcAft>
              <a:buClr>
                <a:srgbClr val="000000"/>
              </a:buClr>
              <a:buSzPts val="1400"/>
              <a:buFont typeface="Noto Sans Symbols"/>
              <a:buNone/>
            </a:pPr>
            <a:r>
              <a:t/>
            </a:r>
            <a:endParaRPr b="0" i="0" sz="1400" u="none" cap="none" strike="noStrike">
              <a:solidFill>
                <a:schemeClr val="dk1"/>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400"/>
              <a:buFont typeface="Noto Sans Symbols"/>
              <a:buChar char="⮚"/>
            </a:pPr>
            <a:r>
              <a:rPr b="1" i="0" lang="en-GB" sz="1400" u="none" cap="none" strike="noStrike">
                <a:solidFill>
                  <a:schemeClr val="dk1"/>
                </a:solidFill>
                <a:latin typeface="Arial"/>
                <a:ea typeface="Arial"/>
                <a:cs typeface="Arial"/>
                <a:sym typeface="Arial"/>
              </a:rPr>
              <a:t>Coordination with WMO GSICS</a:t>
            </a:r>
            <a:endParaRPr/>
          </a:p>
          <a:p>
            <a:pPr indent="-196850" lvl="0" marL="285750" marR="0" rtl="0" algn="l">
              <a:lnSpc>
                <a:spcPct val="100000"/>
              </a:lnSpc>
              <a:spcBef>
                <a:spcPts val="0"/>
              </a:spcBef>
              <a:spcAft>
                <a:spcPts val="0"/>
              </a:spcAft>
              <a:buClr>
                <a:srgbClr val="000000"/>
              </a:buClr>
              <a:buSzPts val="1400"/>
              <a:buFont typeface="Noto Sans Symbols"/>
              <a:buNone/>
            </a:pPr>
            <a:r>
              <a:t/>
            </a:r>
            <a:endParaRPr b="1" i="0" sz="1400" u="none" cap="none" strike="noStrike">
              <a:solidFill>
                <a:schemeClr val="dk1"/>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400"/>
              <a:buFont typeface="Noto Sans Symbols"/>
              <a:buChar char="⮚"/>
            </a:pPr>
            <a:r>
              <a:rPr b="1" i="0" lang="en-GB" sz="1400" u="none" cap="none" strike="noStrike">
                <a:solidFill>
                  <a:schemeClr val="dk1"/>
                </a:solidFill>
                <a:latin typeface="Arial"/>
                <a:ea typeface="Arial"/>
                <a:cs typeface="Arial"/>
                <a:sym typeface="Arial"/>
              </a:rPr>
              <a:t>Dialog/Cooperation with CEOS groups – WGISS, Interoperability….</a:t>
            </a:r>
            <a:endParaRPr/>
          </a:p>
          <a:p>
            <a:pPr indent="-196850" lvl="0" marL="285750" marR="0" rtl="0" algn="l">
              <a:lnSpc>
                <a:spcPct val="100000"/>
              </a:lnSpc>
              <a:spcBef>
                <a:spcPts val="0"/>
              </a:spcBef>
              <a:spcAft>
                <a:spcPts val="0"/>
              </a:spcAft>
              <a:buClr>
                <a:srgbClr val="000000"/>
              </a:buClr>
              <a:buSzPts val="1400"/>
              <a:buFont typeface="Noto Sans Symbols"/>
              <a:buNone/>
            </a:pPr>
            <a:r>
              <a:t/>
            </a:r>
            <a:endParaRPr b="1" i="0" sz="1400" u="none" cap="none" strike="noStrike">
              <a:solidFill>
                <a:schemeClr val="dk1"/>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400"/>
              <a:buFont typeface="Noto Sans Symbols"/>
              <a:buChar char="⮚"/>
            </a:pPr>
            <a:r>
              <a:rPr b="1" i="0" lang="en-GB" sz="1400" u="none" cap="none" strike="noStrike">
                <a:solidFill>
                  <a:schemeClr val="dk1"/>
                </a:solidFill>
                <a:latin typeface="Arial"/>
                <a:ea typeface="Arial"/>
                <a:cs typeface="Arial"/>
                <a:sym typeface="Arial"/>
              </a:rPr>
              <a:t>Newspace support – Quality Standards, matchup radiometric database, GCP database</a:t>
            </a:r>
            <a:endParaRPr b="1"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t/>
            </a:r>
            <a:endParaRPr b="0" i="0" sz="900" u="none" cap="none" strike="noStrike">
              <a:solidFill>
                <a:schemeClr val="dk1"/>
              </a:solidFill>
              <a:latin typeface="Arial"/>
              <a:ea typeface="Arial"/>
              <a:cs typeface="Arial"/>
              <a:sym typeface="Arial"/>
            </a:endParaRPr>
          </a:p>
          <a:p>
            <a:pPr indent="-69850" lvl="1" marL="171450" marR="0" rtl="0" algn="l">
              <a:lnSpc>
                <a:spcPct val="100000"/>
              </a:lnSpc>
              <a:spcBef>
                <a:spcPts val="0"/>
              </a:spcBef>
              <a:spcAft>
                <a:spcPts val="0"/>
              </a:spcAft>
              <a:buClr>
                <a:srgbClr val="000000"/>
              </a:buClr>
              <a:buSzPts val="1600"/>
              <a:buFont typeface="Noto Sans Symbols"/>
              <a:buNone/>
            </a:pPr>
            <a:r>
              <a:t/>
            </a:r>
            <a:endParaRPr b="0" i="0" sz="1600" u="none" cap="none" strike="noStrike">
              <a:solidFill>
                <a:srgbClr val="000000"/>
              </a:solidFill>
              <a:latin typeface="Arial"/>
              <a:ea typeface="Arial"/>
              <a:cs typeface="Arial"/>
              <a:sym typeface="Arial"/>
            </a:endParaRPr>
          </a:p>
        </p:txBody>
      </p:sp>
      <p:pic>
        <p:nvPicPr>
          <p:cNvPr id="74" name="Google Shape;74;p2"/>
          <p:cNvPicPr preferRelativeResize="0"/>
          <p:nvPr/>
        </p:nvPicPr>
        <p:blipFill rotWithShape="1">
          <a:blip r:embed="rId3">
            <a:alphaModFix/>
          </a:blip>
          <a:srcRect b="0" l="0" r="0" t="0"/>
          <a:stretch/>
        </p:blipFill>
        <p:spPr>
          <a:xfrm>
            <a:off x="9916026" y="3587931"/>
            <a:ext cx="1762167" cy="248713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3"/>
          <p:cNvSpPr txBox="1"/>
          <p:nvPr>
            <p:ph idx="1" type="body"/>
          </p:nvPr>
        </p:nvSpPr>
        <p:spPr>
          <a:xfrm>
            <a:off x="176049" y="1002025"/>
            <a:ext cx="11510854" cy="519011"/>
          </a:xfrm>
          <a:prstGeom prst="rect">
            <a:avLst/>
          </a:prstGeom>
          <a:noFill/>
          <a:ln>
            <a:noFill/>
          </a:ln>
        </p:spPr>
        <p:txBody>
          <a:bodyPr anchorCtr="0" anchor="t" bIns="45700" lIns="91425" spcFirstLastPara="1" rIns="91425" wrap="square" tIns="45700">
            <a:noAutofit/>
          </a:bodyPr>
          <a:lstStyle/>
          <a:p>
            <a:pPr indent="0" lvl="0" marL="50800" rtl="0" algn="l">
              <a:lnSpc>
                <a:spcPct val="107000"/>
              </a:lnSpc>
              <a:spcBef>
                <a:spcPts val="1000"/>
              </a:spcBef>
              <a:spcAft>
                <a:spcPts val="0"/>
              </a:spcAft>
              <a:buSzPts val="2800"/>
              <a:buNone/>
            </a:pPr>
            <a:r>
              <a:rPr b="1" lang="en-GB" sz="1800">
                <a:latin typeface="Calibri"/>
                <a:ea typeface="Calibri"/>
                <a:cs typeface="Calibri"/>
                <a:sym typeface="Calibri"/>
              </a:rPr>
              <a:t>CEOS WGCV Recommendation: </a:t>
            </a:r>
            <a:r>
              <a:rPr b="1" lang="en-GB" sz="1800" u="sng">
                <a:solidFill>
                  <a:srgbClr val="0070C0"/>
                </a:solidFill>
                <a:latin typeface="Arial"/>
                <a:ea typeface="Arial"/>
                <a:cs typeface="Arial"/>
                <a:sym typeface="Arial"/>
              </a:rPr>
              <a:t>Facilitating interoperable global satellite imagery: agency &amp; newspace</a:t>
            </a:r>
            <a:endParaRPr b="1" sz="1800">
              <a:solidFill>
                <a:srgbClr val="0070C0"/>
              </a:solidFill>
              <a:latin typeface="Arial"/>
              <a:ea typeface="Arial"/>
              <a:cs typeface="Arial"/>
              <a:sym typeface="Arial"/>
            </a:endParaRPr>
          </a:p>
          <a:p>
            <a:pPr indent="-406400" lvl="0" marL="457200" rtl="0" algn="just">
              <a:lnSpc>
                <a:spcPct val="107000"/>
              </a:lnSpc>
              <a:spcBef>
                <a:spcPts val="1800"/>
              </a:spcBef>
              <a:spcAft>
                <a:spcPts val="800"/>
              </a:spcAft>
              <a:buSzPts val="2800"/>
              <a:buFont typeface="Noto Sans Symbols"/>
              <a:buChar char="⮚"/>
            </a:pPr>
            <a:r>
              <a:rPr lang="en-GB" sz="1400">
                <a:latin typeface="Arial"/>
                <a:ea typeface="Arial"/>
                <a:cs typeface="Arial"/>
                <a:sym typeface="Arial"/>
              </a:rPr>
              <a:t>To</a:t>
            </a:r>
            <a:endParaRPr/>
          </a:p>
        </p:txBody>
      </p:sp>
      <p:sp>
        <p:nvSpPr>
          <p:cNvPr id="80" name="Google Shape;80;p3"/>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GB"/>
              <a:t>Recommendation</a:t>
            </a:r>
            <a:endParaRPr/>
          </a:p>
        </p:txBody>
      </p:sp>
      <p:pic>
        <p:nvPicPr>
          <p:cNvPr id="81" name="Google Shape;81;p3"/>
          <p:cNvPicPr preferRelativeResize="0"/>
          <p:nvPr/>
        </p:nvPicPr>
        <p:blipFill rotWithShape="1">
          <a:blip r:embed="rId3">
            <a:alphaModFix/>
          </a:blip>
          <a:srcRect b="0" l="0" r="0" t="0"/>
          <a:stretch/>
        </p:blipFill>
        <p:spPr>
          <a:xfrm>
            <a:off x="0" y="1451625"/>
            <a:ext cx="3917542" cy="3817062"/>
          </a:xfrm>
          <a:prstGeom prst="rect">
            <a:avLst/>
          </a:prstGeom>
          <a:noFill/>
          <a:ln>
            <a:noFill/>
          </a:ln>
        </p:spPr>
      </p:pic>
      <p:pic>
        <p:nvPicPr>
          <p:cNvPr id="82" name="Google Shape;82;p3"/>
          <p:cNvPicPr preferRelativeResize="0"/>
          <p:nvPr/>
        </p:nvPicPr>
        <p:blipFill rotWithShape="1">
          <a:blip r:embed="rId4">
            <a:alphaModFix/>
          </a:blip>
          <a:srcRect b="0" l="0" r="0" t="0"/>
          <a:stretch/>
        </p:blipFill>
        <p:spPr>
          <a:xfrm>
            <a:off x="8490766" y="1611109"/>
            <a:ext cx="3631566" cy="3700567"/>
          </a:xfrm>
          <a:prstGeom prst="rect">
            <a:avLst/>
          </a:prstGeom>
          <a:noFill/>
          <a:ln>
            <a:noFill/>
          </a:ln>
        </p:spPr>
      </p:pic>
      <p:sp>
        <p:nvSpPr>
          <p:cNvPr id="83" name="Google Shape;83;p3"/>
          <p:cNvSpPr txBox="1"/>
          <p:nvPr/>
        </p:nvSpPr>
        <p:spPr>
          <a:xfrm>
            <a:off x="4035765" y="1585320"/>
            <a:ext cx="4336777" cy="3816429"/>
          </a:xfrm>
          <a:prstGeom prst="rect">
            <a:avLst/>
          </a:prstGeom>
          <a:noFill/>
          <a:ln>
            <a:noFill/>
          </a:ln>
        </p:spPr>
        <p:txBody>
          <a:bodyPr anchorCtr="0" anchor="t" bIns="45700" lIns="91425" spcFirstLastPara="1" rIns="91425" wrap="square" tIns="45700">
            <a:spAutoFit/>
          </a:bodyPr>
          <a:lstStyle/>
          <a:p>
            <a:pPr indent="-285750" lvl="0" marL="285750" marR="0" rtl="0" algn="just">
              <a:lnSpc>
                <a:spcPct val="100000"/>
              </a:lnSpc>
              <a:spcBef>
                <a:spcPts val="0"/>
              </a:spcBef>
              <a:spcAft>
                <a:spcPts val="0"/>
              </a:spcAft>
              <a:buClr>
                <a:srgbClr val="000000"/>
              </a:buClr>
              <a:buSzPts val="1400"/>
              <a:buFont typeface="Noto Sans Symbols"/>
              <a:buChar char="⮚"/>
            </a:pPr>
            <a:r>
              <a:rPr b="0" i="0" lang="en-GB" sz="1400" u="none" cap="none" strike="noStrike">
                <a:solidFill>
                  <a:srgbClr val="000000"/>
                </a:solidFill>
                <a:latin typeface="Arial"/>
                <a:ea typeface="Arial"/>
                <a:cs typeface="Arial"/>
                <a:sym typeface="Arial"/>
              </a:rPr>
              <a:t>To facilitate a consistent understanding of the relative radiometric and geometric performance characteristics of passive optical satellite Level 1 imagery CEOS recommends that </a:t>
            </a:r>
            <a:r>
              <a:rPr b="0" i="0" lang="en-GB" sz="1400" u="none" cap="none" strike="noStrike">
                <a:solidFill>
                  <a:srgbClr val="FF0000"/>
                </a:solidFill>
                <a:latin typeface="Arial"/>
                <a:ea typeface="Arial"/>
                <a:cs typeface="Arial"/>
                <a:sym typeface="Arial"/>
              </a:rPr>
              <a:t>member agencies provide from their own missions and encourage/request any commercial data provider they can influence, to regularly (ideally every opportunity) collect and provide free access to imagery and associated metadata against a common ‘CEOS reference’.</a:t>
            </a:r>
            <a:r>
              <a:rPr b="0" i="0" lang="en-GB" sz="1400" u="none" cap="none" strike="noStrike">
                <a:solidFill>
                  <a:srgbClr val="000000"/>
                </a:solidFill>
                <a:latin typeface="Arial"/>
                <a:ea typeface="Arial"/>
                <a:cs typeface="Arial"/>
                <a:sym typeface="Arial"/>
              </a:rPr>
              <a:t>  The imagery can be made available for collection by API or deposited to a dedicated CEOS archive (location to be confirmed). CEOS will provide feedback on relative performance for QA purposes for both satellite operators and data users via a tool/web app</a:t>
            </a:r>
            <a:r>
              <a:rPr b="0" i="0" lang="en-GB" sz="1100" u="none" cap="none" strike="noStrike">
                <a:solidFill>
                  <a:srgbClr val="000000"/>
                </a:solidFill>
                <a:latin typeface="Arial"/>
                <a:ea typeface="Arial"/>
                <a:cs typeface="Arial"/>
                <a:sym typeface="Arial"/>
              </a:rPr>
              <a:t> </a:t>
            </a:r>
            <a:r>
              <a:rPr b="0" i="0" lang="en-GB" sz="1400" u="none" cap="none" strike="noStrike">
                <a:solidFill>
                  <a:srgbClr val="000000"/>
                </a:solidFill>
                <a:latin typeface="Arial"/>
                <a:ea typeface="Arial"/>
                <a:cs typeface="Arial"/>
                <a:sym typeface="Arial"/>
              </a:rPr>
              <a:t>developed by NPL (UKSA).</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4" name="Google Shape;84;p3"/>
          <p:cNvSpPr txBox="1"/>
          <p:nvPr/>
        </p:nvSpPr>
        <p:spPr>
          <a:xfrm>
            <a:off x="161108" y="5401749"/>
            <a:ext cx="11869783" cy="1028167"/>
          </a:xfrm>
          <a:prstGeom prst="rect">
            <a:avLst/>
          </a:prstGeom>
          <a:noFill/>
          <a:ln>
            <a:noFill/>
          </a:ln>
        </p:spPr>
        <p:txBody>
          <a:bodyPr anchorCtr="0" anchor="t" bIns="45700" lIns="91425" spcFirstLastPara="1" rIns="91425" wrap="square" tIns="45700">
            <a:spAutoFit/>
          </a:bodyPr>
          <a:lstStyle/>
          <a:p>
            <a:pPr indent="-88900" lvl="0" marL="0" marR="0" rtl="0" algn="just">
              <a:lnSpc>
                <a:spcPct val="107000"/>
              </a:lnSpc>
              <a:spcBef>
                <a:spcPts val="0"/>
              </a:spcBef>
              <a:spcAft>
                <a:spcPts val="0"/>
              </a:spcAft>
              <a:buClr>
                <a:srgbClr val="000000"/>
              </a:buClr>
              <a:buSzPts val="1400"/>
              <a:buFont typeface="Noto Sans Symbols"/>
              <a:buChar char="⮚"/>
            </a:pPr>
            <a:r>
              <a:rPr b="0" i="0" lang="en-GB" sz="1400" u="none" cap="none" strike="noStrike">
                <a:solidFill>
                  <a:srgbClr val="000000"/>
                </a:solidFill>
                <a:latin typeface="Arial"/>
                <a:ea typeface="Arial"/>
                <a:cs typeface="Arial"/>
                <a:sym typeface="Arial"/>
              </a:rPr>
              <a:t>The CEOS reference has been chosen to be derived from a minimal set of locations together with the minimal required metadata.  The reference in practice consists of a few sites for solar refelective missions, Thermal infrared radiometry and geometric evaluation. Whilst collections over all appropriate sites listed in the CEOS reference are recommended to give the best representation and uncertainty (approximately three per category) a minimum of one from each category is required</a:t>
            </a:r>
            <a:r>
              <a:rPr b="0" i="0" lang="en-GB" sz="1600" u="none" cap="none" strike="noStrike">
                <a:solidFill>
                  <a:srgbClr val="000000"/>
                </a:solidFill>
                <a:latin typeface="Arial"/>
                <a:ea typeface="Arial"/>
                <a:cs typeface="Arial"/>
                <a:sym typeface="Arial"/>
              </a:rPr>
              <a:t>.   </a:t>
            </a:r>
            <a:endParaRPr b="0" i="0" sz="1600" u="none" cap="none" strike="noStrik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4"/>
          <p:cNvSpPr txBox="1"/>
          <p:nvPr>
            <p:ph type="title"/>
          </p:nvPr>
        </p:nvSpPr>
        <p:spPr>
          <a:xfrm>
            <a:off x="176048" y="175939"/>
            <a:ext cx="9928072"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b="1" lang="en-GB" sz="2400">
                <a:latin typeface="Arial"/>
                <a:ea typeface="Arial"/>
                <a:cs typeface="Arial"/>
                <a:sym typeface="Arial"/>
              </a:rPr>
              <a:t>Comment on METROLOGY FOR CLIMATE ACTION report</a:t>
            </a:r>
            <a:br>
              <a:rPr lang="en-GB" sz="2400">
                <a:latin typeface="Arial"/>
                <a:ea typeface="Arial"/>
                <a:cs typeface="Arial"/>
                <a:sym typeface="Arial"/>
              </a:rPr>
            </a:br>
            <a:endParaRPr sz="5400">
              <a:latin typeface="Arial"/>
              <a:ea typeface="Arial"/>
              <a:cs typeface="Arial"/>
              <a:sym typeface="Arial"/>
            </a:endParaRPr>
          </a:p>
        </p:txBody>
      </p:sp>
      <p:graphicFrame>
        <p:nvGraphicFramePr>
          <p:cNvPr id="91" name="Google Shape;91;p4"/>
          <p:cNvGraphicFramePr/>
          <p:nvPr/>
        </p:nvGraphicFramePr>
        <p:xfrm>
          <a:off x="7393057" y="1106711"/>
          <a:ext cx="3000000" cy="3000000"/>
        </p:xfrm>
        <a:graphic>
          <a:graphicData uri="http://schemas.openxmlformats.org/drawingml/2006/table">
            <a:tbl>
              <a:tblPr bandRow="1" firstRow="1">
                <a:noFill/>
                <a:tableStyleId>{98B05709-3540-441E-BD80-F2575B99BA70}</a:tableStyleId>
              </a:tblPr>
              <a:tblGrid>
                <a:gridCol w="828800"/>
                <a:gridCol w="715425"/>
                <a:gridCol w="756150"/>
                <a:gridCol w="745500"/>
                <a:gridCol w="708875"/>
                <a:gridCol w="867300"/>
              </a:tblGrid>
              <a:tr h="2044025">
                <a:tc>
                  <a:txBody>
                    <a:bodyPr/>
                    <a:lstStyle/>
                    <a:p>
                      <a:pPr indent="0" lvl="0" marL="50800" marR="0" rtl="0" algn="just">
                        <a:lnSpc>
                          <a:spcPct val="107000"/>
                        </a:lnSpc>
                        <a:spcBef>
                          <a:spcPts val="0"/>
                        </a:spcBef>
                        <a:spcAft>
                          <a:spcPts val="0"/>
                        </a:spcAft>
                        <a:buClr>
                          <a:srgbClr val="000000"/>
                        </a:buClr>
                        <a:buSzPts val="1400"/>
                        <a:buFont typeface="Arial"/>
                        <a:buNone/>
                      </a:pPr>
                      <a:r>
                        <a:rPr b="1" lang="en-GB" sz="1400" u="none" cap="none" strike="noStrike">
                          <a:solidFill>
                            <a:srgbClr val="FF0000"/>
                          </a:solidFill>
                        </a:rPr>
                        <a:t>T1-0.1            </a:t>
                      </a:r>
                      <a:endParaRPr sz="1400" u="none" cap="none" strike="noStrike"/>
                    </a:p>
                    <a:p>
                      <a:pPr indent="0" lvl="0" marL="50800" marR="0" rtl="0" algn="just">
                        <a:lnSpc>
                          <a:spcPct val="107000"/>
                        </a:lnSpc>
                        <a:spcBef>
                          <a:spcPts val="800"/>
                        </a:spcBef>
                        <a:spcAft>
                          <a:spcPts val="0"/>
                        </a:spcAft>
                        <a:buClr>
                          <a:srgbClr val="000000"/>
                        </a:buClr>
                        <a:buSzPts val="1400"/>
                        <a:buFont typeface="Arial"/>
                        <a:buNone/>
                      </a:pPr>
                      <a:r>
                        <a:rPr b="1" lang="en-GB" sz="1400" u="none" cap="none" strike="noStrike">
                          <a:solidFill>
                            <a:srgbClr val="FF0000"/>
                          </a:solidFill>
                        </a:rPr>
                        <a:t>1A.1:</a:t>
                      </a:r>
                      <a:r>
                        <a:rPr lang="en-GB" sz="1400" u="none" cap="none" strike="noStrike">
                          <a:solidFill>
                            <a:srgbClr val="FF0000"/>
                          </a:solidFill>
                        </a:rPr>
                        <a:t> </a:t>
                      </a:r>
                      <a:endParaRPr/>
                    </a:p>
                    <a:p>
                      <a:pPr indent="0" lvl="0" marL="50800" marR="0" rtl="0" algn="just">
                        <a:lnSpc>
                          <a:spcPct val="107000"/>
                        </a:lnSpc>
                        <a:spcBef>
                          <a:spcPts val="800"/>
                        </a:spcBef>
                        <a:spcAft>
                          <a:spcPts val="0"/>
                        </a:spcAft>
                        <a:buClr>
                          <a:srgbClr val="000000"/>
                        </a:buClr>
                        <a:buSzPts val="1400"/>
                        <a:buFont typeface="Arial"/>
                        <a:buNone/>
                      </a:pPr>
                      <a:r>
                        <a:rPr b="1" lang="en-GB" sz="1400" u="none" cap="none" strike="noStrike">
                          <a:solidFill>
                            <a:srgbClr val="FF0000"/>
                          </a:solidFill>
                        </a:rPr>
                        <a:t>1.A2.</a:t>
                      </a:r>
                      <a:r>
                        <a:rPr lang="en-GB" sz="1400" u="none" cap="none" strike="noStrike">
                          <a:solidFill>
                            <a:srgbClr val="FF0000"/>
                          </a:solidFill>
                        </a:rPr>
                        <a:t> </a:t>
                      </a:r>
                      <a:endParaRPr/>
                    </a:p>
                    <a:p>
                      <a:pPr indent="0" lvl="0" marL="50800" marR="0" rtl="0" algn="just">
                        <a:lnSpc>
                          <a:spcPct val="107000"/>
                        </a:lnSpc>
                        <a:spcBef>
                          <a:spcPts val="800"/>
                        </a:spcBef>
                        <a:spcAft>
                          <a:spcPts val="0"/>
                        </a:spcAft>
                        <a:buClr>
                          <a:srgbClr val="000000"/>
                        </a:buClr>
                        <a:buSzPts val="1400"/>
                        <a:buFont typeface="Arial"/>
                        <a:buNone/>
                      </a:pPr>
                      <a:r>
                        <a:rPr b="1" lang="en-GB" sz="1400" u="none" cap="none" strike="noStrike">
                          <a:solidFill>
                            <a:srgbClr val="FF0000"/>
                          </a:solidFill>
                        </a:rPr>
                        <a:t>1A.5</a:t>
                      </a:r>
                      <a:endParaRPr/>
                    </a:p>
                    <a:p>
                      <a:pPr indent="0" lvl="0" marL="0" marR="0" rtl="0" algn="l">
                        <a:lnSpc>
                          <a:spcPct val="100000"/>
                        </a:lnSpc>
                        <a:spcBef>
                          <a:spcPts val="800"/>
                        </a:spcBef>
                        <a:spcAft>
                          <a:spcPts val="0"/>
                        </a:spcAft>
                        <a:buNone/>
                      </a:pPr>
                      <a:r>
                        <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50800" marR="0" rtl="0" algn="just">
                        <a:lnSpc>
                          <a:spcPct val="107000"/>
                        </a:lnSpc>
                        <a:spcBef>
                          <a:spcPts val="0"/>
                        </a:spcBef>
                        <a:spcAft>
                          <a:spcPts val="0"/>
                        </a:spcAft>
                        <a:buClr>
                          <a:srgbClr val="000000"/>
                        </a:buClr>
                        <a:buSzPts val="1400"/>
                        <a:buFont typeface="Arial"/>
                        <a:buNone/>
                      </a:pPr>
                      <a:r>
                        <a:rPr b="1" lang="en-GB" sz="1400" u="none" cap="none" strike="noStrike">
                          <a:solidFill>
                            <a:srgbClr val="FF0000"/>
                          </a:solidFill>
                        </a:rPr>
                        <a:t>1B.2</a:t>
                      </a:r>
                      <a:endParaRPr/>
                    </a:p>
                    <a:p>
                      <a:pPr indent="0" lvl="0" marL="50800" marR="0" rtl="0" algn="just">
                        <a:lnSpc>
                          <a:spcPct val="107000"/>
                        </a:lnSpc>
                        <a:spcBef>
                          <a:spcPts val="800"/>
                        </a:spcBef>
                        <a:spcAft>
                          <a:spcPts val="0"/>
                        </a:spcAft>
                        <a:buClr>
                          <a:srgbClr val="000000"/>
                        </a:buClr>
                        <a:buSzPts val="1400"/>
                        <a:buFont typeface="Arial"/>
                        <a:buNone/>
                      </a:pPr>
                      <a:r>
                        <a:rPr b="1" lang="en-GB" sz="1400" u="none" cap="none" strike="noStrike">
                          <a:solidFill>
                            <a:srgbClr val="FF0000"/>
                          </a:solidFill>
                        </a:rPr>
                        <a:t>1B.8</a:t>
                      </a:r>
                      <a:r>
                        <a:rPr lang="en-GB" sz="1400" u="none" cap="none" strike="noStrike">
                          <a:solidFill>
                            <a:srgbClr val="FF0000"/>
                          </a:solidFill>
                        </a:rPr>
                        <a:t> </a:t>
                      </a:r>
                      <a:endParaRPr/>
                    </a:p>
                    <a:p>
                      <a:pPr indent="0" lvl="0" marL="50800" marR="0" rtl="0" algn="just">
                        <a:lnSpc>
                          <a:spcPct val="107000"/>
                        </a:lnSpc>
                        <a:spcBef>
                          <a:spcPts val="800"/>
                        </a:spcBef>
                        <a:spcAft>
                          <a:spcPts val="0"/>
                        </a:spcAft>
                        <a:buClr>
                          <a:srgbClr val="000000"/>
                        </a:buClr>
                        <a:buSzPts val="1400"/>
                        <a:buFont typeface="Arial"/>
                        <a:buNone/>
                      </a:pPr>
                      <a:r>
                        <a:rPr b="1" lang="en-GB" sz="1400" u="none" cap="none" strike="noStrike">
                          <a:solidFill>
                            <a:srgbClr val="FF0000"/>
                          </a:solidFill>
                        </a:rPr>
                        <a:t>1,B9</a:t>
                      </a:r>
                      <a:endParaRPr sz="1400" u="none" cap="none" strike="noStrike">
                        <a:solidFill>
                          <a:srgbClr val="FF0000"/>
                        </a:solidFill>
                      </a:endParaRPr>
                    </a:p>
                    <a:p>
                      <a:pPr indent="0" lvl="0" marL="50800" marR="0" rtl="0" algn="just">
                        <a:lnSpc>
                          <a:spcPct val="107000"/>
                        </a:lnSpc>
                        <a:spcBef>
                          <a:spcPts val="800"/>
                        </a:spcBef>
                        <a:spcAft>
                          <a:spcPts val="0"/>
                        </a:spcAft>
                        <a:buClr>
                          <a:srgbClr val="000000"/>
                        </a:buClr>
                        <a:buSzPts val="1400"/>
                        <a:buFont typeface="Arial"/>
                        <a:buNone/>
                      </a:pPr>
                      <a:r>
                        <a:rPr b="1" lang="en-GB" sz="1400" u="none" cap="none" strike="noStrike">
                          <a:solidFill>
                            <a:srgbClr val="FF0000"/>
                          </a:solidFill>
                        </a:rPr>
                        <a:t>1B.10</a:t>
                      </a:r>
                      <a:r>
                        <a:rPr lang="en-GB" sz="1400" u="none" cap="none" strike="noStrike">
                          <a:solidFill>
                            <a:srgbClr val="FF0000"/>
                          </a:solidFill>
                        </a:rPr>
                        <a:t> </a:t>
                      </a:r>
                      <a:endParaRPr/>
                    </a:p>
                    <a:p>
                      <a:pPr indent="0" lvl="0" marL="50800" marR="0" rtl="0" algn="just">
                        <a:lnSpc>
                          <a:spcPct val="107000"/>
                        </a:lnSpc>
                        <a:spcBef>
                          <a:spcPts val="800"/>
                        </a:spcBef>
                        <a:spcAft>
                          <a:spcPts val="0"/>
                        </a:spcAft>
                        <a:buClr>
                          <a:srgbClr val="000000"/>
                        </a:buClr>
                        <a:buSzPts val="1400"/>
                        <a:buFont typeface="Arial"/>
                        <a:buNone/>
                      </a:pPr>
                      <a:r>
                        <a:rPr b="1" lang="en-GB" sz="1400" u="none" cap="none" strike="noStrike">
                          <a:solidFill>
                            <a:srgbClr val="FF0000"/>
                          </a:solidFill>
                        </a:rPr>
                        <a:t>1B.11</a:t>
                      </a:r>
                      <a:endParaRPr sz="1400" u="none" cap="none" strike="noStrike">
                        <a:solidFill>
                          <a:srgbClr val="FF000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50800" marR="0" rtl="0" algn="just">
                        <a:lnSpc>
                          <a:spcPct val="107000"/>
                        </a:lnSpc>
                        <a:spcBef>
                          <a:spcPts val="0"/>
                        </a:spcBef>
                        <a:spcAft>
                          <a:spcPts val="0"/>
                        </a:spcAft>
                        <a:buClr>
                          <a:srgbClr val="000000"/>
                        </a:buClr>
                        <a:buSzPts val="1400"/>
                        <a:buFont typeface="Arial"/>
                        <a:buNone/>
                      </a:pPr>
                      <a:r>
                        <a:rPr b="1" lang="en-GB" sz="1400" u="none" cap="none" strike="noStrike">
                          <a:solidFill>
                            <a:srgbClr val="FF0000"/>
                          </a:solidFill>
                        </a:rPr>
                        <a:t>1C.1</a:t>
                      </a:r>
                      <a:r>
                        <a:rPr lang="en-GB" sz="1400" u="none" cap="none" strike="noStrike"/>
                        <a:t> </a:t>
                      </a:r>
                      <a:endParaRPr/>
                    </a:p>
                    <a:p>
                      <a:pPr indent="0" lvl="0" marL="50800" marR="0" rtl="0" algn="just">
                        <a:lnSpc>
                          <a:spcPct val="107000"/>
                        </a:lnSpc>
                        <a:spcBef>
                          <a:spcPts val="800"/>
                        </a:spcBef>
                        <a:spcAft>
                          <a:spcPts val="0"/>
                        </a:spcAft>
                        <a:buClr>
                          <a:srgbClr val="000000"/>
                        </a:buClr>
                        <a:buSzPts val="1400"/>
                        <a:buFont typeface="Arial"/>
                        <a:buNone/>
                      </a:pPr>
                      <a:r>
                        <a:rPr b="1" lang="en-GB" sz="1400" u="none" cap="none" strike="noStrike">
                          <a:solidFill>
                            <a:srgbClr val="FF0000"/>
                          </a:solidFill>
                        </a:rPr>
                        <a:t>1C.2L</a:t>
                      </a:r>
                      <a:endParaRPr b="1" sz="1400" u="none" cap="none" strike="noStrike">
                        <a:solidFill>
                          <a:srgbClr val="FF0000"/>
                        </a:solidFill>
                      </a:endParaRPr>
                    </a:p>
                    <a:p>
                      <a:pPr indent="0" lvl="0" marL="50800" marR="0" rtl="0" algn="just">
                        <a:lnSpc>
                          <a:spcPct val="107000"/>
                        </a:lnSpc>
                        <a:spcBef>
                          <a:spcPts val="800"/>
                        </a:spcBef>
                        <a:spcAft>
                          <a:spcPts val="0"/>
                        </a:spcAft>
                        <a:buClr>
                          <a:srgbClr val="000000"/>
                        </a:buClr>
                        <a:buSzPts val="1400"/>
                        <a:buFont typeface="Arial"/>
                        <a:buNone/>
                      </a:pPr>
                      <a:r>
                        <a:rPr b="1" lang="en-GB" sz="1400" u="none" cap="none" strike="noStrike">
                          <a:solidFill>
                            <a:srgbClr val="FF0000"/>
                          </a:solidFill>
                        </a:rPr>
                        <a:t>1C4</a:t>
                      </a:r>
                      <a:r>
                        <a:rPr lang="en-GB" sz="1400" u="none" cap="none" strike="noStrike"/>
                        <a:t>:</a:t>
                      </a:r>
                      <a:r>
                        <a:rPr lang="en-GB" sz="1400" u="none" cap="none" strike="noStrike">
                          <a:solidFill>
                            <a:srgbClr val="000000"/>
                          </a:solidFill>
                        </a:rPr>
                        <a:t> </a:t>
                      </a:r>
                      <a:endParaRPr/>
                    </a:p>
                    <a:p>
                      <a:pPr indent="0" lvl="0" marL="50800" marR="0" rtl="0" algn="just">
                        <a:lnSpc>
                          <a:spcPct val="107000"/>
                        </a:lnSpc>
                        <a:spcBef>
                          <a:spcPts val="800"/>
                        </a:spcBef>
                        <a:spcAft>
                          <a:spcPts val="0"/>
                        </a:spcAft>
                        <a:buClr>
                          <a:srgbClr val="000000"/>
                        </a:buClr>
                        <a:buSzPts val="1400"/>
                        <a:buFont typeface="Arial"/>
                        <a:buNone/>
                      </a:pPr>
                      <a:r>
                        <a:rPr b="1" lang="en-GB" sz="1400" u="none" cap="none" strike="noStrike">
                          <a:solidFill>
                            <a:srgbClr val="FF0000"/>
                          </a:solidFill>
                        </a:rPr>
                        <a:t>1C.6</a:t>
                      </a:r>
                      <a:r>
                        <a:rPr lang="en-GB" sz="1400" u="none" cap="none" strike="noStrike">
                          <a:solidFill>
                            <a:srgbClr val="000000"/>
                          </a:solidFill>
                        </a:rPr>
                        <a:t> </a:t>
                      </a:r>
                      <a:endParaRPr sz="1400" u="none" cap="none" strike="noStrike"/>
                    </a:p>
                    <a:p>
                      <a:pPr indent="0" lvl="0" marL="50800" marR="0" rtl="0" algn="just">
                        <a:lnSpc>
                          <a:spcPct val="107000"/>
                        </a:lnSpc>
                        <a:spcBef>
                          <a:spcPts val="800"/>
                        </a:spcBef>
                        <a:spcAft>
                          <a:spcPts val="0"/>
                        </a:spcAft>
                        <a:buClr>
                          <a:srgbClr val="000000"/>
                        </a:buClr>
                        <a:buSzPts val="1400"/>
                        <a:buFont typeface="Arial"/>
                        <a:buNone/>
                      </a:pPr>
                      <a:r>
                        <a:rPr b="1" lang="en-GB" sz="1400" u="none" cap="none" strike="noStrike">
                          <a:solidFill>
                            <a:srgbClr val="FF0000"/>
                          </a:solidFill>
                        </a:rPr>
                        <a:t>1C.7</a:t>
                      </a:r>
                      <a:endParaRPr sz="1400" u="none" cap="none" strike="noStrike">
                        <a:solidFill>
                          <a:srgbClr val="FF0000"/>
                        </a:solidFill>
                      </a:endParaRPr>
                    </a:p>
                    <a:p>
                      <a:pPr indent="0" lvl="0" marL="0" marR="0" rtl="0" algn="l">
                        <a:lnSpc>
                          <a:spcPct val="100000"/>
                        </a:lnSpc>
                        <a:spcBef>
                          <a:spcPts val="800"/>
                        </a:spcBef>
                        <a:spcAft>
                          <a:spcPts val="0"/>
                        </a:spcAft>
                        <a:buNone/>
                      </a:pPr>
                      <a:r>
                        <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50800" marR="0" rtl="0" algn="just">
                        <a:lnSpc>
                          <a:spcPct val="107000"/>
                        </a:lnSpc>
                        <a:spcBef>
                          <a:spcPts val="0"/>
                        </a:spcBef>
                        <a:spcAft>
                          <a:spcPts val="0"/>
                        </a:spcAft>
                        <a:buClr>
                          <a:srgbClr val="000000"/>
                        </a:buClr>
                        <a:buSzPts val="1400"/>
                        <a:buFont typeface="Arial"/>
                        <a:buNone/>
                      </a:pPr>
                      <a:r>
                        <a:rPr b="1" lang="en-GB" sz="1400" u="none" cap="none" strike="noStrike">
                          <a:solidFill>
                            <a:srgbClr val="FF0000"/>
                          </a:solidFill>
                        </a:rPr>
                        <a:t>1D.1</a:t>
                      </a:r>
                      <a:endParaRPr sz="1400" u="none" cap="none" strike="noStrike"/>
                    </a:p>
                    <a:p>
                      <a:pPr indent="0" lvl="0" marL="50800" marR="0" rtl="0" algn="just">
                        <a:lnSpc>
                          <a:spcPct val="107000"/>
                        </a:lnSpc>
                        <a:spcBef>
                          <a:spcPts val="800"/>
                        </a:spcBef>
                        <a:spcAft>
                          <a:spcPts val="0"/>
                        </a:spcAft>
                        <a:buClr>
                          <a:srgbClr val="000000"/>
                        </a:buClr>
                        <a:buSzPts val="1400"/>
                        <a:buFont typeface="Arial"/>
                        <a:buNone/>
                      </a:pPr>
                      <a:r>
                        <a:rPr b="1" lang="en-GB" sz="1400" u="none" cap="none" strike="noStrike">
                          <a:solidFill>
                            <a:srgbClr val="FF0000"/>
                          </a:solidFill>
                        </a:rPr>
                        <a:t>1D2</a:t>
                      </a:r>
                      <a:r>
                        <a:rPr lang="en-GB" sz="1400" u="none" cap="none" strike="noStrike">
                          <a:solidFill>
                            <a:srgbClr val="000000"/>
                          </a:solidFill>
                        </a:rPr>
                        <a:t>.</a:t>
                      </a:r>
                      <a:endParaRPr sz="1400" u="none" cap="none" strike="noStrike"/>
                    </a:p>
                    <a:p>
                      <a:pPr indent="0" lvl="0" marL="50800" marR="0" rtl="0" algn="just">
                        <a:lnSpc>
                          <a:spcPct val="107000"/>
                        </a:lnSpc>
                        <a:spcBef>
                          <a:spcPts val="800"/>
                        </a:spcBef>
                        <a:spcAft>
                          <a:spcPts val="0"/>
                        </a:spcAft>
                        <a:buClr>
                          <a:srgbClr val="000000"/>
                        </a:buClr>
                        <a:buSzPts val="1400"/>
                        <a:buFont typeface="Arial"/>
                        <a:buNone/>
                      </a:pPr>
                      <a:r>
                        <a:rPr b="1" lang="en-GB" sz="1400" u="none" cap="none" strike="noStrike">
                          <a:solidFill>
                            <a:srgbClr val="FF0000"/>
                          </a:solidFill>
                        </a:rPr>
                        <a:t>1D.5</a:t>
                      </a:r>
                      <a:endParaRPr sz="1400" u="none" cap="none" strike="noStrike"/>
                    </a:p>
                    <a:p>
                      <a:pPr indent="0" lvl="0" marL="50800" marR="0" rtl="0" algn="just">
                        <a:lnSpc>
                          <a:spcPct val="107000"/>
                        </a:lnSpc>
                        <a:spcBef>
                          <a:spcPts val="800"/>
                        </a:spcBef>
                        <a:spcAft>
                          <a:spcPts val="0"/>
                        </a:spcAft>
                        <a:buClr>
                          <a:srgbClr val="000000"/>
                        </a:buClr>
                        <a:buSzPts val="1400"/>
                        <a:buFont typeface="Arial"/>
                        <a:buNone/>
                      </a:pPr>
                      <a:r>
                        <a:rPr b="1" lang="en-GB" sz="1400" u="none" cap="none" strike="noStrike">
                          <a:solidFill>
                            <a:srgbClr val="FF0000"/>
                          </a:solidFill>
                        </a:rPr>
                        <a:t>1D.6</a:t>
                      </a:r>
                      <a:endParaRPr sz="1400" u="none" cap="none" strike="noStrike"/>
                    </a:p>
                    <a:p>
                      <a:pPr indent="0" lvl="0" marL="50800" marR="0" rtl="0" algn="just">
                        <a:lnSpc>
                          <a:spcPct val="107000"/>
                        </a:lnSpc>
                        <a:spcBef>
                          <a:spcPts val="800"/>
                        </a:spcBef>
                        <a:spcAft>
                          <a:spcPts val="0"/>
                        </a:spcAft>
                        <a:buClr>
                          <a:srgbClr val="000000"/>
                        </a:buClr>
                        <a:buSzPts val="1400"/>
                        <a:buFont typeface="Arial"/>
                        <a:buNone/>
                      </a:pPr>
                      <a:r>
                        <a:rPr b="1" lang="en-GB" sz="1400" u="none" cap="none" strike="noStrike">
                          <a:solidFill>
                            <a:srgbClr val="FF0000"/>
                          </a:solidFill>
                        </a:rPr>
                        <a:t>1D.7</a:t>
                      </a:r>
                      <a:endParaRPr/>
                    </a:p>
                    <a:p>
                      <a:pPr indent="0" lvl="0" marL="50800" marR="0" rtl="0" algn="just">
                        <a:lnSpc>
                          <a:spcPct val="107000"/>
                        </a:lnSpc>
                        <a:spcBef>
                          <a:spcPts val="800"/>
                        </a:spcBef>
                        <a:spcAft>
                          <a:spcPts val="0"/>
                        </a:spcAft>
                        <a:buClr>
                          <a:srgbClr val="000000"/>
                        </a:buClr>
                        <a:buSzPts val="1400"/>
                        <a:buFont typeface="Arial"/>
                        <a:buNone/>
                      </a:pPr>
                      <a:r>
                        <a:rPr b="1" lang="en-GB" sz="1400" u="none" cap="none" strike="noStrike">
                          <a:solidFill>
                            <a:srgbClr val="FF0000"/>
                          </a:solidFill>
                        </a:rPr>
                        <a:t>1D.8</a:t>
                      </a:r>
                      <a:endParaRPr sz="1400" u="none" cap="none" strike="noStrike"/>
                    </a:p>
                    <a:p>
                      <a:pPr indent="0" lvl="0" marL="50800" marR="0" rtl="0" algn="just">
                        <a:lnSpc>
                          <a:spcPct val="107000"/>
                        </a:lnSpc>
                        <a:spcBef>
                          <a:spcPts val="800"/>
                        </a:spcBef>
                        <a:spcAft>
                          <a:spcPts val="0"/>
                        </a:spcAft>
                        <a:buClr>
                          <a:srgbClr val="000000"/>
                        </a:buClr>
                        <a:buSzPts val="1400"/>
                        <a:buFont typeface="Arial"/>
                        <a:buNone/>
                      </a:pPr>
                      <a:r>
                        <a:rPr b="1" lang="en-GB" sz="1400" u="none" cap="none" strike="noStrike">
                          <a:solidFill>
                            <a:srgbClr val="FF0000"/>
                          </a:solidFill>
                        </a:rPr>
                        <a:t>1D.9</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50800" marR="0" rtl="0" algn="just">
                        <a:lnSpc>
                          <a:spcPct val="107000"/>
                        </a:lnSpc>
                        <a:spcBef>
                          <a:spcPts val="0"/>
                        </a:spcBef>
                        <a:spcAft>
                          <a:spcPts val="0"/>
                        </a:spcAft>
                        <a:buClr>
                          <a:srgbClr val="000000"/>
                        </a:buClr>
                        <a:buSzPts val="1400"/>
                        <a:buFont typeface="Arial"/>
                        <a:buNone/>
                      </a:pPr>
                      <a:r>
                        <a:rPr b="1" lang="en-GB" sz="1400" u="none" cap="none" strike="noStrike">
                          <a:solidFill>
                            <a:srgbClr val="FF0000"/>
                          </a:solidFill>
                        </a:rPr>
                        <a:t>1E.1</a:t>
                      </a:r>
                      <a:r>
                        <a:rPr lang="en-GB" sz="1400" u="none" cap="none" strike="noStrike">
                          <a:solidFill>
                            <a:srgbClr val="000000"/>
                          </a:solidFill>
                        </a:rPr>
                        <a:t> </a:t>
                      </a:r>
                      <a:endParaRPr/>
                    </a:p>
                    <a:p>
                      <a:pPr indent="0" lvl="0" marL="50800" marR="0" rtl="0" algn="just">
                        <a:lnSpc>
                          <a:spcPct val="107000"/>
                        </a:lnSpc>
                        <a:spcBef>
                          <a:spcPts val="800"/>
                        </a:spcBef>
                        <a:spcAft>
                          <a:spcPts val="0"/>
                        </a:spcAft>
                        <a:buClr>
                          <a:srgbClr val="000000"/>
                        </a:buClr>
                        <a:buSzPts val="1400"/>
                        <a:buFont typeface="Arial"/>
                        <a:buNone/>
                      </a:pPr>
                      <a:r>
                        <a:rPr b="1" lang="en-GB" sz="1400" u="none" cap="none" strike="noStrike">
                          <a:solidFill>
                            <a:srgbClr val="FF0000"/>
                          </a:solidFill>
                        </a:rPr>
                        <a:t>1E.2</a:t>
                      </a:r>
                      <a:r>
                        <a:rPr lang="en-GB" sz="1400" u="none" cap="none" strike="noStrike">
                          <a:solidFill>
                            <a:srgbClr val="000000"/>
                          </a:solidFill>
                        </a:rPr>
                        <a:t> </a:t>
                      </a:r>
                      <a:endParaRPr/>
                    </a:p>
                    <a:p>
                      <a:pPr indent="0" lvl="0" marL="50800" marR="0" rtl="0" algn="just">
                        <a:lnSpc>
                          <a:spcPct val="107000"/>
                        </a:lnSpc>
                        <a:spcBef>
                          <a:spcPts val="800"/>
                        </a:spcBef>
                        <a:spcAft>
                          <a:spcPts val="0"/>
                        </a:spcAft>
                        <a:buClr>
                          <a:srgbClr val="000000"/>
                        </a:buClr>
                        <a:buSzPts val="1400"/>
                        <a:buFont typeface="Arial"/>
                        <a:buNone/>
                      </a:pPr>
                      <a:r>
                        <a:rPr b="1" lang="en-GB" sz="1400" u="none" cap="none" strike="noStrike">
                          <a:solidFill>
                            <a:srgbClr val="FF0000"/>
                          </a:solidFill>
                        </a:rPr>
                        <a:t>1E.3</a:t>
                      </a:r>
                      <a:r>
                        <a:rPr lang="en-GB" sz="1400" u="none" cap="none" strike="noStrike">
                          <a:solidFill>
                            <a:srgbClr val="000000"/>
                          </a:solidFill>
                        </a:rPr>
                        <a:t> </a:t>
                      </a:r>
                      <a:endParaRPr sz="1400" u="none" cap="none" strike="noStrike"/>
                    </a:p>
                    <a:p>
                      <a:pPr indent="0" lvl="0" marL="50800" marR="0" rtl="0" algn="just">
                        <a:lnSpc>
                          <a:spcPct val="107000"/>
                        </a:lnSpc>
                        <a:spcBef>
                          <a:spcPts val="800"/>
                        </a:spcBef>
                        <a:spcAft>
                          <a:spcPts val="0"/>
                        </a:spcAft>
                        <a:buClr>
                          <a:srgbClr val="000000"/>
                        </a:buClr>
                        <a:buSzPts val="1400"/>
                        <a:buFont typeface="Arial"/>
                        <a:buNone/>
                      </a:pPr>
                      <a:r>
                        <a:rPr b="1" lang="en-GB" sz="1400" u="none" cap="none" strike="noStrike">
                          <a:solidFill>
                            <a:srgbClr val="FF0000"/>
                          </a:solidFill>
                        </a:rPr>
                        <a:t>1E.4 </a:t>
                      </a:r>
                      <a:endParaRPr/>
                    </a:p>
                    <a:p>
                      <a:pPr indent="0" lvl="0" marL="50800" marR="0" rtl="0" algn="just">
                        <a:lnSpc>
                          <a:spcPct val="107000"/>
                        </a:lnSpc>
                        <a:spcBef>
                          <a:spcPts val="800"/>
                        </a:spcBef>
                        <a:spcAft>
                          <a:spcPts val="0"/>
                        </a:spcAft>
                        <a:buClr>
                          <a:srgbClr val="000000"/>
                        </a:buClr>
                        <a:buSzPts val="1400"/>
                        <a:buFont typeface="Arial"/>
                        <a:buNone/>
                      </a:pPr>
                      <a:r>
                        <a:rPr b="1" lang="en-GB" sz="1400" u="none" cap="none" strike="noStrike">
                          <a:solidFill>
                            <a:srgbClr val="FF0000"/>
                          </a:solidFill>
                        </a:rPr>
                        <a:t>1E.5</a:t>
                      </a:r>
                      <a:endParaRPr sz="1400" u="none" cap="none" strike="noStrike"/>
                    </a:p>
                    <a:p>
                      <a:pPr indent="0" lvl="0" marL="50800" marR="0" rtl="0" algn="just">
                        <a:lnSpc>
                          <a:spcPct val="107000"/>
                        </a:lnSpc>
                        <a:spcBef>
                          <a:spcPts val="800"/>
                        </a:spcBef>
                        <a:spcAft>
                          <a:spcPts val="0"/>
                        </a:spcAft>
                        <a:buClr>
                          <a:srgbClr val="000000"/>
                        </a:buClr>
                        <a:buSzPts val="1400"/>
                        <a:buFont typeface="Arial"/>
                        <a:buNone/>
                      </a:pPr>
                      <a:r>
                        <a:rPr b="1" lang="en-GB" sz="1400" u="none" cap="none" strike="noStrike">
                          <a:solidFill>
                            <a:srgbClr val="FF0000"/>
                          </a:solidFill>
                        </a:rPr>
                        <a:t>1E.7</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50800" marR="0" rtl="0" algn="just">
                        <a:lnSpc>
                          <a:spcPct val="107000"/>
                        </a:lnSpc>
                        <a:spcBef>
                          <a:spcPts val="0"/>
                        </a:spcBef>
                        <a:spcAft>
                          <a:spcPts val="0"/>
                        </a:spcAft>
                        <a:buClr>
                          <a:srgbClr val="000000"/>
                        </a:buClr>
                        <a:buSzPts val="1400"/>
                        <a:buFont typeface="Arial"/>
                        <a:buNone/>
                      </a:pPr>
                      <a:r>
                        <a:rPr b="1" lang="en-GB" sz="1400" u="none" cap="none" strike="noStrike">
                          <a:solidFill>
                            <a:srgbClr val="FF0000"/>
                          </a:solidFill>
                        </a:rPr>
                        <a:t>2C.3</a:t>
                      </a:r>
                      <a:endParaRPr sz="1400" u="none" cap="none" strike="noStrike"/>
                    </a:p>
                    <a:p>
                      <a:pPr indent="0" lvl="0" marL="50800" marR="0" rtl="0" algn="just">
                        <a:lnSpc>
                          <a:spcPct val="107000"/>
                        </a:lnSpc>
                        <a:spcBef>
                          <a:spcPts val="800"/>
                        </a:spcBef>
                        <a:spcAft>
                          <a:spcPts val="0"/>
                        </a:spcAft>
                        <a:buClr>
                          <a:srgbClr val="000000"/>
                        </a:buClr>
                        <a:buSzPts val="1400"/>
                        <a:buFont typeface="Arial"/>
                        <a:buNone/>
                      </a:pPr>
                      <a:r>
                        <a:rPr b="1" lang="en-GB" sz="1400" u="none" cap="none" strike="noStrike">
                          <a:solidFill>
                            <a:srgbClr val="FF0000"/>
                          </a:solidFill>
                        </a:rPr>
                        <a:t>2D.1</a:t>
                      </a:r>
                      <a:endParaRPr sz="1400" u="none" cap="none" strike="noStrike"/>
                    </a:p>
                    <a:p>
                      <a:pPr indent="0" lvl="0" marL="0" marR="0" rtl="0" algn="l">
                        <a:lnSpc>
                          <a:spcPct val="100000"/>
                        </a:lnSpc>
                        <a:spcBef>
                          <a:spcPts val="800"/>
                        </a:spcBef>
                        <a:spcAft>
                          <a:spcPts val="0"/>
                        </a:spcAft>
                        <a:buNone/>
                      </a:pPr>
                      <a:r>
                        <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pic>
        <p:nvPicPr>
          <p:cNvPr id="92" name="Google Shape;92;p4"/>
          <p:cNvPicPr preferRelativeResize="0"/>
          <p:nvPr/>
        </p:nvPicPr>
        <p:blipFill rotWithShape="1">
          <a:blip r:embed="rId3">
            <a:alphaModFix/>
          </a:blip>
          <a:srcRect b="0" l="0" r="0" t="0"/>
          <a:stretch/>
        </p:blipFill>
        <p:spPr>
          <a:xfrm>
            <a:off x="0" y="1106711"/>
            <a:ext cx="3580871" cy="5054059"/>
          </a:xfrm>
          <a:prstGeom prst="rect">
            <a:avLst/>
          </a:prstGeom>
          <a:noFill/>
          <a:ln>
            <a:noFill/>
          </a:ln>
        </p:spPr>
      </p:pic>
      <p:sp>
        <p:nvSpPr>
          <p:cNvPr id="93" name="Google Shape;93;p4"/>
          <p:cNvSpPr txBox="1"/>
          <p:nvPr/>
        </p:nvSpPr>
        <p:spPr>
          <a:xfrm>
            <a:off x="4044115" y="1377802"/>
            <a:ext cx="3038098" cy="1200329"/>
          </a:xfrm>
          <a:prstGeom prst="rect">
            <a:avLst/>
          </a:prstGeom>
          <a:noFill/>
          <a:ln cap="flat" cmpd="sng" w="9525">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GB" sz="1400" u="none" cap="none" strike="noStrike">
                <a:solidFill>
                  <a:srgbClr val="000000"/>
                </a:solidFill>
                <a:latin typeface="Arial"/>
                <a:ea typeface="Arial"/>
                <a:cs typeface="Arial"/>
                <a:sym typeface="Arial"/>
              </a:rPr>
              <a:t>Large number of recommendations/actions are relevant for CEOS WGCV </a:t>
            </a:r>
            <a:endParaRPr/>
          </a:p>
        </p:txBody>
      </p:sp>
      <p:sp>
        <p:nvSpPr>
          <p:cNvPr id="94" name="Google Shape;94;p4"/>
          <p:cNvSpPr txBox="1"/>
          <p:nvPr/>
        </p:nvSpPr>
        <p:spPr>
          <a:xfrm>
            <a:off x="3778556" y="3429000"/>
            <a:ext cx="8413443" cy="3001334"/>
          </a:xfrm>
          <a:prstGeom prst="rect">
            <a:avLst/>
          </a:prstGeom>
          <a:noFill/>
          <a:ln cap="flat" cmpd="sng" w="9525">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lnSpc>
                <a:spcPct val="107000"/>
              </a:lnSpc>
              <a:spcBef>
                <a:spcPts val="0"/>
              </a:spcBef>
              <a:spcAft>
                <a:spcPts val="0"/>
              </a:spcAft>
              <a:buNone/>
            </a:pPr>
            <a:r>
              <a:rPr b="1" i="0" lang="en-GB" sz="1400" u="none" cap="none" strike="noStrike">
                <a:solidFill>
                  <a:srgbClr val="FF0000"/>
                </a:solidFill>
                <a:latin typeface="Arial"/>
                <a:ea typeface="Arial"/>
                <a:cs typeface="Arial"/>
                <a:sym typeface="Arial"/>
              </a:rPr>
              <a:t>T1-0.1 :</a:t>
            </a:r>
            <a:r>
              <a:rPr b="1" i="0" lang="en-GB" sz="1400" u="none" cap="none" strike="noStrike">
                <a:solidFill>
                  <a:srgbClr val="000000"/>
                </a:solidFill>
                <a:latin typeface="Arial"/>
                <a:ea typeface="Arial"/>
                <a:cs typeface="Arial"/>
                <a:sym typeface="Arial"/>
              </a:rPr>
              <a:t>Coordination is fundamental and needed. Proper mechanism for coordination should be found. NMIs/WMO should be invited in WGCV. </a:t>
            </a:r>
            <a:endParaRPr/>
          </a:p>
          <a:p>
            <a:pPr indent="0" lvl="0" marL="0" marR="0" rtl="0" algn="just">
              <a:lnSpc>
                <a:spcPct val="107000"/>
              </a:lnSpc>
              <a:spcBef>
                <a:spcPts val="800"/>
              </a:spcBef>
              <a:spcAft>
                <a:spcPts val="0"/>
              </a:spcAft>
              <a:buNone/>
            </a:pPr>
            <a:r>
              <a:rPr b="1" i="0" lang="en-GB" sz="1400" u="none" cap="none" strike="noStrike">
                <a:solidFill>
                  <a:srgbClr val="FF0000"/>
                </a:solidFill>
                <a:latin typeface="Arial"/>
                <a:ea typeface="Arial"/>
                <a:cs typeface="Arial"/>
                <a:sym typeface="Arial"/>
              </a:rPr>
              <a:t>1A.5/1B2, 1B10/11</a:t>
            </a:r>
            <a:r>
              <a:rPr b="1" i="0" lang="en-GB" sz="1400" u="none" cap="none" strike="noStrike">
                <a:solidFill>
                  <a:srgbClr val="000000"/>
                </a:solidFill>
                <a:latin typeface="Arial"/>
                <a:ea typeface="Arial"/>
                <a:cs typeface="Arial"/>
                <a:sym typeface="Arial"/>
              </a:rPr>
              <a:t>….Uncertainties (representation, tools (comet), GUM, FIDUCEO…etc…)</a:t>
            </a:r>
            <a:endParaRPr/>
          </a:p>
          <a:p>
            <a:pPr indent="0" lvl="0" marL="0" marR="0" rtl="0" algn="just">
              <a:lnSpc>
                <a:spcPct val="107000"/>
              </a:lnSpc>
              <a:spcBef>
                <a:spcPts val="800"/>
              </a:spcBef>
              <a:spcAft>
                <a:spcPts val="0"/>
              </a:spcAft>
              <a:buNone/>
            </a:pPr>
            <a:r>
              <a:rPr b="1" i="0" lang="en-GB" sz="1400" u="none" cap="none" strike="noStrike">
                <a:solidFill>
                  <a:srgbClr val="FF0000"/>
                </a:solidFill>
                <a:latin typeface="Arial"/>
                <a:ea typeface="Arial"/>
                <a:cs typeface="Arial"/>
                <a:sym typeface="Arial"/>
              </a:rPr>
              <a:t>1B.8</a:t>
            </a:r>
            <a:r>
              <a:rPr b="1" i="0" lang="en-GB" sz="1400" u="none" cap="none" strike="noStrike">
                <a:solidFill>
                  <a:srgbClr val="000000"/>
                </a:solidFill>
                <a:latin typeface="Arial"/>
                <a:ea typeface="Arial"/>
                <a:cs typeface="Arial"/>
                <a:sym typeface="Arial"/>
              </a:rPr>
              <a:t>: FRM assessment process (FRM4SM, FRM4ALT, S3TART, FRM4SST, FRM4VEG…)</a:t>
            </a:r>
            <a:endParaRPr/>
          </a:p>
          <a:p>
            <a:pPr indent="0" lvl="0" marL="0" marR="0" rtl="0" algn="just">
              <a:lnSpc>
                <a:spcPct val="107000"/>
              </a:lnSpc>
              <a:spcBef>
                <a:spcPts val="800"/>
              </a:spcBef>
              <a:spcAft>
                <a:spcPts val="0"/>
              </a:spcAft>
              <a:buNone/>
            </a:pPr>
            <a:r>
              <a:rPr b="1" i="0" lang="en-GB" sz="1400" u="none" cap="none" strike="noStrike">
                <a:solidFill>
                  <a:srgbClr val="FF0000"/>
                </a:solidFill>
                <a:latin typeface="Arial"/>
                <a:ea typeface="Arial"/>
                <a:cs typeface="Arial"/>
                <a:sym typeface="Arial"/>
              </a:rPr>
              <a:t>1D.8</a:t>
            </a:r>
            <a:r>
              <a:rPr b="1" i="0" lang="en-GB" sz="1400" u="none" cap="none" strike="noStrike">
                <a:solidFill>
                  <a:srgbClr val="000000"/>
                </a:solidFill>
                <a:latin typeface="Arial"/>
                <a:ea typeface="Arial"/>
                <a:cs typeface="Arial"/>
                <a:sym typeface="Arial"/>
              </a:rPr>
              <a:t>: ESA starts a project with ECMWF to assess the satellite uncertainties impact and handling  in model (Dantex project).</a:t>
            </a:r>
            <a:endParaRPr/>
          </a:p>
          <a:p>
            <a:pPr indent="0" lvl="0" marL="0" marR="0" rtl="0" algn="just">
              <a:lnSpc>
                <a:spcPct val="107000"/>
              </a:lnSpc>
              <a:spcBef>
                <a:spcPts val="800"/>
              </a:spcBef>
              <a:spcAft>
                <a:spcPts val="0"/>
              </a:spcAft>
              <a:buNone/>
            </a:pPr>
            <a:r>
              <a:rPr b="1" i="0" lang="en-GB" sz="1400" u="none" cap="none" strike="noStrike">
                <a:solidFill>
                  <a:srgbClr val="FF0000"/>
                </a:solidFill>
                <a:latin typeface="Arial"/>
                <a:ea typeface="Arial"/>
                <a:cs typeface="Arial"/>
                <a:sym typeface="Arial"/>
              </a:rPr>
              <a:t>1A2/4/5, 2C, 2D1</a:t>
            </a:r>
            <a:r>
              <a:rPr b="1" i="0" lang="en-GB" sz="1400" u="none" cap="none" strike="noStrike">
                <a:solidFill>
                  <a:srgbClr val="000000"/>
                </a:solidFill>
                <a:latin typeface="Arial"/>
                <a:ea typeface="Arial"/>
                <a:cs typeface="Arial"/>
                <a:sym typeface="Arial"/>
              </a:rPr>
              <a:t>…Atmosphere Domain – GHG. Number of CEOS activities (FRM4GHG, TTCON, Pandora, COCCON…etc….) </a:t>
            </a:r>
            <a:endParaRPr/>
          </a:p>
          <a:p>
            <a:pPr indent="0" lvl="0" marL="0" marR="0" rtl="0" algn="just">
              <a:lnSpc>
                <a:spcPct val="107000"/>
              </a:lnSpc>
              <a:spcBef>
                <a:spcPts val="800"/>
              </a:spcBef>
              <a:spcAft>
                <a:spcPts val="0"/>
              </a:spcAft>
              <a:buNone/>
            </a:pPr>
            <a:r>
              <a:rPr b="1" i="0" lang="en-GB" sz="1400" u="none" cap="none" strike="noStrike">
                <a:solidFill>
                  <a:srgbClr val="FF0000"/>
                </a:solidFill>
                <a:latin typeface="Arial"/>
                <a:ea typeface="Arial"/>
                <a:cs typeface="Arial"/>
                <a:sym typeface="Arial"/>
              </a:rPr>
              <a:t>1A.1</a:t>
            </a:r>
            <a:r>
              <a:rPr b="1" i="0" lang="en-GB" sz="1400" u="none" cap="none" strike="noStrike">
                <a:solidFill>
                  <a:srgbClr val="000000"/>
                </a:solidFill>
                <a:latin typeface="Arial"/>
                <a:ea typeface="Arial"/>
                <a:cs typeface="Arial"/>
                <a:sym typeface="Arial"/>
              </a:rPr>
              <a:t> Development of maturity Matrix – increase the confidence in data and fitness for purpose</a:t>
            </a:r>
            <a:endParaRPr b="1" i="0" sz="1400" u="none" cap="none" strike="noStrike">
              <a:solidFill>
                <a:srgbClr val="000000"/>
              </a:solidFill>
              <a:latin typeface="Arial"/>
              <a:ea typeface="Arial"/>
              <a:cs typeface="Arial"/>
              <a:sym typeface="Arial"/>
            </a:endParaRPr>
          </a:p>
          <a:p>
            <a:pPr indent="0" lvl="0" marL="0" marR="0" rtl="0" algn="just">
              <a:lnSpc>
                <a:spcPct val="107000"/>
              </a:lnSpc>
              <a:spcBef>
                <a:spcPts val="800"/>
              </a:spcBef>
              <a:spcAft>
                <a:spcPts val="0"/>
              </a:spcAft>
              <a:buNone/>
            </a:pPr>
            <a:r>
              <a:rPr b="1" i="0" lang="en-GB" sz="1400" u="none" cap="none" strike="noStrike">
                <a:solidFill>
                  <a:srgbClr val="FF0000"/>
                </a:solidFill>
                <a:latin typeface="Arial"/>
                <a:ea typeface="Arial"/>
                <a:cs typeface="Arial"/>
                <a:sym typeface="Arial"/>
              </a:rPr>
              <a:t>1C.2L </a:t>
            </a:r>
            <a:r>
              <a:rPr b="1" i="0" lang="en-GB" sz="1400" u="none" cap="none" strike="noStrike">
                <a:solidFill>
                  <a:srgbClr val="000000"/>
                </a:solidFill>
                <a:latin typeface="Arial"/>
                <a:ea typeface="Arial"/>
                <a:cs typeface="Arial"/>
                <a:sym typeface="Arial"/>
              </a:rPr>
              <a:t>Support SITSat – CEOS WGCV SITSat task group</a:t>
            </a:r>
            <a:endParaRPr/>
          </a:p>
        </p:txBody>
      </p:sp>
      <p:pic>
        <p:nvPicPr>
          <p:cNvPr id="95" name="Google Shape;95;p4"/>
          <p:cNvPicPr preferRelativeResize="0"/>
          <p:nvPr/>
        </p:nvPicPr>
        <p:blipFill rotWithShape="1">
          <a:blip r:embed="rId3">
            <a:alphaModFix/>
          </a:blip>
          <a:srcRect b="0" l="0" r="0" t="0"/>
          <a:stretch/>
        </p:blipFill>
        <p:spPr>
          <a:xfrm>
            <a:off x="152400" y="1259111"/>
            <a:ext cx="3580871" cy="505405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5"/>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GB"/>
              <a:t>WGCV for WGClimate</a:t>
            </a:r>
            <a:endParaRPr/>
          </a:p>
        </p:txBody>
      </p:sp>
      <p:sp>
        <p:nvSpPr>
          <p:cNvPr id="101" name="Google Shape;101;p5"/>
          <p:cNvSpPr txBox="1"/>
          <p:nvPr/>
        </p:nvSpPr>
        <p:spPr>
          <a:xfrm>
            <a:off x="807720" y="1841811"/>
            <a:ext cx="10576560" cy="4401205"/>
          </a:xfrm>
          <a:prstGeom prst="rect">
            <a:avLst/>
          </a:prstGeom>
          <a:noFill/>
          <a:ln cap="flat" cmpd="sng" w="9525">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342900" lvl="0" marL="342900" marR="0" rtl="0" algn="l">
              <a:lnSpc>
                <a:spcPct val="100000"/>
              </a:lnSpc>
              <a:spcBef>
                <a:spcPts val="0"/>
              </a:spcBef>
              <a:spcAft>
                <a:spcPts val="0"/>
              </a:spcAft>
              <a:buClr>
                <a:srgbClr val="000000"/>
              </a:buClr>
              <a:buSzPts val="1800"/>
              <a:buFont typeface="Arial"/>
              <a:buChar char="•"/>
            </a:pPr>
            <a:r>
              <a:rPr b="0" i="0" lang="en-GB" sz="1800" u="none" cap="none" strike="noStrike">
                <a:solidFill>
                  <a:srgbClr val="000000"/>
                </a:solidFill>
                <a:latin typeface="Belleza"/>
                <a:ea typeface="Belleza"/>
                <a:cs typeface="Belleza"/>
                <a:sym typeface="Belleza"/>
              </a:rPr>
              <a:t>B1.3 Better align the satellite FRM program to the reference tier of tiered networks and enhance/expand FRM to fill gaps in satellite cal/val. </a:t>
            </a:r>
            <a:endParaRPr/>
          </a:p>
          <a:p>
            <a:pPr indent="0" lvl="0" marL="0" marR="0" rtl="0" algn="l">
              <a:lnSpc>
                <a:spcPct val="100000"/>
              </a:lnSpc>
              <a:spcBef>
                <a:spcPts val="0"/>
              </a:spcBef>
              <a:spcAft>
                <a:spcPts val="0"/>
              </a:spcAft>
              <a:buNone/>
            </a:pPr>
            <a:r>
              <a:t/>
            </a:r>
            <a:endParaRPr b="0" i="0" sz="1800" u="none" cap="none" strike="noStrike">
              <a:solidFill>
                <a:srgbClr val="000000"/>
              </a:solidFill>
              <a:latin typeface="Calibri"/>
              <a:ea typeface="Calibri"/>
              <a:cs typeface="Calibri"/>
              <a:sym typeface="Calibri"/>
            </a:endParaRPr>
          </a:p>
          <a:p>
            <a:pPr indent="-342900" lvl="0" marL="342900" marR="0" rtl="0" algn="l">
              <a:lnSpc>
                <a:spcPct val="100000"/>
              </a:lnSpc>
              <a:spcBef>
                <a:spcPts val="0"/>
              </a:spcBef>
              <a:spcAft>
                <a:spcPts val="0"/>
              </a:spcAft>
              <a:buClr>
                <a:srgbClr val="000000"/>
              </a:buClr>
              <a:buSzPts val="1800"/>
              <a:buFont typeface="Arial"/>
              <a:buChar char="•"/>
            </a:pPr>
            <a:r>
              <a:rPr b="0" i="0" lang="en-GB" sz="1800" u="none" cap="none" strike="noStrike">
                <a:solidFill>
                  <a:srgbClr val="000000"/>
                </a:solidFill>
                <a:latin typeface="Belleza"/>
                <a:ea typeface="Belleza"/>
                <a:cs typeface="Belleza"/>
                <a:sym typeface="Belleza"/>
              </a:rPr>
              <a:t>B5.1 Increase the number of in situ river level observations that are exchanged internationally and can be used to calibration satellite observations of water levels.</a:t>
            </a:r>
            <a:endParaRPr/>
          </a:p>
          <a:p>
            <a:pPr indent="0" lvl="0" marL="0" marR="0" rtl="0" algn="l">
              <a:lnSpc>
                <a:spcPct val="100000"/>
              </a:lnSpc>
              <a:spcBef>
                <a:spcPts val="0"/>
              </a:spcBef>
              <a:spcAft>
                <a:spcPts val="0"/>
              </a:spcAft>
              <a:buNone/>
            </a:pPr>
            <a:r>
              <a:t/>
            </a:r>
            <a:endParaRPr b="0" i="0" sz="1800" u="none" cap="none" strike="noStrike">
              <a:solidFill>
                <a:srgbClr val="000000"/>
              </a:solidFill>
              <a:latin typeface="Calibri"/>
              <a:ea typeface="Calibri"/>
              <a:cs typeface="Calibri"/>
              <a:sym typeface="Calibri"/>
            </a:endParaRPr>
          </a:p>
          <a:p>
            <a:pPr indent="-342900" lvl="0" marL="342900" marR="0" rtl="0" algn="l">
              <a:lnSpc>
                <a:spcPct val="100000"/>
              </a:lnSpc>
              <a:spcBef>
                <a:spcPts val="0"/>
              </a:spcBef>
              <a:spcAft>
                <a:spcPts val="0"/>
              </a:spcAft>
              <a:buClr>
                <a:srgbClr val="000000"/>
              </a:buClr>
              <a:buSzPts val="1800"/>
              <a:buFont typeface="Arial"/>
              <a:buChar char="•"/>
            </a:pPr>
            <a:r>
              <a:rPr b="0" i="0" lang="en-GB" sz="1800" u="none" cap="none" strike="noStrike">
                <a:solidFill>
                  <a:srgbClr val="000000"/>
                </a:solidFill>
                <a:latin typeface="Belleza"/>
                <a:ea typeface="Belleza"/>
                <a:cs typeface="Belleza"/>
                <a:sym typeface="Belleza"/>
              </a:rPr>
              <a:t>D4. Create a facility to access co-located in situ cal/val observations and satellite data for quality assurance of satellite products.</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rPr b="0" i="0" lang="en-GB" sz="1800" u="none" cap="none" strike="noStrike">
                <a:solidFill>
                  <a:srgbClr val="000000"/>
                </a:solidFill>
                <a:latin typeface="Belleza"/>
                <a:ea typeface="Belleza"/>
                <a:cs typeface="Belleza"/>
                <a:sym typeface="Belleza"/>
              </a:rPr>
              <a:t> </a:t>
            </a:r>
            <a:endParaRPr b="0" i="0" sz="1400" u="none" cap="none" strike="noStrike">
              <a:solidFill>
                <a:srgbClr val="000000"/>
              </a:solidFill>
              <a:latin typeface="Belleza"/>
              <a:ea typeface="Belleza"/>
              <a:cs typeface="Belleza"/>
              <a:sym typeface="Belleza"/>
            </a:endParaRPr>
          </a:p>
          <a:p>
            <a:pPr indent="0" lvl="0" marL="0" marR="0" rtl="0" algn="l">
              <a:lnSpc>
                <a:spcPct val="100000"/>
              </a:lnSpc>
              <a:spcBef>
                <a:spcPts val="0"/>
              </a:spcBef>
              <a:spcAft>
                <a:spcPts val="0"/>
              </a:spcAft>
              <a:buNone/>
            </a:pPr>
            <a:r>
              <a:rPr b="1" i="0" lang="en-GB" sz="1800" u="none" cap="none" strike="noStrike">
                <a:solidFill>
                  <a:srgbClr val="000000"/>
                </a:solidFill>
                <a:latin typeface="Calibri"/>
                <a:ea typeface="Calibri"/>
                <a:cs typeface="Calibri"/>
                <a:sym typeface="Calibri"/>
              </a:rPr>
              <a:t>B 1. 5. Establish a long-term space-based reference calibration system to enhance the quality and traceability of earth observations. The following measurables are to be considered: high-resolution spectral radiances in the reflected solar (RS) and infrared (IR) wave bands, as well as GNSS radio occultations</a:t>
            </a:r>
            <a:r>
              <a:rPr b="0" i="0" lang="en-GB" sz="1800" u="none" cap="none" strike="noStrike">
                <a:solidFill>
                  <a:srgbClr val="000000"/>
                </a:solidFill>
                <a:latin typeface="Calibri"/>
                <a:ea typeface="Calibri"/>
                <a:cs typeface="Calibri"/>
                <a:sym typeface="Calibri"/>
              </a:rPr>
              <a:t>.</a:t>
            </a:r>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Calibri"/>
              <a:ea typeface="Calibri"/>
              <a:cs typeface="Calibri"/>
              <a:sym typeface="Calibri"/>
            </a:endParaRPr>
          </a:p>
          <a:p>
            <a:pPr indent="0" lvl="8" marL="0" marR="0" rtl="0" algn="l">
              <a:lnSpc>
                <a:spcPct val="100000"/>
              </a:lnSpc>
              <a:spcBef>
                <a:spcPts val="0"/>
              </a:spcBef>
              <a:spcAft>
                <a:spcPts val="0"/>
              </a:spcAft>
              <a:buNone/>
            </a:pPr>
            <a:r>
              <a:rPr b="1" i="0" lang="en-GB" sz="2800" u="sng" cap="none" strike="noStrike">
                <a:solidFill>
                  <a:srgbClr val="0070C0"/>
                </a:solidFill>
                <a:latin typeface="Calibri"/>
                <a:ea typeface="Calibri"/>
                <a:cs typeface="Calibri"/>
                <a:sym typeface="Calibri"/>
              </a:rPr>
              <a:t>🡪 SITSats</a:t>
            </a:r>
            <a:endParaRPr b="1" i="0" sz="2800" u="sng" cap="none" strike="noStrike">
              <a:solidFill>
                <a:srgbClr val="0070C0"/>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102" name="Google Shape;102;p5"/>
          <p:cNvSpPr txBox="1"/>
          <p:nvPr/>
        </p:nvSpPr>
        <p:spPr>
          <a:xfrm>
            <a:off x="1912002" y="1248566"/>
            <a:ext cx="8367996"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GB" sz="2400" u="sng" cap="none" strike="noStrike">
                <a:solidFill>
                  <a:srgbClr val="FF0000"/>
                </a:solidFill>
                <a:latin typeface="Arial"/>
                <a:ea typeface="Arial"/>
                <a:cs typeface="Arial"/>
                <a:sym typeface="Arial"/>
              </a:rPr>
              <a:t>CEOS WGCV in response to GCOS Implementation Plan</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6"/>
          <p:cNvSpPr txBox="1"/>
          <p:nvPr>
            <p:ph idx="1" type="body"/>
          </p:nvPr>
        </p:nvSpPr>
        <p:spPr>
          <a:xfrm>
            <a:off x="176048" y="1685187"/>
            <a:ext cx="6699112" cy="4606756"/>
          </a:xfrm>
          <a:prstGeom prst="rect">
            <a:avLst/>
          </a:prstGeom>
          <a:noFill/>
          <a:ln cap="flat" cmpd="sng" w="9525">
            <a:solidFill>
              <a:srgbClr val="395E89"/>
            </a:solidFill>
            <a:prstDash val="solid"/>
            <a:round/>
            <a:headEnd len="sm" w="sm" type="none"/>
            <a:tailEnd len="sm" w="sm" type="none"/>
          </a:ln>
        </p:spPr>
        <p:txBody>
          <a:bodyPr anchorCtr="0" anchor="t" bIns="45700" lIns="91425" spcFirstLastPara="1" rIns="91425" wrap="square" tIns="45700">
            <a:noAutofit/>
          </a:bodyPr>
          <a:lstStyle/>
          <a:p>
            <a:pPr indent="-273050" lvl="0" marL="342900" rtl="0" algn="l">
              <a:lnSpc>
                <a:spcPct val="115000"/>
              </a:lnSpc>
              <a:spcBef>
                <a:spcPts val="1000"/>
              </a:spcBef>
              <a:spcAft>
                <a:spcPts val="0"/>
              </a:spcAft>
              <a:buSzPts val="1700"/>
              <a:buFont typeface="Noto Sans Symbols"/>
              <a:buChar char="▪"/>
            </a:pPr>
            <a:r>
              <a:rPr lang="en-GB" sz="1600">
                <a:latin typeface="Calibri"/>
                <a:ea typeface="Calibri"/>
                <a:cs typeface="Calibri"/>
                <a:sym typeface="Calibri"/>
              </a:rPr>
              <a:t>Support the development of </a:t>
            </a:r>
            <a:r>
              <a:rPr b="1" lang="en-GB" sz="1600">
                <a:latin typeface="Calibri"/>
                <a:ea typeface="Calibri"/>
                <a:cs typeface="Calibri"/>
                <a:sym typeface="Calibri"/>
              </a:rPr>
              <a:t>RS-enabled EBVs best practice workflows</a:t>
            </a:r>
            <a:r>
              <a:rPr lang="en-GB" sz="1600">
                <a:latin typeface="Calibri"/>
                <a:ea typeface="Calibri"/>
                <a:cs typeface="Calibri"/>
                <a:sym typeface="Calibri"/>
              </a:rPr>
              <a:t>.</a:t>
            </a:r>
            <a:br>
              <a:rPr lang="en-GB" sz="1600">
                <a:latin typeface="Calibri"/>
                <a:ea typeface="Calibri"/>
                <a:cs typeface="Calibri"/>
                <a:sym typeface="Calibri"/>
              </a:rPr>
            </a:br>
            <a:r>
              <a:rPr lang="en-GB" sz="1600">
                <a:latin typeface="Calibri"/>
                <a:ea typeface="Calibri"/>
                <a:cs typeface="Calibri"/>
                <a:sym typeface="Calibri"/>
              </a:rPr>
              <a:t>(including multi sensor approaches)</a:t>
            </a:r>
            <a:endParaRPr/>
          </a:p>
          <a:p>
            <a:pPr indent="-273050" lvl="0" marL="342900" rtl="0" algn="l">
              <a:lnSpc>
                <a:spcPct val="115000"/>
              </a:lnSpc>
              <a:spcBef>
                <a:spcPts val="1000"/>
              </a:spcBef>
              <a:spcAft>
                <a:spcPts val="0"/>
              </a:spcAft>
              <a:buSzPts val="1700"/>
              <a:buFont typeface="Noto Sans Symbols"/>
              <a:buChar char="▪"/>
            </a:pPr>
            <a:r>
              <a:rPr lang="en-GB" sz="1600">
                <a:latin typeface="Calibri"/>
                <a:ea typeface="Calibri"/>
                <a:cs typeface="Calibri"/>
                <a:sym typeface="Calibri"/>
              </a:rPr>
              <a:t>For EBVs essentially on </a:t>
            </a:r>
            <a:r>
              <a:rPr b="1" lang="en-GB" sz="1600">
                <a:latin typeface="Calibri"/>
                <a:ea typeface="Calibri"/>
                <a:cs typeface="Calibri"/>
                <a:sym typeface="Calibri"/>
              </a:rPr>
              <a:t>ecosystem traits </a:t>
            </a:r>
            <a:r>
              <a:rPr lang="en-GB" sz="1600">
                <a:latin typeface="Calibri"/>
                <a:ea typeface="Calibri"/>
                <a:cs typeface="Calibri"/>
                <a:sym typeface="Calibri"/>
              </a:rPr>
              <a:t>(ecosystem function and structure)</a:t>
            </a:r>
            <a:endParaRPr/>
          </a:p>
          <a:p>
            <a:pPr indent="-273050" lvl="0" marL="342900" rtl="0" algn="l">
              <a:lnSpc>
                <a:spcPct val="115000"/>
              </a:lnSpc>
              <a:spcBef>
                <a:spcPts val="1000"/>
              </a:spcBef>
              <a:spcAft>
                <a:spcPts val="0"/>
              </a:spcAft>
              <a:buSzPts val="1700"/>
              <a:buFont typeface="Noto Sans Symbols"/>
              <a:buChar char="▪"/>
            </a:pPr>
            <a:r>
              <a:rPr lang="en-GB" sz="1600">
                <a:latin typeface="Calibri"/>
                <a:ea typeface="Calibri"/>
                <a:cs typeface="Calibri"/>
                <a:sym typeface="Calibri"/>
              </a:rPr>
              <a:t>Starting from the </a:t>
            </a:r>
            <a:r>
              <a:rPr b="1" lang="en-GB" sz="1600">
                <a:latin typeface="Calibri"/>
                <a:ea typeface="Calibri"/>
                <a:cs typeface="Calibri"/>
                <a:sym typeface="Calibri"/>
              </a:rPr>
              <a:t>variables already addressed by WGCV </a:t>
            </a:r>
            <a:r>
              <a:rPr lang="en-GB" sz="1600">
                <a:latin typeface="Calibri"/>
                <a:ea typeface="Calibri"/>
                <a:cs typeface="Calibri"/>
                <a:sym typeface="Calibri"/>
              </a:rPr>
              <a:t>(e.g., Biomass, fAPAR, LAI)</a:t>
            </a:r>
            <a:endParaRPr sz="1600">
              <a:latin typeface="Calibri"/>
              <a:ea typeface="Calibri"/>
              <a:cs typeface="Calibri"/>
              <a:sym typeface="Calibri"/>
            </a:endParaRPr>
          </a:p>
          <a:p>
            <a:pPr indent="-273050" lvl="0" marL="342900" rtl="0" algn="l">
              <a:lnSpc>
                <a:spcPct val="115000"/>
              </a:lnSpc>
              <a:spcBef>
                <a:spcPts val="1000"/>
              </a:spcBef>
              <a:spcAft>
                <a:spcPts val="0"/>
              </a:spcAft>
              <a:buSzPts val="1700"/>
              <a:buFont typeface="Noto Sans Symbols"/>
              <a:buChar char="▪"/>
            </a:pPr>
            <a:r>
              <a:rPr lang="en-GB" sz="1600">
                <a:latin typeface="Calibri"/>
                <a:ea typeface="Calibri"/>
                <a:cs typeface="Calibri"/>
                <a:sym typeface="Calibri"/>
              </a:rPr>
              <a:t>Development of </a:t>
            </a:r>
            <a:r>
              <a:rPr b="1" lang="en-GB" sz="1600">
                <a:latin typeface="Calibri"/>
                <a:ea typeface="Calibri"/>
                <a:cs typeface="Calibri"/>
                <a:sym typeface="Calibri"/>
              </a:rPr>
              <a:t>data quality standards </a:t>
            </a:r>
            <a:r>
              <a:rPr lang="en-GB" sz="1600">
                <a:latin typeface="Calibri"/>
                <a:ea typeface="Calibri"/>
                <a:cs typeface="Calibri"/>
                <a:sym typeface="Calibri"/>
              </a:rPr>
              <a:t>for EBV retrieval algorithms.</a:t>
            </a:r>
            <a:endParaRPr/>
          </a:p>
          <a:p>
            <a:pPr indent="-273050" lvl="0" marL="342900" rtl="0" algn="l">
              <a:lnSpc>
                <a:spcPct val="115000"/>
              </a:lnSpc>
              <a:spcBef>
                <a:spcPts val="1000"/>
              </a:spcBef>
              <a:spcAft>
                <a:spcPts val="0"/>
              </a:spcAft>
              <a:buSzPts val="1700"/>
              <a:buFont typeface="Noto Sans Symbols"/>
              <a:buChar char="▪"/>
            </a:pPr>
            <a:r>
              <a:rPr lang="en-GB" sz="1600">
                <a:latin typeface="Calibri"/>
                <a:ea typeface="Calibri"/>
                <a:cs typeface="Calibri"/>
                <a:sym typeface="Calibri"/>
              </a:rPr>
              <a:t>Development of </a:t>
            </a:r>
            <a:r>
              <a:rPr b="1" lang="en-GB" sz="1600">
                <a:latin typeface="Calibri"/>
                <a:ea typeface="Calibri"/>
                <a:cs typeface="Calibri"/>
                <a:sym typeface="Calibri"/>
              </a:rPr>
              <a:t>scientifically sound validation frameworks </a:t>
            </a:r>
            <a:br>
              <a:rPr b="1" lang="en-GB" sz="1600">
                <a:latin typeface="Calibri"/>
                <a:ea typeface="Calibri"/>
                <a:cs typeface="Calibri"/>
                <a:sym typeface="Calibri"/>
              </a:rPr>
            </a:br>
            <a:r>
              <a:rPr lang="en-GB" sz="1600">
                <a:latin typeface="Calibri"/>
                <a:ea typeface="Calibri"/>
                <a:cs typeface="Calibri"/>
                <a:sym typeface="Calibri"/>
              </a:rPr>
              <a:t>(including EBV validation protocols, possibly algorithm intercomparisons)</a:t>
            </a:r>
            <a:endParaRPr/>
          </a:p>
          <a:p>
            <a:pPr indent="-273050" lvl="0" marL="342900" rtl="0" algn="l">
              <a:lnSpc>
                <a:spcPct val="115000"/>
              </a:lnSpc>
              <a:spcBef>
                <a:spcPts val="1000"/>
              </a:spcBef>
              <a:spcAft>
                <a:spcPts val="0"/>
              </a:spcAft>
              <a:buSzPts val="1700"/>
              <a:buFont typeface="Noto Sans Symbols"/>
              <a:buChar char="▪"/>
            </a:pPr>
            <a:r>
              <a:rPr lang="en-GB" sz="1600">
                <a:latin typeface="Calibri"/>
                <a:ea typeface="Calibri"/>
                <a:cs typeface="Calibri"/>
                <a:sym typeface="Calibri"/>
              </a:rPr>
              <a:t>Support to EBV Cal/Val with sharing/provision of </a:t>
            </a:r>
            <a:r>
              <a:rPr b="1" lang="en-GB" sz="1600">
                <a:latin typeface="Calibri"/>
                <a:ea typeface="Calibri"/>
                <a:cs typeface="Calibri"/>
                <a:sym typeface="Calibri"/>
              </a:rPr>
              <a:t>in-situ measurements </a:t>
            </a:r>
            <a:br>
              <a:rPr b="1" lang="en-GB" sz="1600">
                <a:latin typeface="Calibri"/>
                <a:ea typeface="Calibri"/>
                <a:cs typeface="Calibri"/>
                <a:sym typeface="Calibri"/>
              </a:rPr>
            </a:br>
            <a:r>
              <a:rPr lang="en-GB" sz="1600">
                <a:latin typeface="Calibri"/>
                <a:ea typeface="Calibri"/>
                <a:cs typeface="Calibri"/>
                <a:sym typeface="Calibri"/>
              </a:rPr>
              <a:t>(fiducial reference measurements)</a:t>
            </a:r>
            <a:endParaRPr/>
          </a:p>
          <a:p>
            <a:pPr indent="-273050" lvl="0" marL="342900" rtl="0" algn="l">
              <a:lnSpc>
                <a:spcPct val="115000"/>
              </a:lnSpc>
              <a:spcBef>
                <a:spcPts val="1000"/>
              </a:spcBef>
              <a:spcAft>
                <a:spcPts val="0"/>
              </a:spcAft>
              <a:buSzPts val="1700"/>
              <a:buFont typeface="Noto Sans Symbols"/>
              <a:buChar char="▪"/>
            </a:pPr>
            <a:r>
              <a:rPr lang="en-GB" sz="1600">
                <a:latin typeface="Calibri"/>
                <a:ea typeface="Calibri"/>
                <a:cs typeface="Calibri"/>
                <a:sym typeface="Calibri"/>
              </a:rPr>
              <a:t>Support the integration of </a:t>
            </a:r>
            <a:r>
              <a:rPr b="1" lang="en-GB" sz="1600">
                <a:latin typeface="Calibri"/>
                <a:ea typeface="Calibri"/>
                <a:cs typeface="Calibri"/>
                <a:sym typeface="Calibri"/>
              </a:rPr>
              <a:t>future CEOS missions </a:t>
            </a:r>
            <a:r>
              <a:rPr lang="en-GB" sz="1600">
                <a:latin typeface="Calibri"/>
                <a:ea typeface="Calibri"/>
                <a:cs typeface="Calibri"/>
                <a:sym typeface="Calibri"/>
              </a:rPr>
              <a:t>in the EBV workflows (e.g. CHIME, SBG)</a:t>
            </a:r>
            <a:endParaRPr/>
          </a:p>
          <a:p>
            <a:pPr indent="0" lvl="0" marL="0" rtl="0" algn="l">
              <a:lnSpc>
                <a:spcPct val="115000"/>
              </a:lnSpc>
              <a:spcBef>
                <a:spcPts val="1000"/>
              </a:spcBef>
              <a:spcAft>
                <a:spcPts val="0"/>
              </a:spcAft>
              <a:buSzPts val="2800"/>
              <a:buNone/>
            </a:pPr>
            <a:r>
              <a:t/>
            </a:r>
            <a:endParaRPr sz="2400">
              <a:latin typeface="Calibri"/>
              <a:ea typeface="Calibri"/>
              <a:cs typeface="Calibri"/>
              <a:sym typeface="Calibri"/>
            </a:endParaRPr>
          </a:p>
        </p:txBody>
      </p:sp>
      <p:sp>
        <p:nvSpPr>
          <p:cNvPr id="108" name="Google Shape;108;p6"/>
          <p:cNvSpPr txBox="1"/>
          <p:nvPr>
            <p:ph type="title"/>
          </p:nvPr>
        </p:nvSpPr>
        <p:spPr>
          <a:xfrm>
            <a:off x="176048" y="175939"/>
            <a:ext cx="9387000" cy="779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4400"/>
              <a:buNone/>
            </a:pPr>
            <a:r>
              <a:rPr b="1" lang="en-GB" sz="2800">
                <a:latin typeface="Verdana"/>
                <a:ea typeface="Verdana"/>
                <a:cs typeface="Verdana"/>
                <a:sym typeface="Verdana"/>
              </a:rPr>
              <a:t>Collaboration with WGCV on EBVs</a:t>
            </a:r>
            <a:endParaRPr b="1" sz="2800">
              <a:latin typeface="Verdana"/>
              <a:ea typeface="Verdana"/>
              <a:cs typeface="Verdana"/>
              <a:sym typeface="Verdana"/>
            </a:endParaRPr>
          </a:p>
        </p:txBody>
      </p:sp>
      <p:sp>
        <p:nvSpPr>
          <p:cNvPr id="109" name="Google Shape;109;p6"/>
          <p:cNvSpPr txBox="1"/>
          <p:nvPr/>
        </p:nvSpPr>
        <p:spPr>
          <a:xfrm>
            <a:off x="176050" y="1282075"/>
            <a:ext cx="17325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GB" sz="1400" u="sng" cap="none" strike="noStrike">
                <a:solidFill>
                  <a:srgbClr val="000000"/>
                </a:solidFill>
                <a:latin typeface="Arial"/>
                <a:ea typeface="Arial"/>
                <a:cs typeface="Arial"/>
                <a:sym typeface="Arial"/>
              </a:rPr>
              <a:t>From WGCV-53</a:t>
            </a:r>
            <a:endParaRPr/>
          </a:p>
        </p:txBody>
      </p:sp>
      <p:sp>
        <p:nvSpPr>
          <p:cNvPr id="110" name="Google Shape;110;p6"/>
          <p:cNvSpPr txBox="1"/>
          <p:nvPr/>
        </p:nvSpPr>
        <p:spPr>
          <a:xfrm>
            <a:off x="7717972" y="2177143"/>
            <a:ext cx="4156465" cy="378565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GB" sz="1600" u="sng" cap="none" strike="noStrike">
                <a:solidFill>
                  <a:srgbClr val="000000"/>
                </a:solidFill>
                <a:latin typeface="Arial"/>
                <a:ea typeface="Arial"/>
                <a:cs typeface="Arial"/>
                <a:sym typeface="Arial"/>
              </a:rPr>
              <a:t>Initial Discussion </a:t>
            </a:r>
            <a:endParaRPr/>
          </a:p>
          <a:p>
            <a:pPr indent="0" lvl="0" marL="0" marR="0" rtl="0" algn="l">
              <a:lnSpc>
                <a:spcPct val="100000"/>
              </a:lnSpc>
              <a:spcBef>
                <a:spcPts val="0"/>
              </a:spcBef>
              <a:spcAft>
                <a:spcPts val="0"/>
              </a:spcAft>
              <a:buNone/>
            </a:pPr>
            <a:r>
              <a:t/>
            </a:r>
            <a:endParaRPr b="1"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1" i="0" lang="en-GB" sz="1600" u="none" cap="none" strike="noStrike">
                <a:solidFill>
                  <a:srgbClr val="000000"/>
                </a:solidFill>
                <a:latin typeface="Arial"/>
                <a:ea typeface="Arial"/>
                <a:cs typeface="Arial"/>
                <a:sym typeface="Arial"/>
              </a:rPr>
              <a:t>Individual elements are put place </a:t>
            </a:r>
            <a:endParaRPr/>
          </a:p>
          <a:p>
            <a:pPr indent="-285750" lvl="0" marL="285750" marR="0" rtl="0" algn="l">
              <a:lnSpc>
                <a:spcPct val="100000"/>
              </a:lnSpc>
              <a:spcBef>
                <a:spcPts val="0"/>
              </a:spcBef>
              <a:spcAft>
                <a:spcPts val="0"/>
              </a:spcAft>
              <a:buClr>
                <a:srgbClr val="000000"/>
              </a:buClr>
              <a:buSzPts val="1600"/>
              <a:buFont typeface="Arial"/>
              <a:buChar char="-"/>
            </a:pPr>
            <a:r>
              <a:rPr b="1" i="0" lang="en-GB" sz="1600" u="none" cap="none" strike="noStrike">
                <a:solidFill>
                  <a:srgbClr val="000000"/>
                </a:solidFill>
                <a:latin typeface="Arial"/>
                <a:ea typeface="Arial"/>
                <a:cs typeface="Arial"/>
                <a:sym typeface="Arial"/>
              </a:rPr>
              <a:t>Protocols for LAI, BIOMASS, fAPAR, </a:t>
            </a:r>
            <a:r>
              <a:rPr b="1" i="0" lang="en-GB" sz="1600" u="sng" cap="none" strike="noStrike">
                <a:solidFill>
                  <a:srgbClr val="0070C0"/>
                </a:solidFill>
                <a:latin typeface="Arial"/>
                <a:ea typeface="Arial"/>
                <a:cs typeface="Arial"/>
                <a:sym typeface="Arial"/>
              </a:rPr>
              <a:t>Land Cover</a:t>
            </a:r>
            <a:endParaRPr/>
          </a:p>
          <a:p>
            <a:pPr indent="0" lvl="0" marL="0" marR="0" rtl="0" algn="l">
              <a:lnSpc>
                <a:spcPct val="100000"/>
              </a:lnSpc>
              <a:spcBef>
                <a:spcPts val="0"/>
              </a:spcBef>
              <a:spcAft>
                <a:spcPts val="0"/>
              </a:spcAft>
              <a:buNone/>
            </a:pPr>
            <a:r>
              <a:t/>
            </a:r>
            <a:endParaRPr b="1" i="0" sz="16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600"/>
              <a:buFont typeface="Arial"/>
              <a:buChar char="-"/>
            </a:pPr>
            <a:r>
              <a:rPr b="1" i="0" lang="en-GB" sz="1600" u="none" cap="none" strike="noStrike">
                <a:solidFill>
                  <a:srgbClr val="000000"/>
                </a:solidFill>
                <a:latin typeface="Arial"/>
                <a:ea typeface="Arial"/>
                <a:cs typeface="Arial"/>
                <a:sym typeface="Arial"/>
              </a:rPr>
              <a:t>Link with Network: ICOS, TERN, NEON 🡪 toward FRM</a:t>
            </a:r>
            <a:endParaRPr/>
          </a:p>
          <a:p>
            <a:pPr indent="-184150" lvl="0" marL="285750" marR="0" rtl="0" algn="l">
              <a:lnSpc>
                <a:spcPct val="100000"/>
              </a:lnSpc>
              <a:spcBef>
                <a:spcPts val="0"/>
              </a:spcBef>
              <a:spcAft>
                <a:spcPts val="0"/>
              </a:spcAft>
              <a:buClr>
                <a:srgbClr val="000000"/>
              </a:buClr>
              <a:buSzPts val="1600"/>
              <a:buFont typeface="Arial"/>
              <a:buNone/>
            </a:pPr>
            <a:r>
              <a:t/>
            </a:r>
            <a:endParaRPr b="1" i="0" sz="16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600"/>
              <a:buFont typeface="Arial"/>
              <a:buChar char="-"/>
            </a:pPr>
            <a:r>
              <a:rPr b="1" i="0" lang="en-GB" sz="1600" u="none" cap="none" strike="noStrike">
                <a:solidFill>
                  <a:srgbClr val="000000"/>
                </a:solidFill>
                <a:latin typeface="Arial"/>
                <a:ea typeface="Arial"/>
                <a:cs typeface="Arial"/>
                <a:sym typeface="Arial"/>
              </a:rPr>
              <a:t>FRM4LC </a:t>
            </a:r>
            <a:endParaRPr/>
          </a:p>
          <a:p>
            <a:pPr indent="-184150" lvl="0" marL="285750" marR="0" rtl="0" algn="l">
              <a:lnSpc>
                <a:spcPct val="100000"/>
              </a:lnSpc>
              <a:spcBef>
                <a:spcPts val="0"/>
              </a:spcBef>
              <a:spcAft>
                <a:spcPts val="0"/>
              </a:spcAft>
              <a:buClr>
                <a:srgbClr val="000000"/>
              </a:buClr>
              <a:buSzPts val="1600"/>
              <a:buFont typeface="Arial"/>
              <a:buNone/>
            </a:pPr>
            <a:r>
              <a:t/>
            </a:r>
            <a:endParaRPr b="1" i="0" sz="16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600"/>
              <a:buFont typeface="Arial"/>
              <a:buChar char="-"/>
            </a:pPr>
            <a:r>
              <a:rPr b="1" i="0" lang="en-GB" sz="1600" u="none" cap="none" strike="noStrike">
                <a:solidFill>
                  <a:srgbClr val="000000"/>
                </a:solidFill>
                <a:latin typeface="Arial"/>
                <a:ea typeface="Arial"/>
                <a:cs typeface="Arial"/>
                <a:sym typeface="Arial"/>
              </a:rPr>
              <a:t>Intercomparison fAPAR, GPP/NPP/ET</a:t>
            </a:r>
            <a:endParaRPr/>
          </a:p>
          <a:p>
            <a:pPr indent="-184150" lvl="0" marL="285750" marR="0" rtl="0" algn="l">
              <a:lnSpc>
                <a:spcPct val="100000"/>
              </a:lnSpc>
              <a:spcBef>
                <a:spcPts val="0"/>
              </a:spcBef>
              <a:spcAft>
                <a:spcPts val="0"/>
              </a:spcAft>
              <a:buClr>
                <a:srgbClr val="000000"/>
              </a:buClr>
              <a:buSzPts val="1600"/>
              <a:buFont typeface="Arial"/>
              <a:buNone/>
            </a:pPr>
            <a:r>
              <a:t/>
            </a:r>
            <a:endParaRPr b="1" i="0" sz="16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600"/>
              <a:buFont typeface="Arial"/>
              <a:buChar char="-"/>
            </a:pPr>
            <a:r>
              <a:rPr b="1" i="0" lang="en-GB" sz="1600" u="none" cap="none" strike="noStrike">
                <a:solidFill>
                  <a:srgbClr val="000000"/>
                </a:solidFill>
                <a:latin typeface="Arial"/>
                <a:ea typeface="Arial"/>
                <a:cs typeface="Arial"/>
                <a:sym typeface="Arial"/>
              </a:rPr>
              <a:t>Need to continue and reinforce coordination</a:t>
            </a:r>
            <a:endParaRPr b="1" i="0" sz="1600" u="none" cap="none" strike="noStrik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eos">
  <a:themeElements>
    <a:clrScheme name="Custom 2">
      <a:dk1>
        <a:srgbClr val="000000"/>
      </a:dk1>
      <a:lt1>
        <a:srgbClr val="FFFFFF"/>
      </a:lt1>
      <a:dk2>
        <a:srgbClr val="44546A"/>
      </a:dk2>
      <a:lt2>
        <a:srgbClr val="E7E6E6"/>
      </a:lt2>
      <a:accent1>
        <a:srgbClr val="33445F"/>
      </a:accent1>
      <a:accent2>
        <a:srgbClr val="A3CB34"/>
      </a:accent2>
      <a:accent3>
        <a:srgbClr val="C1666B"/>
      </a:accent3>
      <a:accent4>
        <a:srgbClr val="DDDDDD"/>
      </a:accent4>
      <a:accent5>
        <a:srgbClr val="7BC0D7"/>
      </a:accent5>
      <a:accent6>
        <a:srgbClr val="D1462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Philippe Goryl</dc:creator>
</cp:coreProperties>
</file>