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2" roundtripDataSignature="AMtx7mglb/xFNwiE9dBVsyMJDqtkRewh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0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5" name="Google Shape;1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0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9" name="Google Shape;19;p10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0" name="Google Shape;20;p10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1" name="Google Shape;21;p10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6" name="Google Shape;26;p1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1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1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WGCV-54, 16-17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6" name="Google Shape;36;p12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0" name="Google Shape;40;p1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2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12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WGCV-54, 16-17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7" name="Google Shape;47;p1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13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3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WGCV-54, 16-17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9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9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9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WGCV-54, 16-17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eventsforce.net/eumetsat/frontend/reg/thome.csp?pageID=23636&amp;eventID=59" TargetMode="External"/><Relationship Id="rId4" Type="http://schemas.openxmlformats.org/officeDocument/2006/relationships/hyperlink" Target="https://umd0-my.sharepoint.com/:x:/g/personal/mbali_umd_edu/EdGasPet3EZCroCqS4TtxXkBV6crWjaU20Azred9gn7e0w?e=yanfpk" TargetMode="External"/><Relationship Id="rId5" Type="http://schemas.openxmlformats.org/officeDocument/2006/relationships/hyperlink" Target="https://umd0-my.sharepoint.com/:w:/g/personal/mbali_umd_edu/EQGYXlBLzARFunxaK6N79akBnDEkH0qrs313zT9vAlzMxA" TargetMode="External"/><Relationship Id="rId6" Type="http://schemas.openxmlformats.org/officeDocument/2006/relationships/hyperlink" Target="https://www.star.nesdis.noaa.gov/smcd/GCC/MeetingActions.php" TargetMode="External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hyperlink" Target="https://atpi.eventsair.com/pre-flight-calibration-workshop/" TargetMode="External"/><Relationship Id="rId5" Type="http://schemas.openxmlformats.org/officeDocument/2006/relationships/hyperlink" Target="https://atpi.eventsair.com/pre-flight-calibration-workshop/registration/Site/Register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tpi.eventsair.com/pre-flight-calibration-workshop/" TargetMode="External"/><Relationship Id="rId4" Type="http://schemas.openxmlformats.org/officeDocument/2006/relationships/hyperlink" Target="https://atpi.eventsair.com/pre-flight-calibration-workshop/" TargetMode="External"/><Relationship Id="rId5" Type="http://schemas.openxmlformats.org/officeDocument/2006/relationships/hyperlink" Target="https://earth.esa.int/eogateway/events/vh-roda" TargetMode="External"/><Relationship Id="rId6" Type="http://schemas.openxmlformats.org/officeDocument/2006/relationships/hyperlink" Target="https://www.usgs.gov/calval/jacie-2025-workshop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earth.esa.int/eogateway/activities/edap" TargetMode="External"/><Relationship Id="rId4" Type="http://schemas.openxmlformats.org/officeDocument/2006/relationships/hyperlink" Target="https://www.earthdata.nasa.gov/esds/csda" TargetMode="External"/><Relationship Id="rId5" Type="http://schemas.openxmlformats.org/officeDocument/2006/relationships/hyperlink" Target="https://calvalportal.ceos.org/" TargetMode="External"/><Relationship Id="rId6" Type="http://schemas.openxmlformats.org/officeDocument/2006/relationships/hyperlink" Target="https://www.star.nesdis.noaa.gov/smcd/GCC/newsletters.php" TargetMode="External"/><Relationship Id="rId7" Type="http://schemas.openxmlformats.org/officeDocument/2006/relationships/hyperlink" Target="http://gsics.atmos.umd.edu/wiki/H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>
            <p:ph type="title"/>
          </p:nvPr>
        </p:nvSpPr>
        <p:spPr>
          <a:xfrm>
            <a:off x="132025" y="131950"/>
            <a:ext cx="66912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/>
              <a:t>GSICS Collaboration Update</a:t>
            </a:r>
            <a:endParaRPr/>
          </a:p>
        </p:txBody>
      </p:sp>
      <p:sp>
        <p:nvSpPr>
          <p:cNvPr id="57" name="Google Shape;57;p1"/>
          <p:cNvSpPr txBox="1"/>
          <p:nvPr/>
        </p:nvSpPr>
        <p:spPr>
          <a:xfrm>
            <a:off x="5429250" y="2972406"/>
            <a:ext cx="371475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Paolo Castracane 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(STARION for ESA) 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and GSICS representatives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3.6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WGCV-54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16-17 October 2024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Sioux Falls, South Dakota, USA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/>
              <a:t>ToC</a:t>
            </a:r>
            <a:endParaRPr/>
          </a:p>
        </p:txBody>
      </p:sp>
      <p:sp>
        <p:nvSpPr>
          <p:cNvPr id="63" name="Google Shape;63;p2"/>
          <p:cNvSpPr txBox="1"/>
          <p:nvPr>
            <p:ph idx="1" type="body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5750" lvl="0" marL="4064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GB" sz="1700"/>
              <a:t>GSICS relevant Actions from Annual Meeting</a:t>
            </a:r>
            <a:endParaRPr/>
          </a:p>
          <a:p>
            <a:pPr indent="-285750" lvl="0" marL="4064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GB" sz="1700"/>
              <a:t>The SITSat Task Team</a:t>
            </a:r>
            <a:endParaRPr/>
          </a:p>
          <a:p>
            <a:pPr indent="-285750" lvl="0" marL="4064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GB" sz="1700"/>
              <a:t>Pre-flight Calibration and Characterisation Workshop</a:t>
            </a:r>
            <a:endParaRPr/>
          </a:p>
          <a:p>
            <a:pPr indent="-285750" lvl="0" marL="4064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GB" sz="1700"/>
              <a:t>WGCV and GSICS area of cooperation</a:t>
            </a:r>
            <a:endParaRPr/>
          </a:p>
          <a:p>
            <a:pPr indent="0" lvl="0" marL="12065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700"/>
          </a:p>
          <a:p>
            <a:pPr indent="-177800" lvl="0" marL="4064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Arial"/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/>
          <p:nvPr>
            <p:ph idx="1" type="body"/>
          </p:nvPr>
        </p:nvSpPr>
        <p:spPr>
          <a:xfrm>
            <a:off x="167343" y="891315"/>
            <a:ext cx="3588228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952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0" i="0"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GSICS Annual Meeting </a:t>
            </a:r>
            <a:endParaRPr/>
          </a:p>
          <a:p>
            <a:pPr indent="0" lvl="0" marL="952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11-15 March 2024, </a:t>
            </a:r>
            <a:r>
              <a:rPr b="0" i="0"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EUMETSAT HQ, Darmstadt, Germany</a:t>
            </a:r>
            <a:endParaRPr/>
          </a:p>
          <a:p>
            <a:pPr indent="0" lvl="0" marL="952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0" i="0" lang="en-GB" u="sng">
                <a:solidFill>
                  <a:srgbClr val="4571D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meeting page</a:t>
            </a: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0" i="0"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Agenda: </a:t>
            </a:r>
            <a:r>
              <a:rPr b="0" i="0" lang="en-GB" u="sng">
                <a:solidFill>
                  <a:srgbClr val="4571D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0" i="0"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Meeting Minutes: </a:t>
            </a:r>
            <a:r>
              <a:rPr b="0" i="0" lang="en-GB" u="sng">
                <a:solidFill>
                  <a:srgbClr val="4571D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0" i="0"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to the actions: </a:t>
            </a:r>
            <a:r>
              <a:rPr b="0" i="0" lang="en-GB" u="sng">
                <a:solidFill>
                  <a:srgbClr val="4571D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b="0" i="0"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9" name="Google Shape;69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/>
              <a:t>GSICS Annual meeting</a:t>
            </a:r>
            <a:endParaRPr/>
          </a:p>
        </p:txBody>
      </p:sp>
      <p:pic>
        <p:nvPicPr>
          <p:cNvPr descr="A screenshot of a meeting&#10;&#10;Description automatically generated" id="70" name="Google Shape;70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53391" y="1042498"/>
            <a:ext cx="5023266" cy="3345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GSICS Actions 2024 (relevant for CEOS WGCV)</a:t>
            </a:r>
            <a:br>
              <a:rPr lang="en-GB" sz="18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descr="A screenshot of a computer&#10;&#10;Description automatically generated" id="76" name="Google Shape;7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585" y="808828"/>
            <a:ext cx="8727509" cy="395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/>
              <a:t>SITSat Task Team</a:t>
            </a:r>
            <a:endParaRPr/>
          </a:p>
        </p:txBody>
      </p:sp>
      <p:pic>
        <p:nvPicPr>
          <p:cNvPr descr="A screenshot of a computer&#10;&#10;Description automatically generated" id="82" name="Google Shape;8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4722" y="1182917"/>
            <a:ext cx="2874061" cy="194312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3" name="Google Shape;83;p5"/>
          <p:cNvSpPr txBox="1"/>
          <p:nvPr/>
        </p:nvSpPr>
        <p:spPr>
          <a:xfrm>
            <a:off x="2604721" y="3200919"/>
            <a:ext cx="28740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sng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https://calvalportal.ceos.org/sitsat</a:t>
            </a:r>
            <a:endParaRPr b="0" i="0" sz="1400" u="sng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"/>
          <p:cNvSpPr txBox="1"/>
          <p:nvPr/>
        </p:nvSpPr>
        <p:spPr>
          <a:xfrm>
            <a:off x="4985932" y="4330240"/>
            <a:ext cx="40311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sng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http://gsics.atmos.umd.edu/bin/view/Development/Sitsat</a:t>
            </a:r>
            <a:endParaRPr b="0" i="0" sz="1200" u="sng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website&#10;&#10;Description automatically generated" id="85" name="Google Shape;8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8573" y="890494"/>
            <a:ext cx="3353391" cy="326560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" name="Google Shape;86;p5"/>
          <p:cNvSpPr txBox="1"/>
          <p:nvPr/>
        </p:nvSpPr>
        <p:spPr>
          <a:xfrm>
            <a:off x="132036" y="1108038"/>
            <a:ext cx="2366235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SITSat webpage has been proposed with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information: Background, Definition, Objectives; Organisation and reporting 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Relevant links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SITSat Repository 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SITSat Forum</a:t>
            </a:r>
            <a:endParaRPr/>
          </a:p>
          <a:p>
            <a:pPr indent="-1508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Both Repository and Forum restricted to the SITSat members to share documents/materilas and discussions</a:t>
            </a:r>
            <a:endParaRPr/>
          </a:p>
        </p:txBody>
      </p:sp>
      <p:sp>
        <p:nvSpPr>
          <p:cNvPr id="87" name="Google Shape;87;p5"/>
          <p:cNvSpPr txBox="1"/>
          <p:nvPr/>
        </p:nvSpPr>
        <p:spPr>
          <a:xfrm>
            <a:off x="1726304" y="3719413"/>
            <a:ext cx="38515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SITSat for GSICS </a:t>
            </a: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website offers an overview on the SITSat Missions, some key open questions and relevant links.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/>
          <p:nvPr>
            <p:ph type="title"/>
          </p:nvPr>
        </p:nvSpPr>
        <p:spPr>
          <a:xfrm>
            <a:off x="132036" y="99298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 sz="2400"/>
              <a:t>Pre-flight Calibration and Characterisation Workshop</a:t>
            </a:r>
            <a:br>
              <a:rPr lang="en-GB" sz="2400"/>
            </a:br>
            <a:endParaRPr sz="2400"/>
          </a:p>
        </p:txBody>
      </p:sp>
      <p:pic>
        <p:nvPicPr>
          <p:cNvPr descr="A close-up of a brochure&#10;&#10;Description automatically generated" id="93" name="Google Shape;9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7345" y="1332354"/>
            <a:ext cx="5173440" cy="290970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6"/>
          <p:cNvSpPr txBox="1"/>
          <p:nvPr/>
        </p:nvSpPr>
        <p:spPr>
          <a:xfrm>
            <a:off x="132036" y="1070744"/>
            <a:ext cx="312969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GSICS and CEOS WGCV people in the Organising and Scientific Committee</a:t>
            </a:r>
            <a:endParaRPr/>
          </a:p>
        </p:txBody>
      </p:sp>
      <p:sp>
        <p:nvSpPr>
          <p:cNvPr id="95" name="Google Shape;95;p6"/>
          <p:cNvSpPr txBox="1"/>
          <p:nvPr/>
        </p:nvSpPr>
        <p:spPr>
          <a:xfrm>
            <a:off x="244929" y="1934936"/>
            <a:ext cx="30168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Website </a:t>
            </a:r>
            <a:r>
              <a:rPr b="0" i="0" lang="en-GB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https://atpi.eventsair.com/pre-flight-calibration-workshop/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Registration: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https://atpi.eventsair.com/pre-flight-calibration-workshop/registration/Site/Register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Programme </a:t>
            </a:r>
            <a:r>
              <a:rPr lang="en-GB"/>
              <a:t>released online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/>
          <p:nvPr>
            <p:ph idx="1" type="body"/>
          </p:nvPr>
        </p:nvSpPr>
        <p:spPr>
          <a:xfrm>
            <a:off x="132036" y="1032427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GB" sz="1600">
                <a:latin typeface="Arial"/>
                <a:ea typeface="Arial"/>
                <a:cs typeface="Arial"/>
                <a:sym typeface="Arial"/>
              </a:rPr>
              <a:t>The collaboration between CEOS WGCV and GSICS is ever evolving. This collaboration occurs at multiple levels: </a:t>
            </a:r>
            <a:r>
              <a:rPr b="1" lang="en-GB" sz="1600">
                <a:latin typeface="Arial"/>
                <a:ea typeface="Arial"/>
                <a:cs typeface="Arial"/>
                <a:sym typeface="Arial"/>
              </a:rPr>
              <a:t>GSICS Executive Panel Level </a:t>
            </a:r>
            <a:r>
              <a:rPr lang="en-GB" sz="1600">
                <a:latin typeface="Arial"/>
                <a:ea typeface="Arial"/>
                <a:cs typeface="Arial"/>
                <a:sym typeface="Arial"/>
              </a:rPr>
              <a:t>and at </a:t>
            </a:r>
            <a:r>
              <a:rPr b="1" lang="en-GB" sz="1600">
                <a:latin typeface="Arial"/>
                <a:ea typeface="Arial"/>
                <a:cs typeface="Arial"/>
                <a:sym typeface="Arial"/>
              </a:rPr>
              <a:t>Working group level</a:t>
            </a:r>
            <a:r>
              <a:rPr lang="en-GB" sz="16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b="0" i="0"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Several areas of work between GSICS and WGCV are being actively pursued. These include </a:t>
            </a:r>
            <a:r>
              <a:rPr b="1" i="0"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  <a:r>
              <a:rPr b="0" i="0"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protocols</a:t>
            </a:r>
            <a:r>
              <a:rPr b="0" i="0"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organization of </a:t>
            </a:r>
            <a:r>
              <a:rPr b="1" i="0"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joint workshops </a:t>
            </a:r>
            <a:r>
              <a:rPr b="0" i="0"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(see e.g. </a:t>
            </a:r>
            <a:r>
              <a:rPr lang="en-GB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</a:t>
            </a:r>
            <a:r>
              <a:rPr b="0" i="0" lang="en-GB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re-flight Calibration and Characterization Workshop</a:t>
            </a:r>
            <a:r>
              <a:rPr b="0" i="0"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600" u="sng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b="1" lang="en-GB" sz="1600">
                <a:latin typeface="Arial"/>
                <a:ea typeface="Arial"/>
                <a:cs typeface="Arial"/>
                <a:sym typeface="Arial"/>
              </a:rPr>
              <a:t>New Space </a:t>
            </a:r>
            <a:r>
              <a:rPr lang="en-GB" sz="1600">
                <a:latin typeface="Arial"/>
                <a:ea typeface="Arial"/>
                <a:cs typeface="Arial"/>
                <a:sym typeface="Arial"/>
              </a:rPr>
              <a:t>topics: WGCV and GSICS participation at initiatives and workshops as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600"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GB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VH-RODA 2024</a:t>
            </a:r>
            <a:r>
              <a:rPr lang="en-GB" sz="16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JACIE 2025</a:t>
            </a:r>
            <a:r>
              <a:rPr lang="en-GB" sz="16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01" name="Google Shape;101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 sz="2800"/>
              <a:t>WGCV and GSICS area of cooperation</a:t>
            </a:r>
            <a:br>
              <a:rPr lang="en-GB" sz="2800"/>
            </a:b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/>
          <p:nvPr>
            <p:ph idx="1" type="body"/>
          </p:nvPr>
        </p:nvSpPr>
        <p:spPr>
          <a:xfrm>
            <a:off x="261150" y="936426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b="1" lang="en-GB" sz="1400">
                <a:latin typeface="Arial"/>
                <a:ea typeface="Arial"/>
                <a:cs typeface="Arial"/>
                <a:sym typeface="Arial"/>
              </a:rPr>
              <a:t>Maturity Matrix approach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: to continue exchange of ideas, in different domines:</a:t>
            </a:r>
            <a:endParaRPr/>
          </a:p>
          <a:p>
            <a:pPr indent="-342900" lvl="1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b="0" i="0"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Maturity Matrix for 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products assessment </a:t>
            </a:r>
            <a:r>
              <a:rPr b="0" i="0"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GB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EDAP</a:t>
            </a:r>
            <a:r>
              <a:rPr b="0" i="0"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 ESA Earthnet is working closely with the NASA Commercial 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mallsat Data Acquisition ( </a:t>
            </a:r>
            <a:r>
              <a:rPr b="0" i="0" lang="en-GB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CSDA</a:t>
            </a:r>
            <a:r>
              <a:rPr b="0" i="0"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program to design a Maturity Matrix that can apply maturity to Small Sat data sets.</a:t>
            </a:r>
            <a:endParaRPr/>
          </a:p>
          <a:p>
            <a:pPr indent="-342900" lvl="1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WGISS Data Management and Stewardship Maturity Matrix (DMSMM) for dataset assessment and evolution</a:t>
            </a:r>
            <a:endParaRPr b="0" i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GSICS Procedure for Product Acceptance (GPPA) Workflow derived from QA4EO framework</a:t>
            </a:r>
            <a:endParaRPr/>
          </a:p>
          <a:p>
            <a:pPr indent="0" lvl="1" marL="492125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b="1" lang="en-GB" sz="1400">
                <a:latin typeface="Arial"/>
                <a:ea typeface="Arial"/>
                <a:cs typeface="Arial"/>
                <a:sym typeface="Arial"/>
              </a:rPr>
              <a:t>Outreach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GB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CEOS Cal/Va Portal </a:t>
            </a:r>
            <a:r>
              <a:rPr b="0" i="0"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shares GSICS Tools (</a:t>
            </a:r>
            <a:r>
              <a:rPr b="0" i="0" lang="en-GB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colab notebooks)</a:t>
            </a:r>
            <a:r>
              <a:rPr b="0" i="0"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Conferences, Workshops and Projects. </a:t>
            </a:r>
            <a:r>
              <a:rPr b="0" i="0" lang="en-GB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GSICS Newsletter</a:t>
            </a:r>
            <a:r>
              <a:rPr b="0" i="0"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(Via X @CEOS_WGCV). </a:t>
            </a:r>
            <a:r>
              <a:rPr b="0" i="0" lang="en-GB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GSICS Wiki </a:t>
            </a:r>
            <a:r>
              <a:rPr b="0" i="0"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 – SITSat for GSICS page.</a:t>
            </a:r>
            <a:endParaRPr/>
          </a:p>
          <a:p>
            <a:pPr indent="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 sz="2800"/>
              <a:t>WGCV and GSICS area of cooperation</a:t>
            </a:r>
            <a:br>
              <a:rPr lang="en-GB" sz="2800"/>
            </a:b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0x01010058EE4449C427DB43A2348806447B5C86</vt:lpwstr>
  </property>
  <property fmtid="{D5CDD505-2E9C-101B-9397-08002B2CF9AE}" pid="3" name="MediaServiceImageTags">
    <vt:lpwstr/>
  </property>
</Properties>
</file>