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56" r:id="rId2"/>
    <p:sldMasterId id="2147483660" r:id="rId3"/>
  </p:sldMasterIdLst>
  <p:notesMasterIdLst>
    <p:notesMasterId r:id="rId37"/>
  </p:notesMasterIdLst>
  <p:handoutMasterIdLst>
    <p:handoutMasterId r:id="rId38"/>
  </p:handoutMasterIdLst>
  <p:sldIdLst>
    <p:sldId id="256" r:id="rId4"/>
    <p:sldId id="285" r:id="rId5"/>
    <p:sldId id="259" r:id="rId6"/>
    <p:sldId id="260" r:id="rId7"/>
    <p:sldId id="266" r:id="rId8"/>
    <p:sldId id="373" r:id="rId9"/>
    <p:sldId id="261" r:id="rId10"/>
    <p:sldId id="407" r:id="rId11"/>
    <p:sldId id="408" r:id="rId12"/>
    <p:sldId id="526" r:id="rId13"/>
    <p:sldId id="374" r:id="rId14"/>
    <p:sldId id="390" r:id="rId15"/>
    <p:sldId id="409" r:id="rId16"/>
    <p:sldId id="410" r:id="rId17"/>
    <p:sldId id="412" r:id="rId18"/>
    <p:sldId id="411" r:id="rId19"/>
    <p:sldId id="413" r:id="rId20"/>
    <p:sldId id="414" r:id="rId21"/>
    <p:sldId id="415" r:id="rId22"/>
    <p:sldId id="417" r:id="rId23"/>
    <p:sldId id="520" r:id="rId24"/>
    <p:sldId id="522" r:id="rId25"/>
    <p:sldId id="521" r:id="rId26"/>
    <p:sldId id="380" r:id="rId27"/>
    <p:sldId id="523" r:id="rId28"/>
    <p:sldId id="524" r:id="rId29"/>
    <p:sldId id="525" r:id="rId30"/>
    <p:sldId id="382" r:id="rId31"/>
    <p:sldId id="527" r:id="rId32"/>
    <p:sldId id="402" r:id="rId33"/>
    <p:sldId id="528" r:id="rId34"/>
    <p:sldId id="529" r:id="rId35"/>
    <p:sldId id="385"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364" y="48"/>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AB4564-7D3F-B3AF-FE3F-EFDC93D63D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A19E2C4-534E-C56A-ED6B-16AE9E3458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D9D767-AA55-45A8-9F76-68D63E91D94E}" type="datetimeFigureOut">
              <a:rPr lang="en-GB" smtClean="0"/>
              <a:t>17/10/2024</a:t>
            </a:fld>
            <a:endParaRPr lang="en-GB"/>
          </a:p>
        </p:txBody>
      </p:sp>
      <p:sp>
        <p:nvSpPr>
          <p:cNvPr id="4" name="Footer Placeholder 3">
            <a:extLst>
              <a:ext uri="{FF2B5EF4-FFF2-40B4-BE49-F238E27FC236}">
                <a16:creationId xmlns:a16="http://schemas.microsoft.com/office/drawing/2014/main" id="{AE5224E9-B179-A2CD-9885-2737CC6B2B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1C72509-E991-1A05-1EDC-0453CD982C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0C2FA5-4C08-4E17-8B26-B48628ADDAB8}" type="slidenum">
              <a:rPr lang="en-GB" smtClean="0"/>
              <a:t>‹#›</a:t>
            </a:fld>
            <a:endParaRPr lang="en-GB"/>
          </a:p>
        </p:txBody>
      </p:sp>
    </p:spTree>
    <p:extLst>
      <p:ext uri="{BB962C8B-B14F-4D97-AF65-F5344CB8AC3E}">
        <p14:creationId xmlns:p14="http://schemas.microsoft.com/office/powerpoint/2010/main" val="1124378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374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3783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2039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5045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5649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2406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85600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9347200" y="6504802"/>
            <a:ext cx="2540000" cy="276999"/>
          </a:xfrm>
          <a:prstGeom prst="rect">
            <a:avLst/>
          </a:prstGeom>
        </p:spPr>
        <p:txBody>
          <a:bodyPr/>
          <a:lstStyle>
            <a:lvl1pPr>
              <a:defRPr sz="1200"/>
            </a:lvl1pPr>
          </a:lstStyle>
          <a:p>
            <a:fld id="{86CB4B4D-7CA3-9044-876B-883B54F8677D}" type="slidenum">
              <a:rPr lang="en-US" smtClean="0"/>
              <a:pPr/>
              <a:t>‹#›</a:t>
            </a:fld>
            <a:endParaRPr lang="en-US" dirty="0"/>
          </a:p>
        </p:txBody>
      </p:sp>
      <p:sp>
        <p:nvSpPr>
          <p:cNvPr id="4" name="Textfeld 7"/>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Tree>
    <p:extLst>
      <p:ext uri="{BB962C8B-B14F-4D97-AF65-F5344CB8AC3E}">
        <p14:creationId xmlns:p14="http://schemas.microsoft.com/office/powerpoint/2010/main" val="66942180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de titre (centré)">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3" name="Connecteur droit 2"/>
          <p:cNvCxnSpPr/>
          <p:nvPr userDrawn="1"/>
        </p:nvCxnSpPr>
        <p:spPr>
          <a:xfrm>
            <a:off x="778487" y="1988840"/>
            <a:ext cx="106350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Groupe 7"/>
          <p:cNvGrpSpPr/>
          <p:nvPr userDrawn="1"/>
        </p:nvGrpSpPr>
        <p:grpSpPr>
          <a:xfrm>
            <a:off x="399582" y="260649"/>
            <a:ext cx="2861733" cy="1440160"/>
            <a:chOff x="324658" y="260648"/>
            <a:chExt cx="2325158" cy="1440160"/>
          </a:xfrm>
        </p:grpSpPr>
        <p:pic>
          <p:nvPicPr>
            <p:cNvPr id="6" name="Picture 5" descr="C:\Users\bkf\Desktop\Image1.png"/>
            <p:cNvPicPr>
              <a:picLocks noChangeAspect="1" noChangeArrowheads="1"/>
            </p:cNvPicPr>
            <p:nvPr userDrawn="1"/>
          </p:nvPicPr>
          <p:blipFill>
            <a:blip r:embed="rId2">
              <a:clrChange>
                <a:clrFrom>
                  <a:srgbClr val="404040"/>
                </a:clrFrom>
                <a:clrTo>
                  <a:srgbClr val="404040">
                    <a:alpha val="0"/>
                  </a:srgbClr>
                </a:clrTo>
              </a:clrChange>
              <a:extLst>
                <a:ext uri="{28A0092B-C50C-407E-A947-70E740481C1C}">
                  <a14:useLocalDpi xmlns:a14="http://schemas.microsoft.com/office/drawing/2010/main" val="0"/>
                </a:ext>
              </a:extLst>
            </a:blip>
            <a:srcRect/>
            <a:stretch>
              <a:fillRect/>
            </a:stretch>
          </p:blipFill>
          <p:spPr bwMode="auto">
            <a:xfrm>
              <a:off x="324658" y="260648"/>
              <a:ext cx="2325158" cy="1236662"/>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p:cNvSpPr txBox="1">
              <a:spLocks/>
            </p:cNvSpPr>
            <p:nvPr userDrawn="1"/>
          </p:nvSpPr>
          <p:spPr>
            <a:xfrm>
              <a:off x="560512" y="1412776"/>
              <a:ext cx="2016224" cy="288032"/>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0" kern="1200" cap="none" baseline="0">
                  <a:solidFill>
                    <a:schemeClr val="bg1">
                      <a:lumMod val="95000"/>
                    </a:schemeClr>
                  </a:solidFill>
                  <a:latin typeface="Segoe UI Light" panose="020B0502040204020203" pitchFamily="34" charset="0"/>
                  <a:ea typeface="+mj-ea"/>
                  <a:cs typeface="+mj-cs"/>
                </a:defRPr>
              </a:lvl1pPr>
            </a:lstStyle>
            <a:p>
              <a:pPr algn="ctr"/>
              <a:r>
                <a:rPr lang="en-US" sz="1100" cap="small" dirty="0">
                  <a:solidFill>
                    <a:prstClr val="white">
                      <a:lumMod val="95000"/>
                    </a:prstClr>
                  </a:solidFill>
                </a:rPr>
                <a:t>Putting knowledge on the map</a:t>
              </a:r>
              <a:endParaRPr lang="en-US" sz="2000" cap="small" dirty="0">
                <a:solidFill>
                  <a:prstClr val="white">
                    <a:lumMod val="95000"/>
                  </a:prstClr>
                </a:solidFill>
              </a:endParaRPr>
            </a:p>
          </p:txBody>
        </p:sp>
      </p:grpSp>
      <p:sp>
        <p:nvSpPr>
          <p:cNvPr id="10" name="Titre 1"/>
          <p:cNvSpPr>
            <a:spLocks noGrp="1"/>
          </p:cNvSpPr>
          <p:nvPr>
            <p:ph type="title" hasCustomPrompt="1"/>
          </p:nvPr>
        </p:nvSpPr>
        <p:spPr>
          <a:xfrm>
            <a:off x="1683881" y="2636912"/>
            <a:ext cx="8754756" cy="3672408"/>
          </a:xfrm>
          <a:prstGeom prst="rect">
            <a:avLst/>
          </a:prstGeom>
        </p:spPr>
        <p:txBody>
          <a:bodyPr/>
          <a:lstStyle>
            <a:lvl1pPr marL="0" algn="ctr" defTabSz="914400" rtl="0" eaLnBrk="1" latinLnBrk="0" hangingPunct="1">
              <a:defRPr lang="en-GB" sz="4000" kern="1200" dirty="0">
                <a:solidFill>
                  <a:schemeClr val="bg1">
                    <a:lumMod val="95000"/>
                  </a:schemeClr>
                </a:solidFill>
                <a:latin typeface="Segoe UI Light" pitchFamily="34" charset="0"/>
                <a:ea typeface="Kozuka Gothic Pro L" pitchFamily="34" charset="-128"/>
                <a:cs typeface="+mn-cs"/>
              </a:defRPr>
            </a:lvl1pPr>
          </a:lstStyle>
          <a:p>
            <a:r>
              <a:rPr lang="fr-FR" dirty="0"/>
              <a:t>Entrer le titre ici</a:t>
            </a:r>
            <a:endParaRPr lang="en-GB" dirty="0"/>
          </a:p>
        </p:txBody>
      </p:sp>
      <p:sp>
        <p:nvSpPr>
          <p:cNvPr id="12" name="Espace réservé du numéro de diapositive 3"/>
          <p:cNvSpPr>
            <a:spLocks noGrp="1"/>
          </p:cNvSpPr>
          <p:nvPr>
            <p:ph type="sldNum" sz="quarter" idx="4"/>
          </p:nvPr>
        </p:nvSpPr>
        <p:spPr>
          <a:xfrm>
            <a:off x="5741499" y="6641976"/>
            <a:ext cx="1949755" cy="216024"/>
          </a:xfrm>
          <a:prstGeom prst="rect">
            <a:avLst/>
          </a:prstGeom>
        </p:spPr>
        <p:txBody>
          <a:bodyPr vert="horz" lIns="91440" tIns="45720" rIns="91440" bIns="45720" rtlCol="0" anchor="ctr"/>
          <a:lstStyle>
            <a:lvl1pPr algn="r">
              <a:defRPr sz="1000">
                <a:solidFill>
                  <a:schemeClr val="tx1">
                    <a:tint val="75000"/>
                  </a:schemeClr>
                </a:solidFill>
                <a:latin typeface="Calibri Light" panose="020F0302020204030204" pitchFamily="34" charset="0"/>
              </a:defRPr>
            </a:lvl1pPr>
          </a:lstStyle>
          <a:p>
            <a:pPr algn="ctr"/>
            <a:r>
              <a:rPr lang="fr-FR" dirty="0"/>
              <a:t>PICSCAR-PPT-061-MAG</a:t>
            </a:r>
          </a:p>
        </p:txBody>
      </p:sp>
      <p:sp>
        <p:nvSpPr>
          <p:cNvPr id="14"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23/03/2023</a:t>
            </a:r>
          </a:p>
        </p:txBody>
      </p:sp>
      <p:sp>
        <p:nvSpPr>
          <p:cNvPr id="17"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PICSCAR-PPT-061-MAG</a:t>
            </a:r>
          </a:p>
        </p:txBody>
      </p:sp>
    </p:spTree>
    <p:extLst>
      <p:ext uri="{BB962C8B-B14F-4D97-AF65-F5344CB8AC3E}">
        <p14:creationId xmlns:p14="http://schemas.microsoft.com/office/powerpoint/2010/main" val="3659764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lide de titre (justifié à gauche)">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3" name="Connecteur droit 2"/>
          <p:cNvCxnSpPr/>
          <p:nvPr userDrawn="1"/>
        </p:nvCxnSpPr>
        <p:spPr>
          <a:xfrm>
            <a:off x="778486" y="1988840"/>
            <a:ext cx="1105901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re 1"/>
          <p:cNvSpPr>
            <a:spLocks noGrp="1"/>
          </p:cNvSpPr>
          <p:nvPr>
            <p:ph type="title" hasCustomPrompt="1"/>
          </p:nvPr>
        </p:nvSpPr>
        <p:spPr>
          <a:xfrm>
            <a:off x="778491" y="2276872"/>
            <a:ext cx="7090017" cy="2952328"/>
          </a:xfrm>
          <a:prstGeom prst="rect">
            <a:avLst/>
          </a:prstGeom>
        </p:spPr>
        <p:txBody>
          <a:bodyPr/>
          <a:lstStyle>
            <a:lvl1pPr marL="0" algn="l" defTabSz="914400" rtl="0" eaLnBrk="1" latinLnBrk="0" hangingPunct="1">
              <a:defRPr lang="en-GB" sz="4000" kern="1200" dirty="0">
                <a:solidFill>
                  <a:schemeClr val="bg1">
                    <a:lumMod val="95000"/>
                  </a:schemeClr>
                </a:solidFill>
                <a:latin typeface="Segoe UI Light" pitchFamily="34" charset="0"/>
                <a:ea typeface="Kozuka Gothic Pro L" pitchFamily="34" charset="-128"/>
                <a:cs typeface="+mn-cs"/>
              </a:defRPr>
            </a:lvl1pPr>
          </a:lstStyle>
          <a:p>
            <a:r>
              <a:rPr lang="fr-FR" dirty="0"/>
              <a:t>En27/02/2023AR-PPT-053-MAGr le titre ici</a:t>
            </a:r>
            <a:endParaRPr lang="en-GB" dirty="0"/>
          </a:p>
        </p:txBody>
      </p:sp>
      <p:sp>
        <p:nvSpPr>
          <p:cNvPr id="17" name="Espace réservé du numéro de diapositive 3"/>
          <p:cNvSpPr>
            <a:spLocks noGrp="1"/>
          </p:cNvSpPr>
          <p:nvPr>
            <p:ph type="sldNum" sz="quarter" idx="4"/>
          </p:nvPr>
        </p:nvSpPr>
        <p:spPr>
          <a:xfrm>
            <a:off x="5741499" y="6641976"/>
            <a:ext cx="612012" cy="216024"/>
          </a:xfrm>
          <a:prstGeom prst="rect">
            <a:avLst/>
          </a:prstGeom>
        </p:spPr>
        <p:txBody>
          <a:bodyPr vert="horz" lIns="91440" tIns="45720" rIns="91440" bIns="45720" rtlCol="0" anchor="ctr"/>
          <a:lstStyle>
            <a:lvl1pPr algn="r">
              <a:defRPr sz="1000">
                <a:solidFill>
                  <a:schemeClr val="tx1">
                    <a:tint val="75000"/>
                  </a:schemeClr>
                </a:solidFill>
                <a:latin typeface="Calibri Light" panose="020F0302020204030204" pitchFamily="34" charset="0"/>
              </a:defRPr>
            </a:lvl1pPr>
          </a:lstStyle>
          <a:p>
            <a:pPr algn="ctr"/>
            <a:fld id="{E5EE9361-21B6-4C84-854D-8FB37CF9178D}" type="slidenum">
              <a:rPr lang="fr-FR" smtClean="0"/>
              <a:pPr algn="ctr"/>
              <a:t>‹#›</a:t>
            </a:fld>
            <a:endParaRPr lang="fr-FR" dirty="0"/>
          </a:p>
        </p:txBody>
      </p:sp>
      <p:grpSp>
        <p:nvGrpSpPr>
          <p:cNvPr id="18" name="Groupe 17"/>
          <p:cNvGrpSpPr/>
          <p:nvPr userDrawn="1"/>
        </p:nvGrpSpPr>
        <p:grpSpPr>
          <a:xfrm>
            <a:off x="399582" y="260649"/>
            <a:ext cx="2861733" cy="1440160"/>
            <a:chOff x="324658" y="260648"/>
            <a:chExt cx="2325158" cy="1440160"/>
          </a:xfrm>
        </p:grpSpPr>
        <p:pic>
          <p:nvPicPr>
            <p:cNvPr id="19" name="Picture 5" descr="C:\Users\bkf\Desktop\Image1.png"/>
            <p:cNvPicPr>
              <a:picLocks noChangeAspect="1" noChangeArrowheads="1"/>
            </p:cNvPicPr>
            <p:nvPr userDrawn="1"/>
          </p:nvPicPr>
          <p:blipFill>
            <a:blip r:embed="rId2">
              <a:clrChange>
                <a:clrFrom>
                  <a:srgbClr val="404040"/>
                </a:clrFrom>
                <a:clrTo>
                  <a:srgbClr val="404040">
                    <a:alpha val="0"/>
                  </a:srgbClr>
                </a:clrTo>
              </a:clrChange>
              <a:extLst>
                <a:ext uri="{28A0092B-C50C-407E-A947-70E740481C1C}">
                  <a14:useLocalDpi xmlns:a14="http://schemas.microsoft.com/office/drawing/2010/main" val="0"/>
                </a:ext>
              </a:extLst>
            </a:blip>
            <a:srcRect/>
            <a:stretch>
              <a:fillRect/>
            </a:stretch>
          </p:blipFill>
          <p:spPr bwMode="auto">
            <a:xfrm>
              <a:off x="324658" y="260648"/>
              <a:ext cx="2325158" cy="1236662"/>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1"/>
            <p:cNvSpPr txBox="1">
              <a:spLocks/>
            </p:cNvSpPr>
            <p:nvPr userDrawn="1"/>
          </p:nvSpPr>
          <p:spPr>
            <a:xfrm>
              <a:off x="560512" y="1412776"/>
              <a:ext cx="2016224" cy="288032"/>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0" kern="1200" cap="none" baseline="0">
                  <a:solidFill>
                    <a:schemeClr val="bg1">
                      <a:lumMod val="95000"/>
                    </a:schemeClr>
                  </a:solidFill>
                  <a:latin typeface="Segoe UI Light" panose="020B0502040204020203" pitchFamily="34" charset="0"/>
                  <a:ea typeface="+mj-ea"/>
                  <a:cs typeface="+mj-cs"/>
                </a:defRPr>
              </a:lvl1pPr>
            </a:lstStyle>
            <a:p>
              <a:pPr algn="ctr"/>
              <a:r>
                <a:rPr lang="en-US" sz="1100" cap="small" dirty="0">
                  <a:solidFill>
                    <a:prstClr val="white">
                      <a:lumMod val="95000"/>
                    </a:prstClr>
                  </a:solidFill>
                </a:rPr>
                <a:t>Putting knowledge on the map</a:t>
              </a:r>
              <a:endParaRPr lang="en-US" sz="2000" cap="small" dirty="0">
                <a:solidFill>
                  <a:prstClr val="white">
                    <a:lumMod val="95000"/>
                  </a:prstClr>
                </a:solidFill>
              </a:endParaRPr>
            </a:p>
          </p:txBody>
        </p:sp>
      </p:grpSp>
      <p:sp>
        <p:nvSpPr>
          <p:cNvPr id="23"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23/029/08/3</a:t>
            </a:r>
          </a:p>
        </p:txBody>
      </p:sp>
      <p:sp>
        <p:nvSpPr>
          <p:cNvPr id="24" name="Espace réservé du pied de page 3"/>
          <p:cNvSpPr>
            <a:spLocks noGrp="1"/>
          </p:cNvSpPr>
          <p:nvPr>
            <p:ph type="ftr" sz="quarter" idx="3"/>
          </p:nvPr>
        </p:nvSpPr>
        <p:spPr>
          <a:xfrm rot="16200000">
            <a:off x="-1452364"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endParaRPr lang="fr-FR" dirty="0"/>
          </a:p>
        </p:txBody>
      </p:sp>
    </p:spTree>
    <p:extLst>
      <p:ext uri="{BB962C8B-B14F-4D97-AF65-F5344CB8AC3E}">
        <p14:creationId xmlns:p14="http://schemas.microsoft.com/office/powerpoint/2010/main" val="3184671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lide texte 2/3 (logo bas)">
    <p:bg>
      <p:bgPr>
        <a:blipFill dpi="0" rotWithShape="1">
          <a:blip r:embed="rId2">
            <a:lum/>
          </a:blip>
          <a:srcRect/>
          <a:stretch>
            <a:fillRect l="60000" t="-55000" b="-55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223" y="1346"/>
            <a:ext cx="12201227" cy="547339"/>
          </a:xfrm>
        </p:spPr>
        <p:txBody>
          <a:bodyPr>
            <a:noAutofit/>
          </a:bodyPr>
          <a:lstStyle>
            <a:lvl1pPr algn="l">
              <a:defRPr sz="2800">
                <a:solidFill>
                  <a:schemeClr val="accent1"/>
                </a:solidFill>
              </a:defRPr>
            </a:lvl1pPr>
          </a:lstStyle>
          <a:p>
            <a:r>
              <a:rPr lang="fr-FR"/>
              <a:t>Modifiez le style du titre</a:t>
            </a:r>
            <a:endParaRPr lang="fr-FR" dirty="0"/>
          </a:p>
        </p:txBody>
      </p:sp>
      <p:sp>
        <p:nvSpPr>
          <p:cNvPr id="3" name="Espace réservé du contenu 2"/>
          <p:cNvSpPr>
            <a:spLocks noGrp="1"/>
          </p:cNvSpPr>
          <p:nvPr>
            <p:ph idx="1"/>
          </p:nvPr>
        </p:nvSpPr>
        <p:spPr>
          <a:xfrm>
            <a:off x="158108" y="980733"/>
            <a:ext cx="7001393" cy="51454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5" name="Connecteur droit 4"/>
          <p:cNvCxnSpPr/>
          <p:nvPr userDrawn="1"/>
        </p:nvCxnSpPr>
        <p:spPr>
          <a:xfrm>
            <a:off x="0" y="5486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5" descr="C:\Users\bkf\Desktop\Image1.png"/>
          <p:cNvPicPr>
            <a:picLocks noChangeAspect="1" noChangeArrowheads="1"/>
          </p:cNvPicPr>
          <p:nvPr userDrawn="1"/>
        </p:nvPicPr>
        <p:blipFill>
          <a:blip r:embed="rId3" cstate="print">
            <a:clrChange>
              <a:clrFrom>
                <a:srgbClr val="404040"/>
              </a:clrFrom>
              <a:clrTo>
                <a:srgbClr val="404040">
                  <a:alpha val="0"/>
                </a:srgbClr>
              </a:clrTo>
            </a:clrChange>
            <a:extLst>
              <a:ext uri="{28A0092B-C50C-407E-A947-70E740481C1C}">
                <a14:useLocalDpi xmlns:a14="http://schemas.microsoft.com/office/drawing/2010/main" val="0"/>
              </a:ext>
            </a:extLst>
          </a:blip>
          <a:srcRect/>
          <a:stretch>
            <a:fillRect/>
          </a:stretch>
        </p:blipFill>
        <p:spPr bwMode="auto">
          <a:xfrm>
            <a:off x="11187403" y="6429098"/>
            <a:ext cx="992513" cy="428902"/>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numéro de diapositive 3"/>
          <p:cNvSpPr>
            <a:spLocks noGrp="1"/>
          </p:cNvSpPr>
          <p:nvPr>
            <p:ph type="sldNum" sz="quarter" idx="4"/>
          </p:nvPr>
        </p:nvSpPr>
        <p:spPr>
          <a:xfrm>
            <a:off x="5741499" y="6641976"/>
            <a:ext cx="612012" cy="216024"/>
          </a:xfrm>
          <a:prstGeom prst="rect">
            <a:avLst/>
          </a:prstGeom>
        </p:spPr>
        <p:txBody>
          <a:bodyPr vert="horz" lIns="91440" tIns="45720" rIns="91440" bIns="45720" rtlCol="0" anchor="ctr"/>
          <a:lstStyle>
            <a:lvl1pPr algn="r">
              <a:defRPr sz="1000">
                <a:solidFill>
                  <a:schemeClr val="tx1">
                    <a:tint val="75000"/>
                  </a:schemeClr>
                </a:solidFill>
                <a:latin typeface="Calibri Light" panose="020F0302020204030204" pitchFamily="34" charset="0"/>
              </a:defRPr>
            </a:lvl1pPr>
          </a:lstStyle>
          <a:p>
            <a:pPr algn="ctr"/>
            <a:fld id="{E5EE9361-21B6-4C84-854D-8FB37CF9178D}" type="slidenum">
              <a:rPr lang="fr-FR" smtClean="0"/>
              <a:pPr algn="ctr"/>
              <a:t>‹#›</a:t>
            </a:fld>
            <a:endParaRPr lang="fr-FR" dirty="0"/>
          </a:p>
        </p:txBody>
      </p:sp>
      <p:sp>
        <p:nvSpPr>
          <p:cNvPr id="19"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23/03/2023</a:t>
            </a:r>
          </a:p>
        </p:txBody>
      </p:sp>
      <p:sp>
        <p:nvSpPr>
          <p:cNvPr id="20"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PICSCAR-PPT-061-MAG</a:t>
            </a:r>
          </a:p>
        </p:txBody>
      </p:sp>
    </p:spTree>
    <p:extLst>
      <p:ext uri="{BB962C8B-B14F-4D97-AF65-F5344CB8AC3E}">
        <p14:creationId xmlns:p14="http://schemas.microsoft.com/office/powerpoint/2010/main" val="1581416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lide texte (logo bas)">
    <p:spTree>
      <p:nvGrpSpPr>
        <p:cNvPr id="1" name=""/>
        <p:cNvGrpSpPr/>
        <p:nvPr/>
      </p:nvGrpSpPr>
      <p:grpSpPr>
        <a:xfrm>
          <a:off x="0" y="0"/>
          <a:ext cx="0" cy="0"/>
          <a:chOff x="0" y="0"/>
          <a:chExt cx="0" cy="0"/>
        </a:xfrm>
      </p:grpSpPr>
      <p:sp>
        <p:nvSpPr>
          <p:cNvPr id="3" name="Titre 1"/>
          <p:cNvSpPr>
            <a:spLocks noGrp="1"/>
          </p:cNvSpPr>
          <p:nvPr>
            <p:ph type="title"/>
          </p:nvPr>
        </p:nvSpPr>
        <p:spPr>
          <a:xfrm>
            <a:off x="-9223" y="1346"/>
            <a:ext cx="12201227" cy="547339"/>
          </a:xfrm>
        </p:spPr>
        <p:txBody>
          <a:bodyPr>
            <a:noAutofit/>
          </a:bodyPr>
          <a:lstStyle>
            <a:lvl1pPr algn="l">
              <a:defRPr sz="2800">
                <a:solidFill>
                  <a:schemeClr val="accent1"/>
                </a:solidFill>
              </a:defRPr>
            </a:lvl1pPr>
          </a:lstStyle>
          <a:p>
            <a:r>
              <a:rPr lang="fr-FR"/>
              <a:t>Modifiez le style du titre</a:t>
            </a:r>
            <a:endParaRPr lang="fr-FR" dirty="0"/>
          </a:p>
        </p:txBody>
      </p:sp>
      <p:sp>
        <p:nvSpPr>
          <p:cNvPr id="4" name="Espace réservé du contenu 2"/>
          <p:cNvSpPr>
            <a:spLocks noGrp="1"/>
          </p:cNvSpPr>
          <p:nvPr>
            <p:ph idx="1"/>
          </p:nvPr>
        </p:nvSpPr>
        <p:spPr>
          <a:xfrm>
            <a:off x="158114" y="980733"/>
            <a:ext cx="11698529" cy="51454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5" name="Connecteur droit 4"/>
          <p:cNvCxnSpPr/>
          <p:nvPr userDrawn="1"/>
        </p:nvCxnSpPr>
        <p:spPr>
          <a:xfrm>
            <a:off x="0" y="5486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bkf\Desktop\magellium_logoRVB.jpg"/>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19737" y="6453339"/>
            <a:ext cx="813259" cy="382009"/>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numéro de diapositive 3"/>
          <p:cNvSpPr>
            <a:spLocks noGrp="1"/>
          </p:cNvSpPr>
          <p:nvPr>
            <p:ph type="sldNum" sz="quarter" idx="4"/>
          </p:nvPr>
        </p:nvSpPr>
        <p:spPr>
          <a:xfrm>
            <a:off x="5741502" y="6525344"/>
            <a:ext cx="2481505" cy="332656"/>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latin typeface="Calibri Light" panose="020F0302020204030204" pitchFamily="34" charset="0"/>
              </a:defRPr>
            </a:lvl1pPr>
          </a:lstStyle>
          <a:p>
            <a:fld id="{E5EE9361-21B6-4C84-854D-8FB37CF9178D}" type="slidenum">
              <a:rPr lang="fr-FR" smtClean="0"/>
              <a:pPr/>
              <a:t>‹#›</a:t>
            </a:fld>
            <a:r>
              <a:rPr lang="fr-FR" dirty="0"/>
              <a:t> </a:t>
            </a:r>
          </a:p>
        </p:txBody>
      </p:sp>
      <p:sp>
        <p:nvSpPr>
          <p:cNvPr id="16"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PICSCAR-PPT-069-MAG</a:t>
            </a:r>
          </a:p>
        </p:txBody>
      </p:sp>
      <p:sp>
        <p:nvSpPr>
          <p:cNvPr id="17"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10/09/2024</a:t>
            </a:r>
          </a:p>
        </p:txBody>
      </p:sp>
    </p:spTree>
    <p:extLst>
      <p:ext uri="{BB962C8B-B14F-4D97-AF65-F5344CB8AC3E}">
        <p14:creationId xmlns:p14="http://schemas.microsoft.com/office/powerpoint/2010/main" val="59059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dirty="0">
                <a:solidFill>
                  <a:schemeClr val="accent1"/>
                </a:solidFill>
              </a:rPr>
              <a:t>WGCV</a:t>
            </a:r>
            <a:r>
              <a:rPr lang="en-GB" sz="1400" b="1" i="0" u="none" strike="noStrike" cap="none" dirty="0">
                <a:solidFill>
                  <a:schemeClr val="accent1"/>
                </a:solidFill>
                <a:latin typeface="Arial"/>
                <a:ea typeface="Arial"/>
                <a:cs typeface="Arial"/>
                <a:sym typeface="Arial"/>
              </a:rPr>
              <a:t>-</a:t>
            </a:r>
            <a:r>
              <a:rPr lang="en-GB" b="1" dirty="0">
                <a:solidFill>
                  <a:schemeClr val="accent1"/>
                </a:solidFill>
              </a:rPr>
              <a:t>54</a:t>
            </a:r>
            <a:r>
              <a:rPr lang="en-GB" sz="1400" b="1" i="0" u="none" strike="noStrike" cap="none" dirty="0">
                <a:solidFill>
                  <a:schemeClr val="accent1"/>
                </a:solidFill>
                <a:latin typeface="Arial"/>
                <a:ea typeface="Arial"/>
                <a:cs typeface="Arial"/>
                <a:sym typeface="Arial"/>
              </a:rPr>
              <a:t>, 15-19</a:t>
            </a:r>
            <a:r>
              <a:rPr lang="en-GB" b="1" dirty="0">
                <a:solidFill>
                  <a:schemeClr val="accent1"/>
                </a:solidFill>
              </a:rPr>
              <a:t> 2024</a:t>
            </a:r>
            <a:endParaRPr b="1" dirty="0">
              <a:solidFill>
                <a:schemeClr val="accent1"/>
              </a:solidFill>
            </a:endParaRPr>
          </a:p>
          <a:p>
            <a:pPr marL="0" marR="0" lvl="0" indent="0" algn="l" rtl="0">
              <a:spcBef>
                <a:spcPts val="0"/>
              </a:spcBef>
              <a:spcAft>
                <a:spcPts val="0"/>
              </a:spcAft>
              <a:buClr>
                <a:schemeClr val="dk1"/>
              </a:buClr>
              <a:buSzPts val="1100"/>
              <a:buFont typeface="Arial"/>
              <a:buNone/>
            </a:pPr>
            <a:endParaRPr b="1" dirty="0">
              <a:solidFill>
                <a:schemeClr val="accent1"/>
              </a:solidFill>
            </a:endParaRPr>
          </a:p>
          <a:p>
            <a:pPr marL="0" marR="0" lvl="0" indent="0" algn="l" rtl="0">
              <a:spcBef>
                <a:spcPts val="0"/>
              </a:spcBef>
              <a:spcAft>
                <a:spcPts val="0"/>
              </a:spcAft>
              <a:buNone/>
            </a:pPr>
            <a:endParaRPr b="1" dirty="0">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dirty="0">
                <a:solidFill>
                  <a:schemeClr val="accent1"/>
                </a:solidFill>
              </a:rPr>
              <a:t>WGCV-54, 15-19 Oct 2024</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56088" y="6562413"/>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dirty="0">
                <a:solidFill>
                  <a:schemeClr val="accent1"/>
                </a:solidFill>
              </a:rPr>
              <a:t>WGCV-53, 5-9 Sep 2024</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E9530FC-828C-402C-82E5-209179AD6F81}" type="slidenum">
              <a:rPr lang="en-GB"/>
              <a:pPr>
                <a:defRPr/>
              </a:pPr>
              <a:t>‹#›</a:t>
            </a:fld>
            <a:endParaRPr lang="en-GB"/>
          </a:p>
        </p:txBody>
      </p:sp>
    </p:spTree>
    <p:extLst>
      <p:ext uri="{BB962C8B-B14F-4D97-AF65-F5344CB8AC3E}">
        <p14:creationId xmlns:p14="http://schemas.microsoft.com/office/powerpoint/2010/main" val="192721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7CC2CC4-417C-4EBB-88DD-BA6A2B0F77B7}" type="slidenum">
              <a:rPr lang="en-GB"/>
              <a:pPr>
                <a:defRPr/>
              </a:pPr>
              <a:t>‹#›</a:t>
            </a:fld>
            <a:endParaRPr lang="en-GB"/>
          </a:p>
        </p:txBody>
      </p:sp>
    </p:spTree>
    <p:extLst>
      <p:ext uri="{BB962C8B-B14F-4D97-AF65-F5344CB8AC3E}">
        <p14:creationId xmlns:p14="http://schemas.microsoft.com/office/powerpoint/2010/main" val="78209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Slide texte (logo bas)">
    <p:spTree>
      <p:nvGrpSpPr>
        <p:cNvPr id="1" name=""/>
        <p:cNvGrpSpPr/>
        <p:nvPr/>
      </p:nvGrpSpPr>
      <p:grpSpPr>
        <a:xfrm>
          <a:off x="0" y="0"/>
          <a:ext cx="0" cy="0"/>
          <a:chOff x="0" y="0"/>
          <a:chExt cx="0" cy="0"/>
        </a:xfrm>
      </p:grpSpPr>
      <p:sp>
        <p:nvSpPr>
          <p:cNvPr id="3" name="Titre 1"/>
          <p:cNvSpPr>
            <a:spLocks noGrp="1"/>
          </p:cNvSpPr>
          <p:nvPr>
            <p:ph type="title"/>
          </p:nvPr>
        </p:nvSpPr>
        <p:spPr>
          <a:xfrm>
            <a:off x="-9223" y="1346"/>
            <a:ext cx="12201227" cy="547339"/>
          </a:xfrm>
        </p:spPr>
        <p:txBody>
          <a:bodyPr>
            <a:noAutofit/>
          </a:bodyPr>
          <a:lstStyle>
            <a:lvl1pPr algn="l">
              <a:defRPr sz="2800">
                <a:solidFill>
                  <a:schemeClr val="accent1"/>
                </a:solidFill>
              </a:defRPr>
            </a:lvl1pPr>
          </a:lstStyle>
          <a:p>
            <a:r>
              <a:rPr lang="fr-FR"/>
              <a:t>Modifiez le style du titre</a:t>
            </a:r>
            <a:endParaRPr lang="fr-FR" dirty="0"/>
          </a:p>
        </p:txBody>
      </p:sp>
      <p:sp>
        <p:nvSpPr>
          <p:cNvPr id="4" name="Espace réservé du contenu 2"/>
          <p:cNvSpPr>
            <a:spLocks noGrp="1"/>
          </p:cNvSpPr>
          <p:nvPr>
            <p:ph idx="1"/>
          </p:nvPr>
        </p:nvSpPr>
        <p:spPr>
          <a:xfrm>
            <a:off x="158114" y="980733"/>
            <a:ext cx="11698529" cy="51454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5" name="Connecteur droit 4"/>
          <p:cNvCxnSpPr/>
          <p:nvPr userDrawn="1"/>
        </p:nvCxnSpPr>
        <p:spPr>
          <a:xfrm>
            <a:off x="0" y="5486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bkf\Desktop\magellium_logoRVB.jpg"/>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19737" y="6453339"/>
            <a:ext cx="813259" cy="382009"/>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numéro de diapositive 3"/>
          <p:cNvSpPr>
            <a:spLocks noGrp="1"/>
          </p:cNvSpPr>
          <p:nvPr>
            <p:ph type="sldNum" sz="quarter" idx="4"/>
          </p:nvPr>
        </p:nvSpPr>
        <p:spPr>
          <a:xfrm>
            <a:off x="5741502" y="6525344"/>
            <a:ext cx="2481505" cy="332656"/>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a:solidFill>
                  <a:schemeClr val="tx1">
                    <a:tint val="75000"/>
                  </a:schemeClr>
                </a:solidFill>
                <a:latin typeface="Calibri Light" panose="020F0302020204030204" pitchFamily="34" charset="0"/>
              </a:defRPr>
            </a:lvl1pPr>
          </a:lstStyle>
          <a:p>
            <a:fld id="{E5EE9361-21B6-4C84-854D-8FB37CF9178D}" type="slidenum">
              <a:rPr lang="fr-FR" smtClean="0"/>
              <a:pPr/>
              <a:t>‹#›</a:t>
            </a:fld>
            <a:r>
              <a:rPr lang="fr-FR" dirty="0"/>
              <a:t> </a:t>
            </a:r>
          </a:p>
        </p:txBody>
      </p:sp>
      <p:sp>
        <p:nvSpPr>
          <p:cNvPr id="16"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PICSCAR-PPT-070-MAG</a:t>
            </a:r>
          </a:p>
        </p:txBody>
      </p:sp>
      <p:sp>
        <p:nvSpPr>
          <p:cNvPr id="17"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10/09/2024</a:t>
            </a:r>
          </a:p>
        </p:txBody>
      </p:sp>
    </p:spTree>
    <p:extLst>
      <p:ext uri="{BB962C8B-B14F-4D97-AF65-F5344CB8AC3E}">
        <p14:creationId xmlns:p14="http://schemas.microsoft.com/office/powerpoint/2010/main" val="396239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Textfeld 7"/>
          <p:cNvSpPr txBox="1"/>
          <p:nvPr userDrawn="1"/>
        </p:nvSpPr>
        <p:spPr>
          <a:xfrm>
            <a:off x="812800" y="6172200"/>
            <a:ext cx="70104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800" b="1" dirty="0">
                <a:solidFill>
                  <a:srgbClr val="92D050"/>
                </a:solidFill>
                <a:effectLst/>
                <a:latin typeface="Frutiger 45 Light"/>
                <a:ea typeface="Times New Roman"/>
                <a:cs typeface="Arial"/>
              </a:rPr>
              <a:t>Working Group on Calibration and Validation</a:t>
            </a:r>
            <a:endParaRPr lang="en-US" sz="1800" dirty="0">
              <a:effectLst/>
              <a:latin typeface="Times New Roman"/>
              <a:ea typeface="Times New Roman"/>
              <a:cs typeface="Times"/>
            </a:endParaRPr>
          </a:p>
        </p:txBody>
      </p:sp>
    </p:spTree>
    <p:extLst>
      <p:ext uri="{BB962C8B-B14F-4D97-AF65-F5344CB8AC3E}">
        <p14:creationId xmlns:p14="http://schemas.microsoft.com/office/powerpoint/2010/main" val="341123775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10">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1">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6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347200" y="6504802"/>
            <a:ext cx="2540000" cy="276999"/>
          </a:xfrm>
          <a:prstGeom prst="rect">
            <a:avLst/>
          </a:prstGeom>
          <a:ln w="12700">
            <a:miter lim="400000"/>
          </a:ln>
        </p:spPr>
        <p:txBody>
          <a:bodyPr lIns="45719" rIns="45719">
            <a:spAutoFit/>
          </a:bodyPr>
          <a:lstStyle>
            <a:lvl1pPr algn="r">
              <a:spcBef>
                <a:spcPts val="600"/>
              </a:spcBef>
              <a:defRPr sz="1200" b="1">
                <a:latin typeface="Calibri"/>
                <a:ea typeface="Calibri"/>
                <a:cs typeface="Calibri"/>
                <a:sym typeface="Calibri"/>
              </a:defRPr>
            </a:lvl1pPr>
          </a:lstStyle>
          <a:p>
            <a:fld id="{86CB4B4D-7CA3-9044-876B-883B54F8677D}" type="slidenum">
              <a:rPr lang="en-US" smtClean="0"/>
              <a:pPr/>
              <a:t>‹#›</a:t>
            </a:fld>
            <a:endParaRPr lang="en-US" dirty="0"/>
          </a:p>
        </p:txBody>
      </p:sp>
      <p:sp>
        <p:nvSpPr>
          <p:cNvPr id="4" name="Textfeld 7"/>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
        <p:nvSpPr>
          <p:cNvPr id="3" name="hc"/>
          <p:cNvSpPr txBox="1"/>
          <p:nvPr userDrawn="1"/>
        </p:nvSpPr>
        <p:spPr>
          <a:xfrm>
            <a:off x="0" y="1"/>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
        <p:nvSpPr>
          <p:cNvPr id="5" name="fc"/>
          <p:cNvSpPr txBox="1"/>
          <p:nvPr userDrawn="1"/>
        </p:nvSpPr>
        <p:spPr>
          <a:xfrm>
            <a:off x="0" y="6491289"/>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339102680"/>
      </p:ext>
    </p:extLst>
  </p:cSld>
  <p:clrMap bg1="lt1" tx1="dk1" bg2="lt2" tx2="dk2" accent1="accent1" accent2="accent2" accent3="accent3" accent4="accent4" accent5="accent5" accent6="accent6" hlink="hlink" folHlink="folHlink"/>
  <p:sldLayoutIdLst>
    <p:sldLayoutId id="2147483657" r:id="rId1"/>
    <p:sldLayoutId id="2147483658"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numéro de diapositive 3"/>
          <p:cNvSpPr>
            <a:spLocks noGrp="1"/>
          </p:cNvSpPr>
          <p:nvPr>
            <p:ph type="sldNum" sz="quarter" idx="4"/>
          </p:nvPr>
        </p:nvSpPr>
        <p:spPr>
          <a:xfrm>
            <a:off x="11579990" y="6688738"/>
            <a:ext cx="612012" cy="169262"/>
          </a:xfrm>
          <a:prstGeom prst="rect">
            <a:avLst/>
          </a:prstGeom>
        </p:spPr>
        <p:txBody>
          <a:bodyPr vert="horz" lIns="91440" tIns="45720" rIns="91440" bIns="45720" rtlCol="0" anchor="ctr"/>
          <a:lstStyle>
            <a:lvl1pPr algn="r">
              <a:defRPr sz="1000">
                <a:solidFill>
                  <a:schemeClr val="tx1">
                    <a:tint val="75000"/>
                  </a:schemeClr>
                </a:solidFill>
                <a:latin typeface="Calibri Light" panose="020F0302020204030204" pitchFamily="34" charset="0"/>
              </a:defRPr>
            </a:lvl1pPr>
          </a:lstStyle>
          <a:p>
            <a:pPr algn="ctr"/>
            <a:fld id="{E5EE9361-21B6-4C84-854D-8FB37CF9178D}" type="slidenum">
              <a:rPr lang="fr-FR" smtClean="0"/>
              <a:pPr algn="ctr"/>
              <a:t>‹#›</a:t>
            </a:fld>
            <a:endParaRPr lang="fr-FR" dirty="0"/>
          </a:p>
        </p:txBody>
      </p:sp>
      <p:sp>
        <p:nvSpPr>
          <p:cNvPr id="11" name="Espace réservé de la date 5"/>
          <p:cNvSpPr>
            <a:spLocks noGrp="1"/>
          </p:cNvSpPr>
          <p:nvPr>
            <p:ph type="dt" sz="half" idx="2"/>
          </p:nvPr>
        </p:nvSpPr>
        <p:spPr>
          <a:xfrm rot="16200000">
            <a:off x="-246284" y="6339581"/>
            <a:ext cx="764704" cy="272133"/>
          </a:xfrm>
          <a:prstGeom prst="rect">
            <a:avLst/>
          </a:prstGeom>
        </p:spPr>
        <p:txBody>
          <a:bodyPr vert="horz" lIns="91440" tIns="45720" rIns="91440" bIns="45720" rtlCol="0" anchor="ctr"/>
          <a:lstStyle>
            <a:lvl1pPr algn="l">
              <a:defRPr sz="900">
                <a:solidFill>
                  <a:schemeClr val="tx1">
                    <a:tint val="75000"/>
                  </a:schemeClr>
                </a:solidFill>
                <a:latin typeface="Calibri Light" panose="020F0302020204030204" pitchFamily="34" charset="0"/>
              </a:defRPr>
            </a:lvl1pPr>
          </a:lstStyle>
          <a:p>
            <a:r>
              <a:rPr lang="fr-FR" dirty="0"/>
              <a:t>23/03/2023</a:t>
            </a:r>
          </a:p>
        </p:txBody>
      </p:sp>
      <p:sp>
        <p:nvSpPr>
          <p:cNvPr id="12" name="Espace réservé du pied de page 3"/>
          <p:cNvSpPr>
            <a:spLocks noGrp="1"/>
          </p:cNvSpPr>
          <p:nvPr>
            <p:ph type="ftr" sz="quarter" idx="3"/>
          </p:nvPr>
        </p:nvSpPr>
        <p:spPr>
          <a:xfrm rot="16200000">
            <a:off x="-1452365" y="3441204"/>
            <a:ext cx="3136900" cy="232172"/>
          </a:xfrm>
          <a:prstGeom prst="rect">
            <a:avLst/>
          </a:prstGeom>
        </p:spPr>
        <p:txBody>
          <a:bodyPr vert="horz" lIns="91440" tIns="45720" rIns="91440" bIns="45720" rtlCol="0" anchor="ctr"/>
          <a:lstStyle>
            <a:lvl1pPr algn="ctr">
              <a:defRPr sz="900">
                <a:solidFill>
                  <a:schemeClr val="tx1">
                    <a:tint val="75000"/>
                  </a:schemeClr>
                </a:solidFill>
                <a:latin typeface="Calibri Light" panose="020F0302020204030204" pitchFamily="34" charset="0"/>
              </a:defRPr>
            </a:lvl1pPr>
          </a:lstStyle>
          <a:p>
            <a:r>
              <a:rPr lang="fr-FR" dirty="0"/>
              <a:t>PICSCAR-PPT-061-MAG</a:t>
            </a:r>
          </a:p>
        </p:txBody>
      </p:sp>
      <p:pic>
        <p:nvPicPr>
          <p:cNvPr id="7"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78488" y="6321474"/>
            <a:ext cx="674613" cy="53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281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WGCV-54</a:t>
            </a:r>
            <a:endParaRPr sz="7500" dirty="0"/>
          </a:p>
          <a:p>
            <a:pPr marL="0" lvl="0" indent="0" algn="l" rtl="0">
              <a:lnSpc>
                <a:spcPct val="90000"/>
              </a:lnSpc>
              <a:spcBef>
                <a:spcPts val="0"/>
              </a:spcBef>
              <a:spcAft>
                <a:spcPts val="0"/>
              </a:spcAft>
              <a:buClr>
                <a:schemeClr val="lt1"/>
              </a:buClr>
              <a:buSzPts val="8000"/>
              <a:buFont typeface="Arial"/>
              <a:buNone/>
            </a:pPr>
            <a:r>
              <a:rPr lang="en-US" sz="4000" b="1" dirty="0">
                <a:solidFill>
                  <a:srgbClr val="FFFFFF"/>
                </a:solidFill>
              </a:rPr>
              <a:t>Infrared Visible and Optical Sensors (IVOS) subgroup: </a:t>
            </a:r>
            <a:r>
              <a:rPr lang="en-US" sz="4000" dirty="0">
                <a:solidFill>
                  <a:schemeClr val="accent3">
                    <a:lumMod val="20000"/>
                    <a:lumOff val="80000"/>
                  </a:schemeClr>
                </a:solidFill>
              </a:rPr>
              <a:t>#36</a:t>
            </a:r>
            <a:endParaRPr sz="4000" i="1" dirty="0"/>
          </a:p>
        </p:txBody>
      </p:sp>
      <p:sp>
        <p:nvSpPr>
          <p:cNvPr id="67" name="Google Shape;67;p7"/>
          <p:cNvSpPr/>
          <p:nvPr/>
        </p:nvSpPr>
        <p:spPr>
          <a:xfrm>
            <a:off x="7151671" y="4252682"/>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Nigel Fox, NPL/UKSA</a:t>
            </a:r>
            <a:endParaRPr dirty="0"/>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Agenda Item:3.4</a:t>
            </a:r>
            <a:endParaRPr dirty="0"/>
          </a:p>
          <a:p>
            <a:pPr marL="0" marR="0" lvl="0" indent="0" algn="r" rtl="0">
              <a:lnSpc>
                <a:spcPct val="150000"/>
              </a:lnSpc>
              <a:spcBef>
                <a:spcPts val="0"/>
              </a:spcBef>
              <a:spcAft>
                <a:spcPts val="0"/>
              </a:spcAft>
              <a:buNone/>
            </a:pPr>
            <a:r>
              <a:rPr lang="en-GB" sz="2200" b="1" dirty="0">
                <a:solidFill>
                  <a:schemeClr val="accent1"/>
                </a:solidFill>
              </a:rPr>
              <a:t>WGCV-54, USGS, Sioux Falls USA</a:t>
            </a:r>
            <a:endParaRPr sz="22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GB" sz="2200" b="1" dirty="0">
                <a:solidFill>
                  <a:schemeClr val="accent1"/>
                </a:solidFill>
              </a:rPr>
              <a:t>15th - 18th Oct 2024</a:t>
            </a:r>
            <a:endParaRPr sz="22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0336-712F-C2DE-B98C-CDEFB4C67669}"/>
              </a:ext>
            </a:extLst>
          </p:cNvPr>
          <p:cNvSpPr>
            <a:spLocks noGrp="1"/>
          </p:cNvSpPr>
          <p:nvPr>
            <p:ph type="title"/>
          </p:nvPr>
        </p:nvSpPr>
        <p:spPr/>
        <p:txBody>
          <a:bodyPr/>
          <a:lstStyle/>
          <a:p>
            <a:r>
              <a:rPr lang="en-GB" dirty="0"/>
              <a:t>AIST: ASTER/</a:t>
            </a:r>
            <a:r>
              <a:rPr lang="en-GB" dirty="0" err="1"/>
              <a:t>RadCaTS</a:t>
            </a:r>
            <a:endParaRPr lang="en-GB" dirty="0"/>
          </a:p>
        </p:txBody>
      </p:sp>
      <p:pic>
        <p:nvPicPr>
          <p:cNvPr id="4" name="Picture 3">
            <a:extLst>
              <a:ext uri="{FF2B5EF4-FFF2-40B4-BE49-F238E27FC236}">
                <a16:creationId xmlns:a16="http://schemas.microsoft.com/office/drawing/2014/main" id="{6C8ED1B5-B2EE-02EA-1DD7-47E9A6538402}"/>
              </a:ext>
            </a:extLst>
          </p:cNvPr>
          <p:cNvPicPr>
            <a:picLocks noChangeAspect="1"/>
          </p:cNvPicPr>
          <p:nvPr/>
        </p:nvPicPr>
        <p:blipFill>
          <a:blip r:embed="rId2"/>
          <a:stretch>
            <a:fillRect/>
          </a:stretch>
        </p:blipFill>
        <p:spPr>
          <a:xfrm>
            <a:off x="176048" y="1174257"/>
            <a:ext cx="4057431" cy="2949010"/>
          </a:xfrm>
          <a:prstGeom prst="rect">
            <a:avLst/>
          </a:prstGeom>
        </p:spPr>
      </p:pic>
      <p:pic>
        <p:nvPicPr>
          <p:cNvPr id="6" name="Picture 5">
            <a:extLst>
              <a:ext uri="{FF2B5EF4-FFF2-40B4-BE49-F238E27FC236}">
                <a16:creationId xmlns:a16="http://schemas.microsoft.com/office/drawing/2014/main" id="{8E132090-2D1C-E418-A0A5-004164020DD5}"/>
              </a:ext>
            </a:extLst>
          </p:cNvPr>
          <p:cNvPicPr>
            <a:picLocks noChangeAspect="1"/>
          </p:cNvPicPr>
          <p:nvPr/>
        </p:nvPicPr>
        <p:blipFill>
          <a:blip r:embed="rId3"/>
          <a:stretch>
            <a:fillRect/>
          </a:stretch>
        </p:blipFill>
        <p:spPr>
          <a:xfrm>
            <a:off x="3141279" y="3724027"/>
            <a:ext cx="3762615" cy="2734733"/>
          </a:xfrm>
          <a:prstGeom prst="rect">
            <a:avLst/>
          </a:prstGeom>
        </p:spPr>
      </p:pic>
      <p:pic>
        <p:nvPicPr>
          <p:cNvPr id="8" name="Picture 7">
            <a:extLst>
              <a:ext uri="{FF2B5EF4-FFF2-40B4-BE49-F238E27FC236}">
                <a16:creationId xmlns:a16="http://schemas.microsoft.com/office/drawing/2014/main" id="{18EB66EA-0042-9941-7606-5013FB8F61F0}"/>
              </a:ext>
            </a:extLst>
          </p:cNvPr>
          <p:cNvPicPr>
            <a:picLocks noChangeAspect="1"/>
          </p:cNvPicPr>
          <p:nvPr/>
        </p:nvPicPr>
        <p:blipFill>
          <a:blip r:embed="rId4"/>
          <a:stretch>
            <a:fillRect/>
          </a:stretch>
        </p:blipFill>
        <p:spPr>
          <a:xfrm>
            <a:off x="7081583" y="1099414"/>
            <a:ext cx="3955789" cy="2734733"/>
          </a:xfrm>
          <a:prstGeom prst="rect">
            <a:avLst/>
          </a:prstGeom>
        </p:spPr>
      </p:pic>
      <p:pic>
        <p:nvPicPr>
          <p:cNvPr id="10" name="Picture 9">
            <a:extLst>
              <a:ext uri="{FF2B5EF4-FFF2-40B4-BE49-F238E27FC236}">
                <a16:creationId xmlns:a16="http://schemas.microsoft.com/office/drawing/2014/main" id="{52E749D4-7E5F-A636-B6A2-550CFACAF7D1}"/>
              </a:ext>
            </a:extLst>
          </p:cNvPr>
          <p:cNvPicPr>
            <a:picLocks noChangeAspect="1"/>
          </p:cNvPicPr>
          <p:nvPr/>
        </p:nvPicPr>
        <p:blipFill>
          <a:blip r:embed="rId5"/>
          <a:stretch>
            <a:fillRect/>
          </a:stretch>
        </p:blipFill>
        <p:spPr>
          <a:xfrm>
            <a:off x="7675762" y="3978621"/>
            <a:ext cx="3440971" cy="2456044"/>
          </a:xfrm>
          <a:prstGeom prst="rect">
            <a:avLst/>
          </a:prstGeom>
        </p:spPr>
      </p:pic>
    </p:spTree>
    <p:extLst>
      <p:ext uri="{BB962C8B-B14F-4D97-AF65-F5344CB8AC3E}">
        <p14:creationId xmlns:p14="http://schemas.microsoft.com/office/powerpoint/2010/main" val="3831916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3AD7-2754-417A-953B-F3740300BD32}"/>
              </a:ext>
            </a:extLst>
          </p:cNvPr>
          <p:cNvSpPr>
            <a:spLocks noGrp="1"/>
          </p:cNvSpPr>
          <p:nvPr>
            <p:ph type="title"/>
          </p:nvPr>
        </p:nvSpPr>
        <p:spPr/>
        <p:txBody>
          <a:bodyPr/>
          <a:lstStyle/>
          <a:p>
            <a:r>
              <a:rPr lang="en-GB" dirty="0"/>
              <a:t>Comparison tools</a:t>
            </a:r>
          </a:p>
        </p:txBody>
      </p:sp>
      <p:pic>
        <p:nvPicPr>
          <p:cNvPr id="6" name="Picture 5">
            <a:extLst>
              <a:ext uri="{FF2B5EF4-FFF2-40B4-BE49-F238E27FC236}">
                <a16:creationId xmlns:a16="http://schemas.microsoft.com/office/drawing/2014/main" id="{70335B04-DF92-A222-61D0-DED8E8B6CD4C}"/>
              </a:ext>
            </a:extLst>
          </p:cNvPr>
          <p:cNvPicPr>
            <a:picLocks noChangeAspect="1"/>
          </p:cNvPicPr>
          <p:nvPr/>
        </p:nvPicPr>
        <p:blipFill>
          <a:blip r:embed="rId3"/>
          <a:stretch>
            <a:fillRect/>
          </a:stretch>
        </p:blipFill>
        <p:spPr>
          <a:xfrm>
            <a:off x="176048" y="1112946"/>
            <a:ext cx="3680838" cy="2446999"/>
          </a:xfrm>
          <a:prstGeom prst="rect">
            <a:avLst/>
          </a:prstGeom>
        </p:spPr>
      </p:pic>
      <p:pic>
        <p:nvPicPr>
          <p:cNvPr id="8" name="Picture 7">
            <a:extLst>
              <a:ext uri="{FF2B5EF4-FFF2-40B4-BE49-F238E27FC236}">
                <a16:creationId xmlns:a16="http://schemas.microsoft.com/office/drawing/2014/main" id="{EAF6E30E-CC5D-BA6D-35C9-3351E82D17DC}"/>
              </a:ext>
            </a:extLst>
          </p:cNvPr>
          <p:cNvPicPr>
            <a:picLocks noChangeAspect="1"/>
          </p:cNvPicPr>
          <p:nvPr/>
        </p:nvPicPr>
        <p:blipFill>
          <a:blip r:embed="rId4"/>
          <a:stretch>
            <a:fillRect/>
          </a:stretch>
        </p:blipFill>
        <p:spPr>
          <a:xfrm>
            <a:off x="4074849" y="954941"/>
            <a:ext cx="5234681" cy="2735290"/>
          </a:xfrm>
          <a:prstGeom prst="rect">
            <a:avLst/>
          </a:prstGeom>
        </p:spPr>
      </p:pic>
      <p:pic>
        <p:nvPicPr>
          <p:cNvPr id="10" name="Picture 9">
            <a:extLst>
              <a:ext uri="{FF2B5EF4-FFF2-40B4-BE49-F238E27FC236}">
                <a16:creationId xmlns:a16="http://schemas.microsoft.com/office/drawing/2014/main" id="{B8584BFC-00A8-DFAD-DA71-85D9DC30E2D5}"/>
              </a:ext>
            </a:extLst>
          </p:cNvPr>
          <p:cNvPicPr>
            <a:picLocks noChangeAspect="1"/>
          </p:cNvPicPr>
          <p:nvPr/>
        </p:nvPicPr>
        <p:blipFill>
          <a:blip r:embed="rId5"/>
          <a:stretch>
            <a:fillRect/>
          </a:stretch>
        </p:blipFill>
        <p:spPr>
          <a:xfrm>
            <a:off x="9109041" y="1112946"/>
            <a:ext cx="3426275" cy="2585436"/>
          </a:xfrm>
          <a:prstGeom prst="rect">
            <a:avLst/>
          </a:prstGeom>
        </p:spPr>
      </p:pic>
      <p:pic>
        <p:nvPicPr>
          <p:cNvPr id="14" name="Picture 13">
            <a:extLst>
              <a:ext uri="{FF2B5EF4-FFF2-40B4-BE49-F238E27FC236}">
                <a16:creationId xmlns:a16="http://schemas.microsoft.com/office/drawing/2014/main" id="{C9AC46A3-935A-56AB-FF32-6A57FC61DC8C}"/>
              </a:ext>
            </a:extLst>
          </p:cNvPr>
          <p:cNvPicPr>
            <a:picLocks noChangeAspect="1"/>
          </p:cNvPicPr>
          <p:nvPr/>
        </p:nvPicPr>
        <p:blipFill>
          <a:blip r:embed="rId6"/>
          <a:stretch>
            <a:fillRect/>
          </a:stretch>
        </p:blipFill>
        <p:spPr>
          <a:xfrm>
            <a:off x="33414" y="3390525"/>
            <a:ext cx="4432054" cy="3198926"/>
          </a:xfrm>
          <a:prstGeom prst="rect">
            <a:avLst/>
          </a:prstGeom>
        </p:spPr>
      </p:pic>
      <p:sp>
        <p:nvSpPr>
          <p:cNvPr id="15" name="TextBox 14">
            <a:extLst>
              <a:ext uri="{FF2B5EF4-FFF2-40B4-BE49-F238E27FC236}">
                <a16:creationId xmlns:a16="http://schemas.microsoft.com/office/drawing/2014/main" id="{AFB2D649-6173-1481-9B86-A02008628CE7}"/>
              </a:ext>
            </a:extLst>
          </p:cNvPr>
          <p:cNvSpPr txBox="1"/>
          <p:nvPr/>
        </p:nvSpPr>
        <p:spPr>
          <a:xfrm>
            <a:off x="5346454" y="3871734"/>
            <a:ext cx="6812132" cy="2677656"/>
          </a:xfrm>
          <a:prstGeom prst="rect">
            <a:avLst/>
          </a:prstGeom>
          <a:noFill/>
        </p:spPr>
        <p:txBody>
          <a:bodyPr wrap="square" rtlCol="0">
            <a:spAutoFit/>
          </a:bodyPr>
          <a:lstStyle/>
          <a:p>
            <a:pPr marL="285750" indent="-285750">
              <a:buFontTx/>
              <a:buChar char="-"/>
            </a:pPr>
            <a:r>
              <a:rPr lang="en-GB" dirty="0"/>
              <a:t>VICALOPS – ESA provided free and open service with Beta testing spring 2025</a:t>
            </a:r>
          </a:p>
          <a:p>
            <a:pPr marL="285750" indent="-285750">
              <a:buFontTx/>
              <a:buChar char="-"/>
            </a:pPr>
            <a:endParaRPr lang="en-GB" dirty="0"/>
          </a:p>
          <a:p>
            <a:pPr marL="285750" indent="-285750">
              <a:buFontTx/>
              <a:buChar char="-"/>
            </a:pPr>
            <a:r>
              <a:rPr lang="en-GB" dirty="0">
                <a:solidFill>
                  <a:srgbClr val="0066FF"/>
                </a:solidFill>
              </a:rPr>
              <a:t>NASA (Mehran </a:t>
            </a:r>
            <a:r>
              <a:rPr lang="en-GB" dirty="0" err="1">
                <a:solidFill>
                  <a:srgbClr val="0066FF"/>
                </a:solidFill>
              </a:rPr>
              <a:t>Yarahmadi</a:t>
            </a:r>
            <a:r>
              <a:rPr lang="en-GB" dirty="0">
                <a:solidFill>
                  <a:srgbClr val="0066FF"/>
                </a:solidFill>
              </a:rPr>
              <a:t>) novel method comparing Landsat 8 &amp; 9 over ALL sites globally including cloud to obtain an average mean</a:t>
            </a:r>
          </a:p>
          <a:p>
            <a:pPr marL="285750" indent="-285750">
              <a:buFontTx/>
              <a:buChar char="-"/>
            </a:pPr>
            <a:endParaRPr lang="en-GB" dirty="0">
              <a:solidFill>
                <a:srgbClr val="0066FF"/>
              </a:solidFill>
            </a:endParaRPr>
          </a:p>
          <a:p>
            <a:pPr marL="285750" indent="-285750">
              <a:buFontTx/>
              <a:buChar char="-"/>
            </a:pPr>
            <a:r>
              <a:rPr lang="en-GB" dirty="0">
                <a:solidFill>
                  <a:srgbClr val="0066FF"/>
                </a:solidFill>
              </a:rPr>
              <a:t>   Indicated good results in agreement with others methods</a:t>
            </a:r>
          </a:p>
          <a:p>
            <a:pPr marL="285750" indent="-285750">
              <a:buFontTx/>
              <a:buChar char="-"/>
            </a:pPr>
            <a:r>
              <a:rPr lang="en-GB" dirty="0">
                <a:solidFill>
                  <a:srgbClr val="0066FF"/>
                </a:solidFill>
              </a:rPr>
              <a:t>  Looking at generalisation for spectral band differences and overpass time   differences and potential oversampling bias from poles.</a:t>
            </a:r>
          </a:p>
          <a:p>
            <a:pPr marL="285750" indent="-285750">
              <a:buFontTx/>
              <a:buChar char="-"/>
            </a:pPr>
            <a:endParaRPr lang="en-GB" dirty="0">
              <a:solidFill>
                <a:srgbClr val="0066FF"/>
              </a:solidFill>
            </a:endParaRPr>
          </a:p>
          <a:p>
            <a:pPr marL="285750" indent="-285750">
              <a:buFontTx/>
              <a:buChar char="-"/>
            </a:pPr>
            <a:r>
              <a:rPr lang="en-GB" dirty="0">
                <a:solidFill>
                  <a:srgbClr val="0066FF"/>
                </a:solidFill>
              </a:rPr>
              <a:t>Submitted for publication so as yet no presentation</a:t>
            </a:r>
          </a:p>
          <a:p>
            <a:pPr marL="285750" indent="-285750">
              <a:buFontTx/>
              <a:buChar char="-"/>
            </a:pPr>
            <a:endParaRPr lang="en-GB" dirty="0">
              <a:solidFill>
                <a:srgbClr val="0066FF"/>
              </a:solidFill>
            </a:endParaRPr>
          </a:p>
          <a:p>
            <a:pPr marL="285750" indent="-285750">
              <a:buFontTx/>
              <a:buChar char="-"/>
            </a:pPr>
            <a:r>
              <a:rPr lang="en-GB" dirty="0"/>
              <a:t>   </a:t>
            </a:r>
          </a:p>
        </p:txBody>
      </p:sp>
    </p:spTree>
    <p:extLst>
      <p:ext uri="{BB962C8B-B14F-4D97-AF65-F5344CB8AC3E}">
        <p14:creationId xmlns:p14="http://schemas.microsoft.com/office/powerpoint/2010/main" val="77146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3AD7-2754-417A-953B-F3740300BD32}"/>
              </a:ext>
            </a:extLst>
          </p:cNvPr>
          <p:cNvSpPr>
            <a:spLocks noGrp="1"/>
          </p:cNvSpPr>
          <p:nvPr>
            <p:ph type="title"/>
          </p:nvPr>
        </p:nvSpPr>
        <p:spPr/>
        <p:txBody>
          <a:bodyPr/>
          <a:lstStyle/>
          <a:p>
            <a:r>
              <a:rPr lang="en-GB" dirty="0"/>
              <a:t>Comparison tools: </a:t>
            </a:r>
            <a:r>
              <a:rPr lang="en-GB" sz="4000" dirty="0"/>
              <a:t>Level 1 (</a:t>
            </a:r>
            <a:r>
              <a:rPr lang="en-GB" sz="4000" dirty="0" err="1"/>
              <a:t>newspace</a:t>
            </a:r>
            <a:r>
              <a:rPr lang="en-GB" sz="4000" dirty="0"/>
              <a:t>)</a:t>
            </a:r>
          </a:p>
        </p:txBody>
      </p:sp>
      <p:pic>
        <p:nvPicPr>
          <p:cNvPr id="3" name="dashboard_final">
            <a:hlinkClick r:id="" action="ppaction://media"/>
            <a:extLst>
              <a:ext uri="{FF2B5EF4-FFF2-40B4-BE49-F238E27FC236}">
                <a16:creationId xmlns:a16="http://schemas.microsoft.com/office/drawing/2014/main" id="{8E85A860-BD5D-DF8D-2CE3-C7DF8B48BC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24487" y="1010520"/>
            <a:ext cx="7167513" cy="4031726"/>
          </a:xfrm>
          <a:prstGeom prst="rect">
            <a:avLst/>
          </a:prstGeom>
        </p:spPr>
      </p:pic>
      <p:pic>
        <p:nvPicPr>
          <p:cNvPr id="6" name="Picture 5">
            <a:extLst>
              <a:ext uri="{FF2B5EF4-FFF2-40B4-BE49-F238E27FC236}">
                <a16:creationId xmlns:a16="http://schemas.microsoft.com/office/drawing/2014/main" id="{297B4216-F213-9996-E038-8FAE7210D4AD}"/>
              </a:ext>
            </a:extLst>
          </p:cNvPr>
          <p:cNvPicPr>
            <a:picLocks noChangeAspect="1"/>
          </p:cNvPicPr>
          <p:nvPr/>
        </p:nvPicPr>
        <p:blipFill>
          <a:blip r:embed="rId5"/>
          <a:stretch>
            <a:fillRect/>
          </a:stretch>
        </p:blipFill>
        <p:spPr>
          <a:xfrm>
            <a:off x="67856" y="1010520"/>
            <a:ext cx="4576763" cy="2438400"/>
          </a:xfrm>
          <a:prstGeom prst="rect">
            <a:avLst/>
          </a:prstGeom>
        </p:spPr>
      </p:pic>
      <p:pic>
        <p:nvPicPr>
          <p:cNvPr id="9" name="Picture 8">
            <a:extLst>
              <a:ext uri="{FF2B5EF4-FFF2-40B4-BE49-F238E27FC236}">
                <a16:creationId xmlns:a16="http://schemas.microsoft.com/office/drawing/2014/main" id="{EF3191B5-09EF-2C1C-5456-EFB6EDD92FFE}"/>
              </a:ext>
            </a:extLst>
          </p:cNvPr>
          <p:cNvPicPr>
            <a:picLocks noChangeAspect="1"/>
          </p:cNvPicPr>
          <p:nvPr/>
        </p:nvPicPr>
        <p:blipFill>
          <a:blip r:embed="rId6"/>
          <a:stretch>
            <a:fillRect/>
          </a:stretch>
        </p:blipFill>
        <p:spPr>
          <a:xfrm>
            <a:off x="244266" y="3921551"/>
            <a:ext cx="4131424" cy="2224283"/>
          </a:xfrm>
          <a:prstGeom prst="rect">
            <a:avLst/>
          </a:prstGeom>
        </p:spPr>
      </p:pic>
      <p:sp>
        <p:nvSpPr>
          <p:cNvPr id="10" name="TextBox 9">
            <a:extLst>
              <a:ext uri="{FF2B5EF4-FFF2-40B4-BE49-F238E27FC236}">
                <a16:creationId xmlns:a16="http://schemas.microsoft.com/office/drawing/2014/main" id="{62285AF2-14F0-8BF4-99DB-C49B111C3138}"/>
              </a:ext>
            </a:extLst>
          </p:cNvPr>
          <p:cNvSpPr txBox="1"/>
          <p:nvPr/>
        </p:nvSpPr>
        <p:spPr>
          <a:xfrm>
            <a:off x="4644619" y="5201149"/>
            <a:ext cx="7324973" cy="646331"/>
          </a:xfrm>
          <a:prstGeom prst="rect">
            <a:avLst/>
          </a:prstGeom>
          <a:noFill/>
        </p:spPr>
        <p:txBody>
          <a:bodyPr wrap="square" rtlCol="0">
            <a:spAutoFit/>
          </a:bodyPr>
          <a:lstStyle/>
          <a:p>
            <a:r>
              <a:rPr lang="en-GB" sz="1800" dirty="0">
                <a:solidFill>
                  <a:srgbClr val="FF0000"/>
                </a:solidFill>
              </a:rPr>
              <a:t>Recommendation proposed and agreed at last WGCV subject to drafting has now been refined and submitted to WGCV</a:t>
            </a:r>
          </a:p>
        </p:txBody>
      </p:sp>
    </p:spTree>
    <p:extLst>
      <p:ext uri="{BB962C8B-B14F-4D97-AF65-F5344CB8AC3E}">
        <p14:creationId xmlns:p14="http://schemas.microsoft.com/office/powerpoint/2010/main" val="266901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FC83-B5FF-0574-7CB9-A9E02611882D}"/>
              </a:ext>
            </a:extLst>
          </p:cNvPr>
          <p:cNvSpPr>
            <a:spLocks noGrp="1"/>
          </p:cNvSpPr>
          <p:nvPr>
            <p:ph type="title"/>
          </p:nvPr>
        </p:nvSpPr>
        <p:spPr/>
        <p:txBody>
          <a:bodyPr/>
          <a:lstStyle/>
          <a:p>
            <a:r>
              <a:rPr lang="en-GB" dirty="0"/>
              <a:t>Database of Cal/Val infrastructure</a:t>
            </a:r>
          </a:p>
        </p:txBody>
      </p:sp>
      <p:pic>
        <p:nvPicPr>
          <p:cNvPr id="4" name="Picture 3">
            <a:extLst>
              <a:ext uri="{FF2B5EF4-FFF2-40B4-BE49-F238E27FC236}">
                <a16:creationId xmlns:a16="http://schemas.microsoft.com/office/drawing/2014/main" id="{80441A99-AFA8-E30A-941C-100C68E9C28C}"/>
              </a:ext>
            </a:extLst>
          </p:cNvPr>
          <p:cNvPicPr>
            <a:picLocks noChangeAspect="1"/>
          </p:cNvPicPr>
          <p:nvPr/>
        </p:nvPicPr>
        <p:blipFill>
          <a:blip r:embed="rId2"/>
          <a:stretch>
            <a:fillRect/>
          </a:stretch>
        </p:blipFill>
        <p:spPr>
          <a:xfrm>
            <a:off x="79898" y="1127464"/>
            <a:ext cx="4518735" cy="2697427"/>
          </a:xfrm>
          <a:prstGeom prst="rect">
            <a:avLst/>
          </a:prstGeom>
        </p:spPr>
      </p:pic>
      <p:pic>
        <p:nvPicPr>
          <p:cNvPr id="6" name="Picture 5">
            <a:extLst>
              <a:ext uri="{FF2B5EF4-FFF2-40B4-BE49-F238E27FC236}">
                <a16:creationId xmlns:a16="http://schemas.microsoft.com/office/drawing/2014/main" id="{D9798F8F-6280-C5B9-BA6D-1CDB808F0A90}"/>
              </a:ext>
            </a:extLst>
          </p:cNvPr>
          <p:cNvPicPr>
            <a:picLocks noChangeAspect="1"/>
          </p:cNvPicPr>
          <p:nvPr/>
        </p:nvPicPr>
        <p:blipFill>
          <a:blip r:embed="rId3"/>
          <a:stretch>
            <a:fillRect/>
          </a:stretch>
        </p:blipFill>
        <p:spPr>
          <a:xfrm>
            <a:off x="3098306" y="1198587"/>
            <a:ext cx="4992210" cy="2626304"/>
          </a:xfrm>
          <a:prstGeom prst="rect">
            <a:avLst/>
          </a:prstGeom>
        </p:spPr>
      </p:pic>
      <p:pic>
        <p:nvPicPr>
          <p:cNvPr id="8" name="Picture 7">
            <a:extLst>
              <a:ext uri="{FF2B5EF4-FFF2-40B4-BE49-F238E27FC236}">
                <a16:creationId xmlns:a16="http://schemas.microsoft.com/office/drawing/2014/main" id="{17C67163-3DEA-52B3-44A1-C345DD785B64}"/>
              </a:ext>
            </a:extLst>
          </p:cNvPr>
          <p:cNvPicPr>
            <a:picLocks noChangeAspect="1"/>
          </p:cNvPicPr>
          <p:nvPr/>
        </p:nvPicPr>
        <p:blipFill>
          <a:blip r:embed="rId4"/>
          <a:stretch>
            <a:fillRect/>
          </a:stretch>
        </p:blipFill>
        <p:spPr>
          <a:xfrm>
            <a:off x="7510509" y="1198587"/>
            <a:ext cx="4796901" cy="2430911"/>
          </a:xfrm>
          <a:prstGeom prst="rect">
            <a:avLst/>
          </a:prstGeom>
        </p:spPr>
      </p:pic>
      <p:pic>
        <p:nvPicPr>
          <p:cNvPr id="9" name="Picture 8">
            <a:extLst>
              <a:ext uri="{FF2B5EF4-FFF2-40B4-BE49-F238E27FC236}">
                <a16:creationId xmlns:a16="http://schemas.microsoft.com/office/drawing/2014/main" id="{6BC7F7DA-2187-0607-09E1-C04ED5DFBB41}"/>
              </a:ext>
            </a:extLst>
          </p:cNvPr>
          <p:cNvPicPr>
            <a:picLocks noChangeAspect="1"/>
          </p:cNvPicPr>
          <p:nvPr/>
        </p:nvPicPr>
        <p:blipFill>
          <a:blip r:embed="rId5"/>
          <a:stretch>
            <a:fillRect/>
          </a:stretch>
        </p:blipFill>
        <p:spPr>
          <a:xfrm>
            <a:off x="0" y="3660746"/>
            <a:ext cx="3789008" cy="3447581"/>
          </a:xfrm>
          <a:prstGeom prst="rect">
            <a:avLst/>
          </a:prstGeom>
        </p:spPr>
      </p:pic>
      <p:pic>
        <p:nvPicPr>
          <p:cNvPr id="10" name="Picture 9">
            <a:extLst>
              <a:ext uri="{FF2B5EF4-FFF2-40B4-BE49-F238E27FC236}">
                <a16:creationId xmlns:a16="http://schemas.microsoft.com/office/drawing/2014/main" id="{21E4B834-6CB7-6EDF-B241-2DC69692AFE0}"/>
              </a:ext>
            </a:extLst>
          </p:cNvPr>
          <p:cNvPicPr>
            <a:picLocks noChangeAspect="1"/>
          </p:cNvPicPr>
          <p:nvPr/>
        </p:nvPicPr>
        <p:blipFill>
          <a:blip r:embed="rId6"/>
          <a:stretch>
            <a:fillRect/>
          </a:stretch>
        </p:blipFill>
        <p:spPr>
          <a:xfrm>
            <a:off x="4097616" y="3824891"/>
            <a:ext cx="3193910" cy="2893376"/>
          </a:xfrm>
          <a:prstGeom prst="rect">
            <a:avLst/>
          </a:prstGeom>
        </p:spPr>
      </p:pic>
      <p:sp>
        <p:nvSpPr>
          <p:cNvPr id="11" name="TextBox 10">
            <a:extLst>
              <a:ext uri="{FF2B5EF4-FFF2-40B4-BE49-F238E27FC236}">
                <a16:creationId xmlns:a16="http://schemas.microsoft.com/office/drawing/2014/main" id="{48C0D32C-6B66-5D3D-78DF-3120DCE11542}"/>
              </a:ext>
            </a:extLst>
          </p:cNvPr>
          <p:cNvSpPr txBox="1"/>
          <p:nvPr/>
        </p:nvSpPr>
        <p:spPr>
          <a:xfrm>
            <a:off x="7759083" y="4447713"/>
            <a:ext cx="4083728" cy="1384995"/>
          </a:xfrm>
          <a:prstGeom prst="rect">
            <a:avLst/>
          </a:prstGeom>
          <a:noFill/>
        </p:spPr>
        <p:txBody>
          <a:bodyPr wrap="square" rtlCol="0">
            <a:spAutoFit/>
          </a:bodyPr>
          <a:lstStyle/>
          <a:p>
            <a:pPr marL="285750" indent="-285750">
              <a:buFontTx/>
              <a:buChar char="-"/>
            </a:pPr>
            <a:r>
              <a:rPr lang="en-GB" dirty="0"/>
              <a:t>Proposed last WGCV</a:t>
            </a:r>
          </a:p>
          <a:p>
            <a:pPr marL="285750" indent="-285750">
              <a:buFontTx/>
              <a:buChar char="-"/>
            </a:pPr>
            <a:endParaRPr lang="en-GB" dirty="0"/>
          </a:p>
          <a:p>
            <a:pPr marL="285750" indent="-285750">
              <a:buFontTx/>
              <a:buChar char="-"/>
            </a:pPr>
            <a:r>
              <a:rPr lang="en-GB" dirty="0"/>
              <a:t>Reconfirmed interest at IVOS 36</a:t>
            </a:r>
          </a:p>
          <a:p>
            <a:pPr marL="285750" indent="-285750">
              <a:buFontTx/>
              <a:buChar char="-"/>
            </a:pPr>
            <a:endParaRPr lang="en-GB" dirty="0"/>
          </a:p>
          <a:p>
            <a:pPr marL="285750" indent="-285750">
              <a:buFontTx/>
              <a:buChar char="-"/>
            </a:pPr>
            <a:r>
              <a:rPr lang="en-GB" dirty="0"/>
              <a:t>ACTION - Need to work with Paolo (ESA) to establish on Cal/Val portal</a:t>
            </a:r>
          </a:p>
        </p:txBody>
      </p:sp>
    </p:spTree>
    <p:extLst>
      <p:ext uri="{BB962C8B-B14F-4D97-AF65-F5344CB8AC3E}">
        <p14:creationId xmlns:p14="http://schemas.microsoft.com/office/powerpoint/2010/main" val="421879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F0EE-54D5-94AE-F6E5-AAF402A47BD2}"/>
              </a:ext>
            </a:extLst>
          </p:cNvPr>
          <p:cNvSpPr>
            <a:spLocks noGrp="1"/>
          </p:cNvSpPr>
          <p:nvPr>
            <p:ph type="title"/>
          </p:nvPr>
        </p:nvSpPr>
        <p:spPr/>
        <p:txBody>
          <a:bodyPr/>
          <a:lstStyle/>
          <a:p>
            <a:r>
              <a:rPr lang="en-GB" dirty="0"/>
              <a:t>SRIX4Veg Protocol review</a:t>
            </a:r>
          </a:p>
        </p:txBody>
      </p:sp>
      <p:pic>
        <p:nvPicPr>
          <p:cNvPr id="4" name="Picture 3">
            <a:extLst>
              <a:ext uri="{FF2B5EF4-FFF2-40B4-BE49-F238E27FC236}">
                <a16:creationId xmlns:a16="http://schemas.microsoft.com/office/drawing/2014/main" id="{609FE837-C5D7-9C73-AD76-41FC1B3EF4C6}"/>
              </a:ext>
            </a:extLst>
          </p:cNvPr>
          <p:cNvPicPr>
            <a:picLocks noChangeAspect="1"/>
          </p:cNvPicPr>
          <p:nvPr/>
        </p:nvPicPr>
        <p:blipFill>
          <a:blip r:embed="rId2"/>
          <a:stretch>
            <a:fillRect/>
          </a:stretch>
        </p:blipFill>
        <p:spPr>
          <a:xfrm>
            <a:off x="547549" y="1145219"/>
            <a:ext cx="3813112" cy="5187796"/>
          </a:xfrm>
          <a:prstGeom prst="rect">
            <a:avLst/>
          </a:prstGeom>
        </p:spPr>
      </p:pic>
      <p:sp>
        <p:nvSpPr>
          <p:cNvPr id="5" name="TextBox 4">
            <a:extLst>
              <a:ext uri="{FF2B5EF4-FFF2-40B4-BE49-F238E27FC236}">
                <a16:creationId xmlns:a16="http://schemas.microsoft.com/office/drawing/2014/main" id="{80410EB9-B10B-FBA9-69A1-EF85241AD2CE}"/>
              </a:ext>
            </a:extLst>
          </p:cNvPr>
          <p:cNvSpPr txBox="1"/>
          <p:nvPr/>
        </p:nvSpPr>
        <p:spPr>
          <a:xfrm>
            <a:off x="4651897" y="3274884"/>
            <a:ext cx="7936637" cy="3139321"/>
          </a:xfrm>
          <a:prstGeom prst="rect">
            <a:avLst/>
          </a:prstGeom>
          <a:noFill/>
        </p:spPr>
        <p:txBody>
          <a:bodyPr wrap="square" rtlCol="0">
            <a:spAutoFit/>
          </a:bodyPr>
          <a:lstStyle/>
          <a:p>
            <a:pPr marL="285750" indent="-285750">
              <a:buFont typeface="Arial" panose="020B0604020202020204" pitchFamily="34" charset="0"/>
              <a:buChar char="•"/>
            </a:pPr>
            <a:r>
              <a:rPr lang="en-GB" sz="1800" dirty="0"/>
              <a:t>Generally good document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Suggested changing recommendations to be steps in a protocol</a:t>
            </a:r>
          </a:p>
          <a:p>
            <a:pPr lvl="3"/>
            <a:r>
              <a:rPr lang="en-GB" sz="1800" dirty="0"/>
              <a:t>      -       some to be requirements - If aim is FRM need to have regular</a:t>
            </a:r>
          </a:p>
          <a:p>
            <a:pPr lvl="3"/>
            <a:r>
              <a:rPr lang="en-GB" sz="1800" dirty="0"/>
              <a:t>              </a:t>
            </a:r>
            <a:r>
              <a:rPr lang="en-GB" sz="1800" dirty="0" err="1"/>
              <a:t>cal</a:t>
            </a:r>
            <a:r>
              <a:rPr lang="en-GB" sz="1800" dirty="0"/>
              <a:t>/</a:t>
            </a:r>
            <a:r>
              <a:rPr lang="en-GB" sz="1800" dirty="0" err="1"/>
              <a:t>val</a:t>
            </a:r>
            <a:r>
              <a:rPr lang="en-GB" sz="1800" dirty="0"/>
              <a:t> of sensors. </a:t>
            </a:r>
          </a:p>
          <a:p>
            <a:pPr lvl="3"/>
            <a:endParaRPr lang="en-GB" sz="1800" dirty="0"/>
          </a:p>
          <a:p>
            <a:pPr marL="285750" indent="-285750">
              <a:buFont typeface="Arial" panose="020B0604020202020204" pitchFamily="34" charset="0"/>
              <a:buChar char="•"/>
            </a:pPr>
            <a:r>
              <a:rPr lang="en-GB" sz="1800" dirty="0"/>
              <a:t>Need to reference Stray light of sensor and illustrate how to asses?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Table of uncertainty contributions but no indicative values (ADD)</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Few changes of words/phrases </a:t>
            </a:r>
          </a:p>
        </p:txBody>
      </p:sp>
      <p:pic>
        <p:nvPicPr>
          <p:cNvPr id="6" name="Picture 5" descr="A graph of a graph showing different types of data&#10;&#10;Description automatically generated with medium confidence">
            <a:extLst>
              <a:ext uri="{FF2B5EF4-FFF2-40B4-BE49-F238E27FC236}">
                <a16:creationId xmlns:a16="http://schemas.microsoft.com/office/drawing/2014/main" id="{D5076007-918C-0F3D-B835-4B750043E341}"/>
              </a:ext>
            </a:extLst>
          </p:cNvPr>
          <p:cNvPicPr>
            <a:picLocks noChangeAspect="1"/>
          </p:cNvPicPr>
          <p:nvPr/>
        </p:nvPicPr>
        <p:blipFill>
          <a:blip r:embed="rId3"/>
          <a:stretch>
            <a:fillRect/>
          </a:stretch>
        </p:blipFill>
        <p:spPr>
          <a:xfrm>
            <a:off x="8448489" y="1029712"/>
            <a:ext cx="3195962" cy="2709405"/>
          </a:xfrm>
          <a:prstGeom prst="rect">
            <a:avLst/>
          </a:prstGeom>
        </p:spPr>
      </p:pic>
    </p:spTree>
    <p:extLst>
      <p:ext uri="{BB962C8B-B14F-4D97-AF65-F5344CB8AC3E}">
        <p14:creationId xmlns:p14="http://schemas.microsoft.com/office/powerpoint/2010/main" val="1555820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9449-6122-A784-CC9E-CC4E47B5BB75}"/>
              </a:ext>
            </a:extLst>
          </p:cNvPr>
          <p:cNvSpPr>
            <a:spLocks noGrp="1"/>
          </p:cNvSpPr>
          <p:nvPr>
            <p:ph type="title"/>
          </p:nvPr>
        </p:nvSpPr>
        <p:spPr/>
        <p:txBody>
          <a:bodyPr/>
          <a:lstStyle/>
          <a:p>
            <a:r>
              <a:rPr lang="en-GB" dirty="0" err="1"/>
              <a:t>RadCalNet</a:t>
            </a:r>
            <a:r>
              <a:rPr lang="en-GB" dirty="0"/>
              <a:t>: Reminder</a:t>
            </a:r>
          </a:p>
        </p:txBody>
      </p:sp>
      <p:pic>
        <p:nvPicPr>
          <p:cNvPr id="10" name="Picture 9">
            <a:extLst>
              <a:ext uri="{FF2B5EF4-FFF2-40B4-BE49-F238E27FC236}">
                <a16:creationId xmlns:a16="http://schemas.microsoft.com/office/drawing/2014/main" id="{127DCC86-7836-4F76-10FA-D6735AAF0B01}"/>
              </a:ext>
            </a:extLst>
          </p:cNvPr>
          <p:cNvPicPr>
            <a:picLocks noChangeAspect="1"/>
          </p:cNvPicPr>
          <p:nvPr/>
        </p:nvPicPr>
        <p:blipFill>
          <a:blip r:embed="rId2"/>
          <a:stretch>
            <a:fillRect/>
          </a:stretch>
        </p:blipFill>
        <p:spPr>
          <a:xfrm>
            <a:off x="1527977" y="829717"/>
            <a:ext cx="8663587" cy="5705289"/>
          </a:xfrm>
          <a:prstGeom prst="rect">
            <a:avLst/>
          </a:prstGeom>
        </p:spPr>
      </p:pic>
    </p:spTree>
    <p:extLst>
      <p:ext uri="{BB962C8B-B14F-4D97-AF65-F5344CB8AC3E}">
        <p14:creationId xmlns:p14="http://schemas.microsoft.com/office/powerpoint/2010/main" val="1957541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B53E-7827-7D2C-14C5-83031949C93E}"/>
              </a:ext>
            </a:extLst>
          </p:cNvPr>
          <p:cNvSpPr>
            <a:spLocks noGrp="1"/>
          </p:cNvSpPr>
          <p:nvPr>
            <p:ph type="title"/>
          </p:nvPr>
        </p:nvSpPr>
        <p:spPr/>
        <p:txBody>
          <a:bodyPr/>
          <a:lstStyle/>
          <a:p>
            <a:r>
              <a:rPr lang="en-GB" dirty="0" err="1"/>
              <a:t>RadCalNet</a:t>
            </a:r>
            <a:endParaRPr lang="en-GB" dirty="0"/>
          </a:p>
        </p:txBody>
      </p:sp>
      <p:pic>
        <p:nvPicPr>
          <p:cNvPr id="4" name="Picture 3">
            <a:extLst>
              <a:ext uri="{FF2B5EF4-FFF2-40B4-BE49-F238E27FC236}">
                <a16:creationId xmlns:a16="http://schemas.microsoft.com/office/drawing/2014/main" id="{8622EBCB-3EF6-DB76-6B3C-1109ED85ACAA}"/>
              </a:ext>
            </a:extLst>
          </p:cNvPr>
          <p:cNvPicPr>
            <a:picLocks noChangeAspect="1"/>
          </p:cNvPicPr>
          <p:nvPr/>
        </p:nvPicPr>
        <p:blipFill>
          <a:blip r:embed="rId2"/>
          <a:stretch>
            <a:fillRect/>
          </a:stretch>
        </p:blipFill>
        <p:spPr>
          <a:xfrm>
            <a:off x="7241224" y="2321879"/>
            <a:ext cx="4810125" cy="2795588"/>
          </a:xfrm>
          <a:prstGeom prst="rect">
            <a:avLst/>
          </a:prstGeom>
        </p:spPr>
      </p:pic>
      <p:pic>
        <p:nvPicPr>
          <p:cNvPr id="6" name="Picture 5">
            <a:extLst>
              <a:ext uri="{FF2B5EF4-FFF2-40B4-BE49-F238E27FC236}">
                <a16:creationId xmlns:a16="http://schemas.microsoft.com/office/drawing/2014/main" id="{CFCA9E14-EE07-DA10-E7FA-66124491DD50}"/>
              </a:ext>
            </a:extLst>
          </p:cNvPr>
          <p:cNvPicPr>
            <a:picLocks noChangeAspect="1"/>
          </p:cNvPicPr>
          <p:nvPr/>
        </p:nvPicPr>
        <p:blipFill>
          <a:blip r:embed="rId3"/>
          <a:stretch>
            <a:fillRect/>
          </a:stretch>
        </p:blipFill>
        <p:spPr>
          <a:xfrm>
            <a:off x="176048" y="3908394"/>
            <a:ext cx="4191000" cy="2838450"/>
          </a:xfrm>
          <a:prstGeom prst="rect">
            <a:avLst/>
          </a:prstGeom>
        </p:spPr>
      </p:pic>
      <p:pic>
        <p:nvPicPr>
          <p:cNvPr id="8" name="Picture 7">
            <a:extLst>
              <a:ext uri="{FF2B5EF4-FFF2-40B4-BE49-F238E27FC236}">
                <a16:creationId xmlns:a16="http://schemas.microsoft.com/office/drawing/2014/main" id="{65E6728C-935D-AA00-D697-BFA07237AD2D}"/>
              </a:ext>
            </a:extLst>
          </p:cNvPr>
          <p:cNvPicPr>
            <a:picLocks noChangeAspect="1"/>
          </p:cNvPicPr>
          <p:nvPr/>
        </p:nvPicPr>
        <p:blipFill>
          <a:blip r:embed="rId4"/>
          <a:stretch>
            <a:fillRect/>
          </a:stretch>
        </p:blipFill>
        <p:spPr>
          <a:xfrm>
            <a:off x="6702064" y="954941"/>
            <a:ext cx="5363407" cy="1366938"/>
          </a:xfrm>
          <a:prstGeom prst="rect">
            <a:avLst/>
          </a:prstGeom>
        </p:spPr>
      </p:pic>
      <p:pic>
        <p:nvPicPr>
          <p:cNvPr id="11" name="Image 2">
            <a:extLst>
              <a:ext uri="{FF2B5EF4-FFF2-40B4-BE49-F238E27FC236}">
                <a16:creationId xmlns:a16="http://schemas.microsoft.com/office/drawing/2014/main" id="{B373C6AC-0F33-E358-E917-CB22336ADD2B}"/>
              </a:ext>
            </a:extLst>
          </p:cNvPr>
          <p:cNvPicPr>
            <a:picLocks noChangeAspect="1"/>
          </p:cNvPicPr>
          <p:nvPr/>
        </p:nvPicPr>
        <p:blipFill>
          <a:blip r:embed="rId5"/>
          <a:stretch>
            <a:fillRect/>
          </a:stretch>
        </p:blipFill>
        <p:spPr>
          <a:xfrm>
            <a:off x="-358159" y="1041896"/>
            <a:ext cx="6791510" cy="1839994"/>
          </a:xfrm>
          <a:prstGeom prst="rect">
            <a:avLst/>
          </a:prstGeom>
        </p:spPr>
      </p:pic>
      <p:sp>
        <p:nvSpPr>
          <p:cNvPr id="12" name="TextBox 11">
            <a:extLst>
              <a:ext uri="{FF2B5EF4-FFF2-40B4-BE49-F238E27FC236}">
                <a16:creationId xmlns:a16="http://schemas.microsoft.com/office/drawing/2014/main" id="{CDEFE207-8F5D-824C-5E3B-EA8F83E7FAA4}"/>
              </a:ext>
            </a:extLst>
          </p:cNvPr>
          <p:cNvSpPr txBox="1"/>
          <p:nvPr/>
        </p:nvSpPr>
        <p:spPr>
          <a:xfrm>
            <a:off x="0" y="2809774"/>
            <a:ext cx="7288567" cy="1077218"/>
          </a:xfrm>
          <a:prstGeom prst="rect">
            <a:avLst/>
          </a:prstGeom>
          <a:noFill/>
        </p:spPr>
        <p:txBody>
          <a:bodyPr wrap="square" rtlCol="0">
            <a:spAutoFit/>
          </a:bodyPr>
          <a:lstStyle/>
          <a:p>
            <a:pPr marL="285750" indent="-285750">
              <a:buFont typeface="Arial" panose="020B0604020202020204" pitchFamily="34" charset="0"/>
              <a:buChar char="•"/>
            </a:pPr>
            <a:r>
              <a:rPr lang="en-GB" sz="1800" dirty="0"/>
              <a:t>More than half of users (~500, are active </a:t>
            </a:r>
          </a:p>
          <a:p>
            <a:r>
              <a:rPr lang="en-GB" sz="1800" dirty="0"/>
              <a:t>                                                         (downloading at least 1 data set)</a:t>
            </a:r>
          </a:p>
          <a:p>
            <a:pPr marL="171450" indent="-1714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On average 90 daily data downloads a week</a:t>
            </a:r>
          </a:p>
        </p:txBody>
      </p:sp>
      <p:sp>
        <p:nvSpPr>
          <p:cNvPr id="13" name="TextBox 12">
            <a:extLst>
              <a:ext uri="{FF2B5EF4-FFF2-40B4-BE49-F238E27FC236}">
                <a16:creationId xmlns:a16="http://schemas.microsoft.com/office/drawing/2014/main" id="{BE453B1F-0619-9C06-D28E-52BC705542E9}"/>
              </a:ext>
            </a:extLst>
          </p:cNvPr>
          <p:cNvSpPr txBox="1"/>
          <p:nvPr/>
        </p:nvSpPr>
        <p:spPr>
          <a:xfrm>
            <a:off x="4367048" y="4536122"/>
            <a:ext cx="7481786" cy="2215991"/>
          </a:xfrm>
          <a:prstGeom prst="rect">
            <a:avLst/>
          </a:prstGeom>
          <a:noFill/>
        </p:spPr>
        <p:txBody>
          <a:bodyPr wrap="square" rtlCol="0">
            <a:spAutoFit/>
          </a:bodyPr>
          <a:lstStyle/>
          <a:p>
            <a:pPr marL="285750" indent="-285750">
              <a:buFont typeface="Arial" panose="020B0604020202020204" pitchFamily="34" charset="0"/>
              <a:buChar char="•"/>
            </a:pPr>
            <a:r>
              <a:rPr lang="en-GB" sz="1800" dirty="0"/>
              <a:t>6 years of operation</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Noted that at JACIE significant interest from </a:t>
            </a:r>
            <a:r>
              <a:rPr lang="en-GB" sz="1800" dirty="0" err="1"/>
              <a:t>Newspace</a:t>
            </a:r>
            <a:endParaRPr lang="en-GB" sz="1800" dirty="0"/>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QA/QC continues to improve</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Collection 2024 Released July 2024   (full reprocessing of Archive)</a:t>
            </a:r>
          </a:p>
          <a:p>
            <a:pPr marL="285750" indent="-285750">
              <a:buFont typeface="Arial" panose="020B0604020202020204" pitchFamily="34" charset="0"/>
              <a:buChar char="•"/>
            </a:pPr>
            <a:r>
              <a:rPr lang="en-GB" sz="1800" dirty="0"/>
              <a:t>Potential story for promotion!</a:t>
            </a:r>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1299582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D7D0-26C5-CF6B-EF76-DD8E4971ADE7}"/>
              </a:ext>
            </a:extLst>
          </p:cNvPr>
          <p:cNvSpPr>
            <a:spLocks noGrp="1"/>
          </p:cNvSpPr>
          <p:nvPr>
            <p:ph type="title"/>
          </p:nvPr>
        </p:nvSpPr>
        <p:spPr/>
        <p:txBody>
          <a:bodyPr/>
          <a:lstStyle/>
          <a:p>
            <a:r>
              <a:rPr lang="en-GB" dirty="0" err="1"/>
              <a:t>RadCalNet</a:t>
            </a:r>
            <a:r>
              <a:rPr lang="en-GB" dirty="0"/>
              <a:t>: But</a:t>
            </a:r>
          </a:p>
        </p:txBody>
      </p:sp>
      <p:sp>
        <p:nvSpPr>
          <p:cNvPr id="3" name="TextBox 2">
            <a:extLst>
              <a:ext uri="{FF2B5EF4-FFF2-40B4-BE49-F238E27FC236}">
                <a16:creationId xmlns:a16="http://schemas.microsoft.com/office/drawing/2014/main" id="{2286799F-DE0E-EE1B-981C-658272DB4F08}"/>
              </a:ext>
            </a:extLst>
          </p:cNvPr>
          <p:cNvSpPr txBox="1"/>
          <p:nvPr/>
        </p:nvSpPr>
        <p:spPr>
          <a:xfrm>
            <a:off x="471996" y="1615736"/>
            <a:ext cx="11353060" cy="4247317"/>
          </a:xfrm>
          <a:prstGeom prst="rect">
            <a:avLst/>
          </a:prstGeom>
          <a:noFill/>
        </p:spPr>
        <p:txBody>
          <a:bodyPr wrap="square" rtlCol="0">
            <a:spAutoFit/>
          </a:bodyPr>
          <a:lstStyle/>
          <a:p>
            <a:pPr marL="285750" indent="-285750">
              <a:buFont typeface="Arial" panose="020B0604020202020204" pitchFamily="34" charset="0"/>
              <a:buChar char="•"/>
            </a:pPr>
            <a:r>
              <a:rPr lang="en-GB" sz="1800" dirty="0"/>
              <a:t>Noted importance of gaining new sites but also to ensure long term sustainability of existing and emerging</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Are there mechanisms to charge users for </a:t>
            </a:r>
            <a:r>
              <a:rPr lang="en-GB" sz="1800" dirty="0" err="1"/>
              <a:t>RadCalNet</a:t>
            </a:r>
            <a:r>
              <a:rPr lang="en-GB" sz="1800" dirty="0"/>
              <a: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Various organisations e.g. Chile, without major space agencies, keen to develop sites but seek help on how to do it and also to help with instrumentation!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Propose a recommendation for consideration: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solidFill>
                  <a:srgbClr val="FF0000"/>
                </a:solidFill>
              </a:rPr>
              <a:t>Noting the importance to mainstream agencies and new space of common long-term infrastructure to support Cal/Val and interoperability of satellite data CEOS encourages agencies to build into their long term strategies the need to continue to support the maintenance and development of existing sites e.g. </a:t>
            </a:r>
            <a:r>
              <a:rPr lang="en-GB" sz="1800" dirty="0" err="1">
                <a:solidFill>
                  <a:srgbClr val="FF0000"/>
                </a:solidFill>
              </a:rPr>
              <a:t>RadCalNet</a:t>
            </a:r>
            <a:r>
              <a:rPr lang="en-GB" sz="1800" dirty="0">
                <a:solidFill>
                  <a:srgbClr val="FF0000"/>
                </a:solidFill>
              </a:rPr>
              <a:t> and support the identification and establishment of new sites where there is clear interest in sustained maintenance into the future.  CEOS WGCV IVOS asks if CEOS capacity building WG has resource it can channel to support developments in smaller agencies in regions where such sites may exist</a:t>
            </a:r>
          </a:p>
        </p:txBody>
      </p:sp>
    </p:spTree>
    <p:extLst>
      <p:ext uri="{BB962C8B-B14F-4D97-AF65-F5344CB8AC3E}">
        <p14:creationId xmlns:p14="http://schemas.microsoft.com/office/powerpoint/2010/main" val="3026515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7253-EABE-66A5-4118-DA6E1A432BF3}"/>
              </a:ext>
            </a:extLst>
          </p:cNvPr>
          <p:cNvSpPr>
            <a:spLocks noGrp="1"/>
          </p:cNvSpPr>
          <p:nvPr>
            <p:ph type="title"/>
          </p:nvPr>
        </p:nvSpPr>
        <p:spPr/>
        <p:txBody>
          <a:bodyPr/>
          <a:lstStyle/>
          <a:p>
            <a:r>
              <a:rPr lang="en-GB" dirty="0"/>
              <a:t>FRM QA framework</a:t>
            </a:r>
          </a:p>
        </p:txBody>
      </p:sp>
      <p:sp>
        <p:nvSpPr>
          <p:cNvPr id="3" name="TextBox 2">
            <a:extLst>
              <a:ext uri="{FF2B5EF4-FFF2-40B4-BE49-F238E27FC236}">
                <a16:creationId xmlns:a16="http://schemas.microsoft.com/office/drawing/2014/main" id="{37F14AE6-FA47-8BBD-7459-EC587C553CDD}"/>
              </a:ext>
            </a:extLst>
          </p:cNvPr>
          <p:cNvSpPr txBox="1"/>
          <p:nvPr/>
        </p:nvSpPr>
        <p:spPr>
          <a:xfrm>
            <a:off x="49493" y="1069415"/>
            <a:ext cx="5776404" cy="1846659"/>
          </a:xfrm>
          <a:prstGeom prst="rect">
            <a:avLst/>
          </a:prstGeom>
          <a:noFill/>
        </p:spPr>
        <p:txBody>
          <a:bodyPr wrap="square" rtlCol="0">
            <a:spAutoFit/>
          </a:bodyPr>
          <a:lstStyle/>
          <a:p>
            <a:pPr marL="285750" indent="-285750">
              <a:buFont typeface="Arial" panose="020B0604020202020204" pitchFamily="34" charset="0"/>
              <a:buChar char="•"/>
            </a:pPr>
            <a:r>
              <a:rPr lang="en-US" sz="2000" dirty="0"/>
              <a:t>Lessons learnt from: </a:t>
            </a:r>
          </a:p>
          <a:p>
            <a:pPr marL="285750" indent="-285750">
              <a:buFont typeface="Arial" panose="020B0604020202020204" pitchFamily="34" charset="0"/>
              <a:buChar char="•"/>
            </a:pPr>
            <a:endParaRPr lang="en-US" sz="2000" dirty="0">
              <a:solidFill>
                <a:srgbClr val="0066FF"/>
              </a:solidFill>
            </a:endParaRPr>
          </a:p>
          <a:p>
            <a:pPr marL="285750" indent="-285750">
              <a:buFont typeface="Arial" panose="020B0604020202020204" pitchFamily="34" charset="0"/>
              <a:buChar char="•"/>
            </a:pPr>
            <a:r>
              <a:rPr lang="en-US" sz="2000" dirty="0">
                <a:solidFill>
                  <a:srgbClr val="0066FF"/>
                </a:solidFill>
              </a:rPr>
              <a:t>Calibration and Test Site SI-Traceable Transfer Radiometer (</a:t>
            </a:r>
            <a:r>
              <a:rPr lang="en-US" sz="2000" dirty="0" err="1">
                <a:solidFill>
                  <a:srgbClr val="0066FF"/>
                </a:solidFill>
              </a:rPr>
              <a:t>CaTSSITTR</a:t>
            </a:r>
            <a:r>
              <a:rPr lang="en-US" sz="1400" dirty="0">
                <a:solidFill>
                  <a:srgbClr val="0066FF"/>
                </a:solidFill>
              </a:rPr>
              <a:t>)</a:t>
            </a:r>
          </a:p>
          <a:p>
            <a:pPr marL="285750" indent="-285750">
              <a:buFont typeface="Arial" panose="020B0604020202020204" pitchFamily="34" charset="0"/>
              <a:buChar char="•"/>
            </a:pPr>
            <a:endParaRPr lang="en-US" dirty="0">
              <a:solidFill>
                <a:srgbClr val="0066FF"/>
              </a:solidFill>
            </a:endParaRPr>
          </a:p>
          <a:p>
            <a:pPr marL="285750" indent="-285750">
              <a:buFont typeface="Arial" panose="020B0604020202020204" pitchFamily="34" charset="0"/>
              <a:buChar char="•"/>
            </a:pPr>
            <a:r>
              <a:rPr lang="en-US" sz="2000" dirty="0" err="1">
                <a:solidFill>
                  <a:srgbClr val="0066FF"/>
                </a:solidFill>
              </a:rPr>
              <a:t>RadCalNet</a:t>
            </a:r>
            <a:endParaRPr lang="en-GB" sz="2000" dirty="0">
              <a:solidFill>
                <a:srgbClr val="0066FF"/>
              </a:solidFill>
            </a:endParaRPr>
          </a:p>
        </p:txBody>
      </p:sp>
      <p:pic>
        <p:nvPicPr>
          <p:cNvPr id="4" name="Picture 3">
            <a:extLst>
              <a:ext uri="{FF2B5EF4-FFF2-40B4-BE49-F238E27FC236}">
                <a16:creationId xmlns:a16="http://schemas.microsoft.com/office/drawing/2014/main" id="{C904790A-9B2D-EB5D-A344-876B662A7FB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615792" y="1251267"/>
            <a:ext cx="1638228" cy="1228671"/>
          </a:xfrm>
          <a:prstGeom prst="rect">
            <a:avLst/>
          </a:prstGeom>
        </p:spPr>
      </p:pic>
      <p:pic>
        <p:nvPicPr>
          <p:cNvPr id="5" name="Picture 4">
            <a:extLst>
              <a:ext uri="{FF2B5EF4-FFF2-40B4-BE49-F238E27FC236}">
                <a16:creationId xmlns:a16="http://schemas.microsoft.com/office/drawing/2014/main" id="{E7EFD13E-4E03-9250-43AD-12FB0F718788}"/>
              </a:ext>
            </a:extLst>
          </p:cNvPr>
          <p:cNvPicPr>
            <a:picLocks noChangeAspect="1"/>
          </p:cNvPicPr>
          <p:nvPr/>
        </p:nvPicPr>
        <p:blipFill>
          <a:blip r:embed="rId3"/>
          <a:stretch>
            <a:fillRect/>
          </a:stretch>
        </p:blipFill>
        <p:spPr>
          <a:xfrm>
            <a:off x="417170" y="3030549"/>
            <a:ext cx="5389899" cy="2984974"/>
          </a:xfrm>
          <a:prstGeom prst="rect">
            <a:avLst/>
          </a:prstGeom>
        </p:spPr>
      </p:pic>
      <p:sp>
        <p:nvSpPr>
          <p:cNvPr id="6" name="TextBox 5">
            <a:extLst>
              <a:ext uri="{FF2B5EF4-FFF2-40B4-BE49-F238E27FC236}">
                <a16:creationId xmlns:a16="http://schemas.microsoft.com/office/drawing/2014/main" id="{3C21CF48-A37D-F40E-29D6-48CC5F35546A}"/>
              </a:ext>
            </a:extLst>
          </p:cNvPr>
          <p:cNvSpPr txBox="1"/>
          <p:nvPr/>
        </p:nvSpPr>
        <p:spPr>
          <a:xfrm>
            <a:off x="6096000" y="954941"/>
            <a:ext cx="6192175" cy="5663089"/>
          </a:xfrm>
          <a:prstGeom prst="rect">
            <a:avLst/>
          </a:prstGeom>
          <a:noFill/>
        </p:spPr>
        <p:txBody>
          <a:bodyPr wrap="square" rtlCol="0">
            <a:spAutoFit/>
          </a:bodyPr>
          <a:lstStyle/>
          <a:p>
            <a:pPr marL="285750" indent="-285750">
              <a:buFont typeface="Arial" panose="020B0604020202020204" pitchFamily="34" charset="0"/>
              <a:buChar char="•"/>
            </a:pPr>
            <a:r>
              <a:rPr lang="en-GB" sz="1800" dirty="0"/>
              <a:t>Assessment can be subjective/pessimistic and make assumptions based on how the person thinks the context is  </a:t>
            </a:r>
          </a:p>
          <a:p>
            <a:pPr marL="285750" indent="-285750">
              <a:buFont typeface="Arial" panose="020B0604020202020204" pitchFamily="34" charset="0"/>
              <a:buChar char="•"/>
            </a:pPr>
            <a:r>
              <a:rPr lang="en-GB" sz="1800" dirty="0"/>
              <a:t>    </a:t>
            </a:r>
            <a:r>
              <a:rPr lang="en-GB" sz="1800" dirty="0">
                <a:solidFill>
                  <a:srgbClr val="FF0000"/>
                </a:solidFill>
              </a:rPr>
              <a:t>Should be done to reflect what is claimed to be done in descriptor</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Ideally needs to be done early in a projects development cycle to get quick feedback into priorities of what needs to be done.</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800" dirty="0"/>
              <a:t>Assessing for a network and for other users can have different criteria some NA  </a:t>
            </a:r>
          </a:p>
          <a:p>
            <a:pPr lvl="1"/>
            <a:r>
              <a:rPr lang="en-GB" sz="1800" dirty="0"/>
              <a:t>             </a:t>
            </a:r>
            <a:r>
              <a:rPr lang="en-GB" sz="1800" dirty="0">
                <a:solidFill>
                  <a:srgbClr val="FF0000"/>
                </a:solidFill>
              </a:rPr>
              <a:t>New network category and NA do not necessarily</a:t>
            </a:r>
          </a:p>
          <a:p>
            <a:pPr lvl="1"/>
            <a:r>
              <a:rPr lang="en-GB" sz="1800" dirty="0">
                <a:solidFill>
                  <a:srgbClr val="FF0000"/>
                </a:solidFill>
              </a:rPr>
              <a:t>             need to count to overall assessment (%)</a:t>
            </a:r>
          </a:p>
          <a:p>
            <a:pPr marL="285750" lvl="1" indent="-285750">
              <a:buFont typeface="Arial" panose="020B0604020202020204" pitchFamily="34" charset="0"/>
              <a:buChar char="•"/>
            </a:pPr>
            <a:r>
              <a:rPr lang="en-GB" sz="1800" dirty="0">
                <a:solidFill>
                  <a:schemeClr val="tx1"/>
                </a:solidFill>
              </a:rPr>
              <a:t>Who does verification column? And their independence</a:t>
            </a:r>
          </a:p>
          <a:p>
            <a:pPr marL="285750" lvl="1" indent="-285750">
              <a:buFont typeface="Arial" panose="020B0604020202020204" pitchFamily="34" charset="0"/>
              <a:buChar char="•"/>
            </a:pPr>
            <a:endParaRPr lang="en-GB" sz="1800" dirty="0">
              <a:solidFill>
                <a:schemeClr val="tx1"/>
              </a:solidFill>
            </a:endParaRPr>
          </a:p>
          <a:p>
            <a:pPr marL="285750" lvl="1" indent="-285750">
              <a:buFont typeface="Arial" panose="020B0604020202020204" pitchFamily="34" charset="0"/>
              <a:buChar char="•"/>
            </a:pPr>
            <a:r>
              <a:rPr lang="en-GB" sz="1800" dirty="0">
                <a:solidFill>
                  <a:schemeClr val="tx1"/>
                </a:solidFill>
              </a:rPr>
              <a:t>Will be very valuable when number of assessed products increases</a:t>
            </a:r>
          </a:p>
          <a:p>
            <a:pPr marL="285750" lvl="1" indent="-285750">
              <a:buFont typeface="Arial" panose="020B0604020202020204" pitchFamily="34" charset="0"/>
              <a:buChar char="•"/>
            </a:pPr>
            <a:endParaRPr lang="en-GB" sz="1800" dirty="0">
              <a:solidFill>
                <a:schemeClr val="tx1"/>
              </a:solidFill>
            </a:endParaRPr>
          </a:p>
          <a:p>
            <a:pPr marL="285750" lvl="1" indent="-285750">
              <a:buFont typeface="Arial" panose="020B0604020202020204" pitchFamily="34" charset="0"/>
              <a:buChar char="•"/>
            </a:pPr>
            <a:r>
              <a:rPr lang="en-GB" sz="1800" dirty="0">
                <a:solidFill>
                  <a:schemeClr val="tx1"/>
                </a:solidFill>
              </a:rPr>
              <a:t>Valuable for mission managers to specify class of FRM they need</a:t>
            </a:r>
          </a:p>
        </p:txBody>
      </p:sp>
    </p:spTree>
    <p:extLst>
      <p:ext uri="{BB962C8B-B14F-4D97-AF65-F5344CB8AC3E}">
        <p14:creationId xmlns:p14="http://schemas.microsoft.com/office/powerpoint/2010/main" val="4192090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0FAD-29A0-D036-D12D-5B65566658E8}"/>
              </a:ext>
            </a:extLst>
          </p:cNvPr>
          <p:cNvSpPr>
            <a:spLocks noGrp="1"/>
          </p:cNvSpPr>
          <p:nvPr>
            <p:ph type="title"/>
          </p:nvPr>
        </p:nvSpPr>
        <p:spPr>
          <a:xfrm>
            <a:off x="2543427" y="158184"/>
            <a:ext cx="3552573" cy="779002"/>
          </a:xfrm>
        </p:spPr>
        <p:txBody>
          <a:bodyPr/>
          <a:lstStyle/>
          <a:p>
            <a:r>
              <a:rPr lang="en-GB" dirty="0"/>
              <a:t>PICSCAR</a:t>
            </a:r>
          </a:p>
        </p:txBody>
      </p:sp>
      <p:pic>
        <p:nvPicPr>
          <p:cNvPr id="3" name="Picture 2" descr="D:\Projets\PICSCAR\09-Technique\91-Documents-Techniques\912-Travail\Logo\logoC1.png">
            <a:extLst>
              <a:ext uri="{FF2B5EF4-FFF2-40B4-BE49-F238E27FC236}">
                <a16:creationId xmlns:a16="http://schemas.microsoft.com/office/drawing/2014/main" id="{88600830-4071-4CD4-EACD-C458E8591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81" y="70764"/>
            <a:ext cx="886529" cy="8664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54F96C-A752-9D50-1810-0CFC9A2DC305}"/>
              </a:ext>
            </a:extLst>
          </p:cNvPr>
          <p:cNvPicPr>
            <a:picLocks noChangeAspect="1"/>
          </p:cNvPicPr>
          <p:nvPr/>
        </p:nvPicPr>
        <p:blipFill>
          <a:blip r:embed="rId3"/>
          <a:stretch>
            <a:fillRect/>
          </a:stretch>
        </p:blipFill>
        <p:spPr>
          <a:xfrm>
            <a:off x="5223842" y="1091953"/>
            <a:ext cx="6855568" cy="5178224"/>
          </a:xfrm>
          <a:prstGeom prst="rect">
            <a:avLst/>
          </a:prstGeom>
        </p:spPr>
      </p:pic>
      <p:pic>
        <p:nvPicPr>
          <p:cNvPr id="7" name="Picture 6">
            <a:extLst>
              <a:ext uri="{FF2B5EF4-FFF2-40B4-BE49-F238E27FC236}">
                <a16:creationId xmlns:a16="http://schemas.microsoft.com/office/drawing/2014/main" id="{9A56C041-CE72-C158-68B1-EEA1E14629BF}"/>
              </a:ext>
            </a:extLst>
          </p:cNvPr>
          <p:cNvPicPr>
            <a:picLocks noChangeAspect="1"/>
          </p:cNvPicPr>
          <p:nvPr/>
        </p:nvPicPr>
        <p:blipFill>
          <a:blip r:embed="rId4"/>
          <a:stretch>
            <a:fillRect/>
          </a:stretch>
        </p:blipFill>
        <p:spPr>
          <a:xfrm>
            <a:off x="200960" y="1146821"/>
            <a:ext cx="4553966" cy="2808210"/>
          </a:xfrm>
          <a:prstGeom prst="rect">
            <a:avLst/>
          </a:prstGeom>
        </p:spPr>
      </p:pic>
      <p:sp>
        <p:nvSpPr>
          <p:cNvPr id="8" name="TextBox 7">
            <a:extLst>
              <a:ext uri="{FF2B5EF4-FFF2-40B4-BE49-F238E27FC236}">
                <a16:creationId xmlns:a16="http://schemas.microsoft.com/office/drawing/2014/main" id="{C81DEB9A-508A-A8AA-8145-72B0CD322764}"/>
              </a:ext>
            </a:extLst>
          </p:cNvPr>
          <p:cNvSpPr txBox="1"/>
          <p:nvPr/>
        </p:nvSpPr>
        <p:spPr>
          <a:xfrm>
            <a:off x="112590" y="4500979"/>
            <a:ext cx="5196257" cy="1477328"/>
          </a:xfrm>
          <a:prstGeom prst="rect">
            <a:avLst/>
          </a:prstGeom>
          <a:noFill/>
        </p:spPr>
        <p:txBody>
          <a:bodyPr wrap="square" rtlCol="0">
            <a:spAutoFit/>
          </a:bodyPr>
          <a:lstStyle/>
          <a:p>
            <a:pPr marL="285750" indent="-285750">
              <a:buFont typeface="Arial" panose="020B0604020202020204" pitchFamily="34" charset="0"/>
              <a:buChar char="•"/>
            </a:pPr>
            <a:r>
              <a:rPr lang="en-GB" sz="1800" dirty="0"/>
              <a:t>Landsat 8 / Sentinel 2    for Libya 4 small site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Own methods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Consistent trend – Agreement improves</a:t>
            </a:r>
          </a:p>
        </p:txBody>
      </p:sp>
    </p:spTree>
    <p:extLst>
      <p:ext uri="{BB962C8B-B14F-4D97-AF65-F5344CB8AC3E}">
        <p14:creationId xmlns:p14="http://schemas.microsoft.com/office/powerpoint/2010/main" val="121252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362200" y="2133600"/>
            <a:ext cx="77724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200" eaLnBrk="1" hangingPunct="1">
              <a:spcBef>
                <a:spcPct val="50000"/>
              </a:spcBef>
              <a:buClrTx/>
              <a:buNone/>
            </a:pPr>
            <a:r>
              <a:rPr lang="en-GB" altLang="en-US" sz="2400" b="1" dirty="0">
                <a:solidFill>
                  <a:srgbClr val="002060"/>
                </a:solidFill>
                <a:cs typeface="Times New Roman" panose="02020603050405020304" pitchFamily="18" charset="0"/>
              </a:rPr>
              <a:t>Mission</a:t>
            </a:r>
            <a:br>
              <a:rPr lang="en-GB" altLang="en-US" sz="2400" dirty="0">
                <a:solidFill>
                  <a:srgbClr val="002569"/>
                </a:solidFill>
                <a:cs typeface="Times New Roman" panose="02020603050405020304" pitchFamily="18" charset="0"/>
              </a:rPr>
            </a:br>
            <a:endParaRPr lang="en-GB" altLang="en-US" sz="2400" dirty="0">
              <a:solidFill>
                <a:srgbClr val="002569"/>
              </a:solidFill>
              <a:cs typeface="Times New Roman" panose="02020603050405020304" pitchFamily="18" charset="0"/>
            </a:endParaRPr>
          </a:p>
          <a:p>
            <a:pPr defTabSz="457200" eaLnBrk="1" hangingPunct="1">
              <a:spcBef>
                <a:spcPct val="50000"/>
              </a:spcBef>
              <a:buClrTx/>
              <a:buNone/>
            </a:pPr>
            <a:r>
              <a:rPr lang="en-GB" altLang="en-US" sz="2400" b="1" dirty="0">
                <a:solidFill>
                  <a:srgbClr val="0070C0"/>
                </a:solidFill>
                <a:cs typeface="Times New Roman" panose="02020603050405020304" pitchFamily="18" charset="0"/>
              </a:rPr>
              <a:t>“To ensure high quality calibration and validation of infrared and visible optical data from Earth observation satellites and validation of higher level products”</a:t>
            </a:r>
            <a:br>
              <a:rPr lang="en-GB" altLang="en-US" sz="2400" dirty="0">
                <a:solidFill>
                  <a:srgbClr val="002569"/>
                </a:solidFill>
                <a:cs typeface="Times New Roman" panose="02020603050405020304" pitchFamily="18" charset="0"/>
              </a:rPr>
            </a:br>
            <a:br>
              <a:rPr lang="en-GB" altLang="en-US" sz="2400" dirty="0">
                <a:solidFill>
                  <a:srgbClr val="002569"/>
                </a:solidFill>
                <a:cs typeface="Times New Roman" panose="02020603050405020304" pitchFamily="18" charset="0"/>
              </a:rPr>
            </a:br>
            <a:endParaRPr lang="en-GB" altLang="en-US" sz="2400" dirty="0">
              <a:solidFill>
                <a:srgbClr val="002569"/>
              </a:solidFill>
              <a:cs typeface="Times New Roman" panose="02020603050405020304" pitchFamily="18" charset="0"/>
            </a:endParaRPr>
          </a:p>
        </p:txBody>
      </p:sp>
      <p:sp>
        <p:nvSpPr>
          <p:cNvPr id="4" name="Title 1"/>
          <p:cNvSpPr txBox="1">
            <a:spLocks/>
          </p:cNvSpPr>
          <p:nvPr/>
        </p:nvSpPr>
        <p:spPr>
          <a:xfrm>
            <a:off x="3962400" y="152400"/>
            <a:ext cx="4114800" cy="1143001"/>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buClrTx/>
            </a:pPr>
            <a:r>
              <a:rPr lang="en-GB" altLang="en-US" b="1" dirty="0"/>
              <a:t>Mission Statement</a:t>
            </a:r>
          </a:p>
        </p:txBody>
      </p:sp>
    </p:spTree>
    <p:extLst>
      <p:ext uri="{BB962C8B-B14F-4D97-AF65-F5344CB8AC3E}">
        <p14:creationId xmlns:p14="http://schemas.microsoft.com/office/powerpoint/2010/main" val="20871919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0FAD-29A0-D036-D12D-5B65566658E8}"/>
              </a:ext>
            </a:extLst>
          </p:cNvPr>
          <p:cNvSpPr>
            <a:spLocks noGrp="1"/>
          </p:cNvSpPr>
          <p:nvPr>
            <p:ph type="title"/>
          </p:nvPr>
        </p:nvSpPr>
        <p:spPr>
          <a:xfrm>
            <a:off x="2543427" y="158184"/>
            <a:ext cx="3552573" cy="779002"/>
          </a:xfrm>
        </p:spPr>
        <p:txBody>
          <a:bodyPr/>
          <a:lstStyle/>
          <a:p>
            <a:r>
              <a:rPr lang="en-GB" dirty="0"/>
              <a:t>PICSCAR</a:t>
            </a:r>
          </a:p>
        </p:txBody>
      </p:sp>
      <p:pic>
        <p:nvPicPr>
          <p:cNvPr id="3" name="Picture 2" descr="D:\Projets\PICSCAR\09-Technique\91-Documents-Techniques\912-Travail\Logo\logoC1.png">
            <a:extLst>
              <a:ext uri="{FF2B5EF4-FFF2-40B4-BE49-F238E27FC236}">
                <a16:creationId xmlns:a16="http://schemas.microsoft.com/office/drawing/2014/main" id="{88600830-4071-4CD4-EACD-C458E8591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81" y="70764"/>
            <a:ext cx="886529" cy="86642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7">
            <a:extLst>
              <a:ext uri="{FF2B5EF4-FFF2-40B4-BE49-F238E27FC236}">
                <a16:creationId xmlns:a16="http://schemas.microsoft.com/office/drawing/2014/main" id="{92454818-63BB-1E6F-BF8D-029B568A0F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655" b="20813"/>
          <a:stretch/>
        </p:blipFill>
        <p:spPr>
          <a:xfrm>
            <a:off x="-372869" y="1158609"/>
            <a:ext cx="10289139" cy="1872208"/>
          </a:xfrm>
          <a:prstGeom prst="rect">
            <a:avLst/>
          </a:prstGeom>
        </p:spPr>
      </p:pic>
      <p:sp>
        <p:nvSpPr>
          <p:cNvPr id="6" name="TextBox 5">
            <a:extLst>
              <a:ext uri="{FF2B5EF4-FFF2-40B4-BE49-F238E27FC236}">
                <a16:creationId xmlns:a16="http://schemas.microsoft.com/office/drawing/2014/main" id="{20D91C83-0096-2720-540A-1770C407274C}"/>
              </a:ext>
            </a:extLst>
          </p:cNvPr>
          <p:cNvSpPr txBox="1"/>
          <p:nvPr/>
        </p:nvSpPr>
        <p:spPr>
          <a:xfrm>
            <a:off x="9401453" y="1448382"/>
            <a:ext cx="2666260" cy="646331"/>
          </a:xfrm>
          <a:prstGeom prst="rect">
            <a:avLst/>
          </a:prstGeom>
          <a:noFill/>
        </p:spPr>
        <p:txBody>
          <a:bodyPr wrap="square" rtlCol="0">
            <a:spAutoFit/>
          </a:bodyPr>
          <a:lstStyle/>
          <a:p>
            <a:r>
              <a:rPr lang="en-GB" sz="1800" dirty="0"/>
              <a:t>Extend stability studies beyond Libya 4</a:t>
            </a:r>
          </a:p>
        </p:txBody>
      </p:sp>
      <p:pic>
        <p:nvPicPr>
          <p:cNvPr id="9" name="Espace réservé du contenu 6">
            <a:extLst>
              <a:ext uri="{FF2B5EF4-FFF2-40B4-BE49-F238E27FC236}">
                <a16:creationId xmlns:a16="http://schemas.microsoft.com/office/drawing/2014/main" id="{60155F55-03E7-0860-86D4-8012F2EA2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310" y="3252240"/>
            <a:ext cx="3018279" cy="2262847"/>
          </a:xfrm>
          <a:prstGeom prst="rect">
            <a:avLst/>
          </a:prstGeom>
          <a:ln>
            <a:solidFill>
              <a:schemeClr val="accent1"/>
            </a:solidFill>
          </a:ln>
        </p:spPr>
      </p:pic>
      <p:pic>
        <p:nvPicPr>
          <p:cNvPr id="10" name="Image 7">
            <a:extLst>
              <a:ext uri="{FF2B5EF4-FFF2-40B4-BE49-F238E27FC236}">
                <a16:creationId xmlns:a16="http://schemas.microsoft.com/office/drawing/2014/main" id="{19AC9A80-532C-FDBB-691F-529D65DBE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569" y="3204488"/>
            <a:ext cx="3018279" cy="2262847"/>
          </a:xfrm>
          <a:prstGeom prst="rect">
            <a:avLst/>
          </a:prstGeom>
          <a:ln>
            <a:solidFill>
              <a:schemeClr val="accent1"/>
            </a:solidFill>
          </a:ln>
        </p:spPr>
      </p:pic>
      <p:sp>
        <p:nvSpPr>
          <p:cNvPr id="11" name="TextBox 10">
            <a:extLst>
              <a:ext uri="{FF2B5EF4-FFF2-40B4-BE49-F238E27FC236}">
                <a16:creationId xmlns:a16="http://schemas.microsoft.com/office/drawing/2014/main" id="{6B189B90-A1FC-07E6-5F09-10E9224E6591}"/>
              </a:ext>
            </a:extLst>
          </p:cNvPr>
          <p:cNvSpPr txBox="1"/>
          <p:nvPr/>
        </p:nvSpPr>
        <p:spPr>
          <a:xfrm>
            <a:off x="1378938" y="5750829"/>
            <a:ext cx="3904511" cy="400110"/>
          </a:xfrm>
          <a:prstGeom prst="rect">
            <a:avLst/>
          </a:prstGeom>
          <a:noFill/>
        </p:spPr>
        <p:txBody>
          <a:bodyPr wrap="square" rtlCol="0">
            <a:spAutoFit/>
          </a:bodyPr>
          <a:lstStyle/>
          <a:p>
            <a:r>
              <a:rPr lang="en-GB" sz="2000" dirty="0"/>
              <a:t>First step improved cloud mask</a:t>
            </a:r>
          </a:p>
        </p:txBody>
      </p:sp>
      <p:pic>
        <p:nvPicPr>
          <p:cNvPr id="14" name="Picture 13">
            <a:extLst>
              <a:ext uri="{FF2B5EF4-FFF2-40B4-BE49-F238E27FC236}">
                <a16:creationId xmlns:a16="http://schemas.microsoft.com/office/drawing/2014/main" id="{79323E39-A04B-DCB0-4E5F-0312649C0545}"/>
              </a:ext>
            </a:extLst>
          </p:cNvPr>
          <p:cNvPicPr>
            <a:picLocks noChangeAspect="1"/>
          </p:cNvPicPr>
          <p:nvPr/>
        </p:nvPicPr>
        <p:blipFill>
          <a:blip r:embed="rId6"/>
          <a:stretch>
            <a:fillRect/>
          </a:stretch>
        </p:blipFill>
        <p:spPr>
          <a:xfrm>
            <a:off x="7972147" y="2937862"/>
            <a:ext cx="3765149" cy="2858924"/>
          </a:xfrm>
          <a:prstGeom prst="rect">
            <a:avLst/>
          </a:prstGeom>
        </p:spPr>
      </p:pic>
      <p:sp>
        <p:nvSpPr>
          <p:cNvPr id="15" name="TextBox 14">
            <a:extLst>
              <a:ext uri="{FF2B5EF4-FFF2-40B4-BE49-F238E27FC236}">
                <a16:creationId xmlns:a16="http://schemas.microsoft.com/office/drawing/2014/main" id="{A71EEB35-E99A-225E-1261-DE0205F3C088}"/>
              </a:ext>
            </a:extLst>
          </p:cNvPr>
          <p:cNvSpPr txBox="1"/>
          <p:nvPr/>
        </p:nvSpPr>
        <p:spPr>
          <a:xfrm>
            <a:off x="7902465" y="5796996"/>
            <a:ext cx="3904511" cy="707886"/>
          </a:xfrm>
          <a:prstGeom prst="rect">
            <a:avLst/>
          </a:prstGeom>
          <a:noFill/>
        </p:spPr>
        <p:txBody>
          <a:bodyPr wrap="square" rtlCol="0">
            <a:spAutoFit/>
          </a:bodyPr>
          <a:lstStyle/>
          <a:p>
            <a:r>
              <a:rPr lang="en-GB" sz="2000" dirty="0"/>
              <a:t>Some residual error particularly in winter months </a:t>
            </a:r>
          </a:p>
        </p:txBody>
      </p:sp>
    </p:spTree>
    <p:extLst>
      <p:ext uri="{BB962C8B-B14F-4D97-AF65-F5344CB8AC3E}">
        <p14:creationId xmlns:p14="http://schemas.microsoft.com/office/powerpoint/2010/main" val="1558274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bg1"/>
                </a:solidFill>
              </a:rPr>
              <a:t>Site </a:t>
            </a:r>
            <a:r>
              <a:rPr lang="fr-FR" dirty="0" err="1">
                <a:solidFill>
                  <a:schemeClr val="bg1"/>
                </a:solidFill>
              </a:rPr>
              <a:t>stability</a:t>
            </a:r>
            <a:r>
              <a:rPr lang="fr-FR" dirty="0">
                <a:solidFill>
                  <a:schemeClr val="bg1"/>
                </a:solidFill>
              </a:rPr>
              <a:t> </a:t>
            </a:r>
            <a:r>
              <a:rPr lang="fr-FR" dirty="0" err="1">
                <a:solidFill>
                  <a:schemeClr val="bg1"/>
                </a:solidFill>
              </a:rPr>
              <a:t>after</a:t>
            </a:r>
            <a:r>
              <a:rPr lang="fr-FR" dirty="0">
                <a:solidFill>
                  <a:schemeClr val="bg1"/>
                </a:solidFill>
              </a:rPr>
              <a:t> first </a:t>
            </a:r>
            <a:r>
              <a:rPr lang="fr-FR" dirty="0" err="1">
                <a:solidFill>
                  <a:schemeClr val="bg1"/>
                </a:solidFill>
              </a:rPr>
              <a:t>pass</a:t>
            </a:r>
            <a:endParaRPr lang="fr-FR" dirty="0">
              <a:solidFill>
                <a:schemeClr val="bg1"/>
              </a:solidFill>
            </a:endParaRPr>
          </a:p>
        </p:txBody>
      </p:sp>
      <p:sp>
        <p:nvSpPr>
          <p:cNvPr id="4" name="Espace réservé du numéro de diapositive 3"/>
          <p:cNvSpPr>
            <a:spLocks noGrp="1"/>
          </p:cNvSpPr>
          <p:nvPr>
            <p:ph type="sldNum" sz="quarter" idx="4"/>
          </p:nvPr>
        </p:nvSpPr>
        <p:spPr/>
        <p:txBody>
          <a:bodyPr/>
          <a:lstStyle/>
          <a:p>
            <a:fld id="{E5EE9361-21B6-4C84-854D-8FB37CF9178D}" type="slidenum">
              <a:rPr lang="fr-FR" smtClean="0"/>
              <a:pPr/>
              <a:t>21</a:t>
            </a:fld>
            <a:r>
              <a:rPr lang="fr-FR"/>
              <a:t> </a:t>
            </a:r>
            <a:endParaRPr lang="fr-FR" dirty="0"/>
          </a:p>
        </p:txBody>
      </p:sp>
      <p:sp>
        <p:nvSpPr>
          <p:cNvPr id="5" name="Espace réservé du pied de page 4"/>
          <p:cNvSpPr>
            <a:spLocks noGrp="1"/>
          </p:cNvSpPr>
          <p:nvPr>
            <p:ph type="ftr" sz="quarter" idx="3"/>
          </p:nvPr>
        </p:nvSpPr>
        <p:spPr/>
        <p:txBody>
          <a:bodyPr/>
          <a:lstStyle/>
          <a:p>
            <a:r>
              <a:rPr lang="fr-FR" dirty="0"/>
              <a:t>PICSCAR-PPT-070-MAG</a:t>
            </a:r>
          </a:p>
        </p:txBody>
      </p:sp>
      <p:sp>
        <p:nvSpPr>
          <p:cNvPr id="6" name="Espace réservé de la date 5"/>
          <p:cNvSpPr>
            <a:spLocks noGrp="1"/>
          </p:cNvSpPr>
          <p:nvPr>
            <p:ph type="dt" sz="half" idx="2"/>
          </p:nvPr>
        </p:nvSpPr>
        <p:spPr/>
        <p:txBody>
          <a:bodyPr/>
          <a:lstStyle/>
          <a:p>
            <a:r>
              <a:rPr lang="fr-FR" dirty="0"/>
              <a:t>10/09/2024</a:t>
            </a:r>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2" y="4702614"/>
            <a:ext cx="2666780" cy="1999323"/>
          </a:xfrm>
          <a:prstGeom prst="rect">
            <a:avLst/>
          </a:prstGeom>
          <a:ln>
            <a:solidFill>
              <a:srgbClr val="7030A0"/>
            </a:solidFill>
          </a:ln>
        </p:spPr>
      </p:pic>
      <p:pic>
        <p:nvPicPr>
          <p:cNvPr id="18" name="Espace réservé du contenu 1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35506" y="731006"/>
            <a:ext cx="2666780" cy="1999323"/>
          </a:xfrm>
          <a:ln>
            <a:solidFill>
              <a:srgbClr val="7030A0"/>
            </a:solidFill>
          </a:ln>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2" y="2699633"/>
            <a:ext cx="2666780" cy="1999323"/>
          </a:xfrm>
          <a:prstGeom prst="rect">
            <a:avLst/>
          </a:prstGeom>
          <a:ln>
            <a:solidFill>
              <a:srgbClr val="7030A0"/>
            </a:solidFill>
          </a:ln>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2286" y="725624"/>
            <a:ext cx="2666780" cy="1999323"/>
          </a:xfrm>
          <a:prstGeom prst="rect">
            <a:avLst/>
          </a:prstGeom>
          <a:ln>
            <a:solidFill>
              <a:srgbClr val="7030A0"/>
            </a:solidFill>
          </a:ln>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8538" y="2694251"/>
            <a:ext cx="2666780" cy="1999323"/>
          </a:xfrm>
          <a:prstGeom prst="rect">
            <a:avLst/>
          </a:prstGeom>
          <a:ln>
            <a:solidFill>
              <a:srgbClr val="7030A0"/>
            </a:solidFill>
          </a:ln>
        </p:spPr>
      </p:pic>
      <p:sp>
        <p:nvSpPr>
          <p:cNvPr id="25" name="ZoneTexte 24"/>
          <p:cNvSpPr txBox="1"/>
          <p:nvPr/>
        </p:nvSpPr>
        <p:spPr>
          <a:xfrm>
            <a:off x="1882287" y="2079372"/>
            <a:ext cx="992186" cy="307777"/>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Algeria3</a:t>
            </a:r>
          </a:p>
        </p:txBody>
      </p:sp>
      <p:sp>
        <p:nvSpPr>
          <p:cNvPr id="26" name="ZoneTexte 25"/>
          <p:cNvSpPr txBox="1"/>
          <p:nvPr/>
        </p:nvSpPr>
        <p:spPr>
          <a:xfrm>
            <a:off x="1775520" y="4104035"/>
            <a:ext cx="992186" cy="307777"/>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Algeria5</a:t>
            </a:r>
          </a:p>
        </p:txBody>
      </p:sp>
      <p:sp>
        <p:nvSpPr>
          <p:cNvPr id="27" name="ZoneTexte 26"/>
          <p:cNvSpPr txBox="1"/>
          <p:nvPr/>
        </p:nvSpPr>
        <p:spPr>
          <a:xfrm>
            <a:off x="4549067" y="2079372"/>
            <a:ext cx="992186" cy="307777"/>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Libya1</a:t>
            </a:r>
          </a:p>
        </p:txBody>
      </p:sp>
      <p:sp>
        <p:nvSpPr>
          <p:cNvPr id="28" name="ZoneTexte 27"/>
          <p:cNvSpPr txBox="1"/>
          <p:nvPr/>
        </p:nvSpPr>
        <p:spPr>
          <a:xfrm>
            <a:off x="4546866" y="4042617"/>
            <a:ext cx="992186" cy="307777"/>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Libya4</a:t>
            </a:r>
          </a:p>
        </p:txBody>
      </p:sp>
      <p:sp>
        <p:nvSpPr>
          <p:cNvPr id="29" name="ZoneTexte 28"/>
          <p:cNvSpPr txBox="1"/>
          <p:nvPr/>
        </p:nvSpPr>
        <p:spPr>
          <a:xfrm>
            <a:off x="1899233" y="6041190"/>
            <a:ext cx="1100423" cy="523220"/>
          </a:xfrm>
          <a:prstGeom prst="rect">
            <a:avLst/>
          </a:prstGeom>
          <a:solidFill>
            <a:schemeClr val="bg1">
              <a:lumMod val="95000"/>
            </a:schemeClr>
          </a:solidFill>
          <a:ln>
            <a:solidFill>
              <a:srgbClr val="FFC000"/>
            </a:solidFill>
          </a:ln>
        </p:spPr>
        <p:txBody>
          <a:bodyPr wrap="square" rtlCol="0">
            <a:spAutoFit/>
          </a:bodyPr>
          <a:lstStyle/>
          <a:p>
            <a:pPr algn="ctr"/>
            <a:r>
              <a:rPr lang="fr-FR" dirty="0">
                <a:solidFill>
                  <a:srgbClr val="FF0000"/>
                </a:solidFill>
              </a:rPr>
              <a:t>Mauritania2</a:t>
            </a:r>
          </a:p>
        </p:txBody>
      </p:sp>
      <p:graphicFrame>
        <p:nvGraphicFramePr>
          <p:cNvPr id="32" name="Tableau 31"/>
          <p:cNvGraphicFramePr>
            <a:graphicFrameLocks noGrp="1"/>
          </p:cNvGraphicFramePr>
          <p:nvPr/>
        </p:nvGraphicFramePr>
        <p:xfrm>
          <a:off x="6672064" y="725623"/>
          <a:ext cx="4237672" cy="4525972"/>
        </p:xfrm>
        <a:graphic>
          <a:graphicData uri="http://schemas.openxmlformats.org/drawingml/2006/table">
            <a:tbl>
              <a:tblPr/>
              <a:tblGrid>
                <a:gridCol w="357655">
                  <a:extLst>
                    <a:ext uri="{9D8B030D-6E8A-4147-A177-3AD203B41FA5}">
                      <a16:colId xmlns:a16="http://schemas.microsoft.com/office/drawing/2014/main" val="20000"/>
                    </a:ext>
                  </a:extLst>
                </a:gridCol>
                <a:gridCol w="292627">
                  <a:extLst>
                    <a:ext uri="{9D8B030D-6E8A-4147-A177-3AD203B41FA5}">
                      <a16:colId xmlns:a16="http://schemas.microsoft.com/office/drawing/2014/main" val="20001"/>
                    </a:ext>
                  </a:extLst>
                </a:gridCol>
                <a:gridCol w="520226">
                  <a:extLst>
                    <a:ext uri="{9D8B030D-6E8A-4147-A177-3AD203B41FA5}">
                      <a16:colId xmlns:a16="http://schemas.microsoft.com/office/drawing/2014/main" val="20002"/>
                    </a:ext>
                  </a:extLst>
                </a:gridCol>
                <a:gridCol w="509388">
                  <a:extLst>
                    <a:ext uri="{9D8B030D-6E8A-4147-A177-3AD203B41FA5}">
                      <a16:colId xmlns:a16="http://schemas.microsoft.com/office/drawing/2014/main" val="20003"/>
                    </a:ext>
                  </a:extLst>
                </a:gridCol>
                <a:gridCol w="476873">
                  <a:extLst>
                    <a:ext uri="{9D8B030D-6E8A-4147-A177-3AD203B41FA5}">
                      <a16:colId xmlns:a16="http://schemas.microsoft.com/office/drawing/2014/main" val="20004"/>
                    </a:ext>
                  </a:extLst>
                </a:gridCol>
                <a:gridCol w="693634">
                  <a:extLst>
                    <a:ext uri="{9D8B030D-6E8A-4147-A177-3AD203B41FA5}">
                      <a16:colId xmlns:a16="http://schemas.microsoft.com/office/drawing/2014/main" val="20005"/>
                    </a:ext>
                  </a:extLst>
                </a:gridCol>
                <a:gridCol w="401007">
                  <a:extLst>
                    <a:ext uri="{9D8B030D-6E8A-4147-A177-3AD203B41FA5}">
                      <a16:colId xmlns:a16="http://schemas.microsoft.com/office/drawing/2014/main" val="20006"/>
                    </a:ext>
                  </a:extLst>
                </a:gridCol>
                <a:gridCol w="498550">
                  <a:extLst>
                    <a:ext uri="{9D8B030D-6E8A-4147-A177-3AD203B41FA5}">
                      <a16:colId xmlns:a16="http://schemas.microsoft.com/office/drawing/2014/main" val="20007"/>
                    </a:ext>
                  </a:extLst>
                </a:gridCol>
                <a:gridCol w="487712">
                  <a:extLst>
                    <a:ext uri="{9D8B030D-6E8A-4147-A177-3AD203B41FA5}">
                      <a16:colId xmlns:a16="http://schemas.microsoft.com/office/drawing/2014/main" val="20008"/>
                    </a:ext>
                  </a:extLst>
                </a:gridCol>
              </a:tblGrid>
              <a:tr h="156068">
                <a:tc>
                  <a:txBody>
                    <a:bodyPr/>
                    <a:lstStyle/>
                    <a:p>
                      <a:pPr algn="l" fontAlgn="b"/>
                      <a:r>
                        <a:rPr lang="fr-FR" sz="900" b="0" i="0" u="none" strike="noStrike" dirty="0">
                          <a:solidFill>
                            <a:srgbClr val="FF0000"/>
                          </a:solidFill>
                          <a:effectLst/>
                          <a:latin typeface="Calibri" panose="020F0502020204030204" pitchFamily="34" charset="0"/>
                        </a:rPr>
                        <a:t>Libya4</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56068">
                <a:tc>
                  <a:txBody>
                    <a:bodyPr/>
                    <a:lstStyle/>
                    <a:p>
                      <a:pPr algn="ctr" fontAlgn="b"/>
                      <a:r>
                        <a:rPr lang="fr-FR" sz="900" b="0" i="0" u="none" strike="noStrike">
                          <a:solidFill>
                            <a:srgbClr val="000000"/>
                          </a:solidFill>
                          <a:effectLst/>
                          <a:latin typeface="Calibri" panose="020F0502020204030204" pitchFamily="34" charset="0"/>
                        </a:rPr>
                        <a:t>Band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3888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0.329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0.0082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2.494</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           0.011   </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0.328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0.082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2"/>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3888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0.466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2.111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           0.017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0.464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0.105</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03"/>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3888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0.568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1.680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           0.016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0.566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0.107</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04"/>
                  </a:ext>
                </a:extLst>
              </a:tr>
              <a:tr h="156068">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dirty="0">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156068">
                <a:tc gridSpan="2">
                  <a:txBody>
                    <a:bodyPr/>
                    <a:lstStyle/>
                    <a:p>
                      <a:pPr algn="l" fontAlgn="b"/>
                      <a:r>
                        <a:rPr lang="fr-FR" sz="900" b="0" i="0" u="none" strike="noStrike">
                          <a:solidFill>
                            <a:srgbClr val="FF0000"/>
                          </a:solidFill>
                          <a:effectLst/>
                          <a:latin typeface="Calibri" panose="020F0502020204030204" pitchFamily="34" charset="0"/>
                        </a:rPr>
                        <a:t>Algeria3</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56068">
                <a:tc>
                  <a:txBody>
                    <a:bodyPr/>
                    <a:lstStyle/>
                    <a:p>
                      <a:pPr algn="l" fontAlgn="b"/>
                      <a:r>
                        <a:rPr lang="fr-FR" sz="900" b="0" i="0" u="none" strike="noStrike">
                          <a:solidFill>
                            <a:srgbClr val="000000"/>
                          </a:solidFill>
                          <a:effectLst/>
                          <a:latin typeface="Calibri" panose="020F0502020204030204" pitchFamily="34" charset="0"/>
                        </a:rPr>
                        <a:t>Bande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3976</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0.232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4.528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0.231</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0.061</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8"/>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3976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0.423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2.735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0.017</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0.421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0.092</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3976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0.529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2.076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0.022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0.527</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0.126</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0"/>
                  </a:ext>
                </a:extLst>
              </a:tr>
              <a:tr h="156068">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1"/>
                  </a:ext>
                </a:extLst>
              </a:tr>
              <a:tr h="156068">
                <a:tc gridSpan="2">
                  <a:txBody>
                    <a:bodyPr/>
                    <a:lstStyle/>
                    <a:p>
                      <a:pPr algn="l" fontAlgn="b"/>
                      <a:r>
                        <a:rPr lang="fr-FR" sz="900" b="0" i="0" u="none" strike="noStrike">
                          <a:solidFill>
                            <a:srgbClr val="FF0000"/>
                          </a:solidFill>
                          <a:effectLst/>
                          <a:latin typeface="Calibri" panose="020F0502020204030204" pitchFamily="34" charset="0"/>
                        </a:rPr>
                        <a:t>Algeria5</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56068">
                <a:tc>
                  <a:txBody>
                    <a:bodyPr/>
                    <a:lstStyle/>
                    <a:p>
                      <a:pPr algn="l" fontAlgn="b"/>
                      <a:r>
                        <a:rPr lang="fr-FR" sz="900" b="0" i="0" u="none" strike="noStrike">
                          <a:solidFill>
                            <a:srgbClr val="000000"/>
                          </a:solidFill>
                          <a:effectLst/>
                          <a:latin typeface="Calibri" panose="020F0502020204030204" pitchFamily="34" charset="0"/>
                        </a:rPr>
                        <a:t>Bande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3402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0.232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0.0117</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5.021</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0.005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0.232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0.029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4"/>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3402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0.452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0.0145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3.215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0.450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0.065</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5"/>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3402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0.563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0.0153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2.724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0.561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0.057</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6"/>
                  </a:ext>
                </a:extLst>
              </a:tr>
              <a:tr h="156068">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17"/>
                  </a:ext>
                </a:extLst>
              </a:tr>
              <a:tr h="156068">
                <a:tc>
                  <a:txBody>
                    <a:bodyPr/>
                    <a:lstStyle/>
                    <a:p>
                      <a:pPr algn="l" fontAlgn="b"/>
                      <a:r>
                        <a:rPr lang="fr-FR" sz="900" b="0" i="0" u="none" strike="noStrike">
                          <a:solidFill>
                            <a:srgbClr val="FF0000"/>
                          </a:solidFill>
                          <a:effectLst/>
                          <a:latin typeface="Calibri" panose="020F0502020204030204" pitchFamily="34" charset="0"/>
                        </a:rPr>
                        <a:t>Libya1</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56068">
                <a:tc>
                  <a:txBody>
                    <a:bodyPr/>
                    <a:lstStyle/>
                    <a:p>
                      <a:pPr algn="l" fontAlgn="b"/>
                      <a:r>
                        <a:rPr lang="fr-FR" sz="900" b="0" i="0" u="none" strike="noStrike">
                          <a:solidFill>
                            <a:srgbClr val="000000"/>
                          </a:solidFill>
                          <a:effectLst/>
                          <a:latin typeface="Calibri" panose="020F0502020204030204" pitchFamily="34" charset="0"/>
                        </a:rPr>
                        <a:t>Bande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4015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0.290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3.090</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0.004</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0.289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0.029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20"/>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4015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0.496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2.236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0.005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0.495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0.027</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1"/>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4015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0.605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0.0086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1.419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0.007</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0.604</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0.009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0.049</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2"/>
                  </a:ext>
                </a:extLst>
              </a:tr>
              <a:tr h="156068">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3"/>
                  </a:ext>
                </a:extLst>
              </a:tr>
              <a:tr h="156068">
                <a:tc gridSpan="2">
                  <a:txBody>
                    <a:bodyPr/>
                    <a:lstStyle/>
                    <a:p>
                      <a:pPr algn="l" fontAlgn="b"/>
                      <a:r>
                        <a:rPr lang="fr-FR" sz="900" b="0" i="0" u="none" strike="noStrike">
                          <a:solidFill>
                            <a:srgbClr val="FF0000"/>
                          </a:solidFill>
                          <a:effectLst/>
                          <a:latin typeface="Calibri" panose="020F0502020204030204" pitchFamily="34" charset="0"/>
                        </a:rPr>
                        <a:t>Mauritania2</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 </a:t>
                      </a:r>
                    </a:p>
                  </a:txBody>
                  <a:tcPr marL="6503" marR="6503" marT="650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156068">
                <a:tc>
                  <a:txBody>
                    <a:bodyPr/>
                    <a:lstStyle/>
                    <a:p>
                      <a:pPr algn="l" fontAlgn="b"/>
                      <a:r>
                        <a:rPr lang="fr-FR" sz="900" b="0" i="0" u="none" strike="noStrike">
                          <a:solidFill>
                            <a:srgbClr val="000000"/>
                          </a:solidFill>
                          <a:effectLst/>
                          <a:latin typeface="Calibri" panose="020F0502020204030204" pitchFamily="34" charset="0"/>
                        </a:rPr>
                        <a:t>Bande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Npt</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mean</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std</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cv (%)</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Slope %/year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ao</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rmse</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r</a:t>
                      </a:r>
                    </a:p>
                  </a:txBody>
                  <a:tcPr marL="6503" marR="6503" marT="65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156068">
                <a:tc>
                  <a:txBody>
                    <a:bodyPr/>
                    <a:lstStyle/>
                    <a:p>
                      <a:pPr algn="r" fontAlgn="b"/>
                      <a:r>
                        <a:rPr lang="fr-FR" sz="900" b="0" i="0" u="none" strike="noStrike">
                          <a:solidFill>
                            <a:srgbClr val="000000"/>
                          </a:solidFill>
                          <a:effectLst/>
                          <a:latin typeface="Calibri" panose="020F0502020204030204" pitchFamily="34" charset="0"/>
                        </a:rPr>
                        <a:t>555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2973</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0.245</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0.0119</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4.863</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0.018</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0.242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0.012</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0.097</a:t>
                      </a:r>
                    </a:p>
                  </a:txBody>
                  <a:tcPr marL="6503" marR="6503" marT="650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26"/>
                  </a:ext>
                </a:extLst>
              </a:tr>
              <a:tr h="156068">
                <a:tc>
                  <a:txBody>
                    <a:bodyPr/>
                    <a:lstStyle/>
                    <a:p>
                      <a:pPr algn="r" fontAlgn="b"/>
                      <a:r>
                        <a:rPr lang="fr-FR" sz="900" b="0" i="0" u="none" strike="noStrike">
                          <a:solidFill>
                            <a:srgbClr val="000000"/>
                          </a:solidFill>
                          <a:effectLst/>
                          <a:latin typeface="Calibri" panose="020F0502020204030204" pitchFamily="34" charset="0"/>
                        </a:rPr>
                        <a:t>645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2973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0.433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2.355</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0.023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0.431</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0.144</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7"/>
                  </a:ext>
                </a:extLst>
              </a:tr>
              <a:tr h="156068">
                <a:tc>
                  <a:txBody>
                    <a:bodyPr/>
                    <a:lstStyle/>
                    <a:p>
                      <a:pPr algn="r" fontAlgn="b"/>
                      <a:r>
                        <a:rPr lang="fr-FR" sz="900" b="0" i="0" u="none" strike="noStrike">
                          <a:solidFill>
                            <a:srgbClr val="000000"/>
                          </a:solidFill>
                          <a:effectLst/>
                          <a:latin typeface="Calibri" panose="020F0502020204030204" pitchFamily="34" charset="0"/>
                        </a:rPr>
                        <a:t>858.5</a:t>
                      </a:r>
                    </a:p>
                  </a:txBody>
                  <a:tcPr marL="6503" marR="6503" marT="6503" marB="0" anchor="b">
                    <a:lnL>
                      <a:noFill/>
                    </a:lnL>
                    <a:lnR>
                      <a:noFill/>
                    </a:lnR>
                    <a:lnT>
                      <a:noFill/>
                    </a:lnT>
                    <a:lnB>
                      <a:noFill/>
                    </a:lnB>
                    <a:solidFill>
                      <a:srgbClr val="FFFFFF"/>
                    </a:solidFill>
                  </a:tcPr>
                </a:tc>
                <a:tc>
                  <a:txBody>
                    <a:bodyPr/>
                    <a:lstStyle/>
                    <a:p>
                      <a:pPr algn="r" fontAlgn="b"/>
                      <a:r>
                        <a:rPr lang="fr-FR" sz="900" b="0" i="0" u="none" strike="noStrike">
                          <a:solidFill>
                            <a:srgbClr val="000000"/>
                          </a:solidFill>
                          <a:effectLst/>
                          <a:latin typeface="Calibri" panose="020F0502020204030204" pitchFamily="34" charset="0"/>
                        </a:rPr>
                        <a:t>2973</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0.539</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dirty="0">
                          <a:solidFill>
                            <a:srgbClr val="000000"/>
                          </a:solidFill>
                          <a:effectLst/>
                          <a:latin typeface="Calibri" panose="020F0502020204030204" pitchFamily="34" charset="0"/>
                        </a:rPr>
                        <a:t>0.0098</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1.822</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70C0"/>
                          </a:solidFill>
                          <a:effectLst/>
                          <a:latin typeface="Calibri" panose="020F0502020204030204" pitchFamily="34" charset="0"/>
                        </a:rPr>
                        <a:t>0.027</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0.536</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a:solidFill>
                            <a:srgbClr val="000000"/>
                          </a:solidFill>
                          <a:effectLst/>
                          <a:latin typeface="Calibri" panose="020F0502020204030204" pitchFamily="34" charset="0"/>
                        </a:rPr>
                        <a:t>0.010</a:t>
                      </a:r>
                    </a:p>
                  </a:txBody>
                  <a:tcPr marL="6503" marR="6503" marT="6503" marB="0" anchor="b">
                    <a:lnL>
                      <a:noFill/>
                    </a:lnL>
                    <a:lnR>
                      <a:noFill/>
                    </a:lnR>
                    <a:lnT>
                      <a:noFill/>
                    </a:lnT>
                    <a:lnB>
                      <a:noFill/>
                    </a:lnB>
                    <a:solidFill>
                      <a:srgbClr val="FFFFFF"/>
                    </a:solidFill>
                  </a:tcPr>
                </a:tc>
                <a:tc>
                  <a:txBody>
                    <a:bodyPr/>
                    <a:lstStyle/>
                    <a:p>
                      <a:pPr algn="ctr" fontAlgn="b"/>
                      <a:r>
                        <a:rPr lang="fr-FR" sz="900" b="0" i="0" u="none" strike="noStrike" dirty="0">
                          <a:solidFill>
                            <a:srgbClr val="000000"/>
                          </a:solidFill>
                          <a:effectLst/>
                          <a:latin typeface="Calibri" panose="020F0502020204030204" pitchFamily="34" charset="0"/>
                        </a:rPr>
                        <a:t>0.174</a:t>
                      </a:r>
                    </a:p>
                  </a:txBody>
                  <a:tcPr marL="6503" marR="6503" marT="6503" marB="0" anchor="b">
                    <a:lnL>
                      <a:noFill/>
                    </a:lnL>
                    <a:lnR>
                      <a:noFill/>
                    </a:lnR>
                    <a:lnT>
                      <a:noFill/>
                    </a:lnT>
                    <a:lnB>
                      <a:noFill/>
                    </a:lnB>
                    <a:solidFill>
                      <a:srgbClr val="FFFFFF"/>
                    </a:solidFill>
                  </a:tcPr>
                </a:tc>
                <a:extLst>
                  <a:ext uri="{0D108BD9-81ED-4DB2-BD59-A6C34878D82A}">
                    <a16:rowId xmlns:a16="http://schemas.microsoft.com/office/drawing/2014/main" val="10028"/>
                  </a:ext>
                </a:extLst>
              </a:tr>
            </a:tbl>
          </a:graphicData>
        </a:graphic>
      </p:graphicFrame>
      <p:sp>
        <p:nvSpPr>
          <p:cNvPr id="33" name="ZoneTexte 32"/>
          <p:cNvSpPr txBox="1"/>
          <p:nvPr/>
        </p:nvSpPr>
        <p:spPr>
          <a:xfrm>
            <a:off x="5807971" y="5364371"/>
            <a:ext cx="4743503" cy="954107"/>
          </a:xfrm>
          <a:prstGeom prst="rect">
            <a:avLst/>
          </a:prstGeom>
          <a:noFill/>
          <a:ln>
            <a:solidFill>
              <a:srgbClr val="7030A0"/>
            </a:solidFill>
          </a:ln>
        </p:spPr>
        <p:txBody>
          <a:bodyPr wrap="square" rtlCol="0">
            <a:spAutoFit/>
          </a:bodyPr>
          <a:lstStyle/>
          <a:p>
            <a:r>
              <a:rPr lang="en-US" dirty="0"/>
              <a:t>Statistics confirm the excellent sensor calibration and indicate that the sites have not evolved over this 22-year period.</a:t>
            </a:r>
          </a:p>
          <a:p>
            <a:r>
              <a:rPr lang="en-US" dirty="0"/>
              <a:t>Libya1 and Algeria5 sites highlight virtually no variation.</a:t>
            </a:r>
            <a:endParaRPr lang="fr-FR" dirty="0"/>
          </a:p>
        </p:txBody>
      </p:sp>
      <p:pic>
        <p:nvPicPr>
          <p:cNvPr id="3" name="Image 15">
            <a:extLst>
              <a:ext uri="{FF2B5EF4-FFF2-40B4-BE49-F238E27FC236}">
                <a16:creationId xmlns:a16="http://schemas.microsoft.com/office/drawing/2014/main" id="{A3404D9D-923F-3C33-7147-80B029B2F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59" y="4512812"/>
            <a:ext cx="2666780" cy="1999323"/>
          </a:xfrm>
          <a:prstGeom prst="rect">
            <a:avLst/>
          </a:prstGeom>
          <a:ln>
            <a:solidFill>
              <a:srgbClr val="7030A0"/>
            </a:solidFill>
          </a:ln>
        </p:spPr>
      </p:pic>
      <p:pic>
        <p:nvPicPr>
          <p:cNvPr id="7" name="Espace réservé du contenu 17">
            <a:extLst>
              <a:ext uri="{FF2B5EF4-FFF2-40B4-BE49-F238E27FC236}">
                <a16:creationId xmlns:a16="http://schemas.microsoft.com/office/drawing/2014/main" id="{CB9B7CFD-24E2-2B5E-FBAF-6C06E7D61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63" y="541204"/>
            <a:ext cx="2666780" cy="1999323"/>
          </a:xfrm>
          <a:prstGeom prst="rect">
            <a:avLst/>
          </a:prstGeom>
          <a:ln>
            <a:solidFill>
              <a:srgbClr val="7030A0"/>
            </a:solidFill>
          </a:ln>
        </p:spPr>
      </p:pic>
      <p:pic>
        <p:nvPicPr>
          <p:cNvPr id="8" name="Image 18">
            <a:extLst>
              <a:ext uri="{FF2B5EF4-FFF2-40B4-BE49-F238E27FC236}">
                <a16:creationId xmlns:a16="http://schemas.microsoft.com/office/drawing/2014/main" id="{C3600068-0AD9-096E-4B1E-25562CDB63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659" y="2509831"/>
            <a:ext cx="2666780" cy="1999323"/>
          </a:xfrm>
          <a:prstGeom prst="rect">
            <a:avLst/>
          </a:prstGeom>
          <a:ln>
            <a:solidFill>
              <a:srgbClr val="7030A0"/>
            </a:solidFill>
          </a:ln>
        </p:spPr>
      </p:pic>
      <p:pic>
        <p:nvPicPr>
          <p:cNvPr id="9" name="Image 19">
            <a:extLst>
              <a:ext uri="{FF2B5EF4-FFF2-40B4-BE49-F238E27FC236}">
                <a16:creationId xmlns:a16="http://schemas.microsoft.com/office/drawing/2014/main" id="{3FA2B60A-8DBB-297A-0538-0000638440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2943" y="535822"/>
            <a:ext cx="2666780" cy="1999323"/>
          </a:xfrm>
          <a:prstGeom prst="rect">
            <a:avLst/>
          </a:prstGeom>
          <a:ln>
            <a:solidFill>
              <a:srgbClr val="7030A0"/>
            </a:solidFill>
          </a:ln>
        </p:spPr>
      </p:pic>
      <p:pic>
        <p:nvPicPr>
          <p:cNvPr id="10" name="Image 20">
            <a:extLst>
              <a:ext uri="{FF2B5EF4-FFF2-40B4-BE49-F238E27FC236}">
                <a16:creationId xmlns:a16="http://schemas.microsoft.com/office/drawing/2014/main" id="{4B464F88-C124-474E-87A5-879C0B028A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9195" y="2504449"/>
            <a:ext cx="2666780" cy="1999323"/>
          </a:xfrm>
          <a:prstGeom prst="rect">
            <a:avLst/>
          </a:prstGeom>
          <a:ln>
            <a:solidFill>
              <a:srgbClr val="7030A0"/>
            </a:solidFill>
          </a:ln>
        </p:spPr>
      </p:pic>
    </p:spTree>
    <p:extLst>
      <p:ext uri="{BB962C8B-B14F-4D97-AF65-F5344CB8AC3E}">
        <p14:creationId xmlns:p14="http://schemas.microsoft.com/office/powerpoint/2010/main" val="3634873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0FAD-29A0-D036-D12D-5B65566658E8}"/>
              </a:ext>
            </a:extLst>
          </p:cNvPr>
          <p:cNvSpPr>
            <a:spLocks noGrp="1"/>
          </p:cNvSpPr>
          <p:nvPr>
            <p:ph type="title"/>
          </p:nvPr>
        </p:nvSpPr>
        <p:spPr>
          <a:xfrm>
            <a:off x="2543427" y="158184"/>
            <a:ext cx="3552573" cy="779002"/>
          </a:xfrm>
        </p:spPr>
        <p:txBody>
          <a:bodyPr/>
          <a:lstStyle/>
          <a:p>
            <a:r>
              <a:rPr lang="en-GB" dirty="0"/>
              <a:t>PICSCAR</a:t>
            </a:r>
          </a:p>
        </p:txBody>
      </p:sp>
      <p:pic>
        <p:nvPicPr>
          <p:cNvPr id="3" name="Picture 2" descr="D:\Projets\PICSCAR\09-Technique\91-Documents-Techniques\912-Travail\Logo\logoC1.png">
            <a:extLst>
              <a:ext uri="{FF2B5EF4-FFF2-40B4-BE49-F238E27FC236}">
                <a16:creationId xmlns:a16="http://schemas.microsoft.com/office/drawing/2014/main" id="{88600830-4071-4CD4-EACD-C458E8591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81" y="70764"/>
            <a:ext cx="886529" cy="8664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250CC9-2B65-7B34-6531-7AD1F383F794}"/>
              </a:ext>
            </a:extLst>
          </p:cNvPr>
          <p:cNvSpPr txBox="1"/>
          <p:nvPr/>
        </p:nvSpPr>
        <p:spPr>
          <a:xfrm>
            <a:off x="1118586" y="1562470"/>
            <a:ext cx="9605639" cy="2677656"/>
          </a:xfrm>
          <a:prstGeom prst="rect">
            <a:avLst/>
          </a:prstGeom>
          <a:noFill/>
        </p:spPr>
        <p:txBody>
          <a:bodyPr wrap="square" rtlCol="0">
            <a:spAutoFit/>
          </a:bodyPr>
          <a:lstStyle/>
          <a:p>
            <a:r>
              <a:rPr lang="en-GB" sz="2000" dirty="0"/>
              <a:t>Next phase before releasing data for community study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 improve BRDF model using latest Parasol data</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Improve cloud screening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Hold review meeting with GSICS to consolidate activities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01708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FF2A-70ED-E005-6425-06EC314C8B2E}"/>
              </a:ext>
            </a:extLst>
          </p:cNvPr>
          <p:cNvSpPr>
            <a:spLocks noGrp="1"/>
          </p:cNvSpPr>
          <p:nvPr>
            <p:ph type="title"/>
          </p:nvPr>
        </p:nvSpPr>
        <p:spPr>
          <a:xfrm>
            <a:off x="-9227" y="246993"/>
            <a:ext cx="12201227" cy="547339"/>
          </a:xfrm>
        </p:spPr>
        <p:txBody>
          <a:bodyPr/>
          <a:lstStyle/>
          <a:p>
            <a:r>
              <a:rPr lang="en-GB" dirty="0" err="1"/>
              <a:t>d</a:t>
            </a:r>
            <a:r>
              <a:rPr lang="en-GB" dirty="0" err="1">
                <a:solidFill>
                  <a:schemeClr val="bg1"/>
                </a:solidFill>
              </a:rPr>
              <a:t>Drones</a:t>
            </a:r>
            <a:r>
              <a:rPr lang="en-GB" dirty="0">
                <a:solidFill>
                  <a:schemeClr val="bg1"/>
                </a:solidFill>
              </a:rPr>
              <a:t> for water quality validation: </a:t>
            </a:r>
            <a:r>
              <a:rPr lang="en-GB" dirty="0" err="1">
                <a:solidFill>
                  <a:schemeClr val="bg1"/>
                </a:solidFill>
              </a:rPr>
              <a:t>Sterck</a:t>
            </a:r>
            <a:r>
              <a:rPr lang="en-GB" dirty="0">
                <a:solidFill>
                  <a:schemeClr val="bg1"/>
                </a:solidFill>
              </a:rPr>
              <a:t> (Vito)</a:t>
            </a:r>
            <a:endParaRPr lang="en-GB" dirty="0"/>
          </a:p>
        </p:txBody>
      </p:sp>
      <p:pic>
        <p:nvPicPr>
          <p:cNvPr id="5" name="Content Placeholder 4">
            <a:extLst>
              <a:ext uri="{FF2B5EF4-FFF2-40B4-BE49-F238E27FC236}">
                <a16:creationId xmlns:a16="http://schemas.microsoft.com/office/drawing/2014/main" id="{5D7DA72A-EB54-10CE-B606-F15760F8FD4B}"/>
              </a:ext>
            </a:extLst>
          </p:cNvPr>
          <p:cNvPicPr>
            <a:picLocks noGrp="1" noChangeAspect="1"/>
          </p:cNvPicPr>
          <p:nvPr>
            <p:ph idx="1"/>
          </p:nvPr>
        </p:nvPicPr>
        <p:blipFill>
          <a:blip r:embed="rId2"/>
          <a:stretch>
            <a:fillRect/>
          </a:stretch>
        </p:blipFill>
        <p:spPr>
          <a:xfrm>
            <a:off x="2073221" y="981075"/>
            <a:ext cx="6510644" cy="4256750"/>
          </a:xfrm>
        </p:spPr>
      </p:pic>
      <p:pic>
        <p:nvPicPr>
          <p:cNvPr id="7" name="Picture 6">
            <a:extLst>
              <a:ext uri="{FF2B5EF4-FFF2-40B4-BE49-F238E27FC236}">
                <a16:creationId xmlns:a16="http://schemas.microsoft.com/office/drawing/2014/main" id="{518473AB-F866-CBA8-9DC1-A3266AAC72B6}"/>
              </a:ext>
            </a:extLst>
          </p:cNvPr>
          <p:cNvPicPr>
            <a:picLocks noChangeAspect="1"/>
          </p:cNvPicPr>
          <p:nvPr/>
        </p:nvPicPr>
        <p:blipFill>
          <a:blip r:embed="rId2"/>
          <a:stretch>
            <a:fillRect/>
          </a:stretch>
        </p:blipFill>
        <p:spPr>
          <a:xfrm>
            <a:off x="4198533" y="1052554"/>
            <a:ext cx="3152178" cy="2060938"/>
          </a:xfrm>
          <a:prstGeom prst="rect">
            <a:avLst/>
          </a:prstGeom>
        </p:spPr>
      </p:pic>
      <p:pic>
        <p:nvPicPr>
          <p:cNvPr id="9" name="Picture 8">
            <a:extLst>
              <a:ext uri="{FF2B5EF4-FFF2-40B4-BE49-F238E27FC236}">
                <a16:creationId xmlns:a16="http://schemas.microsoft.com/office/drawing/2014/main" id="{4F4E603C-D688-556C-5C53-F88B23FE9FB4}"/>
              </a:ext>
            </a:extLst>
          </p:cNvPr>
          <p:cNvPicPr>
            <a:picLocks noChangeAspect="1"/>
          </p:cNvPicPr>
          <p:nvPr/>
        </p:nvPicPr>
        <p:blipFill>
          <a:blip r:embed="rId3"/>
          <a:stretch>
            <a:fillRect/>
          </a:stretch>
        </p:blipFill>
        <p:spPr>
          <a:xfrm>
            <a:off x="7920182" y="981075"/>
            <a:ext cx="3785714" cy="2812062"/>
          </a:xfrm>
          <a:prstGeom prst="rect">
            <a:avLst/>
          </a:prstGeom>
        </p:spPr>
      </p:pic>
      <p:pic>
        <p:nvPicPr>
          <p:cNvPr id="11" name="Picture 10">
            <a:extLst>
              <a:ext uri="{FF2B5EF4-FFF2-40B4-BE49-F238E27FC236}">
                <a16:creationId xmlns:a16="http://schemas.microsoft.com/office/drawing/2014/main" id="{0F172341-CEF0-DAAE-2DA2-BF204ABD485A}"/>
              </a:ext>
            </a:extLst>
          </p:cNvPr>
          <p:cNvPicPr>
            <a:picLocks noChangeAspect="1"/>
          </p:cNvPicPr>
          <p:nvPr/>
        </p:nvPicPr>
        <p:blipFill>
          <a:blip r:embed="rId4"/>
          <a:stretch>
            <a:fillRect/>
          </a:stretch>
        </p:blipFill>
        <p:spPr>
          <a:xfrm>
            <a:off x="3866994" y="3137498"/>
            <a:ext cx="3282981" cy="3347450"/>
          </a:xfrm>
          <a:prstGeom prst="rect">
            <a:avLst/>
          </a:prstGeom>
        </p:spPr>
      </p:pic>
      <p:pic>
        <p:nvPicPr>
          <p:cNvPr id="13" name="Picture 12">
            <a:extLst>
              <a:ext uri="{FF2B5EF4-FFF2-40B4-BE49-F238E27FC236}">
                <a16:creationId xmlns:a16="http://schemas.microsoft.com/office/drawing/2014/main" id="{68B8B428-6D38-EB1F-F85A-A288A94968B8}"/>
              </a:ext>
            </a:extLst>
          </p:cNvPr>
          <p:cNvPicPr>
            <a:picLocks noChangeAspect="1"/>
          </p:cNvPicPr>
          <p:nvPr/>
        </p:nvPicPr>
        <p:blipFill>
          <a:blip r:embed="rId5"/>
          <a:stretch>
            <a:fillRect/>
          </a:stretch>
        </p:blipFill>
        <p:spPr>
          <a:xfrm>
            <a:off x="-9222" y="3678185"/>
            <a:ext cx="3312246" cy="1861482"/>
          </a:xfrm>
          <a:prstGeom prst="rect">
            <a:avLst/>
          </a:prstGeom>
        </p:spPr>
      </p:pic>
      <p:pic>
        <p:nvPicPr>
          <p:cNvPr id="15" name="Picture 14">
            <a:extLst>
              <a:ext uri="{FF2B5EF4-FFF2-40B4-BE49-F238E27FC236}">
                <a16:creationId xmlns:a16="http://schemas.microsoft.com/office/drawing/2014/main" id="{33F3576F-5A4D-A9D9-EDDD-EB6A0AFAC523}"/>
              </a:ext>
            </a:extLst>
          </p:cNvPr>
          <p:cNvPicPr>
            <a:picLocks noChangeAspect="1"/>
          </p:cNvPicPr>
          <p:nvPr/>
        </p:nvPicPr>
        <p:blipFill>
          <a:blip r:embed="rId6"/>
          <a:stretch>
            <a:fillRect/>
          </a:stretch>
        </p:blipFill>
        <p:spPr>
          <a:xfrm>
            <a:off x="38335" y="1052553"/>
            <a:ext cx="3909134" cy="2308194"/>
          </a:xfrm>
          <a:prstGeom prst="rect">
            <a:avLst/>
          </a:prstGeom>
        </p:spPr>
      </p:pic>
      <p:sp>
        <p:nvSpPr>
          <p:cNvPr id="16" name="TextBox 15">
            <a:extLst>
              <a:ext uri="{FF2B5EF4-FFF2-40B4-BE49-F238E27FC236}">
                <a16:creationId xmlns:a16="http://schemas.microsoft.com/office/drawing/2014/main" id="{AB43C38C-4D9F-80E9-9CBE-6A832E1C1820}"/>
              </a:ext>
            </a:extLst>
          </p:cNvPr>
          <p:cNvSpPr txBox="1"/>
          <p:nvPr/>
        </p:nvSpPr>
        <p:spPr>
          <a:xfrm>
            <a:off x="111970" y="5668056"/>
            <a:ext cx="2915315" cy="646331"/>
          </a:xfrm>
          <a:prstGeom prst="rect">
            <a:avLst/>
          </a:prstGeom>
          <a:noFill/>
        </p:spPr>
        <p:txBody>
          <a:bodyPr wrap="square" rtlCol="0">
            <a:spAutoFit/>
          </a:bodyPr>
          <a:lstStyle/>
          <a:p>
            <a:r>
              <a:rPr lang="en-GB" sz="1800" dirty="0"/>
              <a:t>Obvious challenges in</a:t>
            </a:r>
          </a:p>
          <a:p>
            <a:r>
              <a:rPr lang="en-GB" sz="1800" dirty="0"/>
              <a:t> visual image</a:t>
            </a:r>
          </a:p>
        </p:txBody>
      </p:sp>
      <p:sp>
        <p:nvSpPr>
          <p:cNvPr id="17" name="TextBox 16">
            <a:extLst>
              <a:ext uri="{FF2B5EF4-FFF2-40B4-BE49-F238E27FC236}">
                <a16:creationId xmlns:a16="http://schemas.microsoft.com/office/drawing/2014/main" id="{27CFDE0C-B8CE-C58C-E2E1-80D5A901B14F}"/>
              </a:ext>
            </a:extLst>
          </p:cNvPr>
          <p:cNvSpPr txBox="1"/>
          <p:nvPr/>
        </p:nvSpPr>
        <p:spPr>
          <a:xfrm>
            <a:off x="5816413" y="1079956"/>
            <a:ext cx="2484447" cy="369332"/>
          </a:xfrm>
          <a:prstGeom prst="rect">
            <a:avLst/>
          </a:prstGeom>
          <a:noFill/>
        </p:spPr>
        <p:txBody>
          <a:bodyPr wrap="square" rtlCol="0">
            <a:spAutoFit/>
          </a:bodyPr>
          <a:lstStyle/>
          <a:p>
            <a:r>
              <a:rPr lang="en-GB" sz="1800" b="1" dirty="0"/>
              <a:t>Sentinel 2</a:t>
            </a:r>
          </a:p>
        </p:txBody>
      </p:sp>
      <p:sp>
        <p:nvSpPr>
          <p:cNvPr id="18" name="TextBox 17">
            <a:extLst>
              <a:ext uri="{FF2B5EF4-FFF2-40B4-BE49-F238E27FC236}">
                <a16:creationId xmlns:a16="http://schemas.microsoft.com/office/drawing/2014/main" id="{FC45FECC-652A-6E8F-9CAE-0F7FBCC94ECE}"/>
              </a:ext>
            </a:extLst>
          </p:cNvPr>
          <p:cNvSpPr txBox="1"/>
          <p:nvPr/>
        </p:nvSpPr>
        <p:spPr>
          <a:xfrm>
            <a:off x="7512564" y="3957585"/>
            <a:ext cx="4679436" cy="3139321"/>
          </a:xfrm>
          <a:prstGeom prst="rect">
            <a:avLst/>
          </a:prstGeom>
          <a:noFill/>
        </p:spPr>
        <p:txBody>
          <a:bodyPr wrap="square" rtlCol="0">
            <a:spAutoFit/>
          </a:bodyPr>
          <a:lstStyle/>
          <a:p>
            <a:pPr marL="285750" indent="-285750">
              <a:buFont typeface="Arial" panose="020B0604020202020204" pitchFamily="34" charset="0"/>
              <a:buChar char="•"/>
            </a:pPr>
            <a:r>
              <a:rPr lang="en-GB" sz="1800" dirty="0"/>
              <a:t>Drones increasingly used for validation of water observations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Many challenges: some similar to land</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Need to work towards FRM</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Need Protocol like Land Drones.  Do we need something like LPV for water?  </a:t>
            </a:r>
          </a:p>
          <a:p>
            <a:pPr marL="285750" indent="-285750">
              <a:buFont typeface="Arial" panose="020B0604020202020204" pitchFamily="34" charset="0"/>
              <a:buChar char="•"/>
            </a:pPr>
            <a:endParaRPr lang="en-GB" sz="1800" dirty="0"/>
          </a:p>
          <a:p>
            <a:endParaRPr lang="en-GB" sz="1800" dirty="0"/>
          </a:p>
        </p:txBody>
      </p:sp>
    </p:spTree>
    <p:extLst>
      <p:ext uri="{BB962C8B-B14F-4D97-AF65-F5344CB8AC3E}">
        <p14:creationId xmlns:p14="http://schemas.microsoft.com/office/powerpoint/2010/main" val="319705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46C922A-E4B7-C272-FFC7-070ED5B09531}"/>
              </a:ext>
            </a:extLst>
          </p:cNvPr>
          <p:cNvPicPr>
            <a:picLocks noChangeAspect="1"/>
          </p:cNvPicPr>
          <p:nvPr/>
        </p:nvPicPr>
        <p:blipFill>
          <a:blip r:embed="rId3"/>
          <a:stretch>
            <a:fillRect/>
          </a:stretch>
        </p:blipFill>
        <p:spPr>
          <a:xfrm>
            <a:off x="6951271" y="2795768"/>
            <a:ext cx="4592412" cy="1873487"/>
          </a:xfrm>
          <a:prstGeom prst="rect">
            <a:avLst/>
          </a:prstGeom>
        </p:spPr>
      </p:pic>
      <p:sp>
        <p:nvSpPr>
          <p:cNvPr id="2" name="Title 1">
            <a:extLst>
              <a:ext uri="{FF2B5EF4-FFF2-40B4-BE49-F238E27FC236}">
                <a16:creationId xmlns:a16="http://schemas.microsoft.com/office/drawing/2014/main" id="{67E2D97E-DC8A-4955-9E02-0567FE248E41}"/>
              </a:ext>
            </a:extLst>
          </p:cNvPr>
          <p:cNvSpPr>
            <a:spLocks noGrp="1"/>
          </p:cNvSpPr>
          <p:nvPr>
            <p:ph type="title"/>
          </p:nvPr>
        </p:nvSpPr>
        <p:spPr/>
        <p:txBody>
          <a:bodyPr/>
          <a:lstStyle/>
          <a:p>
            <a:r>
              <a:rPr lang="en-GB" dirty="0"/>
              <a:t>Sensor status and performance</a:t>
            </a:r>
          </a:p>
        </p:txBody>
      </p:sp>
      <p:pic>
        <p:nvPicPr>
          <p:cNvPr id="8" name="Picture 7">
            <a:extLst>
              <a:ext uri="{FF2B5EF4-FFF2-40B4-BE49-F238E27FC236}">
                <a16:creationId xmlns:a16="http://schemas.microsoft.com/office/drawing/2014/main" id="{CDD245A0-DAC2-FBE6-2F9A-8CC112135F3C}"/>
              </a:ext>
            </a:extLst>
          </p:cNvPr>
          <p:cNvPicPr>
            <a:picLocks noChangeAspect="1"/>
          </p:cNvPicPr>
          <p:nvPr/>
        </p:nvPicPr>
        <p:blipFill>
          <a:blip r:embed="rId4"/>
          <a:stretch>
            <a:fillRect/>
          </a:stretch>
        </p:blipFill>
        <p:spPr>
          <a:xfrm>
            <a:off x="141867" y="1082942"/>
            <a:ext cx="6096000" cy="1897326"/>
          </a:xfrm>
          <a:prstGeom prst="rect">
            <a:avLst/>
          </a:prstGeom>
        </p:spPr>
      </p:pic>
      <p:pic>
        <p:nvPicPr>
          <p:cNvPr id="15" name="Picture 14">
            <a:extLst>
              <a:ext uri="{FF2B5EF4-FFF2-40B4-BE49-F238E27FC236}">
                <a16:creationId xmlns:a16="http://schemas.microsoft.com/office/drawing/2014/main" id="{58FE1A52-90CE-FEDD-8461-3F2AF98001AF}"/>
              </a:ext>
            </a:extLst>
          </p:cNvPr>
          <p:cNvPicPr>
            <a:picLocks noChangeAspect="1"/>
          </p:cNvPicPr>
          <p:nvPr/>
        </p:nvPicPr>
        <p:blipFill>
          <a:blip r:embed="rId5"/>
          <a:stretch>
            <a:fillRect/>
          </a:stretch>
        </p:blipFill>
        <p:spPr>
          <a:xfrm>
            <a:off x="-59777" y="2939315"/>
            <a:ext cx="5155046" cy="3372069"/>
          </a:xfrm>
          <a:prstGeom prst="rect">
            <a:avLst/>
          </a:prstGeom>
        </p:spPr>
      </p:pic>
      <p:pic>
        <p:nvPicPr>
          <p:cNvPr id="20" name="Picture 19" descr="A graph of numbers and lines&#10;&#10;Description automatically generated with medium confidence">
            <a:extLst>
              <a:ext uri="{FF2B5EF4-FFF2-40B4-BE49-F238E27FC236}">
                <a16:creationId xmlns:a16="http://schemas.microsoft.com/office/drawing/2014/main" id="{A903E90E-BD1C-DDAE-6CA0-ACC9E17113DB}"/>
              </a:ext>
            </a:extLst>
          </p:cNvPr>
          <p:cNvPicPr>
            <a:picLocks noChangeAspect="1"/>
          </p:cNvPicPr>
          <p:nvPr/>
        </p:nvPicPr>
        <p:blipFill>
          <a:blip r:embed="rId6"/>
          <a:stretch>
            <a:fillRect/>
          </a:stretch>
        </p:blipFill>
        <p:spPr>
          <a:xfrm>
            <a:off x="4945988" y="4484755"/>
            <a:ext cx="4301489" cy="2074408"/>
          </a:xfrm>
          <a:prstGeom prst="rect">
            <a:avLst/>
          </a:prstGeom>
        </p:spPr>
      </p:pic>
      <p:pic>
        <p:nvPicPr>
          <p:cNvPr id="29" name="Picture 28">
            <a:extLst>
              <a:ext uri="{FF2B5EF4-FFF2-40B4-BE49-F238E27FC236}">
                <a16:creationId xmlns:a16="http://schemas.microsoft.com/office/drawing/2014/main" id="{B7189B34-2752-F350-EE3C-ED0F2B241D4A}"/>
              </a:ext>
            </a:extLst>
          </p:cNvPr>
          <p:cNvPicPr>
            <a:picLocks noChangeAspect="1"/>
          </p:cNvPicPr>
          <p:nvPr/>
        </p:nvPicPr>
        <p:blipFill>
          <a:blip r:embed="rId7"/>
          <a:stretch>
            <a:fillRect/>
          </a:stretch>
        </p:blipFill>
        <p:spPr>
          <a:xfrm>
            <a:off x="7096732" y="1008501"/>
            <a:ext cx="4592412" cy="1663487"/>
          </a:xfrm>
          <a:prstGeom prst="rect">
            <a:avLst/>
          </a:prstGeom>
        </p:spPr>
      </p:pic>
      <p:pic>
        <p:nvPicPr>
          <p:cNvPr id="34" name="Picture 33">
            <a:extLst>
              <a:ext uri="{FF2B5EF4-FFF2-40B4-BE49-F238E27FC236}">
                <a16:creationId xmlns:a16="http://schemas.microsoft.com/office/drawing/2014/main" id="{BCF91C38-8964-E456-36E8-1713F5706029}"/>
              </a:ext>
            </a:extLst>
          </p:cNvPr>
          <p:cNvPicPr>
            <a:picLocks noChangeAspect="1"/>
          </p:cNvPicPr>
          <p:nvPr/>
        </p:nvPicPr>
        <p:blipFill>
          <a:blip r:embed="rId8"/>
          <a:stretch>
            <a:fillRect/>
          </a:stretch>
        </p:blipFill>
        <p:spPr>
          <a:xfrm>
            <a:off x="8352568" y="5179029"/>
            <a:ext cx="3909398" cy="1267355"/>
          </a:xfrm>
          <a:prstGeom prst="rect">
            <a:avLst/>
          </a:prstGeom>
        </p:spPr>
      </p:pic>
      <p:sp>
        <p:nvSpPr>
          <p:cNvPr id="37" name="TextBox 36">
            <a:extLst>
              <a:ext uri="{FF2B5EF4-FFF2-40B4-BE49-F238E27FC236}">
                <a16:creationId xmlns:a16="http://schemas.microsoft.com/office/drawing/2014/main" id="{B2A4459B-9B5F-E229-133B-A94DE73C3579}"/>
              </a:ext>
            </a:extLst>
          </p:cNvPr>
          <p:cNvSpPr txBox="1"/>
          <p:nvPr/>
        </p:nvSpPr>
        <p:spPr>
          <a:xfrm>
            <a:off x="8627533" y="2921404"/>
            <a:ext cx="2142067" cy="307777"/>
          </a:xfrm>
          <a:prstGeom prst="rect">
            <a:avLst/>
          </a:prstGeom>
          <a:noFill/>
        </p:spPr>
        <p:txBody>
          <a:bodyPr wrap="square" rtlCol="0">
            <a:spAutoFit/>
          </a:bodyPr>
          <a:lstStyle/>
          <a:p>
            <a:r>
              <a:rPr lang="en-GB" dirty="0"/>
              <a:t>Air-</a:t>
            </a:r>
            <a:r>
              <a:rPr lang="en-GB" dirty="0" err="1"/>
              <a:t>Lusi</a:t>
            </a:r>
            <a:r>
              <a:rPr lang="en-GB" dirty="0"/>
              <a:t> Vs LIME</a:t>
            </a:r>
          </a:p>
        </p:txBody>
      </p:sp>
      <p:sp>
        <p:nvSpPr>
          <p:cNvPr id="38" name="TextBox 37">
            <a:extLst>
              <a:ext uri="{FF2B5EF4-FFF2-40B4-BE49-F238E27FC236}">
                <a16:creationId xmlns:a16="http://schemas.microsoft.com/office/drawing/2014/main" id="{5B7C21AC-8A7F-D3A8-7B79-91807ADB46EE}"/>
              </a:ext>
            </a:extLst>
          </p:cNvPr>
          <p:cNvSpPr txBox="1"/>
          <p:nvPr/>
        </p:nvSpPr>
        <p:spPr>
          <a:xfrm>
            <a:off x="10178988" y="5849499"/>
            <a:ext cx="1151467" cy="307777"/>
          </a:xfrm>
          <a:prstGeom prst="rect">
            <a:avLst/>
          </a:prstGeom>
          <a:noFill/>
        </p:spPr>
        <p:txBody>
          <a:bodyPr wrap="square" rtlCol="0">
            <a:spAutoFit/>
          </a:bodyPr>
          <a:lstStyle/>
          <a:p>
            <a:r>
              <a:rPr lang="en-GB" dirty="0" err="1"/>
              <a:t>EnMAP</a:t>
            </a:r>
            <a:endParaRPr lang="en-GB" dirty="0"/>
          </a:p>
        </p:txBody>
      </p:sp>
    </p:spTree>
    <p:extLst>
      <p:ext uri="{BB962C8B-B14F-4D97-AF65-F5344CB8AC3E}">
        <p14:creationId xmlns:p14="http://schemas.microsoft.com/office/powerpoint/2010/main" val="1543689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4F44F-0BC9-926D-4E11-EA13E78B453D}"/>
              </a:ext>
            </a:extLst>
          </p:cNvPr>
          <p:cNvSpPr>
            <a:spLocks noGrp="1"/>
          </p:cNvSpPr>
          <p:nvPr>
            <p:ph type="title"/>
          </p:nvPr>
        </p:nvSpPr>
        <p:spPr/>
        <p:txBody>
          <a:bodyPr/>
          <a:lstStyle/>
          <a:p>
            <a:r>
              <a:rPr lang="en-GB" dirty="0"/>
              <a:t>Solar Spectral Irradiance evolutions</a:t>
            </a:r>
          </a:p>
        </p:txBody>
      </p:sp>
      <p:pic>
        <p:nvPicPr>
          <p:cNvPr id="3" name="Picture 2">
            <a:extLst>
              <a:ext uri="{FF2B5EF4-FFF2-40B4-BE49-F238E27FC236}">
                <a16:creationId xmlns:a16="http://schemas.microsoft.com/office/drawing/2014/main" id="{4B80F064-B95D-7C9C-155D-E8489E6D8468}"/>
              </a:ext>
            </a:extLst>
          </p:cNvPr>
          <p:cNvPicPr>
            <a:picLocks noChangeAspect="1"/>
          </p:cNvPicPr>
          <p:nvPr/>
        </p:nvPicPr>
        <p:blipFill>
          <a:blip r:embed="rId2"/>
          <a:stretch>
            <a:fillRect/>
          </a:stretch>
        </p:blipFill>
        <p:spPr>
          <a:xfrm>
            <a:off x="6710511" y="1443437"/>
            <a:ext cx="4176954" cy="1454396"/>
          </a:xfrm>
          <a:prstGeom prst="rect">
            <a:avLst/>
          </a:prstGeom>
        </p:spPr>
      </p:pic>
      <p:pic>
        <p:nvPicPr>
          <p:cNvPr id="4" name="Picture 3">
            <a:extLst>
              <a:ext uri="{FF2B5EF4-FFF2-40B4-BE49-F238E27FC236}">
                <a16:creationId xmlns:a16="http://schemas.microsoft.com/office/drawing/2014/main" id="{D5309916-125B-BCF0-2B0F-E543A4272A6C}"/>
              </a:ext>
            </a:extLst>
          </p:cNvPr>
          <p:cNvPicPr>
            <a:picLocks noChangeAspect="1"/>
          </p:cNvPicPr>
          <p:nvPr/>
        </p:nvPicPr>
        <p:blipFill>
          <a:blip r:embed="rId3"/>
          <a:stretch>
            <a:fillRect/>
          </a:stretch>
        </p:blipFill>
        <p:spPr>
          <a:xfrm>
            <a:off x="6792278" y="3658254"/>
            <a:ext cx="3638655" cy="2051017"/>
          </a:xfrm>
          <a:prstGeom prst="rect">
            <a:avLst/>
          </a:prstGeom>
        </p:spPr>
      </p:pic>
      <p:pic>
        <p:nvPicPr>
          <p:cNvPr id="6" name="Picture 5">
            <a:extLst>
              <a:ext uri="{FF2B5EF4-FFF2-40B4-BE49-F238E27FC236}">
                <a16:creationId xmlns:a16="http://schemas.microsoft.com/office/drawing/2014/main" id="{EA066136-5B5B-5DD7-FF4E-2B41E765087B}"/>
              </a:ext>
            </a:extLst>
          </p:cNvPr>
          <p:cNvPicPr>
            <a:picLocks noChangeAspect="1"/>
          </p:cNvPicPr>
          <p:nvPr/>
        </p:nvPicPr>
        <p:blipFill>
          <a:blip r:embed="rId4"/>
          <a:stretch>
            <a:fillRect/>
          </a:stretch>
        </p:blipFill>
        <p:spPr>
          <a:xfrm>
            <a:off x="918104" y="1193270"/>
            <a:ext cx="4886325" cy="2828925"/>
          </a:xfrm>
          <a:prstGeom prst="rect">
            <a:avLst/>
          </a:prstGeom>
        </p:spPr>
      </p:pic>
      <p:sp>
        <p:nvSpPr>
          <p:cNvPr id="7" name="TextBox 6">
            <a:extLst>
              <a:ext uri="{FF2B5EF4-FFF2-40B4-BE49-F238E27FC236}">
                <a16:creationId xmlns:a16="http://schemas.microsoft.com/office/drawing/2014/main" id="{7454C7E3-CF67-9048-44C2-240C7872BEBD}"/>
              </a:ext>
            </a:extLst>
          </p:cNvPr>
          <p:cNvSpPr txBox="1"/>
          <p:nvPr/>
        </p:nvSpPr>
        <p:spPr>
          <a:xfrm>
            <a:off x="1209675" y="4094089"/>
            <a:ext cx="4886325" cy="2677656"/>
          </a:xfrm>
          <a:prstGeom prst="rect">
            <a:avLst/>
          </a:prstGeom>
          <a:noFill/>
        </p:spPr>
        <p:txBody>
          <a:bodyPr wrap="square" rtlCol="0">
            <a:spAutoFit/>
          </a:bodyPr>
          <a:lstStyle/>
          <a:p>
            <a:r>
              <a:rPr lang="en-GB" dirty="0"/>
              <a:t>CEOS Solar Irradiance spectrum being used</a:t>
            </a:r>
          </a:p>
          <a:p>
            <a:endParaRPr lang="en-GB" dirty="0"/>
          </a:p>
          <a:p>
            <a:r>
              <a:rPr lang="en-GB" dirty="0"/>
              <a:t>Reprocessing to it underway see S3-OLCI</a:t>
            </a:r>
          </a:p>
          <a:p>
            <a:endParaRPr lang="en-GB" dirty="0"/>
          </a:p>
          <a:p>
            <a:r>
              <a:rPr lang="en-GB" dirty="0"/>
              <a:t>Sensors making comparisons of difference</a:t>
            </a:r>
          </a:p>
          <a:p>
            <a:endParaRPr lang="en-GB" dirty="0"/>
          </a:p>
          <a:p>
            <a:r>
              <a:rPr lang="en-GB" dirty="0"/>
              <a:t>New sensors looking to adopt</a:t>
            </a:r>
          </a:p>
          <a:p>
            <a:endParaRPr lang="en-GB" dirty="0"/>
          </a:p>
          <a:p>
            <a:r>
              <a:rPr lang="en-GB" dirty="0"/>
              <a:t>Need to promote more to New space</a:t>
            </a:r>
          </a:p>
          <a:p>
            <a:endParaRPr lang="en-GB" dirty="0"/>
          </a:p>
          <a:p>
            <a:r>
              <a:rPr lang="en-GB" dirty="0"/>
              <a:t>Possible story to promote!</a:t>
            </a:r>
          </a:p>
          <a:p>
            <a:endParaRPr lang="en-GB" dirty="0"/>
          </a:p>
        </p:txBody>
      </p:sp>
      <p:sp>
        <p:nvSpPr>
          <p:cNvPr id="8" name="TextBox 7">
            <a:extLst>
              <a:ext uri="{FF2B5EF4-FFF2-40B4-BE49-F238E27FC236}">
                <a16:creationId xmlns:a16="http://schemas.microsoft.com/office/drawing/2014/main" id="{E99669E4-81D0-691F-2715-9E69567F69E2}"/>
              </a:ext>
            </a:extLst>
          </p:cNvPr>
          <p:cNvSpPr txBox="1"/>
          <p:nvPr/>
        </p:nvSpPr>
        <p:spPr>
          <a:xfrm>
            <a:off x="7306733" y="5817638"/>
            <a:ext cx="3124200" cy="523220"/>
          </a:xfrm>
          <a:prstGeom prst="rect">
            <a:avLst/>
          </a:prstGeom>
          <a:noFill/>
        </p:spPr>
        <p:txBody>
          <a:bodyPr wrap="square" rtlCol="0">
            <a:spAutoFit/>
          </a:bodyPr>
          <a:lstStyle/>
          <a:p>
            <a:r>
              <a:rPr lang="en-GB" dirty="0"/>
              <a:t>OLCI now reprocessed to TSIS no impact on  L2</a:t>
            </a:r>
          </a:p>
        </p:txBody>
      </p:sp>
    </p:spTree>
    <p:extLst>
      <p:ext uri="{BB962C8B-B14F-4D97-AF65-F5344CB8AC3E}">
        <p14:creationId xmlns:p14="http://schemas.microsoft.com/office/powerpoint/2010/main" val="1769550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A54D2E-9566-F3A9-C5E6-4D46B591FDB4}"/>
              </a:ext>
            </a:extLst>
          </p:cNvPr>
          <p:cNvPicPr>
            <a:picLocks noChangeAspect="1"/>
          </p:cNvPicPr>
          <p:nvPr/>
        </p:nvPicPr>
        <p:blipFill>
          <a:blip r:embed="rId2"/>
          <a:stretch>
            <a:fillRect/>
          </a:stretch>
        </p:blipFill>
        <p:spPr>
          <a:xfrm>
            <a:off x="3859924" y="654676"/>
            <a:ext cx="5390092" cy="2909085"/>
          </a:xfrm>
          <a:prstGeom prst="rect">
            <a:avLst/>
          </a:prstGeom>
        </p:spPr>
      </p:pic>
      <p:sp>
        <p:nvSpPr>
          <p:cNvPr id="2" name="Title 1">
            <a:extLst>
              <a:ext uri="{FF2B5EF4-FFF2-40B4-BE49-F238E27FC236}">
                <a16:creationId xmlns:a16="http://schemas.microsoft.com/office/drawing/2014/main" id="{E2BCF7B0-0DD5-35B9-17D3-BD11BEA4F8CE}"/>
              </a:ext>
            </a:extLst>
          </p:cNvPr>
          <p:cNvSpPr>
            <a:spLocks noGrp="1"/>
          </p:cNvSpPr>
          <p:nvPr>
            <p:ph type="title"/>
          </p:nvPr>
        </p:nvSpPr>
        <p:spPr>
          <a:xfrm>
            <a:off x="69321" y="-42751"/>
            <a:ext cx="9853612" cy="779002"/>
          </a:xfrm>
        </p:spPr>
        <p:txBody>
          <a:bodyPr/>
          <a:lstStyle/>
          <a:p>
            <a:r>
              <a:rPr lang="en-GB" dirty="0"/>
              <a:t>RT code assessment  4 high accuracy</a:t>
            </a:r>
          </a:p>
        </p:txBody>
      </p:sp>
      <p:pic>
        <p:nvPicPr>
          <p:cNvPr id="4" name="Picture 3">
            <a:extLst>
              <a:ext uri="{FF2B5EF4-FFF2-40B4-BE49-F238E27FC236}">
                <a16:creationId xmlns:a16="http://schemas.microsoft.com/office/drawing/2014/main" id="{57D58981-E8F3-D6C6-63C4-C5D1F1184018}"/>
              </a:ext>
            </a:extLst>
          </p:cNvPr>
          <p:cNvPicPr>
            <a:picLocks noChangeAspect="1"/>
          </p:cNvPicPr>
          <p:nvPr/>
        </p:nvPicPr>
        <p:blipFill>
          <a:blip r:embed="rId3"/>
          <a:stretch>
            <a:fillRect/>
          </a:stretch>
        </p:blipFill>
        <p:spPr>
          <a:xfrm>
            <a:off x="69321" y="1169682"/>
            <a:ext cx="4951662" cy="1879071"/>
          </a:xfrm>
          <a:prstGeom prst="rect">
            <a:avLst/>
          </a:prstGeom>
        </p:spPr>
      </p:pic>
      <p:pic>
        <p:nvPicPr>
          <p:cNvPr id="6" name="Picture 5">
            <a:extLst>
              <a:ext uri="{FF2B5EF4-FFF2-40B4-BE49-F238E27FC236}">
                <a16:creationId xmlns:a16="http://schemas.microsoft.com/office/drawing/2014/main" id="{81AFACED-7F12-B7AE-BD2D-F08CAA3AE500}"/>
              </a:ext>
            </a:extLst>
          </p:cNvPr>
          <p:cNvPicPr>
            <a:picLocks noChangeAspect="1"/>
          </p:cNvPicPr>
          <p:nvPr/>
        </p:nvPicPr>
        <p:blipFill>
          <a:blip r:embed="rId4"/>
          <a:stretch>
            <a:fillRect/>
          </a:stretch>
        </p:blipFill>
        <p:spPr>
          <a:xfrm>
            <a:off x="-149894" y="3563761"/>
            <a:ext cx="5390092" cy="2717319"/>
          </a:xfrm>
          <a:prstGeom prst="rect">
            <a:avLst/>
          </a:prstGeom>
        </p:spPr>
      </p:pic>
      <p:pic>
        <p:nvPicPr>
          <p:cNvPr id="10" name="Picture 9">
            <a:extLst>
              <a:ext uri="{FF2B5EF4-FFF2-40B4-BE49-F238E27FC236}">
                <a16:creationId xmlns:a16="http://schemas.microsoft.com/office/drawing/2014/main" id="{2EAA4FA6-7E9B-8D04-68E4-409EE5EA69CD}"/>
              </a:ext>
            </a:extLst>
          </p:cNvPr>
          <p:cNvPicPr>
            <a:picLocks noChangeAspect="1"/>
          </p:cNvPicPr>
          <p:nvPr/>
        </p:nvPicPr>
        <p:blipFill>
          <a:blip r:embed="rId5"/>
          <a:stretch>
            <a:fillRect/>
          </a:stretch>
        </p:blipFill>
        <p:spPr>
          <a:xfrm>
            <a:off x="7545388" y="1089743"/>
            <a:ext cx="4646612" cy="2713621"/>
          </a:xfrm>
          <a:prstGeom prst="rect">
            <a:avLst/>
          </a:prstGeom>
        </p:spPr>
      </p:pic>
      <p:pic>
        <p:nvPicPr>
          <p:cNvPr id="12" name="Picture 11">
            <a:extLst>
              <a:ext uri="{FF2B5EF4-FFF2-40B4-BE49-F238E27FC236}">
                <a16:creationId xmlns:a16="http://schemas.microsoft.com/office/drawing/2014/main" id="{C9A5633D-798B-BAAB-540C-E2EA512D17F6}"/>
              </a:ext>
            </a:extLst>
          </p:cNvPr>
          <p:cNvPicPr>
            <a:picLocks noChangeAspect="1"/>
          </p:cNvPicPr>
          <p:nvPr/>
        </p:nvPicPr>
        <p:blipFill>
          <a:blip r:embed="rId6"/>
          <a:stretch>
            <a:fillRect/>
          </a:stretch>
        </p:blipFill>
        <p:spPr>
          <a:xfrm>
            <a:off x="6172200" y="3803364"/>
            <a:ext cx="5087798" cy="2707886"/>
          </a:xfrm>
          <a:prstGeom prst="rect">
            <a:avLst/>
          </a:prstGeom>
        </p:spPr>
      </p:pic>
      <p:sp>
        <p:nvSpPr>
          <p:cNvPr id="13" name="TextBox 12">
            <a:extLst>
              <a:ext uri="{FF2B5EF4-FFF2-40B4-BE49-F238E27FC236}">
                <a16:creationId xmlns:a16="http://schemas.microsoft.com/office/drawing/2014/main" id="{B404A81D-FDDB-2D76-A00D-3640FEAD393D}"/>
              </a:ext>
            </a:extLst>
          </p:cNvPr>
          <p:cNvSpPr txBox="1"/>
          <p:nvPr/>
        </p:nvSpPr>
        <p:spPr>
          <a:xfrm>
            <a:off x="5715000" y="2624667"/>
            <a:ext cx="736600" cy="523220"/>
          </a:xfrm>
          <a:prstGeom prst="rect">
            <a:avLst/>
          </a:prstGeom>
          <a:noFill/>
        </p:spPr>
        <p:txBody>
          <a:bodyPr wrap="square" rtlCol="0">
            <a:spAutoFit/>
          </a:bodyPr>
          <a:lstStyle/>
          <a:p>
            <a:r>
              <a:rPr lang="en-GB" dirty="0"/>
              <a:t>For Ozone</a:t>
            </a:r>
          </a:p>
        </p:txBody>
      </p:sp>
    </p:spTree>
    <p:extLst>
      <p:ext uri="{BB962C8B-B14F-4D97-AF65-F5344CB8AC3E}">
        <p14:creationId xmlns:p14="http://schemas.microsoft.com/office/powerpoint/2010/main" val="1426351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ACCD-A957-F3AB-06B4-A39659A04F36}"/>
              </a:ext>
            </a:extLst>
          </p:cNvPr>
          <p:cNvSpPr>
            <a:spLocks noGrp="1"/>
          </p:cNvSpPr>
          <p:nvPr>
            <p:ph type="title"/>
          </p:nvPr>
        </p:nvSpPr>
        <p:spPr/>
        <p:txBody>
          <a:bodyPr/>
          <a:lstStyle/>
          <a:p>
            <a:r>
              <a:rPr lang="en-GB" dirty="0"/>
              <a:t>RT code: conclusions</a:t>
            </a:r>
          </a:p>
        </p:txBody>
      </p:sp>
      <p:pic>
        <p:nvPicPr>
          <p:cNvPr id="4" name="Picture 3">
            <a:extLst>
              <a:ext uri="{FF2B5EF4-FFF2-40B4-BE49-F238E27FC236}">
                <a16:creationId xmlns:a16="http://schemas.microsoft.com/office/drawing/2014/main" id="{C7CF7F37-C800-EF0B-CA30-EA3D0CA182C8}"/>
              </a:ext>
            </a:extLst>
          </p:cNvPr>
          <p:cNvPicPr>
            <a:picLocks noChangeAspect="1"/>
          </p:cNvPicPr>
          <p:nvPr/>
        </p:nvPicPr>
        <p:blipFill>
          <a:blip r:embed="rId2"/>
          <a:stretch>
            <a:fillRect/>
          </a:stretch>
        </p:blipFill>
        <p:spPr>
          <a:xfrm>
            <a:off x="4301067" y="1469495"/>
            <a:ext cx="7475008" cy="4186753"/>
          </a:xfrm>
          <a:prstGeom prst="rect">
            <a:avLst/>
          </a:prstGeom>
        </p:spPr>
      </p:pic>
      <p:sp>
        <p:nvSpPr>
          <p:cNvPr id="5" name="TextBox 4">
            <a:extLst>
              <a:ext uri="{FF2B5EF4-FFF2-40B4-BE49-F238E27FC236}">
                <a16:creationId xmlns:a16="http://schemas.microsoft.com/office/drawing/2014/main" id="{11807A45-CF52-980D-C0BD-6828DABAF92E}"/>
              </a:ext>
            </a:extLst>
          </p:cNvPr>
          <p:cNvSpPr txBox="1"/>
          <p:nvPr/>
        </p:nvSpPr>
        <p:spPr>
          <a:xfrm>
            <a:off x="279400" y="1854200"/>
            <a:ext cx="3632200" cy="2308324"/>
          </a:xfrm>
          <a:prstGeom prst="rect">
            <a:avLst/>
          </a:prstGeom>
          <a:noFill/>
        </p:spPr>
        <p:txBody>
          <a:bodyPr wrap="square" rtlCol="0">
            <a:spAutoFit/>
          </a:bodyPr>
          <a:lstStyle/>
          <a:p>
            <a:pPr marL="285750" indent="-285750">
              <a:buFont typeface="Arial" panose="020B0604020202020204" pitchFamily="34" charset="0"/>
              <a:buChar char="•"/>
            </a:pPr>
            <a:r>
              <a:rPr lang="en-GB" sz="1800" dirty="0"/>
              <a:t>In moving to improved uncertainty regime need to better account for atmospheric composition  (e.g. use CAMS not scaled values)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Need Comparisons suitable to assess &lt; 1% accuracy </a:t>
            </a:r>
          </a:p>
        </p:txBody>
      </p:sp>
    </p:spTree>
    <p:extLst>
      <p:ext uri="{BB962C8B-B14F-4D97-AF65-F5344CB8AC3E}">
        <p14:creationId xmlns:p14="http://schemas.microsoft.com/office/powerpoint/2010/main" val="1811752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E76C8-3F9D-EF25-D414-0BEEC9F62738}"/>
              </a:ext>
            </a:extLst>
          </p:cNvPr>
          <p:cNvPicPr>
            <a:picLocks noChangeAspect="1"/>
          </p:cNvPicPr>
          <p:nvPr/>
        </p:nvPicPr>
        <p:blipFill>
          <a:blip r:embed="rId2"/>
          <a:stretch>
            <a:fillRect/>
          </a:stretch>
        </p:blipFill>
        <p:spPr>
          <a:xfrm>
            <a:off x="3969786" y="1422755"/>
            <a:ext cx="5087173" cy="2817842"/>
          </a:xfrm>
          <a:prstGeom prst="rect">
            <a:avLst/>
          </a:prstGeom>
        </p:spPr>
      </p:pic>
      <p:sp>
        <p:nvSpPr>
          <p:cNvPr id="2" name="Title 1">
            <a:extLst>
              <a:ext uri="{FF2B5EF4-FFF2-40B4-BE49-F238E27FC236}">
                <a16:creationId xmlns:a16="http://schemas.microsoft.com/office/drawing/2014/main" id="{2248E5AE-B89F-4796-ACCE-DF21C3D31AE3}"/>
              </a:ext>
            </a:extLst>
          </p:cNvPr>
          <p:cNvSpPr>
            <a:spLocks noGrp="1"/>
          </p:cNvSpPr>
          <p:nvPr>
            <p:ph type="title"/>
          </p:nvPr>
        </p:nvSpPr>
        <p:spPr/>
        <p:txBody>
          <a:bodyPr/>
          <a:lstStyle/>
          <a:p>
            <a:r>
              <a:rPr lang="en-GB" dirty="0"/>
              <a:t>Uncertainty, Traceability and QA</a:t>
            </a:r>
          </a:p>
        </p:txBody>
      </p:sp>
      <p:sp>
        <p:nvSpPr>
          <p:cNvPr id="5" name="TextBox 4">
            <a:extLst>
              <a:ext uri="{FF2B5EF4-FFF2-40B4-BE49-F238E27FC236}">
                <a16:creationId xmlns:a16="http://schemas.microsoft.com/office/drawing/2014/main" id="{922F425F-ED3C-4EC6-86DE-89E94E0C205C}"/>
              </a:ext>
            </a:extLst>
          </p:cNvPr>
          <p:cNvSpPr txBox="1"/>
          <p:nvPr/>
        </p:nvSpPr>
        <p:spPr>
          <a:xfrm>
            <a:off x="182527" y="1040820"/>
            <a:ext cx="8106340" cy="1231106"/>
          </a:xfrm>
          <a:prstGeom prst="rect">
            <a:avLst/>
          </a:prstGeom>
          <a:noFill/>
        </p:spPr>
        <p:txBody>
          <a:bodyPr wrap="square" rtlCol="0">
            <a:spAutoFit/>
          </a:bodyPr>
          <a:lstStyle/>
          <a:p>
            <a:r>
              <a:rPr lang="en-GB" sz="2000" b="1" dirty="0"/>
              <a:t>Drivers:  ARD, Per pixel </a:t>
            </a:r>
            <a:r>
              <a:rPr lang="en-GB" sz="2000" b="1" dirty="0" err="1"/>
              <a:t>Uc</a:t>
            </a:r>
            <a:r>
              <a:rPr lang="en-GB" sz="2000" b="1" dirty="0"/>
              <a:t>, Climate, New space - </a:t>
            </a:r>
          </a:p>
          <a:p>
            <a:r>
              <a:rPr lang="en-GB" sz="1800" dirty="0">
                <a:solidFill>
                  <a:srgbClr val="0070C0"/>
                </a:solidFill>
              </a:rPr>
              <a:t>What IS Traceability?</a:t>
            </a:r>
          </a:p>
          <a:p>
            <a:r>
              <a:rPr lang="en-GB" sz="1800" dirty="0">
                <a:solidFill>
                  <a:srgbClr val="0070C0"/>
                </a:solidFill>
              </a:rPr>
              <a:t>What do we have to evidence?</a:t>
            </a:r>
          </a:p>
          <a:p>
            <a:r>
              <a:rPr lang="en-GB" sz="1800" dirty="0">
                <a:solidFill>
                  <a:srgbClr val="0070C0"/>
                </a:solidFill>
              </a:rPr>
              <a:t>What is enough in terms of Uncertainty?</a:t>
            </a:r>
          </a:p>
        </p:txBody>
      </p:sp>
      <p:pic>
        <p:nvPicPr>
          <p:cNvPr id="1026" name="Picture 2">
            <a:extLst>
              <a:ext uri="{FF2B5EF4-FFF2-40B4-BE49-F238E27FC236}">
                <a16:creationId xmlns:a16="http://schemas.microsoft.com/office/drawing/2014/main" id="{86203A61-DEE5-4800-B62C-26C8D53FC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38" y="2449741"/>
            <a:ext cx="3407532" cy="25405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8CD864-F75F-59D1-E33F-B794132BCB37}"/>
              </a:ext>
            </a:extLst>
          </p:cNvPr>
          <p:cNvSpPr txBox="1"/>
          <p:nvPr/>
        </p:nvSpPr>
        <p:spPr>
          <a:xfrm>
            <a:off x="3833870" y="4586075"/>
            <a:ext cx="5003799"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t>Comprehensive workshop at JACIE:  </a:t>
            </a:r>
          </a:p>
          <a:p>
            <a:pPr marL="285750" indent="-285750">
              <a:buFont typeface="Arial" panose="020B0604020202020204" pitchFamily="34" charset="0"/>
              <a:buChar char="•"/>
            </a:pPr>
            <a:r>
              <a:rPr lang="en-GB" sz="2000" dirty="0"/>
              <a:t>Starting point</a:t>
            </a:r>
          </a:p>
          <a:p>
            <a:pPr marL="285750" indent="-285750">
              <a:buFont typeface="Arial" panose="020B0604020202020204" pitchFamily="34" charset="0"/>
              <a:buChar char="•"/>
            </a:pPr>
            <a:r>
              <a:rPr lang="en-GB" sz="2000" dirty="0"/>
              <a:t>Discussion at IVOS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sp>
        <p:nvSpPr>
          <p:cNvPr id="10" name="TextBox 9">
            <a:extLst>
              <a:ext uri="{FF2B5EF4-FFF2-40B4-BE49-F238E27FC236}">
                <a16:creationId xmlns:a16="http://schemas.microsoft.com/office/drawing/2014/main" id="{7FB40D57-8162-BA5F-6F11-5AE79CBD2606}"/>
              </a:ext>
            </a:extLst>
          </p:cNvPr>
          <p:cNvSpPr txBox="1"/>
          <p:nvPr/>
        </p:nvSpPr>
        <p:spPr>
          <a:xfrm>
            <a:off x="8592585" y="1136285"/>
            <a:ext cx="3652616" cy="5324535"/>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0099"/>
                </a:solidFill>
              </a:rPr>
              <a:t>Started to scope a ‘minimum requirements for </a:t>
            </a:r>
            <a:r>
              <a:rPr lang="en-GB" sz="2000" dirty="0" err="1">
                <a:solidFill>
                  <a:srgbClr val="000099"/>
                </a:solidFill>
              </a:rPr>
              <a:t>newspace</a:t>
            </a:r>
            <a:r>
              <a:rPr lang="en-GB" sz="2000" dirty="0">
                <a:solidFill>
                  <a:srgbClr val="000099"/>
                </a:solidFill>
              </a:rPr>
              <a:t>’</a:t>
            </a:r>
          </a:p>
          <a:p>
            <a:pPr marL="285750" lvl="2" indent="-285750">
              <a:buFont typeface="Arial" panose="020B0604020202020204" pitchFamily="34" charset="0"/>
              <a:buChar char="•"/>
            </a:pPr>
            <a:r>
              <a:rPr lang="en-GB" sz="2000" dirty="0">
                <a:solidFill>
                  <a:srgbClr val="000099"/>
                </a:solidFill>
              </a:rPr>
              <a:t>      What to do pre-flight ?</a:t>
            </a:r>
          </a:p>
          <a:p>
            <a:pPr marL="285750" lvl="2" indent="-285750">
              <a:buFont typeface="Arial" panose="020B0604020202020204" pitchFamily="34" charset="0"/>
              <a:buChar char="•"/>
            </a:pPr>
            <a:r>
              <a:rPr lang="en-GB" sz="2000" dirty="0">
                <a:solidFill>
                  <a:srgbClr val="000099"/>
                </a:solidFill>
              </a:rPr>
              <a:t>      what to do post-launch ?</a:t>
            </a:r>
          </a:p>
          <a:p>
            <a:pPr marL="285750" lvl="2" indent="-285750">
              <a:buFont typeface="Arial" panose="020B0604020202020204" pitchFamily="34" charset="0"/>
              <a:buChar char="•"/>
            </a:pPr>
            <a:r>
              <a:rPr lang="en-GB" sz="2000" dirty="0">
                <a:solidFill>
                  <a:srgbClr val="000099"/>
                </a:solidFill>
              </a:rPr>
              <a:t>      What information needs   to be provided ? </a:t>
            </a:r>
          </a:p>
          <a:p>
            <a:pPr marL="285750" lvl="2" indent="-285750">
              <a:buFont typeface="Arial" panose="020B0604020202020204" pitchFamily="34" charset="0"/>
              <a:buChar char="•"/>
            </a:pPr>
            <a:r>
              <a:rPr lang="en-GB" sz="2000" dirty="0">
                <a:solidFill>
                  <a:srgbClr val="000099"/>
                </a:solidFill>
              </a:rPr>
              <a:t>Need to have evidence as to why it is needed? </a:t>
            </a:r>
          </a:p>
          <a:p>
            <a:pPr marL="285750" lvl="2" indent="-285750">
              <a:buFont typeface="Arial" panose="020B0604020202020204" pitchFamily="34" charset="0"/>
              <a:buChar char="•"/>
            </a:pPr>
            <a:endParaRPr lang="en-GB" sz="2000" dirty="0">
              <a:solidFill>
                <a:srgbClr val="000099"/>
              </a:solidFill>
            </a:endParaRPr>
          </a:p>
          <a:p>
            <a:pPr marL="285750" lvl="2" indent="-285750">
              <a:buFont typeface="Arial" panose="020B0604020202020204" pitchFamily="34" charset="0"/>
              <a:buChar char="•"/>
            </a:pPr>
            <a:r>
              <a:rPr lang="en-GB" sz="2000" dirty="0">
                <a:solidFill>
                  <a:srgbClr val="000099"/>
                </a:solidFill>
              </a:rPr>
              <a:t>Undertake studies to evidence need </a:t>
            </a:r>
            <a:r>
              <a:rPr lang="en-GB" sz="2000" dirty="0" err="1">
                <a:solidFill>
                  <a:srgbClr val="000099"/>
                </a:solidFill>
              </a:rPr>
              <a:t>e.g</a:t>
            </a:r>
            <a:r>
              <a:rPr lang="en-GB" sz="2000" dirty="0">
                <a:solidFill>
                  <a:srgbClr val="000099"/>
                </a:solidFill>
              </a:rPr>
              <a:t> spectral response ideally linked to applications</a:t>
            </a:r>
          </a:p>
          <a:p>
            <a:pPr marL="285750" lvl="2" indent="-285750">
              <a:buFont typeface="Arial" panose="020B0604020202020204" pitchFamily="34" charset="0"/>
              <a:buChar char="•"/>
            </a:pPr>
            <a:endParaRPr lang="en-GB" sz="2000" dirty="0">
              <a:solidFill>
                <a:srgbClr val="000099"/>
              </a:solidFill>
            </a:endParaRPr>
          </a:p>
          <a:p>
            <a:pPr marL="285750" lvl="2" indent="-285750">
              <a:buFont typeface="Arial" panose="020B0604020202020204" pitchFamily="34" charset="0"/>
              <a:buChar char="•"/>
            </a:pPr>
            <a:r>
              <a:rPr lang="en-GB" sz="2000" dirty="0">
                <a:solidFill>
                  <a:srgbClr val="000099"/>
                </a:solidFill>
              </a:rPr>
              <a:t>A potentially major activity for IVOS going forwards</a:t>
            </a:r>
            <a:endParaRPr lang="en-GB" dirty="0">
              <a:solidFill>
                <a:srgbClr val="000099"/>
              </a:solidFill>
            </a:endParaRPr>
          </a:p>
        </p:txBody>
      </p:sp>
    </p:spTree>
    <p:extLst>
      <p:ext uri="{BB962C8B-B14F-4D97-AF65-F5344CB8AC3E}">
        <p14:creationId xmlns:p14="http://schemas.microsoft.com/office/powerpoint/2010/main" val="3127206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US" sz="7500" dirty="0" err="1"/>
              <a:t>TIRCALNet</a:t>
            </a:r>
            <a:endParaRPr sz="7500" dirty="0"/>
          </a:p>
          <a:p>
            <a:pPr marL="0" lvl="0" indent="0" algn="l" rtl="0">
              <a:lnSpc>
                <a:spcPct val="90000"/>
              </a:lnSpc>
              <a:spcBef>
                <a:spcPts val="0"/>
              </a:spcBef>
              <a:spcAft>
                <a:spcPts val="0"/>
              </a:spcAft>
              <a:buClr>
                <a:schemeClr val="lt1"/>
              </a:buClr>
              <a:buSzPts val="8000"/>
              <a:buFont typeface="Arial"/>
              <a:buNone/>
            </a:pPr>
            <a:r>
              <a:rPr lang="en-GB" sz="4000" i="1" dirty="0"/>
              <a:t>TIR Top-of-Atmosphere Calibration Network</a:t>
            </a:r>
            <a:br>
              <a:rPr lang="en-GB" sz="4000" i="1" dirty="0"/>
            </a:br>
            <a:endParaRPr sz="4000" i="1" dirty="0"/>
          </a:p>
        </p:txBody>
      </p:sp>
      <p:sp>
        <p:nvSpPr>
          <p:cNvPr id="67" name="Google Shape;67;p7"/>
          <p:cNvSpPr/>
          <p:nvPr/>
        </p:nvSpPr>
        <p:spPr>
          <a:xfrm>
            <a:off x="176047" y="2055965"/>
            <a:ext cx="11888134" cy="3061381"/>
          </a:xfrm>
          <a:prstGeom prst="rect">
            <a:avLst/>
          </a:prstGeom>
          <a:noFill/>
          <a:ln>
            <a:noFill/>
          </a:ln>
        </p:spPr>
        <p:txBody>
          <a:bodyPr spcFirstLastPara="1" wrap="square" lIns="0" tIns="0" rIns="0" bIns="0" anchor="t" anchorCtr="0">
            <a:noAutofit/>
          </a:bodyPr>
          <a:lstStyle/>
          <a:p>
            <a:pPr marL="0" marR="0" lvl="0" indent="0" rtl="0">
              <a:lnSpc>
                <a:spcPct val="150000"/>
              </a:lnSpc>
              <a:spcBef>
                <a:spcPts val="0"/>
              </a:spcBef>
              <a:spcAft>
                <a:spcPts val="0"/>
              </a:spcAft>
              <a:buNone/>
            </a:pPr>
            <a:endParaRPr sz="2200" b="1" dirty="0">
              <a:solidFill>
                <a:schemeClr val="bg1"/>
              </a:solidFill>
            </a:endParaRPr>
          </a:p>
          <a:p>
            <a:pPr marL="0" marR="0" lvl="0" indent="0" rtl="0">
              <a:lnSpc>
                <a:spcPct val="150000"/>
              </a:lnSpc>
              <a:spcBef>
                <a:spcPts val="0"/>
              </a:spcBef>
              <a:spcAft>
                <a:spcPts val="0"/>
              </a:spcAft>
              <a:buNone/>
            </a:pPr>
            <a:r>
              <a:rPr lang="en-GB" sz="2200" b="1" i="0" u="none" strike="noStrike" cap="none" dirty="0">
                <a:solidFill>
                  <a:schemeClr val="bg1"/>
                </a:solidFill>
                <a:latin typeface="Arial"/>
                <a:ea typeface="Arial"/>
                <a:cs typeface="Arial"/>
                <a:sym typeface="Arial"/>
              </a:rPr>
              <a:t>Steffen </a:t>
            </a:r>
            <a:r>
              <a:rPr lang="en-GB" sz="2200" b="1" i="0" u="none" strike="noStrike" cap="none" dirty="0" err="1">
                <a:solidFill>
                  <a:schemeClr val="bg1"/>
                </a:solidFill>
                <a:latin typeface="Arial"/>
                <a:ea typeface="Arial"/>
                <a:cs typeface="Arial"/>
                <a:sym typeface="Arial"/>
              </a:rPr>
              <a:t>Dransfeld</a:t>
            </a:r>
            <a:r>
              <a:rPr lang="en-GB" sz="2200" b="1" i="0" u="none" strike="noStrike" cap="none" dirty="0">
                <a:solidFill>
                  <a:schemeClr val="bg1"/>
                </a:solidFill>
                <a:latin typeface="Arial"/>
                <a:ea typeface="Arial"/>
                <a:cs typeface="Arial"/>
                <a:sym typeface="Arial"/>
              </a:rPr>
              <a:t>, ESA</a:t>
            </a:r>
          </a:p>
          <a:p>
            <a:pPr marL="0" marR="0" lvl="0" indent="0" rtl="0">
              <a:lnSpc>
                <a:spcPct val="150000"/>
              </a:lnSpc>
              <a:spcBef>
                <a:spcPts val="0"/>
              </a:spcBef>
              <a:spcAft>
                <a:spcPts val="0"/>
              </a:spcAft>
              <a:buNone/>
            </a:pPr>
            <a:r>
              <a:rPr lang="en-GB" sz="2200" b="1" dirty="0">
                <a:solidFill>
                  <a:schemeClr val="bg1"/>
                </a:solidFill>
              </a:rPr>
              <a:t>Morgane Chapelier, Sébastien Marcq, Arthur Dick, Emilie Delogu, Aimé Meygret CNES</a:t>
            </a:r>
          </a:p>
          <a:p>
            <a:pPr marL="0" marR="0" lvl="0" indent="0" rtl="0">
              <a:lnSpc>
                <a:spcPct val="150000"/>
              </a:lnSpc>
              <a:spcBef>
                <a:spcPts val="0"/>
              </a:spcBef>
              <a:spcAft>
                <a:spcPts val="0"/>
              </a:spcAft>
              <a:buNone/>
            </a:pPr>
            <a:r>
              <a:rPr lang="en-GB" sz="2200" b="1" dirty="0">
                <a:solidFill>
                  <a:schemeClr val="bg1"/>
                </a:solidFill>
              </a:rPr>
              <a:t>Darren Ghent, Jasdeep Anand, Mike Perry University of Leicester</a:t>
            </a:r>
          </a:p>
          <a:p>
            <a:pPr marL="0" marR="0" lvl="0" indent="0" rtl="0">
              <a:lnSpc>
                <a:spcPct val="150000"/>
              </a:lnSpc>
              <a:spcBef>
                <a:spcPts val="0"/>
              </a:spcBef>
              <a:spcAft>
                <a:spcPts val="0"/>
              </a:spcAft>
              <a:buNone/>
            </a:pPr>
            <a:r>
              <a:rPr lang="en-GB" sz="2200" b="1" dirty="0">
                <a:solidFill>
                  <a:schemeClr val="bg1"/>
                </a:solidFill>
              </a:rPr>
              <a:t>Frank </a:t>
            </a:r>
            <a:r>
              <a:rPr lang="en-GB" sz="2200" b="1" dirty="0" err="1">
                <a:solidFill>
                  <a:schemeClr val="bg1"/>
                </a:solidFill>
              </a:rPr>
              <a:t>Goettsche</a:t>
            </a:r>
            <a:r>
              <a:rPr lang="en-GB" sz="2200" b="1" dirty="0">
                <a:solidFill>
                  <a:schemeClr val="bg1"/>
                </a:solidFill>
              </a:rPr>
              <a:t>, </a:t>
            </a:r>
            <a:r>
              <a:rPr lang="en-GB" sz="2200" b="1" dirty="0" err="1">
                <a:solidFill>
                  <a:schemeClr val="bg1"/>
                </a:solidFill>
              </a:rPr>
              <a:t>Lluis</a:t>
            </a:r>
            <a:r>
              <a:rPr lang="en-GB" sz="2200" b="1" dirty="0">
                <a:solidFill>
                  <a:schemeClr val="bg1"/>
                </a:solidFill>
              </a:rPr>
              <a:t> Perez-</a:t>
            </a:r>
            <a:r>
              <a:rPr lang="en-GB" sz="2200" b="1" dirty="0" err="1">
                <a:solidFill>
                  <a:schemeClr val="bg1"/>
                </a:solidFill>
              </a:rPr>
              <a:t>Planells</a:t>
            </a:r>
            <a:r>
              <a:rPr lang="en-GB" sz="2200" b="1" dirty="0">
                <a:solidFill>
                  <a:schemeClr val="bg1"/>
                </a:solidFill>
              </a:rPr>
              <a:t> KIT</a:t>
            </a:r>
            <a:endParaRPr dirty="0">
              <a:solidFill>
                <a:schemeClr val="bg1"/>
              </a:solidFill>
            </a:endParaRPr>
          </a:p>
          <a:p>
            <a:pPr marL="0" marR="0" lvl="0" indent="0" rtl="0">
              <a:lnSpc>
                <a:spcPct val="150000"/>
              </a:lnSpc>
              <a:spcBef>
                <a:spcPts val="0"/>
              </a:spcBef>
              <a:spcAft>
                <a:spcPts val="0"/>
              </a:spcAft>
              <a:buNone/>
            </a:pPr>
            <a:r>
              <a:rPr lang="en-GB" sz="2200" b="1" dirty="0">
                <a:solidFill>
                  <a:schemeClr val="bg1"/>
                </a:solidFill>
              </a:rPr>
              <a:t>Dave Smith RAL</a:t>
            </a:r>
          </a:p>
        </p:txBody>
      </p:sp>
      <p:sp>
        <p:nvSpPr>
          <p:cNvPr id="2" name="TextBox 1">
            <a:extLst>
              <a:ext uri="{FF2B5EF4-FFF2-40B4-BE49-F238E27FC236}">
                <a16:creationId xmlns:a16="http://schemas.microsoft.com/office/drawing/2014/main" id="{F8446AE6-121E-CAE8-1141-A0CA0777F34F}"/>
              </a:ext>
            </a:extLst>
          </p:cNvPr>
          <p:cNvSpPr txBox="1"/>
          <p:nvPr/>
        </p:nvSpPr>
        <p:spPr>
          <a:xfrm>
            <a:off x="6011918" y="472966"/>
            <a:ext cx="4929020" cy="646331"/>
          </a:xfrm>
          <a:prstGeom prst="rect">
            <a:avLst/>
          </a:prstGeom>
          <a:noFill/>
        </p:spPr>
        <p:txBody>
          <a:bodyPr wrap="square" rtlCol="0">
            <a:spAutoFit/>
          </a:bodyPr>
          <a:lstStyle/>
          <a:p>
            <a:r>
              <a:rPr lang="en-IT" sz="1800" b="1" dirty="0">
                <a:solidFill>
                  <a:schemeClr val="bg1"/>
                </a:solidFill>
              </a:rPr>
              <a:t>CEOS IVOS Meeting Tokyo 9-13th September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167039" y="108373"/>
            <a:ext cx="9571546" cy="8645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GB" dirty="0"/>
              <a:t>Terms of Reference</a:t>
            </a:r>
            <a:endParaRPr dirty="0"/>
          </a:p>
        </p:txBody>
      </p:sp>
      <p:sp>
        <p:nvSpPr>
          <p:cNvPr id="4" name="Text Placeholder 3">
            <a:extLst>
              <a:ext uri="{FF2B5EF4-FFF2-40B4-BE49-F238E27FC236}">
                <a16:creationId xmlns:a16="http://schemas.microsoft.com/office/drawing/2014/main" id="{9F192A6E-1DAA-434E-AE6C-2D9B48218D8F}"/>
              </a:ext>
            </a:extLst>
          </p:cNvPr>
          <p:cNvSpPr>
            <a:spLocks noGrp="1" noChangeArrowheads="1"/>
          </p:cNvSpPr>
          <p:nvPr>
            <p:ph type="body" idx="1"/>
          </p:nvPr>
        </p:nvSpPr>
        <p:spPr bwMode="auto">
          <a:xfrm>
            <a:off x="399166" y="1360962"/>
            <a:ext cx="11393667"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gn="l" defTabSz="914400" rtl="0" fontAlgn="base">
              <a:spcBef>
                <a:spcPct val="20000"/>
              </a:spcBef>
              <a:spcAft>
                <a:spcPct val="0"/>
              </a:spcAft>
              <a:buFontTx/>
              <a:buAutoNum type="arabicPeriod"/>
              <a:defRPr/>
            </a:pPr>
            <a:r>
              <a:rPr lang="en-GB" altLang="en-GB" sz="2000" b="1" kern="1200" dirty="0">
                <a:solidFill>
                  <a:srgbClr val="3333CC"/>
                </a:solidFill>
                <a:latin typeface="Times New Roman" panose="02020603050405020304" pitchFamily="18" charset="0"/>
                <a:ea typeface="+mn-ea"/>
                <a:cs typeface="+mn-cs"/>
              </a:rPr>
              <a:t>Promote international and national collaboration in the calibration and  validation of all IVOS </a:t>
            </a:r>
            <a:r>
              <a:rPr lang="en-GB" altLang="en-GB" sz="2000" b="1" kern="1200">
                <a:solidFill>
                  <a:srgbClr val="3333CC"/>
                </a:solidFill>
                <a:latin typeface="Times New Roman" panose="02020603050405020304" pitchFamily="18" charset="0"/>
                <a:ea typeface="+mn-ea"/>
                <a:cs typeface="+mn-cs"/>
              </a:rPr>
              <a:t>member sensors, Level 1.</a:t>
            </a:r>
            <a:endParaRPr lang="en-GB" altLang="en-GB" sz="20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defRPr/>
            </a:pPr>
            <a:endParaRPr lang="en-US"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2"/>
              <a:defRPr/>
            </a:pPr>
            <a:r>
              <a:rPr lang="en-GB" altLang="en-GB" sz="2000" b="1" kern="1200" dirty="0">
                <a:solidFill>
                  <a:srgbClr val="000000"/>
                </a:solidFill>
                <a:latin typeface="Times New Roman" panose="02020603050405020304" pitchFamily="18" charset="0"/>
                <a:ea typeface="+mn-ea"/>
                <a:cs typeface="+mn-cs"/>
              </a:rPr>
              <a:t>Address all sensors (ground based, airborne, and satellite) for which there is a direct link to the calibration and validation of satellite sensors; </a:t>
            </a:r>
          </a:p>
          <a:p>
            <a:pPr marL="457200" indent="-457200" algn="l" defTabSz="914400" rtl="0" fontAlgn="base">
              <a:spcBef>
                <a:spcPct val="20000"/>
              </a:spcBef>
              <a:spcAft>
                <a:spcPct val="0"/>
              </a:spcAft>
              <a:defRPr/>
            </a:pPr>
            <a:endParaRPr lang="en-GB" altLang="en-GB" sz="800" b="1" kern="1200" dirty="0">
              <a:solidFill>
                <a:srgbClr val="000000"/>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3"/>
              <a:defRPr/>
            </a:pPr>
            <a:r>
              <a:rPr lang="en-GB" altLang="en-GB" sz="2000" b="1" kern="1200" dirty="0">
                <a:solidFill>
                  <a:srgbClr val="3333CC"/>
                </a:solidFill>
                <a:latin typeface="Times New Roman" panose="02020603050405020304" pitchFamily="18" charset="0"/>
                <a:ea typeface="+mn-ea"/>
                <a:cs typeface="+mn-cs"/>
              </a:rPr>
              <a:t>Identify and agree on calibration and validation requirements and standard specifications for IVOS members; </a:t>
            </a:r>
          </a:p>
          <a:p>
            <a:pPr marL="457200" indent="-457200" algn="l" defTabSz="914400" rtl="0" fontAlgn="base">
              <a:spcBef>
                <a:spcPct val="20000"/>
              </a:spcBef>
              <a:spcAft>
                <a:spcPct val="0"/>
              </a:spcAft>
              <a:defRPr/>
            </a:pPr>
            <a:endParaRPr lang="en-GB"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4"/>
              <a:defRPr/>
            </a:pPr>
            <a:r>
              <a:rPr lang="en-GB" altLang="en-GB" sz="2000" b="1" kern="1200" dirty="0">
                <a:solidFill>
                  <a:srgbClr val="000000"/>
                </a:solidFill>
                <a:latin typeface="Times New Roman" panose="02020603050405020304" pitchFamily="18" charset="0"/>
                <a:ea typeface="+mn-ea"/>
                <a:cs typeface="+mn-cs"/>
              </a:rPr>
              <a:t>Identify test sites and encourage continuing observations and inter</a:t>
            </a:r>
            <a:r>
              <a:rPr lang="en-US" altLang="en-GB" sz="2000" b="1" kern="1200" dirty="0">
                <a:solidFill>
                  <a:srgbClr val="000000"/>
                </a:solidFill>
                <a:latin typeface="Times New Roman" panose="02020603050405020304" pitchFamily="18" charset="0"/>
                <a:ea typeface="+mn-ea"/>
                <a:cs typeface="+mn-cs"/>
              </a:rPr>
              <a:t>-</a:t>
            </a:r>
            <a:r>
              <a:rPr lang="en-GB" altLang="en-GB" sz="2000" b="1" kern="1200" dirty="0">
                <a:solidFill>
                  <a:srgbClr val="000000"/>
                </a:solidFill>
                <a:latin typeface="Times New Roman" panose="02020603050405020304" pitchFamily="18" charset="0"/>
                <a:ea typeface="+mn-ea"/>
                <a:cs typeface="+mn-cs"/>
              </a:rPr>
              <a:t>comparison of data from these sites;</a:t>
            </a:r>
            <a:r>
              <a:rPr lang="en-GB" altLang="en-GB" sz="2000" b="1" kern="1200" dirty="0">
                <a:solidFill>
                  <a:srgbClr val="3333CC"/>
                </a:solidFill>
                <a:latin typeface="Times New Roman" panose="02020603050405020304" pitchFamily="18" charset="0"/>
                <a:ea typeface="+mn-ea"/>
                <a:cs typeface="+mn-cs"/>
              </a:rPr>
              <a:t> </a:t>
            </a:r>
          </a:p>
          <a:p>
            <a:pPr marL="457200" indent="-457200" algn="l" defTabSz="914400" rtl="0" fontAlgn="base">
              <a:spcBef>
                <a:spcPct val="20000"/>
              </a:spcBef>
              <a:spcAft>
                <a:spcPct val="0"/>
              </a:spcAft>
              <a:defRPr/>
            </a:pPr>
            <a:endParaRPr lang="en-GB"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5"/>
              <a:defRPr/>
            </a:pPr>
            <a:r>
              <a:rPr lang="en-GB" altLang="en-GB" sz="2000" b="1" kern="1200" dirty="0">
                <a:solidFill>
                  <a:srgbClr val="3333CC"/>
                </a:solidFill>
                <a:latin typeface="Times New Roman" panose="02020603050405020304" pitchFamily="18" charset="0"/>
                <a:ea typeface="+mn-ea"/>
                <a:cs typeface="+mn-cs"/>
              </a:rPr>
              <a:t>Encourage the preservation, unencumbered and timely release of data relating to calibration and validation activities including details of pre-launch and in flight parameters</a:t>
            </a:r>
            <a:r>
              <a:rPr lang="en-US" altLang="en-GB" sz="2000" b="1" kern="1200" dirty="0">
                <a:solidFill>
                  <a:srgbClr val="3333CC"/>
                </a:solidFill>
                <a:latin typeface="Times New Roman" panose="02020603050405020304" pitchFamily="18" charset="0"/>
                <a:ea typeface="+mn-ea"/>
                <a:cs typeface="+mn-cs"/>
              </a:rPr>
              <a:t>.</a:t>
            </a:r>
          </a:p>
          <a:p>
            <a:pPr marL="457200" indent="-457200" algn="l" defTabSz="914400" rtl="0" fontAlgn="base">
              <a:spcBef>
                <a:spcPct val="20000"/>
              </a:spcBef>
              <a:spcAft>
                <a:spcPct val="0"/>
              </a:spcAft>
              <a:defRPr/>
            </a:pPr>
            <a:endParaRPr lang="en-US" altLang="en-GB" sz="1000" b="1" kern="1200" dirty="0">
              <a:solidFill>
                <a:srgbClr val="3333CC"/>
              </a:solidFill>
              <a:latin typeface="Times New Roman" panose="02020603050405020304" pitchFamily="18" charset="0"/>
              <a:ea typeface="+mn-ea"/>
              <a:cs typeface="+mn-cs"/>
            </a:endParaRPr>
          </a:p>
          <a:p>
            <a:pPr marL="457200" indent="-457200" algn="l" defTabSz="914400" rtl="0" fontAlgn="base">
              <a:spcAft>
                <a:spcPct val="0"/>
              </a:spcAft>
              <a:buFontTx/>
              <a:buAutoNum type="arabicPeriod" startAt="6"/>
              <a:defRPr/>
            </a:pPr>
            <a:r>
              <a:rPr lang="en-GB" sz="2000" b="1" kern="1200" dirty="0">
                <a:solidFill>
                  <a:srgbClr val="000000"/>
                </a:solidFill>
                <a:latin typeface="Times New Roman" panose="02020603050405020304" pitchFamily="18" charset="0"/>
                <a:ea typeface="+mn-ea"/>
                <a:cs typeface="+mn-cs"/>
              </a:rPr>
              <a:t>In the context of calibration and validation encourage the full consideration of “traceability” in all activities involved in the end-to-end development of an EO product including appropriate models and algorithms.</a:t>
            </a:r>
            <a:r>
              <a:rPr lang="en-US" altLang="en-GB" sz="2000" b="1" kern="1200" dirty="0">
                <a:solidFill>
                  <a:srgbClr val="3333CC"/>
                </a:solidFill>
                <a:latin typeface="Times New Roman" panose="02020603050405020304" pitchFamily="18" charset="0"/>
                <a:ea typeface="+mn-ea"/>
                <a:cs typeface="+mn-cs"/>
              </a:rPr>
              <a:t>    </a:t>
            </a:r>
            <a:endParaRPr lang="en-GB" altLang="en-GB" sz="2000" b="1" kern="1200" dirty="0">
              <a:solidFill>
                <a:srgbClr val="3333CC"/>
              </a:solidFill>
              <a:latin typeface="Times New Roman" panose="02020603050405020304" pitchFamily="18" charset="0"/>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DC31-9CAD-998C-A7EB-ABB01A629F36}"/>
              </a:ext>
            </a:extLst>
          </p:cNvPr>
          <p:cNvSpPr>
            <a:spLocks noGrp="1"/>
          </p:cNvSpPr>
          <p:nvPr>
            <p:ph type="title"/>
          </p:nvPr>
        </p:nvSpPr>
        <p:spPr/>
        <p:txBody>
          <a:bodyPr/>
          <a:lstStyle/>
          <a:p>
            <a:r>
              <a:rPr lang="en-GB" dirty="0" err="1"/>
              <a:t>TIRCalNet</a:t>
            </a:r>
            <a:r>
              <a:rPr lang="en-GB" dirty="0"/>
              <a:t>/IR</a:t>
            </a:r>
          </a:p>
        </p:txBody>
      </p:sp>
      <p:pic>
        <p:nvPicPr>
          <p:cNvPr id="9" name="Picture 8">
            <a:extLst>
              <a:ext uri="{FF2B5EF4-FFF2-40B4-BE49-F238E27FC236}">
                <a16:creationId xmlns:a16="http://schemas.microsoft.com/office/drawing/2014/main" id="{7E398D07-6B94-C15D-B1D1-D26B650F8C74}"/>
              </a:ext>
            </a:extLst>
          </p:cNvPr>
          <p:cNvPicPr>
            <a:picLocks noChangeAspect="1"/>
          </p:cNvPicPr>
          <p:nvPr/>
        </p:nvPicPr>
        <p:blipFill>
          <a:blip r:embed="rId2"/>
          <a:stretch>
            <a:fillRect/>
          </a:stretch>
        </p:blipFill>
        <p:spPr>
          <a:xfrm>
            <a:off x="176048" y="1016535"/>
            <a:ext cx="6096001" cy="2784999"/>
          </a:xfrm>
          <a:prstGeom prst="rect">
            <a:avLst/>
          </a:prstGeom>
        </p:spPr>
      </p:pic>
      <p:pic>
        <p:nvPicPr>
          <p:cNvPr id="13" name="Picture 12">
            <a:extLst>
              <a:ext uri="{FF2B5EF4-FFF2-40B4-BE49-F238E27FC236}">
                <a16:creationId xmlns:a16="http://schemas.microsoft.com/office/drawing/2014/main" id="{1574D3A5-14FC-C096-3DE5-8CCDF9D4BB1A}"/>
              </a:ext>
            </a:extLst>
          </p:cNvPr>
          <p:cNvPicPr>
            <a:picLocks noChangeAspect="1"/>
          </p:cNvPicPr>
          <p:nvPr/>
        </p:nvPicPr>
        <p:blipFill>
          <a:blip r:embed="rId3"/>
          <a:stretch>
            <a:fillRect/>
          </a:stretch>
        </p:blipFill>
        <p:spPr>
          <a:xfrm>
            <a:off x="6393032" y="1110720"/>
            <a:ext cx="5622920" cy="2784999"/>
          </a:xfrm>
          <a:prstGeom prst="rect">
            <a:avLst/>
          </a:prstGeom>
        </p:spPr>
      </p:pic>
      <p:pic>
        <p:nvPicPr>
          <p:cNvPr id="15" name="Picture 14">
            <a:extLst>
              <a:ext uri="{FF2B5EF4-FFF2-40B4-BE49-F238E27FC236}">
                <a16:creationId xmlns:a16="http://schemas.microsoft.com/office/drawing/2014/main" id="{0A208B08-95BE-32FF-13A6-7C3F91C92399}"/>
              </a:ext>
            </a:extLst>
          </p:cNvPr>
          <p:cNvPicPr>
            <a:picLocks noChangeAspect="1"/>
          </p:cNvPicPr>
          <p:nvPr/>
        </p:nvPicPr>
        <p:blipFill>
          <a:blip r:embed="rId4"/>
          <a:stretch>
            <a:fillRect/>
          </a:stretch>
        </p:blipFill>
        <p:spPr>
          <a:xfrm>
            <a:off x="176048" y="3789487"/>
            <a:ext cx="5359400" cy="2892574"/>
          </a:xfrm>
          <a:prstGeom prst="rect">
            <a:avLst/>
          </a:prstGeom>
        </p:spPr>
      </p:pic>
      <p:pic>
        <p:nvPicPr>
          <p:cNvPr id="17" name="Picture 16">
            <a:extLst>
              <a:ext uri="{FF2B5EF4-FFF2-40B4-BE49-F238E27FC236}">
                <a16:creationId xmlns:a16="http://schemas.microsoft.com/office/drawing/2014/main" id="{9EE7BC9A-0B7F-CDCC-D9D6-89CC2F73E23B}"/>
              </a:ext>
            </a:extLst>
          </p:cNvPr>
          <p:cNvPicPr>
            <a:picLocks noChangeAspect="1"/>
          </p:cNvPicPr>
          <p:nvPr/>
        </p:nvPicPr>
        <p:blipFill>
          <a:blip r:embed="rId5"/>
          <a:stretch>
            <a:fillRect/>
          </a:stretch>
        </p:blipFill>
        <p:spPr>
          <a:xfrm>
            <a:off x="6656554" y="3895719"/>
            <a:ext cx="4671448" cy="2541268"/>
          </a:xfrm>
          <a:prstGeom prst="rect">
            <a:avLst/>
          </a:prstGeom>
        </p:spPr>
      </p:pic>
    </p:spTree>
    <p:extLst>
      <p:ext uri="{BB962C8B-B14F-4D97-AF65-F5344CB8AC3E}">
        <p14:creationId xmlns:p14="http://schemas.microsoft.com/office/powerpoint/2010/main" val="635191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F7FD-E413-A9B5-235D-9CA27FE872FF}"/>
              </a:ext>
            </a:extLst>
          </p:cNvPr>
          <p:cNvSpPr>
            <a:spLocks noGrp="1"/>
          </p:cNvSpPr>
          <p:nvPr>
            <p:ph type="title"/>
          </p:nvPr>
        </p:nvSpPr>
        <p:spPr/>
        <p:txBody>
          <a:bodyPr/>
          <a:lstStyle/>
          <a:p>
            <a:r>
              <a:rPr lang="en-GB" dirty="0" err="1"/>
              <a:t>TIRCalNet</a:t>
            </a:r>
            <a:r>
              <a:rPr lang="en-GB" dirty="0"/>
              <a:t> progress</a:t>
            </a:r>
          </a:p>
        </p:txBody>
      </p:sp>
      <p:pic>
        <p:nvPicPr>
          <p:cNvPr id="4" name="Picture 3">
            <a:extLst>
              <a:ext uri="{FF2B5EF4-FFF2-40B4-BE49-F238E27FC236}">
                <a16:creationId xmlns:a16="http://schemas.microsoft.com/office/drawing/2014/main" id="{071E4B05-3DE6-4BB2-BE8F-166264583B61}"/>
              </a:ext>
            </a:extLst>
          </p:cNvPr>
          <p:cNvPicPr>
            <a:picLocks noChangeAspect="1"/>
          </p:cNvPicPr>
          <p:nvPr/>
        </p:nvPicPr>
        <p:blipFill>
          <a:blip r:embed="rId2"/>
          <a:stretch>
            <a:fillRect/>
          </a:stretch>
        </p:blipFill>
        <p:spPr>
          <a:xfrm>
            <a:off x="176048" y="1090083"/>
            <a:ext cx="5149485" cy="2788297"/>
          </a:xfrm>
          <a:prstGeom prst="rect">
            <a:avLst/>
          </a:prstGeom>
        </p:spPr>
      </p:pic>
      <p:pic>
        <p:nvPicPr>
          <p:cNvPr id="6" name="Picture 5">
            <a:extLst>
              <a:ext uri="{FF2B5EF4-FFF2-40B4-BE49-F238E27FC236}">
                <a16:creationId xmlns:a16="http://schemas.microsoft.com/office/drawing/2014/main" id="{6906DB6D-D822-2DCD-865C-C3531D7DBD03}"/>
              </a:ext>
            </a:extLst>
          </p:cNvPr>
          <p:cNvPicPr>
            <a:picLocks noChangeAspect="1"/>
          </p:cNvPicPr>
          <p:nvPr/>
        </p:nvPicPr>
        <p:blipFill>
          <a:blip r:embed="rId3"/>
          <a:stretch>
            <a:fillRect/>
          </a:stretch>
        </p:blipFill>
        <p:spPr>
          <a:xfrm>
            <a:off x="6096000" y="972207"/>
            <a:ext cx="6096000" cy="2888581"/>
          </a:xfrm>
          <a:prstGeom prst="rect">
            <a:avLst/>
          </a:prstGeom>
        </p:spPr>
      </p:pic>
      <p:pic>
        <p:nvPicPr>
          <p:cNvPr id="8" name="Picture 7">
            <a:extLst>
              <a:ext uri="{FF2B5EF4-FFF2-40B4-BE49-F238E27FC236}">
                <a16:creationId xmlns:a16="http://schemas.microsoft.com/office/drawing/2014/main" id="{DF3E756E-6BF8-C3FB-51DF-90BA2CB80BC9}"/>
              </a:ext>
            </a:extLst>
          </p:cNvPr>
          <p:cNvPicPr>
            <a:picLocks noChangeAspect="1"/>
          </p:cNvPicPr>
          <p:nvPr/>
        </p:nvPicPr>
        <p:blipFill>
          <a:blip r:embed="rId4"/>
          <a:stretch>
            <a:fillRect/>
          </a:stretch>
        </p:blipFill>
        <p:spPr>
          <a:xfrm>
            <a:off x="6353323" y="3860788"/>
            <a:ext cx="5581354" cy="2570990"/>
          </a:xfrm>
          <a:prstGeom prst="rect">
            <a:avLst/>
          </a:prstGeom>
        </p:spPr>
      </p:pic>
      <p:pic>
        <p:nvPicPr>
          <p:cNvPr id="10" name="Picture 9">
            <a:extLst>
              <a:ext uri="{FF2B5EF4-FFF2-40B4-BE49-F238E27FC236}">
                <a16:creationId xmlns:a16="http://schemas.microsoft.com/office/drawing/2014/main" id="{509AC009-2107-2AD7-C236-4C33E9437385}"/>
              </a:ext>
            </a:extLst>
          </p:cNvPr>
          <p:cNvPicPr>
            <a:picLocks noChangeAspect="1"/>
          </p:cNvPicPr>
          <p:nvPr/>
        </p:nvPicPr>
        <p:blipFill>
          <a:blip r:embed="rId5"/>
          <a:stretch>
            <a:fillRect/>
          </a:stretch>
        </p:blipFill>
        <p:spPr>
          <a:xfrm>
            <a:off x="643467" y="3878380"/>
            <a:ext cx="4344122" cy="2347362"/>
          </a:xfrm>
          <a:prstGeom prst="rect">
            <a:avLst/>
          </a:prstGeom>
        </p:spPr>
      </p:pic>
    </p:spTree>
    <p:extLst>
      <p:ext uri="{BB962C8B-B14F-4D97-AF65-F5344CB8AC3E}">
        <p14:creationId xmlns:p14="http://schemas.microsoft.com/office/powerpoint/2010/main" val="1401103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6736-30B5-9488-F714-F7F6F12AE83A}"/>
              </a:ext>
            </a:extLst>
          </p:cNvPr>
          <p:cNvSpPr>
            <a:spLocks noGrp="1"/>
          </p:cNvSpPr>
          <p:nvPr>
            <p:ph type="title"/>
          </p:nvPr>
        </p:nvSpPr>
        <p:spPr/>
        <p:txBody>
          <a:bodyPr/>
          <a:lstStyle/>
          <a:p>
            <a:r>
              <a:rPr lang="en-GB" dirty="0" err="1"/>
              <a:t>TIRCalNet</a:t>
            </a:r>
            <a:r>
              <a:rPr lang="en-GB" dirty="0"/>
              <a:t> conclusions</a:t>
            </a:r>
          </a:p>
        </p:txBody>
      </p:sp>
      <p:pic>
        <p:nvPicPr>
          <p:cNvPr id="4" name="Picture 3">
            <a:extLst>
              <a:ext uri="{FF2B5EF4-FFF2-40B4-BE49-F238E27FC236}">
                <a16:creationId xmlns:a16="http://schemas.microsoft.com/office/drawing/2014/main" id="{8C97A27B-BDF5-3A10-69FD-E691B42000FC}"/>
              </a:ext>
            </a:extLst>
          </p:cNvPr>
          <p:cNvPicPr>
            <a:picLocks noChangeAspect="1"/>
          </p:cNvPicPr>
          <p:nvPr/>
        </p:nvPicPr>
        <p:blipFill>
          <a:blip r:embed="rId2"/>
          <a:stretch>
            <a:fillRect/>
          </a:stretch>
        </p:blipFill>
        <p:spPr>
          <a:xfrm>
            <a:off x="6157591" y="1108369"/>
            <a:ext cx="5303197" cy="2862498"/>
          </a:xfrm>
          <a:prstGeom prst="rect">
            <a:avLst/>
          </a:prstGeom>
        </p:spPr>
      </p:pic>
      <p:pic>
        <p:nvPicPr>
          <p:cNvPr id="6" name="Picture 5">
            <a:extLst>
              <a:ext uri="{FF2B5EF4-FFF2-40B4-BE49-F238E27FC236}">
                <a16:creationId xmlns:a16="http://schemas.microsoft.com/office/drawing/2014/main" id="{4FCEC8F0-E07F-56A4-6A2A-A2203098DDAB}"/>
              </a:ext>
            </a:extLst>
          </p:cNvPr>
          <p:cNvPicPr>
            <a:picLocks noChangeAspect="1"/>
          </p:cNvPicPr>
          <p:nvPr/>
        </p:nvPicPr>
        <p:blipFill>
          <a:blip r:embed="rId3"/>
          <a:stretch>
            <a:fillRect/>
          </a:stretch>
        </p:blipFill>
        <p:spPr>
          <a:xfrm>
            <a:off x="221221" y="3737505"/>
            <a:ext cx="4648259" cy="2451629"/>
          </a:xfrm>
          <a:prstGeom prst="rect">
            <a:avLst/>
          </a:prstGeom>
        </p:spPr>
      </p:pic>
      <p:pic>
        <p:nvPicPr>
          <p:cNvPr id="8" name="Picture 7">
            <a:extLst>
              <a:ext uri="{FF2B5EF4-FFF2-40B4-BE49-F238E27FC236}">
                <a16:creationId xmlns:a16="http://schemas.microsoft.com/office/drawing/2014/main" id="{2EDC413C-EBA4-B004-0E6F-DDD19204EA50}"/>
              </a:ext>
            </a:extLst>
          </p:cNvPr>
          <p:cNvPicPr>
            <a:picLocks noChangeAspect="1"/>
          </p:cNvPicPr>
          <p:nvPr/>
        </p:nvPicPr>
        <p:blipFill>
          <a:blip r:embed="rId4"/>
          <a:stretch>
            <a:fillRect/>
          </a:stretch>
        </p:blipFill>
        <p:spPr>
          <a:xfrm>
            <a:off x="364068" y="954941"/>
            <a:ext cx="4690533" cy="2564350"/>
          </a:xfrm>
          <a:prstGeom prst="rect">
            <a:avLst/>
          </a:prstGeom>
        </p:spPr>
      </p:pic>
      <p:pic>
        <p:nvPicPr>
          <p:cNvPr id="10" name="Picture 9">
            <a:extLst>
              <a:ext uri="{FF2B5EF4-FFF2-40B4-BE49-F238E27FC236}">
                <a16:creationId xmlns:a16="http://schemas.microsoft.com/office/drawing/2014/main" id="{8563EF89-1AF6-F717-420E-EC0B5B90237D}"/>
              </a:ext>
            </a:extLst>
          </p:cNvPr>
          <p:cNvPicPr>
            <a:picLocks noChangeAspect="1"/>
          </p:cNvPicPr>
          <p:nvPr/>
        </p:nvPicPr>
        <p:blipFill>
          <a:blip r:embed="rId5"/>
          <a:stretch>
            <a:fillRect/>
          </a:stretch>
        </p:blipFill>
        <p:spPr>
          <a:xfrm>
            <a:off x="4869480" y="4160703"/>
            <a:ext cx="7165686" cy="2265498"/>
          </a:xfrm>
          <a:prstGeom prst="rect">
            <a:avLst/>
          </a:prstGeom>
        </p:spPr>
      </p:pic>
      <p:sp>
        <p:nvSpPr>
          <p:cNvPr id="11" name="TextBox 10">
            <a:extLst>
              <a:ext uri="{FF2B5EF4-FFF2-40B4-BE49-F238E27FC236}">
                <a16:creationId xmlns:a16="http://schemas.microsoft.com/office/drawing/2014/main" id="{3EC8AFAC-D7F1-7F54-C2B2-5A2B9082D6C3}"/>
              </a:ext>
            </a:extLst>
          </p:cNvPr>
          <p:cNvSpPr txBox="1"/>
          <p:nvPr/>
        </p:nvSpPr>
        <p:spPr>
          <a:xfrm>
            <a:off x="8763000" y="3519291"/>
            <a:ext cx="1236133" cy="307777"/>
          </a:xfrm>
          <a:prstGeom prst="rect">
            <a:avLst/>
          </a:prstGeom>
          <a:noFill/>
        </p:spPr>
        <p:txBody>
          <a:bodyPr wrap="square" rtlCol="0">
            <a:spAutoFit/>
          </a:bodyPr>
          <a:lstStyle/>
          <a:p>
            <a:r>
              <a:rPr lang="en-GB" dirty="0"/>
              <a:t>0.2 – 0.5 K</a:t>
            </a:r>
          </a:p>
        </p:txBody>
      </p:sp>
      <p:sp>
        <p:nvSpPr>
          <p:cNvPr id="12" name="TextBox 11">
            <a:extLst>
              <a:ext uri="{FF2B5EF4-FFF2-40B4-BE49-F238E27FC236}">
                <a16:creationId xmlns:a16="http://schemas.microsoft.com/office/drawing/2014/main" id="{7EC347F5-AC1F-40EF-F7CB-5936DA2629DB}"/>
              </a:ext>
            </a:extLst>
          </p:cNvPr>
          <p:cNvSpPr txBox="1"/>
          <p:nvPr/>
        </p:nvSpPr>
        <p:spPr>
          <a:xfrm>
            <a:off x="3818468" y="4809430"/>
            <a:ext cx="1236133" cy="307777"/>
          </a:xfrm>
          <a:prstGeom prst="rect">
            <a:avLst/>
          </a:prstGeom>
          <a:noFill/>
        </p:spPr>
        <p:txBody>
          <a:bodyPr wrap="square" rtlCol="0">
            <a:spAutoFit/>
          </a:bodyPr>
          <a:lstStyle/>
          <a:p>
            <a:r>
              <a:rPr lang="en-GB" dirty="0"/>
              <a:t>0.1 – 0.3 K</a:t>
            </a:r>
          </a:p>
        </p:txBody>
      </p:sp>
    </p:spTree>
    <p:extLst>
      <p:ext uri="{BB962C8B-B14F-4D97-AF65-F5344CB8AC3E}">
        <p14:creationId xmlns:p14="http://schemas.microsoft.com/office/powerpoint/2010/main" val="3459025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2BE4-C210-4573-AD94-086A9CC8F2CD}"/>
              </a:ext>
            </a:extLst>
          </p:cNvPr>
          <p:cNvSpPr>
            <a:spLocks noGrp="1"/>
          </p:cNvSpPr>
          <p:nvPr>
            <p:ph type="title"/>
          </p:nvPr>
        </p:nvSpPr>
        <p:spPr/>
        <p:txBody>
          <a:bodyPr/>
          <a:lstStyle/>
          <a:p>
            <a:r>
              <a:rPr lang="en-GB" dirty="0"/>
              <a:t>Summary</a:t>
            </a:r>
          </a:p>
        </p:txBody>
      </p:sp>
      <p:sp>
        <p:nvSpPr>
          <p:cNvPr id="4" name="TextBox 3">
            <a:extLst>
              <a:ext uri="{FF2B5EF4-FFF2-40B4-BE49-F238E27FC236}">
                <a16:creationId xmlns:a16="http://schemas.microsoft.com/office/drawing/2014/main" id="{FEB964C3-78D0-4BB1-9463-71D4B81AA70B}"/>
              </a:ext>
            </a:extLst>
          </p:cNvPr>
          <p:cNvSpPr txBox="1"/>
          <p:nvPr/>
        </p:nvSpPr>
        <p:spPr>
          <a:xfrm>
            <a:off x="476035" y="1067956"/>
            <a:ext cx="11529151" cy="5755422"/>
          </a:xfrm>
          <a:prstGeom prst="rect">
            <a:avLst/>
          </a:prstGeom>
          <a:noFill/>
        </p:spPr>
        <p:txBody>
          <a:bodyPr wrap="square" rtlCol="0">
            <a:spAutoFit/>
          </a:bodyPr>
          <a:lstStyle/>
          <a:p>
            <a:pPr marL="285750" indent="-285750">
              <a:buFont typeface="Arial" panose="020B0604020202020204" pitchFamily="34" charset="0"/>
              <a:buChar char="•"/>
            </a:pPr>
            <a:r>
              <a:rPr lang="en-GB" sz="1800" b="1" dirty="0">
                <a:solidFill>
                  <a:srgbClr val="0070C0"/>
                </a:solidFill>
              </a:rPr>
              <a:t>Looking for a volunteer (s) to take leadership of ‘image quality/geometric’ focus group</a:t>
            </a:r>
          </a:p>
          <a:p>
            <a:pPr lvl="3"/>
            <a:r>
              <a:rPr lang="en-GB" sz="1800" dirty="0"/>
              <a:t>	- USGS to provide a questionnaire to solicit interest and priority topics</a:t>
            </a:r>
          </a:p>
          <a:p>
            <a:pPr lvl="3"/>
            <a:endParaRPr lang="en-GB" sz="800" dirty="0"/>
          </a:p>
          <a:p>
            <a:pPr marL="285750" indent="-285750">
              <a:buFont typeface="Arial" panose="020B0604020202020204" pitchFamily="34" charset="0"/>
              <a:buChar char="•"/>
            </a:pPr>
            <a:r>
              <a:rPr lang="en-GB" sz="1800" b="1" dirty="0">
                <a:solidFill>
                  <a:srgbClr val="0070C0"/>
                </a:solidFill>
              </a:rPr>
              <a:t>Interoperability (radiometric) L1</a:t>
            </a:r>
          </a:p>
          <a:p>
            <a:pPr lvl="3"/>
            <a:r>
              <a:rPr lang="en-GB" sz="1800" b="1" dirty="0">
                <a:solidFill>
                  <a:srgbClr val="0070C0"/>
                </a:solidFill>
              </a:rPr>
              <a:t>          </a:t>
            </a:r>
            <a:r>
              <a:rPr lang="en-GB" sz="1800" dirty="0">
                <a:solidFill>
                  <a:schemeClr val="tx1"/>
                </a:solidFill>
              </a:rPr>
              <a:t>- Sub-set of sites identified for ‘encouraged collect by </a:t>
            </a:r>
            <a:r>
              <a:rPr lang="en-GB" sz="1800" dirty="0" err="1">
                <a:solidFill>
                  <a:schemeClr val="tx1"/>
                </a:solidFill>
              </a:rPr>
              <a:t>Newspace</a:t>
            </a:r>
            <a:r>
              <a:rPr lang="en-GB" sz="1800" dirty="0">
                <a:solidFill>
                  <a:schemeClr val="tx1"/>
                </a:solidFill>
              </a:rPr>
              <a:t> and agencies</a:t>
            </a:r>
          </a:p>
          <a:p>
            <a:pPr lvl="3"/>
            <a:r>
              <a:rPr lang="en-GB" sz="1800" dirty="0">
                <a:solidFill>
                  <a:schemeClr val="tx1"/>
                </a:solidFill>
              </a:rPr>
              <a:t>          - Match-up platform to assess/report consistency with ‘CEOS reference’	</a:t>
            </a:r>
          </a:p>
          <a:p>
            <a:r>
              <a:rPr lang="en-GB" sz="1800" dirty="0"/>
              <a:t>          – strategy to build a database for users to assess suitability for their application as first step</a:t>
            </a:r>
          </a:p>
          <a:p>
            <a:endParaRPr lang="en-GB" sz="1800" dirty="0"/>
          </a:p>
          <a:p>
            <a:pPr marL="285750" indent="-285750">
              <a:buFont typeface="Arial" panose="020B0604020202020204" pitchFamily="34" charset="0"/>
              <a:buChar char="•"/>
            </a:pPr>
            <a:r>
              <a:rPr lang="en-GB" sz="1800" b="1" dirty="0">
                <a:solidFill>
                  <a:srgbClr val="0070C0"/>
                </a:solidFill>
              </a:rPr>
              <a:t>Uncertainties, Traceability, QA – lot of interest further workshops include new space </a:t>
            </a:r>
          </a:p>
          <a:p>
            <a:pPr lvl="3"/>
            <a:r>
              <a:rPr lang="en-GB" sz="1800" dirty="0"/>
              <a:t>	- Develop guidance recommendations (agency buyers guide) of what needs to be done to evidence QA</a:t>
            </a:r>
          </a:p>
          <a:p>
            <a:pPr lvl="3"/>
            <a:r>
              <a:rPr lang="en-GB" sz="1800" dirty="0"/>
              <a:t>	- CEOS to establish case studies (Sensitivity) to demonstrate why we need information</a:t>
            </a:r>
          </a:p>
          <a:p>
            <a:pPr lvl="3"/>
            <a:r>
              <a:rPr lang="en-GB" sz="1800" dirty="0"/>
              <a:t>	- more workshops including in Europe</a:t>
            </a:r>
          </a:p>
          <a:p>
            <a:pPr lvl="3"/>
            <a:endParaRPr lang="en-GB" sz="1800" dirty="0"/>
          </a:p>
          <a:p>
            <a:pPr marL="285750" lvl="1" indent="-285750">
              <a:buFont typeface="Arial" panose="020B0604020202020204" pitchFamily="34" charset="0"/>
              <a:buChar char="•"/>
            </a:pPr>
            <a:r>
              <a:rPr lang="en-GB" sz="1800" b="1" dirty="0">
                <a:solidFill>
                  <a:srgbClr val="0070C0"/>
                </a:solidFill>
              </a:rPr>
              <a:t>LST </a:t>
            </a:r>
            <a:r>
              <a:rPr lang="en-GB" sz="1800" b="1" dirty="0" err="1">
                <a:solidFill>
                  <a:srgbClr val="0070C0"/>
                </a:solidFill>
              </a:rPr>
              <a:t>ToA</a:t>
            </a:r>
            <a:r>
              <a:rPr lang="en-GB" sz="1800" b="1" dirty="0">
                <a:solidFill>
                  <a:srgbClr val="0070C0"/>
                </a:solidFill>
              </a:rPr>
              <a:t> brightness temperature project (</a:t>
            </a:r>
            <a:r>
              <a:rPr lang="en-GB" sz="1800" b="1" dirty="0" err="1">
                <a:solidFill>
                  <a:srgbClr val="0070C0"/>
                </a:solidFill>
              </a:rPr>
              <a:t>TIRCalNet</a:t>
            </a:r>
            <a:r>
              <a:rPr lang="en-GB" sz="1800" b="1" dirty="0">
                <a:solidFill>
                  <a:srgbClr val="0070C0"/>
                </a:solidFill>
              </a:rPr>
              <a:t>) started with view to future operational network noting </a:t>
            </a:r>
            <a:r>
              <a:rPr lang="en-GB" sz="1800" b="1" dirty="0" err="1">
                <a:solidFill>
                  <a:srgbClr val="0070C0"/>
                </a:solidFill>
              </a:rPr>
              <a:t>RadCalNet</a:t>
            </a:r>
            <a:r>
              <a:rPr lang="en-GB" sz="1800" b="1" dirty="0">
                <a:solidFill>
                  <a:srgbClr val="0070C0"/>
                </a:solidFill>
              </a:rPr>
              <a:t> has six </a:t>
            </a:r>
            <a:r>
              <a:rPr lang="en-GB" sz="1800" b="1" dirty="0" err="1">
                <a:solidFill>
                  <a:srgbClr val="0070C0"/>
                </a:solidFill>
              </a:rPr>
              <a:t>yrs</a:t>
            </a:r>
            <a:r>
              <a:rPr lang="en-GB" sz="1800" b="1" dirty="0">
                <a:solidFill>
                  <a:srgbClr val="0070C0"/>
                </a:solidFill>
              </a:rPr>
              <a:t> of operation and &gt;500 active users</a:t>
            </a:r>
          </a:p>
          <a:p>
            <a:pPr lvl="3"/>
            <a:r>
              <a:rPr lang="en-GB" sz="1800" b="1" dirty="0">
                <a:solidFill>
                  <a:srgbClr val="0070C0"/>
                </a:solidFill>
              </a:rPr>
              <a:t>  	- </a:t>
            </a:r>
            <a:r>
              <a:rPr lang="en-GB" sz="1800" dirty="0">
                <a:solidFill>
                  <a:schemeClr val="tx1"/>
                </a:solidFill>
              </a:rPr>
              <a:t>Encouraged to start ‘network thinking’ early </a:t>
            </a:r>
            <a:r>
              <a:rPr lang="en-GB" sz="1800" b="1" dirty="0">
                <a:solidFill>
                  <a:srgbClr val="0070C0"/>
                </a:solidFill>
              </a:rPr>
              <a:t>	</a:t>
            </a:r>
            <a:endParaRPr lang="en-GB" sz="1800" b="1" dirty="0">
              <a:solidFill>
                <a:srgbClr val="FF0000"/>
              </a:solidFill>
            </a:endParaRPr>
          </a:p>
          <a:p>
            <a:pPr marL="285750" lvl="1" indent="-285750">
              <a:buFont typeface="Arial" panose="020B0604020202020204" pitchFamily="34" charset="0"/>
              <a:buChar char="•"/>
            </a:pPr>
            <a:r>
              <a:rPr lang="en-GB" sz="1800" b="1" dirty="0">
                <a:solidFill>
                  <a:srgbClr val="0070C0"/>
                </a:solidFill>
              </a:rPr>
              <a:t>Solar Irradiance Spectrum </a:t>
            </a:r>
          </a:p>
          <a:p>
            <a:pPr lvl="2"/>
            <a:r>
              <a:rPr lang="en-GB" sz="1800" dirty="0"/>
              <a:t>         – Community is utilising and reprocessing to new spectrum need to add to </a:t>
            </a:r>
            <a:r>
              <a:rPr lang="en-GB" sz="1800" dirty="0" err="1"/>
              <a:t>CalVal</a:t>
            </a:r>
            <a:r>
              <a:rPr lang="en-GB" sz="1800" dirty="0"/>
              <a:t> portal</a:t>
            </a:r>
          </a:p>
          <a:p>
            <a:pPr lvl="2"/>
            <a:r>
              <a:rPr lang="en-GB" sz="1800" dirty="0"/>
              <a:t>          - 	 	  </a:t>
            </a:r>
          </a:p>
          <a:p>
            <a:pPr marL="285750" lvl="1" indent="-285750">
              <a:buFont typeface="Arial" panose="020B0604020202020204" pitchFamily="34" charset="0"/>
              <a:buChar char="•"/>
            </a:pPr>
            <a:r>
              <a:rPr lang="en-GB" sz="1800" b="1" dirty="0">
                <a:solidFill>
                  <a:srgbClr val="0070C0"/>
                </a:solidFill>
              </a:rPr>
              <a:t>RT codes (parameterisation/function) may need to improve as we move to </a:t>
            </a:r>
            <a:r>
              <a:rPr lang="en-GB" sz="1800" b="1" dirty="0" err="1">
                <a:solidFill>
                  <a:srgbClr val="0070C0"/>
                </a:solidFill>
              </a:rPr>
              <a:t>SITSat</a:t>
            </a:r>
            <a:r>
              <a:rPr lang="en-GB" sz="1800" b="1" dirty="0">
                <a:solidFill>
                  <a:srgbClr val="0070C0"/>
                </a:solidFill>
              </a:rPr>
              <a:t> era</a:t>
            </a:r>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3741508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BA0E07-01EF-4266-9147-642C14D789C4}"/>
              </a:ext>
            </a:extLst>
          </p:cNvPr>
          <p:cNvSpPr>
            <a:spLocks noGrp="1"/>
          </p:cNvSpPr>
          <p:nvPr>
            <p:ph type="title"/>
          </p:nvPr>
        </p:nvSpPr>
        <p:spPr/>
        <p:txBody>
          <a:bodyPr/>
          <a:lstStyle/>
          <a:p>
            <a:r>
              <a:rPr lang="en-GB" dirty="0"/>
              <a:t>IVOS: Vision</a:t>
            </a:r>
          </a:p>
        </p:txBody>
      </p:sp>
      <p:sp>
        <p:nvSpPr>
          <p:cNvPr id="4" name="Content Placeholder 2">
            <a:extLst>
              <a:ext uri="{FF2B5EF4-FFF2-40B4-BE49-F238E27FC236}">
                <a16:creationId xmlns:a16="http://schemas.microsoft.com/office/drawing/2014/main" id="{4C939342-E6D6-4349-A562-DCD4F5469C63}"/>
              </a:ext>
            </a:extLst>
          </p:cNvPr>
          <p:cNvSpPr>
            <a:spLocks noGrp="1"/>
          </p:cNvSpPr>
          <p:nvPr>
            <p:ph type="body" idx="1"/>
          </p:nvPr>
        </p:nvSpPr>
        <p:spPr>
          <a:xfrm>
            <a:off x="176048" y="954941"/>
            <a:ext cx="11495088" cy="4662488"/>
          </a:xfrm>
        </p:spPr>
        <p:txBody>
          <a:bodyPr/>
          <a:lstStyle/>
          <a:p>
            <a:pPr marL="0" indent="0">
              <a:buFontTx/>
              <a:buNone/>
              <a:defRPr/>
            </a:pPr>
            <a:r>
              <a:rPr lang="en-GB" sz="2400" b="1" i="1" dirty="0">
                <a:solidFill>
                  <a:srgbClr val="FF0000"/>
                </a:solidFill>
              </a:rPr>
              <a:t>To facilitate the provision of ‘fit for purpose’ information through enabling data interoperability and performance assessment through an ‘operational’ CEOS coordinated &amp; internationally harmonised Cal/Val infrastructure consistent with QA4EO principles.</a:t>
            </a:r>
          </a:p>
          <a:p>
            <a:pPr>
              <a:defRPr/>
            </a:pPr>
            <a:r>
              <a:rPr lang="en-GB" sz="2000" b="1" i="1" dirty="0"/>
              <a:t>Pre-flight characterisation &amp; calibration</a:t>
            </a:r>
          </a:p>
          <a:p>
            <a:pPr>
              <a:defRPr/>
            </a:pPr>
            <a:r>
              <a:rPr lang="en-GB" sz="2000" b="1" i="1" dirty="0"/>
              <a:t>Test – sites</a:t>
            </a:r>
          </a:p>
          <a:p>
            <a:pPr>
              <a:defRPr/>
            </a:pPr>
            <a:r>
              <a:rPr lang="en-GB" sz="2000" b="1" i="1" dirty="0"/>
              <a:t>Comparisons</a:t>
            </a:r>
          </a:p>
          <a:p>
            <a:pPr>
              <a:defRPr/>
            </a:pPr>
            <a:r>
              <a:rPr lang="en-GB" sz="2000" b="1" i="1" dirty="0"/>
              <a:t>Agreed methodologies</a:t>
            </a:r>
          </a:p>
          <a:p>
            <a:pPr>
              <a:defRPr/>
            </a:pPr>
            <a:r>
              <a:rPr lang="en-GB" sz="2000" b="1" i="1" dirty="0"/>
              <a:t>Community </a:t>
            </a:r>
            <a:r>
              <a:rPr lang="en-GB" sz="2000" b="1" i="1" u="sng" dirty="0"/>
              <a:t>Good </a:t>
            </a:r>
            <a:r>
              <a:rPr lang="en-GB" sz="2000" b="1" i="1" dirty="0"/>
              <a:t>Practises</a:t>
            </a:r>
          </a:p>
          <a:p>
            <a:pPr>
              <a:defRPr/>
            </a:pPr>
            <a:r>
              <a:rPr lang="en-GB" sz="2000" b="1" i="1" dirty="0"/>
              <a:t>Interchangeable/readable formats</a:t>
            </a:r>
          </a:p>
          <a:p>
            <a:pPr>
              <a:defRPr/>
            </a:pPr>
            <a:r>
              <a:rPr lang="en-GB" sz="2000" b="1" i="1" dirty="0"/>
              <a:t>Results/metadata - databases  </a:t>
            </a:r>
          </a:p>
          <a:p>
            <a:pPr>
              <a:defRPr/>
            </a:pPr>
            <a:r>
              <a:rPr lang="en-GB" sz="2000" b="1" i="1" dirty="0"/>
              <a:t>Shared learning</a:t>
            </a:r>
          </a:p>
          <a:p>
            <a:pPr>
              <a:defRPr/>
            </a:pPr>
            <a:r>
              <a:rPr lang="en-GB" sz="2000" b="1" i="1" dirty="0"/>
              <a:t>Recommendations as appropriate</a:t>
            </a:r>
          </a:p>
        </p:txBody>
      </p:sp>
      <p:sp>
        <p:nvSpPr>
          <p:cNvPr id="5" name="TextBox 3">
            <a:extLst>
              <a:ext uri="{FF2B5EF4-FFF2-40B4-BE49-F238E27FC236}">
                <a16:creationId xmlns:a16="http://schemas.microsoft.com/office/drawing/2014/main" id="{E2A9F83E-D75E-4209-A7AC-CB000BE9611B}"/>
              </a:ext>
            </a:extLst>
          </p:cNvPr>
          <p:cNvSpPr txBox="1">
            <a:spLocks noChangeArrowheads="1"/>
          </p:cNvSpPr>
          <p:nvPr/>
        </p:nvSpPr>
        <p:spPr bwMode="auto">
          <a:xfrm>
            <a:off x="176049" y="5949950"/>
            <a:ext cx="12015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b="1" dirty="0">
                <a:solidFill>
                  <a:srgbClr val="FF0000"/>
                </a:solidFill>
              </a:rPr>
              <a:t>Key Infrastructure to be established and maintained independent of sensor specific projects and/or agencies</a:t>
            </a:r>
          </a:p>
        </p:txBody>
      </p:sp>
    </p:spTree>
    <p:extLst>
      <p:ext uri="{BB962C8B-B14F-4D97-AF65-F5344CB8AC3E}">
        <p14:creationId xmlns:p14="http://schemas.microsoft.com/office/powerpoint/2010/main" val="328773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021424" y="164975"/>
            <a:ext cx="4175125" cy="1143000"/>
          </a:xfrm>
        </p:spPr>
        <p:txBody>
          <a:bodyPr/>
          <a:lstStyle/>
          <a:p>
            <a:r>
              <a:rPr lang="en-GB" altLang="en-US" sz="3200" b="1" dirty="0">
                <a:solidFill>
                  <a:schemeClr val="bg1"/>
                </a:solidFill>
              </a:rPr>
              <a:t>Work plan</a:t>
            </a:r>
          </a:p>
        </p:txBody>
      </p:sp>
      <p:sp>
        <p:nvSpPr>
          <p:cNvPr id="67587" name="Content Placeholder 2"/>
          <p:cNvSpPr>
            <a:spLocks noGrp="1"/>
          </p:cNvSpPr>
          <p:nvPr>
            <p:ph idx="1"/>
          </p:nvPr>
        </p:nvSpPr>
        <p:spPr>
          <a:xfrm>
            <a:off x="1371600" y="1095376"/>
            <a:ext cx="9072562" cy="425199"/>
          </a:xfrm>
        </p:spPr>
        <p:txBody>
          <a:bodyPr/>
          <a:lstStyle/>
          <a:p>
            <a:r>
              <a:rPr lang="en-GB" altLang="en-US" sz="2000" b="1" dirty="0"/>
              <a:t>Structured into themes and led by ‘champions’ (Plus specific projects)</a:t>
            </a:r>
          </a:p>
          <a:p>
            <a:endParaRPr lang="en-GB" altLang="en-US" sz="2000" dirty="0"/>
          </a:p>
        </p:txBody>
      </p:sp>
      <p:sp>
        <p:nvSpPr>
          <p:cNvPr id="67588" name="TextBox 3"/>
          <p:cNvSpPr txBox="1">
            <a:spLocks noChangeArrowheads="1"/>
          </p:cNvSpPr>
          <p:nvPr/>
        </p:nvSpPr>
        <p:spPr bwMode="auto">
          <a:xfrm>
            <a:off x="665207" y="1614812"/>
            <a:ext cx="1106184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dirty="0"/>
              <a:t>Land surface reflectance     		      - </a:t>
            </a:r>
            <a:r>
              <a:rPr lang="en-GB" altLang="en-US" sz="2000" dirty="0" err="1"/>
              <a:t>Czapler</a:t>
            </a:r>
            <a:r>
              <a:rPr lang="en-GB" altLang="en-US" sz="2000" dirty="0"/>
              <a:t> Myers  (U of Arizona  USA)</a:t>
            </a:r>
          </a:p>
          <a:p>
            <a:pPr eaLnBrk="1" hangingPunct="1">
              <a:spcBef>
                <a:spcPct val="0"/>
              </a:spcBef>
              <a:buFontTx/>
              <a:buNone/>
            </a:pPr>
            <a:endParaRPr lang="en-GB" altLang="en-US" sz="800" dirty="0"/>
          </a:p>
          <a:p>
            <a:pPr eaLnBrk="1" hangingPunct="1">
              <a:spcBef>
                <a:spcPct val="0"/>
              </a:spcBef>
              <a:buFontTx/>
              <a:buNone/>
            </a:pPr>
            <a:r>
              <a:rPr lang="en-GB" altLang="en-US" sz="2000" dirty="0"/>
              <a:t>Ocean colour (link to IOCCG, VC-OCR etc)	      - Murakami  (JAXA  JPN)</a:t>
            </a:r>
          </a:p>
          <a:p>
            <a:pPr eaLnBrk="1" hangingPunct="1">
              <a:spcBef>
                <a:spcPct val="0"/>
              </a:spcBef>
              <a:buFontTx/>
              <a:buNone/>
            </a:pPr>
            <a:endParaRPr lang="en-GB" altLang="en-US" sz="800" dirty="0"/>
          </a:p>
          <a:p>
            <a:pPr eaLnBrk="1" hangingPunct="1">
              <a:spcBef>
                <a:spcPct val="0"/>
              </a:spcBef>
              <a:buFontTx/>
              <a:buNone/>
            </a:pPr>
            <a:r>
              <a:rPr lang="en-GB" altLang="en-US" sz="2000" dirty="0"/>
              <a:t>Surface Temperature (link to VC-SST, GHRSST) - Corlett (</a:t>
            </a:r>
            <a:r>
              <a:rPr lang="en-GB" altLang="en-US" sz="2000" dirty="0" err="1"/>
              <a:t>Eumetsat</a:t>
            </a:r>
            <a:r>
              <a:rPr lang="en-GB" altLang="en-US" sz="2000" dirty="0"/>
              <a:t>)</a:t>
            </a:r>
          </a:p>
          <a:p>
            <a:pPr eaLnBrk="1" hangingPunct="1">
              <a:spcBef>
                <a:spcPct val="0"/>
              </a:spcBef>
              <a:buFontTx/>
              <a:buNone/>
            </a:pPr>
            <a:endParaRPr lang="en-GB" altLang="en-US" sz="800" dirty="0"/>
          </a:p>
          <a:p>
            <a:pPr eaLnBrk="1" hangingPunct="1">
              <a:spcBef>
                <a:spcPct val="0"/>
              </a:spcBef>
              <a:buFontTx/>
              <a:buNone/>
            </a:pPr>
            <a:r>
              <a:rPr lang="en-GB" altLang="en-US" sz="2000" dirty="0">
                <a:solidFill>
                  <a:srgbClr val="FF0000"/>
                </a:solidFill>
              </a:rPr>
              <a:t>Geo spatial image quality! 	  	          - +USGS to propose topics to explore interest </a:t>
            </a:r>
          </a:p>
          <a:p>
            <a:pPr eaLnBrk="1" hangingPunct="1">
              <a:spcBef>
                <a:spcPct val="0"/>
              </a:spcBef>
              <a:buFontTx/>
              <a:buNone/>
            </a:pPr>
            <a:r>
              <a:rPr lang="en-GB" altLang="en-US" sz="2000" dirty="0">
                <a:solidFill>
                  <a:srgbClr val="FF0000"/>
                </a:solidFill>
              </a:rPr>
              <a:t>						- CNES cautious of Geolocation due to ITAR</a:t>
            </a:r>
          </a:p>
        </p:txBody>
      </p:sp>
      <p:sp>
        <p:nvSpPr>
          <p:cNvPr id="2" name="TextBox 1">
            <a:extLst>
              <a:ext uri="{FF2B5EF4-FFF2-40B4-BE49-F238E27FC236}">
                <a16:creationId xmlns:a16="http://schemas.microsoft.com/office/drawing/2014/main" id="{A6521772-E9BC-406F-8506-6D663835AA74}"/>
              </a:ext>
            </a:extLst>
          </p:cNvPr>
          <p:cNvSpPr txBox="1"/>
          <p:nvPr/>
        </p:nvSpPr>
        <p:spPr>
          <a:xfrm>
            <a:off x="2726148" y="4119803"/>
            <a:ext cx="6040780" cy="2246769"/>
          </a:xfrm>
          <a:prstGeom prst="rect">
            <a:avLst/>
          </a:prstGeom>
          <a:noFill/>
        </p:spPr>
        <p:txBody>
          <a:bodyPr wrap="square" rtlCol="0">
            <a:spAutoFit/>
          </a:bodyPr>
          <a:lstStyle/>
          <a:p>
            <a:pPr algn="ctr"/>
            <a:r>
              <a:rPr lang="en-GB" sz="1800" b="1" dirty="0"/>
              <a:t>PROJECTS</a:t>
            </a:r>
          </a:p>
          <a:p>
            <a:r>
              <a:rPr lang="en-GB" sz="1800" b="1" dirty="0">
                <a:solidFill>
                  <a:srgbClr val="0070C0"/>
                </a:solidFill>
              </a:rPr>
              <a:t>PICSCAR			P Henry (CNES)</a:t>
            </a:r>
          </a:p>
          <a:p>
            <a:r>
              <a:rPr lang="en-GB" sz="1800" b="1" dirty="0" err="1">
                <a:solidFill>
                  <a:srgbClr val="0070C0"/>
                </a:solidFill>
              </a:rPr>
              <a:t>RadCalNet</a:t>
            </a:r>
            <a:r>
              <a:rPr lang="en-GB" sz="1800" b="1" dirty="0">
                <a:solidFill>
                  <a:srgbClr val="0070C0"/>
                </a:solidFill>
              </a:rPr>
              <a:t>			M Bouvet  (ESA)</a:t>
            </a:r>
          </a:p>
          <a:p>
            <a:r>
              <a:rPr lang="en-GB" sz="1800" b="1" dirty="0">
                <a:solidFill>
                  <a:srgbClr val="0070C0"/>
                </a:solidFill>
              </a:rPr>
              <a:t>SST &amp; OC Comparisons		N Fox (NPL)</a:t>
            </a:r>
          </a:p>
          <a:p>
            <a:r>
              <a:rPr lang="en-GB" sz="1800" b="1" dirty="0">
                <a:solidFill>
                  <a:srgbClr val="0070C0"/>
                </a:solidFill>
              </a:rPr>
              <a:t>Vocabulary			E Woolliams (NPL)</a:t>
            </a:r>
          </a:p>
          <a:p>
            <a:r>
              <a:rPr lang="en-GB" sz="1800" b="1" dirty="0">
                <a:solidFill>
                  <a:srgbClr val="0070C0"/>
                </a:solidFill>
              </a:rPr>
              <a:t>Sensor pre-flight workshop	N Fox (NPL)</a:t>
            </a:r>
          </a:p>
          <a:p>
            <a:r>
              <a:rPr lang="en-GB" sz="1800" b="1" dirty="0">
                <a:solidFill>
                  <a:srgbClr val="0070C0"/>
                </a:solidFill>
              </a:rPr>
              <a:t>Uncertainty/traceability		S Hunt (NPL)</a:t>
            </a:r>
          </a:p>
          <a:p>
            <a:endParaRPr lang="en-GB" b="1" dirty="0"/>
          </a:p>
        </p:txBody>
      </p:sp>
    </p:spTree>
    <p:extLst>
      <p:ext uri="{BB962C8B-B14F-4D97-AF65-F5344CB8AC3E}">
        <p14:creationId xmlns:p14="http://schemas.microsoft.com/office/powerpoint/2010/main" val="165675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Box 2"/>
          <p:cNvSpPr txBox="1">
            <a:spLocks noChangeArrowheads="1"/>
          </p:cNvSpPr>
          <p:nvPr/>
        </p:nvSpPr>
        <p:spPr bwMode="auto">
          <a:xfrm>
            <a:off x="246580" y="1019735"/>
            <a:ext cx="548998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Times New Roman" pitchFamily="18" charset="0"/>
              </a:defRPr>
            </a:lvl1pPr>
            <a:lvl2pPr marL="800100" indent="-34290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FontTx/>
              <a:buChar char="•"/>
              <a:defRPr/>
            </a:pPr>
            <a:r>
              <a:rPr lang="en-GB" altLang="en-US" sz="2000" dirty="0">
                <a:solidFill>
                  <a:srgbClr val="000099"/>
                </a:solidFill>
              </a:rPr>
              <a:t>IVOS 36 @ </a:t>
            </a:r>
            <a:r>
              <a:rPr kumimoji="0" lang="en-GB" altLang="en-US" sz="2000" i="0" u="none" strike="noStrike" kern="0" cap="none" spc="0" normalizeH="0" baseline="0" noProof="0" dirty="0">
                <a:ln>
                  <a:noFill/>
                </a:ln>
                <a:solidFill>
                  <a:srgbClr val="000099"/>
                </a:solidFill>
                <a:effectLst/>
                <a:uLnTx/>
                <a:uFillTx/>
                <a:latin typeface="Arial"/>
                <a:cs typeface="Arial"/>
                <a:sym typeface="Arial"/>
              </a:rPr>
              <a:t>Tokyo, Japan </a:t>
            </a:r>
            <a:endParaRPr lang="en-GB" altLang="en-US" sz="2000" dirty="0">
              <a:solidFill>
                <a:srgbClr val="000099"/>
              </a:solidFill>
            </a:endParaRPr>
          </a:p>
          <a:p>
            <a:pPr marL="0" indent="0" eaLnBrk="1" hangingPunct="1">
              <a:spcBef>
                <a:spcPct val="0"/>
              </a:spcBef>
              <a:buClrTx/>
              <a:buNone/>
              <a:defRPr/>
            </a:pPr>
            <a:r>
              <a:rPr lang="en-GB" altLang="en-US" sz="2000" dirty="0">
                <a:solidFill>
                  <a:srgbClr val="000099"/>
                </a:solidFill>
              </a:rPr>
              <a:t>      hosted by AIST &amp; JAXA  Sep 2023</a:t>
            </a:r>
          </a:p>
          <a:p>
            <a:pPr marL="0" indent="0" eaLnBrk="1" hangingPunct="1">
              <a:spcBef>
                <a:spcPct val="0"/>
              </a:spcBef>
              <a:buClrTx/>
              <a:buNone/>
              <a:defRPr/>
            </a:pPr>
            <a:r>
              <a:rPr lang="en-GB" altLang="en-US" sz="2000" dirty="0"/>
              <a:t>(next meeting TBD (Americas!) Sep? 2025)</a:t>
            </a:r>
          </a:p>
          <a:p>
            <a:pPr marL="0" indent="0" eaLnBrk="1" hangingPunct="1">
              <a:spcBef>
                <a:spcPct val="0"/>
              </a:spcBef>
              <a:buClrTx/>
              <a:buNone/>
              <a:defRPr/>
            </a:pPr>
            <a:endParaRPr lang="en-GB" altLang="en-US" sz="2000" dirty="0">
              <a:solidFill>
                <a:srgbClr val="000099"/>
              </a:solidFill>
            </a:endParaRPr>
          </a:p>
          <a:p>
            <a:pPr eaLnBrk="1" hangingPunct="1">
              <a:spcBef>
                <a:spcPct val="0"/>
              </a:spcBef>
              <a:buClrTx/>
              <a:buFontTx/>
              <a:buChar char="•"/>
              <a:defRPr/>
            </a:pPr>
            <a:r>
              <a:rPr lang="en-GB" altLang="en-US" sz="2000" dirty="0">
                <a:solidFill>
                  <a:srgbClr val="002569"/>
                </a:solidFill>
              </a:rPr>
              <a:t>20 agency/orgs represented</a:t>
            </a:r>
          </a:p>
          <a:p>
            <a:pPr eaLnBrk="1" hangingPunct="1">
              <a:spcBef>
                <a:spcPct val="0"/>
              </a:spcBef>
              <a:buClrTx/>
              <a:buFontTx/>
              <a:buChar char="•"/>
              <a:defRPr/>
            </a:pPr>
            <a:endParaRPr lang="en-GB" altLang="en-US" sz="2000" dirty="0">
              <a:solidFill>
                <a:srgbClr val="002569"/>
              </a:solidFill>
            </a:endParaRPr>
          </a:p>
          <a:p>
            <a:pPr eaLnBrk="1" hangingPunct="1">
              <a:spcBef>
                <a:spcPct val="0"/>
              </a:spcBef>
              <a:buClrTx/>
              <a:buFontTx/>
              <a:buChar char="•"/>
              <a:defRPr/>
            </a:pPr>
            <a:r>
              <a:rPr lang="en-GB" altLang="en-US" sz="2000" dirty="0">
                <a:solidFill>
                  <a:srgbClr val="002569"/>
                </a:solidFill>
              </a:rPr>
              <a:t>22 attendees + 13 on-line</a:t>
            </a:r>
          </a:p>
          <a:p>
            <a:pPr eaLnBrk="1" hangingPunct="1">
              <a:spcBef>
                <a:spcPct val="0"/>
              </a:spcBef>
              <a:buClrTx/>
              <a:buFontTx/>
              <a:buChar char="•"/>
              <a:defRPr/>
            </a:pPr>
            <a:endParaRPr lang="en-GB" altLang="en-US" sz="2000" dirty="0">
              <a:solidFill>
                <a:srgbClr val="002569"/>
              </a:solidFill>
            </a:endParaRPr>
          </a:p>
          <a:p>
            <a:pPr eaLnBrk="1" hangingPunct="1">
              <a:spcBef>
                <a:spcPct val="0"/>
              </a:spcBef>
              <a:buClrTx/>
              <a:buFontTx/>
              <a:buChar char="•"/>
              <a:defRPr/>
            </a:pPr>
            <a:r>
              <a:rPr lang="en-GB" altLang="en-US" sz="2000" dirty="0">
                <a:solidFill>
                  <a:srgbClr val="002569"/>
                </a:solidFill>
              </a:rPr>
              <a:t>Most themes and topics (work-plan </a:t>
            </a:r>
          </a:p>
          <a:p>
            <a:pPr marL="0" indent="0" eaLnBrk="1" hangingPunct="1">
              <a:spcBef>
                <a:spcPct val="0"/>
              </a:spcBef>
              <a:buClrTx/>
              <a:buNone/>
              <a:defRPr/>
            </a:pPr>
            <a:r>
              <a:rPr lang="en-GB" altLang="en-US" sz="2000" dirty="0">
                <a:solidFill>
                  <a:srgbClr val="002569"/>
                </a:solidFill>
              </a:rPr>
              <a:t>            discussed or summarised)</a:t>
            </a:r>
          </a:p>
          <a:p>
            <a:pPr marL="0" indent="0" eaLnBrk="1" hangingPunct="1">
              <a:spcBef>
                <a:spcPct val="0"/>
              </a:spcBef>
              <a:buClrTx/>
              <a:buNone/>
              <a:defRPr/>
            </a:pPr>
            <a:endParaRPr lang="en-GB" altLang="en-US" sz="2000" dirty="0">
              <a:solidFill>
                <a:srgbClr val="FF000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1600" b="1" dirty="0">
              <a:solidFill>
                <a:srgbClr val="9F2D20"/>
              </a:solidFill>
            </a:endParaRPr>
          </a:p>
          <a:p>
            <a:pPr marL="85725" lvl="1" indent="92075" eaLnBrk="1" hangingPunct="1">
              <a:spcBef>
                <a:spcPct val="0"/>
              </a:spcBef>
              <a:buClrTx/>
              <a:buNone/>
              <a:defRPr/>
            </a:pPr>
            <a:endParaRPr lang="en-GB" altLang="en-US" sz="1800" b="1" dirty="0">
              <a:solidFill>
                <a:srgbClr val="C00000"/>
              </a:solidFill>
            </a:endParaRPr>
          </a:p>
          <a:p>
            <a:pPr lvl="1" eaLnBrk="1" hangingPunct="1">
              <a:spcBef>
                <a:spcPct val="0"/>
              </a:spcBef>
              <a:buClrTx/>
              <a:buFontTx/>
              <a:buChar char="•"/>
              <a:defRPr/>
            </a:pPr>
            <a:r>
              <a:rPr lang="en-GB" altLang="en-US" sz="400" b="1" dirty="0" err="1">
                <a:solidFill>
                  <a:srgbClr val="9F2D20"/>
                </a:solidFill>
              </a:rPr>
              <a:t>mett</a:t>
            </a:r>
            <a:endParaRPr lang="en-GB" altLang="en-US" sz="400" b="1" dirty="0">
              <a:solidFill>
                <a:srgbClr val="9F2D20"/>
              </a:solidFill>
            </a:endParaRPr>
          </a:p>
        </p:txBody>
      </p:sp>
      <p:sp>
        <p:nvSpPr>
          <p:cNvPr id="4" name="TextBox 3"/>
          <p:cNvSpPr txBox="1"/>
          <p:nvPr/>
        </p:nvSpPr>
        <p:spPr>
          <a:xfrm>
            <a:off x="246580" y="4250985"/>
            <a:ext cx="6035510" cy="2523768"/>
          </a:xfrm>
          <a:prstGeom prst="rect">
            <a:avLst/>
          </a:prstGeom>
          <a:noFill/>
        </p:spPr>
        <p:txBody>
          <a:bodyPr wrap="square">
            <a:spAutoFit/>
          </a:bodyPr>
          <a:lstStyle/>
          <a:p>
            <a:pPr>
              <a:buClrTx/>
              <a:defRPr/>
            </a:pPr>
            <a:r>
              <a:rPr lang="en-GB" sz="1800" b="1" dirty="0">
                <a:solidFill>
                  <a:sysClr val="windowText" lastClr="000000"/>
                </a:solidFill>
              </a:rPr>
              <a:t>Special Projects/Activities:</a:t>
            </a:r>
          </a:p>
          <a:p>
            <a:pPr marL="342900" indent="-342900">
              <a:buClrTx/>
              <a:buFont typeface="Arial" panose="020B0604020202020204" pitchFamily="34" charset="0"/>
              <a:buChar char="•"/>
              <a:defRPr/>
            </a:pPr>
            <a:r>
              <a:rPr lang="en-GB" sz="1800" b="1" dirty="0" err="1">
                <a:solidFill>
                  <a:srgbClr val="9F2D20"/>
                </a:solidFill>
              </a:rPr>
              <a:t>RadCalNet</a:t>
            </a:r>
            <a:r>
              <a:rPr lang="en-GB" sz="1800" b="1" dirty="0">
                <a:solidFill>
                  <a:srgbClr val="9F2D20"/>
                </a:solidFill>
              </a:rPr>
              <a:t> team met  Sep 24</a:t>
            </a:r>
          </a:p>
          <a:p>
            <a:pPr>
              <a:buClrTx/>
              <a:defRPr/>
            </a:pPr>
            <a:r>
              <a:rPr lang="en-GB" sz="1800" b="1" dirty="0">
                <a:solidFill>
                  <a:srgbClr val="9F2D20"/>
                </a:solidFill>
              </a:rPr>
              <a:t>    	Regular telecons</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Terminology task team linked with WGCV</a:t>
            </a:r>
          </a:p>
          <a:p>
            <a:pPr marL="342900" indent="-342900">
              <a:buClrTx/>
              <a:buFont typeface="Arial" panose="020B0604020202020204" pitchFamily="34" charset="0"/>
              <a:buChar char="•"/>
              <a:defRPr/>
            </a:pPr>
            <a:endParaRPr lang="en-GB"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FRM4Veg Comparison (LPV) SRIX</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endParaRPr lang="en-GB" sz="1800" b="1" dirty="0">
              <a:solidFill>
                <a:srgbClr val="9F2D20"/>
              </a:solidFill>
            </a:endParaRPr>
          </a:p>
        </p:txBody>
      </p:sp>
      <p:sp>
        <p:nvSpPr>
          <p:cNvPr id="2" name="TextBox 1"/>
          <p:cNvSpPr txBox="1"/>
          <p:nvPr/>
        </p:nvSpPr>
        <p:spPr>
          <a:xfrm>
            <a:off x="3505200" y="150964"/>
            <a:ext cx="472440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buClrTx/>
              <a:defRPr/>
            </a:pPr>
            <a:r>
              <a:rPr lang="en-GB" sz="3200" b="1" dirty="0">
                <a:solidFill>
                  <a:srgbClr val="A7A7A7">
                    <a:lumMod val="20000"/>
                    <a:lumOff val="80000"/>
                  </a:srgbClr>
                </a:solidFill>
              </a:rPr>
              <a:t>Summary of activities</a:t>
            </a:r>
          </a:p>
        </p:txBody>
      </p:sp>
      <p:sp>
        <p:nvSpPr>
          <p:cNvPr id="3" name="TextBox 2">
            <a:extLst>
              <a:ext uri="{FF2B5EF4-FFF2-40B4-BE49-F238E27FC236}">
                <a16:creationId xmlns:a16="http://schemas.microsoft.com/office/drawing/2014/main" id="{75C144E6-70F4-6C76-14C0-EE108DCA7EF3}"/>
              </a:ext>
            </a:extLst>
          </p:cNvPr>
          <p:cNvSpPr txBox="1"/>
          <p:nvPr/>
        </p:nvSpPr>
        <p:spPr>
          <a:xfrm>
            <a:off x="6005818" y="3966986"/>
            <a:ext cx="6035510" cy="2585323"/>
          </a:xfrm>
          <a:prstGeom prst="rect">
            <a:avLst/>
          </a:prstGeom>
          <a:noFill/>
        </p:spPr>
        <p:txBody>
          <a:bodyPr wrap="square">
            <a:spAutoFit/>
          </a:bodyPr>
          <a:lstStyle/>
          <a:p>
            <a:pPr>
              <a:buClrTx/>
              <a:defRPr/>
            </a:pPr>
            <a:r>
              <a:rPr lang="en-GB" sz="1800" b="1" dirty="0">
                <a:solidFill>
                  <a:sysClr val="windowText" lastClr="000000"/>
                </a:solidFill>
              </a:rPr>
              <a:t>Special Projects/Activities:</a:t>
            </a:r>
          </a:p>
          <a:p>
            <a:pPr marL="342900" indent="-342900">
              <a:buClrTx/>
              <a:buFont typeface="Arial" panose="020B0604020202020204" pitchFamily="34" charset="0"/>
              <a:buChar char="•"/>
              <a:defRPr/>
            </a:pPr>
            <a:r>
              <a:rPr lang="en-GB" sz="1800" b="1" dirty="0">
                <a:solidFill>
                  <a:srgbClr val="9F2D20"/>
                </a:solidFill>
              </a:rPr>
              <a:t>FRM4…</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VH-RHODA &amp; JACIE interfaces</a:t>
            </a:r>
          </a:p>
          <a:p>
            <a:pPr marL="342900" lvl="2" indent="-342900">
              <a:buClrTx/>
              <a:buFont typeface="Arial" panose="020B0604020202020204" pitchFamily="34" charset="0"/>
              <a:buChar char="•"/>
              <a:defRPr/>
            </a:pPr>
            <a:r>
              <a:rPr lang="en-GB" sz="1800" b="1" dirty="0">
                <a:solidFill>
                  <a:srgbClr val="9F2D20"/>
                </a:solidFill>
              </a:rPr>
              <a:t>    </a:t>
            </a:r>
            <a:r>
              <a:rPr lang="en-GB" sz="1800" b="1" dirty="0" err="1">
                <a:solidFill>
                  <a:srgbClr val="9F2D20"/>
                </a:solidFill>
              </a:rPr>
              <a:t>Newspace</a:t>
            </a:r>
            <a:r>
              <a:rPr lang="en-GB" sz="1800" b="1" dirty="0">
                <a:solidFill>
                  <a:srgbClr val="9F2D20"/>
                </a:solidFill>
              </a:rPr>
              <a:t> support (uncertainty)</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Pre-flight Cal workshop </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Lunar workshop (GSICS Led) </a:t>
            </a:r>
          </a:p>
        </p:txBody>
      </p:sp>
      <p:pic>
        <p:nvPicPr>
          <p:cNvPr id="5" name="Picture 4">
            <a:extLst>
              <a:ext uri="{FF2B5EF4-FFF2-40B4-BE49-F238E27FC236}">
                <a16:creationId xmlns:a16="http://schemas.microsoft.com/office/drawing/2014/main" id="{0FC547E5-31A0-FE08-C9E5-DEA8C16E02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7255" y="1069543"/>
            <a:ext cx="3796549" cy="2847635"/>
          </a:xfrm>
          <a:prstGeom prst="rect">
            <a:avLst/>
          </a:prstGeom>
          <a:noFill/>
          <a:ln>
            <a:noFill/>
          </a:ln>
        </p:spPr>
      </p:pic>
      <p:pic>
        <p:nvPicPr>
          <p:cNvPr id="8" name="Picture 7" descr="A ship at night in a dock&#10;&#10;Description automatically generated">
            <a:extLst>
              <a:ext uri="{FF2B5EF4-FFF2-40B4-BE49-F238E27FC236}">
                <a16:creationId xmlns:a16="http://schemas.microsoft.com/office/drawing/2014/main" id="{42487FA2-DBA5-ADE5-AD40-504C33758E75}"/>
              </a:ext>
            </a:extLst>
          </p:cNvPr>
          <p:cNvPicPr>
            <a:picLocks noChangeAspect="1"/>
          </p:cNvPicPr>
          <p:nvPr/>
        </p:nvPicPr>
        <p:blipFill>
          <a:blip r:embed="rId4"/>
          <a:stretch>
            <a:fillRect/>
          </a:stretch>
        </p:blipFill>
        <p:spPr>
          <a:xfrm>
            <a:off x="9364494" y="1149443"/>
            <a:ext cx="2676834" cy="2676834"/>
          </a:xfrm>
          <a:prstGeom prst="rect">
            <a:avLst/>
          </a:prstGeom>
        </p:spPr>
      </p:pic>
    </p:spTree>
    <p:extLst>
      <p:ext uri="{BB962C8B-B14F-4D97-AF65-F5344CB8AC3E}">
        <p14:creationId xmlns:p14="http://schemas.microsoft.com/office/powerpoint/2010/main" val="229963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841116-4870-46ED-B2C5-B4FC8F1227C4}"/>
              </a:ext>
            </a:extLst>
          </p:cNvPr>
          <p:cNvSpPr>
            <a:spLocks noGrp="1"/>
          </p:cNvSpPr>
          <p:nvPr>
            <p:ph type="body" idx="1"/>
          </p:nvPr>
        </p:nvSpPr>
        <p:spPr>
          <a:xfrm>
            <a:off x="96149" y="883917"/>
            <a:ext cx="11495400" cy="4662871"/>
          </a:xfrm>
        </p:spPr>
        <p:txBody>
          <a:bodyPr/>
          <a:lstStyle/>
          <a:p>
            <a:r>
              <a:rPr lang="en-GB" sz="2400" dirty="0"/>
              <a:t>Comparison tools</a:t>
            </a:r>
          </a:p>
          <a:p>
            <a:r>
              <a:rPr lang="en-GB" sz="2400" dirty="0"/>
              <a:t>QA initiatives (VH-Rhoda &amp; </a:t>
            </a:r>
            <a:r>
              <a:rPr lang="en-GB" sz="2400" dirty="0" err="1"/>
              <a:t>Jacie</a:t>
            </a:r>
            <a:r>
              <a:rPr lang="en-GB" sz="2400" dirty="0"/>
              <a:t>)</a:t>
            </a:r>
          </a:p>
          <a:p>
            <a:r>
              <a:rPr lang="en-GB" sz="2400" dirty="0"/>
              <a:t>Cal/Val methods/Services (</a:t>
            </a:r>
            <a:r>
              <a:rPr lang="en-GB" sz="2400" dirty="0" err="1"/>
              <a:t>RadCalNet</a:t>
            </a:r>
            <a:r>
              <a:rPr lang="en-GB" sz="2400" dirty="0"/>
              <a:t>, Hypernets, </a:t>
            </a:r>
            <a:r>
              <a:rPr lang="en-GB" sz="2400" dirty="0" err="1"/>
              <a:t>Vicalops</a:t>
            </a:r>
            <a:r>
              <a:rPr lang="en-GB" sz="2400" dirty="0"/>
              <a:t>, RT-Code, global) </a:t>
            </a:r>
          </a:p>
          <a:p>
            <a:r>
              <a:rPr lang="en-GB" sz="2400" dirty="0"/>
              <a:t>Impact of Solar Irradiance spectrum change</a:t>
            </a:r>
          </a:p>
          <a:p>
            <a:r>
              <a:rPr lang="en-GB" sz="2400" dirty="0"/>
              <a:t>‘Test-sites’ + Moon </a:t>
            </a:r>
          </a:p>
          <a:p>
            <a:r>
              <a:rPr lang="en-GB" sz="2400" dirty="0"/>
              <a:t>Sensor performance assessment and status (particularly JAXA missions)</a:t>
            </a:r>
          </a:p>
          <a:p>
            <a:r>
              <a:rPr lang="en-GB" sz="2400" dirty="0"/>
              <a:t>GHG (JAXA special session)</a:t>
            </a:r>
          </a:p>
          <a:p>
            <a:r>
              <a:rPr lang="en-GB" sz="2400" dirty="0"/>
              <a:t>Hyperspectral sensors  </a:t>
            </a:r>
          </a:p>
          <a:p>
            <a:r>
              <a:rPr lang="en-GB" sz="2400" dirty="0"/>
              <a:t>Uncertainty, Traceability, interoperability: what and how</a:t>
            </a:r>
          </a:p>
          <a:p>
            <a:r>
              <a:rPr lang="en-GB" sz="2400" dirty="0"/>
              <a:t>CEOS WGCV projects/Actions:  - </a:t>
            </a:r>
            <a:r>
              <a:rPr lang="en-GB" sz="2400" dirty="0" err="1"/>
              <a:t>SITSats</a:t>
            </a:r>
            <a:r>
              <a:rPr lang="en-GB" sz="2400" dirty="0"/>
              <a:t>, FRM (QA), Pre-flight, </a:t>
            </a:r>
          </a:p>
          <a:p>
            <a:r>
              <a:rPr lang="en-GB" sz="2400" dirty="0" err="1"/>
              <a:t>TIRCalNet</a:t>
            </a:r>
            <a:endParaRPr lang="en-GB" sz="2400" dirty="0"/>
          </a:p>
          <a:p>
            <a:r>
              <a:rPr lang="en-GB" sz="2400" dirty="0"/>
              <a:t>Communications</a:t>
            </a:r>
          </a:p>
        </p:txBody>
      </p:sp>
      <p:sp>
        <p:nvSpPr>
          <p:cNvPr id="3" name="Title 2">
            <a:extLst>
              <a:ext uri="{FF2B5EF4-FFF2-40B4-BE49-F238E27FC236}">
                <a16:creationId xmlns:a16="http://schemas.microsoft.com/office/drawing/2014/main" id="{6143A55C-F12D-48C9-A507-DCC977533FC5}"/>
              </a:ext>
            </a:extLst>
          </p:cNvPr>
          <p:cNvSpPr>
            <a:spLocks noGrp="1"/>
          </p:cNvSpPr>
          <p:nvPr>
            <p:ph type="title"/>
          </p:nvPr>
        </p:nvSpPr>
        <p:spPr/>
        <p:txBody>
          <a:bodyPr/>
          <a:lstStyle/>
          <a:p>
            <a:r>
              <a:rPr lang="en-GB" dirty="0"/>
              <a:t>IVOS 36 Topics: </a:t>
            </a:r>
            <a:r>
              <a:rPr lang="en-GB" sz="2400" dirty="0"/>
              <a:t>presentations/minutes </a:t>
            </a:r>
            <a:r>
              <a:rPr lang="en-GB" sz="2400" dirty="0" err="1"/>
              <a:t>cal</a:t>
            </a:r>
            <a:r>
              <a:rPr lang="en-GB" sz="2400" dirty="0"/>
              <a:t>/</a:t>
            </a:r>
            <a:r>
              <a:rPr lang="en-GB" sz="2400" dirty="0" err="1"/>
              <a:t>val</a:t>
            </a:r>
            <a:r>
              <a:rPr lang="en-GB" sz="2400" dirty="0"/>
              <a:t> portal</a:t>
            </a:r>
          </a:p>
        </p:txBody>
      </p:sp>
    </p:spTree>
    <p:extLst>
      <p:ext uri="{BB962C8B-B14F-4D97-AF65-F5344CB8AC3E}">
        <p14:creationId xmlns:p14="http://schemas.microsoft.com/office/powerpoint/2010/main" val="1743153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BC3758-6DED-DCB6-1A73-2414694C6DB6}"/>
              </a:ext>
            </a:extLst>
          </p:cNvPr>
          <p:cNvSpPr>
            <a:spLocks noGrp="1"/>
          </p:cNvSpPr>
          <p:nvPr>
            <p:ph type="title"/>
          </p:nvPr>
        </p:nvSpPr>
        <p:spPr/>
        <p:txBody>
          <a:bodyPr/>
          <a:lstStyle/>
          <a:p>
            <a:r>
              <a:rPr lang="en-GB" dirty="0"/>
              <a:t>JAXA future initiatives </a:t>
            </a:r>
            <a:r>
              <a:rPr lang="en-GB" sz="2400" dirty="0"/>
              <a:t>(Murakami)</a:t>
            </a:r>
          </a:p>
        </p:txBody>
      </p:sp>
      <p:pic>
        <p:nvPicPr>
          <p:cNvPr id="5" name="Picture 4">
            <a:extLst>
              <a:ext uri="{FF2B5EF4-FFF2-40B4-BE49-F238E27FC236}">
                <a16:creationId xmlns:a16="http://schemas.microsoft.com/office/drawing/2014/main" id="{449545A6-2B95-DB5B-901A-A0CA0F286FA2}"/>
              </a:ext>
            </a:extLst>
          </p:cNvPr>
          <p:cNvPicPr>
            <a:picLocks noChangeAspect="1"/>
          </p:cNvPicPr>
          <p:nvPr/>
        </p:nvPicPr>
        <p:blipFill>
          <a:blip r:embed="rId3"/>
          <a:stretch>
            <a:fillRect/>
          </a:stretch>
        </p:blipFill>
        <p:spPr>
          <a:xfrm>
            <a:off x="6096000" y="1155023"/>
            <a:ext cx="6096001" cy="3259400"/>
          </a:xfrm>
          <a:prstGeom prst="rect">
            <a:avLst/>
          </a:prstGeom>
        </p:spPr>
      </p:pic>
      <p:pic>
        <p:nvPicPr>
          <p:cNvPr id="7" name="Picture 6">
            <a:extLst>
              <a:ext uri="{FF2B5EF4-FFF2-40B4-BE49-F238E27FC236}">
                <a16:creationId xmlns:a16="http://schemas.microsoft.com/office/drawing/2014/main" id="{3318E62F-0DA6-13C8-0CF2-95FFFE81AE69}"/>
              </a:ext>
            </a:extLst>
          </p:cNvPr>
          <p:cNvPicPr>
            <a:picLocks noChangeAspect="1"/>
          </p:cNvPicPr>
          <p:nvPr/>
        </p:nvPicPr>
        <p:blipFill>
          <a:blip r:embed="rId4"/>
          <a:stretch>
            <a:fillRect/>
          </a:stretch>
        </p:blipFill>
        <p:spPr>
          <a:xfrm>
            <a:off x="120825" y="1311391"/>
            <a:ext cx="5975175" cy="3182930"/>
          </a:xfrm>
          <a:prstGeom prst="rect">
            <a:avLst/>
          </a:prstGeom>
        </p:spPr>
      </p:pic>
      <p:sp>
        <p:nvSpPr>
          <p:cNvPr id="8" name="TextBox 7">
            <a:extLst>
              <a:ext uri="{FF2B5EF4-FFF2-40B4-BE49-F238E27FC236}">
                <a16:creationId xmlns:a16="http://schemas.microsoft.com/office/drawing/2014/main" id="{F712F5A4-BFB4-AA64-E941-0C8334DB3FEB}"/>
              </a:ext>
            </a:extLst>
          </p:cNvPr>
          <p:cNvSpPr txBox="1"/>
          <p:nvPr/>
        </p:nvSpPr>
        <p:spPr>
          <a:xfrm>
            <a:off x="1322773" y="4856085"/>
            <a:ext cx="9889724" cy="738664"/>
          </a:xfrm>
          <a:prstGeom prst="rect">
            <a:avLst/>
          </a:prstGeom>
          <a:noFill/>
        </p:spPr>
        <p:txBody>
          <a:bodyPr wrap="square" rtlCol="0">
            <a:spAutoFit/>
          </a:bodyPr>
          <a:lstStyle/>
          <a:p>
            <a:pPr marL="285750" indent="-285750">
              <a:buFontTx/>
              <a:buChar char="-"/>
            </a:pPr>
            <a:r>
              <a:rPr lang="en-GB" dirty="0"/>
              <a:t>Next generation LIDAR (on ISS then satellites</a:t>
            </a:r>
          </a:p>
          <a:p>
            <a:pPr marL="285750" indent="-285750">
              <a:buFontTx/>
              <a:buChar char="-"/>
            </a:pPr>
            <a:r>
              <a:rPr lang="en-GB" dirty="0"/>
              <a:t>Private sector led constellation Hi res sensors</a:t>
            </a:r>
          </a:p>
          <a:p>
            <a:pPr marL="285750" indent="-285750">
              <a:buFontTx/>
              <a:buChar char="-"/>
            </a:pPr>
            <a:r>
              <a:rPr lang="en-GB" dirty="0"/>
              <a:t>Integrated program to support Digital Earth Twin</a:t>
            </a:r>
          </a:p>
        </p:txBody>
      </p:sp>
    </p:spTree>
    <p:extLst>
      <p:ext uri="{BB962C8B-B14F-4D97-AF65-F5344CB8AC3E}">
        <p14:creationId xmlns:p14="http://schemas.microsoft.com/office/powerpoint/2010/main" val="286440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D90375-8A61-459A-6993-DD8FD89C5253}"/>
              </a:ext>
            </a:extLst>
          </p:cNvPr>
          <p:cNvSpPr>
            <a:spLocks noGrp="1"/>
          </p:cNvSpPr>
          <p:nvPr>
            <p:ph type="title"/>
          </p:nvPr>
        </p:nvSpPr>
        <p:spPr>
          <a:xfrm>
            <a:off x="76732" y="-46102"/>
            <a:ext cx="9715338" cy="779002"/>
          </a:xfrm>
        </p:spPr>
        <p:txBody>
          <a:bodyPr/>
          <a:lstStyle/>
          <a:p>
            <a:r>
              <a:rPr lang="en-GB" dirty="0"/>
              <a:t>CEOS WGCV-GHG </a:t>
            </a:r>
            <a:r>
              <a:rPr lang="en-GB" sz="3200" dirty="0"/>
              <a:t>(JAXA special session)</a:t>
            </a:r>
            <a:br>
              <a:rPr lang="en-GB" sz="3200" dirty="0"/>
            </a:br>
            <a:r>
              <a:rPr lang="en-GB" sz="2400" dirty="0"/>
              <a:t>(</a:t>
            </a:r>
            <a:r>
              <a:rPr lang="en-GB" sz="2400" dirty="0" err="1"/>
              <a:t>Kuze</a:t>
            </a:r>
            <a:r>
              <a:rPr lang="en-GB" sz="2400" dirty="0"/>
              <a:t> &amp; </a:t>
            </a:r>
            <a:r>
              <a:rPr lang="en-GB" sz="2400" dirty="0" err="1"/>
              <a:t>Shiomi</a:t>
            </a:r>
            <a:r>
              <a:rPr lang="en-GB" sz="2400" dirty="0"/>
              <a:t>)</a:t>
            </a:r>
          </a:p>
        </p:txBody>
      </p:sp>
      <p:pic>
        <p:nvPicPr>
          <p:cNvPr id="5" name="Picture 4">
            <a:extLst>
              <a:ext uri="{FF2B5EF4-FFF2-40B4-BE49-F238E27FC236}">
                <a16:creationId xmlns:a16="http://schemas.microsoft.com/office/drawing/2014/main" id="{2C33E216-2E6F-E19D-9B27-71672123DC99}"/>
              </a:ext>
            </a:extLst>
          </p:cNvPr>
          <p:cNvPicPr>
            <a:picLocks noChangeAspect="1"/>
          </p:cNvPicPr>
          <p:nvPr/>
        </p:nvPicPr>
        <p:blipFill>
          <a:blip r:embed="rId3"/>
          <a:stretch>
            <a:fillRect/>
          </a:stretch>
        </p:blipFill>
        <p:spPr>
          <a:xfrm>
            <a:off x="463644" y="969302"/>
            <a:ext cx="5213810" cy="2784029"/>
          </a:xfrm>
          <a:prstGeom prst="rect">
            <a:avLst/>
          </a:prstGeom>
        </p:spPr>
      </p:pic>
      <p:pic>
        <p:nvPicPr>
          <p:cNvPr id="7" name="Picture 6">
            <a:extLst>
              <a:ext uri="{FF2B5EF4-FFF2-40B4-BE49-F238E27FC236}">
                <a16:creationId xmlns:a16="http://schemas.microsoft.com/office/drawing/2014/main" id="{C94DACD5-25FC-B951-DFCB-42CBB25C1E63}"/>
              </a:ext>
            </a:extLst>
          </p:cNvPr>
          <p:cNvPicPr>
            <a:picLocks noChangeAspect="1"/>
          </p:cNvPicPr>
          <p:nvPr/>
        </p:nvPicPr>
        <p:blipFill>
          <a:blip r:embed="rId4"/>
          <a:stretch>
            <a:fillRect/>
          </a:stretch>
        </p:blipFill>
        <p:spPr>
          <a:xfrm>
            <a:off x="6096000" y="1116972"/>
            <a:ext cx="5989898" cy="3055533"/>
          </a:xfrm>
          <a:prstGeom prst="rect">
            <a:avLst/>
          </a:prstGeom>
        </p:spPr>
      </p:pic>
      <p:pic>
        <p:nvPicPr>
          <p:cNvPr id="9" name="Picture 8">
            <a:extLst>
              <a:ext uri="{FF2B5EF4-FFF2-40B4-BE49-F238E27FC236}">
                <a16:creationId xmlns:a16="http://schemas.microsoft.com/office/drawing/2014/main" id="{E964806A-7B64-B09D-AA88-F621A9697F9C}"/>
              </a:ext>
            </a:extLst>
          </p:cNvPr>
          <p:cNvPicPr>
            <a:picLocks noChangeAspect="1"/>
          </p:cNvPicPr>
          <p:nvPr/>
        </p:nvPicPr>
        <p:blipFill>
          <a:blip r:embed="rId5"/>
          <a:stretch>
            <a:fillRect/>
          </a:stretch>
        </p:blipFill>
        <p:spPr>
          <a:xfrm>
            <a:off x="366945" y="3544115"/>
            <a:ext cx="5729055" cy="2970486"/>
          </a:xfrm>
          <a:prstGeom prst="rect">
            <a:avLst/>
          </a:prstGeom>
        </p:spPr>
      </p:pic>
      <p:sp>
        <p:nvSpPr>
          <p:cNvPr id="10" name="TextBox 9">
            <a:extLst>
              <a:ext uri="{FF2B5EF4-FFF2-40B4-BE49-F238E27FC236}">
                <a16:creationId xmlns:a16="http://schemas.microsoft.com/office/drawing/2014/main" id="{CD7B38A1-436B-91A9-F4B5-FBED495539CB}"/>
              </a:ext>
            </a:extLst>
          </p:cNvPr>
          <p:cNvSpPr txBox="1"/>
          <p:nvPr/>
        </p:nvSpPr>
        <p:spPr>
          <a:xfrm>
            <a:off x="6204226" y="3989731"/>
            <a:ext cx="5773445" cy="2893100"/>
          </a:xfrm>
          <a:prstGeom prst="rect">
            <a:avLst/>
          </a:prstGeom>
          <a:noFill/>
        </p:spPr>
        <p:txBody>
          <a:bodyPr wrap="square" rtlCol="0">
            <a:spAutoFit/>
          </a:bodyPr>
          <a:lstStyle/>
          <a:p>
            <a:pPr marL="342900" indent="-342900">
              <a:buFontTx/>
              <a:buChar char="-"/>
            </a:pPr>
            <a:r>
              <a:rPr lang="en-GB" sz="2000" dirty="0"/>
              <a:t>Overview of WGCV GHG program (see </a:t>
            </a:r>
            <a:r>
              <a:rPr lang="en-GB" sz="2000" dirty="0" err="1"/>
              <a:t>Kuze</a:t>
            </a:r>
            <a:r>
              <a:rPr lang="en-GB" sz="2000" dirty="0"/>
              <a:t>)</a:t>
            </a:r>
          </a:p>
          <a:p>
            <a:pPr marL="342900" indent="-342900">
              <a:buFontTx/>
              <a:buChar char="-"/>
            </a:pPr>
            <a:endParaRPr lang="en-GB" sz="2000" dirty="0"/>
          </a:p>
          <a:p>
            <a:pPr marL="342900" indent="-342900">
              <a:buFontTx/>
              <a:buChar char="-"/>
            </a:pPr>
            <a:r>
              <a:rPr lang="en-GB" sz="2000" dirty="0"/>
              <a:t>Comprehensive Vicarious @ RRV near </a:t>
            </a:r>
            <a:r>
              <a:rPr lang="en-GB" sz="2000" dirty="0" err="1"/>
              <a:t>RadCalNet</a:t>
            </a:r>
            <a:r>
              <a:rPr lang="en-GB" sz="2000" dirty="0"/>
              <a:t> site)</a:t>
            </a:r>
          </a:p>
          <a:p>
            <a:pPr marL="342900" indent="-342900">
              <a:buFontTx/>
              <a:buChar char="-"/>
            </a:pPr>
            <a:endParaRPr lang="en-GB" sz="2000" dirty="0"/>
          </a:p>
          <a:p>
            <a:pPr marL="342900" indent="-342900">
              <a:buFontTx/>
              <a:buChar char="-"/>
            </a:pPr>
            <a:r>
              <a:rPr lang="en-GB" sz="2000" dirty="0"/>
              <a:t>Multi-sensor common protocol, RT code etc</a:t>
            </a:r>
          </a:p>
          <a:p>
            <a:pPr marL="342900" indent="-342900">
              <a:buFontTx/>
              <a:buChar char="-"/>
            </a:pPr>
            <a:endParaRPr lang="en-GB" sz="100" dirty="0"/>
          </a:p>
          <a:p>
            <a:pPr marL="342900" indent="-342900">
              <a:buFontTx/>
              <a:buChar char="-"/>
            </a:pPr>
            <a:endParaRPr lang="en-GB" sz="100" dirty="0"/>
          </a:p>
          <a:p>
            <a:pPr marL="342900" indent="-342900">
              <a:buFontTx/>
              <a:buChar char="-"/>
            </a:pPr>
            <a:r>
              <a:rPr lang="en-GB" sz="2000" dirty="0"/>
              <a:t>Interested to see if </a:t>
            </a:r>
            <a:r>
              <a:rPr lang="en-GB" sz="2000" dirty="0" err="1"/>
              <a:t>RadCalNet</a:t>
            </a:r>
            <a:r>
              <a:rPr lang="en-GB" sz="2000" dirty="0"/>
              <a:t> observed similar variation in surface reflectance</a:t>
            </a:r>
          </a:p>
          <a:p>
            <a:pPr marL="342900" indent="-342900">
              <a:buFontTx/>
              <a:buChar char="-"/>
            </a:pPr>
            <a:endParaRPr lang="en-GB" sz="2000" dirty="0"/>
          </a:p>
        </p:txBody>
      </p:sp>
      <p:grpSp>
        <p:nvGrpSpPr>
          <p:cNvPr id="15" name="Group 14">
            <a:extLst>
              <a:ext uri="{FF2B5EF4-FFF2-40B4-BE49-F238E27FC236}">
                <a16:creationId xmlns:a16="http://schemas.microsoft.com/office/drawing/2014/main" id="{D3398F88-17BC-6BE9-C4D0-231AE9171E60}"/>
              </a:ext>
            </a:extLst>
          </p:cNvPr>
          <p:cNvGrpSpPr/>
          <p:nvPr/>
        </p:nvGrpSpPr>
        <p:grpSpPr>
          <a:xfrm>
            <a:off x="418925" y="1015285"/>
            <a:ext cx="11460251" cy="2692061"/>
            <a:chOff x="626967" y="1257798"/>
            <a:chExt cx="11460251" cy="2692061"/>
          </a:xfrm>
        </p:grpSpPr>
        <p:pic>
          <p:nvPicPr>
            <p:cNvPr id="12" name="Picture 11">
              <a:extLst>
                <a:ext uri="{FF2B5EF4-FFF2-40B4-BE49-F238E27FC236}">
                  <a16:creationId xmlns:a16="http://schemas.microsoft.com/office/drawing/2014/main" id="{5A707AFA-9354-6965-EE01-3185F228C7B2}"/>
                </a:ext>
              </a:extLst>
            </p:cNvPr>
            <p:cNvPicPr>
              <a:picLocks noChangeAspect="1"/>
            </p:cNvPicPr>
            <p:nvPr/>
          </p:nvPicPr>
          <p:blipFill>
            <a:blip r:embed="rId6"/>
            <a:stretch>
              <a:fillRect/>
            </a:stretch>
          </p:blipFill>
          <p:spPr>
            <a:xfrm>
              <a:off x="626967" y="1362441"/>
              <a:ext cx="4887164" cy="2390890"/>
            </a:xfrm>
            <a:prstGeom prst="rect">
              <a:avLst/>
            </a:prstGeom>
          </p:spPr>
        </p:pic>
        <p:pic>
          <p:nvPicPr>
            <p:cNvPr id="14" name="Picture 13">
              <a:extLst>
                <a:ext uri="{FF2B5EF4-FFF2-40B4-BE49-F238E27FC236}">
                  <a16:creationId xmlns:a16="http://schemas.microsoft.com/office/drawing/2014/main" id="{3EFD7302-34C2-87A7-13E4-83A5FCB71F2F}"/>
                </a:ext>
              </a:extLst>
            </p:cNvPr>
            <p:cNvPicPr>
              <a:picLocks noChangeAspect="1"/>
            </p:cNvPicPr>
            <p:nvPr/>
          </p:nvPicPr>
          <p:blipFill>
            <a:blip r:embed="rId7"/>
            <a:stretch>
              <a:fillRect/>
            </a:stretch>
          </p:blipFill>
          <p:spPr>
            <a:xfrm>
              <a:off x="5284307" y="1257798"/>
              <a:ext cx="6802911" cy="2692061"/>
            </a:xfrm>
            <a:prstGeom prst="rect">
              <a:avLst/>
            </a:prstGeom>
          </p:spPr>
        </p:pic>
      </p:grpSp>
    </p:spTree>
    <p:extLst>
      <p:ext uri="{BB962C8B-B14F-4D97-AF65-F5344CB8AC3E}">
        <p14:creationId xmlns:p14="http://schemas.microsoft.com/office/powerpoint/2010/main" val="210043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FR-MAG-MOD.PRE-GEN-083-v2.0-Présentation-Mode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16796</TotalTime>
  <Words>2214</Words>
  <Application>Microsoft Office PowerPoint</Application>
  <PresentationFormat>Widescreen</PresentationFormat>
  <Paragraphs>557</Paragraphs>
  <Slides>33</Slides>
  <Notes>10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Arial</vt:lpstr>
      <vt:lpstr>Arial Bold</vt:lpstr>
      <vt:lpstr>Calibri</vt:lpstr>
      <vt:lpstr>Calibri Light</vt:lpstr>
      <vt:lpstr>Courier New</vt:lpstr>
      <vt:lpstr>Frutiger 45 Light</vt:lpstr>
      <vt:lpstr>Noto Sans Symbols</vt:lpstr>
      <vt:lpstr>Segoe UI Light</vt:lpstr>
      <vt:lpstr>Times New Roman</vt:lpstr>
      <vt:lpstr>ceos</vt:lpstr>
      <vt:lpstr>Default</vt:lpstr>
      <vt:lpstr>FR-MAG-MOD.PRE-GEN-083-v2.0-Présentation-Modele</vt:lpstr>
      <vt:lpstr>WGCV-54 Infrared Visible and Optical Sensors (IVOS) subgroup: #36</vt:lpstr>
      <vt:lpstr>PowerPoint Presentation</vt:lpstr>
      <vt:lpstr>Terms of Reference</vt:lpstr>
      <vt:lpstr>IVOS: Vision</vt:lpstr>
      <vt:lpstr>Work plan</vt:lpstr>
      <vt:lpstr>PowerPoint Presentation</vt:lpstr>
      <vt:lpstr>IVOS 36 Topics: presentations/minutes cal/val portal</vt:lpstr>
      <vt:lpstr>JAXA future initiatives (Murakami)</vt:lpstr>
      <vt:lpstr>CEOS WGCV-GHG (JAXA special session) (Kuze &amp; Shiomi)</vt:lpstr>
      <vt:lpstr>AIST: ASTER/RadCaTS</vt:lpstr>
      <vt:lpstr>Comparison tools</vt:lpstr>
      <vt:lpstr>Comparison tools: Level 1 (newspace)</vt:lpstr>
      <vt:lpstr>Database of Cal/Val infrastructure</vt:lpstr>
      <vt:lpstr>SRIX4Veg Protocol review</vt:lpstr>
      <vt:lpstr>RadCalNet: Reminder</vt:lpstr>
      <vt:lpstr>RadCalNet</vt:lpstr>
      <vt:lpstr>RadCalNet: But</vt:lpstr>
      <vt:lpstr>FRM QA framework</vt:lpstr>
      <vt:lpstr>PICSCAR</vt:lpstr>
      <vt:lpstr>PICSCAR</vt:lpstr>
      <vt:lpstr>Site stability after first pass</vt:lpstr>
      <vt:lpstr>PICSCAR</vt:lpstr>
      <vt:lpstr>dDrones for water quality validation: Sterck (Vito)</vt:lpstr>
      <vt:lpstr>Sensor status and performance</vt:lpstr>
      <vt:lpstr>Solar Spectral Irradiance evolutions</vt:lpstr>
      <vt:lpstr>RT code assessment  4 high accuracy</vt:lpstr>
      <vt:lpstr>RT code: conclusions</vt:lpstr>
      <vt:lpstr>Uncertainty, Traceability and QA</vt:lpstr>
      <vt:lpstr>TIRCALNet TIR Top-of-Atmosphere Calibration Network </vt:lpstr>
      <vt:lpstr>TIRCalNet/IR</vt:lpstr>
      <vt:lpstr>TIRCalNet progress</vt:lpstr>
      <vt:lpstr>TIRCalNet conclusions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WGCV-51 Presentation Template and Guidance</dc:title>
  <dc:creator>Nigel Fox</dc:creator>
  <cp:lastModifiedBy>Nigel Fox</cp:lastModifiedBy>
  <cp:revision>13</cp:revision>
  <dcterms:modified xsi:type="dcterms:W3CDTF">2024-10-17T17:55:26Z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f4b5af-ab42-45d5-91e7-45583bed1b2a_Enabled">
    <vt:lpwstr>true</vt:lpwstr>
  </property>
  <property fmtid="{D5CDD505-2E9C-101B-9397-08002B2CF9AE}" pid="3" name="MSIP_Label_9df4b5af-ab42-45d5-91e7-45583bed1b2a_SetDate">
    <vt:lpwstr>2022-09-30T08:15:28Z</vt:lpwstr>
  </property>
  <property fmtid="{D5CDD505-2E9C-101B-9397-08002B2CF9AE}" pid="4" name="MSIP_Label_9df4b5af-ab42-45d5-91e7-45583bed1b2a_Method">
    <vt:lpwstr>Standard</vt:lpwstr>
  </property>
  <property fmtid="{D5CDD505-2E9C-101B-9397-08002B2CF9AE}" pid="5" name="MSIP_Label_9df4b5af-ab42-45d5-91e7-45583bed1b2a_Name">
    <vt:lpwstr>9df4b5af-ab42-45d5-91e7-45583bed1b2a</vt:lpwstr>
  </property>
  <property fmtid="{D5CDD505-2E9C-101B-9397-08002B2CF9AE}" pid="6" name="MSIP_Label_9df4b5af-ab42-45d5-91e7-45583bed1b2a_SiteId">
    <vt:lpwstr>601e5460-b1bf-49c0-bd2d-e76ffc186a8d</vt:lpwstr>
  </property>
  <property fmtid="{D5CDD505-2E9C-101B-9397-08002B2CF9AE}" pid="7" name="MSIP_Label_9df4b5af-ab42-45d5-91e7-45583bed1b2a_ActionId">
    <vt:lpwstr>52abae9c-f8c9-45c5-9e89-06c734e4e77f</vt:lpwstr>
  </property>
  <property fmtid="{D5CDD505-2E9C-101B-9397-08002B2CF9AE}" pid="8" name="MSIP_Label_9df4b5af-ab42-45d5-91e7-45583bed1b2a_ContentBits">
    <vt:lpwstr>0</vt:lpwstr>
  </property>
</Properties>
</file>